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4"/>
  </p:sldMasterIdLst>
  <p:notesMasterIdLst>
    <p:notesMasterId r:id="rId21"/>
  </p:notesMasterIdLst>
  <p:handoutMasterIdLst>
    <p:handoutMasterId r:id="rId22"/>
  </p:handoutMasterIdLst>
  <p:sldIdLst>
    <p:sldId id="351" r:id="rId5"/>
    <p:sldId id="273" r:id="rId6"/>
    <p:sldId id="317" r:id="rId7"/>
    <p:sldId id="318" r:id="rId8"/>
    <p:sldId id="342" r:id="rId9"/>
    <p:sldId id="344" r:id="rId10"/>
    <p:sldId id="340" r:id="rId11"/>
    <p:sldId id="341" r:id="rId12"/>
    <p:sldId id="345" r:id="rId13"/>
    <p:sldId id="346" r:id="rId14"/>
    <p:sldId id="343" r:id="rId15"/>
    <p:sldId id="347" r:id="rId16"/>
    <p:sldId id="349" r:id="rId17"/>
    <p:sldId id="348" r:id="rId18"/>
    <p:sldId id="350" r:id="rId19"/>
    <p:sldId id="316" r:id="rId20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CC66"/>
    <a:srgbClr val="0000FF"/>
    <a:srgbClr val="003399"/>
    <a:srgbClr val="FF0066"/>
    <a:srgbClr val="99CCFF"/>
    <a:srgbClr val="9966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44" autoAdjust="0"/>
    <p:restoredTop sz="94579" autoAdjust="0"/>
  </p:normalViewPr>
  <p:slideViewPr>
    <p:cSldViewPr>
      <p:cViewPr varScale="1">
        <p:scale>
          <a:sx n="80" d="100"/>
          <a:sy n="80" d="100"/>
        </p:scale>
        <p:origin x="-8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35E2CC31-A98A-4364-808F-C9445CAA83D2}" type="datetime1">
              <a:rPr lang="ja-JP" altLang="en-US"/>
              <a:pPr>
                <a:defRPr/>
              </a:pPr>
              <a:t>2014/4/10</a:t>
            </a:fld>
            <a:endParaRPr lang="en-US" altLang="ja-JP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B354C7C5-899C-49A3-9B36-A2AAFC0D155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0"/>
            <a:r>
              <a:rPr lang="en-US" altLang="ja-JP" noProof="0" smtClean="0"/>
              <a:t>Second level</a:t>
            </a:r>
          </a:p>
          <a:p>
            <a:pPr lvl="0"/>
            <a:r>
              <a:rPr lang="en-US" altLang="ja-JP" noProof="0" smtClean="0"/>
              <a:t>Third level</a:t>
            </a:r>
          </a:p>
          <a:p>
            <a:pPr lvl="0"/>
            <a:r>
              <a:rPr lang="en-US" altLang="ja-JP" noProof="0" smtClean="0"/>
              <a:t>Fourth level</a:t>
            </a:r>
          </a:p>
          <a:p>
            <a:pPr lvl="0"/>
            <a:r>
              <a:rPr lang="en-US" altLang="ja-JP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B0B65467-F1B8-4260-A12F-2B78560B9233}" type="datetime1">
              <a:rPr lang="ja-JP" altLang="en-US"/>
              <a:pPr>
                <a:defRPr/>
              </a:pPr>
              <a:t>2014/4/10</a:t>
            </a:fld>
            <a:endParaRPr lang="en-US" altLang="ja-JP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87A9E670-941F-4F05-9539-44C96F63A42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5" tIns="45718" rIns="91435" bIns="45718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18E80E-35B2-45A9-B22B-E206A945D2E7}" type="datetime1">
              <a:rPr lang="ja-JP" altLang="en-US" smtClean="0"/>
              <a:pPr/>
              <a:t>2014/4/10</a:t>
            </a:fld>
            <a:endParaRPr lang="en-US" altLang="ja-JP" smtClean="0"/>
          </a:p>
        </p:txBody>
      </p:sp>
      <p:sp>
        <p:nvSpPr>
          <p:cNvPr id="235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7EE3F-49D6-4A44-9567-9FF505308557}" type="slidenum">
              <a:rPr lang="ja-JP" altLang="en-US" smtClean="0"/>
              <a:pPr/>
              <a:t>2</a:t>
            </a:fld>
            <a:endParaRPr lang="en-US" altLang="ja-JP" smtClean="0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ja-JP" altLang="en-US" sz="2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kumimoji="0" lang="en-US" sz="1400">
              <a:latin typeface="Arial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fld id="{0E27A084-92EC-4CF2-A657-E9A58086EA8E}" type="slidenum">
              <a:rPr kumimoji="0" lang="en-US" sz="1000">
                <a:latin typeface="Arial" pitchFamily="34" charset="0"/>
              </a:rPr>
              <a:pPr eaLnBrk="1" hangingPunct="1"/>
              <a:t>‹#›</a:t>
            </a:fld>
            <a:endParaRPr kumimoji="0" lang="en-US" sz="1000">
              <a:latin typeface="Arial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0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kumimoji="0" lang="en-US" sz="1400">
              <a:latin typeface="Arial" pitchFamily="34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fld id="{C1879D9A-0375-446B-AC0A-BE4D5016E465}" type="slidenum">
              <a:rPr kumimoji="0" lang="en-US" sz="1000">
                <a:latin typeface="Arial" pitchFamily="34" charset="0"/>
              </a:rPr>
              <a:pPr eaLnBrk="1" hangingPunct="1"/>
              <a:t>‹#›</a:t>
            </a:fld>
            <a:endParaRPr kumimoji="0" lang="en-US" sz="1000">
              <a:latin typeface="Arial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0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/>
          <a:p>
            <a:pPr defTabSz="873125"/>
            <a:endParaRPr kumimoji="0" lang="en-US" altLang="ja-JP" sz="14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kumimoji="0" lang="en-US" sz="1400">
              <a:latin typeface="Arial" pitchFamily="34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fld id="{082BD551-BFCE-4CCE-A3CE-CA6ED322F8E3}" type="slidenum">
              <a:rPr kumimoji="0" lang="en-US" sz="1000">
                <a:latin typeface="Arial" pitchFamily="34" charset="0"/>
              </a:rPr>
              <a:pPr eaLnBrk="1" hangingPunct="1"/>
              <a:t>‹#›</a:t>
            </a:fld>
            <a:endParaRPr kumimoji="0" lang="en-US" sz="1000">
              <a:latin typeface="Arial" pitchFamily="34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55563" y="6559550"/>
            <a:ext cx="2740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200" smtClean="0">
                <a:latin typeface="Arial" charset="0"/>
              </a:rPr>
              <a:t>©</a:t>
            </a:r>
            <a:r>
              <a:rPr kumimoji="0" lang="en-US" sz="1000" smtClean="0">
                <a:latin typeface="Arial" charset="0"/>
              </a:rPr>
              <a:t> FPT SOFTWARE – TRAINING MATERIAL</a:t>
            </a:r>
          </a:p>
        </p:txBody>
      </p:sp>
      <p:sp>
        <p:nvSpPr>
          <p:cNvPr id="13" name="Text Box 26"/>
          <p:cNvSpPr txBox="1">
            <a:spLocks noChangeArrowheads="1"/>
          </p:cNvSpPr>
          <p:nvPr userDrawn="1"/>
        </p:nvSpPr>
        <p:spPr bwMode="auto">
          <a:xfrm>
            <a:off x="7031038" y="6597650"/>
            <a:ext cx="1951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kumimoji="0" lang="en-US" sz="1000" smtClean="0">
                <a:latin typeface="Arial" charset="0"/>
              </a:rPr>
              <a:t>04e-BM/DT/HDCV/FSOFT v2.2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20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1600"/>
            <a:ext cx="7770813" cy="6080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69" tIns="43635" rIns="87269" bIns="43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0" y="6477000"/>
            <a:ext cx="1905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7269" tIns="43635" rIns="87269" bIns="43635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C0128"/>
        </a:buClr>
        <a:buSzPct val="62000"/>
        <a:buFont typeface="Monotype Sorts" charset="2"/>
        <a:buChar char="o"/>
        <a:defRPr sz="3200">
          <a:solidFill>
            <a:srgbClr val="00008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338AD"/>
        </a:buClr>
        <a:buSzPct val="75000"/>
        <a:buFont typeface="Wingdings" pitchFamily="2" charset="2"/>
        <a:buChar char="«"/>
        <a:defRPr sz="1600">
          <a:solidFill>
            <a:srgbClr val="000080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80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8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1773238"/>
            <a:ext cx="7743825" cy="2078037"/>
            <a:chOff x="402" y="1248"/>
            <a:chExt cx="4878" cy="1309"/>
          </a:xfrm>
        </p:grpSpPr>
        <p:sp>
          <p:nvSpPr>
            <p:cNvPr id="16390" name="AutoShape 3"/>
            <p:cNvSpPr>
              <a:spLocks noChangeArrowheads="1"/>
            </p:cNvSpPr>
            <p:nvPr/>
          </p:nvSpPr>
          <p:spPr bwMode="auto">
            <a:xfrm>
              <a:off x="402" y="1248"/>
              <a:ext cx="4878" cy="1309"/>
            </a:xfrm>
            <a:prstGeom prst="roundRect">
              <a:avLst>
                <a:gd name="adj" fmla="val 7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402" y="2111"/>
              <a:ext cx="487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160" tIns="46080" rIns="92160" bIns="46080" anchor="b">
              <a:spAutoFit/>
            </a:bodyPr>
            <a:lstStyle/>
            <a:p>
              <a:pPr algn="ctr">
                <a:buClr>
                  <a:srgbClr val="0000FF"/>
                </a:buClr>
                <a:buSzPct val="100000"/>
                <a:buFont typeface="Tahoma" pitchFamily="34" charset="0"/>
                <a:buNone/>
                <a:tabLst>
                  <a:tab pos="0" algn="l"/>
                  <a:tab pos="871538" algn="l"/>
                  <a:tab pos="1744663" algn="l"/>
                  <a:tab pos="2617788" algn="l"/>
                  <a:tab pos="3490913" algn="l"/>
                  <a:tab pos="4364038" algn="l"/>
                  <a:tab pos="5237163" algn="l"/>
                  <a:tab pos="6110288" algn="l"/>
                  <a:tab pos="6983413" algn="l"/>
                  <a:tab pos="7856538" algn="l"/>
                  <a:tab pos="8729663" algn="l"/>
                  <a:tab pos="9602788" algn="l"/>
                  <a:tab pos="10475913" algn="l"/>
                </a:tabLst>
                <a:defRPr/>
              </a:pPr>
              <a:r>
                <a:rPr lang="en-US" sz="4000" b="1" dirty="0" smtClean="0"/>
                <a:t>Common Defects for C/C++</a:t>
              </a:r>
              <a:endParaRPr lang="en-GB" altLang="ja-JP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50" charset="-128"/>
                <a:cs typeface="+mn-cs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92275" y="5157788"/>
            <a:ext cx="6400800" cy="1316037"/>
            <a:chOff x="816" y="2784"/>
            <a:chExt cx="4032" cy="829"/>
          </a:xfrm>
        </p:grpSpPr>
        <p:sp>
          <p:nvSpPr>
            <p:cNvPr id="16388" name="AutoShape 6"/>
            <p:cNvSpPr>
              <a:spLocks noChangeArrowheads="1"/>
            </p:cNvSpPr>
            <p:nvPr/>
          </p:nvSpPr>
          <p:spPr bwMode="auto">
            <a:xfrm>
              <a:off x="816" y="2784"/>
              <a:ext cx="4032" cy="829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Text Box 7"/>
            <p:cNvSpPr txBox="1">
              <a:spLocks noChangeArrowheads="1"/>
            </p:cNvSpPr>
            <p:nvPr/>
          </p:nvSpPr>
          <p:spPr bwMode="auto">
            <a:xfrm>
              <a:off x="816" y="2784"/>
              <a:ext cx="4032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160" tIns="46080" rIns="92160" bIns="46080">
              <a:spAutoFit/>
            </a:bodyPr>
            <a:lstStyle/>
            <a:p>
              <a:pPr algn="ctr">
                <a:lnSpc>
                  <a:spcPct val="83000"/>
                </a:lnSpc>
                <a:spcBef>
                  <a:spcPts val="500"/>
                </a:spcBef>
                <a:buClr>
                  <a:srgbClr val="FC0128"/>
                </a:buClr>
                <a:buSzPct val="62000"/>
                <a:buFont typeface="Monotype Sorts" pitchFamily="2" charset="2"/>
                <a:buNone/>
                <a:tabLst>
                  <a:tab pos="0" algn="l"/>
                  <a:tab pos="871538" algn="l"/>
                  <a:tab pos="1744663" algn="l"/>
                  <a:tab pos="2617788" algn="l"/>
                  <a:tab pos="3490913" algn="l"/>
                  <a:tab pos="4364038" algn="l"/>
                  <a:tab pos="5237163" algn="l"/>
                  <a:tab pos="6110288" algn="l"/>
                  <a:tab pos="6983413" algn="l"/>
                  <a:tab pos="7856538" algn="l"/>
                  <a:tab pos="8729663" algn="l"/>
                  <a:tab pos="9602788" algn="l"/>
                  <a:tab pos="10475913" algn="l"/>
                </a:tabLst>
              </a:pPr>
              <a:endParaRPr lang="ja-JP" altLang="en-GB" sz="1400" i="1">
                <a:solidFill>
                  <a:srgbClr val="3333CC"/>
                </a:solidFill>
                <a:ea typeface="ＭＳ ゴシック" pitchFamily="49" charset="-128"/>
              </a:endParaRPr>
            </a:p>
            <a:p>
              <a:pPr algn="r">
                <a:spcBef>
                  <a:spcPts val="500"/>
                </a:spcBef>
                <a:buClr>
                  <a:srgbClr val="FC0128"/>
                </a:buClr>
                <a:buSzPct val="62000"/>
                <a:buFont typeface="Monotype Sorts" pitchFamily="2" charset="2"/>
                <a:buNone/>
                <a:tabLst>
                  <a:tab pos="0" algn="l"/>
                  <a:tab pos="871538" algn="l"/>
                  <a:tab pos="1744663" algn="l"/>
                  <a:tab pos="2617788" algn="l"/>
                  <a:tab pos="3490913" algn="l"/>
                  <a:tab pos="4364038" algn="l"/>
                  <a:tab pos="5237163" algn="l"/>
                  <a:tab pos="6110288" algn="l"/>
                  <a:tab pos="6983413" algn="l"/>
                  <a:tab pos="7856538" algn="l"/>
                  <a:tab pos="8729663" algn="l"/>
                  <a:tab pos="9602788" algn="l"/>
                  <a:tab pos="10475913" algn="l"/>
                </a:tabLst>
              </a:pPr>
              <a:r>
                <a:rPr lang="en-GB" altLang="ja-JP" sz="1400" i="1">
                  <a:solidFill>
                    <a:srgbClr val="3333CC"/>
                  </a:solidFill>
                  <a:ea typeface="ＭＳ Ｐゴシック" pitchFamily="50" charset="-128"/>
                </a:rPr>
                <a:t>FPT Software</a:t>
              </a:r>
            </a:p>
            <a:p>
              <a:pPr algn="r">
                <a:spcBef>
                  <a:spcPts val="425"/>
                </a:spcBef>
                <a:buClr>
                  <a:srgbClr val="FC0128"/>
                </a:buClr>
                <a:buSzPct val="62000"/>
                <a:buFont typeface="Monotype Sorts" pitchFamily="2" charset="2"/>
                <a:buNone/>
                <a:tabLst>
                  <a:tab pos="0" algn="l"/>
                  <a:tab pos="871538" algn="l"/>
                  <a:tab pos="1744663" algn="l"/>
                  <a:tab pos="2617788" algn="l"/>
                  <a:tab pos="3490913" algn="l"/>
                  <a:tab pos="4364038" algn="l"/>
                  <a:tab pos="5237163" algn="l"/>
                  <a:tab pos="6110288" algn="l"/>
                  <a:tab pos="6983413" algn="l"/>
                  <a:tab pos="7856538" algn="l"/>
                  <a:tab pos="8729663" algn="l"/>
                  <a:tab pos="9602788" algn="l"/>
                  <a:tab pos="10475913" algn="l"/>
                </a:tabLst>
              </a:pPr>
              <a:r>
                <a:rPr lang="en-US" altLang="ja-JP" sz="1400" i="1">
                  <a:solidFill>
                    <a:srgbClr val="3333CC"/>
                  </a:solidFill>
                  <a:ea typeface="ＭＳ Ｐゴシック" pitchFamily="50" charset="-128"/>
                </a:rPr>
                <a:t>Trainer Name – Trainer Unit</a:t>
              </a:r>
              <a:endParaRPr lang="en-GB" altLang="ja-JP" sz="1400" i="1">
                <a:solidFill>
                  <a:srgbClr val="3333CC"/>
                </a:solidFill>
                <a:ea typeface="ＭＳ Ｐゴシック" pitchFamily="50" charset="-128"/>
              </a:endParaRPr>
            </a:p>
            <a:p>
              <a:pPr algn="ctr">
                <a:spcBef>
                  <a:spcPts val="500"/>
                </a:spcBef>
                <a:buClr>
                  <a:srgbClr val="FC0128"/>
                </a:buClr>
                <a:buSzPct val="62000"/>
                <a:buFont typeface="Monotype Sorts" pitchFamily="2" charset="2"/>
                <a:buNone/>
                <a:tabLst>
                  <a:tab pos="0" algn="l"/>
                  <a:tab pos="871538" algn="l"/>
                  <a:tab pos="1744663" algn="l"/>
                  <a:tab pos="2617788" algn="l"/>
                  <a:tab pos="3490913" algn="l"/>
                  <a:tab pos="4364038" algn="l"/>
                  <a:tab pos="5237163" algn="l"/>
                  <a:tab pos="6110288" algn="l"/>
                  <a:tab pos="6983413" algn="l"/>
                  <a:tab pos="7856538" algn="l"/>
                  <a:tab pos="8729663" algn="l"/>
                  <a:tab pos="9602788" algn="l"/>
                  <a:tab pos="10475913" algn="l"/>
                </a:tabLst>
              </a:pPr>
              <a:endParaRPr lang="ja-JP" altLang="en-GB" sz="1400" i="1">
                <a:solidFill>
                  <a:srgbClr val="3333CC"/>
                </a:solidFill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Missing default in switch statement 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20825"/>
            <a:ext cx="7777163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Hard Code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Use Hard code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743743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Logic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vi-VN" sz="2400" b="1" smtClean="0">
                <a:latin typeface="Arial" pitchFamily="34" charset="0"/>
              </a:rPr>
              <a:t>Các biến count trong các vòng lặp lồng nhau thì cần phải để là I, j, k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205038"/>
            <a:ext cx="8443913" cy="2303462"/>
          </a:xfrm>
        </p:spPr>
        <p:txBody>
          <a:bodyPr/>
          <a:lstStyle/>
          <a:p>
            <a:pPr lvl="1">
              <a:defRPr/>
            </a:pPr>
            <a:r>
              <a:rPr lang="en-US" sz="2400" b="1" dirty="0" smtClean="0"/>
              <a:t>Free memory of a pointer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b="1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*p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[256];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….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delete p; /* Wrong */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ja-JP" sz="2400" b="1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defRPr/>
            </a:pPr>
            <a:endParaRPr lang="ja-JP" altLang="en-US" sz="2000" dirty="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Logic(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133600"/>
            <a:ext cx="76231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vi-VN" sz="2400" b="1" smtClean="0">
                <a:latin typeface="Arial" pitchFamily="34" charset="0"/>
              </a:rPr>
              <a:t>technique skill chưa tốt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Performance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Variables are declared but it is not used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557338"/>
            <a:ext cx="54006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Performance(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7950" y="1125538"/>
            <a:ext cx="9251950" cy="1008062"/>
          </a:xfrm>
        </p:spPr>
        <p:txBody>
          <a:bodyPr/>
          <a:lstStyle/>
          <a:p>
            <a:pPr lvl="1"/>
            <a:r>
              <a:rPr lang="en-US" altLang="ja-JP" sz="2400" b="1" smtClean="0">
                <a:latin typeface="Arial" pitchFamily="34" charset="0"/>
                <a:ea typeface="ＭＳ Ｐゴシック" pitchFamily="34" charset="-128"/>
              </a:rPr>
              <a:t>Warning is still remaining when source code is compiled.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828800"/>
            <a:ext cx="8610600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2636838"/>
            <a:ext cx="5759450" cy="151130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ja-JP" sz="4000" b="1" smtClean="0">
                <a:solidFill>
                  <a:srgbClr val="0000FF"/>
                </a:solidFill>
                <a:latin typeface="Tahoma" pitchFamily="34" charset="0"/>
                <a:ea typeface="ＭＳ Ｐゴシック" pitchFamily="34" charset="-128"/>
              </a:rPr>
              <a:t> Q &amp; A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8600"/>
            <a:ext cx="5319713" cy="762000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altLang="ja-JP" smtClean="0">
                <a:latin typeface="+mj-lt"/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975"/>
            <a:ext cx="8458200" cy="1833563"/>
          </a:xfrm>
          <a:noFill/>
        </p:spPr>
        <p:txBody>
          <a:bodyPr lIns="92075" tIns="46038" rIns="92075" bIns="46038"/>
          <a:lstStyle/>
          <a:p>
            <a:pPr>
              <a:buClr>
                <a:schemeClr val="tx1"/>
              </a:buClr>
              <a:buFont typeface="Monotype Sorts" charset="2"/>
              <a:buNone/>
            </a:pPr>
            <a:r>
              <a:rPr lang="en-US" altLang="ja-JP" sz="2400" smtClean="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rPr>
              <a:t>The course helps attendees understand:</a:t>
            </a:r>
          </a:p>
          <a:p>
            <a:pPr lvl="1"/>
            <a:r>
              <a:rPr lang="en-US" altLang="ja-JP" sz="2000" smtClean="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rPr>
              <a:t>Common defects for C/C++ and how to prevent it.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ja-JP" smtClean="0">
                <a:effectLst/>
                <a:latin typeface="Tahoma" pitchFamily="34" charset="0"/>
                <a:ea typeface="ＭＳ Ｐゴシック" pitchFamily="34" charset="-128"/>
              </a:rPr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800" smtClean="0">
                <a:latin typeface="Tahoma" pitchFamily="34" charset="0"/>
                <a:ea typeface="ＭＳ Ｐゴシック" pitchFamily="34" charset="-128"/>
              </a:rPr>
              <a:t>Common Defect For C/C++ </a:t>
            </a:r>
          </a:p>
          <a:p>
            <a:pPr>
              <a:lnSpc>
                <a:spcPct val="80000"/>
              </a:lnSpc>
            </a:pPr>
            <a:r>
              <a:rPr lang="en-US" altLang="ja-JP" sz="2800" smtClean="0">
                <a:latin typeface="Tahoma" pitchFamily="34" charset="0"/>
                <a:ea typeface="ＭＳ Ｐゴシック" pitchFamily="34" charset="-128"/>
              </a:rPr>
              <a:t>Examples</a:t>
            </a:r>
          </a:p>
          <a:p>
            <a:pPr>
              <a:lnSpc>
                <a:spcPct val="80000"/>
              </a:lnSpc>
            </a:pPr>
            <a:endParaRPr lang="en-US" altLang="ja-JP" sz="2800" smtClean="0">
              <a:latin typeface="Tahoma" pitchFamily="34" charset="0"/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ja-JP" sz="140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altLang="ja-JP" dirty="0" smtClean="0">
                <a:latin typeface="Tahoma" pitchFamily="34" charset="0"/>
                <a:ea typeface="ＭＳ Ｐゴシック" pitchFamily="34" charset="-128"/>
              </a:rPr>
              <a:t>Common Defects for </a:t>
            </a:r>
            <a:r>
              <a:rPr lang="en-US" altLang="ja-JP" dirty="0">
                <a:latin typeface="Tahoma" pitchFamily="34" charset="0"/>
                <a:ea typeface="ＭＳ Ｐゴシック" pitchFamily="34" charset="-128"/>
              </a:rPr>
              <a:t>For C/C++</a:t>
            </a:r>
            <a:r>
              <a:rPr lang="en-US" altLang="ja-JP" dirty="0" smtClean="0">
                <a:effectLst/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altLang="ja-JP" dirty="0" smtClean="0">
                <a:effectLst/>
                <a:latin typeface="Tahoma" pitchFamily="34" charset="0"/>
                <a:ea typeface="ＭＳ Ｐゴシック" pitchFamily="34" charset="-128"/>
              </a:rPr>
            </a:b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5165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Coding Standard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Hard Code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Logic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Performance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ja-JP" dirty="0" smtClean="0">
                <a:latin typeface="Tahoma" pitchFamily="34" charset="0"/>
                <a:ea typeface="ＭＳ Ｐゴシック" pitchFamily="34" charset="-128"/>
              </a:rPr>
              <a:t>   </a:t>
            </a:r>
          </a:p>
          <a:p>
            <a:pPr lvl="1"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  <a:p>
            <a:pPr lvl="1">
              <a:defRPr/>
            </a:pPr>
            <a:endParaRPr lang="en-US" altLang="ja-JP" dirty="0" smtClean="0">
              <a:latin typeface="Tahoma" pitchFamily="34" charset="0"/>
              <a:ea typeface="ＭＳ Ｐゴシック" pitchFamily="34" charset="-128"/>
            </a:endParaRPr>
          </a:p>
          <a:p>
            <a:pPr>
              <a:defRPr/>
            </a:pPr>
            <a:endParaRPr lang="ja-JP" altLang="en-US" dirty="0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Not follow coding rule</a:t>
            </a:r>
          </a:p>
          <a:p>
            <a:pPr marL="914400" lvl="2" indent="0">
              <a:buFontTx/>
              <a:buNone/>
            </a:pP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5"/>
            <a:ext cx="46482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538288"/>
            <a:ext cx="3179762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Not understanding coding convention of C.</a:t>
            </a:r>
          </a:p>
          <a:p>
            <a:pPr marL="914400" lvl="2" indent="0">
              <a:buFontTx/>
              <a:buNone/>
            </a:pP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844675"/>
            <a:ext cx="5980113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Not check NULL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2381250"/>
            <a:ext cx="91122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Did not remove comma after last element of ENUM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133600"/>
            <a:ext cx="468312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defRPr/>
            </a:pPr>
            <a:r>
              <a:rPr lang="en-US" dirty="0" smtClean="0"/>
              <a:t>Coding Standard(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ja-JP" altLang="en-US" dirty="0" smtClean="0"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443913" cy="1060450"/>
          </a:xfrm>
        </p:spPr>
        <p:txBody>
          <a:bodyPr/>
          <a:lstStyle/>
          <a:p>
            <a:pPr lvl="1"/>
            <a:r>
              <a:rPr lang="en-US" sz="2400" b="1" smtClean="0">
                <a:latin typeface="Arial" pitchFamily="34" charset="0"/>
              </a:rPr>
              <a:t>Hard to read the code </a:t>
            </a:r>
            <a:endParaRPr lang="en-US" altLang="ja-JP" sz="2000" smtClean="0">
              <a:latin typeface="Tahoma" pitchFamily="34" charset="0"/>
              <a:ea typeface="ＭＳ Ｐゴシック" pitchFamily="34" charset="-128"/>
            </a:endParaRPr>
          </a:p>
          <a:p>
            <a:endParaRPr lang="ja-JP" altLang="en-US" sz="2000" smtClean="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133600"/>
            <a:ext cx="8713788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Template_Training material">
  <a:themeElements>
    <a:clrScheme name="Template_Training mater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3_Template_Training materia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mplate_Training mate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Training materi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Training mater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E1A50D1-7E95-4AF3-A358-1985329D8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58323EA-D7D6-4835-89F5-3315E39F3E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27E74-FB1F-4692-83AE-07B562F5CBA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Z:\PROJECTS\CMM-4\Document\Fsoft\Supporting\Template\Template_Training material.pot</Template>
  <TotalTime>6381</TotalTime>
  <Words>163</Words>
  <Application>Microsoft Office PowerPoint</Application>
  <PresentationFormat>On-screen Show (4:3)</PresentationFormat>
  <Paragraphs>48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13_Template_Training material</vt:lpstr>
      <vt:lpstr>Slide 1</vt:lpstr>
      <vt:lpstr>Objectives</vt:lpstr>
      <vt:lpstr>Contents</vt:lpstr>
      <vt:lpstr>Common Defects for For C/C++ </vt:lpstr>
      <vt:lpstr>Coding Standard</vt:lpstr>
      <vt:lpstr>Coding Standard(cont)</vt:lpstr>
      <vt:lpstr>Coding Standard(cont)</vt:lpstr>
      <vt:lpstr>Coding Standard(cont)</vt:lpstr>
      <vt:lpstr>Coding Standard(cont)</vt:lpstr>
      <vt:lpstr>Coding Standard(cont)</vt:lpstr>
      <vt:lpstr>Hard Code</vt:lpstr>
      <vt:lpstr>Logic</vt:lpstr>
      <vt:lpstr>Logic(cont)</vt:lpstr>
      <vt:lpstr>Performance</vt:lpstr>
      <vt:lpstr>Performance(cont)</vt:lpstr>
      <vt:lpstr>Slide 16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Training Slides</dc:title>
  <dc:creator>UT Training Improvement Taskforce</dc:creator>
  <cp:lastModifiedBy>Nguyen Duy Hoang</cp:lastModifiedBy>
  <cp:revision>838</cp:revision>
  <cp:lastPrinted>2000-05-25T09:39:41Z</cp:lastPrinted>
  <dcterms:created xsi:type="dcterms:W3CDTF">2001-09-01T09:51:59Z</dcterms:created>
  <dcterms:modified xsi:type="dcterms:W3CDTF">2014-04-10T03:10:34Z</dcterms:modified>
</cp:coreProperties>
</file>