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9"/>
  </p:notesMasterIdLst>
  <p:handoutMasterIdLst>
    <p:handoutMasterId r:id="rId40"/>
  </p:handoutMasterIdLst>
  <p:sldIdLst>
    <p:sldId id="537" r:id="rId2"/>
    <p:sldId id="312" r:id="rId3"/>
    <p:sldId id="313" r:id="rId4"/>
    <p:sldId id="320" r:id="rId5"/>
    <p:sldId id="541" r:id="rId6"/>
    <p:sldId id="547" r:id="rId7"/>
    <p:sldId id="542" r:id="rId8"/>
    <p:sldId id="543" r:id="rId9"/>
    <p:sldId id="544" r:id="rId10"/>
    <p:sldId id="545" r:id="rId11"/>
    <p:sldId id="546" r:id="rId12"/>
    <p:sldId id="538" r:id="rId13"/>
    <p:sldId id="539" r:id="rId14"/>
    <p:sldId id="322" r:id="rId15"/>
    <p:sldId id="533" r:id="rId16"/>
    <p:sldId id="534" r:id="rId17"/>
    <p:sldId id="535" r:id="rId18"/>
    <p:sldId id="536" r:id="rId19"/>
    <p:sldId id="318" r:id="rId20"/>
    <p:sldId id="315" r:id="rId21"/>
    <p:sldId id="316" r:id="rId22"/>
    <p:sldId id="317" r:id="rId23"/>
    <p:sldId id="324" r:id="rId24"/>
    <p:sldId id="325" r:id="rId25"/>
    <p:sldId id="326" r:id="rId26"/>
    <p:sldId id="329" r:id="rId27"/>
    <p:sldId id="334" r:id="rId28"/>
    <p:sldId id="505" r:id="rId29"/>
    <p:sldId id="337" r:id="rId30"/>
    <p:sldId id="339" r:id="rId31"/>
    <p:sldId id="340" r:id="rId32"/>
    <p:sldId id="341" r:id="rId33"/>
    <p:sldId id="342" r:id="rId34"/>
    <p:sldId id="343" r:id="rId35"/>
    <p:sldId id="344" r:id="rId36"/>
    <p:sldId id="345" r:id="rId37"/>
    <p:sldId id="346" r:id="rId38"/>
  </p:sldIdLst>
  <p:sldSz cx="9144000" cy="6858000" type="screen4x3"/>
  <p:notesSz cx="6743700" cy="9891713"/>
  <p:defaultTextStyle>
    <a:defPPr>
      <a:defRPr lang="en-US"/>
    </a:defPPr>
    <a:lvl1pPr algn="l" rtl="0" eaLnBrk="0" fontAlgn="base" hangingPunct="0">
      <a:spcBef>
        <a:spcPct val="20000"/>
      </a:spcBef>
      <a:spcAft>
        <a:spcPct val="0"/>
      </a:spcAft>
      <a:buChar char="•"/>
      <a:defRPr kumimoji="1" sz="2400" kern="1200">
        <a:solidFill>
          <a:srgbClr val="000000"/>
        </a:solidFill>
        <a:latin typeface="Times New Roman" charset="0"/>
        <a:ea typeface="ＭＳ Ｐゴシック" charset="0"/>
        <a:cs typeface="+mn-cs"/>
      </a:defRPr>
    </a:lvl1pPr>
    <a:lvl2pPr marL="457200" algn="l" rtl="0" eaLnBrk="0" fontAlgn="base" hangingPunct="0">
      <a:spcBef>
        <a:spcPct val="20000"/>
      </a:spcBef>
      <a:spcAft>
        <a:spcPct val="0"/>
      </a:spcAft>
      <a:buChar char="•"/>
      <a:defRPr kumimoji="1" sz="2400" kern="1200">
        <a:solidFill>
          <a:srgbClr val="000000"/>
        </a:solidFill>
        <a:latin typeface="Times New Roman" charset="0"/>
        <a:ea typeface="ＭＳ Ｐゴシック" charset="0"/>
        <a:cs typeface="+mn-cs"/>
      </a:defRPr>
    </a:lvl2pPr>
    <a:lvl3pPr marL="914400" algn="l" rtl="0" eaLnBrk="0" fontAlgn="base" hangingPunct="0">
      <a:spcBef>
        <a:spcPct val="20000"/>
      </a:spcBef>
      <a:spcAft>
        <a:spcPct val="0"/>
      </a:spcAft>
      <a:buChar char="•"/>
      <a:defRPr kumimoji="1" sz="2400" kern="1200">
        <a:solidFill>
          <a:srgbClr val="000000"/>
        </a:solidFill>
        <a:latin typeface="Times New Roman" charset="0"/>
        <a:ea typeface="ＭＳ Ｐゴシック" charset="0"/>
        <a:cs typeface="+mn-cs"/>
      </a:defRPr>
    </a:lvl3pPr>
    <a:lvl4pPr marL="1371600" algn="l" rtl="0" eaLnBrk="0" fontAlgn="base" hangingPunct="0">
      <a:spcBef>
        <a:spcPct val="20000"/>
      </a:spcBef>
      <a:spcAft>
        <a:spcPct val="0"/>
      </a:spcAft>
      <a:buChar char="•"/>
      <a:defRPr kumimoji="1" sz="2400" kern="1200">
        <a:solidFill>
          <a:srgbClr val="000000"/>
        </a:solidFill>
        <a:latin typeface="Times New Roman" charset="0"/>
        <a:ea typeface="ＭＳ Ｐゴシック" charset="0"/>
        <a:cs typeface="+mn-cs"/>
      </a:defRPr>
    </a:lvl4pPr>
    <a:lvl5pPr marL="1828800" algn="l" rtl="0" eaLnBrk="0" fontAlgn="base" hangingPunct="0">
      <a:spcBef>
        <a:spcPct val="20000"/>
      </a:spcBef>
      <a:spcAft>
        <a:spcPct val="0"/>
      </a:spcAft>
      <a:buChar char="•"/>
      <a:defRPr kumimoji="1" sz="2400" kern="1200">
        <a:solidFill>
          <a:srgbClr val="000000"/>
        </a:solidFill>
        <a:latin typeface="Times New Roman" charset="0"/>
        <a:ea typeface="ＭＳ Ｐゴシック" charset="0"/>
        <a:cs typeface="+mn-cs"/>
      </a:defRPr>
    </a:lvl5pPr>
    <a:lvl6pPr marL="2286000" algn="l" defTabSz="457200" rtl="0" eaLnBrk="1" latinLnBrk="0" hangingPunct="1">
      <a:defRPr kumimoji="1" sz="2400" kern="1200">
        <a:solidFill>
          <a:srgbClr val="000000"/>
        </a:solidFill>
        <a:latin typeface="Times New Roman" charset="0"/>
        <a:ea typeface="ＭＳ Ｐゴシック" charset="0"/>
        <a:cs typeface="+mn-cs"/>
      </a:defRPr>
    </a:lvl6pPr>
    <a:lvl7pPr marL="2743200" algn="l" defTabSz="457200" rtl="0" eaLnBrk="1" latinLnBrk="0" hangingPunct="1">
      <a:defRPr kumimoji="1" sz="2400" kern="1200">
        <a:solidFill>
          <a:srgbClr val="000000"/>
        </a:solidFill>
        <a:latin typeface="Times New Roman" charset="0"/>
        <a:ea typeface="ＭＳ Ｐゴシック" charset="0"/>
        <a:cs typeface="+mn-cs"/>
      </a:defRPr>
    </a:lvl7pPr>
    <a:lvl8pPr marL="3200400" algn="l" defTabSz="457200" rtl="0" eaLnBrk="1" latinLnBrk="0" hangingPunct="1">
      <a:defRPr kumimoji="1" sz="2400" kern="1200">
        <a:solidFill>
          <a:srgbClr val="000000"/>
        </a:solidFill>
        <a:latin typeface="Times New Roman" charset="0"/>
        <a:ea typeface="ＭＳ Ｐゴシック" charset="0"/>
        <a:cs typeface="+mn-cs"/>
      </a:defRPr>
    </a:lvl8pPr>
    <a:lvl9pPr marL="3657600" algn="l" defTabSz="457200" rtl="0" eaLnBrk="1" latinLnBrk="0" hangingPunct="1">
      <a:defRPr kumimoji="1" sz="2400" kern="1200">
        <a:solidFill>
          <a:srgbClr val="000000"/>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000099"/>
    <a:srgbClr val="3ABED2"/>
    <a:srgbClr val="3980CC"/>
    <a:srgbClr val="FF068B"/>
    <a:srgbClr val="FFFB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20" autoAdjust="0"/>
    <p:restoredTop sz="94674" autoAdjust="0"/>
  </p:normalViewPr>
  <p:slideViewPr>
    <p:cSldViewPr snapToGrid="0">
      <p:cViewPr varScale="1">
        <p:scale>
          <a:sx n="124" d="100"/>
          <a:sy n="124" d="100"/>
        </p:scale>
        <p:origin x="125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kumimoji="0" sz="1200" b="1" i="1">
                <a:solidFill>
                  <a:schemeClr val="tx1"/>
                </a:solidFill>
                <a:latin typeface="Times New Roman" pitchFamily="18" charset="0"/>
                <a:ea typeface="+mn-ea"/>
              </a:defRPr>
            </a:lvl1pPr>
          </a:lstStyle>
          <a:p>
            <a:pPr>
              <a:defRPr/>
            </a:pPr>
            <a:endParaRPr lang="en-AU"/>
          </a:p>
        </p:txBody>
      </p:sp>
      <p:sp>
        <p:nvSpPr>
          <p:cNvPr id="267267" name="Rectangle 3"/>
          <p:cNvSpPr>
            <a:spLocks noGrp="1" noChangeArrowheads="1"/>
          </p:cNvSpPr>
          <p:nvPr>
            <p:ph type="dt" sz="quarter" idx="1"/>
          </p:nvPr>
        </p:nvSpPr>
        <p:spPr bwMode="auto">
          <a:xfrm>
            <a:off x="381000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kumimoji="0" sz="1200" b="1" i="1">
                <a:solidFill>
                  <a:schemeClr val="tx1"/>
                </a:solidFill>
                <a:latin typeface="Times New Roman" pitchFamily="18" charset="0"/>
                <a:ea typeface="+mn-ea"/>
              </a:defRPr>
            </a:lvl1pPr>
          </a:lstStyle>
          <a:p>
            <a:pPr>
              <a:defRPr/>
            </a:pPr>
            <a:endParaRPr lang="en-AU"/>
          </a:p>
        </p:txBody>
      </p:sp>
      <p:sp>
        <p:nvSpPr>
          <p:cNvPr id="267268" name="Rectangle 4"/>
          <p:cNvSpPr>
            <a:spLocks noGrp="1" noChangeArrowheads="1"/>
          </p:cNvSpPr>
          <p:nvPr>
            <p:ph type="ftr" sz="quarter" idx="2"/>
          </p:nvPr>
        </p:nvSpPr>
        <p:spPr bwMode="auto">
          <a:xfrm>
            <a:off x="0" y="9372600"/>
            <a:ext cx="28956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kumimoji="0" sz="1200" b="1" i="1">
                <a:solidFill>
                  <a:schemeClr val="tx1"/>
                </a:solidFill>
                <a:latin typeface="Times New Roman" pitchFamily="18" charset="0"/>
                <a:ea typeface="+mn-ea"/>
              </a:defRPr>
            </a:lvl1pPr>
          </a:lstStyle>
          <a:p>
            <a:pPr>
              <a:defRPr/>
            </a:pPr>
            <a:endParaRPr lang="en-AU"/>
          </a:p>
        </p:txBody>
      </p:sp>
      <p:sp>
        <p:nvSpPr>
          <p:cNvPr id="267269" name="Rectangle 5"/>
          <p:cNvSpPr>
            <a:spLocks noGrp="1" noChangeArrowheads="1"/>
          </p:cNvSpPr>
          <p:nvPr>
            <p:ph type="sldNum" sz="quarter" idx="3"/>
          </p:nvPr>
        </p:nvSpPr>
        <p:spPr bwMode="auto">
          <a:xfrm>
            <a:off x="3810000" y="9372600"/>
            <a:ext cx="28956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kumimoji="0" sz="1200" b="1" i="1">
                <a:solidFill>
                  <a:schemeClr val="tx1"/>
                </a:solidFill>
              </a:defRPr>
            </a:lvl1pPr>
          </a:lstStyle>
          <a:p>
            <a:fld id="{060C342C-7C7C-534D-95AF-1151EAF2DFD4}" type="slidenum">
              <a:rPr lang="en-AU"/>
              <a:pPr/>
              <a:t>‹#›</a:t>
            </a:fld>
            <a:endParaRPr lang="en-AU"/>
          </a:p>
        </p:txBody>
      </p:sp>
    </p:spTree>
    <p:extLst>
      <p:ext uri="{BB962C8B-B14F-4D97-AF65-F5344CB8AC3E}">
        <p14:creationId xmlns:p14="http://schemas.microsoft.com/office/powerpoint/2010/main" val="2740565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22588" cy="4953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0"/>
              </a:spcBef>
              <a:buFontTx/>
              <a:buNone/>
              <a:defRPr kumimoji="0" sz="1200">
                <a:solidFill>
                  <a:schemeClr val="tx1"/>
                </a:solidFill>
                <a:latin typeface="Times New Roman" pitchFamily="18" charset="0"/>
                <a:ea typeface="+mn-ea"/>
              </a:defRPr>
            </a:lvl1pPr>
          </a:lstStyle>
          <a:p>
            <a:pPr>
              <a:defRPr/>
            </a:pPr>
            <a:endParaRPr lang="en-AU"/>
          </a:p>
        </p:txBody>
      </p:sp>
      <p:sp>
        <p:nvSpPr>
          <p:cNvPr id="7171" name="Rectangle 3"/>
          <p:cNvSpPr>
            <a:spLocks noGrp="1" noChangeArrowheads="1"/>
          </p:cNvSpPr>
          <p:nvPr>
            <p:ph type="dt" idx="1"/>
          </p:nvPr>
        </p:nvSpPr>
        <p:spPr bwMode="auto">
          <a:xfrm>
            <a:off x="3821113" y="0"/>
            <a:ext cx="2922587" cy="4953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0"/>
              </a:spcBef>
              <a:buFontTx/>
              <a:buNone/>
              <a:defRPr kumimoji="0" sz="1200">
                <a:solidFill>
                  <a:schemeClr val="tx1"/>
                </a:solidFill>
                <a:latin typeface="Times New Roman" pitchFamily="18" charset="0"/>
                <a:ea typeface="+mn-ea"/>
              </a:defRPr>
            </a:lvl1pPr>
          </a:lstStyle>
          <a:p>
            <a:pPr>
              <a:defRPr/>
            </a:pPr>
            <a:endParaRPr lang="en-AU"/>
          </a:p>
        </p:txBody>
      </p:sp>
      <p:sp>
        <p:nvSpPr>
          <p:cNvPr id="40964" name="Rectangle 4"/>
          <p:cNvSpPr>
            <a:spLocks noGrp="1" noRot="1" noChangeAspect="1" noChangeArrowheads="1" noTextEdit="1"/>
          </p:cNvSpPr>
          <p:nvPr>
            <p:ph type="sldImg" idx="2"/>
          </p:nvPr>
        </p:nvSpPr>
        <p:spPr bwMode="auto">
          <a:xfrm>
            <a:off x="900113" y="741363"/>
            <a:ext cx="4945062" cy="370998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7173" name="Rectangle 5"/>
          <p:cNvSpPr>
            <a:spLocks noGrp="1" noChangeArrowheads="1"/>
          </p:cNvSpPr>
          <p:nvPr>
            <p:ph type="body" sz="quarter" idx="3"/>
          </p:nvPr>
        </p:nvSpPr>
        <p:spPr bwMode="auto">
          <a:xfrm>
            <a:off x="898525" y="4699000"/>
            <a:ext cx="4946650" cy="445135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396413"/>
            <a:ext cx="2922588" cy="4953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spcBef>
                <a:spcPct val="0"/>
              </a:spcBef>
              <a:buFontTx/>
              <a:buNone/>
              <a:defRPr kumimoji="0" sz="1200">
                <a:solidFill>
                  <a:schemeClr val="tx1"/>
                </a:solidFill>
                <a:latin typeface="Times New Roman" pitchFamily="18" charset="0"/>
                <a:ea typeface="+mn-ea"/>
              </a:defRPr>
            </a:lvl1pPr>
          </a:lstStyle>
          <a:p>
            <a:pPr>
              <a:defRPr/>
            </a:pPr>
            <a:endParaRPr lang="en-AU"/>
          </a:p>
        </p:txBody>
      </p:sp>
      <p:sp>
        <p:nvSpPr>
          <p:cNvPr id="7175" name="Rectangle 7"/>
          <p:cNvSpPr>
            <a:spLocks noGrp="1" noChangeArrowheads="1"/>
          </p:cNvSpPr>
          <p:nvPr>
            <p:ph type="sldNum" sz="quarter" idx="5"/>
          </p:nvPr>
        </p:nvSpPr>
        <p:spPr bwMode="auto">
          <a:xfrm>
            <a:off x="3821113" y="9396413"/>
            <a:ext cx="2922587" cy="4953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spcBef>
                <a:spcPct val="0"/>
              </a:spcBef>
              <a:buFontTx/>
              <a:buNone/>
              <a:defRPr kumimoji="0" sz="1200">
                <a:solidFill>
                  <a:schemeClr val="tx1"/>
                </a:solidFill>
              </a:defRPr>
            </a:lvl1pPr>
          </a:lstStyle>
          <a:p>
            <a:fld id="{C6B48D9D-3823-A548-B602-906A25FC8EA1}" type="slidenum">
              <a:rPr lang="en-AU"/>
              <a:pPr/>
              <a:t>‹#›</a:t>
            </a:fld>
            <a:endParaRPr lang="en-AU"/>
          </a:p>
        </p:txBody>
      </p:sp>
    </p:spTree>
    <p:extLst>
      <p:ext uri="{BB962C8B-B14F-4D97-AF65-F5344CB8AC3E}">
        <p14:creationId xmlns:p14="http://schemas.microsoft.com/office/powerpoint/2010/main" val="28504660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0DCFB8A2-CCAC-764A-9D92-EB8C3B457E9E}" type="slidenum">
              <a:rPr kumimoji="0" lang="en-AU" sz="1200">
                <a:solidFill>
                  <a:schemeClr val="tx1"/>
                </a:solidFill>
              </a:rPr>
              <a:pPr/>
              <a:t>1</a:t>
            </a:fld>
            <a:endParaRPr kumimoji="0" lang="en-AU" sz="1200">
              <a:solidFill>
                <a:schemeClr val="tx1"/>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C164DBC9-5366-C74A-ABCA-A68FF14A28D7}" type="slidenum">
              <a:rPr kumimoji="0" lang="en-AU" sz="1200">
                <a:solidFill>
                  <a:schemeClr val="tx1"/>
                </a:solidFill>
              </a:rPr>
              <a:pPr/>
              <a:t>18</a:t>
            </a:fld>
            <a:endParaRPr kumimoji="0" lang="en-AU" sz="1200">
              <a:solidFill>
                <a:schemeClr val="tx1"/>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52B79247-9841-CF41-910F-7D00CEB795CF}" type="slidenum">
              <a:rPr kumimoji="0" lang="en-AU" sz="1200">
                <a:solidFill>
                  <a:schemeClr val="tx1"/>
                </a:solidFill>
              </a:rPr>
              <a:pPr/>
              <a:t>19</a:t>
            </a:fld>
            <a:endParaRPr kumimoji="0" lang="en-AU" sz="1200">
              <a:solidFill>
                <a:schemeClr val="tx1"/>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04194A36-7F54-3044-9996-87D4D5BD4C2D}" type="slidenum">
              <a:rPr kumimoji="0" lang="en-AU" sz="1200">
                <a:solidFill>
                  <a:schemeClr val="tx1"/>
                </a:solidFill>
              </a:rPr>
              <a:pPr/>
              <a:t>20</a:t>
            </a:fld>
            <a:endParaRPr kumimoji="0" lang="en-AU" sz="1200">
              <a:solidFill>
                <a:schemeClr val="tx1"/>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4583627-A892-2144-8EB3-D07A5A22589C}" type="slidenum">
              <a:rPr kumimoji="0" lang="en-AU" sz="1200">
                <a:solidFill>
                  <a:schemeClr val="tx1"/>
                </a:solidFill>
              </a:rPr>
              <a:pPr/>
              <a:t>21</a:t>
            </a:fld>
            <a:endParaRPr kumimoji="0" lang="en-AU" sz="1200">
              <a:solidFill>
                <a:schemeClr val="tx1"/>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335473E-8BCE-1B4F-9857-4B9BE14EC7C6}" type="slidenum">
              <a:rPr kumimoji="0" lang="en-AU" sz="1200">
                <a:solidFill>
                  <a:schemeClr val="tx1"/>
                </a:solidFill>
              </a:rPr>
              <a:pPr/>
              <a:t>22</a:t>
            </a:fld>
            <a:endParaRPr kumimoji="0" lang="en-AU" sz="120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48B4D03-CDE7-F542-BAF9-A2EFBBBE6028}" type="slidenum">
              <a:rPr kumimoji="0" lang="en-AU" sz="1200">
                <a:solidFill>
                  <a:schemeClr val="tx1"/>
                </a:solidFill>
              </a:rPr>
              <a:pPr/>
              <a:t>23</a:t>
            </a:fld>
            <a:endParaRPr kumimoji="0" lang="en-AU" sz="120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5D447F7-3E9E-C946-9796-1F9EF6E3C216}" type="slidenum">
              <a:rPr kumimoji="0" lang="en-AU" sz="1200">
                <a:solidFill>
                  <a:schemeClr val="tx1"/>
                </a:solidFill>
              </a:rPr>
              <a:pPr/>
              <a:t>24</a:t>
            </a:fld>
            <a:endParaRPr kumimoji="0" lang="en-AU" sz="120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6B4C1CDA-00B9-6B40-B9D1-D39A269F93E8}" type="slidenum">
              <a:rPr kumimoji="0" lang="en-AU" sz="1200">
                <a:solidFill>
                  <a:schemeClr val="tx1"/>
                </a:solidFill>
              </a:rPr>
              <a:pPr/>
              <a:t>25</a:t>
            </a:fld>
            <a:endParaRPr kumimoji="0" lang="en-AU" sz="1200">
              <a:solidFill>
                <a:schemeClr val="tx1"/>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7361DCEA-2D43-7F47-B4F9-5842C4863AD6}" type="slidenum">
              <a:rPr kumimoji="0" lang="en-AU" sz="1200">
                <a:solidFill>
                  <a:schemeClr val="tx1"/>
                </a:solidFill>
              </a:rPr>
              <a:pPr/>
              <a:t>26</a:t>
            </a:fld>
            <a:endParaRPr kumimoji="0" lang="en-AU" sz="120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DBB473A6-CCD3-194E-A659-FB382C1236FF}" type="slidenum">
              <a:rPr kumimoji="0" lang="en-AU" sz="1200">
                <a:solidFill>
                  <a:schemeClr val="tx1"/>
                </a:solidFill>
              </a:rPr>
              <a:pPr/>
              <a:t>27</a:t>
            </a:fld>
            <a:endParaRPr kumimoji="0" lang="en-AU" sz="12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CD5CB08-69FB-6D45-853D-E5412D5C5E4F}" type="slidenum">
              <a:rPr kumimoji="0" lang="en-AU" sz="1200">
                <a:solidFill>
                  <a:schemeClr val="tx1"/>
                </a:solidFill>
              </a:rPr>
              <a:pPr/>
              <a:t>2</a:t>
            </a:fld>
            <a:endParaRPr kumimoji="0" lang="en-AU" sz="1200">
              <a:solidFill>
                <a:schemeClr val="tx1"/>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1493EFD-94F2-3C49-AC36-351650AAA794}" type="slidenum">
              <a:rPr kumimoji="0" lang="en-AU" sz="1200">
                <a:solidFill>
                  <a:schemeClr val="tx1"/>
                </a:solidFill>
              </a:rPr>
              <a:pPr/>
              <a:t>28</a:t>
            </a:fld>
            <a:endParaRPr kumimoji="0" lang="en-AU" sz="12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E29CFCE-F035-814D-A6F5-47EEE0C65740}" type="slidenum">
              <a:rPr kumimoji="0" lang="en-AU" sz="1200">
                <a:solidFill>
                  <a:schemeClr val="tx1"/>
                </a:solidFill>
              </a:rPr>
              <a:pPr/>
              <a:t>29</a:t>
            </a:fld>
            <a:endParaRPr kumimoji="0" lang="en-AU" sz="1200">
              <a:solidFill>
                <a:schemeClr val="tx1"/>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2BB0E0D-388B-1D44-AEFA-88FC6ED7C8E7}" type="slidenum">
              <a:rPr kumimoji="0" lang="en-AU" sz="1200">
                <a:solidFill>
                  <a:schemeClr val="tx1"/>
                </a:solidFill>
              </a:rPr>
              <a:pPr/>
              <a:t>30</a:t>
            </a:fld>
            <a:endParaRPr kumimoji="0" lang="en-AU" sz="1200">
              <a:solidFill>
                <a:schemeClr val="tx1"/>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7CB9C5ED-0BC4-BA42-8EDF-05BA5E80FBA3}" type="slidenum">
              <a:rPr kumimoji="0" lang="en-AU" sz="1200">
                <a:solidFill>
                  <a:schemeClr val="tx1"/>
                </a:solidFill>
              </a:rPr>
              <a:pPr/>
              <a:t>31</a:t>
            </a:fld>
            <a:endParaRPr kumimoji="0" lang="en-AU" sz="1200">
              <a:solidFill>
                <a:schemeClr val="tx1"/>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1B5E33F6-9561-914F-A8AD-348B3AAD5819}" type="slidenum">
              <a:rPr kumimoji="0" lang="en-AU" sz="1200">
                <a:solidFill>
                  <a:schemeClr val="tx1"/>
                </a:solidFill>
              </a:rPr>
              <a:pPr/>
              <a:t>32</a:t>
            </a:fld>
            <a:endParaRPr kumimoji="0" lang="en-AU" sz="1200">
              <a:solidFill>
                <a:schemeClr val="tx1"/>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7C8FCB0-B21D-4C47-9CAC-DF2B6FD5AE06}" type="slidenum">
              <a:rPr kumimoji="0" lang="en-AU" sz="1200">
                <a:solidFill>
                  <a:schemeClr val="tx1"/>
                </a:solidFill>
              </a:rPr>
              <a:pPr/>
              <a:t>33</a:t>
            </a:fld>
            <a:endParaRPr kumimoji="0" lang="en-AU" sz="120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C553EBB9-168C-0F40-89C0-37CD154A433A}" type="slidenum">
              <a:rPr kumimoji="0" lang="en-AU" sz="1200">
                <a:solidFill>
                  <a:schemeClr val="tx1"/>
                </a:solidFill>
              </a:rPr>
              <a:pPr/>
              <a:t>34</a:t>
            </a:fld>
            <a:endParaRPr kumimoji="0" lang="en-AU" sz="1200">
              <a:solidFill>
                <a:schemeClr val="tx1"/>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F1195CE-DDB9-634E-AFFB-52F92F8500FF}" type="slidenum">
              <a:rPr kumimoji="0" lang="en-AU" sz="1200">
                <a:solidFill>
                  <a:schemeClr val="tx1"/>
                </a:solidFill>
              </a:rPr>
              <a:pPr/>
              <a:t>35</a:t>
            </a:fld>
            <a:endParaRPr kumimoji="0" lang="en-AU" sz="120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B681D56-4829-B84B-9C64-E9425792B802}" type="slidenum">
              <a:rPr kumimoji="0" lang="en-AU" sz="1200">
                <a:solidFill>
                  <a:schemeClr val="tx1"/>
                </a:solidFill>
              </a:rPr>
              <a:pPr/>
              <a:t>36</a:t>
            </a:fld>
            <a:endParaRPr kumimoji="0" lang="en-AU" sz="1200">
              <a:solidFill>
                <a:schemeClr val="tx1"/>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6272332E-E4D8-B248-966C-E28858DD1FCB}" type="slidenum">
              <a:rPr kumimoji="0" lang="en-AU" sz="1200">
                <a:solidFill>
                  <a:schemeClr val="tx1"/>
                </a:solidFill>
              </a:rPr>
              <a:pPr/>
              <a:t>37</a:t>
            </a:fld>
            <a:endParaRPr kumimoji="0" lang="en-AU" sz="1200">
              <a:solidFill>
                <a:schemeClr val="tx1"/>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D18B43BB-9036-214A-857D-80392FCAADBB}" type="slidenum">
              <a:rPr kumimoji="0" lang="en-AU" sz="1200">
                <a:solidFill>
                  <a:schemeClr val="tx1"/>
                </a:solidFill>
              </a:rPr>
              <a:pPr/>
              <a:t>3</a:t>
            </a:fld>
            <a:endParaRPr kumimoji="0" lang="en-AU" sz="1200">
              <a:solidFill>
                <a:schemeClr val="tx1"/>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9624C8F2-7B52-264B-B4F9-F25033191841}" type="slidenum">
              <a:rPr kumimoji="0" lang="en-AU" sz="1200">
                <a:solidFill>
                  <a:schemeClr val="tx1"/>
                </a:solidFill>
              </a:rPr>
              <a:pPr/>
              <a:t>4</a:t>
            </a:fld>
            <a:endParaRPr kumimoji="0" lang="en-AU" sz="1200">
              <a:solidFill>
                <a:schemeClr val="tx1"/>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47E79CAE-EB93-144B-B258-34012FAD5D43}" type="slidenum">
              <a:rPr kumimoji="0" lang="en-AU" sz="1200">
                <a:solidFill>
                  <a:schemeClr val="tx1"/>
                </a:solidFill>
              </a:rPr>
              <a:pPr/>
              <a:t>12</a:t>
            </a:fld>
            <a:endParaRPr kumimoji="0" lang="en-AU"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23C91B3-7D64-A94F-B264-07783A2C4AB2}" type="slidenum">
              <a:rPr kumimoji="0" lang="en-AU" sz="1200">
                <a:solidFill>
                  <a:schemeClr val="tx1"/>
                </a:solidFill>
              </a:rPr>
              <a:pPr/>
              <a:t>14</a:t>
            </a:fld>
            <a:endParaRPr kumimoji="0" lang="en-AU" sz="1200">
              <a:solidFill>
                <a:schemeClr val="tx1"/>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2EDEA13-32F4-5741-97D9-E0661CE154C6}" type="slidenum">
              <a:rPr kumimoji="0" lang="en-AU" sz="1200">
                <a:solidFill>
                  <a:schemeClr val="tx1"/>
                </a:solidFill>
              </a:rPr>
              <a:pPr/>
              <a:t>15</a:t>
            </a:fld>
            <a:endParaRPr kumimoji="0" lang="en-AU" sz="1200">
              <a:solidFill>
                <a:schemeClr val="tx1"/>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D311F6F-EB8B-6C4D-9803-C554A3949472}" type="slidenum">
              <a:rPr kumimoji="0" lang="en-AU" sz="1200">
                <a:solidFill>
                  <a:schemeClr val="tx1"/>
                </a:solidFill>
              </a:rPr>
              <a:pPr/>
              <a:t>16</a:t>
            </a:fld>
            <a:endParaRPr kumimoji="0" lang="en-AU" sz="1200">
              <a:solidFill>
                <a:schemeClr val="tx1"/>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A6FF57C0-8482-BC45-8091-C8D6D614C256}" type="slidenum">
              <a:rPr kumimoji="0" lang="en-AU" sz="1200">
                <a:solidFill>
                  <a:schemeClr val="tx1"/>
                </a:solidFill>
              </a:rPr>
              <a:pPr/>
              <a:t>17</a:t>
            </a:fld>
            <a:endParaRPr kumimoji="0" lang="en-AU" sz="1200">
              <a:solidFill>
                <a:schemeClr val="tx1"/>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17475"/>
            <a:ext cx="9142413" cy="6738938"/>
            <a:chOff x="0" y="74"/>
            <a:chExt cx="5759" cy="4245"/>
          </a:xfrm>
        </p:grpSpPr>
        <p:sp>
          <p:nvSpPr>
            <p:cNvPr id="5" name="Rectangle 3"/>
            <p:cNvSpPr>
              <a:spLocks noChangeArrowheads="1"/>
            </p:cNvSpPr>
            <p:nvPr/>
          </p:nvSpPr>
          <p:spPr bwMode="invGray">
            <a:xfrm>
              <a:off x="432" y="4113"/>
              <a:ext cx="2208" cy="206"/>
            </a:xfrm>
            <a:prstGeom prst="rect">
              <a:avLst/>
            </a:prstGeom>
            <a:solidFill>
              <a:schemeClr val="hlink"/>
            </a:solidFill>
            <a:ln w="9525">
              <a:noFill/>
              <a:miter lim="800000"/>
              <a:headEnd/>
              <a:tailEnd/>
            </a:ln>
            <a:effectLst/>
          </p:spPr>
          <p:txBody>
            <a:bodyPr/>
            <a:lstStyle/>
            <a:p>
              <a:pPr>
                <a:defRPr/>
              </a:pPr>
              <a:endParaRPr lang="en-AU">
                <a:latin typeface="Times New Roman" pitchFamily="18" charset="0"/>
                <a:ea typeface="+mn-ea"/>
              </a:endParaRPr>
            </a:p>
          </p:txBody>
        </p:sp>
        <p:sp>
          <p:nvSpPr>
            <p:cNvPr id="6" name="Rectangle 4"/>
            <p:cNvSpPr>
              <a:spLocks noChangeArrowheads="1"/>
            </p:cNvSpPr>
            <p:nvPr/>
          </p:nvSpPr>
          <p:spPr bwMode="invGray">
            <a:xfrm>
              <a:off x="432" y="1536"/>
              <a:ext cx="5327" cy="480"/>
            </a:xfrm>
            <a:prstGeom prst="rect">
              <a:avLst/>
            </a:prstGeom>
            <a:solidFill>
              <a:schemeClr val="hlink"/>
            </a:solidFill>
            <a:ln w="9525">
              <a:noFill/>
              <a:miter lim="800000"/>
              <a:headEnd/>
              <a:tailEnd/>
            </a:ln>
            <a:effectLst/>
          </p:spPr>
          <p:txBody>
            <a:bodyPr/>
            <a:lstStyle/>
            <a:p>
              <a:pPr>
                <a:defRPr/>
              </a:pPr>
              <a:endParaRPr lang="en-AU">
                <a:latin typeface="Times New Roman" pitchFamily="18" charset="0"/>
                <a:ea typeface="+mn-ea"/>
              </a:endParaRPr>
            </a:p>
          </p:txBody>
        </p:sp>
        <p:sp>
          <p:nvSpPr>
            <p:cNvPr id="7" name="Oval 5"/>
            <p:cNvSpPr>
              <a:spLocks noChangeArrowheads="1"/>
            </p:cNvSpPr>
            <p:nvPr/>
          </p:nvSpPr>
          <p:spPr bwMode="invGray">
            <a:xfrm>
              <a:off x="555" y="74"/>
              <a:ext cx="42" cy="42"/>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8" name="Oval 6"/>
            <p:cNvSpPr>
              <a:spLocks noChangeArrowheads="1"/>
            </p:cNvSpPr>
            <p:nvPr/>
          </p:nvSpPr>
          <p:spPr bwMode="invGray">
            <a:xfrm>
              <a:off x="555" y="219"/>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9" name="Oval 7"/>
            <p:cNvSpPr>
              <a:spLocks noChangeArrowheads="1"/>
            </p:cNvSpPr>
            <p:nvPr/>
          </p:nvSpPr>
          <p:spPr bwMode="invGray">
            <a:xfrm>
              <a:off x="555" y="36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0" name="Oval 8"/>
            <p:cNvSpPr>
              <a:spLocks noChangeArrowheads="1"/>
            </p:cNvSpPr>
            <p:nvPr/>
          </p:nvSpPr>
          <p:spPr bwMode="invGray">
            <a:xfrm>
              <a:off x="555" y="651"/>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1" name="Oval 9"/>
            <p:cNvSpPr>
              <a:spLocks noChangeArrowheads="1"/>
            </p:cNvSpPr>
            <p:nvPr/>
          </p:nvSpPr>
          <p:spPr bwMode="invGray">
            <a:xfrm>
              <a:off x="555" y="794"/>
              <a:ext cx="42" cy="42"/>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2" name="Oval 10"/>
            <p:cNvSpPr>
              <a:spLocks noChangeArrowheads="1"/>
            </p:cNvSpPr>
            <p:nvPr/>
          </p:nvSpPr>
          <p:spPr bwMode="invGray">
            <a:xfrm>
              <a:off x="555" y="939"/>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3" name="Oval 11"/>
            <p:cNvSpPr>
              <a:spLocks noChangeArrowheads="1"/>
            </p:cNvSpPr>
            <p:nvPr/>
          </p:nvSpPr>
          <p:spPr bwMode="invGray">
            <a:xfrm>
              <a:off x="555" y="108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4" name="Oval 12"/>
            <p:cNvSpPr>
              <a:spLocks noChangeArrowheads="1"/>
            </p:cNvSpPr>
            <p:nvPr/>
          </p:nvSpPr>
          <p:spPr bwMode="invGray">
            <a:xfrm>
              <a:off x="555" y="1227"/>
              <a:ext cx="42" cy="40"/>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5" name="Oval 13"/>
            <p:cNvSpPr>
              <a:spLocks noChangeArrowheads="1"/>
            </p:cNvSpPr>
            <p:nvPr/>
          </p:nvSpPr>
          <p:spPr bwMode="invGray">
            <a:xfrm>
              <a:off x="555" y="1371"/>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grpSp>
          <p:nvGrpSpPr>
            <p:cNvPr id="16" name="Group 14"/>
            <p:cNvGrpSpPr>
              <a:grpSpLocks/>
            </p:cNvGrpSpPr>
            <p:nvPr/>
          </p:nvGrpSpPr>
          <p:grpSpPr bwMode="auto">
            <a:xfrm>
              <a:off x="2859" y="4202"/>
              <a:ext cx="2729" cy="41"/>
              <a:chOff x="2859" y="4202"/>
              <a:chExt cx="2729" cy="41"/>
            </a:xfrm>
          </p:grpSpPr>
          <p:sp>
            <p:nvSpPr>
              <p:cNvPr id="22" name="Oval 15"/>
              <p:cNvSpPr>
                <a:spLocks noChangeArrowheads="1"/>
              </p:cNvSpPr>
              <p:nvPr/>
            </p:nvSpPr>
            <p:spPr bwMode="invGray">
              <a:xfrm>
                <a:off x="2859" y="420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3" name="Oval 16"/>
              <p:cNvSpPr>
                <a:spLocks noChangeArrowheads="1"/>
              </p:cNvSpPr>
              <p:nvPr/>
            </p:nvSpPr>
            <p:spPr bwMode="invGray">
              <a:xfrm>
                <a:off x="3243" y="420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4" name="Oval 17"/>
              <p:cNvSpPr>
                <a:spLocks noChangeArrowheads="1"/>
              </p:cNvSpPr>
              <p:nvPr/>
            </p:nvSpPr>
            <p:spPr bwMode="invGray">
              <a:xfrm>
                <a:off x="3627" y="4202"/>
                <a:ext cx="41"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5" name="Oval 18"/>
              <p:cNvSpPr>
                <a:spLocks noChangeArrowheads="1"/>
              </p:cNvSpPr>
              <p:nvPr/>
            </p:nvSpPr>
            <p:spPr bwMode="invGray">
              <a:xfrm>
                <a:off x="4011" y="4202"/>
                <a:ext cx="41"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6" name="Oval 19"/>
              <p:cNvSpPr>
                <a:spLocks noChangeArrowheads="1"/>
              </p:cNvSpPr>
              <p:nvPr/>
            </p:nvSpPr>
            <p:spPr bwMode="invGray">
              <a:xfrm>
                <a:off x="4395" y="420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7" name="Oval 20"/>
              <p:cNvSpPr>
                <a:spLocks noChangeArrowheads="1"/>
              </p:cNvSpPr>
              <p:nvPr/>
            </p:nvSpPr>
            <p:spPr bwMode="invGray">
              <a:xfrm>
                <a:off x="4779" y="420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8" name="Oval 21"/>
              <p:cNvSpPr>
                <a:spLocks noChangeArrowheads="1"/>
              </p:cNvSpPr>
              <p:nvPr/>
            </p:nvSpPr>
            <p:spPr bwMode="invGray">
              <a:xfrm>
                <a:off x="5163" y="420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9" name="Oval 22"/>
              <p:cNvSpPr>
                <a:spLocks noChangeArrowheads="1"/>
              </p:cNvSpPr>
              <p:nvPr/>
            </p:nvSpPr>
            <p:spPr bwMode="invGray">
              <a:xfrm>
                <a:off x="5547" y="4202"/>
                <a:ext cx="41"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grpSp>
        <p:sp>
          <p:nvSpPr>
            <p:cNvPr id="17" name="Oval 23"/>
            <p:cNvSpPr>
              <a:spLocks noChangeArrowheads="1"/>
            </p:cNvSpPr>
            <p:nvPr/>
          </p:nvSpPr>
          <p:spPr bwMode="invGray">
            <a:xfrm>
              <a:off x="555" y="507"/>
              <a:ext cx="42" cy="40"/>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grpSp>
          <p:nvGrpSpPr>
            <p:cNvPr id="18" name="Group 24"/>
            <p:cNvGrpSpPr>
              <a:grpSpLocks/>
            </p:cNvGrpSpPr>
            <p:nvPr/>
          </p:nvGrpSpPr>
          <p:grpSpPr bwMode="auto">
            <a:xfrm>
              <a:off x="0" y="2327"/>
              <a:ext cx="1203" cy="1203"/>
              <a:chOff x="0" y="2327"/>
              <a:chExt cx="1203" cy="1203"/>
            </a:xfrm>
          </p:grpSpPr>
          <p:sp>
            <p:nvSpPr>
              <p:cNvPr id="19" name="Freeform 25"/>
              <p:cNvSpPr>
                <a:spLocks/>
              </p:cNvSpPr>
              <p:nvPr/>
            </p:nvSpPr>
            <p:spPr bwMode="invGray">
              <a:xfrm>
                <a:off x="0" y="2394"/>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AU">
                  <a:latin typeface="Times New Roman" pitchFamily="18" charset="0"/>
                  <a:ea typeface="+mn-ea"/>
                </a:endParaRPr>
              </a:p>
            </p:txBody>
          </p:sp>
          <p:sp>
            <p:nvSpPr>
              <p:cNvPr id="20" name="Freeform 26"/>
              <p:cNvSpPr>
                <a:spLocks/>
              </p:cNvSpPr>
              <p:nvPr/>
            </p:nvSpPr>
            <p:spPr bwMode="invGray">
              <a:xfrm>
                <a:off x="379" y="2327"/>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AU">
                  <a:latin typeface="Times New Roman" pitchFamily="18" charset="0"/>
                  <a:ea typeface="+mn-ea"/>
                </a:endParaRPr>
              </a:p>
            </p:txBody>
          </p:sp>
          <p:sp>
            <p:nvSpPr>
              <p:cNvPr id="21" name="Freeform 27"/>
              <p:cNvSpPr>
                <a:spLocks/>
              </p:cNvSpPr>
              <p:nvPr/>
            </p:nvSpPr>
            <p:spPr bwMode="invGray">
              <a:xfrm>
                <a:off x="530" y="2834"/>
                <a:ext cx="63" cy="73"/>
              </a:xfrm>
              <a:custGeom>
                <a:avLst/>
                <a:gdLst/>
                <a:ahLst/>
                <a:cxnLst>
                  <a:cxn ang="0">
                    <a:pos x="42" y="65"/>
                  </a:cxn>
                  <a:cxn ang="0">
                    <a:pos x="58" y="72"/>
                  </a:cxn>
                  <a:cxn ang="0">
                    <a:pos x="62" y="72"/>
                  </a:cxn>
                  <a:cxn ang="0">
                    <a:pos x="62" y="67"/>
                  </a:cxn>
                  <a:cxn ang="0">
                    <a:pos x="58" y="65"/>
                  </a:cxn>
                  <a:cxn ang="0">
                    <a:pos x="58" y="62"/>
                  </a:cxn>
                  <a:cxn ang="0">
                    <a:pos x="44" y="56"/>
                  </a:cxn>
                  <a:cxn ang="0">
                    <a:pos x="37" y="45"/>
                  </a:cxn>
                  <a:cxn ang="0">
                    <a:pos x="31" y="34"/>
                  </a:cxn>
                  <a:cxn ang="0">
                    <a:pos x="26" y="20"/>
                  </a:cxn>
                  <a:cxn ang="0">
                    <a:pos x="9" y="0"/>
                  </a:cxn>
                  <a:cxn ang="0">
                    <a:pos x="6" y="4"/>
                  </a:cxn>
                  <a:cxn ang="0">
                    <a:pos x="2" y="9"/>
                  </a:cxn>
                  <a:cxn ang="0">
                    <a:pos x="0" y="11"/>
                  </a:cxn>
                  <a:cxn ang="0">
                    <a:pos x="0" y="18"/>
                  </a:cxn>
                  <a:cxn ang="0">
                    <a:pos x="0" y="20"/>
                  </a:cxn>
                  <a:cxn ang="0">
                    <a:pos x="0" y="20"/>
                  </a:cxn>
                  <a:cxn ang="0">
                    <a:pos x="0" y="20"/>
                  </a:cxn>
                  <a:cxn ang="0">
                    <a:pos x="0" y="20"/>
                  </a:cxn>
                  <a:cxn ang="0">
                    <a:pos x="9" y="31"/>
                  </a:cxn>
                  <a:cxn ang="0">
                    <a:pos x="20" y="45"/>
                  </a:cxn>
                  <a:cxn ang="0">
                    <a:pos x="31" y="56"/>
                  </a:cxn>
                  <a:cxn ang="0">
                    <a:pos x="42" y="65"/>
                  </a:cxn>
                </a:cxnLst>
                <a:rect l="0" t="0" r="r" b="b"/>
                <a:pathLst>
                  <a:path w="63" h="73">
                    <a:moveTo>
                      <a:pt x="42" y="65"/>
                    </a:moveTo>
                    <a:lnTo>
                      <a:pt x="58" y="72"/>
                    </a:lnTo>
                    <a:lnTo>
                      <a:pt x="62" y="72"/>
                    </a:lnTo>
                    <a:lnTo>
                      <a:pt x="62" y="67"/>
                    </a:lnTo>
                    <a:lnTo>
                      <a:pt x="58" y="65"/>
                    </a:lnTo>
                    <a:lnTo>
                      <a:pt x="58" y="62"/>
                    </a:lnTo>
                    <a:lnTo>
                      <a:pt x="44" y="56"/>
                    </a:lnTo>
                    <a:lnTo>
                      <a:pt x="37" y="45"/>
                    </a:lnTo>
                    <a:lnTo>
                      <a:pt x="31" y="34"/>
                    </a:lnTo>
                    <a:lnTo>
                      <a:pt x="26" y="20"/>
                    </a:lnTo>
                    <a:lnTo>
                      <a:pt x="9" y="0"/>
                    </a:lnTo>
                    <a:lnTo>
                      <a:pt x="6" y="4"/>
                    </a:lnTo>
                    <a:lnTo>
                      <a:pt x="2" y="9"/>
                    </a:lnTo>
                    <a:lnTo>
                      <a:pt x="0" y="11"/>
                    </a:lnTo>
                    <a:lnTo>
                      <a:pt x="0" y="18"/>
                    </a:lnTo>
                    <a:lnTo>
                      <a:pt x="0" y="20"/>
                    </a:lnTo>
                    <a:lnTo>
                      <a:pt x="0" y="20"/>
                    </a:lnTo>
                    <a:lnTo>
                      <a:pt x="0" y="20"/>
                    </a:lnTo>
                    <a:lnTo>
                      <a:pt x="0" y="20"/>
                    </a:lnTo>
                    <a:lnTo>
                      <a:pt x="9" y="31"/>
                    </a:lnTo>
                    <a:lnTo>
                      <a:pt x="20" y="45"/>
                    </a:lnTo>
                    <a:lnTo>
                      <a:pt x="31" y="56"/>
                    </a:lnTo>
                    <a:lnTo>
                      <a:pt x="42" y="65"/>
                    </a:lnTo>
                  </a:path>
                </a:pathLst>
              </a:custGeom>
              <a:solidFill>
                <a:schemeClr val="folHlink"/>
              </a:solidFill>
              <a:ln w="9525">
                <a:noFill/>
                <a:round/>
                <a:headEnd type="none" w="sm" len="sm"/>
                <a:tailEnd type="none" w="sm" len="sm"/>
              </a:ln>
              <a:effectLst/>
            </p:spPr>
            <p:txBody>
              <a:bodyPr/>
              <a:lstStyle/>
              <a:p>
                <a:pPr>
                  <a:defRPr/>
                </a:pPr>
                <a:endParaRPr lang="en-AU">
                  <a:latin typeface="Times New Roman" pitchFamily="18" charset="0"/>
                  <a:ea typeface="+mn-ea"/>
                </a:endParaRPr>
              </a:p>
            </p:txBody>
          </p:sp>
        </p:grpSp>
      </p:grpSp>
      <p:sp>
        <p:nvSpPr>
          <p:cNvPr id="3100" name="Rectangle 28"/>
          <p:cNvSpPr>
            <a:spLocks noGrp="1" noChangeArrowheads="1"/>
          </p:cNvSpPr>
          <p:nvPr>
            <p:ph type="ctrTitle" sz="quarter"/>
          </p:nvPr>
        </p:nvSpPr>
        <p:spPr>
          <a:xfrm>
            <a:off x="1092200" y="163513"/>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4114800"/>
            <a:ext cx="6400800" cy="1752600"/>
          </a:xfrm>
        </p:spPr>
        <p:txBody>
          <a:bodyPr/>
          <a:lstStyle>
            <a:lvl1pPr marL="0" indent="0" algn="ctr">
              <a:buFontTx/>
              <a:buNone/>
              <a:defRPr/>
            </a:lvl1pPr>
          </a:lstStyle>
          <a:p>
            <a:r>
              <a:rPr lang="en-US"/>
              <a:t>Click to edit Master subtitle style</a:t>
            </a:r>
          </a:p>
        </p:txBody>
      </p:sp>
      <p:sp>
        <p:nvSpPr>
          <p:cNvPr id="30" name="Date Placeholder 29"/>
          <p:cNvSpPr>
            <a:spLocks noGrp="1" noChangeArrowheads="1"/>
          </p:cNvSpPr>
          <p:nvPr>
            <p:ph type="dt" sz="quarter" idx="10"/>
          </p:nvPr>
        </p:nvSpPr>
        <p:spPr bwMode="auto">
          <a:xfrm>
            <a:off x="685800" y="6248400"/>
            <a:ext cx="1905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spcBef>
                <a:spcPct val="50000"/>
              </a:spcBef>
              <a:buFontTx/>
              <a:buNone/>
              <a:defRPr kumimoji="0" sz="1400">
                <a:solidFill>
                  <a:srgbClr val="FFFFFF"/>
                </a:solidFill>
              </a:defRPr>
            </a:lvl1pPr>
          </a:lstStyle>
          <a:p>
            <a:fld id="{97DD0D82-7EAA-9E4C-AE64-C6B72C4BF770}" type="datetime1">
              <a:rPr lang="en-US"/>
              <a:pPr/>
              <a:t>3/16/18</a:t>
            </a:fld>
            <a:endParaRPr lang="en-US"/>
          </a:p>
        </p:txBody>
      </p:sp>
      <p:sp>
        <p:nvSpPr>
          <p:cNvPr id="31" name="Footer Placeholder 30"/>
          <p:cNvSpPr>
            <a:spLocks noGrp="1" noChangeArrowheads="1"/>
          </p:cNvSpPr>
          <p:nvPr>
            <p:ph type="ftr" sz="quarter" idx="11"/>
          </p:nvPr>
        </p:nvSpPr>
        <p:spPr bwMode="auto">
          <a:xfrm>
            <a:off x="3124200" y="6248400"/>
            <a:ext cx="28956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lgn="ctr">
              <a:spcBef>
                <a:spcPct val="50000"/>
              </a:spcBef>
              <a:buFontTx/>
              <a:buNone/>
              <a:defRPr kumimoji="0" sz="1400">
                <a:solidFill>
                  <a:srgbClr val="FFFFFF"/>
                </a:solidFill>
                <a:latin typeface="Times New Roman" pitchFamily="18" charset="0"/>
                <a:ea typeface="+mn-ea"/>
              </a:defRPr>
            </a:lvl1pPr>
          </a:lstStyle>
          <a:p>
            <a:pPr>
              <a:defRPr/>
            </a:pPr>
            <a:r>
              <a:rPr lang="en-US"/>
              <a:t>Page</a:t>
            </a:r>
          </a:p>
        </p:txBody>
      </p:sp>
      <p:sp>
        <p:nvSpPr>
          <p:cNvPr id="32" name="Slide Number Placeholder 31"/>
          <p:cNvSpPr>
            <a:spLocks noGrp="1" noChangeArrowheads="1"/>
          </p:cNvSpPr>
          <p:nvPr>
            <p:ph type="sldNum" sz="quarter" idx="12"/>
          </p:nvPr>
        </p:nvSpPr>
        <p:spPr bwMode="auto">
          <a:xfrm>
            <a:off x="6553200" y="6248400"/>
            <a:ext cx="1905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lgn="r">
              <a:spcBef>
                <a:spcPct val="50000"/>
              </a:spcBef>
              <a:buFontTx/>
              <a:buNone/>
              <a:defRPr kumimoji="0" sz="1400">
                <a:solidFill>
                  <a:srgbClr val="FFFFFF"/>
                </a:solidFill>
              </a:defRPr>
            </a:lvl1pPr>
          </a:lstStyle>
          <a:p>
            <a:fld id="{56BC57EA-0A86-7247-9330-850AB49CB27E}" type="slidenum">
              <a:rPr lang="en-US"/>
              <a:pPr/>
              <a:t>‹#›</a:t>
            </a:fld>
            <a:endParaRPr lang="en-US"/>
          </a:p>
        </p:txBody>
      </p:sp>
    </p:spTree>
    <p:extLst>
      <p:ext uri="{BB962C8B-B14F-4D97-AF65-F5344CB8AC3E}">
        <p14:creationId xmlns:p14="http://schemas.microsoft.com/office/powerpoint/2010/main" val="211668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54211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0025" y="171450"/>
            <a:ext cx="1946275" cy="61039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711200" y="171450"/>
            <a:ext cx="5686425" cy="6103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86868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59905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1854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711200" y="960438"/>
            <a:ext cx="3810000" cy="5314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73600" y="960438"/>
            <a:ext cx="3810000" cy="5314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97991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38617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77902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51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678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516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723900" y="171450"/>
            <a:ext cx="7772400" cy="62865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18"/>
          <p:cNvSpPr>
            <a:spLocks noGrp="1" noChangeArrowheads="1"/>
          </p:cNvSpPr>
          <p:nvPr>
            <p:ph type="body" idx="1"/>
          </p:nvPr>
        </p:nvSpPr>
        <p:spPr bwMode="auto">
          <a:xfrm>
            <a:off x="711200" y="960438"/>
            <a:ext cx="7772400" cy="531495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71" name="Text Box 23"/>
          <p:cNvSpPr txBox="1">
            <a:spLocks noChangeArrowheads="1"/>
          </p:cNvSpPr>
          <p:nvPr userDrawn="1"/>
        </p:nvSpPr>
        <p:spPr bwMode="auto">
          <a:xfrm>
            <a:off x="8362950" y="6521450"/>
            <a:ext cx="781050" cy="336550"/>
          </a:xfrm>
          <a:prstGeom prst="rect">
            <a:avLst/>
          </a:prstGeom>
          <a:noFill/>
          <a:ln w="9525" algn="ctr">
            <a:noFill/>
            <a:miter lim="800000"/>
            <a:headEnd/>
            <a:tailEnd/>
          </a:ln>
          <a:effectLst/>
        </p:spPr>
        <p:txBody>
          <a:bodyPr lIns="92075" tIns="46038" rIns="92075" bIns="46038">
            <a:spAutoFit/>
          </a:bodyPr>
          <a:lstStyle>
            <a:lvl1pPr marL="342900" indent="-342900">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fld id="{F977B03B-8BAD-614B-BF29-CA001E47515F}" type="slidenum">
              <a:rPr lang="en-AU" sz="1600"/>
              <a:pPr>
                <a:spcBef>
                  <a:spcPct val="50000"/>
                </a:spcBef>
                <a:buFontTx/>
                <a:buNone/>
              </a:pPr>
              <a:t>‹#›</a:t>
            </a:fld>
            <a:endParaRPr lang="en-AU" sz="1600"/>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kumimoji="1" sz="3200">
          <a:solidFill>
            <a:srgbClr val="000099"/>
          </a:solidFill>
          <a:latin typeface="+mj-lt"/>
          <a:ea typeface="ＭＳ Ｐゴシック" charset="0"/>
          <a:cs typeface="+mj-cs"/>
        </a:defRPr>
      </a:lvl1pPr>
      <a:lvl2pPr algn="ctr" rtl="0" eaLnBrk="0" fontAlgn="base" hangingPunct="0">
        <a:spcBef>
          <a:spcPct val="0"/>
        </a:spcBef>
        <a:spcAft>
          <a:spcPct val="0"/>
        </a:spcAft>
        <a:defRPr kumimoji="1" sz="3200">
          <a:solidFill>
            <a:srgbClr val="000099"/>
          </a:solidFill>
          <a:latin typeface="Times New Roman" pitchFamily="18" charset="0"/>
          <a:ea typeface="ＭＳ Ｐゴシック" charset="0"/>
        </a:defRPr>
      </a:lvl2pPr>
      <a:lvl3pPr algn="ctr" rtl="0" eaLnBrk="0" fontAlgn="base" hangingPunct="0">
        <a:spcBef>
          <a:spcPct val="0"/>
        </a:spcBef>
        <a:spcAft>
          <a:spcPct val="0"/>
        </a:spcAft>
        <a:defRPr kumimoji="1" sz="3200">
          <a:solidFill>
            <a:srgbClr val="000099"/>
          </a:solidFill>
          <a:latin typeface="Times New Roman" pitchFamily="18" charset="0"/>
          <a:ea typeface="ＭＳ Ｐゴシック" charset="0"/>
        </a:defRPr>
      </a:lvl3pPr>
      <a:lvl4pPr algn="ctr" rtl="0" eaLnBrk="0" fontAlgn="base" hangingPunct="0">
        <a:spcBef>
          <a:spcPct val="0"/>
        </a:spcBef>
        <a:spcAft>
          <a:spcPct val="0"/>
        </a:spcAft>
        <a:defRPr kumimoji="1" sz="3200">
          <a:solidFill>
            <a:srgbClr val="000099"/>
          </a:solidFill>
          <a:latin typeface="Times New Roman" pitchFamily="18" charset="0"/>
          <a:ea typeface="ＭＳ Ｐゴシック" charset="0"/>
        </a:defRPr>
      </a:lvl4pPr>
      <a:lvl5pPr algn="ctr" rtl="0" eaLnBrk="0" fontAlgn="base" hangingPunct="0">
        <a:spcBef>
          <a:spcPct val="0"/>
        </a:spcBef>
        <a:spcAft>
          <a:spcPct val="0"/>
        </a:spcAft>
        <a:defRPr kumimoji="1" sz="3200">
          <a:solidFill>
            <a:srgbClr val="000099"/>
          </a:solidFill>
          <a:latin typeface="Times New Roman" pitchFamily="18" charset="0"/>
          <a:ea typeface="ＭＳ Ｐゴシック" charset="0"/>
        </a:defRPr>
      </a:lvl5pPr>
      <a:lvl6pPr marL="457200" algn="ctr" rtl="0" eaLnBrk="0" fontAlgn="base" hangingPunct="0">
        <a:spcBef>
          <a:spcPct val="0"/>
        </a:spcBef>
        <a:spcAft>
          <a:spcPct val="0"/>
        </a:spcAft>
        <a:defRPr kumimoji="1" sz="3200">
          <a:solidFill>
            <a:srgbClr val="000099"/>
          </a:solidFill>
          <a:latin typeface="Times New Roman" pitchFamily="18" charset="0"/>
        </a:defRPr>
      </a:lvl6pPr>
      <a:lvl7pPr marL="914400" algn="ctr" rtl="0" eaLnBrk="0" fontAlgn="base" hangingPunct="0">
        <a:spcBef>
          <a:spcPct val="0"/>
        </a:spcBef>
        <a:spcAft>
          <a:spcPct val="0"/>
        </a:spcAft>
        <a:defRPr kumimoji="1" sz="3200">
          <a:solidFill>
            <a:srgbClr val="000099"/>
          </a:solidFill>
          <a:latin typeface="Times New Roman" pitchFamily="18" charset="0"/>
        </a:defRPr>
      </a:lvl7pPr>
      <a:lvl8pPr marL="1371600" algn="ctr" rtl="0" eaLnBrk="0" fontAlgn="base" hangingPunct="0">
        <a:spcBef>
          <a:spcPct val="0"/>
        </a:spcBef>
        <a:spcAft>
          <a:spcPct val="0"/>
        </a:spcAft>
        <a:defRPr kumimoji="1" sz="3200">
          <a:solidFill>
            <a:srgbClr val="000099"/>
          </a:solidFill>
          <a:latin typeface="Times New Roman" pitchFamily="18" charset="0"/>
        </a:defRPr>
      </a:lvl8pPr>
      <a:lvl9pPr marL="1828800" algn="ctr" rtl="0" eaLnBrk="0" fontAlgn="base" hangingPunct="0">
        <a:spcBef>
          <a:spcPct val="0"/>
        </a:spcBef>
        <a:spcAft>
          <a:spcPct val="0"/>
        </a:spcAft>
        <a:defRPr kumimoji="1" sz="32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kumimoji="1" sz="2800">
          <a:solidFill>
            <a:srgbClr val="000000"/>
          </a:solidFill>
          <a:latin typeface="+mn-lt"/>
          <a:ea typeface="ＭＳ Ｐゴシック" charset="0"/>
          <a:cs typeface="+mn-cs"/>
        </a:defRPr>
      </a:lvl1pPr>
      <a:lvl2pPr marL="742950" indent="-285750" algn="l" rtl="0" eaLnBrk="0" fontAlgn="base" hangingPunct="0">
        <a:spcBef>
          <a:spcPct val="20000"/>
        </a:spcBef>
        <a:spcAft>
          <a:spcPct val="0"/>
        </a:spcAft>
        <a:buChar char="–"/>
        <a:defRPr kumimoji="1" sz="2400" b="1">
          <a:solidFill>
            <a:srgbClr val="000099"/>
          </a:solidFill>
          <a:latin typeface="+mn-lt"/>
          <a:ea typeface="ＭＳ Ｐゴシック" charset="0"/>
        </a:defRPr>
      </a:lvl2pPr>
      <a:lvl3pPr marL="1143000" indent="-228600" algn="l" rtl="0" eaLnBrk="0" fontAlgn="base" hangingPunct="0">
        <a:spcBef>
          <a:spcPct val="20000"/>
        </a:spcBef>
        <a:spcAft>
          <a:spcPct val="0"/>
        </a:spcAft>
        <a:buChar char="•"/>
        <a:defRPr kumimoji="1" sz="2400">
          <a:solidFill>
            <a:srgbClr val="000000"/>
          </a:solidFill>
          <a:latin typeface="+mn-lt"/>
          <a:ea typeface="ＭＳ Ｐゴシック" charset="0"/>
        </a:defRPr>
      </a:lvl3pPr>
      <a:lvl4pPr marL="1600200" indent="-228600" algn="l" rtl="0" eaLnBrk="0" fontAlgn="base" hangingPunct="0">
        <a:spcBef>
          <a:spcPct val="20000"/>
        </a:spcBef>
        <a:spcAft>
          <a:spcPct val="0"/>
        </a:spcAft>
        <a:buChar char="–"/>
        <a:defRPr kumimoji="1" sz="2000" b="1">
          <a:solidFill>
            <a:srgbClr val="000099"/>
          </a:solidFill>
          <a:latin typeface="+mn-lt"/>
          <a:ea typeface="ＭＳ Ｐゴシック" charset="0"/>
        </a:defRPr>
      </a:lvl4pPr>
      <a:lvl5pPr marL="2057400" indent="-228600" algn="l" rtl="0" eaLnBrk="0" fontAlgn="base" hangingPunct="0">
        <a:spcBef>
          <a:spcPct val="20000"/>
        </a:spcBef>
        <a:spcAft>
          <a:spcPct val="0"/>
        </a:spcAft>
        <a:buChar char="•"/>
        <a:defRPr kumimoji="1" sz="2000" b="1">
          <a:solidFill>
            <a:schemeClr val="tx1"/>
          </a:solidFill>
          <a:latin typeface="+mn-lt"/>
          <a:ea typeface="ＭＳ Ｐゴシック" charset="0"/>
        </a:defRPr>
      </a:lvl5pPr>
      <a:lvl6pPr marL="2514600" indent="-228600" algn="l" rtl="0" eaLnBrk="0" fontAlgn="base" hangingPunct="0">
        <a:spcBef>
          <a:spcPct val="20000"/>
        </a:spcBef>
        <a:spcAft>
          <a:spcPct val="0"/>
        </a:spcAft>
        <a:buChar char="•"/>
        <a:defRPr kumimoji="1" sz="2000" b="1">
          <a:solidFill>
            <a:schemeClr val="tx1"/>
          </a:solidFill>
          <a:latin typeface="+mn-lt"/>
        </a:defRPr>
      </a:lvl6pPr>
      <a:lvl7pPr marL="2971800" indent="-228600" algn="l" rtl="0" eaLnBrk="0" fontAlgn="base" hangingPunct="0">
        <a:spcBef>
          <a:spcPct val="20000"/>
        </a:spcBef>
        <a:spcAft>
          <a:spcPct val="0"/>
        </a:spcAft>
        <a:buChar char="•"/>
        <a:defRPr kumimoji="1" sz="2000" b="1">
          <a:solidFill>
            <a:schemeClr val="tx1"/>
          </a:solidFill>
          <a:latin typeface="+mn-lt"/>
        </a:defRPr>
      </a:lvl7pPr>
      <a:lvl8pPr marL="3429000" indent="-228600" algn="l" rtl="0" eaLnBrk="0" fontAlgn="base" hangingPunct="0">
        <a:spcBef>
          <a:spcPct val="20000"/>
        </a:spcBef>
        <a:spcAft>
          <a:spcPct val="0"/>
        </a:spcAft>
        <a:buChar char="•"/>
        <a:defRPr kumimoji="1" sz="2000" b="1">
          <a:solidFill>
            <a:schemeClr val="tx1"/>
          </a:solidFill>
          <a:latin typeface="+mn-lt"/>
        </a:defRPr>
      </a:lvl8pPr>
      <a:lvl9pPr marL="3886200" indent="-228600" algn="l" rtl="0" eaLnBrk="0" fontAlgn="base" hangingPunct="0">
        <a:spcBef>
          <a:spcPct val="20000"/>
        </a:spcBef>
        <a:spcAft>
          <a:spcPct val="0"/>
        </a:spcAft>
        <a:buChar char="•"/>
        <a:defRPr kumimoji="1"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3550" y="1866900"/>
            <a:ext cx="7772400" cy="2867025"/>
          </a:xfrm>
        </p:spPr>
        <p:txBody>
          <a:bodyPr/>
          <a:lstStyle/>
          <a:p>
            <a:pPr>
              <a:lnSpc>
                <a:spcPts val="4620"/>
              </a:lnSpc>
              <a:spcBef>
                <a:spcPts val="1800"/>
              </a:spcBef>
            </a:pPr>
            <a:r>
              <a:rPr lang="en-US" sz="3600" dirty="0">
                <a:solidFill>
                  <a:schemeClr val="bg2"/>
                </a:solidFill>
                <a:latin typeface="Helvetica"/>
                <a:cs typeface="Helvetica"/>
              </a:rPr>
              <a:t>COMP90050:Advanced Database Systems</a:t>
            </a:r>
            <a:br>
              <a:rPr lang="en-US" sz="3600" dirty="0">
                <a:solidFill>
                  <a:schemeClr val="bg2"/>
                </a:solidFill>
                <a:latin typeface="Helvetica"/>
                <a:cs typeface="Helvetica"/>
              </a:rPr>
            </a:br>
            <a:r>
              <a:rPr lang="en-US" sz="3600" dirty="0">
                <a:solidFill>
                  <a:schemeClr val="bg2"/>
                </a:solidFill>
                <a:latin typeface="Helvetica"/>
                <a:cs typeface="Helvetica"/>
              </a:rPr>
              <a:t>Professor Rao Kotagiri</a:t>
            </a:r>
            <a:br>
              <a:rPr lang="en-US" sz="3600" dirty="0">
                <a:solidFill>
                  <a:schemeClr val="bg2"/>
                </a:solidFill>
                <a:latin typeface="Helvetica"/>
                <a:cs typeface="Helvetica"/>
              </a:rPr>
            </a:br>
            <a:br>
              <a:rPr lang="en-US" sz="3600" dirty="0">
                <a:latin typeface="Helvetica"/>
                <a:cs typeface="Helvetica"/>
              </a:rPr>
            </a:br>
            <a:r>
              <a:rPr lang="en-US" sz="3600" dirty="0">
                <a:latin typeface="Helvetica"/>
                <a:cs typeface="Helvetica"/>
              </a:rPr>
              <a:t>Lecture Set3</a:t>
            </a:r>
            <a:endParaRPr lang="en-AU" sz="3600"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8"/>
            <a:ext cx="695960"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(v#7)</a:t>
            </a:r>
          </a:p>
          <a:p>
            <a:pPr>
              <a:buNone/>
            </a:pPr>
            <a:r>
              <a:rPr lang="en-US" sz="900" dirty="0">
                <a:latin typeface="Times New Roman" pitchFamily="18" charset="0"/>
              </a:rPr>
              <a:t>Block 123</a:t>
            </a:r>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2</a:t>
            </a:r>
            <a:r>
              <a:rPr kumimoji="1" lang="en-US" sz="1600" b="0" i="0" u="none" strike="noStrike" cap="none" normalizeH="0" baseline="0" dirty="0">
                <a:ln>
                  <a:noFill/>
                </a:ln>
                <a:solidFill>
                  <a:srgbClr val="000000"/>
                </a:solidFill>
                <a:effectLst/>
                <a:latin typeface="Times New Roman" pitchFamily="18" charset="0"/>
              </a:rPr>
              <a:t>00</a:t>
            </a: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
        <p:nvSpPr>
          <p:cNvPr id="12" name="Rectangle 11"/>
          <p:cNvSpPr/>
          <p:nvPr/>
        </p:nvSpPr>
        <p:spPr bwMode="auto">
          <a:xfrm>
            <a:off x="2954274" y="2269236"/>
            <a:ext cx="1756410" cy="746760"/>
          </a:xfrm>
          <a:prstGeom prst="rect">
            <a:avLst/>
          </a:prstGeom>
          <a:no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Step3:</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Write</a:t>
            </a:r>
            <a:r>
              <a:rPr kumimoji="1" lang="en-US" sz="1600" b="0" i="0" u="none" strike="noStrike" cap="none" normalizeH="0" dirty="0">
                <a:ln>
                  <a:noFill/>
                </a:ln>
                <a:solidFill>
                  <a:srgbClr val="000000"/>
                </a:solidFill>
                <a:effectLst/>
                <a:latin typeface="Times New Roman" pitchFamily="18" charset="0"/>
              </a:rPr>
              <a:t> to disk in</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dirty="0">
                <a:ln>
                  <a:noFill/>
                </a:ln>
                <a:solidFill>
                  <a:srgbClr val="000000"/>
                </a:solidFill>
                <a:effectLst/>
                <a:latin typeface="Times New Roman" pitchFamily="18" charset="0"/>
              </a:rPr>
              <a:t> a different block</a:t>
            </a:r>
            <a:endParaRPr kumimoji="1" lang="en-US" sz="1600" b="0" i="0" u="none" strike="noStrike" cap="none" normalizeH="0" baseline="0" dirty="0">
              <a:ln>
                <a:noFill/>
              </a:ln>
              <a:solidFill>
                <a:srgbClr val="000000"/>
              </a:solidFill>
              <a:effectLst/>
              <a:latin typeface="Times New Roman" pitchFamily="18" charset="0"/>
            </a:endParaRPr>
          </a:p>
        </p:txBody>
      </p:sp>
    </p:spTree>
    <p:extLst>
      <p:ext uri="{BB962C8B-B14F-4D97-AF65-F5344CB8AC3E}">
        <p14:creationId xmlns:p14="http://schemas.microsoft.com/office/powerpoint/2010/main" val="27180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8"/>
            <a:ext cx="695960"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kumimoji="1" lang="en-US" sz="1600" b="0" i="0" u="none" strike="noStrike" cap="none" normalizeH="0" baseline="0" dirty="0">
                <a:ln>
                  <a:noFill/>
                </a:ln>
                <a:solidFill>
                  <a:srgbClr val="000000"/>
                </a:solidFill>
                <a:effectLst/>
                <a:latin typeface="Times New Roman" pitchFamily="18" charset="0"/>
              </a:rPr>
              <a:t>100</a:t>
            </a: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(v#7)</a:t>
            </a:r>
          </a:p>
          <a:p>
            <a:pPr marR="0" algn="l" defTabSz="914400" rtl="0" eaLnBrk="0" fontAlgn="base" latinLnBrk="0" hangingPunct="0">
              <a:lnSpc>
                <a:spcPct val="100000"/>
              </a:lnSpc>
              <a:spcBef>
                <a:spcPct val="20000"/>
              </a:spcBef>
              <a:spcAft>
                <a:spcPct val="0"/>
              </a:spcAft>
              <a:buClrTx/>
              <a:buSzTx/>
              <a:buNone/>
              <a:tabLst/>
            </a:pPr>
            <a:r>
              <a:rPr lang="en-US" sz="900" dirty="0">
                <a:latin typeface="Times New Roman" pitchFamily="18" charset="0"/>
              </a:rPr>
              <a:t>Block 123</a:t>
            </a:r>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2</a:t>
            </a:r>
            <a:r>
              <a:rPr kumimoji="1" lang="en-US" sz="1600" b="0" i="0" u="none" strike="noStrike" cap="none" normalizeH="0" baseline="0" dirty="0">
                <a:ln>
                  <a:noFill/>
                </a:ln>
                <a:solidFill>
                  <a:srgbClr val="000000"/>
                </a:solidFill>
                <a:effectLst/>
                <a:latin typeface="Times New Roman" pitchFamily="18" charset="0"/>
              </a:rPr>
              <a:t>00</a:t>
            </a: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
        <p:nvSpPr>
          <p:cNvPr id="15" name="Rectangle 14"/>
          <p:cNvSpPr/>
          <p:nvPr/>
        </p:nvSpPr>
        <p:spPr bwMode="auto">
          <a:xfrm>
            <a:off x="5921502" y="1728216"/>
            <a:ext cx="695960"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2</a:t>
            </a:r>
            <a:r>
              <a:rPr kumimoji="1" lang="en-US" sz="1600" b="0" i="0" u="none" strike="noStrike" cap="none" normalizeH="0" baseline="0" dirty="0">
                <a:ln>
                  <a:noFill/>
                </a:ln>
                <a:solidFill>
                  <a:srgbClr val="000000"/>
                </a:solidFill>
                <a:effectLst/>
                <a:latin typeface="Times New Roman" pitchFamily="18" charset="0"/>
              </a:rPr>
              <a:t>00</a:t>
            </a: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(v#8)</a:t>
            </a:r>
          </a:p>
          <a:p>
            <a:pPr marR="0" algn="l" defTabSz="914400" rtl="0" eaLnBrk="0" fontAlgn="base" latinLnBrk="0" hangingPunct="0">
              <a:lnSpc>
                <a:spcPct val="100000"/>
              </a:lnSpc>
              <a:spcBef>
                <a:spcPct val="20000"/>
              </a:spcBef>
              <a:spcAft>
                <a:spcPct val="0"/>
              </a:spcAft>
              <a:buClrTx/>
              <a:buSzTx/>
              <a:buNone/>
              <a:tabLst/>
            </a:pPr>
            <a:r>
              <a:rPr lang="en-US" sz="900" dirty="0">
                <a:latin typeface="Times New Roman" pitchFamily="18" charset="0"/>
              </a:rPr>
              <a:t>Block 475</a:t>
            </a:r>
          </a:p>
        </p:txBody>
      </p:sp>
      <p:cxnSp>
        <p:nvCxnSpPr>
          <p:cNvPr id="6" name="Straight Arrow Connector 5"/>
          <p:cNvCxnSpPr/>
          <p:nvPr/>
        </p:nvCxnSpPr>
        <p:spPr bwMode="auto">
          <a:xfrm flipV="1">
            <a:off x="2359152" y="2378964"/>
            <a:ext cx="3562350" cy="633984"/>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sp>
        <p:nvSpPr>
          <p:cNvPr id="18" name="Rectangle 17"/>
          <p:cNvSpPr/>
          <p:nvPr/>
        </p:nvSpPr>
        <p:spPr bwMode="auto">
          <a:xfrm>
            <a:off x="2889885" y="1845246"/>
            <a:ext cx="1756410" cy="746760"/>
          </a:xfrm>
          <a:prstGeom prst="rect">
            <a:avLst/>
          </a:prstGeom>
          <a:no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Written</a:t>
            </a:r>
            <a:r>
              <a:rPr kumimoji="1" lang="en-US" sz="1600" b="0" i="0" u="none" strike="noStrike" cap="none" normalizeH="0" dirty="0">
                <a:ln>
                  <a:noFill/>
                </a:ln>
                <a:solidFill>
                  <a:srgbClr val="000000"/>
                </a:solidFill>
                <a:effectLst/>
                <a:latin typeface="Times New Roman" pitchFamily="18" charset="0"/>
              </a:rPr>
              <a:t> to a different block</a:t>
            </a:r>
            <a:endParaRPr kumimoji="1" lang="en-US" sz="1600" b="0" i="0" u="none" strike="noStrike" cap="none" normalizeH="0" baseline="0" dirty="0">
              <a:ln>
                <a:noFill/>
              </a:ln>
              <a:solidFill>
                <a:srgbClr val="000000"/>
              </a:solidFill>
              <a:effectLst/>
              <a:latin typeface="Times New Roman" pitchFamily="18" charset="0"/>
            </a:endParaRPr>
          </a:p>
        </p:txBody>
      </p:sp>
      <p:sp>
        <p:nvSpPr>
          <p:cNvPr id="19" name="TextBox 18"/>
          <p:cNvSpPr txBox="1"/>
          <p:nvPr/>
        </p:nvSpPr>
        <p:spPr>
          <a:xfrm>
            <a:off x="4032504" y="3520440"/>
            <a:ext cx="3611880" cy="15696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Next update will take place to Block 123 and the version number V#7 will be changed to v#9.</a:t>
            </a:r>
          </a:p>
        </p:txBody>
      </p:sp>
    </p:spTree>
    <p:extLst>
      <p:ext uri="{BB962C8B-B14F-4D97-AF65-F5344CB8AC3E}">
        <p14:creationId xmlns:p14="http://schemas.microsoft.com/office/powerpoint/2010/main" val="198051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3571" y="171450"/>
            <a:ext cx="8336643" cy="628650"/>
          </a:xfrm>
        </p:spPr>
        <p:txBody>
          <a:bodyPr/>
          <a:lstStyle/>
          <a:p>
            <a:r>
              <a:rPr lang="en-AU" dirty="0">
                <a:latin typeface="Helvetica"/>
                <a:cs typeface="Helvetica"/>
              </a:rPr>
              <a:t>Cyclic Redundancy Check (CRC) generation</a:t>
            </a:r>
            <a:endParaRPr lang="en-AU" dirty="0">
              <a:latin typeface="Times New Roman" charset="0"/>
            </a:endParaRPr>
          </a:p>
        </p:txBody>
      </p:sp>
      <p:sp>
        <p:nvSpPr>
          <p:cNvPr id="5123" name="Rectangle 3"/>
          <p:cNvSpPr>
            <a:spLocks noGrp="1" noChangeArrowheads="1"/>
          </p:cNvSpPr>
          <p:nvPr>
            <p:ph type="body" idx="1"/>
          </p:nvPr>
        </p:nvSpPr>
        <p:spPr>
          <a:xfrm>
            <a:off x="711200" y="960438"/>
            <a:ext cx="4214586" cy="5314950"/>
          </a:xfrm>
        </p:spPr>
        <p:txBody>
          <a:bodyPr/>
          <a:lstStyle/>
          <a:p>
            <a:pPr>
              <a:lnSpc>
                <a:spcPct val="85000"/>
              </a:lnSpc>
              <a:buFontTx/>
              <a:buNone/>
              <a:defRPr/>
            </a:pPr>
            <a:r>
              <a:rPr lang="en-AU" sz="1600" dirty="0">
                <a:ea typeface="+mn-ea"/>
              </a:rPr>
              <a:t>11010011101100 </a:t>
            </a:r>
            <a:r>
              <a:rPr lang="en-AU" sz="1600" dirty="0">
                <a:solidFill>
                  <a:schemeClr val="bg1">
                    <a:lumMod val="75000"/>
                  </a:schemeClr>
                </a:solidFill>
                <a:ea typeface="+mn-ea"/>
              </a:rPr>
              <a:t>000</a:t>
            </a:r>
            <a:r>
              <a:rPr lang="en-AU" sz="1600" dirty="0">
                <a:ea typeface="+mn-ea"/>
              </a:rPr>
              <a:t> &lt;--- input left shifted by 3 bits</a:t>
            </a:r>
          </a:p>
          <a:p>
            <a:pPr>
              <a:lnSpc>
                <a:spcPct val="85000"/>
              </a:lnSpc>
              <a:buFontTx/>
              <a:buNone/>
              <a:defRPr/>
            </a:pPr>
            <a:r>
              <a:rPr lang="en-AU" sz="1600" dirty="0">
                <a:ea typeface="+mn-ea"/>
              </a:rPr>
              <a:t>1011               &lt;--- divisor</a:t>
            </a:r>
          </a:p>
          <a:p>
            <a:pPr>
              <a:lnSpc>
                <a:spcPct val="85000"/>
              </a:lnSpc>
              <a:buFontTx/>
              <a:buNone/>
              <a:defRPr/>
            </a:pPr>
            <a:r>
              <a:rPr lang="en-AU" sz="1600" dirty="0">
                <a:ea typeface="+mn-ea"/>
              </a:rPr>
              <a:t>01100011101100 000 &lt;--- result</a:t>
            </a:r>
          </a:p>
          <a:p>
            <a:pPr>
              <a:lnSpc>
                <a:spcPct val="85000"/>
              </a:lnSpc>
              <a:buFontTx/>
              <a:buNone/>
              <a:defRPr/>
            </a:pPr>
            <a:r>
              <a:rPr lang="en-AU" sz="1600" dirty="0">
                <a:ea typeface="+mn-ea"/>
              </a:rPr>
              <a:t>  1011              &lt;--- divisor ...</a:t>
            </a:r>
          </a:p>
          <a:p>
            <a:pPr>
              <a:lnSpc>
                <a:spcPct val="85000"/>
              </a:lnSpc>
              <a:buFontTx/>
              <a:buNone/>
              <a:defRPr/>
            </a:pPr>
            <a:r>
              <a:rPr lang="en-AU" sz="1600" dirty="0">
                <a:ea typeface="+mn-ea"/>
              </a:rPr>
              <a:t>00111011101100 000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00010111101100 000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00000001101100 000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00000000110100 000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00000000011000 000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00000000001110 000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00000000000101 000 </a:t>
            </a:r>
          </a:p>
          <a:p>
            <a:pPr>
              <a:lnSpc>
                <a:spcPct val="85000"/>
              </a:lnSpc>
              <a:buFontTx/>
              <a:buNone/>
              <a:defRPr/>
            </a:pPr>
            <a:r>
              <a:rPr lang="en-AU" sz="1600" dirty="0">
                <a:ea typeface="+mn-ea"/>
              </a:rPr>
              <a:t>                      101 1</a:t>
            </a:r>
          </a:p>
          <a:p>
            <a:pPr>
              <a:lnSpc>
                <a:spcPct val="85000"/>
              </a:lnSpc>
              <a:buFontTx/>
              <a:buNone/>
              <a:defRPr/>
            </a:pPr>
            <a:r>
              <a:rPr lang="en-AU" sz="1600" dirty="0">
                <a:ea typeface="+mn-ea"/>
              </a:rPr>
              <a:t>-----------------</a:t>
            </a:r>
          </a:p>
          <a:p>
            <a:pPr>
              <a:lnSpc>
                <a:spcPct val="85000"/>
              </a:lnSpc>
              <a:buFontTx/>
              <a:buNone/>
              <a:defRPr/>
            </a:pPr>
            <a:r>
              <a:rPr lang="en-AU" sz="1600" dirty="0">
                <a:ea typeface="+mn-ea"/>
              </a:rPr>
              <a:t>00000000000000 100 &lt;---remainder (3 bits)</a:t>
            </a:r>
          </a:p>
        </p:txBody>
      </p:sp>
      <p:sp>
        <p:nvSpPr>
          <p:cNvPr id="7172" name="TextBox 5"/>
          <p:cNvSpPr txBox="1">
            <a:spLocks noChangeArrowheads="1"/>
          </p:cNvSpPr>
          <p:nvPr/>
        </p:nvSpPr>
        <p:spPr bwMode="auto">
          <a:xfrm>
            <a:off x="4816938" y="912602"/>
            <a:ext cx="4190991" cy="4025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buFontTx/>
              <a:buNone/>
            </a:pPr>
            <a:r>
              <a:rPr lang="en-AU" sz="1800" dirty="0"/>
              <a:t>11010011101100 100 &lt;--- input with CRC</a:t>
            </a:r>
          </a:p>
          <a:p>
            <a:pPr>
              <a:buFontTx/>
              <a:buNone/>
            </a:pPr>
            <a:r>
              <a:rPr lang="en-AU" sz="1800" dirty="0"/>
              <a:t>1011               &lt;--- divisor</a:t>
            </a:r>
          </a:p>
          <a:p>
            <a:pPr>
              <a:buFontTx/>
              <a:buNone/>
            </a:pPr>
            <a:r>
              <a:rPr lang="en-AU" sz="1800" dirty="0"/>
              <a:t>01100011101100 100 &lt;--- result</a:t>
            </a:r>
          </a:p>
          <a:p>
            <a:pPr>
              <a:buFontTx/>
              <a:buNone/>
            </a:pPr>
            <a:r>
              <a:rPr lang="en-AU" sz="1800" dirty="0"/>
              <a:t>  1011              &lt;--- divisor ...</a:t>
            </a:r>
          </a:p>
          <a:p>
            <a:pPr>
              <a:buFontTx/>
              <a:buNone/>
            </a:pPr>
            <a:r>
              <a:rPr lang="en-AU" sz="1800" dirty="0"/>
              <a:t>00111011101100 100</a:t>
            </a:r>
          </a:p>
          <a:p>
            <a:pPr>
              <a:buFontTx/>
              <a:buNone/>
            </a:pPr>
            <a:r>
              <a:rPr lang="en-AU" sz="1800" dirty="0"/>
              <a:t>……</a:t>
            </a:r>
          </a:p>
          <a:p>
            <a:pPr>
              <a:buFontTx/>
              <a:buNone/>
            </a:pPr>
            <a:r>
              <a:rPr lang="en-AU" sz="1800" dirty="0"/>
              <a:t>00000000001110 100</a:t>
            </a:r>
          </a:p>
          <a:p>
            <a:pPr>
              <a:buFontTx/>
              <a:buNone/>
            </a:pPr>
            <a:r>
              <a:rPr lang="en-AU" sz="1800" dirty="0"/>
              <a:t>                    1011</a:t>
            </a:r>
          </a:p>
          <a:p>
            <a:pPr>
              <a:buFontTx/>
              <a:buNone/>
            </a:pPr>
            <a:r>
              <a:rPr lang="en-AU" sz="1800" dirty="0"/>
              <a:t>00000000000101 100 </a:t>
            </a:r>
          </a:p>
          <a:p>
            <a:pPr>
              <a:buFontTx/>
              <a:buNone/>
            </a:pPr>
            <a:r>
              <a:rPr lang="en-AU" sz="1800" dirty="0"/>
              <a:t>                      101 1</a:t>
            </a:r>
          </a:p>
          <a:p>
            <a:pPr>
              <a:buFontTx/>
              <a:buNone/>
            </a:pPr>
            <a:r>
              <a:rPr lang="en-AU" sz="1800" dirty="0"/>
              <a:t>------------------</a:t>
            </a:r>
          </a:p>
          <a:p>
            <a:pPr>
              <a:buFontTx/>
              <a:buNone/>
            </a:pPr>
            <a:r>
              <a:rPr lang="en-AU" sz="1800" dirty="0"/>
              <a:t>                     0 &lt;--- remainder</a:t>
            </a:r>
          </a:p>
        </p:txBody>
      </p:sp>
      <p:sp>
        <p:nvSpPr>
          <p:cNvPr id="2" name="Rectangle 1"/>
          <p:cNvSpPr/>
          <p:nvPr/>
        </p:nvSpPr>
        <p:spPr bwMode="auto">
          <a:xfrm>
            <a:off x="5870448" y="5559552"/>
            <a:ext cx="1682496" cy="420624"/>
          </a:xfrm>
          <a:prstGeom prst="rect">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indent="-342900" eaLnBrk="1" fontAlgn="auto" hangingPunct="1">
              <a:spcBef>
                <a:spcPts val="0"/>
              </a:spcBef>
              <a:spcAft>
                <a:spcPts val="0"/>
              </a:spcAft>
              <a:buNone/>
            </a:pPr>
            <a:r>
              <a:rPr kumimoji="1" lang="en-US" sz="1600" b="0" i="0" u="none" strike="noStrike" cap="none" normalizeH="0" baseline="0">
                <a:ln>
                  <a:noFill/>
                </a:ln>
                <a:solidFill>
                  <a:srgbClr val="000000"/>
                </a:solidFill>
                <a:effectLst/>
                <a:latin typeface="Times New Roman" pitchFamily="18" charset="0"/>
              </a:rPr>
              <a:t>1011 = </a:t>
            </a:r>
            <a:r>
              <a:rPr kumimoji="0" lang="en-US" sz="1600" b="1" i="1">
                <a:cs typeface="Times New Roman" charset="0"/>
                <a:sym typeface="Times New Roman" charset="0"/>
              </a:rPr>
              <a:t> x</a:t>
            </a:r>
            <a:r>
              <a:rPr kumimoji="0" lang="en-US" sz="1600" b="1" i="1" baseline="30000">
                <a:cs typeface="Times New Roman" charset="0"/>
                <a:sym typeface="Times New Roman" charset="0"/>
              </a:rPr>
              <a:t>3</a:t>
            </a:r>
            <a:r>
              <a:rPr kumimoji="0" lang="en-US" sz="1600" b="1" i="1">
                <a:cs typeface="Times New Roman" charset="0"/>
                <a:sym typeface="Times New Roman" charset="0"/>
              </a:rPr>
              <a:t> + x + 1</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 </a:t>
            </a:r>
          </a:p>
        </p:txBody>
      </p:sp>
      <p:sp>
        <p:nvSpPr>
          <p:cNvPr id="3" name="Rectangle 2"/>
          <p:cNvSpPr/>
          <p:nvPr/>
        </p:nvSpPr>
        <p:spPr bwMode="auto">
          <a:xfrm>
            <a:off x="2258568" y="960438"/>
            <a:ext cx="384048" cy="274002"/>
          </a:xfrm>
          <a:prstGeom prst="rect">
            <a:avLst/>
          </a:prstGeom>
          <a:noFill/>
          <a:ln w="9525" cap="flat" cmpd="sng" algn="ctr">
            <a:solidFill>
              <a:schemeClr val="bg2"/>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2258568" y="6001386"/>
            <a:ext cx="384048" cy="274002"/>
          </a:xfrm>
          <a:prstGeom prst="rect">
            <a:avLst/>
          </a:prstGeom>
          <a:noFill/>
          <a:ln w="9525" cap="flat" cmpd="sng" algn="ctr">
            <a:solidFill>
              <a:schemeClr val="bg2"/>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8" name="Rectangle 7"/>
          <p:cNvSpPr/>
          <p:nvPr/>
        </p:nvSpPr>
        <p:spPr bwMode="auto">
          <a:xfrm>
            <a:off x="6547186" y="966349"/>
            <a:ext cx="384048" cy="274002"/>
          </a:xfrm>
          <a:prstGeom prst="rect">
            <a:avLst/>
          </a:prstGeom>
          <a:noFill/>
          <a:ln w="9525" cap="flat" cmpd="sng" algn="ctr">
            <a:solidFill>
              <a:schemeClr val="bg2"/>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9688" lvl="0" indent="0" algn="just" eaLnBrk="1" hangingPunct="1">
              <a:spcBef>
                <a:spcPct val="0"/>
              </a:spcBef>
              <a:buNone/>
            </a:pPr>
            <a:r>
              <a:rPr lang="en-US" dirty="0"/>
              <a:t>CRC polynomial </a:t>
            </a:r>
            <a:r>
              <a:rPr lang="en-US" b="1" i="1" dirty="0">
                <a:solidFill>
                  <a:schemeClr val="tx1"/>
                </a:solidFill>
                <a:cs typeface="Times New Roman" charset="0"/>
              </a:rPr>
              <a:t>x</a:t>
            </a:r>
            <a:r>
              <a:rPr lang="en-US" b="1" i="1" baseline="30000" dirty="0">
                <a:solidFill>
                  <a:schemeClr val="tx1"/>
                </a:solidFill>
                <a:cs typeface="Times New Roman" charset="0"/>
              </a:rPr>
              <a:t>3</a:t>
            </a:r>
            <a:r>
              <a:rPr kumimoji="0" lang="en-US" b="1" i="1" kern="1200" dirty="0">
                <a:latin typeface="Times New Roman" charset="0"/>
                <a:cs typeface="Times New Roman" charset="0"/>
                <a:sym typeface="Times New Roman" charset="0"/>
              </a:rPr>
              <a:t>x</a:t>
            </a:r>
            <a:r>
              <a:rPr kumimoji="0" lang="en-US" b="1" i="1" kern="1200" baseline="30000" dirty="0">
                <a:latin typeface="Times New Roman" charset="0"/>
                <a:cs typeface="Times New Roman" charset="0"/>
                <a:sym typeface="Times New Roman" charset="0"/>
              </a:rPr>
              <a:t>32</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23</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7</a:t>
            </a:r>
            <a:r>
              <a:rPr kumimoji="0" lang="en-US" b="1" i="1" kern="1200" dirty="0">
                <a:latin typeface="Times New Roman" charset="0"/>
                <a:cs typeface="Times New Roman" charset="0"/>
                <a:sym typeface="Times New Roman" charset="0"/>
              </a:rPr>
              <a:t> + 1</a:t>
            </a:r>
          </a:p>
          <a:p>
            <a:pPr marL="0" indent="0">
              <a:buNone/>
            </a:pPr>
            <a:endParaRPr lang="en-US" b="1" i="1" baseline="30000" dirty="0">
              <a:solidFill>
                <a:schemeClr val="tx1"/>
              </a:solidFill>
              <a:cs typeface="Times New Roman" charset="0"/>
              <a:sym typeface="Times" charset="0"/>
            </a:endParaRPr>
          </a:p>
          <a:p>
            <a:pPr marL="0" indent="0">
              <a:buNone/>
            </a:pPr>
            <a:r>
              <a:rPr lang="en-US" dirty="0">
                <a:sym typeface="Times" charset="0"/>
              </a:rPr>
              <a:t>Most errors in communications or on disk happen contiguously, that is in burst in nature. The above CRC generator can detect all burst errors with a length less than or equal to 32 bits; 5 out of 10 billion burst errors with length 33 will be undetected; 3 out of 10 billion burst errors of length 34 or more will be undetected.</a:t>
            </a:r>
          </a:p>
          <a:p>
            <a:pPr marL="0" indent="0">
              <a:buNone/>
            </a:pPr>
            <a:r>
              <a:rPr lang="en-US" dirty="0">
                <a:sym typeface="Times" charset="0"/>
              </a:rPr>
              <a:t>Example CRC polynomials</a:t>
            </a:r>
          </a:p>
          <a:p>
            <a:pPr marL="0" lvl="0" indent="0">
              <a:buNone/>
            </a:pPr>
            <a:r>
              <a:rPr lang="en-US" b="1" i="1" dirty="0">
                <a:solidFill>
                  <a:schemeClr val="tx1"/>
                </a:solidFill>
                <a:cs typeface="Times New Roman" charset="0"/>
              </a:rPr>
              <a:t>x</a:t>
            </a:r>
            <a:r>
              <a:rPr lang="en-US" b="1" i="1" baseline="30000" dirty="0">
                <a:solidFill>
                  <a:schemeClr val="tx1"/>
                </a:solidFill>
                <a:cs typeface="Times New Roman" charset="0"/>
              </a:rPr>
              <a:t>3</a:t>
            </a:r>
            <a:r>
              <a:rPr kumimoji="0" lang="en-US" b="1" i="1" kern="1200" dirty="0">
                <a:latin typeface="Times New Roman" charset="0"/>
                <a:cs typeface="Times New Roman" charset="0"/>
                <a:sym typeface="Times New Roman" charset="0"/>
              </a:rPr>
              <a:t>x</a:t>
            </a:r>
            <a:r>
              <a:rPr kumimoji="0" lang="en-US" b="1" i="1" kern="1200" baseline="30000" dirty="0">
                <a:latin typeface="Times New Roman" charset="0"/>
                <a:cs typeface="Times New Roman" charset="0"/>
                <a:sym typeface="Times New Roman" charset="0"/>
              </a:rPr>
              <a:t>5</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3</a:t>
            </a:r>
            <a:r>
              <a:rPr kumimoji="0" lang="en-US" b="1" i="1" kern="1200" dirty="0">
                <a:latin typeface="Times New Roman" charset="0"/>
                <a:cs typeface="Times New Roman" charset="0"/>
                <a:sym typeface="Times New Roman" charset="0"/>
              </a:rPr>
              <a:t> + 1</a:t>
            </a:r>
          </a:p>
          <a:p>
            <a:pPr marL="0" indent="0">
              <a:buNone/>
            </a:pPr>
            <a:r>
              <a:rPr lang="en-US" b="1" i="1" dirty="0">
                <a:solidFill>
                  <a:schemeClr val="tx1"/>
                </a:solidFill>
                <a:cs typeface="Times New Roman" charset="0"/>
              </a:rPr>
              <a:t>x</a:t>
            </a:r>
            <a:r>
              <a:rPr lang="en-US" b="1" i="1" baseline="30000" dirty="0">
                <a:solidFill>
                  <a:schemeClr val="tx1"/>
                </a:solidFill>
                <a:cs typeface="Times New Roman" charset="0"/>
              </a:rPr>
              <a:t>3</a:t>
            </a:r>
            <a:r>
              <a:rPr kumimoji="0" lang="en-US" b="1" i="1" kern="1200" dirty="0">
                <a:latin typeface="Times New Roman" charset="0"/>
                <a:cs typeface="Times New Roman" charset="0"/>
                <a:sym typeface="Times New Roman" charset="0"/>
              </a:rPr>
              <a:t>x</a:t>
            </a:r>
            <a:r>
              <a:rPr kumimoji="0" lang="en-US" b="1" i="1" kern="1200" baseline="30000" dirty="0">
                <a:latin typeface="Times New Roman" charset="0"/>
                <a:cs typeface="Times New Roman" charset="0"/>
                <a:sym typeface="Times New Roman" charset="0"/>
              </a:rPr>
              <a:t>15</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14</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11</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10</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8</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7</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4</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3</a:t>
            </a:r>
            <a:r>
              <a:rPr kumimoji="0" lang="en-US" b="1" i="1" kern="1200" dirty="0">
                <a:latin typeface="Times New Roman" charset="0"/>
                <a:cs typeface="Times New Roman" charset="0"/>
                <a:sym typeface="Times New Roman" charset="0"/>
              </a:rPr>
              <a:t> + 1</a:t>
            </a:r>
          </a:p>
          <a:p>
            <a:pPr marL="0" lvl="0" indent="0">
              <a:buNone/>
            </a:pPr>
            <a:endParaRPr kumimoji="0" lang="en-US" b="1" i="1" kern="1200" dirty="0">
              <a:latin typeface="Times New Roman" charset="0"/>
              <a:cs typeface="Times New Roman" charset="0"/>
              <a:sym typeface="Times New Roman" charset="0"/>
            </a:endParaRPr>
          </a:p>
          <a:p>
            <a:pPr marL="0" indent="0">
              <a:buNone/>
            </a:pPr>
            <a:endParaRPr kumimoji="0" lang="en-US" b="1" i="1" kern="1200" dirty="0">
              <a:latin typeface="Times New Roman" charset="0"/>
              <a:cs typeface="Times New Roman" charset="0"/>
              <a:sym typeface="Times New Roman" charset="0"/>
            </a:endParaRPr>
          </a:p>
          <a:p>
            <a:pPr marL="0" lvl="0" indent="0">
              <a:buNone/>
            </a:pPr>
            <a:endParaRPr kumimoji="0" lang="en-US" b="1" i="1" kern="1200" dirty="0">
              <a:latin typeface="Times New Roman" charset="0"/>
              <a:cs typeface="Times New Roman" charset="0"/>
              <a:sym typeface="Times New Roman" charset="0"/>
            </a:endParaRPr>
          </a:p>
          <a:p>
            <a:pPr marL="0" indent="0">
              <a:buNone/>
            </a:pPr>
            <a:endParaRPr lang="en-US" dirty="0">
              <a:sym typeface="Times" charset="0"/>
            </a:endParaRPr>
          </a:p>
          <a:p>
            <a:pPr marL="0" indent="0">
              <a:buNone/>
            </a:pPr>
            <a:endParaRPr lang="en-US" dirty="0"/>
          </a:p>
        </p:txBody>
      </p:sp>
      <p:sp>
        <p:nvSpPr>
          <p:cNvPr id="4" name="Rectangle 2"/>
          <p:cNvSpPr>
            <a:spLocks noGrp="1" noChangeArrowheads="1"/>
          </p:cNvSpPr>
          <p:nvPr>
            <p:ph type="title"/>
          </p:nvPr>
        </p:nvSpPr>
        <p:spPr/>
        <p:txBody>
          <a:bodyPr/>
          <a:lstStyle/>
          <a:p>
            <a:r>
              <a:rPr lang="en-AU" dirty="0">
                <a:latin typeface="Helvetica"/>
                <a:cs typeface="Helvetica"/>
              </a:rPr>
              <a:t>Cyclic Redundancy Check (CRC) generation</a:t>
            </a:r>
            <a:endParaRPr lang="en-AU" dirty="0">
              <a:latin typeface="Times New Roman" charset="0"/>
            </a:endParaRPr>
          </a:p>
        </p:txBody>
      </p:sp>
    </p:spTree>
    <p:extLst>
      <p:ext uri="{BB962C8B-B14F-4D97-AF65-F5344CB8AC3E}">
        <p14:creationId xmlns:p14="http://schemas.microsoft.com/office/powerpoint/2010/main" val="310262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nSpc>
                <a:spcPts val="3840"/>
              </a:lnSpc>
            </a:pPr>
            <a:r>
              <a:rPr lang="en-AU">
                <a:latin typeface="Helvetica"/>
                <a:cs typeface="Helvetica"/>
              </a:rPr>
              <a:t>Transaction models ...</a:t>
            </a:r>
          </a:p>
        </p:txBody>
      </p:sp>
      <p:sp>
        <p:nvSpPr>
          <p:cNvPr id="8195" name="Rectangle 3"/>
          <p:cNvSpPr>
            <a:spLocks noGrp="1" noChangeArrowheads="1"/>
          </p:cNvSpPr>
          <p:nvPr>
            <p:ph type="body" idx="1"/>
          </p:nvPr>
        </p:nvSpPr>
        <p:spPr/>
        <p:txBody>
          <a:bodyPr/>
          <a:lstStyle/>
          <a:p>
            <a:pPr>
              <a:lnSpc>
                <a:spcPts val="3840"/>
              </a:lnSpc>
            </a:pPr>
            <a:r>
              <a:rPr lang="en-AU" dirty="0">
                <a:latin typeface="Helvetica"/>
                <a:cs typeface="Helvetica"/>
              </a:rPr>
              <a:t>Types of Actions</a:t>
            </a:r>
          </a:p>
          <a:p>
            <a:pPr lvl="1">
              <a:lnSpc>
                <a:spcPts val="3840"/>
              </a:lnSpc>
              <a:buFontTx/>
              <a:buNone/>
            </a:pPr>
            <a:r>
              <a:rPr lang="en-AU" b="0" dirty="0">
                <a:latin typeface="Helvetica"/>
                <a:cs typeface="Helvetica"/>
              </a:rPr>
              <a:t>Unprotected actions - no ACID property</a:t>
            </a:r>
          </a:p>
          <a:p>
            <a:pPr lvl="1">
              <a:lnSpc>
                <a:spcPts val="3840"/>
              </a:lnSpc>
              <a:buFontTx/>
              <a:buNone/>
            </a:pPr>
            <a:r>
              <a:rPr lang="en-AU" b="0" dirty="0">
                <a:latin typeface="Helvetica"/>
                <a:cs typeface="Helvetica"/>
              </a:rPr>
              <a:t>Protected actions- these actions are </a:t>
            </a:r>
            <a:r>
              <a:rPr lang="en-AU" sz="3200" b="0" dirty="0">
                <a:solidFill>
                  <a:schemeClr val="bg2"/>
                </a:solidFill>
                <a:latin typeface="Helvetica"/>
                <a:cs typeface="Helvetica"/>
              </a:rPr>
              <a:t>not externalised</a:t>
            </a:r>
            <a:r>
              <a:rPr lang="en-AU" sz="3200" b="0" dirty="0">
                <a:latin typeface="Helvetica"/>
                <a:cs typeface="Helvetica"/>
              </a:rPr>
              <a:t>  </a:t>
            </a:r>
            <a:r>
              <a:rPr lang="en-AU" b="0" dirty="0">
                <a:latin typeface="Helvetica"/>
                <a:cs typeface="Helvetica"/>
              </a:rPr>
              <a:t>before they are completely done. These actions are controlled and can be rolled back if required. These have ACID property.</a:t>
            </a:r>
          </a:p>
          <a:p>
            <a:pPr lvl="1">
              <a:lnSpc>
                <a:spcPts val="3840"/>
              </a:lnSpc>
              <a:buFontTx/>
              <a:buNone/>
            </a:pPr>
            <a:r>
              <a:rPr lang="en-AU" b="0" dirty="0">
                <a:latin typeface="Helvetica"/>
                <a:cs typeface="Helvetica"/>
              </a:rPr>
              <a:t>Real actions - these are real physical actions once performed cannot be undone. In many situations, atomicity is not possible with real actions. </a:t>
            </a:r>
          </a:p>
          <a:p>
            <a:pPr lvl="1">
              <a:lnSpc>
                <a:spcPts val="3840"/>
              </a:lnSpc>
              <a:buFontTx/>
              <a:buNone/>
            </a:pPr>
            <a:r>
              <a:rPr lang="en-AU" b="0" dirty="0">
                <a:latin typeface="Helvetica"/>
                <a:cs typeface="Helvetica"/>
              </a:rPr>
              <a:t>E.g. firing two rockets as a single atomic action.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nSpc>
                <a:spcPts val="2960"/>
              </a:lnSpc>
            </a:pPr>
            <a:r>
              <a:rPr lang="en-AU" sz="2800">
                <a:latin typeface="Helvetica"/>
                <a:cs typeface="Helvetica"/>
              </a:rPr>
              <a:t>Embedded SQL example in C</a:t>
            </a:r>
            <a:br>
              <a:rPr lang="en-AU" sz="2800">
                <a:latin typeface="Helvetica"/>
                <a:cs typeface="Helvetica"/>
              </a:rPr>
            </a:br>
            <a:r>
              <a:rPr lang="en-AU" sz="1800">
                <a:latin typeface="Helvetica"/>
                <a:cs typeface="Helvetica"/>
              </a:rPr>
              <a:t>(Open Database Connectivity )</a:t>
            </a:r>
            <a:endParaRPr lang="en-AU" sz="2800">
              <a:latin typeface="Helvetica"/>
              <a:cs typeface="Helvetica"/>
            </a:endParaRPr>
          </a:p>
        </p:txBody>
      </p:sp>
      <p:sp>
        <p:nvSpPr>
          <p:cNvPr id="9219" name="Rectangle 3"/>
          <p:cNvSpPr>
            <a:spLocks noGrp="1" noChangeArrowheads="1"/>
          </p:cNvSpPr>
          <p:nvPr>
            <p:ph type="body" idx="1"/>
          </p:nvPr>
        </p:nvSpPr>
        <p:spPr>
          <a:xfrm>
            <a:off x="711200" y="960438"/>
            <a:ext cx="8258175" cy="5314950"/>
          </a:xfrm>
        </p:spPr>
        <p:txBody>
          <a:bodyPr/>
          <a:lstStyle/>
          <a:p>
            <a:pPr>
              <a:lnSpc>
                <a:spcPts val="2960"/>
              </a:lnSpc>
              <a:buFontTx/>
              <a:buNone/>
            </a:pPr>
            <a:r>
              <a:rPr lang="en-AU" sz="2000" dirty="0" err="1">
                <a:latin typeface="Helvetica"/>
                <a:cs typeface="Helvetica"/>
              </a:rPr>
              <a:t>int</a:t>
            </a:r>
            <a:r>
              <a:rPr lang="en-AU" sz="2000" dirty="0">
                <a:latin typeface="Helvetica"/>
                <a:cs typeface="Helvetica"/>
              </a:rPr>
              <a:t> main() </a:t>
            </a:r>
          </a:p>
          <a:p>
            <a:pPr>
              <a:lnSpc>
                <a:spcPts val="2960"/>
              </a:lnSpc>
              <a:buFontTx/>
              <a:buNone/>
            </a:pPr>
            <a:r>
              <a:rPr lang="en-AU" sz="2000" dirty="0">
                <a:latin typeface="Helvetica"/>
                <a:cs typeface="Helvetica"/>
              </a:rPr>
              <a:t>{	</a:t>
            </a:r>
            <a:r>
              <a:rPr lang="en-AU" sz="2000" dirty="0">
                <a:solidFill>
                  <a:srgbClr val="000099"/>
                </a:solidFill>
                <a:latin typeface="Helvetica"/>
                <a:cs typeface="Helvetica"/>
              </a:rPr>
              <a:t>exec </a:t>
            </a:r>
            <a:r>
              <a:rPr lang="en-AU" sz="2000" dirty="0" err="1">
                <a:solidFill>
                  <a:srgbClr val="000099"/>
                </a:solidFill>
                <a:latin typeface="Helvetica"/>
                <a:cs typeface="Helvetica"/>
              </a:rPr>
              <a:t>sql</a:t>
            </a:r>
            <a:r>
              <a:rPr lang="en-AU" sz="2000" dirty="0">
                <a:solidFill>
                  <a:srgbClr val="000099"/>
                </a:solidFill>
                <a:latin typeface="Helvetica"/>
                <a:cs typeface="Helvetica"/>
              </a:rPr>
              <a:t> INCLUDE SQLCA; /*SQL Communication Area*/</a:t>
            </a:r>
          </a:p>
          <a:p>
            <a:pPr>
              <a:lnSpc>
                <a:spcPts val="2960"/>
              </a:lnSpc>
              <a:buFontTx/>
              <a:buNone/>
            </a:pPr>
            <a:r>
              <a:rPr lang="en-AU" sz="2000" dirty="0">
                <a:latin typeface="Helvetica"/>
                <a:cs typeface="Helvetica"/>
              </a:rPr>
              <a:t>	</a:t>
            </a:r>
            <a:r>
              <a:rPr lang="en-AU" sz="2000" dirty="0">
                <a:solidFill>
                  <a:srgbClr val="000099"/>
                </a:solidFill>
                <a:latin typeface="Helvetica"/>
                <a:cs typeface="Helvetica"/>
              </a:rPr>
              <a:t>exec </a:t>
            </a:r>
            <a:r>
              <a:rPr lang="en-AU" sz="2000" dirty="0" err="1">
                <a:solidFill>
                  <a:srgbClr val="000099"/>
                </a:solidFill>
                <a:latin typeface="Helvetica"/>
                <a:cs typeface="Helvetica"/>
              </a:rPr>
              <a:t>sql</a:t>
            </a:r>
            <a:r>
              <a:rPr lang="en-AU" sz="2000" dirty="0">
                <a:solidFill>
                  <a:srgbClr val="000099"/>
                </a:solidFill>
                <a:latin typeface="Helvetica"/>
                <a:cs typeface="Helvetica"/>
              </a:rPr>
              <a:t> BEGIN DECLARE SECTION;</a:t>
            </a:r>
          </a:p>
          <a:p>
            <a:pPr>
              <a:lnSpc>
                <a:spcPts val="2960"/>
              </a:lnSpc>
              <a:buFontTx/>
              <a:buNone/>
            </a:pPr>
            <a:r>
              <a:rPr lang="en-AU" sz="2000" dirty="0">
                <a:latin typeface="Helvetica"/>
                <a:cs typeface="Helvetica"/>
              </a:rPr>
              <a:t>	  /* The following variables are used for communicating            between SQL and C */</a:t>
            </a:r>
          </a:p>
          <a:p>
            <a:pPr>
              <a:lnSpc>
                <a:spcPts val="2960"/>
              </a:lnSpc>
              <a:buFontTx/>
              <a:buNone/>
            </a:pPr>
            <a:r>
              <a:rPr lang="en-AU" sz="2000" dirty="0">
                <a:latin typeface="Helvetica"/>
                <a:cs typeface="Helvetica"/>
              </a:rPr>
              <a:t>	    </a:t>
            </a:r>
            <a:r>
              <a:rPr lang="en-AU" sz="2000" dirty="0" err="1">
                <a:latin typeface="Helvetica"/>
                <a:cs typeface="Helvetica"/>
              </a:rPr>
              <a:t>int</a:t>
            </a:r>
            <a:r>
              <a:rPr lang="en-AU" sz="2000" dirty="0">
                <a:latin typeface="Helvetica"/>
                <a:cs typeface="Helvetica"/>
              </a:rPr>
              <a:t> </a:t>
            </a:r>
            <a:r>
              <a:rPr lang="en-AU" sz="2000" dirty="0" err="1">
                <a:latin typeface="Helvetica"/>
                <a:cs typeface="Helvetica"/>
              </a:rPr>
              <a:t>OrderID</a:t>
            </a:r>
            <a:r>
              <a:rPr lang="en-AU" sz="2000" dirty="0">
                <a:latin typeface="Helvetica"/>
                <a:cs typeface="Helvetica"/>
              </a:rPr>
              <a:t>; /* Employee ID (from user) */ </a:t>
            </a:r>
          </a:p>
          <a:p>
            <a:pPr>
              <a:lnSpc>
                <a:spcPts val="2960"/>
              </a:lnSpc>
              <a:buFontTx/>
              <a:buNone/>
            </a:pPr>
            <a:r>
              <a:rPr lang="en-AU" sz="2000" dirty="0">
                <a:latin typeface="Helvetica"/>
                <a:cs typeface="Helvetica"/>
              </a:rPr>
              <a:t>	   </a:t>
            </a:r>
            <a:r>
              <a:rPr lang="en-AU" sz="2000" dirty="0" err="1">
                <a:latin typeface="Helvetica"/>
                <a:cs typeface="Helvetica"/>
              </a:rPr>
              <a:t>int</a:t>
            </a:r>
            <a:r>
              <a:rPr lang="en-AU" sz="2000" dirty="0">
                <a:latin typeface="Helvetica"/>
                <a:cs typeface="Helvetica"/>
              </a:rPr>
              <a:t> </a:t>
            </a:r>
            <a:r>
              <a:rPr lang="en-AU" sz="2000" dirty="0" err="1">
                <a:latin typeface="Helvetica"/>
                <a:cs typeface="Helvetica"/>
              </a:rPr>
              <a:t>CustID</a:t>
            </a:r>
            <a:r>
              <a:rPr lang="en-AU" sz="2000" dirty="0">
                <a:latin typeface="Helvetica"/>
                <a:cs typeface="Helvetica"/>
              </a:rPr>
              <a:t>; /* Retrieved customer ID */ </a:t>
            </a:r>
          </a:p>
          <a:p>
            <a:pPr>
              <a:lnSpc>
                <a:spcPts val="2960"/>
              </a:lnSpc>
              <a:buFontTx/>
              <a:buNone/>
            </a:pPr>
            <a:r>
              <a:rPr lang="en-AU" sz="2000" dirty="0">
                <a:latin typeface="Helvetica"/>
                <a:cs typeface="Helvetica"/>
              </a:rPr>
              <a:t>	   char </a:t>
            </a:r>
            <a:r>
              <a:rPr lang="en-AU" sz="2000" dirty="0" err="1">
                <a:latin typeface="Helvetica"/>
                <a:cs typeface="Helvetica"/>
              </a:rPr>
              <a:t>SalesPerson</a:t>
            </a:r>
            <a:r>
              <a:rPr lang="en-AU" sz="2000" dirty="0">
                <a:latin typeface="Helvetica"/>
                <a:cs typeface="Helvetica"/>
              </a:rPr>
              <a:t>[10] /* Retrieved salesperson name */ </a:t>
            </a:r>
          </a:p>
          <a:p>
            <a:pPr>
              <a:lnSpc>
                <a:spcPts val="2960"/>
              </a:lnSpc>
              <a:buFontTx/>
              <a:buNone/>
            </a:pPr>
            <a:r>
              <a:rPr lang="en-AU" sz="2000" dirty="0">
                <a:latin typeface="Helvetica"/>
                <a:cs typeface="Helvetica"/>
              </a:rPr>
              <a:t>	   char Status[6] /* Retrieved order status */ </a:t>
            </a:r>
          </a:p>
          <a:p>
            <a:pPr>
              <a:lnSpc>
                <a:spcPts val="2960"/>
              </a:lnSpc>
              <a:buFontTx/>
              <a:buNone/>
            </a:pPr>
            <a:r>
              <a:rPr lang="en-AU" sz="2000" dirty="0">
                <a:latin typeface="Helvetica"/>
                <a:cs typeface="Helvetica"/>
              </a:rPr>
              <a:t>	</a:t>
            </a:r>
            <a:r>
              <a:rPr lang="en-AU" sz="2000" dirty="0">
                <a:solidFill>
                  <a:srgbClr val="000099"/>
                </a:solidFill>
                <a:latin typeface="Helvetica"/>
                <a:cs typeface="Helvetica"/>
              </a:rPr>
              <a:t>exec </a:t>
            </a:r>
            <a:r>
              <a:rPr lang="en-AU" sz="2000" dirty="0" err="1">
                <a:solidFill>
                  <a:srgbClr val="000099"/>
                </a:solidFill>
                <a:latin typeface="Helvetica"/>
                <a:cs typeface="Helvetica"/>
              </a:rPr>
              <a:t>sql</a:t>
            </a:r>
            <a:r>
              <a:rPr lang="en-AU" sz="2000" dirty="0">
                <a:solidFill>
                  <a:srgbClr val="000099"/>
                </a:solidFill>
                <a:latin typeface="Helvetica"/>
                <a:cs typeface="Helvetica"/>
              </a:rPr>
              <a:t>  END DECLARE SECTION;</a:t>
            </a:r>
            <a:r>
              <a:rPr lang="en-AU" sz="2000" dirty="0">
                <a:latin typeface="Helvetica"/>
                <a:cs typeface="Helvetica"/>
              </a:rPr>
              <a:t> </a:t>
            </a:r>
          </a:p>
          <a:p>
            <a:pPr>
              <a:lnSpc>
                <a:spcPts val="2960"/>
              </a:lnSpc>
              <a:buFontTx/>
              <a:buNone/>
            </a:pPr>
            <a:r>
              <a:rPr lang="en-AU" sz="2000" dirty="0">
                <a:latin typeface="Helvetica"/>
                <a:cs typeface="Helvetica"/>
              </a:rPr>
              <a:t>/* Set up error processing */</a:t>
            </a:r>
          </a:p>
          <a:p>
            <a:pPr>
              <a:lnSpc>
                <a:spcPts val="2960"/>
              </a:lnSpc>
              <a:buFontTx/>
              <a:buNone/>
            </a:pPr>
            <a:r>
              <a:rPr lang="en-AU" sz="2000" dirty="0">
                <a:latin typeface="Helvetica"/>
                <a:cs typeface="Helvetica"/>
              </a:rPr>
              <a:t>	</a:t>
            </a:r>
            <a:r>
              <a:rPr lang="en-AU" sz="2000" dirty="0">
                <a:solidFill>
                  <a:srgbClr val="000099"/>
                </a:solidFill>
                <a:latin typeface="Helvetica"/>
                <a:cs typeface="Helvetica"/>
              </a:rPr>
              <a:t>exec </a:t>
            </a:r>
            <a:r>
              <a:rPr lang="en-AU" sz="2000" dirty="0" err="1">
                <a:solidFill>
                  <a:srgbClr val="000099"/>
                </a:solidFill>
                <a:latin typeface="Helvetica"/>
                <a:cs typeface="Helvetica"/>
              </a:rPr>
              <a:t>sql</a:t>
            </a:r>
            <a:r>
              <a:rPr lang="en-AU" sz="2000" dirty="0">
                <a:solidFill>
                  <a:srgbClr val="000099"/>
                </a:solidFill>
                <a:latin typeface="Helvetica"/>
                <a:cs typeface="Helvetica"/>
              </a:rPr>
              <a:t> WHENEVER SQLERROR GOTO </a:t>
            </a:r>
            <a:r>
              <a:rPr lang="en-AU" sz="2000" dirty="0" err="1">
                <a:solidFill>
                  <a:srgbClr val="000099"/>
                </a:solidFill>
                <a:latin typeface="Helvetica"/>
                <a:cs typeface="Helvetica"/>
              </a:rPr>
              <a:t>query_error</a:t>
            </a:r>
            <a:r>
              <a:rPr lang="en-AU" sz="2000" dirty="0">
                <a:solidFill>
                  <a:srgbClr val="000099"/>
                </a:solidFill>
                <a:latin typeface="Helvetica"/>
                <a:cs typeface="Helvetica"/>
              </a:rPr>
              <a:t>; </a:t>
            </a:r>
          </a:p>
          <a:p>
            <a:pPr>
              <a:lnSpc>
                <a:spcPts val="2960"/>
              </a:lnSpc>
              <a:buFontTx/>
              <a:buNone/>
            </a:pPr>
            <a:r>
              <a:rPr lang="en-AU" sz="2000" dirty="0">
                <a:solidFill>
                  <a:srgbClr val="000099"/>
                </a:solidFill>
                <a:latin typeface="Helvetica"/>
                <a:cs typeface="Helvetica"/>
              </a:rPr>
              <a:t>	exec </a:t>
            </a:r>
            <a:r>
              <a:rPr lang="en-AU" sz="2000" dirty="0" err="1">
                <a:solidFill>
                  <a:srgbClr val="000099"/>
                </a:solidFill>
                <a:latin typeface="Helvetica"/>
                <a:cs typeface="Helvetica"/>
              </a:rPr>
              <a:t>sql</a:t>
            </a:r>
            <a:r>
              <a:rPr lang="en-AU" sz="2000" dirty="0">
                <a:solidFill>
                  <a:srgbClr val="000099"/>
                </a:solidFill>
                <a:latin typeface="Helvetica"/>
                <a:cs typeface="Helvetica"/>
              </a:rPr>
              <a:t> WHENEVER NOT FOUND GOTO </a:t>
            </a:r>
            <a:r>
              <a:rPr lang="en-AU" sz="2000" dirty="0" err="1">
                <a:solidFill>
                  <a:srgbClr val="000099"/>
                </a:solidFill>
                <a:latin typeface="Helvetica"/>
                <a:cs typeface="Helvetica"/>
              </a:rPr>
              <a:t>bad_number</a:t>
            </a:r>
            <a:r>
              <a:rPr lang="en-AU" sz="2000" dirty="0">
                <a:solidFill>
                  <a:srgbClr val="000099"/>
                </a:solidFill>
                <a:latin typeface="Helvetica"/>
                <a:cs typeface="Helvetica"/>
              </a:rPr>
              <a:t>;</a:t>
            </a:r>
          </a:p>
          <a:p>
            <a:pPr>
              <a:lnSpc>
                <a:spcPts val="2960"/>
              </a:lnSpc>
              <a:buFontTx/>
              <a:buNone/>
            </a:pPr>
            <a:r>
              <a:rPr lang="en-AU" sz="2000" dirty="0">
                <a:solidFill>
                  <a:srgbClr val="000099"/>
                </a:solidFill>
                <a:latin typeface="Helvetica"/>
                <a:cs typeface="Helvetica"/>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371475" y="128588"/>
            <a:ext cx="8515350" cy="6729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533400" indent="-533400">
              <a:lnSpc>
                <a:spcPts val="2600"/>
              </a:lnSpc>
              <a:buFontTx/>
              <a:buNone/>
            </a:pPr>
            <a:r>
              <a:rPr lang="en-AU" sz="2000" dirty="0">
                <a:latin typeface="Helvetica"/>
                <a:cs typeface="Helvetica"/>
              </a:rPr>
              <a:t> /* Prompt the user for order number */</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("Enter order number: ");</a:t>
            </a:r>
          </a:p>
          <a:p>
            <a:pPr marL="533400" indent="-533400">
              <a:lnSpc>
                <a:spcPts val="2600"/>
              </a:lnSpc>
              <a:buFontTx/>
              <a:buNone/>
            </a:pPr>
            <a:r>
              <a:rPr lang="en-AU" sz="2000" dirty="0">
                <a:latin typeface="Helvetica"/>
                <a:cs typeface="Helvetica"/>
              </a:rPr>
              <a:t>	</a:t>
            </a:r>
            <a:r>
              <a:rPr lang="en-AU" sz="2000" dirty="0" err="1">
                <a:latin typeface="Helvetica"/>
                <a:cs typeface="Helvetica"/>
              </a:rPr>
              <a:t>scanf_s</a:t>
            </a:r>
            <a:r>
              <a:rPr lang="en-AU" sz="2000" dirty="0">
                <a:latin typeface="Helvetica"/>
                <a:cs typeface="Helvetica"/>
              </a:rPr>
              <a:t>("%d", &amp;</a:t>
            </a:r>
            <a:r>
              <a:rPr lang="en-AU" sz="2000" dirty="0" err="1">
                <a:latin typeface="Helvetica"/>
                <a:cs typeface="Helvetica"/>
              </a:rPr>
              <a:t>OrderID</a:t>
            </a:r>
            <a:r>
              <a:rPr lang="en-AU" sz="2000" dirty="0">
                <a:latin typeface="Helvetica"/>
                <a:cs typeface="Helvetica"/>
              </a:rPr>
              <a:t>);</a:t>
            </a:r>
          </a:p>
          <a:p>
            <a:pPr marL="533400" indent="-533400">
              <a:lnSpc>
                <a:spcPts val="2600"/>
              </a:lnSpc>
              <a:buFontTx/>
              <a:buNone/>
            </a:pPr>
            <a:r>
              <a:rPr lang="en-AU" sz="2000" dirty="0">
                <a:latin typeface="Helvetica"/>
                <a:cs typeface="Helvetica"/>
              </a:rPr>
              <a:t>/* Execute the SQL query */ </a:t>
            </a:r>
          </a:p>
          <a:p>
            <a:pPr marL="533400" indent="-533400">
              <a:lnSpc>
                <a:spcPts val="2600"/>
              </a:lnSpc>
              <a:buFontTx/>
              <a:buNone/>
            </a:pPr>
            <a:r>
              <a:rPr lang="en-AU" sz="2000" dirty="0">
                <a:latin typeface="Helvetica"/>
                <a:cs typeface="Helvetica"/>
              </a:rPr>
              <a:t>	</a:t>
            </a:r>
            <a:r>
              <a:rPr lang="en-AU" sz="2000" dirty="0">
                <a:solidFill>
                  <a:srgbClr val="000099"/>
                </a:solidFill>
                <a:latin typeface="Helvetica"/>
                <a:cs typeface="Helvetica"/>
              </a:rPr>
              <a:t>exec </a:t>
            </a:r>
            <a:r>
              <a:rPr lang="en-AU" sz="2000" dirty="0" err="1">
                <a:solidFill>
                  <a:srgbClr val="000099"/>
                </a:solidFill>
                <a:latin typeface="Helvetica"/>
                <a:cs typeface="Helvetica"/>
              </a:rPr>
              <a:t>sql</a:t>
            </a:r>
            <a:r>
              <a:rPr lang="en-AU" sz="2000" dirty="0">
                <a:solidFill>
                  <a:srgbClr val="000099"/>
                </a:solidFill>
                <a:latin typeface="Helvetica"/>
                <a:cs typeface="Helvetica"/>
              </a:rPr>
              <a:t> SELECT </a:t>
            </a:r>
            <a:r>
              <a:rPr lang="en-AU" sz="2000" dirty="0" err="1">
                <a:solidFill>
                  <a:srgbClr val="000099"/>
                </a:solidFill>
                <a:latin typeface="Helvetica"/>
                <a:cs typeface="Helvetica"/>
              </a:rPr>
              <a:t>CustID</a:t>
            </a:r>
            <a:r>
              <a:rPr lang="en-AU" sz="2000" dirty="0">
                <a:solidFill>
                  <a:srgbClr val="000099"/>
                </a:solidFill>
                <a:latin typeface="Helvetica"/>
                <a:cs typeface="Helvetica"/>
              </a:rPr>
              <a:t>, </a:t>
            </a:r>
            <a:r>
              <a:rPr lang="en-AU" sz="2000" dirty="0" err="1">
                <a:solidFill>
                  <a:srgbClr val="000099"/>
                </a:solidFill>
                <a:latin typeface="Helvetica"/>
                <a:cs typeface="Helvetica"/>
              </a:rPr>
              <a:t>SalesPerson</a:t>
            </a:r>
            <a:r>
              <a:rPr lang="en-AU" sz="2000" dirty="0">
                <a:solidFill>
                  <a:srgbClr val="000099"/>
                </a:solidFill>
                <a:latin typeface="Helvetica"/>
                <a:cs typeface="Helvetica"/>
              </a:rPr>
              <a:t>, Status</a:t>
            </a:r>
          </a:p>
          <a:p>
            <a:pPr marL="533400" indent="-533400">
              <a:lnSpc>
                <a:spcPts val="2600"/>
              </a:lnSpc>
              <a:buFontTx/>
              <a:buNone/>
            </a:pPr>
            <a:r>
              <a:rPr lang="en-AU" sz="2000" dirty="0">
                <a:solidFill>
                  <a:srgbClr val="000099"/>
                </a:solidFill>
                <a:latin typeface="Helvetica"/>
                <a:cs typeface="Helvetica"/>
              </a:rPr>
              <a:t>	      FROM Orders </a:t>
            </a:r>
          </a:p>
          <a:p>
            <a:pPr marL="533400" indent="-533400">
              <a:lnSpc>
                <a:spcPts val="2600"/>
              </a:lnSpc>
              <a:buFontTx/>
              <a:buNone/>
            </a:pPr>
            <a:r>
              <a:rPr lang="en-AU" sz="2000" dirty="0">
                <a:solidFill>
                  <a:srgbClr val="000099"/>
                </a:solidFill>
                <a:latin typeface="Helvetica"/>
                <a:cs typeface="Helvetica"/>
              </a:rPr>
              <a:t>          WHERE </a:t>
            </a:r>
            <a:r>
              <a:rPr lang="en-AU" sz="2000" dirty="0" err="1">
                <a:solidFill>
                  <a:srgbClr val="000099"/>
                </a:solidFill>
                <a:latin typeface="Helvetica"/>
                <a:cs typeface="Helvetica"/>
              </a:rPr>
              <a:t>OrderID</a:t>
            </a:r>
            <a:r>
              <a:rPr lang="en-AU" sz="2000" dirty="0">
                <a:solidFill>
                  <a:srgbClr val="000099"/>
                </a:solidFill>
                <a:latin typeface="Helvetica"/>
                <a:cs typeface="Helvetica"/>
              </a:rPr>
              <a:t> = :</a:t>
            </a:r>
            <a:r>
              <a:rPr lang="en-AU" sz="2000" dirty="0" err="1">
                <a:solidFill>
                  <a:srgbClr val="000099"/>
                </a:solidFill>
                <a:latin typeface="Helvetica"/>
                <a:cs typeface="Helvetica"/>
              </a:rPr>
              <a:t>OrderID</a:t>
            </a:r>
            <a:r>
              <a:rPr lang="en-AU" sz="2000" dirty="0">
                <a:solidFill>
                  <a:srgbClr val="000099"/>
                </a:solidFill>
                <a:latin typeface="Helvetica"/>
                <a:cs typeface="Helvetica"/>
              </a:rPr>
              <a:t> // ”:” indicates to refer to  C variable</a:t>
            </a:r>
          </a:p>
          <a:p>
            <a:pPr marL="533400" indent="-533400">
              <a:lnSpc>
                <a:spcPts val="2600"/>
              </a:lnSpc>
              <a:buFontTx/>
              <a:buNone/>
            </a:pPr>
            <a:r>
              <a:rPr lang="en-AU" sz="2000" dirty="0">
                <a:solidFill>
                  <a:srgbClr val="000099"/>
                </a:solidFill>
                <a:latin typeface="Helvetica"/>
                <a:cs typeface="Helvetica"/>
              </a:rPr>
              <a:t>          INTO :</a:t>
            </a:r>
            <a:r>
              <a:rPr lang="en-AU" sz="2000" dirty="0" err="1">
                <a:solidFill>
                  <a:srgbClr val="000099"/>
                </a:solidFill>
                <a:latin typeface="Helvetica"/>
                <a:cs typeface="Helvetica"/>
              </a:rPr>
              <a:t>CustID</a:t>
            </a:r>
            <a:r>
              <a:rPr lang="en-AU" sz="2000" dirty="0">
                <a:solidFill>
                  <a:srgbClr val="000099"/>
                </a:solidFill>
                <a:latin typeface="Helvetica"/>
                <a:cs typeface="Helvetica"/>
              </a:rPr>
              <a:t>, :</a:t>
            </a:r>
            <a:r>
              <a:rPr lang="en-AU" sz="2000" dirty="0" err="1">
                <a:solidFill>
                  <a:srgbClr val="000099"/>
                </a:solidFill>
                <a:latin typeface="Helvetica"/>
                <a:cs typeface="Helvetica"/>
              </a:rPr>
              <a:t>SalesPerson</a:t>
            </a:r>
            <a:r>
              <a:rPr lang="en-AU" sz="2000" dirty="0">
                <a:solidFill>
                  <a:srgbClr val="000099"/>
                </a:solidFill>
                <a:latin typeface="Helvetica"/>
                <a:cs typeface="Helvetica"/>
              </a:rPr>
              <a:t>, :Status;</a:t>
            </a:r>
          </a:p>
          <a:p>
            <a:pPr marL="533400" indent="-533400">
              <a:lnSpc>
                <a:spcPts val="2600"/>
              </a:lnSpc>
              <a:buFontTx/>
              <a:buNone/>
            </a:pPr>
            <a:r>
              <a:rPr lang="en-AU" sz="2000" dirty="0">
                <a:latin typeface="Helvetica"/>
                <a:cs typeface="Helvetica"/>
              </a:rPr>
              <a:t>/* Display the results */</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("Customer number: %d\n", </a:t>
            </a:r>
            <a:r>
              <a:rPr lang="en-AU" sz="2000" dirty="0" err="1">
                <a:latin typeface="Helvetica"/>
                <a:cs typeface="Helvetica"/>
              </a:rPr>
              <a:t>CustID</a:t>
            </a:r>
            <a:r>
              <a:rPr lang="en-AU" sz="2000" dirty="0">
                <a:latin typeface="Helvetica"/>
                <a:cs typeface="Helvetica"/>
              </a:rPr>
              <a:t>);</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("Salesperson: %s\n", </a:t>
            </a:r>
            <a:r>
              <a:rPr lang="en-AU" sz="2000" dirty="0" err="1">
                <a:latin typeface="Helvetica"/>
                <a:cs typeface="Helvetica"/>
              </a:rPr>
              <a:t>SalesPerson</a:t>
            </a:r>
            <a:r>
              <a:rPr lang="en-AU" sz="2000" dirty="0">
                <a:latin typeface="Helvetica"/>
                <a:cs typeface="Helvetica"/>
              </a:rPr>
              <a:t>);</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("Status: %s\n", Status);</a:t>
            </a:r>
          </a:p>
          <a:p>
            <a:pPr marL="533400" indent="-533400">
              <a:lnSpc>
                <a:spcPts val="2600"/>
              </a:lnSpc>
              <a:buFontTx/>
              <a:buNone/>
            </a:pPr>
            <a:r>
              <a:rPr lang="en-AU" sz="2000" dirty="0">
                <a:latin typeface="Helvetica"/>
                <a:cs typeface="Helvetica"/>
              </a:rPr>
              <a:t>       exit();</a:t>
            </a:r>
          </a:p>
          <a:p>
            <a:pPr marL="533400" indent="-533400">
              <a:lnSpc>
                <a:spcPts val="2600"/>
              </a:lnSpc>
              <a:buFontTx/>
              <a:buNone/>
            </a:pPr>
            <a:r>
              <a:rPr lang="en-AU" sz="2000" dirty="0">
                <a:latin typeface="Helvetica"/>
                <a:cs typeface="Helvetica"/>
              </a:rPr>
              <a:t> </a:t>
            </a:r>
            <a:r>
              <a:rPr lang="en-AU" sz="2000" dirty="0" err="1">
                <a:latin typeface="Helvetica"/>
                <a:cs typeface="Helvetica"/>
              </a:rPr>
              <a:t>query_error</a:t>
            </a:r>
            <a:r>
              <a:rPr lang="en-AU" sz="2000" dirty="0">
                <a:latin typeface="Helvetica"/>
                <a:cs typeface="Helvetica"/>
              </a:rPr>
              <a:t>:</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("SQL error: %</a:t>
            </a:r>
            <a:r>
              <a:rPr lang="en-AU" sz="2000" dirty="0" err="1">
                <a:latin typeface="Helvetica"/>
                <a:cs typeface="Helvetica"/>
              </a:rPr>
              <a:t>ld</a:t>
            </a:r>
            <a:r>
              <a:rPr lang="en-AU" sz="2000" dirty="0">
                <a:latin typeface="Helvetica"/>
                <a:cs typeface="Helvetica"/>
              </a:rPr>
              <a:t>\n", </a:t>
            </a:r>
            <a:r>
              <a:rPr lang="en-AU" sz="2000" dirty="0" err="1">
                <a:latin typeface="Helvetica"/>
                <a:cs typeface="Helvetica"/>
              </a:rPr>
              <a:t>sqlca</a:t>
            </a:r>
            <a:r>
              <a:rPr lang="en-AU" sz="2000" dirty="0">
                <a:latin typeface="Helvetica"/>
                <a:cs typeface="Helvetica"/>
              </a:rPr>
              <a:t>-&gt;</a:t>
            </a:r>
            <a:r>
              <a:rPr lang="en-AU" sz="2000" dirty="0" err="1">
                <a:latin typeface="Helvetica"/>
                <a:cs typeface="Helvetica"/>
              </a:rPr>
              <a:t>sqlcode</a:t>
            </a:r>
            <a:r>
              <a:rPr lang="en-AU" sz="2000" dirty="0">
                <a:latin typeface="Helvetica"/>
                <a:cs typeface="Helvetica"/>
              </a:rPr>
              <a:t>); exit();</a:t>
            </a:r>
          </a:p>
          <a:p>
            <a:pPr marL="533400" indent="-533400">
              <a:lnSpc>
                <a:spcPts val="2600"/>
              </a:lnSpc>
              <a:buFontTx/>
              <a:buNone/>
            </a:pPr>
            <a:r>
              <a:rPr lang="en-AU" sz="2000" dirty="0">
                <a:latin typeface="Helvetica"/>
                <a:cs typeface="Helvetica"/>
              </a:rPr>
              <a:t> </a:t>
            </a:r>
            <a:r>
              <a:rPr lang="en-AU" sz="2000" dirty="0" err="1">
                <a:latin typeface="Helvetica"/>
                <a:cs typeface="Helvetica"/>
              </a:rPr>
              <a:t>bad_number</a:t>
            </a:r>
            <a:r>
              <a:rPr lang="en-AU" sz="2000" dirty="0">
                <a:latin typeface="Helvetica"/>
                <a:cs typeface="Helvetica"/>
              </a:rPr>
              <a:t>:</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("Invalid order number.\n"); exit(); }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273049" y="331788"/>
            <a:ext cx="8598807" cy="6353175"/>
          </a:xfrm>
        </p:spPr>
        <p:txBody>
          <a:bodyPr/>
          <a:lstStyle/>
          <a:p>
            <a:pPr>
              <a:lnSpc>
                <a:spcPts val="2580"/>
              </a:lnSpc>
            </a:pPr>
            <a:r>
              <a:rPr lang="en-AU" sz="2400" dirty="0">
                <a:solidFill>
                  <a:srgbClr val="0000FF"/>
                </a:solidFill>
                <a:latin typeface="Helvetica"/>
                <a:cs typeface="Helvetica"/>
              </a:rPr>
              <a:t>Host Variables</a:t>
            </a:r>
          </a:p>
          <a:p>
            <a:pPr lvl="1">
              <a:lnSpc>
                <a:spcPts val="2580"/>
              </a:lnSpc>
              <a:buFontTx/>
              <a:buNone/>
            </a:pPr>
            <a:r>
              <a:rPr lang="en-AU" sz="2000" b="0" dirty="0">
                <a:solidFill>
                  <a:schemeClr val="bg2"/>
                </a:solidFill>
                <a:latin typeface="Helvetica"/>
                <a:cs typeface="Helvetica"/>
              </a:rPr>
              <a:t>	These are the variables declared in a section enclosed by the BEGIN DECLARE SECTION and END DECLARE SECTION keywords. When </a:t>
            </a:r>
            <a:r>
              <a:rPr lang="en-AU" sz="2000" b="0" dirty="0" err="1">
                <a:solidFill>
                  <a:schemeClr val="bg2"/>
                </a:solidFill>
                <a:latin typeface="Helvetica"/>
                <a:cs typeface="Helvetica"/>
              </a:rPr>
              <a:t>sql</a:t>
            </a:r>
            <a:r>
              <a:rPr lang="en-AU" sz="2000" b="0" dirty="0">
                <a:solidFill>
                  <a:schemeClr val="bg2"/>
                </a:solidFill>
                <a:latin typeface="Helvetica"/>
                <a:cs typeface="Helvetica"/>
              </a:rPr>
              <a:t> needs access to these variable they are prefixed by a colon “:”. The colon is essential to distinguish between host variables and database objects, for example tables and columns, that have the same name by the </a:t>
            </a:r>
            <a:r>
              <a:rPr lang="en-AU" sz="2000" b="0" dirty="0" err="1">
                <a:solidFill>
                  <a:schemeClr val="bg2"/>
                </a:solidFill>
                <a:latin typeface="Helvetica"/>
                <a:cs typeface="Helvetica"/>
              </a:rPr>
              <a:t>sql</a:t>
            </a:r>
            <a:r>
              <a:rPr lang="en-AU" sz="2000" b="0" dirty="0">
                <a:solidFill>
                  <a:schemeClr val="bg2"/>
                </a:solidFill>
                <a:latin typeface="Helvetica"/>
                <a:cs typeface="Helvetica"/>
              </a:rPr>
              <a:t> pre-processor.</a:t>
            </a:r>
          </a:p>
          <a:p>
            <a:pPr>
              <a:lnSpc>
                <a:spcPts val="2580"/>
              </a:lnSpc>
            </a:pPr>
            <a:r>
              <a:rPr lang="en-AU" sz="2400" dirty="0">
                <a:solidFill>
                  <a:srgbClr val="0000FF"/>
                </a:solidFill>
                <a:latin typeface="Helvetica"/>
                <a:cs typeface="Helvetica"/>
              </a:rPr>
              <a:t>Data Types </a:t>
            </a:r>
          </a:p>
          <a:p>
            <a:pPr lvl="1">
              <a:lnSpc>
                <a:spcPts val="2580"/>
              </a:lnSpc>
              <a:buFontTx/>
              <a:buNone/>
            </a:pPr>
            <a:r>
              <a:rPr lang="en-AU" sz="2000" b="0" dirty="0">
                <a:solidFill>
                  <a:schemeClr val="bg2"/>
                </a:solidFill>
                <a:latin typeface="Helvetica"/>
                <a:cs typeface="Helvetica"/>
              </a:rPr>
              <a:t>	The data types supported by a DBMS and a host language can be quite different. This affects host variables because they play a dual role. On one hand, host variables are program variables, declared and manipulated by host language statements. On the other hand, they are used in embedded SQL statements to retrieve database data. If there is no host language type that corresponds to a DBMS data type, the DBMS automatically converts the data. However, because each DBMS has its own rules and idiosyncrasies associated with the conversion process, the host variable types must be chosen carefully.</a:t>
            </a:r>
          </a:p>
          <a:p>
            <a:endParaRPr lang="en-AU" sz="2400" dirty="0">
              <a:latin typeface="Helvetica"/>
              <a:cs typeface="Helvetic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73049" y="331788"/>
            <a:ext cx="8435521" cy="6353175"/>
          </a:xfrm>
        </p:spPr>
        <p:txBody>
          <a:bodyPr/>
          <a:lstStyle/>
          <a:p>
            <a:pPr>
              <a:lnSpc>
                <a:spcPts val="2880"/>
              </a:lnSpc>
            </a:pPr>
            <a:r>
              <a:rPr lang="en-AU" sz="2400" dirty="0">
                <a:latin typeface="Helvetica"/>
                <a:cs typeface="Helvetica"/>
              </a:rPr>
              <a:t>Error Handling</a:t>
            </a:r>
          </a:p>
          <a:p>
            <a:pPr lvl="1">
              <a:lnSpc>
                <a:spcPts val="2880"/>
              </a:lnSpc>
              <a:buFontTx/>
              <a:buNone/>
            </a:pPr>
            <a:r>
              <a:rPr lang="en-AU" sz="2000" b="0" dirty="0">
                <a:latin typeface="Helvetica"/>
                <a:cs typeface="Helvetica"/>
              </a:rPr>
              <a:t>	The DBMS reports run-time errors to the applications program through an SQL Communications Area, or SQLCA (SQL Communication Area). In the example, the first embedded SQL statement is INCLUDE SQLCA. This tells the pre-processor to include the SQLCA structure in the program. This is required whenever the program will process errors returned by the DBMS. The WHENEVER...GOTO statement tells the pre-processor to generate error-handling code that branches to a specific label when an error occurs.</a:t>
            </a:r>
          </a:p>
          <a:p>
            <a:pPr>
              <a:lnSpc>
                <a:spcPts val="2880"/>
              </a:lnSpc>
            </a:pPr>
            <a:r>
              <a:rPr lang="en-AU" sz="2400" dirty="0">
                <a:latin typeface="Helvetica"/>
                <a:cs typeface="Helvetica"/>
              </a:rPr>
              <a:t>Singleton SELECT </a:t>
            </a:r>
          </a:p>
          <a:p>
            <a:pPr lvl="1">
              <a:lnSpc>
                <a:spcPts val="2880"/>
              </a:lnSpc>
              <a:buFontTx/>
              <a:buNone/>
            </a:pPr>
            <a:r>
              <a:rPr lang="en-AU" sz="2000" b="0" dirty="0">
                <a:latin typeface="Helvetica"/>
                <a:cs typeface="Helvetica"/>
              </a:rPr>
              <a:t>	The statement used to return the data is a singleton SELECT statement; that is, it returns only a single row of data. Therefore, the code example does not declare or use cursors.</a:t>
            </a:r>
          </a:p>
          <a:p>
            <a:pPr lvl="1">
              <a:lnSpc>
                <a:spcPts val="2880"/>
              </a:lnSpc>
              <a:buFontTx/>
              <a:buNone/>
            </a:pPr>
            <a:r>
              <a:rPr lang="en-AU" sz="2000" b="0" dirty="0">
                <a:latin typeface="Helvetica"/>
                <a:cs typeface="Helvetica"/>
              </a:rPr>
              <a:t>Reference: http://</a:t>
            </a:r>
            <a:r>
              <a:rPr lang="en-AU" sz="2000" b="0" dirty="0" err="1">
                <a:latin typeface="Helvetica"/>
                <a:cs typeface="Helvetica"/>
              </a:rPr>
              <a:t>msdn.microsoft.com</a:t>
            </a:r>
            <a:r>
              <a:rPr lang="en-AU" sz="2000" b="0" dirty="0">
                <a:latin typeface="Helvetica"/>
                <a:cs typeface="Helvetica"/>
              </a:rPr>
              <a:t>/</a:t>
            </a:r>
            <a:r>
              <a:rPr lang="en-AU" sz="2000" b="0" dirty="0" err="1">
                <a:latin typeface="Helvetica"/>
                <a:cs typeface="Helvetica"/>
              </a:rPr>
              <a:t>enus</a:t>
            </a:r>
            <a:r>
              <a:rPr lang="en-AU" sz="2000" b="0" dirty="0">
                <a:latin typeface="Helvetica"/>
                <a:cs typeface="Helvetica"/>
              </a:rPr>
              <a:t>/library/ms714570(VS.85).</a:t>
            </a:r>
            <a:r>
              <a:rPr lang="en-AU" sz="2000" b="0" dirty="0" err="1">
                <a:latin typeface="Helvetica"/>
                <a:cs typeface="Helvetica"/>
              </a:rPr>
              <a:t>aspx</a:t>
            </a:r>
            <a:endParaRPr lang="en-AU" sz="2000" b="0" dirty="0">
              <a:latin typeface="Helvetica"/>
              <a:cs typeface="Helvetic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AU" sz="4000">
                <a:latin typeface="Helvetica"/>
                <a:cs typeface="Helvetica"/>
              </a:rPr>
              <a:t>Flat Transaction</a:t>
            </a:r>
            <a:endParaRPr lang="en-AU">
              <a:latin typeface="Helvetica"/>
              <a:cs typeface="Helvetica"/>
            </a:endParaRPr>
          </a:p>
        </p:txBody>
      </p:sp>
      <p:sp>
        <p:nvSpPr>
          <p:cNvPr id="13315" name="Rectangle 3"/>
          <p:cNvSpPr>
            <a:spLocks noGrp="1" noChangeArrowheads="1"/>
          </p:cNvSpPr>
          <p:nvPr>
            <p:ph type="body" idx="1"/>
          </p:nvPr>
        </p:nvSpPr>
        <p:spPr/>
        <p:txBody>
          <a:bodyPr/>
          <a:lstStyle/>
          <a:p>
            <a:pPr>
              <a:buFontTx/>
              <a:buNone/>
            </a:pPr>
            <a:r>
              <a:rPr lang="en-AU" dirty="0">
                <a:solidFill>
                  <a:srgbClr val="000099"/>
                </a:solidFill>
                <a:latin typeface="Helvetica"/>
                <a:cs typeface="Helvetica"/>
              </a:rPr>
              <a:t>exec </a:t>
            </a:r>
            <a:r>
              <a:rPr lang="en-AU" dirty="0" err="1">
                <a:solidFill>
                  <a:srgbClr val="000099"/>
                </a:solidFill>
                <a:latin typeface="Helvetica"/>
                <a:cs typeface="Helvetica"/>
              </a:rPr>
              <a:t>sql</a:t>
            </a:r>
            <a:r>
              <a:rPr lang="en-AU" dirty="0">
                <a:solidFill>
                  <a:srgbClr val="000099"/>
                </a:solidFill>
                <a:latin typeface="Helvetica"/>
                <a:cs typeface="Helvetica"/>
              </a:rPr>
              <a:t> CREATE Table accounts (</a:t>
            </a:r>
          </a:p>
          <a:p>
            <a:pPr lvl="2">
              <a:buFontTx/>
              <a:buNone/>
            </a:pPr>
            <a:r>
              <a:rPr lang="en-AU" dirty="0" err="1">
                <a:solidFill>
                  <a:srgbClr val="000099"/>
                </a:solidFill>
                <a:latin typeface="Helvetica"/>
                <a:cs typeface="Helvetica"/>
              </a:rPr>
              <a:t>AccId</a:t>
            </a:r>
            <a:r>
              <a:rPr lang="en-AU" dirty="0">
                <a:solidFill>
                  <a:srgbClr val="000099"/>
                </a:solidFill>
                <a:latin typeface="Helvetica"/>
                <a:cs typeface="Helvetica"/>
              </a:rPr>
              <a:t> 		NUMERIC(9),</a:t>
            </a:r>
            <a:endParaRPr lang="en-US" dirty="0">
              <a:solidFill>
                <a:srgbClr val="000099"/>
              </a:solidFill>
              <a:latin typeface="Helvetica"/>
              <a:cs typeface="Helvetica"/>
            </a:endParaRPr>
          </a:p>
          <a:p>
            <a:pPr lvl="2">
              <a:buFontTx/>
              <a:buNone/>
            </a:pPr>
            <a:r>
              <a:rPr lang="en-US" dirty="0" err="1">
                <a:solidFill>
                  <a:srgbClr val="000099"/>
                </a:solidFill>
                <a:latin typeface="Helvetica"/>
                <a:cs typeface="Helvetica"/>
              </a:rPr>
              <a:t>BranchId</a:t>
            </a:r>
            <a:r>
              <a:rPr lang="en-US" dirty="0">
                <a:solidFill>
                  <a:srgbClr val="000099"/>
                </a:solidFill>
                <a:latin typeface="Helvetica"/>
                <a:cs typeface="Helvetica"/>
              </a:rPr>
              <a:t>	NUMERIC(9), FOREIGN KEY REFERENCES branches,</a:t>
            </a:r>
            <a:endParaRPr lang="en-AU" dirty="0">
              <a:solidFill>
                <a:srgbClr val="000099"/>
              </a:solidFill>
              <a:latin typeface="Helvetica"/>
              <a:cs typeface="Helvetica"/>
            </a:endParaRPr>
          </a:p>
          <a:p>
            <a:pPr lvl="2">
              <a:buFontTx/>
              <a:buNone/>
            </a:pPr>
            <a:r>
              <a:rPr lang="en-AU" dirty="0" err="1">
                <a:solidFill>
                  <a:srgbClr val="000099"/>
                </a:solidFill>
                <a:latin typeface="Helvetica"/>
                <a:cs typeface="Helvetica"/>
              </a:rPr>
              <a:t>AccBalance</a:t>
            </a:r>
            <a:r>
              <a:rPr lang="en-AU" dirty="0">
                <a:solidFill>
                  <a:srgbClr val="000099"/>
                </a:solidFill>
                <a:latin typeface="Helvetica"/>
                <a:cs typeface="Helvetica"/>
              </a:rPr>
              <a:t>	NUMERIC(10),</a:t>
            </a:r>
          </a:p>
          <a:p>
            <a:pPr lvl="2">
              <a:buFontTx/>
              <a:buNone/>
            </a:pPr>
            <a:r>
              <a:rPr lang="en-AU" dirty="0">
                <a:solidFill>
                  <a:srgbClr val="000099"/>
                </a:solidFill>
                <a:latin typeface="Helvetica"/>
                <a:cs typeface="Helvetica"/>
              </a:rPr>
              <a:t>PRIMARY KEY(</a:t>
            </a:r>
            <a:r>
              <a:rPr lang="en-AU" dirty="0" err="1">
                <a:solidFill>
                  <a:srgbClr val="000099"/>
                </a:solidFill>
                <a:latin typeface="Helvetica"/>
                <a:cs typeface="Helvetica"/>
              </a:rPr>
              <a:t>AccId</a:t>
            </a:r>
            <a:r>
              <a:rPr lang="en-AU" dirty="0">
                <a:solidFill>
                  <a:srgbClr val="000099"/>
                </a:solidFill>
                <a:latin typeface="Helvetica"/>
                <a:cs typeface="Helvetica"/>
              </a:rPr>
              <a:t>)</a:t>
            </a:r>
            <a:r>
              <a:rPr lang="en-US" dirty="0">
                <a:solidFill>
                  <a:srgbClr val="000099"/>
                </a:solidFill>
                <a:latin typeface="Helvetica"/>
                <a:cs typeface="Helvetica"/>
              </a:rPr>
              <a:t>);</a:t>
            </a:r>
            <a:endParaRPr lang="en-AU" dirty="0">
              <a:solidFill>
                <a:srgbClr val="000099"/>
              </a:solidFill>
              <a:latin typeface="Helvetica"/>
              <a:cs typeface="Helvetica"/>
            </a:endParaRPr>
          </a:p>
          <a:p>
            <a:pPr>
              <a:buFontTx/>
              <a:buNone/>
            </a:pPr>
            <a:r>
              <a:rPr lang="en-AU" dirty="0">
                <a:latin typeface="Helvetica"/>
                <a:cs typeface="Helvetica"/>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AU" dirty="0">
                <a:latin typeface="Helvetica"/>
                <a:cs typeface="Helvetica"/>
              </a:rPr>
              <a:t>Transaction models</a:t>
            </a:r>
          </a:p>
        </p:txBody>
      </p:sp>
      <p:sp>
        <p:nvSpPr>
          <p:cNvPr id="4099" name="Rectangle 3"/>
          <p:cNvSpPr>
            <a:spLocks noGrp="1" noChangeArrowheads="1"/>
          </p:cNvSpPr>
          <p:nvPr>
            <p:ph type="body" idx="1"/>
          </p:nvPr>
        </p:nvSpPr>
        <p:spPr>
          <a:xfrm>
            <a:off x="711200" y="960437"/>
            <a:ext cx="7772400" cy="5625419"/>
          </a:xfrm>
        </p:spPr>
        <p:txBody>
          <a:bodyPr/>
          <a:lstStyle/>
          <a:p>
            <a:pPr>
              <a:lnSpc>
                <a:spcPts val="3180"/>
              </a:lnSpc>
              <a:buFontTx/>
              <a:buNone/>
            </a:pPr>
            <a:r>
              <a:rPr lang="en-AU" sz="2400" dirty="0">
                <a:latin typeface="Helvetica"/>
                <a:cs typeface="Helvetica"/>
              </a:rPr>
              <a:t>ACID (Atomicity, Consistency, Isolation, Durability) properties:</a:t>
            </a:r>
          </a:p>
          <a:p>
            <a:pPr>
              <a:lnSpc>
                <a:spcPts val="3180"/>
              </a:lnSpc>
            </a:pPr>
            <a:r>
              <a:rPr lang="en-AU" sz="2400" dirty="0">
                <a:latin typeface="Helvetica"/>
                <a:cs typeface="Helvetica"/>
              </a:rPr>
              <a:t>Atomicity - all or none. This means the application  would not be able to find reasons for failure directly. One may be able to find reasons of failures through other means - e.g., by looking at the system logs, or making a fake success.</a:t>
            </a:r>
          </a:p>
          <a:p>
            <a:pPr>
              <a:lnSpc>
                <a:spcPts val="3180"/>
              </a:lnSpc>
            </a:pPr>
            <a:r>
              <a:rPr lang="en-AU" sz="2400" dirty="0">
                <a:latin typeface="Helvetica"/>
                <a:cs typeface="Helvetica"/>
              </a:rPr>
              <a:t>Consistency- this is in general  a very hard problem:</a:t>
            </a:r>
          </a:p>
          <a:p>
            <a:pPr lvl="1">
              <a:lnSpc>
                <a:spcPts val="3180"/>
              </a:lnSpc>
              <a:buFontTx/>
              <a:buNone/>
            </a:pPr>
            <a:r>
              <a:rPr lang="en-AU" sz="2000" b="0" dirty="0">
                <a:latin typeface="Helvetica"/>
                <a:cs typeface="Helvetica"/>
              </a:rPr>
              <a:t>It is not computable in general</a:t>
            </a:r>
          </a:p>
          <a:p>
            <a:pPr lvl="1">
              <a:lnSpc>
                <a:spcPts val="3180"/>
              </a:lnSpc>
              <a:buFontTx/>
              <a:buNone/>
            </a:pPr>
            <a:r>
              <a:rPr lang="en-AU" sz="2000" b="0" dirty="0">
                <a:latin typeface="Helvetica"/>
                <a:cs typeface="Helvetica"/>
              </a:rPr>
              <a:t>Even if it is computable for a restricted language, it may not be practical -- meaning , huge computational requirement.</a:t>
            </a:r>
          </a:p>
          <a:p>
            <a:pPr lvl="1">
              <a:lnSpc>
                <a:spcPts val="3180"/>
              </a:lnSpc>
              <a:buFontTx/>
              <a:buNone/>
            </a:pPr>
            <a:r>
              <a:rPr lang="en-AU" sz="2000" b="0" dirty="0">
                <a:latin typeface="Helvetica"/>
                <a:cs typeface="Helvetica"/>
              </a:rPr>
              <a:t>Only restricted type of consistency can be guaranteed, e.g. serializable transactions which will be discussed later.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AU">
                <a:latin typeface="Helvetica"/>
                <a:cs typeface="Helvetica"/>
              </a:rPr>
              <a:t>Flat Transaction ...</a:t>
            </a:r>
          </a:p>
        </p:txBody>
      </p:sp>
      <p:sp>
        <p:nvSpPr>
          <p:cNvPr id="14339" name="Rectangle 3"/>
          <p:cNvSpPr>
            <a:spLocks noGrp="1" noChangeArrowheads="1"/>
          </p:cNvSpPr>
          <p:nvPr>
            <p:ph type="body" idx="1"/>
          </p:nvPr>
        </p:nvSpPr>
        <p:spPr/>
        <p:txBody>
          <a:bodyPr/>
          <a:lstStyle/>
          <a:p>
            <a:pPr>
              <a:lnSpc>
                <a:spcPct val="90000"/>
              </a:lnSpc>
              <a:buFontTx/>
              <a:buNone/>
            </a:pPr>
            <a:r>
              <a:rPr lang="en-AU" sz="2400">
                <a:latin typeface="Helvetica"/>
                <a:cs typeface="Helvetica"/>
              </a:rPr>
              <a:t>exec sql BEGIN DECLARE SECTION</a:t>
            </a:r>
            <a:r>
              <a:rPr lang="en-US" sz="2400">
                <a:latin typeface="Helvetica"/>
                <a:cs typeface="Helvetica"/>
              </a:rPr>
              <a:t>;</a:t>
            </a:r>
            <a:endParaRPr lang="en-AU" sz="2400">
              <a:latin typeface="Helvetica"/>
              <a:cs typeface="Helvetica"/>
            </a:endParaRPr>
          </a:p>
          <a:p>
            <a:pPr>
              <a:lnSpc>
                <a:spcPct val="90000"/>
              </a:lnSpc>
              <a:buFontTx/>
              <a:buNone/>
            </a:pPr>
            <a:r>
              <a:rPr lang="en-AU" sz="2400">
                <a:latin typeface="Helvetica"/>
                <a:cs typeface="Helvetica"/>
              </a:rPr>
              <a:t>	long A</a:t>
            </a:r>
            <a:r>
              <a:rPr lang="en-US" sz="2400">
                <a:latin typeface="Helvetica"/>
                <a:cs typeface="Helvetica"/>
              </a:rPr>
              <a:t>ccI</a:t>
            </a:r>
            <a:r>
              <a:rPr lang="en-AU" sz="2400">
                <a:latin typeface="Helvetica"/>
                <a:cs typeface="Helvetica"/>
              </a:rPr>
              <a:t>d, B</a:t>
            </a:r>
            <a:r>
              <a:rPr lang="en-US" sz="2400">
                <a:latin typeface="Helvetica"/>
                <a:cs typeface="Helvetica"/>
              </a:rPr>
              <a:t>ranchI</a:t>
            </a:r>
            <a:r>
              <a:rPr lang="en-AU" sz="2400">
                <a:latin typeface="Helvetica"/>
                <a:cs typeface="Helvetica"/>
              </a:rPr>
              <a:t>d, </a:t>
            </a:r>
            <a:r>
              <a:rPr lang="en-US" sz="2400">
                <a:latin typeface="Helvetica"/>
                <a:cs typeface="Helvetica"/>
              </a:rPr>
              <a:t>TellerId, </a:t>
            </a:r>
            <a:r>
              <a:rPr lang="en-AU" sz="2400">
                <a:latin typeface="Helvetica"/>
                <a:cs typeface="Helvetica"/>
              </a:rPr>
              <a:t>delta, A</a:t>
            </a:r>
            <a:r>
              <a:rPr lang="en-US" sz="2400">
                <a:latin typeface="Helvetica"/>
                <a:cs typeface="Helvetica"/>
              </a:rPr>
              <a:t>ccB</a:t>
            </a:r>
            <a:r>
              <a:rPr lang="en-AU" sz="2400">
                <a:latin typeface="Helvetica"/>
                <a:cs typeface="Helvetica"/>
              </a:rPr>
              <a:t>alance;</a:t>
            </a:r>
          </a:p>
          <a:p>
            <a:pPr>
              <a:lnSpc>
                <a:spcPct val="90000"/>
              </a:lnSpc>
              <a:buFontTx/>
              <a:buNone/>
            </a:pPr>
            <a:r>
              <a:rPr lang="en-AU" sz="2400">
                <a:latin typeface="Helvetica"/>
                <a:cs typeface="Helvetica"/>
              </a:rPr>
              <a:t>exec sql END DELCLARATION;</a:t>
            </a:r>
          </a:p>
          <a:p>
            <a:pPr>
              <a:lnSpc>
                <a:spcPct val="90000"/>
              </a:lnSpc>
              <a:buFontTx/>
              <a:buNone/>
            </a:pPr>
            <a:endParaRPr lang="en-AU" sz="2400">
              <a:latin typeface="Helvetica"/>
              <a:cs typeface="Helvetica"/>
            </a:endParaRPr>
          </a:p>
          <a:p>
            <a:pPr>
              <a:lnSpc>
                <a:spcPct val="90000"/>
              </a:lnSpc>
              <a:buFontTx/>
              <a:buNone/>
            </a:pPr>
            <a:r>
              <a:rPr lang="en-US">
                <a:latin typeface="Helvetica"/>
                <a:cs typeface="Helvetica"/>
              </a:rPr>
              <a:t>/* </a:t>
            </a:r>
            <a:r>
              <a:rPr lang="en-AU">
                <a:latin typeface="Helvetica"/>
                <a:cs typeface="Helvetica"/>
              </a:rPr>
              <a:t>Debit/Credit Transaction</a:t>
            </a:r>
            <a:r>
              <a:rPr lang="en-US">
                <a:latin typeface="Helvetica"/>
                <a:cs typeface="Helvetica"/>
              </a:rPr>
              <a:t>*/</a:t>
            </a:r>
            <a:endParaRPr lang="en-AU">
              <a:latin typeface="Helvetica"/>
              <a:cs typeface="Helvetica"/>
            </a:endParaRPr>
          </a:p>
          <a:p>
            <a:pPr>
              <a:lnSpc>
                <a:spcPct val="90000"/>
              </a:lnSpc>
              <a:buFontTx/>
              <a:buNone/>
            </a:pPr>
            <a:r>
              <a:rPr lang="en-AU">
                <a:latin typeface="Helvetica"/>
                <a:cs typeface="Helvetica"/>
              </a:rPr>
              <a:t>DCApplication()</a:t>
            </a:r>
          </a:p>
          <a:p>
            <a:pPr>
              <a:lnSpc>
                <a:spcPct val="90000"/>
              </a:lnSpc>
              <a:buFontTx/>
              <a:buNone/>
            </a:pPr>
            <a:r>
              <a:rPr lang="en-AU">
                <a:latin typeface="Helvetica"/>
                <a:cs typeface="Helvetica"/>
              </a:rPr>
              <a:t>{read input msg;</a:t>
            </a:r>
          </a:p>
          <a:p>
            <a:pPr lvl="1">
              <a:lnSpc>
                <a:spcPct val="90000"/>
              </a:lnSpc>
              <a:buFontTx/>
              <a:buNone/>
            </a:pPr>
            <a:r>
              <a:rPr lang="en-AU" b="0">
                <a:latin typeface="Helvetica"/>
                <a:cs typeface="Helvetica"/>
              </a:rPr>
              <a:t>exec sql BEGIN WORK;</a:t>
            </a:r>
          </a:p>
          <a:p>
            <a:pPr lvl="1">
              <a:lnSpc>
                <a:spcPct val="90000"/>
              </a:lnSpc>
              <a:buFontTx/>
              <a:buNone/>
            </a:pPr>
            <a:r>
              <a:rPr lang="en-AU" b="0">
                <a:latin typeface="Helvetica"/>
                <a:cs typeface="Helvetica"/>
              </a:rPr>
              <a:t>A</a:t>
            </a:r>
            <a:r>
              <a:rPr lang="en-US" b="0">
                <a:latin typeface="Helvetica"/>
                <a:cs typeface="Helvetica"/>
              </a:rPr>
              <a:t>ccB</a:t>
            </a:r>
            <a:r>
              <a:rPr lang="en-AU" b="0">
                <a:latin typeface="Helvetica"/>
                <a:cs typeface="Helvetica"/>
              </a:rPr>
              <a:t>alance = DodebitCredit(B</a:t>
            </a:r>
            <a:r>
              <a:rPr lang="en-US" b="0">
                <a:latin typeface="Helvetica"/>
                <a:cs typeface="Helvetica"/>
              </a:rPr>
              <a:t>ranchI</a:t>
            </a:r>
            <a:r>
              <a:rPr lang="en-AU" b="0">
                <a:latin typeface="Helvetica"/>
                <a:cs typeface="Helvetica"/>
              </a:rPr>
              <a:t>d, T</a:t>
            </a:r>
            <a:r>
              <a:rPr lang="en-US" b="0">
                <a:latin typeface="Helvetica"/>
                <a:cs typeface="Helvetica"/>
              </a:rPr>
              <a:t>ellerI</a:t>
            </a:r>
            <a:r>
              <a:rPr lang="en-AU" b="0">
                <a:latin typeface="Helvetica"/>
                <a:cs typeface="Helvetica"/>
              </a:rPr>
              <a:t>d, A</a:t>
            </a:r>
            <a:r>
              <a:rPr lang="en-US" b="0">
                <a:latin typeface="Helvetica"/>
                <a:cs typeface="Helvetica"/>
              </a:rPr>
              <a:t>ccI</a:t>
            </a:r>
            <a:r>
              <a:rPr lang="en-AU" b="0">
                <a:latin typeface="Helvetica"/>
                <a:cs typeface="Helvetica"/>
              </a:rPr>
              <a:t>d, delta);</a:t>
            </a:r>
          </a:p>
          <a:p>
            <a:pPr lvl="1">
              <a:lnSpc>
                <a:spcPct val="90000"/>
              </a:lnSpc>
              <a:buFontTx/>
              <a:buNone/>
            </a:pPr>
            <a:r>
              <a:rPr lang="en-AU" b="0">
                <a:latin typeface="Helvetica"/>
                <a:cs typeface="Helvetica"/>
              </a:rPr>
              <a:t>send output msg;</a:t>
            </a:r>
          </a:p>
          <a:p>
            <a:pPr lvl="1">
              <a:lnSpc>
                <a:spcPct val="90000"/>
              </a:lnSpc>
              <a:buFontTx/>
              <a:buNone/>
            </a:pPr>
            <a:r>
              <a:rPr lang="en-AU" b="0">
                <a:latin typeface="Helvetica"/>
                <a:cs typeface="Helvetica"/>
              </a:rPr>
              <a:t>exec sql COMMIT WORK;</a:t>
            </a:r>
          </a:p>
          <a:p>
            <a:pPr>
              <a:lnSpc>
                <a:spcPct val="90000"/>
              </a:lnSpc>
              <a:buFontTx/>
              <a:buNone/>
            </a:pPr>
            <a:r>
              <a:rPr lang="en-AU">
                <a:latin typeface="Helvetica"/>
                <a:cs typeface="Helvetica"/>
              </a:rPr>
              <a:t>}</a:t>
            </a:r>
          </a:p>
          <a:p>
            <a:pPr>
              <a:lnSpc>
                <a:spcPct val="90000"/>
              </a:lnSpc>
              <a:buFontTx/>
              <a:buNone/>
            </a:pPr>
            <a:endParaRPr lang="en-AU">
              <a:latin typeface="Helvetica"/>
              <a:cs typeface="Helvetic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23900" y="180521"/>
            <a:ext cx="7772400" cy="628650"/>
          </a:xfrm>
        </p:spPr>
        <p:txBody>
          <a:bodyPr/>
          <a:lstStyle/>
          <a:p>
            <a:r>
              <a:rPr lang="en-AU">
                <a:latin typeface="Helvetica"/>
                <a:cs typeface="Helvetica"/>
              </a:rPr>
              <a:t>Flat Transaction ...</a:t>
            </a:r>
          </a:p>
        </p:txBody>
      </p:sp>
      <p:sp>
        <p:nvSpPr>
          <p:cNvPr id="15363" name="Rectangle 3"/>
          <p:cNvSpPr>
            <a:spLocks noGrp="1" noChangeArrowheads="1"/>
          </p:cNvSpPr>
          <p:nvPr>
            <p:ph type="body" idx="1"/>
          </p:nvPr>
        </p:nvSpPr>
        <p:spPr>
          <a:xfrm>
            <a:off x="480786" y="807357"/>
            <a:ext cx="8572499" cy="5805714"/>
          </a:xfrm>
        </p:spPr>
        <p:txBody>
          <a:bodyPr/>
          <a:lstStyle/>
          <a:p>
            <a:pPr>
              <a:lnSpc>
                <a:spcPts val="2180"/>
              </a:lnSpc>
              <a:buFontTx/>
              <a:buNone/>
            </a:pPr>
            <a:r>
              <a:rPr lang="en-AU" sz="2000" dirty="0">
                <a:solidFill>
                  <a:srgbClr val="0000FF"/>
                </a:solidFill>
                <a:latin typeface="Helvetica"/>
                <a:cs typeface="Helvetica"/>
              </a:rPr>
              <a:t>/* Withdraw money -- bank debits;  Deposit money – bank credits */</a:t>
            </a:r>
          </a:p>
          <a:p>
            <a:pPr>
              <a:lnSpc>
                <a:spcPts val="2180"/>
              </a:lnSpc>
              <a:buFontTx/>
              <a:buNone/>
            </a:pPr>
            <a:r>
              <a:rPr lang="en-AU" sz="2000" dirty="0">
                <a:latin typeface="Helvetica"/>
                <a:cs typeface="Helvetica"/>
              </a:rPr>
              <a:t>Long </a:t>
            </a:r>
            <a:r>
              <a:rPr lang="en-AU" sz="2000" dirty="0" err="1">
                <a:latin typeface="Helvetica"/>
                <a:cs typeface="Helvetica"/>
              </a:rPr>
              <a:t>DoDebitCredit</a:t>
            </a:r>
            <a:r>
              <a:rPr lang="en-AU" sz="2000" dirty="0">
                <a:latin typeface="Helvetica"/>
                <a:cs typeface="Helvetica"/>
              </a:rPr>
              <a:t>( long B</a:t>
            </a:r>
            <a:r>
              <a:rPr lang="en-US" sz="2000" dirty="0" err="1">
                <a:latin typeface="Helvetica"/>
                <a:cs typeface="Helvetica"/>
              </a:rPr>
              <a:t>ranchI</a:t>
            </a:r>
            <a:r>
              <a:rPr lang="en-AU" sz="2000" dirty="0">
                <a:latin typeface="Helvetica"/>
                <a:cs typeface="Helvetica"/>
              </a:rPr>
              <a:t>d,</a:t>
            </a:r>
            <a:endParaRPr lang="en-US" sz="2000" dirty="0">
              <a:latin typeface="Helvetica"/>
              <a:cs typeface="Helvetica"/>
            </a:endParaRPr>
          </a:p>
          <a:p>
            <a:pPr>
              <a:lnSpc>
                <a:spcPts val="2180"/>
              </a:lnSpc>
              <a:buFontTx/>
              <a:buNone/>
            </a:pPr>
            <a:r>
              <a:rPr lang="en-US" sz="2000" dirty="0">
                <a:latin typeface="Helvetica"/>
                <a:cs typeface="Helvetica"/>
              </a:rPr>
              <a:t>	</a:t>
            </a:r>
            <a:r>
              <a:rPr lang="en-AU" sz="2000" dirty="0">
                <a:latin typeface="Helvetica"/>
                <a:cs typeface="Helvetica"/>
              </a:rPr>
              <a:t>long T</a:t>
            </a:r>
            <a:r>
              <a:rPr lang="en-US" sz="2000" dirty="0" err="1">
                <a:latin typeface="Helvetica"/>
                <a:cs typeface="Helvetica"/>
              </a:rPr>
              <a:t>ellerI</a:t>
            </a:r>
            <a:r>
              <a:rPr lang="en-AU" sz="2000" dirty="0">
                <a:latin typeface="Helvetica"/>
                <a:cs typeface="Helvetica"/>
              </a:rPr>
              <a:t>d, long A</a:t>
            </a:r>
            <a:r>
              <a:rPr lang="en-US" sz="2000" dirty="0" err="1">
                <a:latin typeface="Helvetica"/>
                <a:cs typeface="Helvetica"/>
              </a:rPr>
              <a:t>ccI</a:t>
            </a:r>
            <a:r>
              <a:rPr lang="en-AU" sz="2000" dirty="0">
                <a:latin typeface="Helvetica"/>
                <a:cs typeface="Helvetica"/>
              </a:rPr>
              <a:t>d, </a:t>
            </a:r>
            <a:r>
              <a:rPr lang="en-US" sz="2000" dirty="0">
                <a:latin typeface="Helvetica"/>
                <a:cs typeface="Helvetica"/>
              </a:rPr>
              <a:t>long </a:t>
            </a:r>
            <a:r>
              <a:rPr lang="en-US" sz="2000" dirty="0" err="1">
                <a:latin typeface="Helvetica"/>
                <a:cs typeface="Helvetica"/>
              </a:rPr>
              <a:t>AccBalance</a:t>
            </a:r>
            <a:r>
              <a:rPr lang="en-US" sz="2000" dirty="0">
                <a:latin typeface="Helvetica"/>
                <a:cs typeface="Helvetica"/>
              </a:rPr>
              <a:t>,</a:t>
            </a:r>
            <a:r>
              <a:rPr lang="en-AU" sz="2000" dirty="0">
                <a:latin typeface="Helvetica"/>
                <a:cs typeface="Helvetica"/>
              </a:rPr>
              <a:t> long delta)</a:t>
            </a:r>
          </a:p>
          <a:p>
            <a:pPr>
              <a:lnSpc>
                <a:spcPts val="2180"/>
              </a:lnSpc>
              <a:buFontTx/>
              <a:buNone/>
            </a:pPr>
            <a:r>
              <a:rPr lang="en-AU" sz="2000" dirty="0">
                <a:latin typeface="Helvetica"/>
                <a:cs typeface="Helvetica"/>
              </a:rPr>
              <a:t>{</a:t>
            </a:r>
          </a:p>
          <a:p>
            <a:pPr lvl="1">
              <a:lnSpc>
                <a:spcPts val="2180"/>
              </a:lnSpc>
              <a:spcBef>
                <a:spcPct val="5000"/>
              </a:spcBef>
              <a:buFontTx/>
              <a:buNone/>
            </a:pPr>
            <a:r>
              <a:rPr lang="en-AU" sz="1800" b="0" dirty="0">
                <a:latin typeface="Helvetica"/>
                <a:cs typeface="Helvetica"/>
              </a:rPr>
              <a:t>exec </a:t>
            </a:r>
            <a:r>
              <a:rPr lang="en-AU" sz="1800" b="0" dirty="0" err="1">
                <a:latin typeface="Helvetica"/>
                <a:cs typeface="Helvetica"/>
              </a:rPr>
              <a:t>sql</a:t>
            </a:r>
            <a:r>
              <a:rPr lang="en-AU" sz="1800" b="0" dirty="0">
                <a:latin typeface="Helvetica"/>
                <a:cs typeface="Helvetica"/>
              </a:rPr>
              <a:t> UPDATE accounts</a:t>
            </a:r>
          </a:p>
          <a:p>
            <a:pPr lvl="1">
              <a:lnSpc>
                <a:spcPts val="2180"/>
              </a:lnSpc>
              <a:spcBef>
                <a:spcPct val="5000"/>
              </a:spcBef>
              <a:buFontTx/>
              <a:buNone/>
            </a:pPr>
            <a:r>
              <a:rPr lang="en-AU" sz="1800" b="0" dirty="0">
                <a:latin typeface="Helvetica"/>
                <a:cs typeface="Helvetica"/>
              </a:rPr>
              <a:t>SET A</a:t>
            </a:r>
            <a:r>
              <a:rPr lang="en-US" sz="1800" b="0" dirty="0" err="1">
                <a:latin typeface="Helvetica"/>
                <a:cs typeface="Helvetica"/>
              </a:rPr>
              <a:t>ccB</a:t>
            </a:r>
            <a:r>
              <a:rPr lang="en-AU" sz="1800" b="0" dirty="0" err="1">
                <a:latin typeface="Helvetica"/>
                <a:cs typeface="Helvetica"/>
              </a:rPr>
              <a:t>alance</a:t>
            </a:r>
            <a:r>
              <a:rPr lang="en-AU" sz="1800" b="0" dirty="0">
                <a:latin typeface="Helvetica"/>
                <a:cs typeface="Helvetica"/>
              </a:rPr>
              <a:t> =A</a:t>
            </a:r>
            <a:r>
              <a:rPr lang="en-US" sz="1800" b="0" dirty="0" err="1">
                <a:latin typeface="Helvetica"/>
                <a:cs typeface="Helvetica"/>
              </a:rPr>
              <a:t>ccB</a:t>
            </a:r>
            <a:r>
              <a:rPr lang="en-AU" sz="1800" b="0" dirty="0" err="1">
                <a:latin typeface="Helvetica"/>
                <a:cs typeface="Helvetica"/>
              </a:rPr>
              <a:t>alance</a:t>
            </a:r>
            <a:r>
              <a:rPr lang="en-AU" sz="1800" b="0" dirty="0">
                <a:latin typeface="Helvetica"/>
                <a:cs typeface="Helvetica"/>
              </a:rPr>
              <a:t> + :delta</a:t>
            </a:r>
          </a:p>
          <a:p>
            <a:pPr lvl="1">
              <a:lnSpc>
                <a:spcPts val="2180"/>
              </a:lnSpc>
              <a:spcBef>
                <a:spcPct val="5000"/>
              </a:spcBef>
              <a:buFontTx/>
              <a:buNone/>
            </a:pPr>
            <a:r>
              <a:rPr lang="en-AU" sz="1800" b="0" dirty="0">
                <a:latin typeface="Helvetica"/>
                <a:cs typeface="Helvetica"/>
              </a:rPr>
              <a:t>WHERE A</a:t>
            </a:r>
            <a:r>
              <a:rPr lang="en-US" sz="1800" b="0" dirty="0" err="1">
                <a:latin typeface="Helvetica"/>
                <a:cs typeface="Helvetica"/>
              </a:rPr>
              <a:t>ccI</a:t>
            </a:r>
            <a:r>
              <a:rPr lang="en-AU" sz="1800" b="0" dirty="0">
                <a:latin typeface="Helvetica"/>
                <a:cs typeface="Helvetica"/>
              </a:rPr>
              <a:t>d = :A</a:t>
            </a:r>
            <a:r>
              <a:rPr lang="en-US" sz="1800" b="0" dirty="0" err="1">
                <a:latin typeface="Helvetica"/>
                <a:cs typeface="Helvetica"/>
              </a:rPr>
              <a:t>ccI</a:t>
            </a:r>
            <a:r>
              <a:rPr lang="en-AU" sz="1800" b="0" dirty="0">
                <a:latin typeface="Helvetica"/>
                <a:cs typeface="Helvetica"/>
              </a:rPr>
              <a:t>d;</a:t>
            </a:r>
          </a:p>
          <a:p>
            <a:pPr lvl="1">
              <a:lnSpc>
                <a:spcPts val="2180"/>
              </a:lnSpc>
              <a:spcBef>
                <a:spcPct val="5000"/>
              </a:spcBef>
              <a:buFontTx/>
              <a:buNone/>
            </a:pPr>
            <a:endParaRPr lang="en-AU" sz="1800" b="0" dirty="0">
              <a:latin typeface="Helvetica"/>
              <a:cs typeface="Helvetica"/>
            </a:endParaRPr>
          </a:p>
          <a:p>
            <a:pPr lvl="1">
              <a:lnSpc>
                <a:spcPts val="2180"/>
              </a:lnSpc>
              <a:spcBef>
                <a:spcPct val="5000"/>
              </a:spcBef>
              <a:buFontTx/>
              <a:buNone/>
            </a:pPr>
            <a:r>
              <a:rPr lang="en-AU" sz="1800" b="0" dirty="0">
                <a:latin typeface="Helvetica"/>
                <a:cs typeface="Helvetica"/>
              </a:rPr>
              <a:t>exec </a:t>
            </a:r>
            <a:r>
              <a:rPr lang="en-AU" sz="1800" b="0" dirty="0" err="1">
                <a:latin typeface="Helvetica"/>
                <a:cs typeface="Helvetica"/>
              </a:rPr>
              <a:t>sql</a:t>
            </a:r>
            <a:r>
              <a:rPr lang="en-AU" sz="1800" b="0" dirty="0">
                <a:latin typeface="Helvetica"/>
                <a:cs typeface="Helvetica"/>
              </a:rPr>
              <a:t> SELECT A</a:t>
            </a:r>
            <a:r>
              <a:rPr lang="en-US" sz="1800" b="0" dirty="0" err="1">
                <a:latin typeface="Helvetica"/>
                <a:cs typeface="Helvetica"/>
              </a:rPr>
              <a:t>ccB</a:t>
            </a:r>
            <a:r>
              <a:rPr lang="en-AU" sz="1800" b="0" dirty="0" err="1">
                <a:latin typeface="Helvetica"/>
                <a:cs typeface="Helvetica"/>
              </a:rPr>
              <a:t>alance</a:t>
            </a:r>
            <a:r>
              <a:rPr lang="en-AU" sz="1800" b="0" dirty="0">
                <a:latin typeface="Helvetica"/>
                <a:cs typeface="Helvetica"/>
              </a:rPr>
              <a:t> INTO  :A</a:t>
            </a:r>
            <a:r>
              <a:rPr lang="en-US" sz="1800" b="0" dirty="0" err="1">
                <a:latin typeface="Helvetica"/>
                <a:cs typeface="Helvetica"/>
              </a:rPr>
              <a:t>ccB</a:t>
            </a:r>
            <a:r>
              <a:rPr lang="en-AU" sz="1800" b="0" dirty="0" err="1">
                <a:latin typeface="Helvetica"/>
                <a:cs typeface="Helvetica"/>
              </a:rPr>
              <a:t>alance</a:t>
            </a:r>
            <a:endParaRPr lang="en-AU" sz="1800" b="0" dirty="0">
              <a:latin typeface="Helvetica"/>
              <a:cs typeface="Helvetica"/>
            </a:endParaRPr>
          </a:p>
          <a:p>
            <a:pPr lvl="1">
              <a:lnSpc>
                <a:spcPts val="2180"/>
              </a:lnSpc>
              <a:spcBef>
                <a:spcPct val="5000"/>
              </a:spcBef>
              <a:buFontTx/>
              <a:buNone/>
            </a:pPr>
            <a:r>
              <a:rPr lang="en-AU" sz="1800" b="0" dirty="0">
                <a:latin typeface="Helvetica"/>
                <a:cs typeface="Helvetica"/>
              </a:rPr>
              <a:t>FROM accounts WHERE A</a:t>
            </a:r>
            <a:r>
              <a:rPr lang="en-US" sz="1800" b="0" dirty="0" err="1">
                <a:latin typeface="Helvetica"/>
                <a:cs typeface="Helvetica"/>
              </a:rPr>
              <a:t>ccI</a:t>
            </a:r>
            <a:r>
              <a:rPr lang="en-AU" sz="1800" b="0" dirty="0">
                <a:latin typeface="Helvetica"/>
                <a:cs typeface="Helvetica"/>
              </a:rPr>
              <a:t>d = :A</a:t>
            </a:r>
            <a:r>
              <a:rPr lang="en-US" sz="1800" b="0" dirty="0" err="1">
                <a:latin typeface="Helvetica"/>
                <a:cs typeface="Helvetica"/>
              </a:rPr>
              <a:t>ccI</a:t>
            </a:r>
            <a:r>
              <a:rPr lang="en-AU" sz="1800" b="0" dirty="0">
                <a:latin typeface="Helvetica"/>
                <a:cs typeface="Helvetica"/>
              </a:rPr>
              <a:t>d;</a:t>
            </a:r>
          </a:p>
          <a:p>
            <a:pPr lvl="1">
              <a:lnSpc>
                <a:spcPts val="2180"/>
              </a:lnSpc>
              <a:spcBef>
                <a:spcPct val="5000"/>
              </a:spcBef>
              <a:buFontTx/>
              <a:buNone/>
            </a:pPr>
            <a:endParaRPr lang="en-AU" sz="1800" b="0" dirty="0">
              <a:latin typeface="Helvetica"/>
              <a:cs typeface="Helvetica"/>
            </a:endParaRPr>
          </a:p>
          <a:p>
            <a:pPr lvl="1">
              <a:lnSpc>
                <a:spcPts val="2180"/>
              </a:lnSpc>
              <a:spcBef>
                <a:spcPct val="5000"/>
              </a:spcBef>
              <a:buFontTx/>
              <a:buNone/>
            </a:pPr>
            <a:r>
              <a:rPr lang="en-AU" sz="1800" b="0" dirty="0">
                <a:latin typeface="Helvetica"/>
                <a:cs typeface="Helvetica"/>
              </a:rPr>
              <a:t>exec </a:t>
            </a:r>
            <a:r>
              <a:rPr lang="en-AU" sz="1800" b="0" dirty="0" err="1">
                <a:latin typeface="Helvetica"/>
                <a:cs typeface="Helvetica"/>
              </a:rPr>
              <a:t>sql</a:t>
            </a:r>
            <a:r>
              <a:rPr lang="en-AU" sz="1800" b="0" dirty="0">
                <a:latin typeface="Helvetica"/>
                <a:cs typeface="Helvetica"/>
              </a:rPr>
              <a:t> UPDATE tellers</a:t>
            </a:r>
          </a:p>
          <a:p>
            <a:pPr lvl="1">
              <a:lnSpc>
                <a:spcPts val="2180"/>
              </a:lnSpc>
              <a:spcBef>
                <a:spcPct val="5000"/>
              </a:spcBef>
              <a:buFontTx/>
              <a:buNone/>
            </a:pPr>
            <a:r>
              <a:rPr lang="en-AU" sz="1800" b="0" dirty="0">
                <a:latin typeface="Helvetica"/>
                <a:cs typeface="Helvetica"/>
              </a:rPr>
              <a:t>SET T</a:t>
            </a:r>
            <a:r>
              <a:rPr lang="en-US" sz="1800" b="0" dirty="0" err="1">
                <a:latin typeface="Helvetica"/>
                <a:cs typeface="Helvetica"/>
              </a:rPr>
              <a:t>ellerB</a:t>
            </a:r>
            <a:r>
              <a:rPr lang="en-AU" sz="1800" b="0" dirty="0" err="1">
                <a:latin typeface="Helvetica"/>
                <a:cs typeface="Helvetica"/>
              </a:rPr>
              <a:t>alance</a:t>
            </a:r>
            <a:r>
              <a:rPr lang="en-AU" sz="1800" b="0" dirty="0">
                <a:latin typeface="Helvetica"/>
                <a:cs typeface="Helvetica"/>
              </a:rPr>
              <a:t> = T</a:t>
            </a:r>
            <a:r>
              <a:rPr lang="en-US" sz="1800" b="0" dirty="0" err="1">
                <a:latin typeface="Helvetica"/>
                <a:cs typeface="Helvetica"/>
              </a:rPr>
              <a:t>ellerB</a:t>
            </a:r>
            <a:r>
              <a:rPr lang="en-AU" sz="1800" b="0" dirty="0" err="1">
                <a:latin typeface="Helvetica"/>
                <a:cs typeface="Helvetica"/>
              </a:rPr>
              <a:t>alance</a:t>
            </a:r>
            <a:r>
              <a:rPr lang="en-AU" sz="1800" b="0" dirty="0">
                <a:latin typeface="Helvetica"/>
                <a:cs typeface="Helvetica"/>
              </a:rPr>
              <a:t> + :delta</a:t>
            </a:r>
          </a:p>
          <a:p>
            <a:pPr lvl="1">
              <a:lnSpc>
                <a:spcPts val="2180"/>
              </a:lnSpc>
              <a:spcBef>
                <a:spcPct val="5000"/>
              </a:spcBef>
              <a:buFontTx/>
              <a:buNone/>
            </a:pPr>
            <a:r>
              <a:rPr lang="en-AU" sz="1800" b="0" dirty="0">
                <a:latin typeface="Helvetica"/>
                <a:cs typeface="Helvetica"/>
              </a:rPr>
              <a:t>WHERE T</a:t>
            </a:r>
            <a:r>
              <a:rPr lang="en-US" sz="1800" b="0" dirty="0" err="1">
                <a:latin typeface="Helvetica"/>
                <a:cs typeface="Helvetica"/>
              </a:rPr>
              <a:t>ellerI</a:t>
            </a:r>
            <a:r>
              <a:rPr lang="en-AU" sz="1800" b="0" dirty="0">
                <a:latin typeface="Helvetica"/>
                <a:cs typeface="Helvetica"/>
              </a:rPr>
              <a:t>d = :T</a:t>
            </a:r>
            <a:r>
              <a:rPr lang="en-US" sz="1800" b="0" dirty="0" err="1">
                <a:latin typeface="Helvetica"/>
                <a:cs typeface="Helvetica"/>
              </a:rPr>
              <a:t>ellerI</a:t>
            </a:r>
            <a:r>
              <a:rPr lang="en-AU" sz="1800" b="0" dirty="0">
                <a:latin typeface="Helvetica"/>
                <a:cs typeface="Helvetica"/>
              </a:rPr>
              <a:t>d;</a:t>
            </a:r>
          </a:p>
          <a:p>
            <a:pPr lvl="1">
              <a:lnSpc>
                <a:spcPts val="2180"/>
              </a:lnSpc>
              <a:spcBef>
                <a:spcPct val="5000"/>
              </a:spcBef>
              <a:buFontTx/>
              <a:buNone/>
            </a:pPr>
            <a:endParaRPr lang="en-AU" sz="1800" b="0" dirty="0">
              <a:latin typeface="Helvetica"/>
              <a:cs typeface="Helvetica"/>
            </a:endParaRPr>
          </a:p>
          <a:p>
            <a:pPr lvl="1">
              <a:lnSpc>
                <a:spcPts val="2180"/>
              </a:lnSpc>
              <a:spcBef>
                <a:spcPct val="5000"/>
              </a:spcBef>
              <a:buFontTx/>
              <a:buNone/>
            </a:pPr>
            <a:r>
              <a:rPr lang="en-AU" sz="1800" b="0" dirty="0">
                <a:latin typeface="Helvetica"/>
                <a:cs typeface="Helvetica"/>
              </a:rPr>
              <a:t>exec </a:t>
            </a:r>
            <a:r>
              <a:rPr lang="en-AU" sz="1800" b="0" dirty="0" err="1">
                <a:latin typeface="Helvetica"/>
                <a:cs typeface="Helvetica"/>
              </a:rPr>
              <a:t>sql</a:t>
            </a:r>
            <a:r>
              <a:rPr lang="en-AU" sz="1800" b="0" dirty="0">
                <a:latin typeface="Helvetica"/>
                <a:cs typeface="Helvetica"/>
              </a:rPr>
              <a:t> UPDATE branches</a:t>
            </a:r>
          </a:p>
          <a:p>
            <a:pPr lvl="1">
              <a:lnSpc>
                <a:spcPts val="2180"/>
              </a:lnSpc>
              <a:spcBef>
                <a:spcPct val="5000"/>
              </a:spcBef>
              <a:buFontTx/>
              <a:buNone/>
            </a:pPr>
            <a:r>
              <a:rPr lang="en-AU" sz="1800" b="0" dirty="0">
                <a:latin typeface="Helvetica"/>
                <a:cs typeface="Helvetica"/>
              </a:rPr>
              <a:t>SET B</a:t>
            </a:r>
            <a:r>
              <a:rPr lang="en-US" sz="1800" b="0" dirty="0" err="1">
                <a:latin typeface="Helvetica"/>
                <a:cs typeface="Helvetica"/>
              </a:rPr>
              <a:t>ranchB</a:t>
            </a:r>
            <a:r>
              <a:rPr lang="en-AU" sz="1800" b="0" dirty="0" err="1">
                <a:latin typeface="Helvetica"/>
                <a:cs typeface="Helvetica"/>
              </a:rPr>
              <a:t>alance</a:t>
            </a:r>
            <a:r>
              <a:rPr lang="en-AU" sz="1800" b="0" dirty="0">
                <a:latin typeface="Helvetica"/>
                <a:cs typeface="Helvetica"/>
              </a:rPr>
              <a:t> = B</a:t>
            </a:r>
            <a:r>
              <a:rPr lang="en-US" sz="1800" b="0" dirty="0" err="1">
                <a:latin typeface="Helvetica"/>
                <a:cs typeface="Helvetica"/>
              </a:rPr>
              <a:t>ranchB</a:t>
            </a:r>
            <a:r>
              <a:rPr lang="en-AU" sz="1800" b="0" dirty="0" err="1">
                <a:latin typeface="Helvetica"/>
                <a:cs typeface="Helvetica"/>
              </a:rPr>
              <a:t>alance</a:t>
            </a:r>
            <a:r>
              <a:rPr lang="en-AU" sz="1800" b="0" dirty="0">
                <a:latin typeface="Helvetica"/>
                <a:cs typeface="Helvetica"/>
              </a:rPr>
              <a:t> + :delta</a:t>
            </a:r>
          </a:p>
          <a:p>
            <a:pPr lvl="1">
              <a:lnSpc>
                <a:spcPts val="2180"/>
              </a:lnSpc>
              <a:spcBef>
                <a:spcPct val="5000"/>
              </a:spcBef>
              <a:buFontTx/>
              <a:buNone/>
            </a:pPr>
            <a:r>
              <a:rPr lang="en-AU" sz="1800" b="0" dirty="0">
                <a:latin typeface="Helvetica"/>
                <a:cs typeface="Helvetica"/>
              </a:rPr>
              <a:t>WHERE B</a:t>
            </a:r>
            <a:r>
              <a:rPr lang="en-US" sz="1800" b="0" dirty="0" err="1">
                <a:latin typeface="Helvetica"/>
                <a:cs typeface="Helvetica"/>
              </a:rPr>
              <a:t>ranchI</a:t>
            </a:r>
            <a:r>
              <a:rPr lang="en-AU" sz="1800" b="0" dirty="0">
                <a:latin typeface="Helvetica"/>
                <a:cs typeface="Helvetica"/>
              </a:rPr>
              <a:t>d = :B</a:t>
            </a:r>
            <a:r>
              <a:rPr lang="en-US" sz="1800" b="0" dirty="0" err="1">
                <a:latin typeface="Helvetica"/>
                <a:cs typeface="Helvetica"/>
              </a:rPr>
              <a:t>ranchI</a:t>
            </a:r>
            <a:r>
              <a:rPr lang="en-AU" sz="1800" b="0" dirty="0">
                <a:latin typeface="Helvetica"/>
                <a:cs typeface="Helvetica"/>
              </a:rPr>
              <a:t>d;</a:t>
            </a:r>
          </a:p>
          <a:p>
            <a:pPr>
              <a:lnSpc>
                <a:spcPts val="2180"/>
              </a:lnSpc>
              <a:spcBef>
                <a:spcPct val="10000"/>
              </a:spcBef>
              <a:buFontTx/>
              <a:buNone/>
            </a:pPr>
            <a:endParaRPr lang="en-AU" sz="2400" dirty="0">
              <a:latin typeface="Helvetica"/>
              <a:cs typeface="Helvetic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AU">
                <a:latin typeface="Helvetica"/>
                <a:cs typeface="Helvetica"/>
              </a:rPr>
              <a:t>Flat Transaction ...</a:t>
            </a:r>
          </a:p>
        </p:txBody>
      </p:sp>
      <p:sp>
        <p:nvSpPr>
          <p:cNvPr id="16387" name="Rectangle 3"/>
          <p:cNvSpPr>
            <a:spLocks noGrp="1" noChangeArrowheads="1"/>
          </p:cNvSpPr>
          <p:nvPr>
            <p:ph type="body" idx="1"/>
          </p:nvPr>
        </p:nvSpPr>
        <p:spPr/>
        <p:txBody>
          <a:bodyPr/>
          <a:lstStyle/>
          <a:p>
            <a:pPr lvl="1">
              <a:buFontTx/>
              <a:buNone/>
            </a:pPr>
            <a:r>
              <a:rPr lang="en-AU" b="0">
                <a:latin typeface="Helvetica"/>
                <a:cs typeface="Helvetica"/>
              </a:rPr>
              <a:t>Exec sql INSERT INTO history(T</a:t>
            </a:r>
            <a:r>
              <a:rPr lang="en-US" b="0">
                <a:latin typeface="Helvetica"/>
                <a:cs typeface="Helvetica"/>
              </a:rPr>
              <a:t>ellerI</a:t>
            </a:r>
            <a:r>
              <a:rPr lang="en-AU" b="0">
                <a:latin typeface="Helvetica"/>
                <a:cs typeface="Helvetica"/>
              </a:rPr>
              <a:t>d, BranchId, AccId, delta, time)</a:t>
            </a:r>
          </a:p>
          <a:p>
            <a:pPr lvl="1">
              <a:buFontTx/>
              <a:buNone/>
            </a:pPr>
            <a:r>
              <a:rPr lang="en-AU" b="0">
                <a:latin typeface="Helvetica"/>
                <a:cs typeface="Helvetica"/>
              </a:rPr>
              <a:t>VALUES( :TellerId, :BranchId, :AccId, :delta, CURRENT);</a:t>
            </a:r>
          </a:p>
          <a:p>
            <a:pPr lvl="1">
              <a:buFontTx/>
              <a:buNone/>
            </a:pPr>
            <a:r>
              <a:rPr lang="en-AU" b="0">
                <a:latin typeface="Helvetica"/>
                <a:cs typeface="Helvetica"/>
              </a:rPr>
              <a:t>return(AccBalance);</a:t>
            </a:r>
          </a:p>
          <a:p>
            <a:pPr>
              <a:buFontTx/>
              <a:buNone/>
            </a:pPr>
            <a:r>
              <a:rPr lang="en-AU">
                <a:latin typeface="Helvetica"/>
                <a:cs typeface="Helvetica"/>
              </a:rPr>
              <a:t>}</a:t>
            </a:r>
          </a:p>
          <a:p>
            <a:pPr lvl="1">
              <a:buFontTx/>
              <a:buNone/>
            </a:pPr>
            <a:endParaRPr lang="en-AU" b="0">
              <a:latin typeface="Helvetica"/>
              <a:cs typeface="Helvetica"/>
            </a:endParaRPr>
          </a:p>
          <a:p>
            <a:pPr lvl="1">
              <a:buFontTx/>
              <a:buNone/>
            </a:pPr>
            <a:endParaRPr lang="en-AU" b="0">
              <a:latin typeface="Helvetica"/>
              <a:cs typeface="Helvetica"/>
            </a:endParaRPr>
          </a:p>
          <a:p>
            <a:pPr lvl="1">
              <a:buFontTx/>
              <a:buNone/>
            </a:pPr>
            <a:endParaRPr lang="en-AU" b="0">
              <a:latin typeface="Helvetica"/>
              <a:cs typeface="Helvetica"/>
            </a:endParaRPr>
          </a:p>
          <a:p>
            <a:pPr lvl="1">
              <a:buFontTx/>
              <a:buNone/>
            </a:pPr>
            <a:endParaRPr lang="en-AU" b="0">
              <a:latin typeface="Helvetica"/>
              <a:cs typeface="Helvetic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AU">
                <a:latin typeface="Helvetica"/>
                <a:cs typeface="Helvetica"/>
              </a:rPr>
              <a:t>Flat Transaction ...</a:t>
            </a:r>
          </a:p>
        </p:txBody>
      </p:sp>
      <p:sp>
        <p:nvSpPr>
          <p:cNvPr id="17411" name="Rectangle 3"/>
          <p:cNvSpPr>
            <a:spLocks noGrp="1" noChangeArrowheads="1"/>
          </p:cNvSpPr>
          <p:nvPr>
            <p:ph type="body" idx="1"/>
          </p:nvPr>
        </p:nvSpPr>
        <p:spPr>
          <a:xfrm>
            <a:off x="571500" y="1143000"/>
            <a:ext cx="7772400" cy="4781550"/>
          </a:xfrm>
        </p:spPr>
        <p:txBody>
          <a:bodyPr/>
          <a:lstStyle/>
          <a:p>
            <a:pPr>
              <a:lnSpc>
                <a:spcPct val="90000"/>
              </a:lnSpc>
              <a:buFontTx/>
              <a:buNone/>
            </a:pPr>
            <a:r>
              <a:rPr lang="en-AU" sz="2400">
                <a:latin typeface="Helvetica"/>
                <a:cs typeface="Helvetica"/>
              </a:rPr>
              <a:t>exec sql BEGIN DECLARE SECTION</a:t>
            </a:r>
          </a:p>
          <a:p>
            <a:pPr>
              <a:lnSpc>
                <a:spcPct val="90000"/>
              </a:lnSpc>
              <a:buFontTx/>
              <a:buNone/>
            </a:pPr>
            <a:r>
              <a:rPr lang="en-AU" sz="2400">
                <a:latin typeface="Helvetica"/>
                <a:cs typeface="Helvetica"/>
              </a:rPr>
              <a:t>long AccId, BranchId, </a:t>
            </a:r>
            <a:r>
              <a:rPr lang="en-US" sz="2400">
                <a:latin typeface="Helvetica"/>
                <a:cs typeface="Helvetica"/>
              </a:rPr>
              <a:t>TellerId,</a:t>
            </a:r>
            <a:r>
              <a:rPr lang="en-AU" sz="2400">
                <a:latin typeface="Helvetica"/>
                <a:cs typeface="Helvetica"/>
              </a:rPr>
              <a:t>delta, AccBalance;</a:t>
            </a:r>
          </a:p>
          <a:p>
            <a:pPr>
              <a:lnSpc>
                <a:spcPct val="90000"/>
              </a:lnSpc>
              <a:buFontTx/>
              <a:buNone/>
            </a:pPr>
            <a:r>
              <a:rPr lang="en-AU" sz="2400">
                <a:latin typeface="Helvetica"/>
                <a:cs typeface="Helvetica"/>
              </a:rPr>
              <a:t>exec sql END DELCLARATION;</a:t>
            </a:r>
          </a:p>
          <a:p>
            <a:pPr>
              <a:lnSpc>
                <a:spcPct val="90000"/>
              </a:lnSpc>
              <a:buFontTx/>
              <a:buNone/>
            </a:pPr>
            <a:r>
              <a:rPr lang="en-AU" sz="2400">
                <a:latin typeface="Helvetica"/>
                <a:cs typeface="Helvetica"/>
              </a:rPr>
              <a:t>/* Debit/Credit Transaction */</a:t>
            </a:r>
          </a:p>
          <a:p>
            <a:pPr>
              <a:lnSpc>
                <a:spcPct val="90000"/>
              </a:lnSpc>
              <a:buFontTx/>
              <a:buNone/>
            </a:pPr>
            <a:r>
              <a:rPr lang="en-AU" sz="2400">
                <a:latin typeface="Helvetica"/>
                <a:cs typeface="Helvetica"/>
              </a:rPr>
              <a:t>DCApplication()</a:t>
            </a:r>
          </a:p>
          <a:p>
            <a:pPr>
              <a:lnSpc>
                <a:spcPct val="90000"/>
              </a:lnSpc>
              <a:buFontTx/>
              <a:buNone/>
            </a:pPr>
            <a:r>
              <a:rPr lang="en-AU" sz="2400">
                <a:latin typeface="Helvetica"/>
                <a:cs typeface="Helvetica"/>
              </a:rPr>
              <a:t>{read input msg;</a:t>
            </a:r>
          </a:p>
          <a:p>
            <a:pPr lvl="1">
              <a:lnSpc>
                <a:spcPct val="90000"/>
              </a:lnSpc>
              <a:buFontTx/>
              <a:buNone/>
            </a:pPr>
            <a:r>
              <a:rPr lang="en-AU" sz="2000" b="0">
                <a:latin typeface="Helvetica"/>
                <a:cs typeface="Helvetica"/>
              </a:rPr>
              <a:t>exec sql BEGIN WORK;</a:t>
            </a:r>
          </a:p>
          <a:p>
            <a:pPr lvl="1">
              <a:lnSpc>
                <a:spcPct val="90000"/>
              </a:lnSpc>
              <a:buFontTx/>
              <a:buNone/>
            </a:pPr>
            <a:r>
              <a:rPr lang="en-AU" sz="2000" b="0">
                <a:latin typeface="Helvetica"/>
                <a:cs typeface="Helvetica"/>
              </a:rPr>
              <a:t>AccBalance = DodebitCredit(BranchId, TellerId, AccId, delta);</a:t>
            </a:r>
          </a:p>
          <a:p>
            <a:pPr lvl="1">
              <a:lnSpc>
                <a:spcPct val="90000"/>
              </a:lnSpc>
              <a:buFontTx/>
              <a:buNone/>
            </a:pPr>
            <a:r>
              <a:rPr lang="en-AU" sz="2000" b="0">
                <a:latin typeface="Helvetica"/>
                <a:cs typeface="Helvetica"/>
              </a:rPr>
              <a:t>if (AccBalance &lt; 0 &amp;&amp; delta &lt; 0)</a:t>
            </a:r>
          </a:p>
          <a:p>
            <a:pPr lvl="1">
              <a:lnSpc>
                <a:spcPct val="90000"/>
              </a:lnSpc>
              <a:buFontTx/>
              <a:buNone/>
            </a:pPr>
            <a:r>
              <a:rPr lang="en-AU" sz="2000" b="0">
                <a:latin typeface="Helvetica"/>
                <a:cs typeface="Helvetica"/>
              </a:rPr>
              <a:t>	{ exec sql ROLLBACK WORK;}</a:t>
            </a:r>
          </a:p>
          <a:p>
            <a:pPr lvl="1">
              <a:lnSpc>
                <a:spcPct val="80000"/>
              </a:lnSpc>
              <a:buFontTx/>
              <a:buNone/>
            </a:pPr>
            <a:r>
              <a:rPr lang="en-AU" sz="2000" b="0">
                <a:latin typeface="Helvetica"/>
                <a:cs typeface="Helvetica"/>
              </a:rPr>
              <a:t>else</a:t>
            </a:r>
          </a:p>
          <a:p>
            <a:pPr lvl="1">
              <a:lnSpc>
                <a:spcPct val="80000"/>
              </a:lnSpc>
              <a:buFontTx/>
              <a:buNone/>
            </a:pPr>
            <a:r>
              <a:rPr lang="en-AU" sz="2000" b="0">
                <a:latin typeface="Helvetica"/>
                <a:cs typeface="Helvetica"/>
              </a:rPr>
              <a:t>	{ send output msg;</a:t>
            </a:r>
          </a:p>
          <a:p>
            <a:pPr lvl="1">
              <a:lnSpc>
                <a:spcPct val="80000"/>
              </a:lnSpc>
              <a:buFontTx/>
              <a:buNone/>
            </a:pPr>
            <a:r>
              <a:rPr lang="en-AU" sz="2000" b="0">
                <a:latin typeface="Helvetica"/>
                <a:cs typeface="Helvetica"/>
              </a:rPr>
              <a:t>	exec sql COMMIT WORK;</a:t>
            </a:r>
          </a:p>
          <a:p>
            <a:pPr lvl="1">
              <a:lnSpc>
                <a:spcPct val="80000"/>
              </a:lnSpc>
              <a:buFontTx/>
              <a:buNone/>
            </a:pPr>
            <a:r>
              <a:rPr lang="en-AU" sz="2000" b="0">
                <a:latin typeface="Helvetica"/>
                <a:cs typeface="Helvetica"/>
              </a:rPr>
              <a:t>	}</a:t>
            </a:r>
          </a:p>
          <a:p>
            <a:pPr>
              <a:lnSpc>
                <a:spcPct val="80000"/>
              </a:lnSpc>
              <a:buFontTx/>
              <a:buNone/>
            </a:pPr>
            <a:r>
              <a:rPr lang="en-AU" sz="2400">
                <a:latin typeface="Helvetica"/>
                <a:cs typeface="Helvetica"/>
              </a:rPr>
              <a:t>}</a:t>
            </a:r>
          </a:p>
          <a:p>
            <a:pPr>
              <a:lnSpc>
                <a:spcPct val="90000"/>
              </a:lnSpc>
              <a:buFontTx/>
              <a:buNone/>
            </a:pPr>
            <a:endParaRPr lang="en-AU" sz="2400">
              <a:latin typeface="Helvetica"/>
              <a:cs typeface="Helvetic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AU">
                <a:latin typeface="Helvetica"/>
                <a:cs typeface="Helvetica"/>
              </a:rPr>
              <a:t>Limitations of Flat Transactions</a:t>
            </a:r>
          </a:p>
        </p:txBody>
      </p:sp>
      <p:sp>
        <p:nvSpPr>
          <p:cNvPr id="18435" name="Rectangle 3"/>
          <p:cNvSpPr>
            <a:spLocks noGrp="1" noChangeArrowheads="1"/>
          </p:cNvSpPr>
          <p:nvPr>
            <p:ph type="body" idx="1"/>
          </p:nvPr>
        </p:nvSpPr>
        <p:spPr>
          <a:xfrm>
            <a:off x="417286" y="1265238"/>
            <a:ext cx="8445499" cy="4826000"/>
          </a:xfrm>
        </p:spPr>
        <p:txBody>
          <a:bodyPr/>
          <a:lstStyle/>
          <a:p>
            <a:pPr>
              <a:lnSpc>
                <a:spcPts val="2700"/>
              </a:lnSpc>
            </a:pPr>
            <a:r>
              <a:rPr lang="en-AU" sz="2000" dirty="0">
                <a:latin typeface="Helvetica"/>
                <a:cs typeface="Helvetica"/>
              </a:rPr>
              <a:t>Flat transactions do not model many real applications.</a:t>
            </a:r>
          </a:p>
          <a:p>
            <a:pPr lvl="1">
              <a:lnSpc>
                <a:spcPts val="2700"/>
              </a:lnSpc>
              <a:buFontTx/>
              <a:buNone/>
            </a:pPr>
            <a:r>
              <a:rPr lang="en-AU" sz="2000" b="0" dirty="0">
                <a:latin typeface="Helvetica"/>
                <a:cs typeface="Helvetica"/>
              </a:rPr>
              <a:t>E.g. airline booking</a:t>
            </a:r>
          </a:p>
          <a:p>
            <a:pPr lvl="1">
              <a:lnSpc>
                <a:spcPts val="2700"/>
              </a:lnSpc>
              <a:buFontTx/>
              <a:buNone/>
            </a:pPr>
            <a:r>
              <a:rPr lang="en-AU" sz="2000" b="0" dirty="0">
                <a:latin typeface="Helvetica"/>
                <a:cs typeface="Helvetica"/>
              </a:rPr>
              <a:t>		     BEGIN WORK</a:t>
            </a:r>
          </a:p>
          <a:p>
            <a:pPr lvl="1">
              <a:lnSpc>
                <a:spcPts val="2700"/>
              </a:lnSpc>
              <a:buFontTx/>
              <a:buNone/>
            </a:pPr>
            <a:r>
              <a:rPr lang="en-AU" sz="2000" b="0" dirty="0">
                <a:latin typeface="Helvetica"/>
                <a:cs typeface="Helvetica"/>
              </a:rPr>
              <a:t>			S1: book flight from Melbourne to Singapore</a:t>
            </a:r>
          </a:p>
          <a:p>
            <a:pPr lvl="1">
              <a:lnSpc>
                <a:spcPts val="2700"/>
              </a:lnSpc>
              <a:buFontTx/>
              <a:buNone/>
            </a:pPr>
            <a:r>
              <a:rPr lang="en-AU" sz="2000" b="0" dirty="0">
                <a:latin typeface="Helvetica"/>
                <a:cs typeface="Helvetica"/>
              </a:rPr>
              <a:t>			S2: book flight from Singapore to London</a:t>
            </a:r>
          </a:p>
          <a:p>
            <a:pPr lvl="1">
              <a:lnSpc>
                <a:spcPts val="2700"/>
              </a:lnSpc>
              <a:buFontTx/>
              <a:buNone/>
            </a:pPr>
            <a:r>
              <a:rPr lang="en-AU" sz="2000" b="0" dirty="0">
                <a:latin typeface="Helvetica"/>
                <a:cs typeface="Helvetica"/>
              </a:rPr>
              <a:t>			S3: book flight from London to Dublin</a:t>
            </a:r>
          </a:p>
          <a:p>
            <a:pPr lvl="1">
              <a:lnSpc>
                <a:spcPts val="2700"/>
              </a:lnSpc>
              <a:buFontTx/>
              <a:buNone/>
            </a:pPr>
            <a:r>
              <a:rPr lang="en-AU" sz="2000" b="0" dirty="0">
                <a:latin typeface="Helvetica"/>
                <a:cs typeface="Helvetica"/>
              </a:rPr>
              <a:t>		    END WORK</a:t>
            </a:r>
          </a:p>
          <a:p>
            <a:pPr lvl="1">
              <a:lnSpc>
                <a:spcPts val="2700"/>
              </a:lnSpc>
              <a:buFontTx/>
              <a:buNone/>
            </a:pPr>
            <a:r>
              <a:rPr lang="en-AU" sz="2000" b="0" dirty="0">
                <a:solidFill>
                  <a:srgbClr val="000000"/>
                </a:solidFill>
                <a:latin typeface="Helvetica"/>
                <a:cs typeface="Helvetica"/>
              </a:rPr>
              <a:t>Problem:  from </a:t>
            </a:r>
            <a:r>
              <a:rPr lang="en-AU" sz="2000" b="0" dirty="0">
                <a:latin typeface="Helvetica"/>
                <a:cs typeface="Helvetica"/>
              </a:rPr>
              <a:t>Dublin</a:t>
            </a:r>
            <a:r>
              <a:rPr lang="en-AU" sz="2000" b="0" dirty="0">
                <a:solidFill>
                  <a:srgbClr val="000000"/>
                </a:solidFill>
                <a:latin typeface="Helvetica"/>
                <a:cs typeface="Helvetica"/>
              </a:rPr>
              <a:t> if we cannot reach our final destination instead we wish to fly to </a:t>
            </a:r>
            <a:r>
              <a:rPr lang="en-AU" sz="2000" b="0" dirty="0">
                <a:latin typeface="Helvetica"/>
                <a:cs typeface="Helvetica"/>
              </a:rPr>
              <a:t>Paris</a:t>
            </a:r>
            <a:r>
              <a:rPr lang="en-AU" sz="2000" b="0" dirty="0">
                <a:solidFill>
                  <a:srgbClr val="000000"/>
                </a:solidFill>
                <a:latin typeface="Helvetica"/>
                <a:cs typeface="Helvetica"/>
              </a:rPr>
              <a:t> from </a:t>
            </a:r>
            <a:r>
              <a:rPr lang="en-AU" sz="2000" b="0" dirty="0">
                <a:latin typeface="Helvetica"/>
                <a:cs typeface="Helvetica"/>
              </a:rPr>
              <a:t>Singapore</a:t>
            </a:r>
            <a:r>
              <a:rPr lang="en-AU" sz="2000" b="0" dirty="0">
                <a:solidFill>
                  <a:srgbClr val="000000"/>
                </a:solidFill>
                <a:latin typeface="Helvetica"/>
                <a:cs typeface="Helvetica"/>
              </a:rPr>
              <a:t> and then reach our final destination.</a:t>
            </a:r>
          </a:p>
          <a:p>
            <a:pPr lvl="1">
              <a:lnSpc>
                <a:spcPts val="2700"/>
              </a:lnSpc>
              <a:buFontTx/>
              <a:buNone/>
            </a:pPr>
            <a:r>
              <a:rPr lang="en-AU" sz="2000" b="0" dirty="0">
                <a:solidFill>
                  <a:srgbClr val="000000"/>
                </a:solidFill>
                <a:latin typeface="Helvetica"/>
                <a:cs typeface="Helvetica"/>
              </a:rPr>
              <a:t>If we roll back we need to re do the booking from </a:t>
            </a:r>
            <a:r>
              <a:rPr lang="en-AU" sz="2000" b="0" dirty="0">
                <a:latin typeface="Helvetica"/>
                <a:cs typeface="Helvetica"/>
              </a:rPr>
              <a:t>Melbourne</a:t>
            </a:r>
            <a:r>
              <a:rPr lang="en-AU" sz="2000" b="0" dirty="0">
                <a:solidFill>
                  <a:srgbClr val="000000"/>
                </a:solidFill>
                <a:latin typeface="Helvetica"/>
                <a:cs typeface="Helvetica"/>
              </a:rPr>
              <a:t> to </a:t>
            </a:r>
            <a:r>
              <a:rPr lang="en-AU" sz="2000" b="0" dirty="0">
                <a:latin typeface="Helvetica"/>
                <a:cs typeface="Helvetica"/>
              </a:rPr>
              <a:t>Singapore</a:t>
            </a:r>
            <a:r>
              <a:rPr lang="en-AU" sz="2000" b="0" dirty="0">
                <a:solidFill>
                  <a:srgbClr val="000000"/>
                </a:solidFill>
                <a:latin typeface="Helvetica"/>
                <a:cs typeface="Helvetica"/>
              </a:rPr>
              <a:t> which is a waste. </a:t>
            </a:r>
            <a:endParaRPr lang="en-AU" sz="1800" b="0" dirty="0">
              <a:solidFill>
                <a:srgbClr val="000000"/>
              </a:solidFill>
              <a:latin typeface="Helvetica"/>
              <a:cs typeface="Helvetic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23900" y="171450"/>
            <a:ext cx="7772400" cy="678138"/>
          </a:xfrm>
        </p:spPr>
        <p:txBody>
          <a:bodyPr/>
          <a:lstStyle/>
          <a:p>
            <a:pPr>
              <a:lnSpc>
                <a:spcPts val="2840"/>
              </a:lnSpc>
            </a:pPr>
            <a:r>
              <a:rPr lang="en-AU">
                <a:latin typeface="Helvetica"/>
                <a:cs typeface="Helvetica"/>
              </a:rPr>
              <a:t>Limitations of Flat Transactions ...</a:t>
            </a:r>
          </a:p>
        </p:txBody>
      </p:sp>
      <p:sp>
        <p:nvSpPr>
          <p:cNvPr id="19459" name="Rectangle 3"/>
          <p:cNvSpPr>
            <a:spLocks noGrp="1" noChangeArrowheads="1"/>
          </p:cNvSpPr>
          <p:nvPr>
            <p:ph type="body" idx="1"/>
          </p:nvPr>
        </p:nvSpPr>
        <p:spPr>
          <a:xfrm>
            <a:off x="720725" y="960437"/>
            <a:ext cx="7704138" cy="5534705"/>
          </a:xfrm>
        </p:spPr>
        <p:txBody>
          <a:bodyPr/>
          <a:lstStyle/>
          <a:p>
            <a:pPr>
              <a:lnSpc>
                <a:spcPts val="2840"/>
              </a:lnSpc>
              <a:buFontTx/>
              <a:buNone/>
            </a:pPr>
            <a:r>
              <a:rPr lang="en-AU" sz="2400">
                <a:latin typeface="Helvetica"/>
                <a:cs typeface="Helvetica"/>
              </a:rPr>
              <a:t>IncreaseSalary()</a:t>
            </a:r>
          </a:p>
          <a:p>
            <a:pPr>
              <a:lnSpc>
                <a:spcPts val="2840"/>
              </a:lnSpc>
              <a:buFontTx/>
              <a:buNone/>
            </a:pPr>
            <a:r>
              <a:rPr lang="en-AU" sz="2400">
                <a:latin typeface="Helvetica"/>
                <a:cs typeface="Helvetica"/>
              </a:rPr>
              <a:t>{ 	real percentRaise;</a:t>
            </a:r>
          </a:p>
          <a:p>
            <a:pPr>
              <a:lnSpc>
                <a:spcPts val="2840"/>
              </a:lnSpc>
              <a:buFontTx/>
              <a:buNone/>
            </a:pPr>
            <a:r>
              <a:rPr lang="en-AU" sz="2400">
                <a:latin typeface="Helvetica"/>
                <a:cs typeface="Helvetica"/>
              </a:rPr>
              <a:t>	receive(percentRaise);</a:t>
            </a:r>
          </a:p>
          <a:p>
            <a:pPr>
              <a:lnSpc>
                <a:spcPts val="2840"/>
              </a:lnSpc>
              <a:buFontTx/>
              <a:buNone/>
            </a:pPr>
            <a:r>
              <a:rPr lang="en-AU" sz="2400">
                <a:solidFill>
                  <a:srgbClr val="000099"/>
                </a:solidFill>
                <a:latin typeface="Helvetica"/>
                <a:cs typeface="Helvetica"/>
              </a:rPr>
              <a:t>	exec SQL BEGIN WORK;</a:t>
            </a:r>
          </a:p>
          <a:p>
            <a:pPr>
              <a:lnSpc>
                <a:spcPts val="2840"/>
              </a:lnSpc>
              <a:buFontTx/>
              <a:buNone/>
            </a:pPr>
            <a:r>
              <a:rPr lang="en-AU" sz="2400">
                <a:solidFill>
                  <a:srgbClr val="000099"/>
                </a:solidFill>
                <a:latin typeface="Helvetica"/>
                <a:cs typeface="Helvetica"/>
              </a:rPr>
              <a:t>		exec SQL UPDATE employee</a:t>
            </a:r>
          </a:p>
          <a:p>
            <a:pPr>
              <a:lnSpc>
                <a:spcPts val="2840"/>
              </a:lnSpc>
              <a:buFontTx/>
              <a:buNone/>
            </a:pPr>
            <a:r>
              <a:rPr lang="en-AU" sz="2400">
                <a:solidFill>
                  <a:srgbClr val="000099"/>
                </a:solidFill>
                <a:latin typeface="Helvetica"/>
                <a:cs typeface="Helvetica"/>
              </a:rPr>
              <a:t>		set salary = salary*(1+ :percentRaise)</a:t>
            </a:r>
          </a:p>
          <a:p>
            <a:pPr>
              <a:lnSpc>
                <a:spcPts val="2840"/>
              </a:lnSpc>
              <a:buFontTx/>
              <a:buNone/>
            </a:pPr>
            <a:r>
              <a:rPr lang="en-AU" sz="2400">
                <a:solidFill>
                  <a:srgbClr val="000099"/>
                </a:solidFill>
                <a:latin typeface="Helvetica"/>
                <a:cs typeface="Helvetica"/>
              </a:rPr>
              <a:t>		send(done);</a:t>
            </a:r>
          </a:p>
          <a:p>
            <a:pPr>
              <a:lnSpc>
                <a:spcPts val="2840"/>
              </a:lnSpc>
              <a:buFontTx/>
              <a:buNone/>
            </a:pPr>
            <a:r>
              <a:rPr lang="en-AU" sz="2400">
                <a:solidFill>
                  <a:srgbClr val="000099"/>
                </a:solidFill>
                <a:latin typeface="Helvetica"/>
                <a:cs typeface="Helvetica"/>
              </a:rPr>
              <a:t>	exec sql COMMIT WORK;</a:t>
            </a:r>
          </a:p>
          <a:p>
            <a:pPr>
              <a:lnSpc>
                <a:spcPts val="2840"/>
              </a:lnSpc>
              <a:buFontTx/>
              <a:buNone/>
            </a:pPr>
            <a:r>
              <a:rPr lang="en-AU" sz="2400">
                <a:latin typeface="Helvetica"/>
                <a:cs typeface="Helvetica"/>
              </a:rPr>
              <a:t>	return</a:t>
            </a:r>
          </a:p>
          <a:p>
            <a:pPr>
              <a:lnSpc>
                <a:spcPts val="2840"/>
              </a:lnSpc>
              <a:buFontTx/>
              <a:buNone/>
            </a:pPr>
            <a:r>
              <a:rPr lang="en-AU" sz="2400">
                <a:latin typeface="Helvetica"/>
                <a:cs typeface="Helvetica"/>
              </a:rPr>
              <a:t>}</a:t>
            </a:r>
          </a:p>
          <a:p>
            <a:pPr>
              <a:lnSpc>
                <a:spcPts val="2840"/>
              </a:lnSpc>
              <a:buFontTx/>
              <a:buNone/>
            </a:pPr>
            <a:r>
              <a:rPr lang="en-AU" sz="2400">
                <a:latin typeface="Helvetica"/>
                <a:cs typeface="Helvetica"/>
              </a:rPr>
              <a:t>This can be a very long running transaction. Any failure of transaction requires lot of unnecessary computation.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78328" y="198665"/>
            <a:ext cx="7772400" cy="628650"/>
          </a:xfrm>
        </p:spPr>
        <p:txBody>
          <a:bodyPr/>
          <a:lstStyle/>
          <a:p>
            <a:pPr>
              <a:lnSpc>
                <a:spcPts val="2140"/>
              </a:lnSpc>
            </a:pPr>
            <a:r>
              <a:rPr lang="en-AU">
                <a:latin typeface="Helvetica"/>
                <a:cs typeface="Helvetica"/>
              </a:rPr>
              <a:t>Transaction with save points</a:t>
            </a:r>
          </a:p>
        </p:txBody>
      </p:sp>
      <p:sp>
        <p:nvSpPr>
          <p:cNvPr id="20483" name="Rectangle 3"/>
          <p:cNvSpPr>
            <a:spLocks noGrp="1" noChangeArrowheads="1"/>
          </p:cNvSpPr>
          <p:nvPr>
            <p:ph type="body" idx="1"/>
          </p:nvPr>
        </p:nvSpPr>
        <p:spPr>
          <a:xfrm>
            <a:off x="779916" y="782865"/>
            <a:ext cx="7772400" cy="5314950"/>
          </a:xfrm>
          <a:ln w="28575">
            <a:solidFill>
              <a:schemeClr val="tx1"/>
            </a:solidFill>
            <a:miter lim="800000"/>
            <a:headEnd/>
            <a:tailEnd/>
          </a:ln>
        </p:spPr>
        <p:txBody>
          <a:bodyPr/>
          <a:lstStyle/>
          <a:p>
            <a:pPr>
              <a:lnSpc>
                <a:spcPts val="2140"/>
              </a:lnSpc>
            </a:pPr>
            <a:endParaRPr lang="en-AU" dirty="0">
              <a:latin typeface="Helvetica"/>
              <a:cs typeface="Helvetica"/>
            </a:endParaRPr>
          </a:p>
        </p:txBody>
      </p:sp>
      <p:sp>
        <p:nvSpPr>
          <p:cNvPr id="20484" name="Text Box 31"/>
          <p:cNvSpPr txBox="1">
            <a:spLocks noChangeArrowheads="1"/>
          </p:cNvSpPr>
          <p:nvPr/>
        </p:nvSpPr>
        <p:spPr bwMode="auto">
          <a:xfrm>
            <a:off x="1273628" y="1341665"/>
            <a:ext cx="3149600" cy="4927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lnSpc>
                <a:spcPts val="2140"/>
              </a:lnSpc>
              <a:spcBef>
                <a:spcPct val="50000"/>
              </a:spcBef>
              <a:buFontTx/>
              <a:buNone/>
            </a:pPr>
            <a:r>
              <a:rPr kumimoji="0" lang="en-AU" sz="1600">
                <a:latin typeface="Helvetica"/>
                <a:cs typeface="Helvetica"/>
              </a:rPr>
              <a:t>BEGIN WORK</a:t>
            </a:r>
          </a:p>
          <a:p>
            <a:pPr>
              <a:lnSpc>
                <a:spcPts val="2140"/>
              </a:lnSpc>
              <a:spcBef>
                <a:spcPct val="50000"/>
              </a:spcBef>
              <a:buFontTx/>
              <a:buNone/>
            </a:pPr>
            <a:r>
              <a:rPr kumimoji="0" lang="en-AU" sz="1600">
                <a:latin typeface="Helvetica"/>
                <a:cs typeface="Helvetica"/>
              </a:rPr>
              <a:t>SAVE WORK 1</a:t>
            </a:r>
          </a:p>
          <a:p>
            <a:pPr>
              <a:lnSpc>
                <a:spcPts val="2140"/>
              </a:lnSpc>
              <a:spcBef>
                <a:spcPct val="50000"/>
              </a:spcBef>
              <a:buFontTx/>
              <a:buNone/>
            </a:pPr>
            <a:r>
              <a:rPr kumimoji="0" lang="en-AU" sz="1600">
                <a:latin typeface="Helvetica"/>
                <a:cs typeface="Helvetica"/>
              </a:rPr>
              <a:t>Action 1</a:t>
            </a:r>
          </a:p>
          <a:p>
            <a:pPr>
              <a:lnSpc>
                <a:spcPts val="2140"/>
              </a:lnSpc>
              <a:spcBef>
                <a:spcPct val="50000"/>
              </a:spcBef>
              <a:buFontTx/>
              <a:buNone/>
            </a:pPr>
            <a:r>
              <a:rPr kumimoji="0" lang="en-AU" sz="1600">
                <a:latin typeface="Helvetica"/>
                <a:cs typeface="Helvetica"/>
              </a:rPr>
              <a:t>Action 2</a:t>
            </a:r>
          </a:p>
          <a:p>
            <a:pPr>
              <a:lnSpc>
                <a:spcPts val="2140"/>
              </a:lnSpc>
              <a:spcBef>
                <a:spcPct val="50000"/>
              </a:spcBef>
              <a:buFontTx/>
              <a:buNone/>
            </a:pPr>
            <a:r>
              <a:rPr kumimoji="0" lang="en-AU" sz="1600">
                <a:latin typeface="Helvetica"/>
                <a:cs typeface="Helvetica"/>
              </a:rPr>
              <a:t>SAVE WORK 2</a:t>
            </a:r>
          </a:p>
          <a:p>
            <a:pPr>
              <a:lnSpc>
                <a:spcPts val="2140"/>
              </a:lnSpc>
              <a:spcBef>
                <a:spcPct val="50000"/>
              </a:spcBef>
              <a:buFontTx/>
              <a:buNone/>
            </a:pPr>
            <a:r>
              <a:rPr kumimoji="0" lang="en-AU" sz="1600">
                <a:latin typeface="Helvetica"/>
                <a:cs typeface="Helvetica"/>
              </a:rPr>
              <a:t>Action 3</a:t>
            </a:r>
          </a:p>
          <a:p>
            <a:pPr>
              <a:lnSpc>
                <a:spcPts val="2140"/>
              </a:lnSpc>
              <a:spcBef>
                <a:spcPct val="50000"/>
              </a:spcBef>
              <a:buFontTx/>
              <a:buNone/>
            </a:pPr>
            <a:r>
              <a:rPr kumimoji="0" lang="en-AU" sz="1600">
                <a:latin typeface="Helvetica"/>
                <a:cs typeface="Helvetica"/>
              </a:rPr>
              <a:t>Action 4</a:t>
            </a:r>
          </a:p>
          <a:p>
            <a:pPr>
              <a:lnSpc>
                <a:spcPts val="2140"/>
              </a:lnSpc>
              <a:spcBef>
                <a:spcPct val="50000"/>
              </a:spcBef>
              <a:buFontTx/>
              <a:buNone/>
            </a:pPr>
            <a:r>
              <a:rPr kumimoji="0" lang="en-AU" sz="1600">
                <a:latin typeface="Helvetica"/>
                <a:cs typeface="Helvetica"/>
              </a:rPr>
              <a:t>Action 5</a:t>
            </a:r>
          </a:p>
          <a:p>
            <a:pPr>
              <a:lnSpc>
                <a:spcPts val="2140"/>
              </a:lnSpc>
              <a:spcBef>
                <a:spcPct val="50000"/>
              </a:spcBef>
              <a:buFontTx/>
              <a:buNone/>
            </a:pPr>
            <a:r>
              <a:rPr kumimoji="0" lang="en-AU" sz="1600">
                <a:latin typeface="Helvetica"/>
                <a:cs typeface="Helvetica"/>
              </a:rPr>
              <a:t>SAVE WORK3</a:t>
            </a:r>
          </a:p>
          <a:p>
            <a:pPr>
              <a:lnSpc>
                <a:spcPts val="2140"/>
              </a:lnSpc>
              <a:spcBef>
                <a:spcPct val="50000"/>
              </a:spcBef>
              <a:buFontTx/>
              <a:buNone/>
            </a:pPr>
            <a:r>
              <a:rPr kumimoji="0" lang="en-AU" sz="1600">
                <a:latin typeface="Helvetica"/>
                <a:cs typeface="Helvetica"/>
              </a:rPr>
              <a:t>Action 6</a:t>
            </a:r>
          </a:p>
          <a:p>
            <a:pPr>
              <a:lnSpc>
                <a:spcPts val="2140"/>
              </a:lnSpc>
              <a:spcBef>
                <a:spcPct val="50000"/>
              </a:spcBef>
              <a:buFontTx/>
              <a:buNone/>
            </a:pPr>
            <a:r>
              <a:rPr kumimoji="0" lang="en-AU" sz="1600">
                <a:latin typeface="Helvetica"/>
                <a:cs typeface="Helvetica"/>
              </a:rPr>
              <a:t>Action 7</a:t>
            </a:r>
          </a:p>
          <a:p>
            <a:pPr>
              <a:lnSpc>
                <a:spcPts val="2140"/>
              </a:lnSpc>
              <a:spcBef>
                <a:spcPct val="50000"/>
              </a:spcBef>
              <a:buFontTx/>
              <a:buNone/>
            </a:pPr>
            <a:r>
              <a:rPr kumimoji="0" lang="en-AU" sz="1600">
                <a:latin typeface="Helvetica"/>
                <a:cs typeface="Helvetica"/>
              </a:rPr>
              <a:t>ROLLBACK WORK(2)</a:t>
            </a:r>
            <a:r>
              <a:rPr kumimoji="0" lang="en-AU" sz="2000">
                <a:latin typeface="Helvetica"/>
                <a:cs typeface="Helvetica"/>
              </a:rPr>
              <a:t> </a:t>
            </a:r>
          </a:p>
        </p:txBody>
      </p:sp>
      <p:sp>
        <p:nvSpPr>
          <p:cNvPr id="20485" name="Text Box 38"/>
          <p:cNvSpPr txBox="1">
            <a:spLocks noChangeArrowheads="1"/>
          </p:cNvSpPr>
          <p:nvPr/>
        </p:nvSpPr>
        <p:spPr bwMode="auto">
          <a:xfrm>
            <a:off x="4829628" y="2198915"/>
            <a:ext cx="3454400" cy="378394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lnSpc>
                <a:spcPts val="2140"/>
              </a:lnSpc>
              <a:spcBef>
                <a:spcPct val="50000"/>
              </a:spcBef>
              <a:buFontTx/>
              <a:buNone/>
            </a:pPr>
            <a:r>
              <a:rPr kumimoji="0" lang="en-AU" sz="1800" dirty="0">
                <a:latin typeface="Helvetica"/>
                <a:cs typeface="Helvetica"/>
              </a:rPr>
              <a:t>Action 8</a:t>
            </a:r>
          </a:p>
          <a:p>
            <a:pPr>
              <a:lnSpc>
                <a:spcPts val="2140"/>
              </a:lnSpc>
              <a:spcBef>
                <a:spcPct val="50000"/>
              </a:spcBef>
              <a:buFontTx/>
              <a:buNone/>
            </a:pPr>
            <a:r>
              <a:rPr kumimoji="0" lang="en-AU" sz="1800" dirty="0">
                <a:latin typeface="Helvetica"/>
                <a:cs typeface="Helvetica"/>
              </a:rPr>
              <a:t>Action 9</a:t>
            </a:r>
          </a:p>
          <a:p>
            <a:pPr>
              <a:lnSpc>
                <a:spcPts val="2140"/>
              </a:lnSpc>
              <a:spcBef>
                <a:spcPct val="50000"/>
              </a:spcBef>
              <a:buFontTx/>
              <a:buNone/>
            </a:pPr>
            <a:r>
              <a:rPr kumimoji="0" lang="en-AU" sz="1800" dirty="0">
                <a:latin typeface="Helvetica"/>
                <a:cs typeface="Helvetica"/>
              </a:rPr>
              <a:t>SAVE WORK4</a:t>
            </a:r>
          </a:p>
          <a:p>
            <a:pPr>
              <a:lnSpc>
                <a:spcPts val="2140"/>
              </a:lnSpc>
              <a:spcBef>
                <a:spcPct val="50000"/>
              </a:spcBef>
              <a:buFontTx/>
              <a:buNone/>
            </a:pPr>
            <a:r>
              <a:rPr kumimoji="0" lang="en-AU" sz="1800" dirty="0">
                <a:latin typeface="Helvetica"/>
                <a:cs typeface="Helvetica"/>
              </a:rPr>
              <a:t>Action 10</a:t>
            </a:r>
          </a:p>
          <a:p>
            <a:pPr>
              <a:lnSpc>
                <a:spcPts val="2140"/>
              </a:lnSpc>
              <a:spcBef>
                <a:spcPct val="50000"/>
              </a:spcBef>
              <a:buFontTx/>
              <a:buNone/>
            </a:pPr>
            <a:r>
              <a:rPr kumimoji="0" lang="en-AU" sz="1800" dirty="0">
                <a:latin typeface="Helvetica"/>
                <a:cs typeface="Helvetica"/>
              </a:rPr>
              <a:t>Action 11</a:t>
            </a:r>
          </a:p>
          <a:p>
            <a:pPr>
              <a:lnSpc>
                <a:spcPts val="2140"/>
              </a:lnSpc>
              <a:spcBef>
                <a:spcPct val="50000"/>
              </a:spcBef>
              <a:buFontTx/>
              <a:buNone/>
            </a:pPr>
            <a:r>
              <a:rPr kumimoji="0" lang="en-AU" sz="1800" dirty="0">
                <a:latin typeface="Helvetica"/>
                <a:cs typeface="Helvetica"/>
              </a:rPr>
              <a:t>SAVE WORK 5</a:t>
            </a:r>
          </a:p>
          <a:p>
            <a:pPr>
              <a:lnSpc>
                <a:spcPts val="2140"/>
              </a:lnSpc>
              <a:spcBef>
                <a:spcPct val="50000"/>
              </a:spcBef>
              <a:buFontTx/>
              <a:buNone/>
            </a:pPr>
            <a:r>
              <a:rPr kumimoji="0" lang="en-AU" sz="1800" dirty="0">
                <a:latin typeface="Helvetica"/>
                <a:cs typeface="Helvetica"/>
              </a:rPr>
              <a:t>Action 12</a:t>
            </a:r>
          </a:p>
          <a:p>
            <a:pPr>
              <a:lnSpc>
                <a:spcPts val="2140"/>
              </a:lnSpc>
              <a:spcBef>
                <a:spcPct val="50000"/>
              </a:spcBef>
              <a:buFontTx/>
              <a:buNone/>
            </a:pPr>
            <a:r>
              <a:rPr kumimoji="0" lang="en-AU" sz="1800" dirty="0">
                <a:latin typeface="Helvetica"/>
                <a:cs typeface="Helvetica"/>
              </a:rPr>
              <a:t>Action 13</a:t>
            </a:r>
          </a:p>
          <a:p>
            <a:pPr>
              <a:lnSpc>
                <a:spcPts val="2140"/>
              </a:lnSpc>
              <a:spcBef>
                <a:spcPct val="50000"/>
              </a:spcBef>
              <a:buFontTx/>
              <a:buNone/>
            </a:pPr>
            <a:r>
              <a:rPr kumimoji="0" lang="en-AU" sz="1800" dirty="0">
                <a:latin typeface="Helvetica"/>
                <a:cs typeface="Helvetica"/>
              </a:rPr>
              <a:t>ROLLBACKWORK(5)</a:t>
            </a:r>
          </a:p>
        </p:txBody>
      </p:sp>
      <p:grpSp>
        <p:nvGrpSpPr>
          <p:cNvPr id="20502" name="Group 20501"/>
          <p:cNvGrpSpPr/>
          <p:nvPr/>
        </p:nvGrpSpPr>
        <p:grpSpPr>
          <a:xfrm>
            <a:off x="2903311" y="2312761"/>
            <a:ext cx="2036988" cy="779009"/>
            <a:chOff x="2903311" y="2312761"/>
            <a:chExt cx="2036988" cy="779009"/>
          </a:xfrm>
        </p:grpSpPr>
        <p:sp>
          <p:nvSpPr>
            <p:cNvPr id="20486" name="Line 42"/>
            <p:cNvSpPr>
              <a:spLocks noChangeShapeType="1"/>
            </p:cNvSpPr>
            <p:nvPr/>
          </p:nvSpPr>
          <p:spPr bwMode="auto">
            <a:xfrm>
              <a:off x="2903311" y="3080657"/>
              <a:ext cx="1592263" cy="11113"/>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lnSpc>
                  <a:spcPts val="2140"/>
                </a:lnSpc>
              </a:pPr>
              <a:endParaRPr lang="en-US">
                <a:latin typeface="Helvetica"/>
                <a:cs typeface="Helvetica"/>
              </a:endParaRPr>
            </a:p>
          </p:txBody>
        </p:sp>
        <p:sp>
          <p:nvSpPr>
            <p:cNvPr id="20487" name="Line 43"/>
            <p:cNvSpPr>
              <a:spLocks noChangeShapeType="1"/>
            </p:cNvSpPr>
            <p:nvPr/>
          </p:nvSpPr>
          <p:spPr bwMode="auto">
            <a:xfrm flipH="1" flipV="1">
              <a:off x="4499428" y="2322286"/>
              <a:ext cx="9071" cy="76200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lnSpc>
                  <a:spcPts val="2140"/>
                </a:lnSpc>
              </a:pPr>
              <a:endParaRPr lang="en-US">
                <a:latin typeface="Helvetica"/>
                <a:cs typeface="Helvetica"/>
              </a:endParaRPr>
            </a:p>
          </p:txBody>
        </p:sp>
        <p:sp>
          <p:nvSpPr>
            <p:cNvPr id="20488" name="Line 46"/>
            <p:cNvSpPr>
              <a:spLocks noChangeShapeType="1"/>
            </p:cNvSpPr>
            <p:nvPr/>
          </p:nvSpPr>
          <p:spPr bwMode="auto">
            <a:xfrm>
              <a:off x="4533899" y="2312761"/>
              <a:ext cx="406400" cy="0"/>
            </a:xfrm>
            <a:prstGeom prst="line">
              <a:avLst/>
            </a:prstGeom>
            <a:noFill/>
            <a:ln w="28575" cap="sq">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nSpc>
                  <a:spcPts val="2140"/>
                </a:lnSpc>
              </a:pPr>
              <a:endParaRPr lang="en-US">
                <a:latin typeface="Helvetica"/>
                <a:cs typeface="Helvetica"/>
              </a:endParaRPr>
            </a:p>
          </p:txBody>
        </p:sp>
      </p:grpSp>
      <p:grpSp>
        <p:nvGrpSpPr>
          <p:cNvPr id="20504" name="Group 20503"/>
          <p:cNvGrpSpPr/>
          <p:nvPr/>
        </p:nvGrpSpPr>
        <p:grpSpPr>
          <a:xfrm>
            <a:off x="6591753" y="3458030"/>
            <a:ext cx="1541917" cy="951819"/>
            <a:chOff x="6591753" y="3458030"/>
            <a:chExt cx="1541917" cy="951819"/>
          </a:xfrm>
        </p:grpSpPr>
        <p:sp>
          <p:nvSpPr>
            <p:cNvPr id="20489" name="Line 50"/>
            <p:cNvSpPr>
              <a:spLocks noChangeShapeType="1"/>
            </p:cNvSpPr>
            <p:nvPr/>
          </p:nvSpPr>
          <p:spPr bwMode="auto">
            <a:xfrm>
              <a:off x="6591753" y="4398736"/>
              <a:ext cx="1335088" cy="11113"/>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lnSpc>
                  <a:spcPts val="2140"/>
                </a:lnSpc>
              </a:pPr>
              <a:endParaRPr lang="en-US">
                <a:latin typeface="Helvetica"/>
                <a:cs typeface="Helvetica"/>
              </a:endParaRPr>
            </a:p>
          </p:txBody>
        </p:sp>
        <p:sp>
          <p:nvSpPr>
            <p:cNvPr id="20490" name="Line 52"/>
            <p:cNvSpPr>
              <a:spLocks noChangeShapeType="1"/>
            </p:cNvSpPr>
            <p:nvPr/>
          </p:nvSpPr>
          <p:spPr bwMode="auto">
            <a:xfrm>
              <a:off x="7930470" y="3458030"/>
              <a:ext cx="203200" cy="0"/>
            </a:xfrm>
            <a:prstGeom prst="line">
              <a:avLst/>
            </a:prstGeom>
            <a:noFill/>
            <a:ln w="28575" cap="sq">
              <a:solidFill>
                <a:srgbClr val="000000"/>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pPr>
                <a:lnSpc>
                  <a:spcPts val="2140"/>
                </a:lnSpc>
              </a:pPr>
              <a:endParaRPr lang="en-US">
                <a:latin typeface="Helvetica"/>
                <a:cs typeface="Helvetica"/>
              </a:endParaRPr>
            </a:p>
          </p:txBody>
        </p:sp>
        <p:sp>
          <p:nvSpPr>
            <p:cNvPr id="20491" name="Line 53"/>
            <p:cNvSpPr>
              <a:spLocks noChangeShapeType="1"/>
            </p:cNvSpPr>
            <p:nvPr/>
          </p:nvSpPr>
          <p:spPr bwMode="auto">
            <a:xfrm flipH="1" flipV="1">
              <a:off x="7910285" y="3465286"/>
              <a:ext cx="453" cy="936172"/>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lnSpc>
                  <a:spcPts val="2140"/>
                </a:lnSpc>
              </a:pPr>
              <a:endParaRPr lang="en-US">
                <a:latin typeface="Helvetica"/>
                <a:cs typeface="Helvetica"/>
              </a:endParaRPr>
            </a:p>
          </p:txBody>
        </p:sp>
      </p:grpSp>
      <p:grpSp>
        <p:nvGrpSpPr>
          <p:cNvPr id="20503" name="Group 20502"/>
          <p:cNvGrpSpPr/>
          <p:nvPr/>
        </p:nvGrpSpPr>
        <p:grpSpPr>
          <a:xfrm>
            <a:off x="6552294" y="4444999"/>
            <a:ext cx="1330777" cy="1188358"/>
            <a:chOff x="6552294" y="4444999"/>
            <a:chExt cx="1330777" cy="1188358"/>
          </a:xfrm>
        </p:grpSpPr>
        <p:sp>
          <p:nvSpPr>
            <p:cNvPr id="20495" name="Line 59"/>
            <p:cNvSpPr>
              <a:spLocks noChangeShapeType="1"/>
            </p:cNvSpPr>
            <p:nvPr/>
          </p:nvSpPr>
          <p:spPr bwMode="auto">
            <a:xfrm>
              <a:off x="7274831" y="5617938"/>
              <a:ext cx="590550" cy="0"/>
            </a:xfrm>
            <a:prstGeom prst="line">
              <a:avLst/>
            </a:prstGeom>
            <a:noFill/>
            <a:ln w="28575">
              <a:solidFill>
                <a:schemeClr val="bg2"/>
              </a:solidFill>
              <a:round/>
              <a:headEnd/>
              <a:tailEnd/>
            </a:ln>
            <a:extLst>
              <a:ext uri="{909E8E84-426E-40dd-AFC4-6F175D3DCCD1}">
                <a14:hiddenFill xmlns:a14="http://schemas.microsoft.com/office/drawing/2010/main" xmlns="">
                  <a:noFill/>
                </a14:hiddenFill>
              </a:ext>
            </a:extLst>
          </p:spPr>
          <p:txBody>
            <a:bodyPr lIns="92075" tIns="46038" rIns="92075" bIns="46038"/>
            <a:lstStyle/>
            <a:p>
              <a:pPr>
                <a:lnSpc>
                  <a:spcPts val="2140"/>
                </a:lnSpc>
              </a:pPr>
              <a:endParaRPr lang="en-US">
                <a:latin typeface="Helvetica"/>
                <a:cs typeface="Helvetica"/>
              </a:endParaRPr>
            </a:p>
          </p:txBody>
        </p:sp>
        <p:sp>
          <p:nvSpPr>
            <p:cNvPr id="20496" name="Line 60"/>
            <p:cNvSpPr>
              <a:spLocks noChangeShapeType="1"/>
            </p:cNvSpPr>
            <p:nvPr/>
          </p:nvSpPr>
          <p:spPr bwMode="auto">
            <a:xfrm flipH="1" flipV="1">
              <a:off x="7883071" y="4444999"/>
              <a:ext cx="0" cy="1188358"/>
            </a:xfrm>
            <a:prstGeom prst="line">
              <a:avLst/>
            </a:prstGeom>
            <a:noFill/>
            <a:ln w="28575">
              <a:solidFill>
                <a:schemeClr val="bg2"/>
              </a:solidFill>
              <a:round/>
              <a:headEnd/>
              <a:tailEnd/>
            </a:ln>
            <a:extLst>
              <a:ext uri="{909E8E84-426E-40dd-AFC4-6F175D3DCCD1}">
                <a14:hiddenFill xmlns:a14="http://schemas.microsoft.com/office/drawing/2010/main" xmlns="">
                  <a:noFill/>
                </a14:hiddenFill>
              </a:ext>
            </a:extLst>
          </p:spPr>
          <p:txBody>
            <a:bodyPr lIns="92075" tIns="46038" rIns="92075" bIns="46038"/>
            <a:lstStyle/>
            <a:p>
              <a:pPr>
                <a:lnSpc>
                  <a:spcPts val="2140"/>
                </a:lnSpc>
              </a:pPr>
              <a:endParaRPr lang="en-US">
                <a:latin typeface="Helvetica"/>
                <a:cs typeface="Helvetica"/>
              </a:endParaRPr>
            </a:p>
          </p:txBody>
        </p:sp>
        <p:sp>
          <p:nvSpPr>
            <p:cNvPr id="20497" name="Line 61"/>
            <p:cNvSpPr>
              <a:spLocks noChangeShapeType="1"/>
            </p:cNvSpPr>
            <p:nvPr/>
          </p:nvSpPr>
          <p:spPr bwMode="auto">
            <a:xfrm flipH="1">
              <a:off x="6552294" y="4463142"/>
              <a:ext cx="1321708" cy="9980"/>
            </a:xfrm>
            <a:prstGeom prst="line">
              <a:avLst/>
            </a:prstGeom>
            <a:noFill/>
            <a:ln w="28575">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pPr>
                <a:lnSpc>
                  <a:spcPts val="2140"/>
                </a:lnSpc>
              </a:pPr>
              <a:endParaRPr lang="en-US">
                <a:latin typeface="Helvetica"/>
                <a:cs typeface="Helvetica"/>
              </a:endParaRPr>
            </a:p>
          </p:txBody>
        </p:sp>
      </p:grpSp>
      <p:cxnSp>
        <p:nvCxnSpPr>
          <p:cNvPr id="3" name="Elbow Connector 2"/>
          <p:cNvCxnSpPr/>
          <p:nvPr/>
        </p:nvCxnSpPr>
        <p:spPr bwMode="auto">
          <a:xfrm rot="5400000" flipH="1" flipV="1">
            <a:off x="2481262" y="4168096"/>
            <a:ext cx="2803072" cy="798738"/>
          </a:xfrm>
          <a:prstGeom prst="bentConnector3">
            <a:avLst/>
          </a:prstGeom>
          <a:solidFill>
            <a:schemeClr val="accent1"/>
          </a:solidFill>
          <a:ln w="9525" cap="flat" cmpd="sng" algn="ctr">
            <a:solidFill>
              <a:schemeClr val="tx1"/>
            </a:solidFill>
            <a:prstDash val="solid"/>
            <a:round/>
            <a:headEnd type="none" w="med" len="med"/>
            <a:tailEnd type="arrow"/>
          </a:ln>
          <a:effectLst/>
        </p:spPr>
      </p:cxnSp>
      <p:grpSp>
        <p:nvGrpSpPr>
          <p:cNvPr id="20499" name="Group 20498"/>
          <p:cNvGrpSpPr/>
          <p:nvPr/>
        </p:nvGrpSpPr>
        <p:grpSpPr>
          <a:xfrm>
            <a:off x="2902857" y="3193143"/>
            <a:ext cx="1369786" cy="2739571"/>
            <a:chOff x="2902857" y="3193143"/>
            <a:chExt cx="1369786" cy="2739571"/>
          </a:xfrm>
        </p:grpSpPr>
        <p:cxnSp>
          <p:nvCxnSpPr>
            <p:cNvPr id="30" name="Straight Arrow Connector 29"/>
            <p:cNvCxnSpPr/>
            <p:nvPr/>
          </p:nvCxnSpPr>
          <p:spPr bwMode="auto">
            <a:xfrm flipH="1">
              <a:off x="2902857" y="3193143"/>
              <a:ext cx="1369786" cy="9071"/>
            </a:xfrm>
            <a:prstGeom prst="straightConnector1">
              <a:avLst/>
            </a:prstGeom>
            <a:solidFill>
              <a:schemeClr val="accent1"/>
            </a:solidFill>
            <a:ln w="38100" cap="flat" cmpd="sng" algn="ctr">
              <a:solidFill>
                <a:srgbClr val="000000"/>
              </a:solidFill>
              <a:prstDash val="solid"/>
              <a:round/>
              <a:headEnd type="none" w="med" len="med"/>
              <a:tailEnd type="arrow"/>
            </a:ln>
            <a:effectLst/>
          </p:spPr>
        </p:cxnSp>
        <p:cxnSp>
          <p:nvCxnSpPr>
            <p:cNvPr id="20480" name="Straight Connector 20479"/>
            <p:cNvCxnSpPr/>
            <p:nvPr/>
          </p:nvCxnSpPr>
          <p:spPr bwMode="auto">
            <a:xfrm flipH="1">
              <a:off x="4227286" y="3193143"/>
              <a:ext cx="27214" cy="2721428"/>
            </a:xfrm>
            <a:prstGeom prst="line">
              <a:avLst/>
            </a:prstGeom>
            <a:solidFill>
              <a:schemeClr val="accent1"/>
            </a:solidFill>
            <a:ln w="38100" cap="flat" cmpd="sng" algn="ctr">
              <a:solidFill>
                <a:srgbClr val="000000"/>
              </a:solidFill>
              <a:prstDash val="solid"/>
              <a:round/>
              <a:headEnd type="none" w="med" len="med"/>
              <a:tailEnd type="none" w="med" len="med"/>
            </a:ln>
            <a:effectLst/>
          </p:spPr>
        </p:cxnSp>
        <p:cxnSp>
          <p:nvCxnSpPr>
            <p:cNvPr id="20498" name="Straight Connector 20497"/>
            <p:cNvCxnSpPr/>
            <p:nvPr/>
          </p:nvCxnSpPr>
          <p:spPr bwMode="auto">
            <a:xfrm flipV="1">
              <a:off x="3428999" y="5914571"/>
              <a:ext cx="807357" cy="18143"/>
            </a:xfrm>
            <a:prstGeom prst="line">
              <a:avLst/>
            </a:prstGeom>
            <a:solidFill>
              <a:schemeClr val="accent1"/>
            </a:solidFill>
            <a:ln w="38100" cap="flat" cmpd="sng" algn="ctr">
              <a:solidFill>
                <a:srgbClr val="000000"/>
              </a:solidFill>
              <a:prstDash val="solid"/>
              <a:round/>
              <a:headEnd type="none" w="med" len="med"/>
              <a:tailEnd type="none" w="med" len="med"/>
            </a:ln>
            <a:effectLst/>
          </p:spPr>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AU">
                <a:latin typeface="Helvetica"/>
                <a:cs typeface="Helvetica"/>
              </a:rPr>
              <a:t>Nested Transactions</a:t>
            </a:r>
          </a:p>
        </p:txBody>
      </p:sp>
      <p:sp>
        <p:nvSpPr>
          <p:cNvPr id="25603" name="Rectangle 3"/>
          <p:cNvSpPr>
            <a:spLocks noGrp="1" noChangeArrowheads="1"/>
          </p:cNvSpPr>
          <p:nvPr>
            <p:ph type="body" idx="1"/>
          </p:nvPr>
        </p:nvSpPr>
        <p:spPr>
          <a:xfrm>
            <a:off x="609600" y="742950"/>
            <a:ext cx="7772400" cy="5314950"/>
          </a:xfrm>
        </p:spPr>
        <p:txBody>
          <a:bodyPr/>
          <a:lstStyle/>
          <a:p>
            <a:pPr>
              <a:buFontTx/>
              <a:buNone/>
            </a:pPr>
            <a:endParaRPr lang="en-AU">
              <a:latin typeface="Helvetica"/>
              <a:cs typeface="Helvetica"/>
            </a:endParaRPr>
          </a:p>
        </p:txBody>
      </p:sp>
      <p:sp>
        <p:nvSpPr>
          <p:cNvPr id="25604" name="Text Box 55"/>
          <p:cNvSpPr txBox="1">
            <a:spLocks noChangeArrowheads="1"/>
          </p:cNvSpPr>
          <p:nvPr/>
        </p:nvSpPr>
        <p:spPr bwMode="auto">
          <a:xfrm>
            <a:off x="784225" y="1793875"/>
            <a:ext cx="3048000" cy="2728913"/>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lgn="ctr">
              <a:spcBef>
                <a:spcPct val="50000"/>
              </a:spcBef>
              <a:buFontTx/>
              <a:buNone/>
            </a:pPr>
            <a:r>
              <a:rPr kumimoji="0" lang="en-AU" sz="1800">
                <a:latin typeface="Helvetica"/>
                <a:cs typeface="Helvetica"/>
              </a:rPr>
              <a:t>BEGIN WORK</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Invoke Sub Trans 1</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Invoke Sub Trans 2</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Invoke Sub Trans 3</a:t>
            </a:r>
          </a:p>
          <a:p>
            <a:pPr algn="ctr">
              <a:spcBef>
                <a:spcPct val="50000"/>
              </a:spcBef>
              <a:buFontTx/>
              <a:buNone/>
            </a:pPr>
            <a:endParaRPr kumimoji="0" lang="en-AU" sz="1800">
              <a:latin typeface="Helvetica"/>
              <a:cs typeface="Helvetica"/>
            </a:endParaRPr>
          </a:p>
        </p:txBody>
      </p:sp>
      <p:sp>
        <p:nvSpPr>
          <p:cNvPr id="25605" name="Text Box 64"/>
          <p:cNvSpPr txBox="1">
            <a:spLocks noChangeArrowheads="1"/>
          </p:cNvSpPr>
          <p:nvPr/>
        </p:nvSpPr>
        <p:spPr bwMode="auto">
          <a:xfrm>
            <a:off x="5843588" y="4511675"/>
            <a:ext cx="18466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0"/>
              </a:spcBef>
              <a:buFontTx/>
              <a:buNone/>
            </a:pPr>
            <a:r>
              <a:rPr kumimoji="0" lang="en-AU">
                <a:solidFill>
                  <a:schemeClr val="tx1"/>
                </a:solidFill>
                <a:latin typeface="Helvetica"/>
                <a:cs typeface="Helvetica"/>
              </a:rPr>
              <a:t> </a:t>
            </a:r>
          </a:p>
        </p:txBody>
      </p:sp>
      <p:sp>
        <p:nvSpPr>
          <p:cNvPr id="25606" name="Text Box 65"/>
          <p:cNvSpPr txBox="1">
            <a:spLocks noChangeArrowheads="1"/>
          </p:cNvSpPr>
          <p:nvPr/>
        </p:nvSpPr>
        <p:spPr bwMode="auto">
          <a:xfrm>
            <a:off x="4981575" y="1058863"/>
            <a:ext cx="2786063" cy="2030412"/>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T1</a:t>
            </a:r>
          </a:p>
          <a:p>
            <a:pPr>
              <a:spcBef>
                <a:spcPct val="50000"/>
              </a:spcBef>
              <a:buFontTx/>
              <a:buNone/>
            </a:pPr>
            <a:r>
              <a:rPr kumimoji="0" lang="en-AU" sz="1800">
                <a:latin typeface="Helvetica"/>
                <a:cs typeface="Helvetica"/>
              </a:rPr>
              <a:t>BEGIN WORK </a:t>
            </a:r>
          </a:p>
          <a:p>
            <a:pPr>
              <a:spcBef>
                <a:spcPct val="50000"/>
              </a:spcBef>
              <a:buFontTx/>
              <a:buNone/>
            </a:pPr>
            <a:r>
              <a:rPr kumimoji="0" lang="en-AU" sz="1800">
                <a:latin typeface="Helvetica"/>
                <a:cs typeface="Helvetica"/>
              </a:rPr>
              <a:t>Invoke Sub Trans 11</a:t>
            </a:r>
          </a:p>
          <a:p>
            <a:pPr>
              <a:spcBef>
                <a:spcPct val="50000"/>
              </a:spcBef>
              <a:buFontTx/>
              <a:buNone/>
            </a:pPr>
            <a:r>
              <a:rPr kumimoji="0" lang="en-AU" sz="1800">
                <a:latin typeface="Helvetica"/>
                <a:cs typeface="Helvetica"/>
              </a:rPr>
              <a:t>Invoke Sub Trans 12</a:t>
            </a:r>
          </a:p>
          <a:p>
            <a:pPr>
              <a:spcBef>
                <a:spcPct val="50000"/>
              </a:spcBef>
              <a:buFontTx/>
              <a:buNone/>
            </a:pPr>
            <a:r>
              <a:rPr kumimoji="0" lang="en-AU" sz="1800">
                <a:latin typeface="Helvetica"/>
                <a:cs typeface="Helvetica"/>
              </a:rPr>
              <a:t>END WORK</a:t>
            </a:r>
          </a:p>
        </p:txBody>
      </p:sp>
      <p:sp>
        <p:nvSpPr>
          <p:cNvPr id="25607" name="Text Box 67"/>
          <p:cNvSpPr txBox="1">
            <a:spLocks noChangeArrowheads="1"/>
          </p:cNvSpPr>
          <p:nvPr/>
        </p:nvSpPr>
        <p:spPr bwMode="auto">
          <a:xfrm>
            <a:off x="5051425" y="3565525"/>
            <a:ext cx="2613025" cy="2030413"/>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T2</a:t>
            </a:r>
          </a:p>
          <a:p>
            <a:pPr>
              <a:spcBef>
                <a:spcPct val="50000"/>
              </a:spcBef>
              <a:buFontTx/>
              <a:buNone/>
            </a:pPr>
            <a:r>
              <a:rPr kumimoji="0" lang="en-AU" sz="1800">
                <a:latin typeface="Helvetica"/>
                <a:cs typeface="Helvetica"/>
              </a:rPr>
              <a:t>BEGIN WORK</a:t>
            </a:r>
          </a:p>
          <a:p>
            <a:pPr>
              <a:spcBef>
                <a:spcPct val="50000"/>
              </a:spcBef>
              <a:buFontTx/>
              <a:buNone/>
            </a:pPr>
            <a:r>
              <a:rPr kumimoji="0" lang="en-AU" sz="1800">
                <a:latin typeface="Helvetica"/>
                <a:cs typeface="Helvetica"/>
              </a:rPr>
              <a:t>Invoke Sub Trans 21</a:t>
            </a:r>
          </a:p>
          <a:p>
            <a:pPr>
              <a:spcBef>
                <a:spcPct val="50000"/>
              </a:spcBef>
              <a:buFontTx/>
              <a:buNone/>
            </a:pPr>
            <a:r>
              <a:rPr kumimoji="0" lang="en-AU" sz="1800">
                <a:latin typeface="Helvetica"/>
                <a:cs typeface="Helvetica"/>
              </a:rPr>
              <a:t>Invoke Sub Trans 22</a:t>
            </a:r>
          </a:p>
          <a:p>
            <a:pPr>
              <a:spcBef>
                <a:spcPct val="50000"/>
              </a:spcBef>
              <a:buFontTx/>
              <a:buNone/>
            </a:pPr>
            <a:r>
              <a:rPr kumimoji="0" lang="en-AU" sz="1800">
                <a:latin typeface="Helvetica"/>
                <a:cs typeface="Helvetica"/>
              </a:rPr>
              <a:t>END WORK</a:t>
            </a:r>
            <a:endParaRPr kumimoji="0" lang="en-AU" sz="1600">
              <a:latin typeface="Helvetica"/>
              <a:cs typeface="Helvetica"/>
            </a:endParaRPr>
          </a:p>
        </p:txBody>
      </p:sp>
      <p:sp>
        <p:nvSpPr>
          <p:cNvPr id="25608" name="Line 69"/>
          <p:cNvSpPr>
            <a:spLocks noChangeShapeType="1"/>
          </p:cNvSpPr>
          <p:nvPr/>
        </p:nvSpPr>
        <p:spPr bwMode="auto">
          <a:xfrm flipV="1">
            <a:off x="3362325" y="2322513"/>
            <a:ext cx="1676400" cy="500062"/>
          </a:xfrm>
          <a:prstGeom prst="line">
            <a:avLst/>
          </a:prstGeom>
          <a:noFill/>
          <a:ln w="12700" cap="sq">
            <a:solidFill>
              <a:schemeClr val="bg2"/>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
        <p:nvSpPr>
          <p:cNvPr id="25609" name="Line 70"/>
          <p:cNvSpPr>
            <a:spLocks noChangeShapeType="1"/>
          </p:cNvSpPr>
          <p:nvPr/>
        </p:nvSpPr>
        <p:spPr bwMode="auto">
          <a:xfrm>
            <a:off x="3403600" y="3522663"/>
            <a:ext cx="1633538" cy="571500"/>
          </a:xfrm>
          <a:prstGeom prst="line">
            <a:avLst/>
          </a:prstGeom>
          <a:noFill/>
          <a:ln w="12700" cap="sq">
            <a:solidFill>
              <a:schemeClr val="bg2"/>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atin typeface="Helvetica"/>
                <a:cs typeface="Helvetica"/>
              </a:rPr>
              <a:t>Nested Transaction Rules</a:t>
            </a:r>
          </a:p>
        </p:txBody>
      </p:sp>
      <p:sp>
        <p:nvSpPr>
          <p:cNvPr id="26627" name="Rectangle 3"/>
          <p:cNvSpPr>
            <a:spLocks noGrp="1" noChangeArrowheads="1"/>
          </p:cNvSpPr>
          <p:nvPr>
            <p:ph type="body" idx="1"/>
          </p:nvPr>
        </p:nvSpPr>
        <p:spPr>
          <a:xfrm>
            <a:off x="652463" y="830263"/>
            <a:ext cx="8192180" cy="5543550"/>
          </a:xfrm>
        </p:spPr>
        <p:txBody>
          <a:bodyPr/>
          <a:lstStyle/>
          <a:p>
            <a:pPr>
              <a:lnSpc>
                <a:spcPts val="2500"/>
              </a:lnSpc>
              <a:buFontTx/>
              <a:buNone/>
            </a:pPr>
            <a:r>
              <a:rPr lang="en-US" sz="2000" dirty="0">
                <a:solidFill>
                  <a:srgbClr val="000099"/>
                </a:solidFill>
                <a:latin typeface="Helvetica"/>
                <a:cs typeface="Helvetica"/>
              </a:rPr>
              <a:t>Commit rule</a:t>
            </a:r>
          </a:p>
          <a:p>
            <a:pPr>
              <a:lnSpc>
                <a:spcPts val="2500"/>
              </a:lnSpc>
            </a:pPr>
            <a:r>
              <a:rPr lang="en-US" sz="2000" dirty="0">
                <a:latin typeface="Helvetica"/>
                <a:cs typeface="Helvetica"/>
              </a:rPr>
              <a:t>A </a:t>
            </a:r>
            <a:r>
              <a:rPr lang="en-US" sz="2000" dirty="0" err="1">
                <a:latin typeface="Helvetica"/>
                <a:cs typeface="Helvetica"/>
              </a:rPr>
              <a:t>subtransaction</a:t>
            </a:r>
            <a:r>
              <a:rPr lang="en-US" sz="2000" dirty="0">
                <a:latin typeface="Helvetica"/>
                <a:cs typeface="Helvetica"/>
              </a:rPr>
              <a:t> can either commit or abort, however, commit cannot take place unless the parent itself commits.</a:t>
            </a:r>
          </a:p>
          <a:p>
            <a:pPr>
              <a:lnSpc>
                <a:spcPts val="2500"/>
              </a:lnSpc>
            </a:pPr>
            <a:r>
              <a:rPr lang="en-US" sz="2000" dirty="0" err="1">
                <a:latin typeface="Helvetica"/>
                <a:cs typeface="Helvetica"/>
              </a:rPr>
              <a:t>Subtransactions</a:t>
            </a:r>
            <a:r>
              <a:rPr lang="en-US" sz="2000" dirty="0">
                <a:latin typeface="Helvetica"/>
                <a:cs typeface="Helvetica"/>
              </a:rPr>
              <a:t> have  A, C, and I properties but not have D property unless all its ancestors commit.</a:t>
            </a:r>
          </a:p>
          <a:p>
            <a:pPr>
              <a:lnSpc>
                <a:spcPts val="2500"/>
              </a:lnSpc>
            </a:pPr>
            <a:r>
              <a:rPr lang="en-US" sz="2000" dirty="0">
                <a:latin typeface="Helvetica"/>
                <a:cs typeface="Helvetica"/>
              </a:rPr>
              <a:t>Commit of a sub transaction makes its results available only to its parents.</a:t>
            </a:r>
          </a:p>
          <a:p>
            <a:pPr>
              <a:lnSpc>
                <a:spcPts val="2500"/>
              </a:lnSpc>
              <a:buFontTx/>
              <a:buNone/>
            </a:pPr>
            <a:r>
              <a:rPr lang="en-US" sz="2000" dirty="0">
                <a:solidFill>
                  <a:srgbClr val="000099"/>
                </a:solidFill>
                <a:latin typeface="Helvetica"/>
                <a:cs typeface="Helvetica"/>
              </a:rPr>
              <a:t>Roll back Rules</a:t>
            </a:r>
          </a:p>
          <a:p>
            <a:pPr>
              <a:lnSpc>
                <a:spcPts val="2500"/>
              </a:lnSpc>
            </a:pPr>
            <a:r>
              <a:rPr lang="en-US" sz="2000" dirty="0">
                <a:latin typeface="Helvetica"/>
                <a:cs typeface="Helvetica"/>
              </a:rPr>
              <a:t>If a </a:t>
            </a:r>
            <a:r>
              <a:rPr lang="en-US" sz="2000" dirty="0" err="1">
                <a:latin typeface="Helvetica"/>
                <a:cs typeface="Helvetica"/>
              </a:rPr>
              <a:t>subtransaction</a:t>
            </a:r>
            <a:r>
              <a:rPr lang="en-US" sz="2000" dirty="0">
                <a:latin typeface="Helvetica"/>
                <a:cs typeface="Helvetica"/>
              </a:rPr>
              <a:t> rolls back all its children are forced to roll back.</a:t>
            </a:r>
          </a:p>
          <a:p>
            <a:pPr>
              <a:lnSpc>
                <a:spcPts val="2500"/>
              </a:lnSpc>
              <a:buFontTx/>
              <a:buNone/>
            </a:pPr>
            <a:r>
              <a:rPr lang="en-US" sz="2000" dirty="0">
                <a:solidFill>
                  <a:srgbClr val="000099"/>
                </a:solidFill>
                <a:latin typeface="Helvetica"/>
                <a:cs typeface="Helvetica"/>
              </a:rPr>
              <a:t>Visibility Rules</a:t>
            </a:r>
          </a:p>
          <a:p>
            <a:pPr>
              <a:lnSpc>
                <a:spcPts val="2500"/>
              </a:lnSpc>
            </a:pPr>
            <a:r>
              <a:rPr lang="en-US" sz="2000" dirty="0">
                <a:latin typeface="Helvetica"/>
                <a:cs typeface="Helvetica"/>
              </a:rPr>
              <a:t>Changes made by a sub transaction are visible to the parent only when the sub transaction commits. Whereas all objects of parent are visible to its children. Implication of this is that the parent should not modify objects while children are accessing  them. This is not a problem as parent is not run in parallel with its children.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AU">
                <a:latin typeface="Helvetica"/>
                <a:cs typeface="Helvetica"/>
              </a:rPr>
              <a:t>TP monitor</a:t>
            </a:r>
          </a:p>
        </p:txBody>
      </p:sp>
      <p:sp>
        <p:nvSpPr>
          <p:cNvPr id="31747" name="Rectangle 3"/>
          <p:cNvSpPr>
            <a:spLocks noGrp="1" noChangeArrowheads="1"/>
          </p:cNvSpPr>
          <p:nvPr>
            <p:ph type="body" idx="1"/>
          </p:nvPr>
        </p:nvSpPr>
        <p:spPr>
          <a:xfrm>
            <a:off x="711200" y="653144"/>
            <a:ext cx="7705725" cy="5917520"/>
          </a:xfrm>
        </p:spPr>
        <p:txBody>
          <a:bodyPr/>
          <a:lstStyle/>
          <a:p>
            <a:pPr algn="ctr">
              <a:lnSpc>
                <a:spcPts val="2000"/>
              </a:lnSpc>
              <a:buFontTx/>
              <a:buNone/>
            </a:pPr>
            <a:r>
              <a:rPr lang="en-AU" sz="2000" dirty="0">
                <a:latin typeface="Helvetica"/>
                <a:cs typeface="Helvetica"/>
              </a:rPr>
              <a:t>Computing styles</a:t>
            </a:r>
          </a:p>
          <a:p>
            <a:pPr>
              <a:lnSpc>
                <a:spcPts val="2000"/>
              </a:lnSpc>
            </a:pPr>
            <a:r>
              <a:rPr lang="en-AU" sz="2000" dirty="0">
                <a:solidFill>
                  <a:srgbClr val="0000FF"/>
                </a:solidFill>
                <a:latin typeface="Helvetica"/>
                <a:cs typeface="Helvetica"/>
              </a:rPr>
              <a:t>Batch Processing: </a:t>
            </a:r>
          </a:p>
          <a:p>
            <a:pPr lvl="1">
              <a:lnSpc>
                <a:spcPts val="2000"/>
              </a:lnSpc>
            </a:pPr>
            <a:r>
              <a:rPr lang="en-AU" sz="1800" b="0" dirty="0">
                <a:solidFill>
                  <a:schemeClr val="bg2"/>
                </a:solidFill>
                <a:latin typeface="Helvetica"/>
                <a:cs typeface="Helvetica"/>
              </a:rPr>
              <a:t> Large Units of work;</a:t>
            </a:r>
          </a:p>
          <a:p>
            <a:pPr lvl="1">
              <a:lnSpc>
                <a:spcPts val="2000"/>
              </a:lnSpc>
            </a:pPr>
            <a:r>
              <a:rPr lang="en-AU" sz="1800" b="0" dirty="0">
                <a:solidFill>
                  <a:schemeClr val="bg2"/>
                </a:solidFill>
                <a:latin typeface="Helvetica"/>
                <a:cs typeface="Helvetica"/>
              </a:rPr>
              <a:t> Coarse grained resource allocation;</a:t>
            </a:r>
          </a:p>
          <a:p>
            <a:pPr lvl="1">
              <a:lnSpc>
                <a:spcPts val="2000"/>
              </a:lnSpc>
            </a:pPr>
            <a:r>
              <a:rPr lang="en-AU" sz="1800" b="0" dirty="0">
                <a:solidFill>
                  <a:schemeClr val="bg2"/>
                </a:solidFill>
                <a:latin typeface="Helvetica"/>
                <a:cs typeface="Helvetica"/>
              </a:rPr>
              <a:t> Sequential access patterns;</a:t>
            </a:r>
          </a:p>
          <a:p>
            <a:pPr lvl="1">
              <a:lnSpc>
                <a:spcPts val="2000"/>
              </a:lnSpc>
            </a:pPr>
            <a:r>
              <a:rPr lang="en-AU" sz="1800" b="0" dirty="0">
                <a:solidFill>
                  <a:schemeClr val="bg2"/>
                </a:solidFill>
                <a:latin typeface="Helvetica"/>
                <a:cs typeface="Helvetica"/>
              </a:rPr>
              <a:t> Less concurrent jobs;</a:t>
            </a:r>
          </a:p>
          <a:p>
            <a:pPr lvl="1">
              <a:lnSpc>
                <a:spcPts val="2000"/>
              </a:lnSpc>
            </a:pPr>
            <a:r>
              <a:rPr lang="en-AU" sz="1800" b="0" dirty="0">
                <a:solidFill>
                  <a:schemeClr val="bg2"/>
                </a:solidFill>
                <a:latin typeface="Helvetica"/>
                <a:cs typeface="Helvetica"/>
              </a:rPr>
              <a:t> Isolated execution;</a:t>
            </a:r>
          </a:p>
          <a:p>
            <a:pPr lvl="1">
              <a:lnSpc>
                <a:spcPts val="2000"/>
              </a:lnSpc>
            </a:pPr>
            <a:r>
              <a:rPr lang="en-AU" sz="1800" b="0" dirty="0">
                <a:solidFill>
                  <a:schemeClr val="bg2"/>
                </a:solidFill>
                <a:latin typeface="Helvetica"/>
                <a:cs typeface="Helvetica"/>
              </a:rPr>
              <a:t> Application is itself responsible for recovery -- e.g. by means of frequent program check pointing; running some system tools to recover lost data, etc.</a:t>
            </a:r>
          </a:p>
          <a:p>
            <a:pPr lvl="1">
              <a:lnSpc>
                <a:spcPts val="2000"/>
              </a:lnSpc>
              <a:buFontTx/>
              <a:buNone/>
            </a:pPr>
            <a:r>
              <a:rPr lang="en-AU" sz="1800" b="0" dirty="0">
                <a:solidFill>
                  <a:schemeClr val="tx1"/>
                </a:solidFill>
                <a:latin typeface="Helvetica"/>
                <a:cs typeface="Helvetica"/>
              </a:rPr>
              <a:t>This is the model often used for long running applications.</a:t>
            </a:r>
          </a:p>
          <a:p>
            <a:pPr>
              <a:lnSpc>
                <a:spcPts val="2000"/>
              </a:lnSpc>
            </a:pPr>
            <a:r>
              <a:rPr lang="en-AU" sz="2000" dirty="0">
                <a:solidFill>
                  <a:srgbClr val="0000FF"/>
                </a:solidFill>
                <a:latin typeface="Helvetica"/>
                <a:cs typeface="Helvetica"/>
              </a:rPr>
              <a:t>Time-sharing:</a:t>
            </a:r>
          </a:p>
          <a:p>
            <a:pPr lvl="1">
              <a:lnSpc>
                <a:spcPts val="2000"/>
              </a:lnSpc>
            </a:pPr>
            <a:r>
              <a:rPr lang="en-AU" sz="1800" b="0" dirty="0">
                <a:solidFill>
                  <a:srgbClr val="000000"/>
                </a:solidFill>
                <a:latin typeface="Helvetica"/>
                <a:cs typeface="Helvetica"/>
              </a:rPr>
              <a:t>One process per terminal;</a:t>
            </a:r>
          </a:p>
          <a:p>
            <a:pPr lvl="1">
              <a:lnSpc>
                <a:spcPts val="2000"/>
              </a:lnSpc>
            </a:pPr>
            <a:r>
              <a:rPr lang="en-AU" sz="1800" b="0" dirty="0">
                <a:solidFill>
                  <a:srgbClr val="000000"/>
                </a:solidFill>
                <a:latin typeface="Helvetica"/>
                <a:cs typeface="Helvetica"/>
              </a:rPr>
              <a:t>Coarse grained resource allocation;</a:t>
            </a:r>
          </a:p>
          <a:p>
            <a:pPr lvl="1">
              <a:lnSpc>
                <a:spcPts val="2000"/>
              </a:lnSpc>
            </a:pPr>
            <a:r>
              <a:rPr lang="en-AU" sz="1800" b="0" dirty="0">
                <a:solidFill>
                  <a:srgbClr val="000000"/>
                </a:solidFill>
                <a:latin typeface="Helvetica"/>
                <a:cs typeface="Helvetica"/>
              </a:rPr>
              <a:t>Unpredictable  resource requests,;</a:t>
            </a:r>
          </a:p>
          <a:p>
            <a:pPr lvl="1">
              <a:lnSpc>
                <a:spcPts val="2000"/>
              </a:lnSpc>
            </a:pPr>
            <a:r>
              <a:rPr lang="en-AU" sz="1800" b="0" dirty="0">
                <a:solidFill>
                  <a:srgbClr val="000000"/>
                </a:solidFill>
                <a:latin typeface="Helvetica"/>
                <a:cs typeface="Helvetica"/>
              </a:rPr>
              <a:t>Sequential execution;</a:t>
            </a:r>
          </a:p>
          <a:p>
            <a:pPr lvl="1">
              <a:lnSpc>
                <a:spcPts val="2000"/>
              </a:lnSpc>
            </a:pPr>
            <a:r>
              <a:rPr lang="en-AU" sz="1800" b="0" dirty="0">
                <a:solidFill>
                  <a:srgbClr val="000000"/>
                </a:solidFill>
                <a:latin typeface="Helvetica"/>
                <a:cs typeface="Helvetica"/>
              </a:rPr>
              <a:t>Hundreds of concurrent users;</a:t>
            </a:r>
          </a:p>
          <a:p>
            <a:pPr lvl="1">
              <a:lnSpc>
                <a:spcPts val="2000"/>
              </a:lnSpc>
            </a:pPr>
            <a:r>
              <a:rPr lang="en-AU" sz="1800" b="0" dirty="0">
                <a:solidFill>
                  <a:srgbClr val="000000"/>
                </a:solidFill>
                <a:latin typeface="Helvetica"/>
                <a:cs typeface="Helvetica"/>
              </a:rPr>
              <a:t>Application/user is responsible for recovery -- e.g., frequent check pointing, running system tools to recover lost information, requesting the operator to restore the files lost. </a:t>
            </a:r>
          </a:p>
          <a:p>
            <a:pPr>
              <a:lnSpc>
                <a:spcPts val="1900"/>
              </a:lnSpc>
            </a:pPr>
            <a:endParaRPr lang="en-AU" sz="2000" dirty="0">
              <a:latin typeface="Helvetica"/>
              <a:cs typeface="Helveti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AU">
                <a:latin typeface="Helvetica"/>
                <a:cs typeface="Helvetica"/>
              </a:rPr>
              <a:t>Transaction models ...</a:t>
            </a:r>
          </a:p>
        </p:txBody>
      </p:sp>
      <p:sp>
        <p:nvSpPr>
          <p:cNvPr id="5123" name="Rectangle 3"/>
          <p:cNvSpPr>
            <a:spLocks noGrp="1" noChangeArrowheads="1"/>
          </p:cNvSpPr>
          <p:nvPr>
            <p:ph type="body" idx="1"/>
          </p:nvPr>
        </p:nvSpPr>
        <p:spPr/>
        <p:txBody>
          <a:bodyPr/>
          <a:lstStyle/>
          <a:p>
            <a:pPr>
              <a:lnSpc>
                <a:spcPts val="3180"/>
              </a:lnSpc>
            </a:pPr>
            <a:r>
              <a:rPr lang="en-AU" sz="2400" dirty="0">
                <a:latin typeface="Helvetica"/>
                <a:cs typeface="Helvetica"/>
              </a:rPr>
              <a:t>Isolation- transaction are executed as if it was only the one on the system. </a:t>
            </a:r>
          </a:p>
          <a:p>
            <a:pPr>
              <a:lnSpc>
                <a:spcPts val="3180"/>
              </a:lnSpc>
            </a:pPr>
            <a:r>
              <a:rPr lang="en-AU" sz="2400" dirty="0">
                <a:latin typeface="Helvetica"/>
                <a:cs typeface="Helvetica"/>
              </a:rPr>
              <a:t>Durability- the system should tolerate system failures and any </a:t>
            </a:r>
            <a:r>
              <a:rPr lang="en-AU" sz="2400" dirty="0">
                <a:solidFill>
                  <a:srgbClr val="000099"/>
                </a:solidFill>
                <a:latin typeface="Helvetica"/>
                <a:cs typeface="Helvetica"/>
              </a:rPr>
              <a:t>committed updates</a:t>
            </a:r>
            <a:r>
              <a:rPr lang="en-AU" sz="2400" dirty="0">
                <a:latin typeface="Helvetica"/>
                <a:cs typeface="Helvetica"/>
              </a:rPr>
              <a:t> should not be lost. </a:t>
            </a:r>
          </a:p>
          <a:p>
            <a:pPr>
              <a:lnSpc>
                <a:spcPts val="3180"/>
              </a:lnSpc>
            </a:pPr>
            <a:r>
              <a:rPr lang="en-AU" sz="2400" dirty="0">
                <a:latin typeface="Helvetica"/>
                <a:cs typeface="Helvetica"/>
              </a:rPr>
              <a:t>Atomic Disk writes - either entire block is written correctly on disk or the contents of the block is unchanged. To achieve atomic disk writes we require duplex write.</a:t>
            </a:r>
          </a:p>
          <a:p>
            <a:pPr lvl="1">
              <a:lnSpc>
                <a:spcPts val="3180"/>
              </a:lnSpc>
            </a:pPr>
            <a:r>
              <a:rPr lang="en-AU" sz="2000" b="0" dirty="0">
                <a:latin typeface="Helvetica"/>
                <a:cs typeface="Helvetica"/>
              </a:rPr>
              <a:t>a block of data  is written two disk blocks </a:t>
            </a:r>
            <a:r>
              <a:rPr lang="en-AU" b="0" i="1" dirty="0">
                <a:latin typeface="Helvetica"/>
                <a:cs typeface="Helvetica"/>
              </a:rPr>
              <a:t>sequentially</a:t>
            </a:r>
          </a:p>
          <a:p>
            <a:pPr lvl="1">
              <a:lnSpc>
                <a:spcPts val="3180"/>
              </a:lnSpc>
            </a:pPr>
            <a:r>
              <a:rPr lang="en-AU" sz="2000" b="0" dirty="0">
                <a:latin typeface="Helvetica"/>
                <a:cs typeface="Helvetica"/>
              </a:rPr>
              <a:t> we can determine whether the contents  of a  disk block has </a:t>
            </a:r>
            <a:r>
              <a:rPr lang="en-US" sz="2000" b="0" dirty="0">
                <a:latin typeface="Helvetica"/>
                <a:cs typeface="Helvetica"/>
              </a:rPr>
              <a:t>an </a:t>
            </a:r>
            <a:r>
              <a:rPr lang="en-AU" sz="2000" b="0" dirty="0">
                <a:latin typeface="Helvetica"/>
                <a:cs typeface="Helvetica"/>
              </a:rPr>
              <a:t>error or not by means of its CRC.</a:t>
            </a:r>
          </a:p>
          <a:p>
            <a:pPr lvl="1">
              <a:lnSpc>
                <a:spcPts val="3180"/>
              </a:lnSpc>
            </a:pPr>
            <a:r>
              <a:rPr lang="en-AU" sz="2000" b="0" dirty="0">
                <a:latin typeface="Helvetica"/>
                <a:cs typeface="Helvetica"/>
              </a:rPr>
              <a:t> each block is  associated with a version number.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AU" dirty="0">
                <a:latin typeface="Helvetica"/>
                <a:cs typeface="Helvetica"/>
              </a:rPr>
              <a:t>TP monitor ...</a:t>
            </a:r>
          </a:p>
        </p:txBody>
      </p:sp>
      <p:sp>
        <p:nvSpPr>
          <p:cNvPr id="32771" name="Rectangle 3"/>
          <p:cNvSpPr>
            <a:spLocks noGrp="1" noChangeArrowheads="1"/>
          </p:cNvSpPr>
          <p:nvPr>
            <p:ph type="body" idx="1"/>
          </p:nvPr>
        </p:nvSpPr>
        <p:spPr/>
        <p:txBody>
          <a:bodyPr/>
          <a:lstStyle/>
          <a:p>
            <a:pPr algn="ctr">
              <a:lnSpc>
                <a:spcPct val="80000"/>
              </a:lnSpc>
              <a:buFontTx/>
              <a:buNone/>
            </a:pPr>
            <a:r>
              <a:rPr lang="en-AU" sz="2400" dirty="0">
                <a:latin typeface="Helvetica"/>
                <a:cs typeface="Helvetica"/>
              </a:rPr>
              <a:t>Computing styles..</a:t>
            </a:r>
          </a:p>
          <a:p>
            <a:pPr>
              <a:lnSpc>
                <a:spcPts val="2680"/>
              </a:lnSpc>
            </a:pPr>
            <a:r>
              <a:rPr lang="en-AU" sz="2400" dirty="0">
                <a:solidFill>
                  <a:srgbClr val="0000FF"/>
                </a:solidFill>
                <a:latin typeface="Helvetica"/>
                <a:cs typeface="Helvetica"/>
              </a:rPr>
              <a:t>Real-Time processing:</a:t>
            </a:r>
          </a:p>
          <a:p>
            <a:pPr lvl="1">
              <a:lnSpc>
                <a:spcPts val="2680"/>
              </a:lnSpc>
            </a:pPr>
            <a:r>
              <a:rPr lang="en-AU" sz="2000" b="0" dirty="0">
                <a:solidFill>
                  <a:schemeClr val="bg2"/>
                </a:solidFill>
                <a:latin typeface="Helvetica"/>
                <a:cs typeface="Helvetica"/>
              </a:rPr>
              <a:t>Event-driven operation;</a:t>
            </a:r>
          </a:p>
          <a:p>
            <a:pPr lvl="1">
              <a:lnSpc>
                <a:spcPts val="2680"/>
              </a:lnSpc>
            </a:pPr>
            <a:r>
              <a:rPr lang="en-AU" sz="2000" b="0" dirty="0">
                <a:solidFill>
                  <a:schemeClr val="bg2"/>
                </a:solidFill>
                <a:latin typeface="Helvetica"/>
                <a:cs typeface="Helvetica"/>
              </a:rPr>
              <a:t>Repetitive work load -- e.g. monitoring real devices and responding to exceptions, etc.;</a:t>
            </a:r>
          </a:p>
          <a:p>
            <a:pPr lvl="1">
              <a:lnSpc>
                <a:spcPts val="2680"/>
              </a:lnSpc>
            </a:pPr>
            <a:r>
              <a:rPr lang="en-AU" sz="2000" b="0" dirty="0">
                <a:solidFill>
                  <a:schemeClr val="bg2"/>
                </a:solidFill>
                <a:latin typeface="Helvetica"/>
                <a:cs typeface="Helvetica"/>
              </a:rPr>
              <a:t> Dynamic binding of devices to tasks -- e.g. each task may be directly responsible for monitoring or controlling a device and transferring information to those task that require the information;</a:t>
            </a:r>
          </a:p>
          <a:p>
            <a:pPr lvl="1">
              <a:lnSpc>
                <a:spcPts val="2680"/>
              </a:lnSpc>
            </a:pPr>
            <a:r>
              <a:rPr lang="en-AU" sz="2000" b="0" dirty="0">
                <a:solidFill>
                  <a:schemeClr val="bg2"/>
                </a:solidFill>
                <a:latin typeface="Helvetica"/>
                <a:cs typeface="Helvetica"/>
              </a:rPr>
              <a:t>Isolated execution;</a:t>
            </a:r>
          </a:p>
          <a:p>
            <a:pPr lvl="1">
              <a:lnSpc>
                <a:spcPts val="2680"/>
              </a:lnSpc>
            </a:pPr>
            <a:r>
              <a:rPr lang="en-AU" sz="2000" b="0" dirty="0">
                <a:solidFill>
                  <a:schemeClr val="bg2"/>
                </a:solidFill>
                <a:latin typeface="Helvetica"/>
                <a:cs typeface="Helvetica"/>
              </a:rPr>
              <a:t>High availability but does not necessarily have formal consistency;</a:t>
            </a:r>
          </a:p>
          <a:p>
            <a:pPr lvl="1">
              <a:lnSpc>
                <a:spcPts val="2680"/>
              </a:lnSpc>
            </a:pPr>
            <a:r>
              <a:rPr lang="en-AU" sz="2000" b="0" dirty="0">
                <a:solidFill>
                  <a:schemeClr val="bg2"/>
                </a:solidFill>
                <a:latin typeface="Helvetica"/>
                <a:cs typeface="Helvetica"/>
              </a:rPr>
              <a:t>High performance -- system should provide excellent response time which may involve guaranteeing deadline scheduling;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AU">
                <a:latin typeface="Helvetica"/>
                <a:cs typeface="Helvetica"/>
              </a:rPr>
              <a:t>TP monitor ...</a:t>
            </a:r>
          </a:p>
        </p:txBody>
      </p:sp>
      <p:sp>
        <p:nvSpPr>
          <p:cNvPr id="33795" name="Rectangle 3"/>
          <p:cNvSpPr>
            <a:spLocks noGrp="1" noChangeArrowheads="1"/>
          </p:cNvSpPr>
          <p:nvPr>
            <p:ph type="body" idx="1"/>
          </p:nvPr>
        </p:nvSpPr>
        <p:spPr>
          <a:xfrm>
            <a:off x="711200" y="725714"/>
            <a:ext cx="7772400" cy="5715000"/>
          </a:xfrm>
        </p:spPr>
        <p:txBody>
          <a:bodyPr/>
          <a:lstStyle/>
          <a:p>
            <a:pPr algn="ctr">
              <a:lnSpc>
                <a:spcPts val="2300"/>
              </a:lnSpc>
              <a:buFontTx/>
              <a:buNone/>
            </a:pPr>
            <a:r>
              <a:rPr lang="en-AU" sz="2000" dirty="0">
                <a:latin typeface="Helvetica"/>
                <a:cs typeface="Helvetica"/>
              </a:rPr>
              <a:t>Computing styles..</a:t>
            </a:r>
          </a:p>
          <a:p>
            <a:pPr>
              <a:lnSpc>
                <a:spcPts val="2300"/>
              </a:lnSpc>
            </a:pPr>
            <a:r>
              <a:rPr lang="en-AU" sz="2000" dirty="0">
                <a:latin typeface="Helvetica"/>
                <a:cs typeface="Helvetica"/>
              </a:rPr>
              <a:t>Client-Server Processing: this is very similar to time-sharing except for services are processed by sending messages to the server process. Client-server model implementation of a time-sharing system can increase the number of concurrent users that can be supported.</a:t>
            </a:r>
          </a:p>
          <a:p>
            <a:pPr>
              <a:lnSpc>
                <a:spcPts val="2300"/>
              </a:lnSpc>
            </a:pPr>
            <a:r>
              <a:rPr lang="en-AU" sz="2000" dirty="0">
                <a:latin typeface="Helvetica"/>
                <a:cs typeface="Helvetica"/>
              </a:rPr>
              <a:t>Transaction -Oriented Processing:</a:t>
            </a:r>
          </a:p>
          <a:p>
            <a:pPr lvl="1">
              <a:lnSpc>
                <a:spcPts val="2300"/>
              </a:lnSpc>
            </a:pPr>
            <a:r>
              <a:rPr lang="en-AU" sz="1800" b="0" dirty="0">
                <a:latin typeface="Helvetica"/>
                <a:cs typeface="Helvetica"/>
              </a:rPr>
              <a:t>Computations </a:t>
            </a:r>
            <a:r>
              <a:rPr lang="en-AU" sz="1800" b="0" i="1" dirty="0">
                <a:latin typeface="Helvetica"/>
                <a:cs typeface="Helvetica"/>
              </a:rPr>
              <a:t>share</a:t>
            </a:r>
            <a:r>
              <a:rPr lang="en-AU" sz="1800" b="0" dirty="0">
                <a:latin typeface="Helvetica"/>
                <a:cs typeface="Helvetica"/>
              </a:rPr>
              <a:t> data;</a:t>
            </a:r>
          </a:p>
          <a:p>
            <a:pPr lvl="1">
              <a:lnSpc>
                <a:spcPts val="2300"/>
              </a:lnSpc>
            </a:pPr>
            <a:r>
              <a:rPr lang="en-AU" sz="1800" b="0" dirty="0">
                <a:latin typeface="Helvetica"/>
                <a:cs typeface="Helvetica"/>
              </a:rPr>
              <a:t>Variable requests;</a:t>
            </a:r>
          </a:p>
          <a:p>
            <a:pPr lvl="1">
              <a:lnSpc>
                <a:spcPts val="2300"/>
              </a:lnSpc>
            </a:pPr>
            <a:r>
              <a:rPr lang="en-AU" sz="1800" b="0" dirty="0">
                <a:latin typeface="Helvetica"/>
                <a:cs typeface="Helvetica"/>
              </a:rPr>
              <a:t>Repetitive workload;</a:t>
            </a:r>
          </a:p>
          <a:p>
            <a:pPr lvl="1">
              <a:lnSpc>
                <a:spcPts val="2300"/>
              </a:lnSpc>
            </a:pPr>
            <a:r>
              <a:rPr lang="en-AU" sz="1800" b="0" dirty="0">
                <a:latin typeface="Helvetica"/>
                <a:cs typeface="Helvetica"/>
              </a:rPr>
              <a:t>Usually simple computations (short transactions);</a:t>
            </a:r>
          </a:p>
          <a:p>
            <a:pPr lvl="1">
              <a:lnSpc>
                <a:spcPts val="2300"/>
              </a:lnSpc>
            </a:pPr>
            <a:r>
              <a:rPr lang="en-AU" sz="1800" b="0" dirty="0">
                <a:latin typeface="Helvetica"/>
                <a:cs typeface="Helvetica"/>
              </a:rPr>
              <a:t>May support batch transaction;</a:t>
            </a:r>
          </a:p>
          <a:p>
            <a:pPr lvl="1">
              <a:lnSpc>
                <a:spcPts val="2300"/>
              </a:lnSpc>
            </a:pPr>
            <a:r>
              <a:rPr lang="en-AU" sz="1800" b="0" dirty="0">
                <a:latin typeface="Helvetica"/>
                <a:cs typeface="Helvetica"/>
              </a:rPr>
              <a:t>Large concurrent users (OLTP);</a:t>
            </a:r>
          </a:p>
          <a:p>
            <a:pPr lvl="1">
              <a:lnSpc>
                <a:spcPts val="2300"/>
              </a:lnSpc>
            </a:pPr>
            <a:r>
              <a:rPr lang="en-AU" sz="1800" b="0" dirty="0">
                <a:latin typeface="Helvetica"/>
                <a:cs typeface="Helvetica"/>
              </a:rPr>
              <a:t>Intelligent client processes;</a:t>
            </a:r>
          </a:p>
          <a:p>
            <a:pPr lvl="1">
              <a:lnSpc>
                <a:spcPts val="2300"/>
              </a:lnSpc>
            </a:pPr>
            <a:r>
              <a:rPr lang="en-AU" sz="1800" b="0" dirty="0">
                <a:latin typeface="Helvetica"/>
                <a:cs typeface="Helvetica"/>
              </a:rPr>
              <a:t>High availability;</a:t>
            </a:r>
          </a:p>
          <a:p>
            <a:pPr lvl="1">
              <a:lnSpc>
                <a:spcPts val="2300"/>
              </a:lnSpc>
            </a:pPr>
            <a:r>
              <a:rPr lang="en-AU" sz="1800" b="0" dirty="0">
                <a:latin typeface="Helvetica"/>
                <a:cs typeface="Helvetica"/>
              </a:rPr>
              <a:t>System based automatic recovery;</a:t>
            </a:r>
          </a:p>
          <a:p>
            <a:pPr lvl="1">
              <a:lnSpc>
                <a:spcPts val="2300"/>
              </a:lnSpc>
            </a:pPr>
            <a:r>
              <a:rPr lang="en-AU" sz="1800" b="0" dirty="0">
                <a:latin typeface="Helvetica"/>
                <a:cs typeface="Helvetica"/>
              </a:rPr>
              <a:t>Auto load balancing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AU">
                <a:latin typeface="Helvetica"/>
                <a:cs typeface="Helvetica"/>
              </a:rPr>
              <a:t>TP services</a:t>
            </a:r>
          </a:p>
        </p:txBody>
      </p:sp>
      <p:sp>
        <p:nvSpPr>
          <p:cNvPr id="34819" name="Rectangle 3"/>
          <p:cNvSpPr>
            <a:spLocks noGrp="1" noChangeArrowheads="1"/>
          </p:cNvSpPr>
          <p:nvPr>
            <p:ph type="body" idx="1"/>
          </p:nvPr>
        </p:nvSpPr>
        <p:spPr>
          <a:xfrm>
            <a:off x="711200" y="800100"/>
            <a:ext cx="7772400" cy="5486400"/>
          </a:xfrm>
        </p:spPr>
        <p:txBody>
          <a:bodyPr/>
          <a:lstStyle/>
          <a:p>
            <a:pPr>
              <a:lnSpc>
                <a:spcPts val="3480"/>
              </a:lnSpc>
              <a:buFont typeface="Arial"/>
              <a:buChar char="•"/>
            </a:pPr>
            <a:r>
              <a:rPr lang="en-AU" sz="2400" dirty="0">
                <a:latin typeface="Helvetica"/>
                <a:cs typeface="Helvetica"/>
              </a:rPr>
              <a:t>Heterogeneity: If the application needs access to different database systems local ACID properties of individual database systems is not sufficient. Local TP monitor need</a:t>
            </a:r>
            <a:r>
              <a:rPr lang="en-US" sz="2400" dirty="0">
                <a:latin typeface="Helvetica"/>
                <a:cs typeface="Helvetica"/>
              </a:rPr>
              <a:t>s</a:t>
            </a:r>
            <a:r>
              <a:rPr lang="en-AU" sz="2400" dirty="0">
                <a:latin typeface="Helvetica"/>
                <a:cs typeface="Helvetica"/>
              </a:rPr>
              <a:t> to interact with other TP monitors to ensure ACID property. A form of 2 phase commit protocol has to be employed for this purpose (this will be discussed later).</a:t>
            </a:r>
          </a:p>
          <a:p>
            <a:pPr>
              <a:lnSpc>
                <a:spcPts val="3480"/>
              </a:lnSpc>
            </a:pPr>
            <a:r>
              <a:rPr lang="en-AU" sz="2400" dirty="0">
                <a:latin typeface="Helvetica"/>
                <a:cs typeface="Helvetica"/>
              </a:rPr>
              <a:t>Control communication: If the application communicates with other remote processes, the local TP monitor should maintain the communication status  among the processes for it be able to recover from a crash. This was discussed earlier.</a:t>
            </a:r>
          </a:p>
          <a:p>
            <a:pPr>
              <a:lnSpc>
                <a:spcPct val="130000"/>
              </a:lnSpc>
            </a:pPr>
            <a:endParaRPr lang="en-AU" sz="2400" dirty="0">
              <a:latin typeface="Helvetica"/>
              <a:cs typeface="Helvetic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AU">
                <a:latin typeface="Helvetica"/>
                <a:cs typeface="Helvetica"/>
              </a:rPr>
              <a:t>TP Services ...</a:t>
            </a:r>
          </a:p>
        </p:txBody>
      </p:sp>
      <p:sp>
        <p:nvSpPr>
          <p:cNvPr id="35843" name="Rectangle 3"/>
          <p:cNvSpPr>
            <a:spLocks noGrp="1" noChangeArrowheads="1"/>
          </p:cNvSpPr>
          <p:nvPr>
            <p:ph type="body" idx="1"/>
          </p:nvPr>
        </p:nvSpPr>
        <p:spPr>
          <a:xfrm>
            <a:off x="711200" y="800100"/>
            <a:ext cx="7772400" cy="5486400"/>
          </a:xfrm>
        </p:spPr>
        <p:txBody>
          <a:bodyPr/>
          <a:lstStyle/>
          <a:p>
            <a:pPr>
              <a:lnSpc>
                <a:spcPct val="120000"/>
              </a:lnSpc>
              <a:buFont typeface="Arial"/>
              <a:buChar char="•"/>
            </a:pPr>
            <a:r>
              <a:rPr lang="en-AU" sz="2400" dirty="0">
                <a:latin typeface="Helvetica"/>
                <a:cs typeface="Helvetica"/>
              </a:rPr>
              <a:t>Terminal management: Since many terminals run client software the TP monitor should provide appropriate ACID property between the client and the server processes.</a:t>
            </a:r>
          </a:p>
          <a:p>
            <a:pPr>
              <a:lnSpc>
                <a:spcPct val="120000"/>
              </a:lnSpc>
            </a:pPr>
            <a:r>
              <a:rPr lang="en-AU" sz="2400" dirty="0">
                <a:latin typeface="Helvetica"/>
                <a:cs typeface="Helvetica"/>
              </a:rPr>
              <a:t>Presentation service: this </a:t>
            </a:r>
            <a:r>
              <a:rPr lang="en-US" sz="2400" dirty="0">
                <a:latin typeface="Helvetica"/>
                <a:cs typeface="Helvetica"/>
              </a:rPr>
              <a:t>is </a:t>
            </a:r>
            <a:r>
              <a:rPr lang="en-AU" sz="2400" dirty="0">
                <a:latin typeface="Helvetica"/>
                <a:cs typeface="Helvetica"/>
              </a:rPr>
              <a:t>similar to terminal management in the sense it has to deal with different presentation ( user interface) software -- e.g. X-windows  </a:t>
            </a:r>
          </a:p>
          <a:p>
            <a:pPr>
              <a:lnSpc>
                <a:spcPct val="120000"/>
              </a:lnSpc>
            </a:pPr>
            <a:r>
              <a:rPr lang="en-AU" sz="2400" dirty="0">
                <a:latin typeface="Helvetica"/>
                <a:cs typeface="Helvetica"/>
              </a:rPr>
              <a:t>Context management:  E.g. maintaining the sessions etc. </a:t>
            </a:r>
          </a:p>
          <a:p>
            <a:pPr>
              <a:lnSpc>
                <a:spcPct val="120000"/>
              </a:lnSpc>
            </a:pPr>
            <a:r>
              <a:rPr lang="en-AU" sz="2400" dirty="0">
                <a:latin typeface="Helvetica"/>
                <a:cs typeface="Helvetica"/>
              </a:rPr>
              <a:t>Start/Restart : There is no difference between start and restart in TP based system.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AU">
                <a:latin typeface="Helvetica"/>
                <a:cs typeface="Helvetica"/>
              </a:rPr>
              <a:t>TP process structure</a:t>
            </a:r>
          </a:p>
        </p:txBody>
      </p:sp>
      <p:sp>
        <p:nvSpPr>
          <p:cNvPr id="36867" name="Rectangle 3"/>
          <p:cNvSpPr>
            <a:spLocks noGrp="1" noChangeArrowheads="1"/>
          </p:cNvSpPr>
          <p:nvPr>
            <p:ph type="body" idx="1"/>
          </p:nvPr>
        </p:nvSpPr>
        <p:spPr>
          <a:xfrm>
            <a:off x="506413" y="779009"/>
            <a:ext cx="7772400" cy="5314950"/>
          </a:xfrm>
        </p:spPr>
        <p:txBody>
          <a:bodyPr/>
          <a:lstStyle/>
          <a:p>
            <a:pPr algn="ctr">
              <a:lnSpc>
                <a:spcPct val="90000"/>
              </a:lnSpc>
              <a:buFontTx/>
              <a:buNone/>
            </a:pPr>
            <a:r>
              <a:rPr lang="en-AU" sz="2400" dirty="0">
                <a:latin typeface="Helvetica"/>
                <a:cs typeface="Helvetica"/>
              </a:rPr>
              <a:t>One process per terminal performing all possible requests.</a:t>
            </a:r>
          </a:p>
          <a:p>
            <a:pPr algn="ctr">
              <a:lnSpc>
                <a:spcPct val="90000"/>
              </a:lnSpc>
              <a:buFontTx/>
              <a:buNone/>
            </a:pPr>
            <a:endParaRPr lang="en-AU" sz="2400" dirty="0">
              <a:latin typeface="Helvetica"/>
              <a:cs typeface="Helvetica"/>
            </a:endParaRPr>
          </a:p>
          <a:p>
            <a:pPr algn="ctr">
              <a:lnSpc>
                <a:spcPct val="90000"/>
              </a:lnSpc>
              <a:buFontTx/>
              <a:buNone/>
            </a:pPr>
            <a:endParaRPr lang="en-AU" sz="2000" dirty="0">
              <a:latin typeface="Helvetica"/>
              <a:cs typeface="Helvetica"/>
            </a:endParaRPr>
          </a:p>
          <a:p>
            <a:pPr algn="ctr">
              <a:lnSpc>
                <a:spcPct val="90000"/>
              </a:lnSpc>
              <a:buFontTx/>
              <a:buNone/>
            </a:pPr>
            <a:endParaRPr lang="en-AU" sz="2000" dirty="0">
              <a:latin typeface="Helvetica"/>
              <a:cs typeface="Helvetica"/>
            </a:endParaRPr>
          </a:p>
          <a:p>
            <a:pPr algn="ctr">
              <a:lnSpc>
                <a:spcPct val="90000"/>
              </a:lnSpc>
              <a:buFontTx/>
              <a:buNone/>
            </a:pPr>
            <a:endParaRPr lang="en-AU" sz="2000" dirty="0">
              <a:latin typeface="Helvetica"/>
              <a:cs typeface="Helvetica"/>
            </a:endParaRPr>
          </a:p>
          <a:p>
            <a:pPr algn="ctr">
              <a:lnSpc>
                <a:spcPct val="90000"/>
              </a:lnSpc>
              <a:buFontTx/>
              <a:buNone/>
            </a:pPr>
            <a:endParaRPr lang="en-AU" sz="1600" dirty="0">
              <a:latin typeface="Helvetica"/>
              <a:cs typeface="Helvetica"/>
            </a:endParaRPr>
          </a:p>
          <a:p>
            <a:pPr algn="ctr">
              <a:lnSpc>
                <a:spcPct val="90000"/>
              </a:lnSpc>
              <a:buFontTx/>
              <a:buNone/>
            </a:pPr>
            <a:endParaRPr lang="en-AU" sz="1600" dirty="0">
              <a:latin typeface="Helvetica"/>
              <a:cs typeface="Helvetica"/>
            </a:endParaRPr>
          </a:p>
          <a:p>
            <a:pPr algn="ctr">
              <a:lnSpc>
                <a:spcPct val="90000"/>
              </a:lnSpc>
              <a:buFontTx/>
              <a:buNone/>
            </a:pPr>
            <a:endParaRPr lang="en-AU" sz="1600" dirty="0">
              <a:latin typeface="Helvetica"/>
              <a:cs typeface="Helvetica"/>
            </a:endParaRPr>
          </a:p>
          <a:p>
            <a:pPr algn="ctr">
              <a:lnSpc>
                <a:spcPct val="90000"/>
              </a:lnSpc>
              <a:buFontTx/>
              <a:buNone/>
            </a:pPr>
            <a:endParaRPr lang="en-AU" sz="1600" dirty="0">
              <a:latin typeface="Helvetica"/>
              <a:cs typeface="Helvetica"/>
            </a:endParaRPr>
          </a:p>
          <a:p>
            <a:pPr algn="ctr">
              <a:lnSpc>
                <a:spcPct val="90000"/>
              </a:lnSpc>
              <a:buFontTx/>
              <a:buNone/>
            </a:pPr>
            <a:endParaRPr lang="en-AU" sz="2000" dirty="0">
              <a:latin typeface="Helvetica"/>
              <a:cs typeface="Helvetica"/>
            </a:endParaRPr>
          </a:p>
          <a:p>
            <a:pPr>
              <a:lnSpc>
                <a:spcPct val="90000"/>
              </a:lnSpc>
              <a:buFontTx/>
              <a:buNone/>
            </a:pPr>
            <a:endParaRPr lang="en-AU" sz="2000" dirty="0">
              <a:latin typeface="Helvetica"/>
              <a:cs typeface="Helvetica"/>
            </a:endParaRPr>
          </a:p>
          <a:p>
            <a:pPr>
              <a:lnSpc>
                <a:spcPct val="90000"/>
              </a:lnSpc>
              <a:buFontTx/>
              <a:buNone/>
            </a:pPr>
            <a:r>
              <a:rPr lang="en-AU" sz="2000" dirty="0">
                <a:latin typeface="Helvetica"/>
                <a:cs typeface="Helvetica"/>
              </a:rPr>
              <a:t>Very expensive if we have 20 000 terminals, 1000 files (relations) and</a:t>
            </a:r>
          </a:p>
          <a:p>
            <a:pPr>
              <a:lnSpc>
                <a:spcPct val="90000"/>
              </a:lnSpc>
              <a:buFontTx/>
              <a:buNone/>
            </a:pPr>
            <a:r>
              <a:rPr lang="en-AU" sz="2000" dirty="0">
                <a:latin typeface="Helvetica"/>
                <a:cs typeface="Helvetica"/>
              </a:rPr>
              <a:t>each process needing 50 blocks of data requires approximately:</a:t>
            </a:r>
          </a:p>
          <a:p>
            <a:pPr>
              <a:lnSpc>
                <a:spcPct val="90000"/>
              </a:lnSpc>
              <a:buFontTx/>
              <a:buNone/>
            </a:pPr>
            <a:r>
              <a:rPr lang="en-AU" sz="2000" dirty="0">
                <a:latin typeface="Helvetica"/>
                <a:cs typeface="Helvetica"/>
              </a:rPr>
              <a:t>		 20000 * 1000 * 50  = 10^9 blocks of data</a:t>
            </a:r>
          </a:p>
          <a:p>
            <a:pPr algn="ctr">
              <a:lnSpc>
                <a:spcPct val="90000"/>
              </a:lnSpc>
              <a:buFontTx/>
              <a:buNone/>
            </a:pPr>
            <a:endParaRPr lang="en-AU" sz="2000" dirty="0">
              <a:latin typeface="Helvetica"/>
              <a:cs typeface="Helvetica"/>
            </a:endParaRPr>
          </a:p>
        </p:txBody>
      </p:sp>
      <p:grpSp>
        <p:nvGrpSpPr>
          <p:cNvPr id="36868" name="Group 40"/>
          <p:cNvGrpSpPr>
            <a:grpSpLocks/>
          </p:cNvGrpSpPr>
          <p:nvPr/>
        </p:nvGrpSpPr>
        <p:grpSpPr bwMode="auto">
          <a:xfrm>
            <a:off x="1219200" y="1614488"/>
            <a:ext cx="5429250" cy="2786062"/>
            <a:chOff x="768" y="1017"/>
            <a:chExt cx="3420" cy="1755"/>
          </a:xfrm>
        </p:grpSpPr>
        <p:sp>
          <p:nvSpPr>
            <p:cNvPr id="36870" name="Oval 4"/>
            <p:cNvSpPr>
              <a:spLocks noChangeArrowheads="1"/>
            </p:cNvSpPr>
            <p:nvPr/>
          </p:nvSpPr>
          <p:spPr bwMode="auto">
            <a:xfrm>
              <a:off x="768" y="1116"/>
              <a:ext cx="1013" cy="201"/>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sz="1800">
                  <a:latin typeface="Helvetica"/>
                  <a:cs typeface="Helvetica"/>
                </a:rPr>
                <a:t>T1</a:t>
              </a:r>
            </a:p>
          </p:txBody>
        </p:sp>
        <p:sp>
          <p:nvSpPr>
            <p:cNvPr id="36871" name="Oval 5"/>
            <p:cNvSpPr>
              <a:spLocks noChangeArrowheads="1"/>
            </p:cNvSpPr>
            <p:nvPr/>
          </p:nvSpPr>
          <p:spPr bwMode="auto">
            <a:xfrm>
              <a:off x="3281" y="1125"/>
              <a:ext cx="907" cy="201"/>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sz="1800">
                  <a:latin typeface="Helvetica"/>
                  <a:cs typeface="Helvetica"/>
                </a:rPr>
                <a:t>Tn</a:t>
              </a:r>
            </a:p>
          </p:txBody>
        </p:sp>
        <p:sp>
          <p:nvSpPr>
            <p:cNvPr id="36872" name="Rectangle 6"/>
            <p:cNvSpPr>
              <a:spLocks noChangeArrowheads="1"/>
            </p:cNvSpPr>
            <p:nvPr/>
          </p:nvSpPr>
          <p:spPr bwMode="auto">
            <a:xfrm>
              <a:off x="1195" y="1693"/>
              <a:ext cx="2613" cy="55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AU" sz="1800">
                <a:latin typeface="Helvetica"/>
                <a:cs typeface="Helvetica"/>
              </a:endParaRPr>
            </a:p>
          </p:txBody>
        </p:sp>
        <p:sp>
          <p:nvSpPr>
            <p:cNvPr id="36873" name="Oval 7"/>
            <p:cNvSpPr>
              <a:spLocks noChangeArrowheads="1"/>
            </p:cNvSpPr>
            <p:nvPr/>
          </p:nvSpPr>
          <p:spPr bwMode="auto">
            <a:xfrm>
              <a:off x="1515" y="1894"/>
              <a:ext cx="640" cy="150"/>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sz="1800">
                  <a:latin typeface="Helvetica"/>
                  <a:cs typeface="Helvetica"/>
                </a:rPr>
                <a:t>P1</a:t>
              </a:r>
            </a:p>
          </p:txBody>
        </p:sp>
        <p:sp>
          <p:nvSpPr>
            <p:cNvPr id="36874" name="Oval 8"/>
            <p:cNvSpPr>
              <a:spLocks noChangeArrowheads="1"/>
            </p:cNvSpPr>
            <p:nvPr/>
          </p:nvSpPr>
          <p:spPr bwMode="auto">
            <a:xfrm>
              <a:off x="3008" y="1919"/>
              <a:ext cx="587" cy="125"/>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sz="1800">
                  <a:latin typeface="Helvetica"/>
                  <a:cs typeface="Helvetica"/>
                </a:rPr>
                <a:t>Pn</a:t>
              </a:r>
            </a:p>
          </p:txBody>
        </p:sp>
        <p:sp>
          <p:nvSpPr>
            <p:cNvPr id="36875" name="AutoShape 9"/>
            <p:cNvSpPr>
              <a:spLocks noChangeArrowheads="1"/>
            </p:cNvSpPr>
            <p:nvPr/>
          </p:nvSpPr>
          <p:spPr bwMode="auto">
            <a:xfrm>
              <a:off x="1355" y="2521"/>
              <a:ext cx="426" cy="226"/>
            </a:xfrm>
            <a:prstGeom prst="flowChartMagneticDisk">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sz="1800">
                  <a:latin typeface="Helvetica"/>
                  <a:cs typeface="Helvetica"/>
                </a:rPr>
                <a:t>D1</a:t>
              </a:r>
            </a:p>
          </p:txBody>
        </p:sp>
        <p:sp>
          <p:nvSpPr>
            <p:cNvPr id="36876" name="AutoShape 10"/>
            <p:cNvSpPr>
              <a:spLocks noChangeArrowheads="1"/>
            </p:cNvSpPr>
            <p:nvPr/>
          </p:nvSpPr>
          <p:spPr bwMode="auto">
            <a:xfrm>
              <a:off x="3221" y="2521"/>
              <a:ext cx="480" cy="251"/>
            </a:xfrm>
            <a:prstGeom prst="flowChartMagneticDisk">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sz="1800">
                  <a:latin typeface="Helvetica"/>
                  <a:cs typeface="Helvetica"/>
                </a:rPr>
                <a:t>Dm</a:t>
              </a:r>
            </a:p>
          </p:txBody>
        </p:sp>
        <p:sp>
          <p:nvSpPr>
            <p:cNvPr id="36877" name="Line 22"/>
            <p:cNvSpPr>
              <a:spLocks noChangeShapeType="1"/>
            </p:cNvSpPr>
            <p:nvPr/>
          </p:nvSpPr>
          <p:spPr bwMode="auto">
            <a:xfrm>
              <a:off x="1355" y="1317"/>
              <a:ext cx="373" cy="577"/>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6878" name="Line 23"/>
            <p:cNvSpPr>
              <a:spLocks noChangeShapeType="1"/>
            </p:cNvSpPr>
            <p:nvPr/>
          </p:nvSpPr>
          <p:spPr bwMode="auto">
            <a:xfrm flipH="1">
              <a:off x="3328" y="1298"/>
              <a:ext cx="487" cy="621"/>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6879" name="Line 24"/>
            <p:cNvSpPr>
              <a:spLocks noChangeShapeType="1"/>
            </p:cNvSpPr>
            <p:nvPr/>
          </p:nvSpPr>
          <p:spPr bwMode="auto">
            <a:xfrm flipH="1">
              <a:off x="1568" y="2044"/>
              <a:ext cx="213" cy="477"/>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6880" name="Line 25"/>
            <p:cNvSpPr>
              <a:spLocks noChangeShapeType="1"/>
            </p:cNvSpPr>
            <p:nvPr/>
          </p:nvSpPr>
          <p:spPr bwMode="auto">
            <a:xfrm>
              <a:off x="1781" y="2044"/>
              <a:ext cx="1494" cy="502"/>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6881" name="Line 26"/>
            <p:cNvSpPr>
              <a:spLocks noChangeShapeType="1"/>
            </p:cNvSpPr>
            <p:nvPr/>
          </p:nvSpPr>
          <p:spPr bwMode="auto">
            <a:xfrm flipH="1">
              <a:off x="1781" y="2044"/>
              <a:ext cx="1440" cy="527"/>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6882" name="Line 27"/>
            <p:cNvSpPr>
              <a:spLocks noChangeShapeType="1"/>
            </p:cNvSpPr>
            <p:nvPr/>
          </p:nvSpPr>
          <p:spPr bwMode="auto">
            <a:xfrm>
              <a:off x="3221" y="2044"/>
              <a:ext cx="267" cy="477"/>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6883" name="Text Box 34"/>
            <p:cNvSpPr txBox="1">
              <a:spLocks noChangeArrowheads="1"/>
            </p:cNvSpPr>
            <p:nvPr/>
          </p:nvSpPr>
          <p:spPr bwMode="auto">
            <a:xfrm>
              <a:off x="2249" y="1017"/>
              <a:ext cx="70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 . . .</a:t>
              </a:r>
            </a:p>
          </p:txBody>
        </p:sp>
        <p:sp>
          <p:nvSpPr>
            <p:cNvPr id="36884" name="Text Box 36"/>
            <p:cNvSpPr txBox="1">
              <a:spLocks noChangeArrowheads="1"/>
            </p:cNvSpPr>
            <p:nvPr/>
          </p:nvSpPr>
          <p:spPr bwMode="auto">
            <a:xfrm>
              <a:off x="2210" y="2457"/>
              <a:ext cx="83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  . . .</a:t>
              </a:r>
            </a:p>
          </p:txBody>
        </p:sp>
        <p:sp>
          <p:nvSpPr>
            <p:cNvPr id="36885" name="Text Box 37"/>
            <p:cNvSpPr txBox="1">
              <a:spLocks noChangeArrowheads="1"/>
            </p:cNvSpPr>
            <p:nvPr/>
          </p:nvSpPr>
          <p:spPr bwMode="auto">
            <a:xfrm>
              <a:off x="2304" y="1764"/>
              <a:ext cx="57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 . .</a:t>
              </a:r>
            </a:p>
          </p:txBody>
        </p:sp>
      </p:grpSp>
      <p:sp>
        <p:nvSpPr>
          <p:cNvPr id="36869" name="Rectangle 39"/>
          <p:cNvSpPr>
            <a:spLocks noChangeArrowheads="1"/>
          </p:cNvSpPr>
          <p:nvPr/>
        </p:nvSpPr>
        <p:spPr bwMode="auto">
          <a:xfrm>
            <a:off x="677863" y="4154488"/>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p>
            <a:pPr>
              <a:spcBef>
                <a:spcPct val="0"/>
              </a:spcBef>
              <a:buFontTx/>
              <a:buNone/>
            </a:pPr>
            <a:endParaRPr kumimoji="0" lang="en-AU" i="1">
              <a:solidFill>
                <a:schemeClr val="tx1"/>
              </a:solidFill>
              <a:latin typeface="Helvetica"/>
              <a:cs typeface="Helvetic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838200" y="1205366"/>
            <a:ext cx="7772400" cy="5314950"/>
          </a:xfrm>
        </p:spPr>
        <p:txBody>
          <a:bodyPr/>
          <a:lstStyle/>
          <a:p>
            <a:pPr algn="ctr">
              <a:lnSpc>
                <a:spcPct val="80000"/>
              </a:lnSpc>
              <a:buFontTx/>
              <a:buNone/>
            </a:pPr>
            <a:r>
              <a:rPr lang="en-AU" sz="2400" dirty="0">
                <a:latin typeface="Helvetica"/>
                <a:cs typeface="Helvetica"/>
              </a:rPr>
              <a:t>One process for all terminals performing all possible requests.</a:t>
            </a:r>
          </a:p>
          <a:p>
            <a:pPr algn="ctr">
              <a:lnSpc>
                <a:spcPct val="80000"/>
              </a:lnSpc>
              <a:buFontTx/>
              <a:buNone/>
            </a:pPr>
            <a:endParaRPr lang="en-AU" sz="2400" dirty="0">
              <a:latin typeface="Helvetica"/>
              <a:cs typeface="Helvetica"/>
            </a:endParaRPr>
          </a:p>
          <a:p>
            <a:pPr algn="ctr">
              <a:lnSpc>
                <a:spcPct val="80000"/>
              </a:lnSpc>
              <a:buFontTx/>
              <a:buNone/>
            </a:pPr>
            <a:r>
              <a:rPr lang="en-AU" sz="2400" dirty="0">
                <a:latin typeface="Helvetica"/>
                <a:cs typeface="Helvetica"/>
              </a:rPr>
              <a:t> </a:t>
            </a:r>
          </a:p>
          <a:p>
            <a:pPr algn="ctr">
              <a:lnSpc>
                <a:spcPct val="80000"/>
              </a:lnSpc>
              <a:buFontTx/>
              <a:buNone/>
            </a:pPr>
            <a:endParaRPr lang="en-AU" sz="2400" dirty="0">
              <a:latin typeface="Helvetica"/>
              <a:cs typeface="Helvetica"/>
            </a:endParaRPr>
          </a:p>
          <a:p>
            <a:pPr algn="ctr">
              <a:lnSpc>
                <a:spcPct val="80000"/>
              </a:lnSpc>
              <a:buFontTx/>
              <a:buNone/>
            </a:pPr>
            <a:endParaRPr lang="en-AU" sz="2400" dirty="0">
              <a:latin typeface="Helvetica"/>
              <a:cs typeface="Helvetica"/>
            </a:endParaRPr>
          </a:p>
          <a:p>
            <a:pPr algn="ctr">
              <a:lnSpc>
                <a:spcPct val="80000"/>
              </a:lnSpc>
              <a:buFontTx/>
              <a:buNone/>
            </a:pPr>
            <a:endParaRPr lang="en-AU" sz="2400" dirty="0">
              <a:latin typeface="Helvetica"/>
              <a:cs typeface="Helvetica"/>
            </a:endParaRPr>
          </a:p>
          <a:p>
            <a:pPr algn="ctr">
              <a:lnSpc>
                <a:spcPct val="80000"/>
              </a:lnSpc>
              <a:buFontTx/>
              <a:buNone/>
            </a:pPr>
            <a:endParaRPr lang="en-AU" sz="2400" dirty="0">
              <a:latin typeface="Helvetica"/>
              <a:cs typeface="Helvetica"/>
            </a:endParaRPr>
          </a:p>
          <a:p>
            <a:pPr algn="ctr">
              <a:lnSpc>
                <a:spcPct val="80000"/>
              </a:lnSpc>
              <a:buFontTx/>
              <a:buNone/>
            </a:pPr>
            <a:endParaRPr lang="en-AU" sz="2400" dirty="0">
              <a:latin typeface="Helvetica"/>
              <a:cs typeface="Helvetica"/>
            </a:endParaRPr>
          </a:p>
          <a:p>
            <a:pPr>
              <a:lnSpc>
                <a:spcPct val="80000"/>
              </a:lnSpc>
              <a:buFontTx/>
              <a:buNone/>
            </a:pPr>
            <a:endParaRPr lang="en-AU" sz="2400" dirty="0">
              <a:latin typeface="Helvetica"/>
              <a:cs typeface="Helvetica"/>
            </a:endParaRPr>
          </a:p>
          <a:p>
            <a:pPr algn="ctr">
              <a:lnSpc>
                <a:spcPct val="80000"/>
              </a:lnSpc>
              <a:buFontTx/>
              <a:buNone/>
            </a:pPr>
            <a:endParaRPr lang="en-AU" sz="2400" dirty="0">
              <a:latin typeface="Helvetica"/>
              <a:cs typeface="Helvetica"/>
            </a:endParaRPr>
          </a:p>
          <a:p>
            <a:pPr algn="ctr">
              <a:lnSpc>
                <a:spcPct val="80000"/>
              </a:lnSpc>
              <a:buFontTx/>
              <a:buNone/>
            </a:pPr>
            <a:r>
              <a:rPr lang="en-AU" sz="2400" dirty="0">
                <a:latin typeface="Helvetica"/>
                <a:cs typeface="Helvetica"/>
              </a:rPr>
              <a:t>This model of implementation can be problematic for the following:</a:t>
            </a:r>
          </a:p>
          <a:p>
            <a:pPr lvl="1">
              <a:lnSpc>
                <a:spcPct val="80000"/>
              </a:lnSpc>
              <a:buFontTx/>
              <a:buNone/>
            </a:pPr>
            <a:r>
              <a:rPr lang="en-AU" sz="2000" b="0" dirty="0">
                <a:latin typeface="Helvetica"/>
                <a:cs typeface="Helvetica"/>
              </a:rPr>
              <a:t>Context switching due to scheduling can cause poor response;</a:t>
            </a:r>
          </a:p>
          <a:p>
            <a:pPr lvl="1">
              <a:lnSpc>
                <a:spcPct val="80000"/>
              </a:lnSpc>
              <a:buFontTx/>
              <a:buNone/>
            </a:pPr>
            <a:r>
              <a:rPr lang="en-AU" sz="2000" b="0" dirty="0">
                <a:latin typeface="Helvetica"/>
                <a:cs typeface="Helvetica"/>
              </a:rPr>
              <a:t>Single large program has to deal with all kinds of terminals.</a:t>
            </a:r>
          </a:p>
        </p:txBody>
      </p:sp>
      <p:sp>
        <p:nvSpPr>
          <p:cNvPr id="37890" name="Rectangle 2"/>
          <p:cNvSpPr>
            <a:spLocks noGrp="1" noChangeArrowheads="1"/>
          </p:cNvSpPr>
          <p:nvPr>
            <p:ph type="title"/>
          </p:nvPr>
        </p:nvSpPr>
        <p:spPr/>
        <p:txBody>
          <a:bodyPr/>
          <a:lstStyle/>
          <a:p>
            <a:r>
              <a:rPr lang="en-AU">
                <a:latin typeface="Helvetica"/>
                <a:cs typeface="Helvetica"/>
              </a:rPr>
              <a:t>TP process structure ...</a:t>
            </a:r>
          </a:p>
        </p:txBody>
      </p:sp>
      <p:grpSp>
        <p:nvGrpSpPr>
          <p:cNvPr id="3" name="Group 2"/>
          <p:cNvGrpSpPr/>
          <p:nvPr/>
        </p:nvGrpSpPr>
        <p:grpSpPr>
          <a:xfrm>
            <a:off x="2235200" y="1584325"/>
            <a:ext cx="4876800" cy="2432050"/>
            <a:chOff x="2235200" y="1584325"/>
            <a:chExt cx="4876800" cy="2432050"/>
          </a:xfrm>
        </p:grpSpPr>
        <p:sp>
          <p:nvSpPr>
            <p:cNvPr id="37892" name="Oval 4"/>
            <p:cNvSpPr>
              <a:spLocks noChangeArrowheads="1"/>
            </p:cNvSpPr>
            <p:nvPr/>
          </p:nvSpPr>
          <p:spPr bwMode="auto">
            <a:xfrm>
              <a:off x="2235200" y="1714500"/>
              <a:ext cx="1544638" cy="279400"/>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sz="1800">
                  <a:latin typeface="Helvetica"/>
                  <a:cs typeface="Helvetica"/>
                </a:rPr>
                <a:t>T1</a:t>
              </a:r>
            </a:p>
          </p:txBody>
        </p:sp>
        <p:sp>
          <p:nvSpPr>
            <p:cNvPr id="37893" name="Oval 5"/>
            <p:cNvSpPr>
              <a:spLocks noChangeArrowheads="1"/>
            </p:cNvSpPr>
            <p:nvPr/>
          </p:nvSpPr>
          <p:spPr bwMode="auto">
            <a:xfrm>
              <a:off x="5729288" y="1714500"/>
              <a:ext cx="1382712" cy="279400"/>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sz="1800">
                  <a:latin typeface="Helvetica"/>
                  <a:cs typeface="Helvetica"/>
                </a:rPr>
                <a:t>Tn</a:t>
              </a:r>
            </a:p>
          </p:txBody>
        </p:sp>
        <p:sp>
          <p:nvSpPr>
            <p:cNvPr id="37894" name="Rectangle 6"/>
            <p:cNvSpPr>
              <a:spLocks noChangeArrowheads="1"/>
            </p:cNvSpPr>
            <p:nvPr/>
          </p:nvSpPr>
          <p:spPr bwMode="auto">
            <a:xfrm>
              <a:off x="2884488" y="2516188"/>
              <a:ext cx="3984625" cy="768350"/>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AU" sz="1800">
                <a:latin typeface="Helvetica"/>
                <a:cs typeface="Helvetica"/>
              </a:endParaRPr>
            </a:p>
          </p:txBody>
        </p:sp>
        <p:sp>
          <p:nvSpPr>
            <p:cNvPr id="37895" name="AutoShape 9"/>
            <p:cNvSpPr>
              <a:spLocks noChangeArrowheads="1"/>
            </p:cNvSpPr>
            <p:nvPr/>
          </p:nvSpPr>
          <p:spPr bwMode="auto">
            <a:xfrm>
              <a:off x="3128963" y="3667125"/>
              <a:ext cx="650875" cy="312738"/>
            </a:xfrm>
            <a:prstGeom prst="flowChartMagneticDisk">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sz="1800">
                  <a:latin typeface="Helvetica"/>
                  <a:cs typeface="Helvetica"/>
                </a:rPr>
                <a:t>D1</a:t>
              </a:r>
            </a:p>
          </p:txBody>
        </p:sp>
        <p:sp>
          <p:nvSpPr>
            <p:cNvPr id="37896" name="AutoShape 10"/>
            <p:cNvSpPr>
              <a:spLocks noChangeArrowheads="1"/>
            </p:cNvSpPr>
            <p:nvPr/>
          </p:nvSpPr>
          <p:spPr bwMode="auto">
            <a:xfrm>
              <a:off x="5973763" y="3667125"/>
              <a:ext cx="731837" cy="349250"/>
            </a:xfrm>
            <a:prstGeom prst="flowChartMagneticDisk">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sz="1800">
                  <a:latin typeface="Helvetica"/>
                  <a:cs typeface="Helvetica"/>
                </a:rPr>
                <a:t>Dm</a:t>
              </a:r>
            </a:p>
          </p:txBody>
        </p:sp>
        <p:sp>
          <p:nvSpPr>
            <p:cNvPr id="37897" name="Line 13"/>
            <p:cNvSpPr>
              <a:spLocks noChangeShapeType="1"/>
            </p:cNvSpPr>
            <p:nvPr/>
          </p:nvSpPr>
          <p:spPr bwMode="auto">
            <a:xfrm>
              <a:off x="3128963" y="1993900"/>
              <a:ext cx="568325" cy="801688"/>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7898" name="Line 14"/>
            <p:cNvSpPr>
              <a:spLocks noChangeShapeType="1"/>
            </p:cNvSpPr>
            <p:nvPr/>
          </p:nvSpPr>
          <p:spPr bwMode="auto">
            <a:xfrm flipH="1">
              <a:off x="6135688" y="1993900"/>
              <a:ext cx="327025" cy="836613"/>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7899" name="Line 15"/>
            <p:cNvSpPr>
              <a:spLocks noChangeShapeType="1"/>
            </p:cNvSpPr>
            <p:nvPr/>
          </p:nvSpPr>
          <p:spPr bwMode="auto">
            <a:xfrm flipH="1">
              <a:off x="3454400" y="3005138"/>
              <a:ext cx="325438" cy="661987"/>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7900" name="Line 16"/>
            <p:cNvSpPr>
              <a:spLocks noChangeShapeType="1"/>
            </p:cNvSpPr>
            <p:nvPr/>
          </p:nvSpPr>
          <p:spPr bwMode="auto">
            <a:xfrm>
              <a:off x="3779838" y="3005138"/>
              <a:ext cx="2276475" cy="696912"/>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7901" name="Line 17"/>
            <p:cNvSpPr>
              <a:spLocks noChangeShapeType="1"/>
            </p:cNvSpPr>
            <p:nvPr/>
          </p:nvSpPr>
          <p:spPr bwMode="auto">
            <a:xfrm flipH="1">
              <a:off x="3779838" y="3005138"/>
              <a:ext cx="2193925" cy="731837"/>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7902" name="Line 18"/>
            <p:cNvSpPr>
              <a:spLocks noChangeShapeType="1"/>
            </p:cNvSpPr>
            <p:nvPr/>
          </p:nvSpPr>
          <p:spPr bwMode="auto">
            <a:xfrm>
              <a:off x="5973763" y="3005138"/>
              <a:ext cx="406400" cy="661987"/>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sz="1800">
                <a:latin typeface="Helvetica"/>
                <a:cs typeface="Helvetica"/>
              </a:endParaRPr>
            </a:p>
          </p:txBody>
        </p:sp>
        <p:sp>
          <p:nvSpPr>
            <p:cNvPr id="37903" name="Oval 20"/>
            <p:cNvSpPr>
              <a:spLocks noChangeArrowheads="1"/>
            </p:cNvSpPr>
            <p:nvPr/>
          </p:nvSpPr>
          <p:spPr bwMode="auto">
            <a:xfrm>
              <a:off x="3535363" y="2725738"/>
              <a:ext cx="2927350" cy="417512"/>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sz="1800">
                  <a:latin typeface="Helvetica"/>
                  <a:cs typeface="Helvetica"/>
                </a:rPr>
                <a:t>One Process</a:t>
              </a:r>
            </a:p>
          </p:txBody>
        </p:sp>
        <p:sp>
          <p:nvSpPr>
            <p:cNvPr id="37904" name="Text Box 25"/>
            <p:cNvSpPr txBox="1">
              <a:spLocks noChangeArrowheads="1"/>
            </p:cNvSpPr>
            <p:nvPr/>
          </p:nvSpPr>
          <p:spPr bwMode="auto">
            <a:xfrm>
              <a:off x="4035425" y="1584325"/>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   . . .</a:t>
              </a:r>
            </a:p>
          </p:txBody>
        </p:sp>
        <p:sp>
          <p:nvSpPr>
            <p:cNvPr id="37905" name="Text Box 26"/>
            <p:cNvSpPr txBox="1">
              <a:spLocks noChangeArrowheads="1"/>
            </p:cNvSpPr>
            <p:nvPr/>
          </p:nvSpPr>
          <p:spPr bwMode="auto">
            <a:xfrm>
              <a:off x="4267200" y="3544888"/>
              <a:ext cx="1320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  . . .</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AU">
                <a:latin typeface="Helvetica"/>
                <a:cs typeface="Helvetica"/>
              </a:rPr>
              <a:t>TP Process structure ...</a:t>
            </a:r>
          </a:p>
        </p:txBody>
      </p:sp>
      <p:sp>
        <p:nvSpPr>
          <p:cNvPr id="38915" name="Rectangle 3"/>
          <p:cNvSpPr>
            <a:spLocks noGrp="1" noChangeArrowheads="1"/>
          </p:cNvSpPr>
          <p:nvPr>
            <p:ph type="body" idx="1"/>
          </p:nvPr>
        </p:nvSpPr>
        <p:spPr>
          <a:ln>
            <a:solidFill>
              <a:schemeClr val="bg1"/>
            </a:solidFill>
            <a:miter lim="800000"/>
            <a:headEnd/>
            <a:tailEnd/>
          </a:ln>
        </p:spPr>
        <p:txBody>
          <a:bodyPr/>
          <a:lstStyle/>
          <a:p>
            <a:pPr>
              <a:buFontTx/>
              <a:buNone/>
            </a:pPr>
            <a:r>
              <a:rPr lang="en-AU">
                <a:latin typeface="Helvetica"/>
                <a:cs typeface="Helvetica"/>
              </a:rPr>
              <a:t>Multiple  communication processes and servers </a:t>
            </a:r>
          </a:p>
        </p:txBody>
      </p:sp>
      <p:grpSp>
        <p:nvGrpSpPr>
          <p:cNvPr id="38916" name="Group 65"/>
          <p:cNvGrpSpPr>
            <a:grpSpLocks/>
          </p:cNvGrpSpPr>
          <p:nvPr/>
        </p:nvGrpSpPr>
        <p:grpSpPr bwMode="auto">
          <a:xfrm>
            <a:off x="1171575" y="1698625"/>
            <a:ext cx="6705600" cy="3730625"/>
            <a:chOff x="576" y="1070"/>
            <a:chExt cx="4224" cy="2350"/>
          </a:xfrm>
        </p:grpSpPr>
        <p:sp>
          <p:nvSpPr>
            <p:cNvPr id="38917" name="Oval 4"/>
            <p:cNvSpPr>
              <a:spLocks noChangeArrowheads="1"/>
            </p:cNvSpPr>
            <p:nvPr/>
          </p:nvSpPr>
          <p:spPr bwMode="auto">
            <a:xfrm>
              <a:off x="757" y="1152"/>
              <a:ext cx="918" cy="208"/>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a:latin typeface="Helvetica"/>
                  <a:cs typeface="Helvetica"/>
                </a:rPr>
                <a:t>T1</a:t>
              </a:r>
            </a:p>
          </p:txBody>
        </p:sp>
        <p:sp>
          <p:nvSpPr>
            <p:cNvPr id="38918" name="Oval 6"/>
            <p:cNvSpPr>
              <a:spLocks noChangeArrowheads="1"/>
            </p:cNvSpPr>
            <p:nvPr/>
          </p:nvSpPr>
          <p:spPr bwMode="auto">
            <a:xfrm>
              <a:off x="3389" y="1173"/>
              <a:ext cx="1102" cy="22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a:latin typeface="Helvetica"/>
                  <a:cs typeface="Helvetica"/>
                </a:rPr>
                <a:t>Tn</a:t>
              </a:r>
            </a:p>
          </p:txBody>
        </p:sp>
        <p:sp>
          <p:nvSpPr>
            <p:cNvPr id="38919" name="Rectangle 7"/>
            <p:cNvSpPr>
              <a:spLocks noChangeArrowheads="1"/>
            </p:cNvSpPr>
            <p:nvPr/>
          </p:nvSpPr>
          <p:spPr bwMode="auto">
            <a:xfrm>
              <a:off x="576" y="1504"/>
              <a:ext cx="4224" cy="1280"/>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endParaRPr kumimoji="0" lang="en-AU">
                <a:latin typeface="Helvetica"/>
                <a:cs typeface="Helvetica"/>
              </a:endParaRPr>
            </a:p>
          </p:txBody>
        </p:sp>
        <p:sp>
          <p:nvSpPr>
            <p:cNvPr id="38920" name="Oval 9"/>
            <p:cNvSpPr>
              <a:spLocks noChangeArrowheads="1"/>
            </p:cNvSpPr>
            <p:nvPr/>
          </p:nvSpPr>
          <p:spPr bwMode="auto">
            <a:xfrm>
              <a:off x="1369" y="2289"/>
              <a:ext cx="979" cy="309"/>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a:latin typeface="Helvetica"/>
                  <a:cs typeface="Helvetica"/>
                </a:rPr>
                <a:t>Appl 1</a:t>
              </a:r>
            </a:p>
          </p:txBody>
        </p:sp>
        <p:sp>
          <p:nvSpPr>
            <p:cNvPr id="38921" name="Oval 10"/>
            <p:cNvSpPr>
              <a:spLocks noChangeArrowheads="1"/>
            </p:cNvSpPr>
            <p:nvPr/>
          </p:nvSpPr>
          <p:spPr bwMode="auto">
            <a:xfrm>
              <a:off x="3144" y="2319"/>
              <a:ext cx="1285" cy="281"/>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a:latin typeface="Helvetica"/>
                  <a:cs typeface="Helvetica"/>
                </a:rPr>
                <a:t>Appl k</a:t>
              </a:r>
            </a:p>
          </p:txBody>
        </p:sp>
        <p:sp>
          <p:nvSpPr>
            <p:cNvPr id="38922" name="Oval 12"/>
            <p:cNvSpPr>
              <a:spLocks noChangeArrowheads="1"/>
            </p:cNvSpPr>
            <p:nvPr/>
          </p:nvSpPr>
          <p:spPr bwMode="auto">
            <a:xfrm>
              <a:off x="696" y="1692"/>
              <a:ext cx="573" cy="966"/>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60000"/>
                </a:lnSpc>
                <a:spcBef>
                  <a:spcPct val="0"/>
                </a:spcBef>
                <a:buFontTx/>
                <a:buNone/>
              </a:pPr>
              <a:r>
                <a:rPr kumimoji="0" lang="en-AU" sz="1800">
                  <a:latin typeface="Helvetica"/>
                  <a:cs typeface="Helvetica"/>
                </a:rPr>
                <a:t>Monitor</a:t>
              </a:r>
              <a:endParaRPr kumimoji="0" lang="en-AU">
                <a:latin typeface="Helvetica"/>
                <a:cs typeface="Helvetica"/>
              </a:endParaRPr>
            </a:p>
          </p:txBody>
        </p:sp>
        <p:sp>
          <p:nvSpPr>
            <p:cNvPr id="38923" name="AutoShape 14"/>
            <p:cNvSpPr>
              <a:spLocks noChangeArrowheads="1"/>
            </p:cNvSpPr>
            <p:nvPr/>
          </p:nvSpPr>
          <p:spPr bwMode="auto">
            <a:xfrm>
              <a:off x="1124" y="3037"/>
              <a:ext cx="673" cy="383"/>
            </a:xfrm>
            <a:prstGeom prst="flowChartMagneticDisk">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a:latin typeface="Helvetica"/>
                  <a:cs typeface="Helvetica"/>
                </a:rPr>
                <a:t>D1</a:t>
              </a:r>
            </a:p>
          </p:txBody>
        </p:sp>
        <p:sp>
          <p:nvSpPr>
            <p:cNvPr id="38924" name="AutoShape 15"/>
            <p:cNvSpPr>
              <a:spLocks noChangeArrowheads="1"/>
            </p:cNvSpPr>
            <p:nvPr/>
          </p:nvSpPr>
          <p:spPr bwMode="auto">
            <a:xfrm>
              <a:off x="3695" y="3007"/>
              <a:ext cx="734" cy="390"/>
            </a:xfrm>
            <a:prstGeom prst="flowChartMagneticDisk">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a:latin typeface="Helvetica"/>
                  <a:cs typeface="Helvetica"/>
                </a:rPr>
                <a:t>Dl</a:t>
              </a:r>
            </a:p>
          </p:txBody>
        </p:sp>
        <p:sp>
          <p:nvSpPr>
            <p:cNvPr id="38925" name="Line 30"/>
            <p:cNvSpPr>
              <a:spLocks noChangeShapeType="1"/>
            </p:cNvSpPr>
            <p:nvPr/>
          </p:nvSpPr>
          <p:spPr bwMode="auto">
            <a:xfrm>
              <a:off x="1247" y="1360"/>
              <a:ext cx="428" cy="480"/>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
          <p:nvSpPr>
            <p:cNvPr id="38926" name="Line 31"/>
            <p:cNvSpPr>
              <a:spLocks noChangeShapeType="1"/>
            </p:cNvSpPr>
            <p:nvPr/>
          </p:nvSpPr>
          <p:spPr bwMode="auto">
            <a:xfrm flipH="1">
              <a:off x="3756" y="1421"/>
              <a:ext cx="184" cy="476"/>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
          <p:nvSpPr>
            <p:cNvPr id="38927" name="Line 32"/>
            <p:cNvSpPr>
              <a:spLocks noChangeShapeType="1"/>
            </p:cNvSpPr>
            <p:nvPr/>
          </p:nvSpPr>
          <p:spPr bwMode="auto">
            <a:xfrm flipH="1">
              <a:off x="1431" y="2588"/>
              <a:ext cx="366" cy="396"/>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
          <p:nvSpPr>
            <p:cNvPr id="38928" name="Line 33"/>
            <p:cNvSpPr>
              <a:spLocks noChangeShapeType="1"/>
            </p:cNvSpPr>
            <p:nvPr/>
          </p:nvSpPr>
          <p:spPr bwMode="auto">
            <a:xfrm>
              <a:off x="1920" y="2588"/>
              <a:ext cx="551" cy="396"/>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
          <p:nvSpPr>
            <p:cNvPr id="38929" name="Line 34"/>
            <p:cNvSpPr>
              <a:spLocks noChangeShapeType="1"/>
            </p:cNvSpPr>
            <p:nvPr/>
          </p:nvSpPr>
          <p:spPr bwMode="auto">
            <a:xfrm>
              <a:off x="3940" y="2588"/>
              <a:ext cx="61" cy="368"/>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
          <p:nvSpPr>
            <p:cNvPr id="38930" name="Line 35"/>
            <p:cNvSpPr>
              <a:spLocks noChangeShapeType="1"/>
            </p:cNvSpPr>
            <p:nvPr/>
          </p:nvSpPr>
          <p:spPr bwMode="auto">
            <a:xfrm flipH="1">
              <a:off x="3144" y="2618"/>
              <a:ext cx="491" cy="389"/>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
          <p:nvSpPr>
            <p:cNvPr id="38931" name="Oval 42"/>
            <p:cNvSpPr>
              <a:spLocks noChangeArrowheads="1"/>
            </p:cNvSpPr>
            <p:nvPr/>
          </p:nvSpPr>
          <p:spPr bwMode="auto">
            <a:xfrm>
              <a:off x="1492" y="1810"/>
              <a:ext cx="856" cy="240"/>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a:latin typeface="Helvetica"/>
                  <a:cs typeface="Helvetica"/>
                </a:rPr>
                <a:t>P1</a:t>
              </a:r>
            </a:p>
          </p:txBody>
        </p:sp>
        <p:sp>
          <p:nvSpPr>
            <p:cNvPr id="38932" name="Oval 44"/>
            <p:cNvSpPr>
              <a:spLocks noChangeArrowheads="1"/>
            </p:cNvSpPr>
            <p:nvPr/>
          </p:nvSpPr>
          <p:spPr bwMode="auto">
            <a:xfrm>
              <a:off x="3267" y="1870"/>
              <a:ext cx="673" cy="240"/>
            </a:xfrm>
            <a:prstGeom prst="ellipse">
              <a:avLst/>
            </a:prstGeom>
            <a:noFill/>
            <a:ln w="12700" cap="sq">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buFontTx/>
                <a:buNone/>
              </a:pPr>
              <a:r>
                <a:rPr kumimoji="0" lang="en-AU">
                  <a:latin typeface="Helvetica"/>
                  <a:cs typeface="Helvetica"/>
                </a:rPr>
                <a:t>Pm</a:t>
              </a:r>
            </a:p>
          </p:txBody>
        </p:sp>
        <p:sp>
          <p:nvSpPr>
            <p:cNvPr id="38933" name="Line 46"/>
            <p:cNvSpPr>
              <a:spLocks noChangeShapeType="1"/>
            </p:cNvSpPr>
            <p:nvPr/>
          </p:nvSpPr>
          <p:spPr bwMode="auto">
            <a:xfrm flipH="1">
              <a:off x="1859" y="2050"/>
              <a:ext cx="61" cy="239"/>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
          <p:nvSpPr>
            <p:cNvPr id="38934" name="Line 47"/>
            <p:cNvSpPr>
              <a:spLocks noChangeShapeType="1"/>
            </p:cNvSpPr>
            <p:nvPr/>
          </p:nvSpPr>
          <p:spPr bwMode="auto">
            <a:xfrm>
              <a:off x="1920" y="2050"/>
              <a:ext cx="1347" cy="299"/>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
          <p:nvSpPr>
            <p:cNvPr id="38935" name="Line 48"/>
            <p:cNvSpPr>
              <a:spLocks noChangeShapeType="1"/>
            </p:cNvSpPr>
            <p:nvPr/>
          </p:nvSpPr>
          <p:spPr bwMode="auto">
            <a:xfrm flipH="1">
              <a:off x="2227" y="2110"/>
              <a:ext cx="1224" cy="209"/>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
          <p:nvSpPr>
            <p:cNvPr id="38936" name="Line 49"/>
            <p:cNvSpPr>
              <a:spLocks noChangeShapeType="1"/>
            </p:cNvSpPr>
            <p:nvPr/>
          </p:nvSpPr>
          <p:spPr bwMode="auto">
            <a:xfrm>
              <a:off x="3695" y="2140"/>
              <a:ext cx="61" cy="149"/>
            </a:xfrm>
            <a:prstGeom prst="line">
              <a:avLst/>
            </a:prstGeom>
            <a:noFill/>
            <a:ln w="12700" cap="sq">
              <a:solidFill>
                <a:srgbClr val="000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Helvetica"/>
                <a:cs typeface="Helvetica"/>
              </a:endParaRPr>
            </a:p>
          </p:txBody>
        </p:sp>
        <p:sp>
          <p:nvSpPr>
            <p:cNvPr id="38937" name="Text Box 56"/>
            <p:cNvSpPr txBox="1">
              <a:spLocks noChangeArrowheads="1"/>
            </p:cNvSpPr>
            <p:nvPr/>
          </p:nvSpPr>
          <p:spPr bwMode="auto">
            <a:xfrm>
              <a:off x="2377" y="1070"/>
              <a:ext cx="5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a:latin typeface="Helvetica"/>
                  <a:cs typeface="Helvetica"/>
                </a:rPr>
                <a:t>. . .</a:t>
              </a:r>
            </a:p>
          </p:txBody>
        </p:sp>
        <p:sp>
          <p:nvSpPr>
            <p:cNvPr id="38938" name="Text Box 58"/>
            <p:cNvSpPr txBox="1">
              <a:spLocks noChangeArrowheads="1"/>
            </p:cNvSpPr>
            <p:nvPr/>
          </p:nvSpPr>
          <p:spPr bwMode="auto">
            <a:xfrm>
              <a:off x="2597" y="1718"/>
              <a:ext cx="5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a:latin typeface="Helvetica"/>
                  <a:cs typeface="Helvetica"/>
                </a:rPr>
                <a:t>. . .</a:t>
              </a:r>
            </a:p>
          </p:txBody>
        </p:sp>
        <p:sp>
          <p:nvSpPr>
            <p:cNvPr id="38939" name="Text Box 59"/>
            <p:cNvSpPr txBox="1">
              <a:spLocks noChangeArrowheads="1"/>
            </p:cNvSpPr>
            <p:nvPr/>
          </p:nvSpPr>
          <p:spPr bwMode="auto">
            <a:xfrm>
              <a:off x="2560" y="2252"/>
              <a:ext cx="5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a:latin typeface="Helvetica"/>
                  <a:cs typeface="Helvetica"/>
                </a:rPr>
                <a:t>. . .</a:t>
              </a:r>
            </a:p>
          </p:txBody>
        </p:sp>
        <p:sp>
          <p:nvSpPr>
            <p:cNvPr id="38940" name="Text Box 61"/>
            <p:cNvSpPr txBox="1">
              <a:spLocks noChangeArrowheads="1"/>
            </p:cNvSpPr>
            <p:nvPr/>
          </p:nvSpPr>
          <p:spPr bwMode="auto">
            <a:xfrm>
              <a:off x="2460" y="3045"/>
              <a:ext cx="8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a:latin typeface="Helvetica"/>
                  <a:cs typeface="Helvetica"/>
                </a:rPr>
                <a:t>. . .</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AU">
                <a:latin typeface="Helvetica"/>
                <a:cs typeface="Helvetica"/>
              </a:rPr>
              <a:t>Components of A TP Monitor</a:t>
            </a:r>
          </a:p>
        </p:txBody>
      </p:sp>
      <p:sp>
        <p:nvSpPr>
          <p:cNvPr id="39939" name="Rectangle 3"/>
          <p:cNvSpPr>
            <a:spLocks noGrp="1" noChangeArrowheads="1"/>
          </p:cNvSpPr>
          <p:nvPr>
            <p:ph type="body" idx="1"/>
          </p:nvPr>
        </p:nvSpPr>
        <p:spPr/>
        <p:txBody>
          <a:bodyPr/>
          <a:lstStyle/>
          <a:p>
            <a:r>
              <a:rPr lang="en-AU">
                <a:latin typeface="Helvetica"/>
                <a:cs typeface="Helvetica"/>
              </a:rPr>
              <a:t>Presentation service : defines interface between the application and the devices it has to interact to. </a:t>
            </a:r>
          </a:p>
          <a:p>
            <a:r>
              <a:rPr lang="en-AU">
                <a:latin typeface="Helvetica"/>
                <a:cs typeface="Helvetica"/>
              </a:rPr>
              <a:t>Queue management: performs the  queuing of transactions.</a:t>
            </a:r>
          </a:p>
          <a:p>
            <a:endParaRPr lang="en-AU">
              <a:latin typeface="Helvetica"/>
              <a:cs typeface="Helvetic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AU">
                <a:latin typeface="Helvetica"/>
                <a:cs typeface="Helvetica"/>
              </a:rPr>
              <a:t>Transaction models ...</a:t>
            </a:r>
          </a:p>
        </p:txBody>
      </p:sp>
      <p:sp>
        <p:nvSpPr>
          <p:cNvPr id="6147" name="Rectangle 3"/>
          <p:cNvSpPr>
            <a:spLocks noGrp="1" noChangeArrowheads="1"/>
          </p:cNvSpPr>
          <p:nvPr>
            <p:ph type="body" idx="1"/>
          </p:nvPr>
        </p:nvSpPr>
        <p:spPr/>
        <p:txBody>
          <a:bodyPr/>
          <a:lstStyle/>
          <a:p>
            <a:pPr lvl="1">
              <a:lnSpc>
                <a:spcPts val="3880"/>
              </a:lnSpc>
            </a:pPr>
            <a:r>
              <a:rPr lang="en-AU" b="0" dirty="0">
                <a:latin typeface="Helvetica"/>
                <a:cs typeface="Helvetica"/>
              </a:rPr>
              <a:t>the block which contains the latest version number is the one which contains most recent data.</a:t>
            </a:r>
          </a:p>
          <a:p>
            <a:pPr lvl="1">
              <a:lnSpc>
                <a:spcPts val="3880"/>
              </a:lnSpc>
            </a:pPr>
            <a:r>
              <a:rPr lang="en-AU" b="0" dirty="0">
                <a:latin typeface="Helvetica"/>
                <a:cs typeface="Helvetica"/>
              </a:rPr>
              <a:t>if  one of the writes fail system can issue another write to the disk block that failed.</a:t>
            </a:r>
          </a:p>
          <a:p>
            <a:pPr lvl="1">
              <a:lnSpc>
                <a:spcPts val="3880"/>
              </a:lnSpc>
            </a:pPr>
            <a:r>
              <a:rPr lang="en-AU" b="0" dirty="0">
                <a:latin typeface="Helvetica"/>
                <a:cs typeface="Helvetica"/>
              </a:rPr>
              <a:t>it always guarantees at  least one block has consistent data.</a:t>
            </a:r>
          </a:p>
          <a:p>
            <a:pPr>
              <a:lnSpc>
                <a:spcPts val="3880"/>
              </a:lnSpc>
            </a:pPr>
            <a:r>
              <a:rPr lang="en-AU" dirty="0">
                <a:latin typeface="Helvetica"/>
                <a:cs typeface="Helvetica"/>
              </a:rPr>
              <a:t>Logged write- it is similar to the duplex write, except one of the writes goes to a log.  This method </a:t>
            </a:r>
            <a:r>
              <a:rPr lang="en-US" dirty="0">
                <a:latin typeface="Helvetica"/>
                <a:cs typeface="Helvetica"/>
              </a:rPr>
              <a:t> is </a:t>
            </a:r>
            <a:r>
              <a:rPr lang="en-AU" dirty="0">
                <a:latin typeface="Helvetica"/>
                <a:cs typeface="Helvetica"/>
              </a:rPr>
              <a:t>very efficient if  the changes to a block are small. We will discuss an efficient method later in the subject.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8"/>
            <a:ext cx="695960"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(v#7)</a:t>
            </a:r>
          </a:p>
          <a:p>
            <a:pPr>
              <a:buNone/>
            </a:pPr>
            <a:r>
              <a:rPr lang="en-US" sz="900" dirty="0">
                <a:latin typeface="Times New Roman" pitchFamily="18" charset="0"/>
              </a:rPr>
              <a:t>Block 123</a:t>
            </a: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Tree>
    <p:extLst>
      <p:ext uri="{BB962C8B-B14F-4D97-AF65-F5344CB8AC3E}">
        <p14:creationId xmlns:p14="http://schemas.microsoft.com/office/powerpoint/2010/main" val="149775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8"/>
            <a:ext cx="695960"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(v#7)</a:t>
            </a:r>
          </a:p>
          <a:p>
            <a:pPr>
              <a:buNone/>
            </a:pPr>
            <a:r>
              <a:rPr lang="en-US" sz="900" dirty="0">
                <a:latin typeface="Times New Roman" pitchFamily="18" charset="0"/>
              </a:rPr>
              <a:t>Block 123</a:t>
            </a:r>
          </a:p>
        </p:txBody>
      </p:sp>
      <p:cxnSp>
        <p:nvCxnSpPr>
          <p:cNvPr id="6" name="Straight Arrow Connector 5"/>
          <p:cNvCxnSpPr>
            <a:stCxn id="9" idx="1"/>
          </p:cNvCxnSpPr>
          <p:nvPr/>
        </p:nvCxnSpPr>
        <p:spPr bwMode="auto">
          <a:xfrm flipH="1">
            <a:off x="2825496" y="2017776"/>
            <a:ext cx="2047240" cy="816864"/>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sp>
        <p:nvSpPr>
          <p:cNvPr id="8" name="TextBox 7"/>
          <p:cNvSpPr txBox="1"/>
          <p:nvPr/>
        </p:nvSpPr>
        <p:spPr>
          <a:xfrm>
            <a:off x="3233219" y="1658007"/>
            <a:ext cx="121076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a:t>Step1:Read</a:t>
            </a:r>
            <a:endParaRPr lang="en-US" sz="1400" dirty="0"/>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kumimoji="1" lang="en-US" sz="1600" b="0" i="0" u="none" strike="noStrike" cap="none" normalizeH="0" baseline="0" dirty="0">
                <a:ln>
                  <a:noFill/>
                </a:ln>
                <a:solidFill>
                  <a:srgbClr val="000000"/>
                </a:solidFill>
                <a:effectLst/>
                <a:latin typeface="Times New Roman" pitchFamily="18" charset="0"/>
              </a:rPr>
              <a:t>100</a:t>
            </a: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Tree>
    <p:extLst>
      <p:ext uri="{BB962C8B-B14F-4D97-AF65-F5344CB8AC3E}">
        <p14:creationId xmlns:p14="http://schemas.microsoft.com/office/powerpoint/2010/main" val="111717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8"/>
            <a:ext cx="695960"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(v#7)</a:t>
            </a:r>
          </a:p>
          <a:p>
            <a:pPr>
              <a:buNone/>
            </a:pPr>
            <a:r>
              <a:rPr lang="en-US" sz="900" dirty="0">
                <a:latin typeface="Times New Roman" pitchFamily="18" charset="0"/>
              </a:rPr>
              <a:t>Block 123</a:t>
            </a:r>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kumimoji="1" lang="en-US" sz="1600" b="0" i="0" u="none" strike="noStrike" cap="none" normalizeH="0" baseline="0" dirty="0">
                <a:ln>
                  <a:noFill/>
                </a:ln>
                <a:solidFill>
                  <a:srgbClr val="000000"/>
                </a:solidFill>
                <a:effectLst/>
                <a:latin typeface="Times New Roman" pitchFamily="18" charset="0"/>
              </a:rPr>
              <a:t>100</a:t>
            </a: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
        <p:nvSpPr>
          <p:cNvPr id="5" name="Rectangle 4"/>
          <p:cNvSpPr/>
          <p:nvPr/>
        </p:nvSpPr>
        <p:spPr bwMode="auto">
          <a:xfrm>
            <a:off x="2825496" y="2086133"/>
            <a:ext cx="1873250" cy="1167384"/>
          </a:xfrm>
          <a:prstGeom prst="rect">
            <a:avLst/>
          </a:prstGeom>
          <a:no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Step2:</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Modify contents in</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memory to say 200</a:t>
            </a:r>
          </a:p>
        </p:txBody>
      </p:sp>
    </p:spTree>
    <p:extLst>
      <p:ext uri="{BB962C8B-B14F-4D97-AF65-F5344CB8AC3E}">
        <p14:creationId xmlns:p14="http://schemas.microsoft.com/office/powerpoint/2010/main" val="55869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8"/>
            <a:ext cx="695960"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(v#7)</a:t>
            </a:r>
          </a:p>
          <a:p>
            <a:pPr>
              <a:buNone/>
            </a:pPr>
            <a:r>
              <a:rPr lang="en-US" sz="900" dirty="0">
                <a:latin typeface="Times New Roman" pitchFamily="18" charset="0"/>
              </a:rPr>
              <a:t>Block 123</a:t>
            </a:r>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2</a:t>
            </a:r>
            <a:r>
              <a:rPr kumimoji="1" lang="en-US" sz="1600" b="0" i="0" u="none" strike="noStrike" cap="none" normalizeH="0" baseline="0" dirty="0">
                <a:ln>
                  <a:noFill/>
                </a:ln>
                <a:solidFill>
                  <a:srgbClr val="000000"/>
                </a:solidFill>
                <a:effectLst/>
                <a:latin typeface="Times New Roman" pitchFamily="18" charset="0"/>
              </a:rPr>
              <a:t>00</a:t>
            </a: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
        <p:nvSpPr>
          <p:cNvPr id="5" name="Rectangle 4"/>
          <p:cNvSpPr/>
          <p:nvPr/>
        </p:nvSpPr>
        <p:spPr bwMode="auto">
          <a:xfrm>
            <a:off x="2921254" y="2074814"/>
            <a:ext cx="1760474" cy="799450"/>
          </a:xfrm>
          <a:prstGeom prst="rect">
            <a:avLst/>
          </a:prstGeom>
          <a:no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Contents</a:t>
            </a:r>
            <a:r>
              <a:rPr kumimoji="1" lang="en-US" sz="1600" b="0" i="0" u="none" strike="noStrike" cap="none" normalizeH="0" dirty="0">
                <a:ln>
                  <a:noFill/>
                </a:ln>
                <a:solidFill>
                  <a:srgbClr val="000000"/>
                </a:solidFill>
                <a:effectLst/>
                <a:latin typeface="Times New Roman" pitchFamily="18" charset="0"/>
              </a:rPr>
              <a:t> modified to </a:t>
            </a:r>
            <a:r>
              <a:rPr kumimoji="1" lang="en-US" sz="1600" b="0" i="0" u="none" strike="noStrike" cap="none" normalizeH="0" baseline="0" dirty="0">
                <a:ln>
                  <a:noFill/>
                </a:ln>
                <a:solidFill>
                  <a:srgbClr val="000000"/>
                </a:solidFill>
                <a:effectLst/>
                <a:latin typeface="Times New Roman" pitchFamily="18" charset="0"/>
              </a:rPr>
              <a:t>200 </a:t>
            </a:r>
            <a:r>
              <a:rPr kumimoji="1" lang="en-US" sz="1600" b="0" i="0" u="none" strike="noStrike" cap="none" normalizeH="0" baseline="0">
                <a:ln>
                  <a:noFill/>
                </a:ln>
                <a:solidFill>
                  <a:srgbClr val="000000"/>
                </a:solidFill>
                <a:effectLst/>
                <a:latin typeface="Times New Roman" pitchFamily="18" charset="0"/>
              </a:rPr>
              <a:t>in memory</a:t>
            </a:r>
            <a:endParaRPr kumimoji="1" lang="en-US" sz="1600" b="0" i="0" u="none" strike="noStrike" cap="none" normalizeH="0" baseline="0" dirty="0">
              <a:ln>
                <a:noFill/>
              </a:ln>
              <a:solidFill>
                <a:srgbClr val="000000"/>
              </a:solidFill>
              <a:effectLst/>
              <a:latin typeface="Times New Roman" pitchFamily="18" charset="0"/>
            </a:endParaRPr>
          </a:p>
        </p:txBody>
      </p:sp>
    </p:spTree>
    <p:extLst>
      <p:ext uri="{BB962C8B-B14F-4D97-AF65-F5344CB8AC3E}">
        <p14:creationId xmlns:p14="http://schemas.microsoft.com/office/powerpoint/2010/main" val="112790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8"/>
            <a:ext cx="695960"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(v#7)</a:t>
            </a:r>
          </a:p>
          <a:p>
            <a:pPr>
              <a:buNone/>
            </a:pPr>
            <a:r>
              <a:rPr lang="en-US" sz="900" dirty="0">
                <a:latin typeface="Times New Roman" pitchFamily="18" charset="0"/>
              </a:rPr>
              <a:t>Block 123</a:t>
            </a:r>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2</a:t>
            </a:r>
            <a:r>
              <a:rPr kumimoji="1" lang="en-US" sz="1600" b="0" i="0" u="none" strike="noStrike" cap="none" normalizeH="0" baseline="0" dirty="0">
                <a:ln>
                  <a:noFill/>
                </a:ln>
                <a:solidFill>
                  <a:srgbClr val="000000"/>
                </a:solidFill>
                <a:effectLst/>
                <a:latin typeface="Times New Roman" pitchFamily="18" charset="0"/>
              </a:rPr>
              <a:t>00</a:t>
            </a: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
        <p:nvSpPr>
          <p:cNvPr id="5" name="Rectangle 4"/>
          <p:cNvSpPr/>
          <p:nvPr/>
        </p:nvSpPr>
        <p:spPr bwMode="auto">
          <a:xfrm>
            <a:off x="2921254" y="2074814"/>
            <a:ext cx="1688846" cy="608299"/>
          </a:xfrm>
          <a:prstGeom prst="rect">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Update changes to disk</a:t>
            </a:r>
          </a:p>
        </p:txBody>
      </p:sp>
    </p:spTree>
    <p:extLst>
      <p:ext uri="{BB962C8B-B14F-4D97-AF65-F5344CB8AC3E}">
        <p14:creationId xmlns:p14="http://schemas.microsoft.com/office/powerpoint/2010/main" val="437058349"/>
      </p:ext>
    </p:extLst>
  </p:cSld>
  <p:clrMapOvr>
    <a:masterClrMapping/>
  </p:clrMapOvr>
</p:sld>
</file>

<file path=ppt/theme/theme1.xml><?xml version="1.0" encoding="utf-8"?>
<a:theme xmlns:a="http://schemas.openxmlformats.org/drawingml/2006/main" name="Contemporary">
  <a:themeElements>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fontScheme name="Contemporar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Char char="•"/>
          <a:tabLst/>
          <a:defRPr kumimoji="1" lang="en-US" sz="2400" b="0" i="0" u="none" strike="noStrike" cap="none" normalizeH="0" baseline="0" smtClean="0">
            <a:ln>
              <a:noFill/>
            </a:ln>
            <a:solidFill>
              <a:srgbClr val="0000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Char char="•"/>
          <a:tabLst/>
          <a:defRPr kumimoji="1" lang="en-US" sz="2400" b="0" i="0" u="none" strike="noStrike" cap="none" normalizeH="0" baseline="0" smtClean="0">
            <a:ln>
              <a:noFill/>
            </a:ln>
            <a:solidFill>
              <a:srgbClr val="000000"/>
            </a:solidFill>
            <a:effectLst/>
            <a:latin typeface="Times New Roman" pitchFamily="18"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85024</TotalTime>
  <Words>1951</Words>
  <Application>Microsoft Macintosh PowerPoint</Application>
  <PresentationFormat>On-screen Show (4:3)</PresentationFormat>
  <Paragraphs>444</Paragraphs>
  <Slides>37</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Arial</vt:lpstr>
      <vt:lpstr>Helvetica</vt:lpstr>
      <vt:lpstr>Times</vt:lpstr>
      <vt:lpstr>Times New Roman</vt:lpstr>
      <vt:lpstr>Contemporary</vt:lpstr>
      <vt:lpstr>COMP90050:Advanced Database Systems Professor Rao Kotagiri  Lecture Set3</vt:lpstr>
      <vt:lpstr>Transaction models</vt:lpstr>
      <vt:lpstr>Transaction models ...</vt:lpstr>
      <vt:lpstr>Transaction models ...</vt:lpstr>
      <vt:lpstr>Updating disk block</vt:lpstr>
      <vt:lpstr>Updating disk block</vt:lpstr>
      <vt:lpstr>Updating disk block</vt:lpstr>
      <vt:lpstr>Updating disk block</vt:lpstr>
      <vt:lpstr>Updating disk block</vt:lpstr>
      <vt:lpstr>Updating disk block</vt:lpstr>
      <vt:lpstr>Updating disk block</vt:lpstr>
      <vt:lpstr>Cyclic Redundancy Check (CRC) generation</vt:lpstr>
      <vt:lpstr>Cyclic Redundancy Check (CRC) generation</vt:lpstr>
      <vt:lpstr>Transaction models ...</vt:lpstr>
      <vt:lpstr>Embedded SQL example in C (Open Database Connectivity )</vt:lpstr>
      <vt:lpstr>PowerPoint Presentation</vt:lpstr>
      <vt:lpstr>PowerPoint Presentation</vt:lpstr>
      <vt:lpstr>PowerPoint Presentation</vt:lpstr>
      <vt:lpstr>Flat Transaction</vt:lpstr>
      <vt:lpstr>Flat Transaction ...</vt:lpstr>
      <vt:lpstr>Flat Transaction ...</vt:lpstr>
      <vt:lpstr>Flat Transaction ...</vt:lpstr>
      <vt:lpstr>Flat Transaction ...</vt:lpstr>
      <vt:lpstr>Limitations of Flat Transactions</vt:lpstr>
      <vt:lpstr>Limitations of Flat Transactions ...</vt:lpstr>
      <vt:lpstr>Transaction with save points</vt:lpstr>
      <vt:lpstr>Nested Transactions</vt:lpstr>
      <vt:lpstr>Nested Transaction Rules</vt:lpstr>
      <vt:lpstr>TP monitor</vt:lpstr>
      <vt:lpstr>TP monitor ...</vt:lpstr>
      <vt:lpstr>TP monitor ...</vt:lpstr>
      <vt:lpstr>TP services</vt:lpstr>
      <vt:lpstr>TP Services ...</vt:lpstr>
      <vt:lpstr>TP process structure</vt:lpstr>
      <vt:lpstr>TP process structure ...</vt:lpstr>
      <vt:lpstr>TP Process structure ...</vt:lpstr>
      <vt:lpstr>Components of A TP Monitor</vt:lpstr>
    </vt:vector>
  </TitlesOfParts>
  <Company>Computer Science</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433-475:High Performance Database Systems Rao Kotagiri</dc:title>
  <dc:creator>Valued Gateway Customer</dc:creator>
  <cp:lastModifiedBy>Rao Kotagiri</cp:lastModifiedBy>
  <cp:revision>652</cp:revision>
  <cp:lastPrinted>2003-05-05T02:08:41Z</cp:lastPrinted>
  <dcterms:created xsi:type="dcterms:W3CDTF">1999-03-11T07:40:44Z</dcterms:created>
  <dcterms:modified xsi:type="dcterms:W3CDTF">2018-03-15T20:52:21Z</dcterms:modified>
</cp:coreProperties>
</file>