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57" r:id="rId7"/>
    <p:sldId id="258" r:id="rId8"/>
    <p:sldId id="260" r:id="rId9"/>
    <p:sldId id="261" r:id="rId10"/>
    <p:sldId id="263" r:id="rId11"/>
    <p:sldId id="276" r:id="rId12"/>
    <p:sldId id="267" r:id="rId13"/>
    <p:sldId id="262" r:id="rId14"/>
    <p:sldId id="275" r:id="rId15"/>
  </p:sldIdLst>
  <p:sldSz cx="12192000" cy="6858000"/>
  <p:notesSz cx="7053263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nuel Ifeabuniki Okechukwu" userId="de6241fd-8423-432e-a46d-9122b6e99571" providerId="ADAL" clId="{5A2CA4B2-A728-4F90-B5F2-077C931C54CE}"/>
    <pc:docChg chg="undo redo custSel delSld modSld sldOrd">
      <pc:chgData name="Emmanuel Ifeabuniki Okechukwu" userId="de6241fd-8423-432e-a46d-9122b6e99571" providerId="ADAL" clId="{5A2CA4B2-A728-4F90-B5F2-077C931C54CE}" dt="2024-02-28T05:49:19.569" v="1876"/>
      <pc:docMkLst>
        <pc:docMk/>
      </pc:docMkLst>
      <pc:sldChg chg="modSp">
        <pc:chgData name="Emmanuel Ifeabuniki Okechukwu" userId="de6241fd-8423-432e-a46d-9122b6e99571" providerId="ADAL" clId="{5A2CA4B2-A728-4F90-B5F2-077C931C54CE}" dt="2024-02-28T05:03:11.827" v="230" actId="6549"/>
        <pc:sldMkLst>
          <pc:docMk/>
          <pc:sldMk cId="784618582" sldId="256"/>
        </pc:sldMkLst>
        <pc:spChg chg="mod">
          <ac:chgData name="Emmanuel Ifeabuniki Okechukwu" userId="de6241fd-8423-432e-a46d-9122b6e99571" providerId="ADAL" clId="{5A2CA4B2-A728-4F90-B5F2-077C931C54CE}" dt="2024-02-28T05:03:11.827" v="230" actId="6549"/>
          <ac:spMkLst>
            <pc:docMk/>
            <pc:sldMk cId="784618582" sldId="256"/>
            <ac:spMk id="2" creationId="{00000000-0000-0000-0000-000000000000}"/>
          </ac:spMkLst>
        </pc:spChg>
        <pc:spChg chg="mod">
          <ac:chgData name="Emmanuel Ifeabuniki Okechukwu" userId="de6241fd-8423-432e-a46d-9122b6e99571" providerId="ADAL" clId="{5A2CA4B2-A728-4F90-B5F2-077C931C54CE}" dt="2024-02-28T05:00:25.780" v="38" actId="20577"/>
          <ac:spMkLst>
            <pc:docMk/>
            <pc:sldMk cId="784618582" sldId="256"/>
            <ac:spMk id="3" creationId="{00000000-0000-0000-0000-000000000000}"/>
          </ac:spMkLst>
        </pc:spChg>
      </pc:sldChg>
      <pc:sldChg chg="modSp">
        <pc:chgData name="Emmanuel Ifeabuniki Okechukwu" userId="de6241fd-8423-432e-a46d-9122b6e99571" providerId="ADAL" clId="{5A2CA4B2-A728-4F90-B5F2-077C931C54CE}" dt="2024-02-28T05:09:05.705" v="810" actId="114"/>
        <pc:sldMkLst>
          <pc:docMk/>
          <pc:sldMk cId="1037841375" sldId="257"/>
        </pc:sldMkLst>
        <pc:spChg chg="mod">
          <ac:chgData name="Emmanuel Ifeabuniki Okechukwu" userId="de6241fd-8423-432e-a46d-9122b6e99571" providerId="ADAL" clId="{5A2CA4B2-A728-4F90-B5F2-077C931C54CE}" dt="2024-02-28T05:09:05.705" v="810" actId="114"/>
          <ac:spMkLst>
            <pc:docMk/>
            <pc:sldMk cId="1037841375" sldId="257"/>
            <ac:spMk id="3" creationId="{00000000-0000-0000-0000-000000000000}"/>
          </ac:spMkLst>
        </pc:spChg>
      </pc:sldChg>
      <pc:sldChg chg="modSp">
        <pc:chgData name="Emmanuel Ifeabuniki Okechukwu" userId="de6241fd-8423-432e-a46d-9122b6e99571" providerId="ADAL" clId="{5A2CA4B2-A728-4F90-B5F2-077C931C54CE}" dt="2024-02-28T05:13:20.381" v="1163" actId="6549"/>
        <pc:sldMkLst>
          <pc:docMk/>
          <pc:sldMk cId="589516335" sldId="258"/>
        </pc:sldMkLst>
        <pc:spChg chg="mod">
          <ac:chgData name="Emmanuel Ifeabuniki Okechukwu" userId="de6241fd-8423-432e-a46d-9122b6e99571" providerId="ADAL" clId="{5A2CA4B2-A728-4F90-B5F2-077C931C54CE}" dt="2024-02-28T05:12:50.980" v="1087" actId="255"/>
          <ac:spMkLst>
            <pc:docMk/>
            <pc:sldMk cId="589516335" sldId="258"/>
            <ac:spMk id="2" creationId="{00000000-0000-0000-0000-000000000000}"/>
          </ac:spMkLst>
        </pc:spChg>
        <pc:spChg chg="mod">
          <ac:chgData name="Emmanuel Ifeabuniki Okechukwu" userId="de6241fd-8423-432e-a46d-9122b6e99571" providerId="ADAL" clId="{5A2CA4B2-A728-4F90-B5F2-077C931C54CE}" dt="2024-02-28T05:13:20.381" v="1163" actId="6549"/>
          <ac:spMkLst>
            <pc:docMk/>
            <pc:sldMk cId="589516335" sldId="258"/>
            <ac:spMk id="3" creationId="{00000000-0000-0000-0000-000000000000}"/>
          </ac:spMkLst>
        </pc:spChg>
      </pc:sldChg>
      <pc:sldChg chg="modSp">
        <pc:chgData name="Emmanuel Ifeabuniki Okechukwu" userId="de6241fd-8423-432e-a46d-9122b6e99571" providerId="ADAL" clId="{5A2CA4B2-A728-4F90-B5F2-077C931C54CE}" dt="2024-02-28T05:49:00.406" v="1875" actId="5793"/>
        <pc:sldMkLst>
          <pc:docMk/>
          <pc:sldMk cId="655085258" sldId="259"/>
        </pc:sldMkLst>
        <pc:spChg chg="mod">
          <ac:chgData name="Emmanuel Ifeabuniki Okechukwu" userId="de6241fd-8423-432e-a46d-9122b6e99571" providerId="ADAL" clId="{5A2CA4B2-A728-4F90-B5F2-077C931C54CE}" dt="2024-02-28T05:49:00.406" v="1875" actId="5793"/>
          <ac:spMkLst>
            <pc:docMk/>
            <pc:sldMk cId="655085258" sldId="259"/>
            <ac:spMk id="3" creationId="{00000000-0000-0000-0000-000000000000}"/>
          </ac:spMkLst>
        </pc:spChg>
      </pc:sldChg>
      <pc:sldChg chg="modSp">
        <pc:chgData name="Emmanuel Ifeabuniki Okechukwu" userId="de6241fd-8423-432e-a46d-9122b6e99571" providerId="ADAL" clId="{5A2CA4B2-A728-4F90-B5F2-077C931C54CE}" dt="2024-02-28T05:14:30.440" v="1186" actId="113"/>
        <pc:sldMkLst>
          <pc:docMk/>
          <pc:sldMk cId="2841274190" sldId="260"/>
        </pc:sldMkLst>
        <pc:spChg chg="mod">
          <ac:chgData name="Emmanuel Ifeabuniki Okechukwu" userId="de6241fd-8423-432e-a46d-9122b6e99571" providerId="ADAL" clId="{5A2CA4B2-A728-4F90-B5F2-077C931C54CE}" dt="2024-02-28T05:14:30.440" v="1186" actId="113"/>
          <ac:spMkLst>
            <pc:docMk/>
            <pc:sldMk cId="2841274190" sldId="260"/>
            <ac:spMk id="3" creationId="{00000000-0000-0000-0000-000000000000}"/>
          </ac:spMkLst>
        </pc:spChg>
      </pc:sldChg>
      <pc:sldChg chg="modSp">
        <pc:chgData name="Emmanuel Ifeabuniki Okechukwu" userId="de6241fd-8423-432e-a46d-9122b6e99571" providerId="ADAL" clId="{5A2CA4B2-A728-4F90-B5F2-077C931C54CE}" dt="2024-02-28T05:32:46.213" v="1344" actId="20577"/>
        <pc:sldMkLst>
          <pc:docMk/>
          <pc:sldMk cId="1429463195" sldId="261"/>
        </pc:sldMkLst>
        <pc:spChg chg="mod">
          <ac:chgData name="Emmanuel Ifeabuniki Okechukwu" userId="de6241fd-8423-432e-a46d-9122b6e99571" providerId="ADAL" clId="{5A2CA4B2-A728-4F90-B5F2-077C931C54CE}" dt="2024-02-28T05:32:46.213" v="1344" actId="20577"/>
          <ac:spMkLst>
            <pc:docMk/>
            <pc:sldMk cId="1429463195" sldId="261"/>
            <ac:spMk id="2" creationId="{00000000-0000-0000-0000-000000000000}"/>
          </ac:spMkLst>
        </pc:spChg>
        <pc:graphicFrameChg chg="mod modGraphic">
          <ac:chgData name="Emmanuel Ifeabuniki Okechukwu" userId="de6241fd-8423-432e-a46d-9122b6e99571" providerId="ADAL" clId="{5A2CA4B2-A728-4F90-B5F2-077C931C54CE}" dt="2024-02-28T05:31:56.271" v="1334" actId="403"/>
          <ac:graphicFrameMkLst>
            <pc:docMk/>
            <pc:sldMk cId="1429463195" sldId="261"/>
            <ac:graphicFrameMk id="5" creationId="{BD1DBD0C-91A8-10A2-ECF6-508EF5652ECA}"/>
          </ac:graphicFrameMkLst>
        </pc:graphicFrameChg>
      </pc:sldChg>
      <pc:sldChg chg="modSp ord">
        <pc:chgData name="Emmanuel Ifeabuniki Okechukwu" userId="de6241fd-8423-432e-a46d-9122b6e99571" providerId="ADAL" clId="{5A2CA4B2-A728-4F90-B5F2-077C931C54CE}" dt="2024-02-28T05:49:19.569" v="1876"/>
        <pc:sldMkLst>
          <pc:docMk/>
          <pc:sldMk cId="970281991" sldId="262"/>
        </pc:sldMkLst>
        <pc:spChg chg="mod">
          <ac:chgData name="Emmanuel Ifeabuniki Okechukwu" userId="de6241fd-8423-432e-a46d-9122b6e99571" providerId="ADAL" clId="{5A2CA4B2-A728-4F90-B5F2-077C931C54CE}" dt="2024-02-28T05:21:40.882" v="1222" actId="403"/>
          <ac:spMkLst>
            <pc:docMk/>
            <pc:sldMk cId="970281991" sldId="262"/>
            <ac:spMk id="2" creationId="{00000000-0000-0000-0000-000000000000}"/>
          </ac:spMkLst>
        </pc:spChg>
        <pc:graphicFrameChg chg="mod modGraphic">
          <ac:chgData name="Emmanuel Ifeabuniki Okechukwu" userId="de6241fd-8423-432e-a46d-9122b6e99571" providerId="ADAL" clId="{5A2CA4B2-A728-4F90-B5F2-077C931C54CE}" dt="2024-02-28T05:29:15.778" v="1327" actId="20577"/>
          <ac:graphicFrameMkLst>
            <pc:docMk/>
            <pc:sldMk cId="970281991" sldId="262"/>
            <ac:graphicFrameMk id="5" creationId="{5B326D90-BCBA-CCE5-DDE5-FE3F8EC110AC}"/>
          </ac:graphicFrameMkLst>
        </pc:graphicFrameChg>
      </pc:sldChg>
      <pc:sldChg chg="modSp">
        <pc:chgData name="Emmanuel Ifeabuniki Okechukwu" userId="de6241fd-8423-432e-a46d-9122b6e99571" providerId="ADAL" clId="{5A2CA4B2-A728-4F90-B5F2-077C931C54CE}" dt="2024-02-28T05:45:21.376" v="1776" actId="20577"/>
        <pc:sldMkLst>
          <pc:docMk/>
          <pc:sldMk cId="1158272484" sldId="263"/>
        </pc:sldMkLst>
        <pc:graphicFrameChg chg="mod modGraphic">
          <ac:chgData name="Emmanuel Ifeabuniki Okechukwu" userId="de6241fd-8423-432e-a46d-9122b6e99571" providerId="ADAL" clId="{5A2CA4B2-A728-4F90-B5F2-077C931C54CE}" dt="2024-02-28T05:45:21.376" v="1776" actId="20577"/>
          <ac:graphicFrameMkLst>
            <pc:docMk/>
            <pc:sldMk cId="1158272484" sldId="263"/>
            <ac:graphicFrameMk id="7" creationId="{892368E0-DA70-E7DC-7D95-BD6D86EF9D8D}"/>
          </ac:graphicFrameMkLst>
        </pc:graphicFrameChg>
      </pc:sldChg>
      <pc:sldChg chg="del">
        <pc:chgData name="Emmanuel Ifeabuniki Okechukwu" userId="de6241fd-8423-432e-a46d-9122b6e99571" providerId="ADAL" clId="{5A2CA4B2-A728-4F90-B5F2-077C931C54CE}" dt="2024-02-28T05:48:15.026" v="1867" actId="2696"/>
        <pc:sldMkLst>
          <pc:docMk/>
          <pc:sldMk cId="1692170690" sldId="264"/>
        </pc:sldMkLst>
      </pc:sldChg>
      <pc:sldChg chg="del">
        <pc:chgData name="Emmanuel Ifeabuniki Okechukwu" userId="de6241fd-8423-432e-a46d-9122b6e99571" providerId="ADAL" clId="{5A2CA4B2-A728-4F90-B5F2-077C931C54CE}" dt="2024-02-28T05:48:20.976" v="1868" actId="2696"/>
        <pc:sldMkLst>
          <pc:docMk/>
          <pc:sldMk cId="3223464499" sldId="265"/>
        </pc:sldMkLst>
      </pc:sldChg>
      <pc:sldChg chg="modSp">
        <pc:chgData name="Emmanuel Ifeabuniki Okechukwu" userId="de6241fd-8423-432e-a46d-9122b6e99571" providerId="ADAL" clId="{5A2CA4B2-A728-4F90-B5F2-077C931C54CE}" dt="2024-02-28T05:48:02.144" v="1866" actId="403"/>
        <pc:sldMkLst>
          <pc:docMk/>
          <pc:sldMk cId="1567045517" sldId="267"/>
        </pc:sldMkLst>
        <pc:spChg chg="mod">
          <ac:chgData name="Emmanuel Ifeabuniki Okechukwu" userId="de6241fd-8423-432e-a46d-9122b6e99571" providerId="ADAL" clId="{5A2CA4B2-A728-4F90-B5F2-077C931C54CE}" dt="2024-02-28T05:45:59.364" v="1800" actId="6549"/>
          <ac:spMkLst>
            <pc:docMk/>
            <pc:sldMk cId="1567045517" sldId="267"/>
            <ac:spMk id="2" creationId="{00000000-0000-0000-0000-000000000000}"/>
          </ac:spMkLst>
        </pc:spChg>
        <pc:spChg chg="mod">
          <ac:chgData name="Emmanuel Ifeabuniki Okechukwu" userId="de6241fd-8423-432e-a46d-9122b6e99571" providerId="ADAL" clId="{5A2CA4B2-A728-4F90-B5F2-077C931C54CE}" dt="2024-02-28T05:48:02.144" v="1866" actId="403"/>
          <ac:spMkLst>
            <pc:docMk/>
            <pc:sldMk cId="1567045517" sldId="267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BB2-F834-4BDD-AD66-48C0CE81E8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BA21-56CC-4B35-9B9C-9C7F47CF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8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BB2-F834-4BDD-AD66-48C0CE81E8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BA21-56CC-4B35-9B9C-9C7F47CF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8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BB2-F834-4BDD-AD66-48C0CE81E8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BA21-56CC-4B35-9B9C-9C7F47CF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53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BB2-F834-4BDD-AD66-48C0CE81E8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BA21-56CC-4B35-9B9C-9C7F47CFCE5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8064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BB2-F834-4BDD-AD66-48C0CE81E8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BA21-56CC-4B35-9B9C-9C7F47CF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21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BB2-F834-4BDD-AD66-48C0CE81E8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BA21-56CC-4B35-9B9C-9C7F47CF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0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BB2-F834-4BDD-AD66-48C0CE81E8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BA21-56CC-4B35-9B9C-9C7F47CF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6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BB2-F834-4BDD-AD66-48C0CE81E8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BA21-56CC-4B35-9B9C-9C7F47CF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71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BB2-F834-4BDD-AD66-48C0CE81E8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BA21-56CC-4B35-9B9C-9C7F47CF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99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BB2-F834-4BDD-AD66-48C0CE81E8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BA21-56CC-4B35-9B9C-9C7F47CF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6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BB2-F834-4BDD-AD66-48C0CE81E8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BA21-56CC-4B35-9B9C-9C7F47CF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8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BB2-F834-4BDD-AD66-48C0CE81E8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BA21-56CC-4B35-9B9C-9C7F47CF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BB2-F834-4BDD-AD66-48C0CE81E8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BA21-56CC-4B35-9B9C-9C7F47CF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5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BB2-F834-4BDD-AD66-48C0CE81E8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BA21-56CC-4B35-9B9C-9C7F47CF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3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BB2-F834-4BDD-AD66-48C0CE81E8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BA21-56CC-4B35-9B9C-9C7F47CF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3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BB2-F834-4BDD-AD66-48C0CE81E8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BA21-56CC-4B35-9B9C-9C7F47CF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3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BB2-F834-4BDD-AD66-48C0CE81E8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BA21-56CC-4B35-9B9C-9C7F47CF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4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4F37BB2-F834-4BDD-AD66-48C0CE81E89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EB2BA21-56CC-4B35-9B9C-9C7F47CFC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8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9390"/>
            <a:ext cx="9144000" cy="654834"/>
          </a:xfrm>
        </p:spPr>
        <p:txBody>
          <a:bodyPr>
            <a:normAutofit fontScale="90000"/>
          </a:bodyPr>
          <a:lstStyle/>
          <a:p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African Meta-Theory project</a:t>
            </a:r>
            <a:b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Internal Dissemination Workshop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5903" y="2016586"/>
            <a:ext cx="10193594" cy="4686555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By</a:t>
            </a:r>
          </a:p>
          <a:p>
            <a:endParaRPr lang="en-US" b="1" dirty="0">
              <a:latin typeface="Garamond" panose="02020404030301010803" pitchFamily="18" charset="0"/>
            </a:endParaRPr>
          </a:p>
          <a:p>
            <a:r>
              <a:rPr lang="en-US" b="1" dirty="0">
                <a:latin typeface="Garamond" panose="02020404030301010803" pitchFamily="18" charset="0"/>
              </a:rPr>
              <a:t>UCHENNA CHRISTIANA UDOJI</a:t>
            </a:r>
          </a:p>
          <a:p>
            <a:r>
              <a:rPr lang="en-US" b="1" dirty="0">
                <a:latin typeface="Garamond" panose="02020404030301010803" pitchFamily="18" charset="0"/>
              </a:rPr>
              <a:t>Research Assistant</a:t>
            </a:r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development research &amp; consulting Group</a:t>
            </a:r>
          </a:p>
          <a:p>
            <a:r>
              <a:rPr lang="en-US" dirty="0">
                <a:latin typeface="Garamond" panose="02020404030301010803" pitchFamily="18" charset="0"/>
              </a:rPr>
              <a:t>Veritas University, Abuja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18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"/>
            <a:ext cx="10364451" cy="914400"/>
          </a:xfrm>
        </p:spPr>
        <p:txBody>
          <a:bodyPr>
            <a:normAutofit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budget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B326D90-BCBA-CCE5-DDE5-FE3F8EC110A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18009903"/>
              </p:ext>
            </p:extLst>
          </p:nvPr>
        </p:nvGraphicFramePr>
        <p:xfrm>
          <a:off x="913775" y="1144796"/>
          <a:ext cx="9683016" cy="49961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41508">
                  <a:extLst>
                    <a:ext uri="{9D8B030D-6E8A-4147-A177-3AD203B41FA5}">
                      <a16:colId xmlns:a16="http://schemas.microsoft.com/office/drawing/2014/main" val="2909826696"/>
                    </a:ext>
                  </a:extLst>
                </a:gridCol>
                <a:gridCol w="705478">
                  <a:extLst>
                    <a:ext uri="{9D8B030D-6E8A-4147-A177-3AD203B41FA5}">
                      <a16:colId xmlns:a16="http://schemas.microsoft.com/office/drawing/2014/main" val="860763363"/>
                    </a:ext>
                  </a:extLst>
                </a:gridCol>
                <a:gridCol w="4136030">
                  <a:extLst>
                    <a:ext uri="{9D8B030D-6E8A-4147-A177-3AD203B41FA5}">
                      <a16:colId xmlns:a16="http://schemas.microsoft.com/office/drawing/2014/main" val="724777650"/>
                    </a:ext>
                  </a:extLst>
                </a:gridCol>
              </a:tblGrid>
              <a:tr h="2119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Expense Category                        </a:t>
                      </a:r>
                      <a:endParaRPr lang="en-NG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Estimated Cost (₦)</a:t>
                      </a:r>
                      <a:endParaRPr lang="en-NG" sz="18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G" sz="18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extLst>
                  <a:ext uri="{0D108BD9-81ED-4DB2-BD59-A6C34878D82A}">
                    <a16:rowId xmlns:a16="http://schemas.microsoft.com/office/drawing/2014/main" val="2984874990"/>
                  </a:ext>
                </a:extLst>
              </a:tr>
              <a:tr h="211904">
                <a:tc gridSpan="3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1. Venue and Logistics</a:t>
                      </a:r>
                      <a:endParaRPr lang="en-NG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tc hMerge="1">
                  <a:txBody>
                    <a:bodyPr/>
                    <a:lstStyle/>
                    <a:p>
                      <a:endParaRPr lang="en-N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G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extLst>
                  <a:ext uri="{0D108BD9-81ED-4DB2-BD59-A6C34878D82A}">
                    <a16:rowId xmlns:a16="http://schemas.microsoft.com/office/drawing/2014/main" val="1821944155"/>
                  </a:ext>
                </a:extLst>
              </a:tr>
              <a:tr h="431343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2. Venue Rental (Veritas University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3.  Multipurpose Hall)      </a:t>
                      </a:r>
                      <a:endParaRPr lang="en-NG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If need be</a:t>
                      </a:r>
                      <a:endParaRPr lang="en-NG" sz="18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If need be</a:t>
                      </a:r>
                      <a:endParaRPr lang="en-NG" sz="18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extLst>
                  <a:ext uri="{0D108BD9-81ED-4DB2-BD59-A6C34878D82A}">
                    <a16:rowId xmlns:a16="http://schemas.microsoft.com/office/drawing/2014/main" val="3034530979"/>
                  </a:ext>
                </a:extLst>
              </a:tr>
              <a:tr h="426551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4. Audio-Visual Equipment and Technical Support</a:t>
                      </a:r>
                      <a:endParaRPr lang="en-NG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If need be, because VMPH has all this</a:t>
                      </a:r>
                      <a:endParaRPr lang="en-NG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If need be, because VMPH has all this</a:t>
                      </a:r>
                      <a:endParaRPr lang="en-NG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extLst>
                  <a:ext uri="{0D108BD9-81ED-4DB2-BD59-A6C34878D82A}">
                    <a16:rowId xmlns:a16="http://schemas.microsoft.com/office/drawing/2014/main" val="3991539293"/>
                  </a:ext>
                </a:extLst>
              </a:tr>
              <a:tr h="211904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5. Printing of Workshop Materials               </a:t>
                      </a:r>
                      <a:endParaRPr lang="en-NG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NG" sz="18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NG" sz="18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extLst>
                  <a:ext uri="{0D108BD9-81ED-4DB2-BD59-A6C34878D82A}">
                    <a16:rowId xmlns:a16="http://schemas.microsoft.com/office/drawing/2014/main" val="1797427049"/>
                  </a:ext>
                </a:extLst>
              </a:tr>
              <a:tr h="211904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6. Signage and Banners                          </a:t>
                      </a:r>
                      <a:endParaRPr lang="en-NG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NG" sz="18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NG" sz="18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extLst>
                  <a:ext uri="{0D108BD9-81ED-4DB2-BD59-A6C34878D82A}">
                    <a16:rowId xmlns:a16="http://schemas.microsoft.com/office/drawing/2014/main" val="3754756548"/>
                  </a:ext>
                </a:extLst>
              </a:tr>
              <a:tr h="211904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7. Refreshments and Snacks        (Biscuits, sweets, water)   </a:t>
                      </a:r>
                      <a:endParaRPr lang="en-NG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NG" sz="18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NG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extLst>
                  <a:ext uri="{0D108BD9-81ED-4DB2-BD59-A6C34878D82A}">
                    <a16:rowId xmlns:a16="http://schemas.microsoft.com/office/drawing/2014/main" val="3548560234"/>
                  </a:ext>
                </a:extLst>
              </a:tr>
              <a:tr h="211904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8. Lunch                            </a:t>
                      </a:r>
                      <a:endParaRPr lang="en-NG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NG" sz="18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NG" sz="18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extLst>
                  <a:ext uri="{0D108BD9-81ED-4DB2-BD59-A6C34878D82A}">
                    <a16:rowId xmlns:a16="http://schemas.microsoft.com/office/drawing/2014/main" val="942173341"/>
                  </a:ext>
                </a:extLst>
              </a:tr>
              <a:tr h="211904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9. Design and Printing of Promotional Materials </a:t>
                      </a:r>
                      <a:endParaRPr lang="en-NG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tc hMerge="1">
                  <a:txBody>
                    <a:bodyPr/>
                    <a:lstStyle/>
                    <a:p>
                      <a:endParaRPr lang="en-NG" sz="18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G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257072"/>
                  </a:ext>
                </a:extLst>
              </a:tr>
              <a:tr h="211904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10. Social Media Advertisements                  </a:t>
                      </a:r>
                      <a:endParaRPr lang="en-NG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NG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NG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extLst>
                  <a:ext uri="{0D108BD9-81ED-4DB2-BD59-A6C34878D82A}">
                    <a16:rowId xmlns:a16="http://schemas.microsoft.com/office/drawing/2014/main" val="1988331795"/>
                  </a:ext>
                </a:extLst>
              </a:tr>
              <a:tr h="211904">
                <a:tc gridSpan="2"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11. Documentation and Video Recording </a:t>
                      </a:r>
                      <a:endParaRPr lang="en-NG" sz="2000" b="0" dirty="0"/>
                    </a:p>
                  </a:txBody>
                  <a:tcPr marL="50143" marR="50143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NG" sz="18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NG" sz="1800" b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extLst>
                  <a:ext uri="{0D108BD9-81ED-4DB2-BD59-A6C34878D82A}">
                    <a16:rowId xmlns:a16="http://schemas.microsoft.com/office/drawing/2014/main" val="517147059"/>
                  </a:ext>
                </a:extLst>
              </a:tr>
              <a:tr h="295416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12. Contingency Fund (10% of Total Budget)     </a:t>
                      </a:r>
                      <a:endParaRPr lang="en-NG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NG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NG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extLst>
                  <a:ext uri="{0D108BD9-81ED-4DB2-BD59-A6C34878D82A}">
                    <a16:rowId xmlns:a16="http://schemas.microsoft.com/office/drawing/2014/main" val="1705802142"/>
                  </a:ext>
                </a:extLst>
              </a:tr>
              <a:tr h="211904">
                <a:tc gridSpan="2"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Total Estimated Budget</a:t>
                      </a:r>
                      <a:endParaRPr lang="en-NG" sz="20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NG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NG" sz="1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143" marR="50143" marT="0" marB="0"/>
                </a:tc>
                <a:extLst>
                  <a:ext uri="{0D108BD9-81ED-4DB2-BD59-A6C34878D82A}">
                    <a16:rowId xmlns:a16="http://schemas.microsoft.com/office/drawing/2014/main" val="2531732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281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983C-8B90-7F74-5F71-761E3C51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  <p:pic>
        <p:nvPicPr>
          <p:cNvPr id="4" name="Picture 4" descr="stockxpertcom_id5270151_size1[1]">
            <a:extLst>
              <a:ext uri="{FF2B5EF4-FFF2-40B4-BE49-F238E27FC236}">
                <a16:creationId xmlns:a16="http://schemas.microsoft.com/office/drawing/2014/main" id="{B65C43CC-A3C6-A7ED-0147-B591BBB7DDE5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1" r="2" b="7188"/>
          <a:stretch>
            <a:fillRect/>
          </a:stretch>
        </p:blipFill>
        <p:spPr bwMode="auto">
          <a:xfrm>
            <a:off x="0" y="1715784"/>
            <a:ext cx="12192000" cy="514221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170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50258"/>
            <a:ext cx="10364451" cy="1405288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4400" y="1708483"/>
            <a:ext cx="10363826" cy="4899259"/>
          </a:xfrm>
        </p:spPr>
        <p:txBody>
          <a:bodyPr>
            <a:normAutofit/>
          </a:bodyPr>
          <a:lstStyle/>
          <a:p>
            <a:r>
              <a:rPr lang="en-GB" sz="22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Workshop objectives</a:t>
            </a:r>
          </a:p>
          <a:p>
            <a:r>
              <a:rPr lang="en-GB" sz="22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 audience</a:t>
            </a:r>
          </a:p>
          <a:p>
            <a:r>
              <a:rPr lang="en-GB" sz="22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date and venue</a:t>
            </a:r>
          </a:p>
          <a:p>
            <a:r>
              <a:rPr lang="en-GB" sz="22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 schedule </a:t>
            </a:r>
          </a:p>
          <a:p>
            <a:r>
              <a:rPr lang="en-GB" sz="22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Speakers, roles/responsibilities</a:t>
            </a:r>
            <a:endParaRPr lang="en-NG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2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Promotion and registration</a:t>
            </a:r>
          </a:p>
          <a:p>
            <a:r>
              <a:rPr lang="en-GB" sz="22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budget</a:t>
            </a:r>
          </a:p>
          <a:p>
            <a:pPr marL="0" indent="0">
              <a:buNone/>
            </a:pPr>
            <a:endParaRPr lang="en-US" sz="2200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85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8269"/>
          </a:xfrm>
        </p:spPr>
        <p:txBody>
          <a:bodyPr>
            <a:normAutofit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Workshop objectives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56854" y="1798820"/>
            <a:ext cx="11486508" cy="505918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GB" cap="none" dirty="0">
                <a:latin typeface="Garamond" panose="02020404030301010803" pitchFamily="18" charset="0"/>
              </a:rPr>
              <a:t>Disseminate the motif, methods &amp; outcomes of the African Meta-Theory Project.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cap="none" dirty="0">
                <a:latin typeface="Garamond" panose="02020404030301010803" pitchFamily="18" charset="0"/>
              </a:rPr>
              <a:t>Present the book: “</a:t>
            </a:r>
            <a:r>
              <a:rPr lang="en-GB" i="1" cap="none" dirty="0">
                <a:latin typeface="Garamond" panose="02020404030301010803" pitchFamily="18" charset="0"/>
              </a:rPr>
              <a:t>Neo Pan-Africanism</a:t>
            </a:r>
            <a:r>
              <a:rPr lang="en-GB" cap="none" dirty="0">
                <a:latin typeface="Garamond" panose="02020404030301010803" pitchFamily="18" charset="0"/>
              </a:rPr>
              <a:t>: A Meta-Theory for African Dev &amp; Change.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cap="none" dirty="0">
                <a:latin typeface="Garamond" panose="02020404030301010803" pitchFamily="18" charset="0"/>
              </a:rPr>
              <a:t>Propose feasible dimensions of application of the Meta-Theory concepts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cap="none" dirty="0">
                <a:latin typeface="Garamond" panose="02020404030301010803" pitchFamily="18" charset="0"/>
              </a:rPr>
              <a:t>Harvest stakeholder perspectives about the Meta-Theory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cap="none" dirty="0">
                <a:latin typeface="Garamond" panose="02020404030301010803" pitchFamily="18" charset="0"/>
              </a:rPr>
              <a:t>Provide networking opportunities for participants on joint actions, going forward.</a:t>
            </a:r>
          </a:p>
        </p:txBody>
      </p:sp>
    </p:spTree>
    <p:extLst>
      <p:ext uri="{BB962C8B-B14F-4D97-AF65-F5344CB8AC3E}">
        <p14:creationId xmlns:p14="http://schemas.microsoft.com/office/powerpoint/2010/main" val="103784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904126"/>
          </a:xfrm>
        </p:spPr>
        <p:txBody>
          <a:bodyPr>
            <a:normAutofit/>
          </a:bodyPr>
          <a:lstStyle/>
          <a:p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02265" y="1173949"/>
            <a:ext cx="11387470" cy="5953874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cap="none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Faculty members, researchers, and scholars from various disciplines:  applied microeconomics, and development studies, etc.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cap="none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Advocacy groups on campus focusing on gender, disability, minority rights, and inclusivity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cap="none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Graduate students in economics and related fields, etc.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cap="none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Journalists and media representatives within the university community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800" cap="none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representative of Ford Foundation.</a:t>
            </a:r>
          </a:p>
        </p:txBody>
      </p:sp>
    </p:spTree>
    <p:extLst>
      <p:ext uri="{BB962C8B-B14F-4D97-AF65-F5344CB8AC3E}">
        <p14:creationId xmlns:p14="http://schemas.microsoft.com/office/powerpoint/2010/main" val="58951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18977"/>
            <a:ext cx="10364451" cy="1144063"/>
          </a:xfrm>
        </p:spPr>
        <p:txBody>
          <a:bodyPr>
            <a:normAutofit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date and venue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02341" y="2271253"/>
            <a:ext cx="11562735" cy="17461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sz="2200" b="1" cap="none" dirty="0">
                <a:latin typeface="Garamond" panose="02020404030301010803" pitchFamily="18" charset="0"/>
              </a:rPr>
              <a:t>Date:</a:t>
            </a:r>
            <a:r>
              <a:rPr lang="en-GB" sz="2200" cap="none" dirty="0">
                <a:latin typeface="Garamond" panose="02020404030301010803" pitchFamily="18" charset="0"/>
              </a:rPr>
              <a:t> March 7, 2024 (Thursday)</a:t>
            </a:r>
          </a:p>
          <a:p>
            <a:pPr marL="0" indent="0" algn="just">
              <a:buNone/>
            </a:pPr>
            <a:r>
              <a:rPr lang="en-GB" sz="2200" b="1" cap="none" dirty="0">
                <a:latin typeface="Garamond" panose="02020404030301010803" pitchFamily="18" charset="0"/>
              </a:rPr>
              <a:t>Time</a:t>
            </a:r>
            <a:r>
              <a:rPr lang="en-GB" sz="2200" cap="none" dirty="0">
                <a:latin typeface="Garamond" panose="02020404030301010803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en-GB" sz="2200" b="1" cap="none" dirty="0">
                <a:latin typeface="Garamond" panose="02020404030301010803" pitchFamily="18" charset="0"/>
              </a:rPr>
              <a:t>Venue:</a:t>
            </a:r>
            <a:r>
              <a:rPr lang="en-GB" sz="2200" cap="none" dirty="0">
                <a:latin typeface="Garamond" panose="02020404030301010803" pitchFamily="18" charset="0"/>
              </a:rPr>
              <a:t> Veritas University Multipurpose Hall</a:t>
            </a:r>
          </a:p>
        </p:txBody>
      </p:sp>
    </p:spTree>
    <p:extLst>
      <p:ext uri="{BB962C8B-B14F-4D97-AF65-F5344CB8AC3E}">
        <p14:creationId xmlns:p14="http://schemas.microsoft.com/office/powerpoint/2010/main" val="284127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156" y="1"/>
            <a:ext cx="10199135" cy="972152"/>
          </a:xfrm>
        </p:spPr>
        <p:txBody>
          <a:bodyPr>
            <a:normAutofit/>
          </a:bodyPr>
          <a:lstStyle/>
          <a:p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Event schedule (3 hours) 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D1DBD0C-91A8-10A2-ECF6-508EF5652EC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50067584"/>
              </p:ext>
            </p:extLst>
          </p:nvPr>
        </p:nvGraphicFramePr>
        <p:xfrm>
          <a:off x="862156" y="875899"/>
          <a:ext cx="10199134" cy="5707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99567">
                  <a:extLst>
                    <a:ext uri="{9D8B030D-6E8A-4147-A177-3AD203B41FA5}">
                      <a16:colId xmlns:a16="http://schemas.microsoft.com/office/drawing/2014/main" val="1490646972"/>
                    </a:ext>
                  </a:extLst>
                </a:gridCol>
                <a:gridCol w="5099567">
                  <a:extLst>
                    <a:ext uri="{9D8B030D-6E8A-4147-A177-3AD203B41FA5}">
                      <a16:colId xmlns:a16="http://schemas.microsoft.com/office/drawing/2014/main" val="3257522415"/>
                    </a:ext>
                  </a:extLst>
                </a:gridCol>
              </a:tblGrid>
              <a:tr h="1615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Time 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Activity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extLst>
                  <a:ext uri="{0D108BD9-81ED-4DB2-BD59-A6C34878D82A}">
                    <a16:rowId xmlns:a16="http://schemas.microsoft.com/office/drawing/2014/main" val="3014498196"/>
                  </a:ext>
                </a:extLst>
              </a:tr>
              <a:tr h="161586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Day 1: March 7, 2024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tc hMerge="1">
                  <a:txBody>
                    <a:bodyPr/>
                    <a:lstStyle/>
                    <a:p>
                      <a:endParaRPr lang="en-N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287465"/>
                  </a:ext>
                </a:extLst>
              </a:tr>
              <a:tr h="1615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9:00 am - 10:00 am 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Registration and Welcome Coffee                     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extLst>
                  <a:ext uri="{0D108BD9-81ED-4DB2-BD59-A6C34878D82A}">
                    <a16:rowId xmlns:a16="http://schemas.microsoft.com/office/drawing/2014/main" val="3689197981"/>
                  </a:ext>
                </a:extLst>
              </a:tr>
              <a:tr h="1615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10:00 am - 10:30 am 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Opening Ceremony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extLst>
                  <a:ext uri="{0D108BD9-81ED-4DB2-BD59-A6C34878D82A}">
                    <a16:rowId xmlns:a16="http://schemas.microsoft.com/office/drawing/2014/main" val="4129128158"/>
                  </a:ext>
                </a:extLst>
              </a:tr>
              <a:tr h="1615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Welcome Address                                   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extLst>
                  <a:ext uri="{0D108BD9-81ED-4DB2-BD59-A6C34878D82A}">
                    <a16:rowId xmlns:a16="http://schemas.microsoft.com/office/drawing/2014/main" val="1065692724"/>
                  </a:ext>
                </a:extLst>
              </a:tr>
              <a:tr h="1615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Overview of Workshop Objectives                   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extLst>
                  <a:ext uri="{0D108BD9-81ED-4DB2-BD59-A6C34878D82A}">
                    <a16:rowId xmlns:a16="http://schemas.microsoft.com/office/drawing/2014/main" val="3932408778"/>
                  </a:ext>
                </a:extLst>
              </a:tr>
              <a:tr h="1615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10:30 am - 11:30 am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Session 1 - Comprehensive Literature Review          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extLst>
                  <a:ext uri="{0D108BD9-81ED-4DB2-BD59-A6C34878D82A}">
                    <a16:rowId xmlns:a16="http://schemas.microsoft.com/office/drawing/2014/main" val="3891358945"/>
                  </a:ext>
                </a:extLst>
              </a:tr>
              <a:tr h="1615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Presentation and Discussion                       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extLst>
                  <a:ext uri="{0D108BD9-81ED-4DB2-BD59-A6C34878D82A}">
                    <a16:rowId xmlns:a16="http://schemas.microsoft.com/office/drawing/2014/main" val="3385786810"/>
                  </a:ext>
                </a:extLst>
              </a:tr>
              <a:tr h="1615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11:30 am - 11:45 am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Morning Break                                        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extLst>
                  <a:ext uri="{0D108BD9-81ED-4DB2-BD59-A6C34878D82A}">
                    <a16:rowId xmlns:a16="http://schemas.microsoft.com/office/drawing/2014/main" val="3500419570"/>
                  </a:ext>
                </a:extLst>
              </a:tr>
              <a:tr h="1615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11:45 am - 1:00 pm  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Session 2 - Critique of Afrocentric Theories        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extLst>
                  <a:ext uri="{0D108BD9-81ED-4DB2-BD59-A6C34878D82A}">
                    <a16:rowId xmlns:a16="http://schemas.microsoft.com/office/drawing/2014/main" val="840501467"/>
                  </a:ext>
                </a:extLst>
              </a:tr>
              <a:tr h="1615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Panel Discussion and Q&amp;A                          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extLst>
                  <a:ext uri="{0D108BD9-81ED-4DB2-BD59-A6C34878D82A}">
                    <a16:rowId xmlns:a16="http://schemas.microsoft.com/office/drawing/2014/main" val="88180625"/>
                  </a:ext>
                </a:extLst>
              </a:tr>
              <a:tr h="1615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1:00 pm - 2:00 pm   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Lunch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extLst>
                  <a:ext uri="{0D108BD9-81ED-4DB2-BD59-A6C34878D82A}">
                    <a16:rowId xmlns:a16="http://schemas.microsoft.com/office/drawing/2014/main" val="2651462364"/>
                  </a:ext>
                </a:extLst>
              </a:tr>
              <a:tr h="1615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2:00 pm - 3:30 pm   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Session 3 - Meta-Theory Synthesis                    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extLst>
                  <a:ext uri="{0D108BD9-81ED-4DB2-BD59-A6C34878D82A}">
                    <a16:rowId xmlns:a16="http://schemas.microsoft.com/office/drawing/2014/main" val="3661828239"/>
                  </a:ext>
                </a:extLst>
              </a:tr>
              <a:tr h="1615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Presentation and Workshop                         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extLst>
                  <a:ext uri="{0D108BD9-81ED-4DB2-BD59-A6C34878D82A}">
                    <a16:rowId xmlns:a16="http://schemas.microsoft.com/office/drawing/2014/main" val="1152327085"/>
                  </a:ext>
                </a:extLst>
              </a:tr>
              <a:tr h="1615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3:30 pm - 3:45 pm   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Afternoon Break                                     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extLst>
                  <a:ext uri="{0D108BD9-81ED-4DB2-BD59-A6C34878D82A}">
                    <a16:rowId xmlns:a16="http://schemas.microsoft.com/office/drawing/2014/main" val="3614622314"/>
                  </a:ext>
                </a:extLst>
              </a:tr>
              <a:tr h="1615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3:45 pm - 5:00 pm   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Session 4 - Practical Application                   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extLst>
                  <a:ext uri="{0D108BD9-81ED-4DB2-BD59-A6C34878D82A}">
                    <a16:rowId xmlns:a16="http://schemas.microsoft.com/office/drawing/2014/main" val="3138081051"/>
                  </a:ext>
                </a:extLst>
              </a:tr>
              <a:tr h="1615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Interactive Group Activities                      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extLst>
                  <a:ext uri="{0D108BD9-81ED-4DB2-BD59-A6C34878D82A}">
                    <a16:rowId xmlns:a16="http://schemas.microsoft.com/office/drawing/2014/main" val="672502061"/>
                  </a:ext>
                </a:extLst>
              </a:tr>
              <a:tr h="1615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5:00 pm - 6:00 pm   </a:t>
                      </a:r>
                      <a:endParaRPr lang="en-NG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Networking and Informal Discussions                 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extLst>
                  <a:ext uri="{0D108BD9-81ED-4DB2-BD59-A6C34878D82A}">
                    <a16:rowId xmlns:a16="http://schemas.microsoft.com/office/drawing/2014/main" val="4121336977"/>
                  </a:ext>
                </a:extLst>
              </a:tr>
              <a:tr h="1615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6:30 pm - 8:30 pm   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Networking Dinner                                    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extLst>
                  <a:ext uri="{0D108BD9-81ED-4DB2-BD59-A6C34878D82A}">
                    <a16:rowId xmlns:a16="http://schemas.microsoft.com/office/drawing/2014/main" val="3299165944"/>
                  </a:ext>
                </a:extLst>
              </a:tr>
              <a:tr h="1615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5:00 pm - 6:00 pm   </a:t>
                      </a:r>
                      <a:endParaRPr lang="en-NG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Closing Ceremony                                    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extLst>
                  <a:ext uri="{0D108BD9-81ED-4DB2-BD59-A6C34878D82A}">
                    <a16:rowId xmlns:a16="http://schemas.microsoft.com/office/drawing/2014/main" val="3067468478"/>
                  </a:ext>
                </a:extLst>
              </a:tr>
              <a:tr h="1615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Key Takeaways and Reflections                      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extLst>
                  <a:ext uri="{0D108BD9-81ED-4DB2-BD59-A6C34878D82A}">
                    <a16:rowId xmlns:a16="http://schemas.microsoft.com/office/drawing/2014/main" val="757100536"/>
                  </a:ext>
                </a:extLst>
              </a:tr>
              <a:tr h="1615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 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Acknowledgments and Thank-You Notes               </a:t>
                      </a:r>
                      <a:endParaRPr lang="en-NG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extLst>
                  <a:ext uri="{0D108BD9-81ED-4DB2-BD59-A6C34878D82A}">
                    <a16:rowId xmlns:a16="http://schemas.microsoft.com/office/drawing/2014/main" val="4198660209"/>
                  </a:ext>
                </a:extLst>
              </a:tr>
              <a:tr h="1615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6:00 pm - 7:00 pm   </a:t>
                      </a:r>
                      <a:endParaRPr lang="en-NG" sz="1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Networking Reception                                </a:t>
                      </a:r>
                      <a:endParaRPr lang="en-NG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67" marR="55067" marT="0" marB="0"/>
                </a:tc>
                <a:extLst>
                  <a:ext uri="{0D108BD9-81ED-4DB2-BD59-A6C34878D82A}">
                    <a16:rowId xmlns:a16="http://schemas.microsoft.com/office/drawing/2014/main" val="1560771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46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981777"/>
          </a:xfrm>
        </p:spPr>
        <p:txBody>
          <a:bodyPr>
            <a:normAutofit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Speakers, roles/responsibilities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92368E0-DA70-E7DC-7D95-BD6D86EF9D8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1388862"/>
              </p:ext>
            </p:extLst>
          </p:nvPr>
        </p:nvGraphicFramePr>
        <p:xfrm>
          <a:off x="913773" y="866274"/>
          <a:ext cx="10364452" cy="52889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1122">
                  <a:extLst>
                    <a:ext uri="{9D8B030D-6E8A-4147-A177-3AD203B41FA5}">
                      <a16:colId xmlns:a16="http://schemas.microsoft.com/office/drawing/2014/main" val="1884030584"/>
                    </a:ext>
                  </a:extLst>
                </a:gridCol>
                <a:gridCol w="3988981">
                  <a:extLst>
                    <a:ext uri="{9D8B030D-6E8A-4147-A177-3AD203B41FA5}">
                      <a16:colId xmlns:a16="http://schemas.microsoft.com/office/drawing/2014/main" val="1211539299"/>
                    </a:ext>
                  </a:extLst>
                </a:gridCol>
                <a:gridCol w="5644349">
                  <a:extLst>
                    <a:ext uri="{9D8B030D-6E8A-4147-A177-3AD203B41FA5}">
                      <a16:colId xmlns:a16="http://schemas.microsoft.com/office/drawing/2014/main" val="869217131"/>
                    </a:ext>
                  </a:extLst>
                </a:gridCol>
              </a:tblGrid>
              <a:tr h="23334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S/N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Name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Roles/Responsibilities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extLst>
                  <a:ext uri="{0D108BD9-81ED-4DB2-BD59-A6C34878D82A}">
                    <a16:rowId xmlns:a16="http://schemas.microsoft.com/office/drawing/2014/main" val="4182237545"/>
                  </a:ext>
                </a:extLst>
              </a:tr>
              <a:tr h="50132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1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Prof. Hyacinth </a:t>
                      </a:r>
                      <a:r>
                        <a:rPr lang="en-GB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Eme</a:t>
                      </a:r>
                      <a:r>
                        <a:rPr lang="en-GB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 </a:t>
                      </a:r>
                      <a:r>
                        <a:rPr lang="en-GB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Ichoku</a:t>
                      </a:r>
                      <a:endParaRPr lang="en-NG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+mj-lt"/>
                        <a:buNone/>
                      </a:pPr>
                      <a:r>
                        <a:rPr lang="en-GB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Welcome Remarks, The Epilogue</a:t>
                      </a:r>
                      <a:endParaRPr lang="en-NG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extLst>
                  <a:ext uri="{0D108BD9-81ED-4DB2-BD59-A6C34878D82A}">
                    <a16:rowId xmlns:a16="http://schemas.microsoft.com/office/drawing/2014/main" val="1968586029"/>
                  </a:ext>
                </a:extLst>
              </a:tr>
              <a:tr h="84063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2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Dr.</a:t>
                      </a:r>
                      <a:r>
                        <a:rPr lang="en-GB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 Emmanuel Okechukwu</a:t>
                      </a:r>
                      <a:endParaRPr lang="en-NG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buFont typeface="+mj-lt"/>
                        <a:buNone/>
                      </a:pPr>
                      <a:endParaRPr 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</a:endParaRPr>
                    </a:p>
                    <a:p>
                      <a:pPr marL="0" lvl="0" indent="0" algn="just">
                        <a:lnSpc>
                          <a:spcPct val="107000"/>
                        </a:lnSpc>
                        <a:buFont typeface="+mj-lt"/>
                        <a:buNone/>
                      </a:pP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Project Objectives &amp; Methodology</a:t>
                      </a:r>
                      <a:endParaRPr lang="en-NG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extLst>
                  <a:ext uri="{0D108BD9-81ED-4DB2-BD59-A6C34878D82A}">
                    <a16:rowId xmlns:a16="http://schemas.microsoft.com/office/drawing/2014/main" val="2693335544"/>
                  </a:ext>
                </a:extLst>
              </a:tr>
              <a:tr h="6709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3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Dr. Oluwatosin Olusola</a:t>
                      </a:r>
                      <a:endParaRPr lang="en-NG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 </a:t>
                      </a:r>
                      <a:endParaRPr lang="en-NG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07000"/>
                        </a:lnSpc>
                        <a:buFont typeface="+mj-lt"/>
                        <a:buNone/>
                      </a:pP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 Findings</a:t>
                      </a:r>
                      <a:endParaRPr lang="en-NG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extLst>
                  <a:ext uri="{0D108BD9-81ED-4DB2-BD59-A6C34878D82A}">
                    <a16:rowId xmlns:a16="http://schemas.microsoft.com/office/drawing/2014/main" val="2104694363"/>
                  </a:ext>
                </a:extLst>
              </a:tr>
              <a:tr h="6709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4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Dr.</a:t>
                      </a:r>
                      <a:r>
                        <a:rPr lang="en-GB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 Theresa </a:t>
                      </a:r>
                      <a:r>
                        <a:rPr lang="en-GB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Olushola-Olaniyi</a:t>
                      </a:r>
                      <a:endParaRPr lang="en-NG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+mj-lt"/>
                        <a:buNone/>
                      </a:pP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Diversity, Equity &amp; Inclusivity in Meta-Theory: </a:t>
                      </a:r>
                      <a:r>
                        <a:rPr lang="en-US" sz="1600" i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Afro-</a:t>
                      </a:r>
                      <a:r>
                        <a:rPr lang="en-US" sz="1600" i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femism</a:t>
                      </a:r>
                      <a:endParaRPr lang="en-NG" sz="16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extLst>
                  <a:ext uri="{0D108BD9-81ED-4DB2-BD59-A6C34878D82A}">
                    <a16:rowId xmlns:a16="http://schemas.microsoft.com/office/drawing/2014/main" val="3384029301"/>
                  </a:ext>
                </a:extLst>
              </a:tr>
              <a:tr h="84063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5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Chikezie</a:t>
                      </a:r>
                      <a:r>
                        <a:rPr lang="en-GB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 Ifeanyi</a:t>
                      </a:r>
                      <a:endParaRPr lang="en-NG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G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+mj-lt"/>
                        <a:buNone/>
                      </a:pP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Domains of Application of African Meta-Theory</a:t>
                      </a:r>
                      <a:endParaRPr lang="en-NG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extLst>
                  <a:ext uri="{0D108BD9-81ED-4DB2-BD59-A6C34878D82A}">
                    <a16:rowId xmlns:a16="http://schemas.microsoft.com/office/drawing/2014/main" val="1787041226"/>
                  </a:ext>
                </a:extLst>
              </a:tr>
              <a:tr h="6709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6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Representative of Ford Foundation</a:t>
                      </a:r>
                      <a:endParaRPr lang="en-NG" dirty="0"/>
                    </a:p>
                  </a:txBody>
                  <a:tcPr marL="42654" marR="42654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Goodwill Message</a:t>
                      </a:r>
                      <a:endParaRPr lang="en-NG" dirty="0"/>
                    </a:p>
                  </a:txBody>
                  <a:tcPr marL="42654" marR="42654" marT="0" marB="0"/>
                </a:tc>
                <a:extLst>
                  <a:ext uri="{0D108BD9-81ED-4DB2-BD59-A6C34878D82A}">
                    <a16:rowId xmlns:a16="http://schemas.microsoft.com/office/drawing/2014/main" val="1301413880"/>
                  </a:ext>
                </a:extLst>
              </a:tr>
              <a:tr h="84063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7</a:t>
                      </a:r>
                      <a:endParaRPr lang="en-NG" sz="16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Uchenna</a:t>
                      </a:r>
                      <a:r>
                        <a:rPr lang="en-GB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 Udoji</a:t>
                      </a:r>
                      <a:endParaRPr lang="en-NG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buFont typeface="+mj-lt"/>
                        <a:buAutoNum type="romanLcPeriod"/>
                      </a:pP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Next Steps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buFont typeface="+mj-lt"/>
                        <a:buAutoNum type="romanLcPeriod"/>
                      </a:pP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Vote of Thanks</a:t>
                      </a:r>
                      <a:endParaRPr lang="en-NG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extLst>
                  <a:ext uri="{0D108BD9-81ED-4DB2-BD59-A6C34878D82A}">
                    <a16:rowId xmlns:a16="http://schemas.microsoft.com/office/drawing/2014/main" val="3041997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27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75756"/>
            <a:ext cx="10364451" cy="642391"/>
          </a:xfrm>
        </p:spPr>
        <p:txBody>
          <a:bodyPr>
            <a:normAutofit fontScale="90000"/>
          </a:bodyPr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Speakers, roles/</a:t>
            </a:r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Cont’d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92368E0-DA70-E7DC-7D95-BD6D86EF9D8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86385998"/>
              </p:ext>
            </p:extLst>
          </p:nvPr>
        </p:nvGraphicFramePr>
        <p:xfrm>
          <a:off x="913774" y="939713"/>
          <a:ext cx="10364452" cy="61195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1122">
                  <a:extLst>
                    <a:ext uri="{9D8B030D-6E8A-4147-A177-3AD203B41FA5}">
                      <a16:colId xmlns:a16="http://schemas.microsoft.com/office/drawing/2014/main" val="1884030584"/>
                    </a:ext>
                  </a:extLst>
                </a:gridCol>
                <a:gridCol w="3988981">
                  <a:extLst>
                    <a:ext uri="{9D8B030D-6E8A-4147-A177-3AD203B41FA5}">
                      <a16:colId xmlns:a16="http://schemas.microsoft.com/office/drawing/2014/main" val="1211539299"/>
                    </a:ext>
                  </a:extLst>
                </a:gridCol>
                <a:gridCol w="5644349">
                  <a:extLst>
                    <a:ext uri="{9D8B030D-6E8A-4147-A177-3AD203B41FA5}">
                      <a16:colId xmlns:a16="http://schemas.microsoft.com/office/drawing/2014/main" val="869217131"/>
                    </a:ext>
                  </a:extLst>
                </a:gridCol>
              </a:tblGrid>
              <a:tr h="2179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S/N</a:t>
                      </a:r>
                      <a:endParaRPr lang="en-NG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Name</a:t>
                      </a:r>
                      <a:endParaRPr lang="en-NG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</a:rPr>
                        <a:t>Roles/Responsibilities</a:t>
                      </a:r>
                      <a:endParaRPr lang="en-NG" sz="1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extLst>
                  <a:ext uri="{0D108BD9-81ED-4DB2-BD59-A6C34878D82A}">
                    <a16:rowId xmlns:a16="http://schemas.microsoft.com/office/drawing/2014/main" val="4182237545"/>
                  </a:ext>
                </a:extLst>
              </a:tr>
              <a:tr h="4683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NG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Dr.</a:t>
                      </a:r>
                      <a:r>
                        <a:rPr lang="en-GB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Tosin</a:t>
                      </a:r>
                      <a:r>
                        <a:rPr lang="en-GB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Olushola</a:t>
                      </a:r>
                      <a:endParaRPr lang="en-NG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buFont typeface="+mj-lt"/>
                        <a:buAutoNum type="romanLcPeriod"/>
                      </a:pPr>
                      <a:r>
                        <a:rPr lang="en-GB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Moderator for various sessions</a:t>
                      </a:r>
                      <a:endParaRPr lang="en-NG" sz="1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romanLcPeriod"/>
                      </a:pPr>
                      <a:r>
                        <a:rPr lang="en-GB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Ensuring smooth transitions</a:t>
                      </a:r>
                      <a:endParaRPr lang="en-NG" sz="1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8586029"/>
                  </a:ext>
                </a:extLst>
              </a:tr>
              <a:tr h="4683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NG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Ifeanyi </a:t>
                      </a:r>
                      <a:r>
                        <a:rPr lang="en-GB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Chikezie</a:t>
                      </a:r>
                      <a:endParaRPr lang="en-NG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romanLcPeriod"/>
                      </a:pPr>
                      <a:r>
                        <a:rPr lang="en-GB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Oversee of the Workshop Budget and Financial Management</a:t>
                      </a:r>
                      <a:endParaRPr lang="en-NG" sz="1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4302359"/>
                  </a:ext>
                </a:extLst>
              </a:tr>
              <a:tr h="7852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NG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Dr. Theresa Olaniyi-Olushola</a:t>
                      </a:r>
                      <a:endParaRPr lang="en-NG" sz="1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buFont typeface="+mj-lt"/>
                        <a:buAutoNum type="romanLcPeriod"/>
                      </a:pPr>
                      <a:r>
                        <a:rPr lang="en-GB" sz="14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Afrofeminist</a:t>
                      </a:r>
                      <a:r>
                        <a:rPr lang="en-GB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Perspectives in the African Meta-Theory.</a:t>
                      </a:r>
                      <a:endParaRPr lang="en-NG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romanLcPeriod"/>
                      </a:pPr>
                      <a:r>
                        <a:rPr lang="en-GB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Panellist for Session 6 - Academic Integration</a:t>
                      </a:r>
                      <a:endParaRPr lang="en-NG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3335544"/>
                  </a:ext>
                </a:extLst>
              </a:tr>
              <a:tr h="6267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NG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Dr. Anthonia Onyenwenyi </a:t>
                      </a:r>
                      <a:endParaRPr lang="en-NG" sz="1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buFont typeface="+mj-lt"/>
                        <a:buAutoNum type="romanLcPeriod"/>
                      </a:pPr>
                      <a:r>
                        <a:rPr lang="en-GB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Academic Perspectives on the African Meta-Theory.</a:t>
                      </a:r>
                      <a:endParaRPr lang="en-NG" sz="1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romanLcPeriod"/>
                      </a:pPr>
                      <a:r>
                        <a:rPr lang="en-GB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Presenter for Session 4 - Practical Application</a:t>
                      </a:r>
                      <a:endParaRPr lang="en-NG" sz="1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4694363"/>
                  </a:ext>
                </a:extLst>
              </a:tr>
              <a:tr h="6267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NG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Uchenna C. Udoji</a:t>
                      </a:r>
                      <a:endParaRPr lang="en-NG" sz="1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romanLcPeriod"/>
                      </a:pPr>
                      <a:r>
                        <a:rPr lang="en-GB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Facilitator for Interactive Group Activities</a:t>
                      </a:r>
                      <a:endParaRPr lang="en-NG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4029301"/>
                  </a:ext>
                </a:extLst>
              </a:tr>
              <a:tr h="7852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NG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Prof. Paul Bukuluki </a:t>
                      </a:r>
                      <a:endParaRPr lang="en-NG" sz="1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buFont typeface="+mj-lt"/>
                        <a:buAutoNum type="romanLcPeriod"/>
                      </a:pPr>
                      <a:r>
                        <a:rPr lang="en-GB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International Insights on the African Meta-Theory.</a:t>
                      </a:r>
                      <a:endParaRPr lang="en-NG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romanLcPeriod"/>
                      </a:pPr>
                      <a:r>
                        <a:rPr lang="en-GB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Virtual Keynote Speaker</a:t>
                      </a:r>
                      <a:endParaRPr lang="en-NG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7041226"/>
                  </a:ext>
                </a:extLst>
              </a:tr>
              <a:tr h="6267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NG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Rev. Fr. Dr. Pascal Mwambi </a:t>
                      </a:r>
                      <a:endParaRPr lang="en-NG" sz="1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buFont typeface="+mj-lt"/>
                        <a:buAutoNum type="romanLcPeriod"/>
                      </a:pPr>
                      <a:r>
                        <a:rPr lang="en-GB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Religious and ethical dimensions; Ethical Considerations in the African Meta-Theory.</a:t>
                      </a:r>
                      <a:endParaRPr lang="en-NG" sz="1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romanLcPeriod"/>
                      </a:pPr>
                      <a:r>
                        <a:rPr lang="en-GB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Virtual Keynote Speaker</a:t>
                      </a:r>
                      <a:endParaRPr lang="en-NG" sz="1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1413880"/>
                  </a:ext>
                </a:extLst>
              </a:tr>
              <a:tr h="78527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NG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Prof. Felix Oriakhi </a:t>
                      </a:r>
                      <a:endParaRPr lang="en-NG" sz="1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buFont typeface="+mj-lt"/>
                        <a:buAutoNum type="romanLcPeriod"/>
                      </a:pPr>
                      <a:r>
                        <a:rPr lang="en-GB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Institutional Perspectives on the African Meta-Theory.</a:t>
                      </a:r>
                      <a:endParaRPr lang="en-NG" sz="1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romanLcPeriod"/>
                      </a:pPr>
                      <a:r>
                        <a:rPr lang="en-GB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Virtual Keynote Speaker on Regional Applications of the Meta-Theory.</a:t>
                      </a:r>
                      <a:endParaRPr lang="en-NG" sz="1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1997693"/>
                  </a:ext>
                </a:extLst>
              </a:tr>
              <a:tr h="67462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  <a:endParaRPr lang="en-NG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654" marR="426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4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Prof. Aboi Madaki </a:t>
                      </a:r>
                      <a:endParaRPr lang="en-NG" sz="14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buFont typeface="+mj-lt"/>
                        <a:buAutoNum type="romanLcPeriod"/>
                      </a:pPr>
                      <a:r>
                        <a:rPr lang="en-GB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Local perspectives; Role in Advancing the African Meta-Theory.</a:t>
                      </a:r>
                      <a:endParaRPr lang="en-NG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AutoNum type="romanLcPeriod"/>
                      </a:pPr>
                      <a:r>
                        <a:rPr lang="en-GB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aramond" panose="02020404030301010803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Virtual Keynote Speaker</a:t>
                      </a:r>
                      <a:endParaRPr lang="en-NG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Garamond" panose="020204040303010108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3039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469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/>
          </a:bodyPr>
          <a:lstStyle/>
          <a:p>
            <a:r>
              <a:rPr lang="en-US" b="1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PROMOTION ACTIVITIES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99730" y="1219943"/>
            <a:ext cx="11185451" cy="5012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romanLcPeriod"/>
            </a:pPr>
            <a:r>
              <a:rPr lang="en-GB" sz="2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visually appealing posters with key details about the workshop.</a:t>
            </a:r>
            <a:endParaRPr lang="en-NG" sz="24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romanLcPeriod"/>
            </a:pPr>
            <a:r>
              <a:rPr lang="en-GB" sz="2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Leverage Veritas University official event page on platforms like Facebook, Twitter, and LinkedIn. To post workshop highlights, speaker profiles, and teasers.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romanLcPeriod"/>
            </a:pPr>
            <a:r>
              <a:rPr lang="en-GB" sz="2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Leverage the university's newsletter or announcements section to reach the academic community.</a:t>
            </a:r>
            <a:endParaRPr lang="en-NG" sz="24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romanLcPeriod"/>
            </a:pPr>
            <a:r>
              <a:rPr lang="en-GB" sz="2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series of well-crafted email invitations and updates.</a:t>
            </a:r>
            <a:endParaRPr lang="en-NG" sz="24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romanLcPeriod"/>
            </a:pPr>
            <a:r>
              <a:rPr lang="en-GB" sz="2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 the workshop prominently on Veritas University's official website.</a:t>
            </a:r>
            <a:endParaRPr lang="en-NG" sz="24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romanLcPeriod"/>
            </a:pPr>
            <a:r>
              <a:rPr lang="en-GB" sz="2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Partner with student organizations to promote the workshop among their members through meetings and social media.</a:t>
            </a:r>
            <a:endParaRPr lang="en-GB" sz="24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romanLcPeriod"/>
            </a:pPr>
            <a:r>
              <a:rPr lang="en-GB" sz="2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Reach out to local newspapers, radio stations, and community newsletters for coverage.</a:t>
            </a:r>
            <a:endParaRPr lang="en-NG" sz="24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romanLcPeriod"/>
            </a:pPr>
            <a:r>
              <a:rPr lang="en-GB" sz="2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Offer interviews with key speakers or organizers to generate interest</a:t>
            </a:r>
            <a:endParaRPr lang="en-GB" sz="24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romanLcPeriod"/>
            </a:pPr>
            <a:r>
              <a:rPr lang="en-GB" sz="2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contact details for technical support or inquiries (</a:t>
            </a:r>
            <a:r>
              <a:rPr lang="en-GB" sz="2400" dirty="0" err="1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Uchenna</a:t>
            </a:r>
            <a:r>
              <a:rPr lang="en-GB" sz="24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GB" sz="2400" dirty="0" err="1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</a:t>
            </a:r>
            <a:r>
              <a:rPr lang="en-GB" sz="2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Oluwatosin</a:t>
            </a:r>
            <a:r>
              <a:rPr lang="en-GB" sz="19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NG" sz="19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04551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8BA028ACC5404498221F4A7EDB98A1" ma:contentTypeVersion="18" ma:contentTypeDescription="Create a new document." ma:contentTypeScope="" ma:versionID="ef3efac97c435bebaaf08fe5c0c7d8a5">
  <xsd:schema xmlns:xsd="http://www.w3.org/2001/XMLSchema" xmlns:xs="http://www.w3.org/2001/XMLSchema" xmlns:p="http://schemas.microsoft.com/office/2006/metadata/properties" xmlns:ns3="3c35c443-872f-47da-8a07-952da21565ca" xmlns:ns4="4db0091c-fc97-4c6c-b545-206bdfe93e3b" targetNamespace="http://schemas.microsoft.com/office/2006/metadata/properties" ma:root="true" ma:fieldsID="a5eea84d385aba9527624bde571c85b1" ns3:_="" ns4:_="">
    <xsd:import namespace="3c35c443-872f-47da-8a07-952da21565ca"/>
    <xsd:import namespace="4db0091c-fc97-4c6c-b545-206bdfe93e3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LengthInSeconds" minOccurs="0"/>
                <xsd:element ref="ns3:MediaServiceSearchProperties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35c443-872f-47da-8a07-952da21565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b0091c-fc97-4c6c-b545-206bdfe93e3b" elementFormDefault="qualified">
    <xsd:import namespace="http://schemas.microsoft.com/office/2006/documentManagement/types"/>
    <xsd:import namespace="http://schemas.microsoft.com/office/infopath/2007/PartnerControls"/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c35c443-872f-47da-8a07-952da21565ca" xsi:nil="true"/>
  </documentManagement>
</p:properties>
</file>

<file path=customXml/itemProps1.xml><?xml version="1.0" encoding="utf-8"?>
<ds:datastoreItem xmlns:ds="http://schemas.openxmlformats.org/officeDocument/2006/customXml" ds:itemID="{D7A235AC-B607-4657-B6E6-9A9ADE5B11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35c443-872f-47da-8a07-952da21565ca"/>
    <ds:schemaRef ds:uri="4db0091c-fc97-4c6c-b545-206bdfe93e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B0DA49-A0D8-4ACA-998D-EC1C884BEB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E6B0C-A258-453E-B8A8-AB2E6628A772}">
  <ds:schemaRefs>
    <ds:schemaRef ds:uri="http://purl.org/dc/elements/1.1/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3c35c443-872f-47da-8a07-952da21565ca"/>
    <ds:schemaRef ds:uri="http://www.w3.org/XML/1998/namespace"/>
    <ds:schemaRef ds:uri="http://schemas.openxmlformats.org/package/2006/metadata/core-properties"/>
    <ds:schemaRef ds:uri="4db0091c-fc97-4c6c-b545-206bdfe93e3b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2322</TotalTime>
  <Words>851</Words>
  <Application>Microsoft Office PowerPoint</Application>
  <PresentationFormat>Widescreen</PresentationFormat>
  <Paragraphs>182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Garamond</vt:lpstr>
      <vt:lpstr>Times New Roman</vt:lpstr>
      <vt:lpstr>Tw Cen MT</vt:lpstr>
      <vt:lpstr>Droplet</vt:lpstr>
      <vt:lpstr>                    African Meta-Theory project Internal Dissemination Workshop</vt:lpstr>
      <vt:lpstr>PRESENTATION OUTLINE </vt:lpstr>
      <vt:lpstr>Workshop objectives</vt:lpstr>
      <vt:lpstr>Target audience</vt:lpstr>
      <vt:lpstr>Proposed date and venue</vt:lpstr>
      <vt:lpstr>Event schedule (3 hours) </vt:lpstr>
      <vt:lpstr>Speakers, roles/responsibilities</vt:lpstr>
      <vt:lpstr>Speakers, roles/responsibilities Cont’d</vt:lpstr>
      <vt:lpstr>PROMOTION ACTIVITIES</vt:lpstr>
      <vt:lpstr>Proposed budget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EEFECT OF EXCHANGE RATE VOLATILITY ON ECONOMIC GROWTH IN NIGERIA</dc:title>
  <dc:creator>ademola</dc:creator>
  <cp:lastModifiedBy>Emmanuel Ifeabuniki Okechukwu</cp:lastModifiedBy>
  <cp:revision>47</cp:revision>
  <cp:lastPrinted>2022-11-04T08:42:39Z</cp:lastPrinted>
  <dcterms:created xsi:type="dcterms:W3CDTF">2022-10-31T18:02:05Z</dcterms:created>
  <dcterms:modified xsi:type="dcterms:W3CDTF">2024-02-28T05:49:23Z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0x0101007B8BA028ACC5404498221F4A7EDB98A1</vt:lpwstr>
  </property>
</Properties>
</file>