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Source Code Pro"/>
      <p:regular r:id="rId36"/>
      <p:bold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F59ECA9-F3A2-479B-9221-AA3C87CD5598}">
  <a:tblStyle styleId="{5F59ECA9-F3A2-479B-9221-AA3C87CD55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SourceCodePro-bold.fntdata"/><Relationship Id="rId14" Type="http://schemas.openxmlformats.org/officeDocument/2006/relationships/slide" Target="slides/slide9.xml"/><Relationship Id="rId36" Type="http://schemas.openxmlformats.org/officeDocument/2006/relationships/font" Target="fonts/SourceCodePro-regular.fntdata"/><Relationship Id="rId17" Type="http://schemas.openxmlformats.org/officeDocument/2006/relationships/slide" Target="slides/slide12.xml"/><Relationship Id="rId39" Type="http://schemas.openxmlformats.org/officeDocument/2006/relationships/font" Target="fonts/Oswald-bold.fntdata"/><Relationship Id="rId16" Type="http://schemas.openxmlformats.org/officeDocument/2006/relationships/slide" Target="slides/slide11.xml"/><Relationship Id="rId38" Type="http://schemas.openxmlformats.org/officeDocument/2006/relationships/font" Target="fonts/Oswal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also see the vif values later.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370344f2f07f0da1359557d7a5541669be015b0412910d3c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(added scaling, the results are even worse…..)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(added scaling, the results are even worse…..)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(added scaling, the results are even worse…..)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Taste is one of the least understood human senses!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Oenologist ~ sommelier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Vinho verde from Minho (NW) portugal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Portugal = top 10 wine exporter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Vinho verde increased 36% 97-07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Wine certification and quality assessment important step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Taste is one of the least understood human senses → sommelier black box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graphs on right: avg SVM relative importance (Ra values);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Oentological theory alignment: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Alcohol directly correlated with quality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Citric acid and residual sugar more important in white wine (freshnness &amp; sweetness more important)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Volatile acidity indirectly correlated with quality (acetic acid key ingredient in vinegar)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Sulphates…. (?)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Maybe related to fermenting nutrition → wine aroma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Vif values shown later.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Vif values shown later.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10" Type="http://schemas.openxmlformats.org/officeDocument/2006/relationships/image" Target="../media/image3.png"/><Relationship Id="rId9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Relationship Id="rId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1532850" y="1347875"/>
            <a:ext cx="6078300" cy="18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Classification</a:t>
            </a:r>
            <a:r>
              <a:rPr lang="en" sz="3600"/>
              <a:t> and Regression Learning on the Wine Quality Dataset</a:t>
            </a:r>
            <a:endParaRPr sz="3600"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Christian McDaniel, Jeremy Shi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Something about Scalation...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newest version of Scalation 1.4.1, RegressionTest won’t work.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it does work in an early version of Scalation -- 1.4, which is the one we use for vif and regression in this project.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RandomForestTest4, the test that used the wine dataset, also has bugs. So we did not use RandomForest in Scalation for the datasets.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268638" y="4693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using Scalation/R (results are the same; here using screenshots in R)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82925" y="1468825"/>
            <a:ext cx="8649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Vif values in the red wine dataset (all seem okay):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(7.76751, 1.78939, 3.12802, 1.70259, 1.48193, 1.96302, 2.18681, 6.34376, 3.32973, 1.42943, 3.03116)</a:t>
            </a:r>
            <a:endParaRPr sz="15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Vif values in the white wine dataset (some of them not okay):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1748" r="0" t="4205"/>
          <a:stretch/>
        </p:blipFill>
        <p:spPr>
          <a:xfrm>
            <a:off x="122863" y="3692100"/>
            <a:ext cx="8984348" cy="121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4">
            <a:alphaModFix/>
          </a:blip>
          <a:srcRect b="4577" l="941" r="0" t="7051"/>
          <a:stretch/>
        </p:blipFill>
        <p:spPr>
          <a:xfrm>
            <a:off x="86075" y="2012200"/>
            <a:ext cx="9057925" cy="11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and Training Pipeline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values rescaled to start from 0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 validation used for training the models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CV conducted for each parameter combination tried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Stratified folds (re: target values)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Standardization applied via μ, </a:t>
            </a:r>
            <a:r>
              <a:rPr lang="en"/>
              <a:t>σ from training folds only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 hold-out within training folds used for NN’s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Dropout and BatchNormalisation used between layers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in Scalation (Red)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31817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Without removing any features</a:t>
            </a:r>
            <a:r>
              <a:rPr lang="en" sz="1200"/>
              <a:t>:</a:t>
            </a:r>
            <a:endParaRPr sz="12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SSE:             666.4107</a:t>
            </a:r>
            <a:endParaRPr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Residual stdErr: 0.6480 on 11 degrees of freedom</a:t>
            </a:r>
            <a:endParaRPr b="1"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 sz="1000"/>
              <a:t>R-Squared:       0.3606, Adjusted rSquared:  0.3561</a:t>
            </a:r>
            <a:endParaRPr b="1"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F-Statistic:     81.3479 on 11 and 1587 DF</a:t>
            </a:r>
            <a:endParaRPr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AIC:             -1375.4889</a:t>
            </a:r>
            <a:endParaRPr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BIC:             -1310.9633</a:t>
            </a:r>
            <a:endParaRPr sz="10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After removing the vif values over 5, the results actually got a bit worse:</a:t>
            </a:r>
            <a:endParaRPr sz="12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SSE:             688.8910</a:t>
            </a:r>
            <a:endParaRPr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Residual stdErr: 0.6584 on 9 degrees of freedom</a:t>
            </a:r>
            <a:endParaRPr b="1"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 sz="1000"/>
              <a:t>R-Squared:       0.3390, Adjusted rSquared:  0.3352</a:t>
            </a:r>
            <a:endParaRPr b="1"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F-Statistic:     90.5405 on 9 and 1589 DF</a:t>
            </a:r>
            <a:endParaRPr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AIC:             -1326.4391</a:t>
            </a:r>
            <a:endParaRPr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BIC:             -1272.6677</a:t>
            </a:r>
            <a:endParaRPr sz="10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Exponential Regression:</a:t>
            </a:r>
            <a:endParaRPr sz="12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ListMap(Degrees of Freedom -&gt; 1587, Effective DF -&gt; 1586.0, Residual stdErr -&gt; 0.6478, </a:t>
            </a:r>
            <a:r>
              <a:rPr b="1" lang="en" sz="1000"/>
              <a:t>R-Squared -&gt; 0.3610, Adjusted R-Squared -&gt; 0.3566</a:t>
            </a:r>
            <a:r>
              <a:rPr lang="en" sz="1000"/>
              <a:t>, F-Statistic -&gt; 81.4990, SSE -&gt; 665.9646, RMSE -&gt; 0.6454, AIC -&gt; -1376.5596, BIC -&gt; -1312.0340)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in Scalation (White)</a:t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3935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Without removing any features:</a:t>
            </a:r>
            <a:endParaRPr sz="12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SSE:             2758.3286</a:t>
            </a:r>
            <a:endParaRPr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Residual stdErr: 0.7514 on 11 degrees of freedom</a:t>
            </a:r>
            <a:endParaRPr b="1"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 sz="1000"/>
              <a:t>R-Squared:       0.2819, Adjusted rSquared:  0.2803</a:t>
            </a:r>
            <a:endParaRPr b="1"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F-Statistic:     174.3441 on 11 and 4886 DF</a:t>
            </a:r>
            <a:endParaRPr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AIC:             -2788.4416</a:t>
            </a:r>
            <a:endParaRPr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BIC:             -2710.4826</a:t>
            </a:r>
            <a:endParaRPr sz="10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After removing vif values over 10:</a:t>
            </a:r>
            <a:endParaRPr sz="1200"/>
          </a:p>
          <a:p>
            <a: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SSE:             2793.4243</a:t>
            </a:r>
            <a:endParaRPr sz="1000"/>
          </a:p>
          <a:p>
            <a: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Residual stdErr: 0.7560 on 9 degrees of freedom</a:t>
            </a:r>
            <a:endParaRPr b="1" sz="1000"/>
          </a:p>
          <a:p>
            <a: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 sz="1000"/>
              <a:t>R-Squared:       0.2727, Adjusted rSquared:  0.2714</a:t>
            </a:r>
            <a:endParaRPr b="1" sz="1000"/>
          </a:p>
          <a:p>
            <a: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F-Statistic:     203.6728 on 9 and 4888 DF</a:t>
            </a:r>
            <a:endParaRPr sz="1000"/>
          </a:p>
          <a:p>
            <a: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AIC:             -2730.5148</a:t>
            </a:r>
            <a:endParaRPr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BIC:             -2665.5490</a:t>
            </a:r>
            <a:endParaRPr sz="10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Exponential Regression:</a:t>
            </a:r>
            <a:endParaRPr sz="12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ListMap(Degrees of Freedom -&gt; 4886, Effective DF -&gt; 4885.0, Residual stdErr -&gt; 5.9515, </a:t>
            </a:r>
            <a:r>
              <a:rPr b="1" lang="en" sz="1000"/>
              <a:t>R-Squared -&gt; -44.0577, Adjusted R-Squared -&gt; -44.1591</a:t>
            </a:r>
            <a:r>
              <a:rPr lang="en" sz="1000"/>
              <a:t>, F-Statistic -&gt; -434.3237, SSE -&gt; 173066.0000, RMSE -&gt; 5.9442, AIC -&gt; 17484.6160, BIC -&gt; 17562.5750)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Results: white wine dataset (3-fold CV, all from Sklearn)</a:t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1" name="Shape 181"/>
          <p:cNvGraphicFramePr/>
          <p:nvPr/>
        </p:nvGraphicFramePr>
        <p:xfrm>
          <a:off x="69050" y="141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{5F59ECA9-F3A2-479B-9221-AA3C87CD5598}</a:tableStyleId>
              </a:tblPr>
              <a:tblGrid>
                <a:gridCol w="905225"/>
                <a:gridCol w="905225"/>
                <a:gridCol w="905225"/>
                <a:gridCol w="905225"/>
                <a:gridCol w="905225"/>
                <a:gridCol w="905225"/>
                <a:gridCol w="905225"/>
                <a:gridCol w="797600"/>
                <a:gridCol w="1012850"/>
                <a:gridCol w="905225"/>
              </a:tblGrid>
              <a:tr h="72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SVM Regressor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Multi-layer Perceptron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Random Forest </a:t>
                      </a:r>
                      <a:r>
                        <a:rPr lang="en" sz="1100"/>
                        <a:t>Regressor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Gradient Boosting </a:t>
                      </a:r>
                      <a:r>
                        <a:rPr lang="en" sz="1100"/>
                        <a:t>Regressor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AdaBoost </a:t>
                      </a:r>
                      <a:r>
                        <a:rPr lang="en" sz="1100"/>
                        <a:t>Regressor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Lasso Regression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Elastic Nets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Ridge Regression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Multiple Linear Regression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7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Best r2 score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0.31875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0.24768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0.28029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0.29310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0.24253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0.18560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0.19172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0.23485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(0.23683 after scaling)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0.23934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79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Params in the best model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" sz="1100"/>
                        <a:t>{'kernel': 'rbf’, ‘gamma': 0.03125, 'ep': 0.1, </a:t>
                      </a:r>
                      <a:r>
                        <a:rPr b="1" lang="en" sz="1100"/>
                        <a:t>'C': 1</a:t>
                      </a:r>
                      <a:r>
                        <a:rPr lang="en" sz="1100"/>
                        <a:t>}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{'activation': 'relu',</a:t>
                      </a:r>
                      <a:br>
                        <a:rPr lang="en" sz="1100">
                          <a:highlight>
                            <a:srgbClr val="FFFFFF"/>
                          </a:highlight>
                        </a:rPr>
                      </a:b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'hidden_layer_sizes': (9000,),</a:t>
                      </a:r>
                      <a:br>
                        <a:rPr lang="en" sz="1100">
                          <a:highlight>
                            <a:srgbClr val="FFFFFF"/>
                          </a:highlight>
                        </a:rPr>
                      </a:b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'learning_rate': 'invscaling',</a:t>
                      </a:r>
                      <a:br>
                        <a:rPr lang="en" sz="1100">
                          <a:highlight>
                            <a:srgbClr val="FFFFFF"/>
                          </a:highlight>
                        </a:rPr>
                      </a:b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  'solver': 'lbfgs'})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{'max_depth': 5, 'n_estimators': 10}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{'max_depth': 5, 'n_estimators': 22}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{'n_estimators': 1000}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{'alpha': 0.1}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{'alpha': 0.1, 'l1_ratio': 0.3}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{'alpha': 1}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{'alpha': 0.2}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after scaling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{'normalize': True}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Results: white wine dataset (3-fold CV, all from Sklearn)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8" name="Shape 188"/>
          <p:cNvGraphicFramePr/>
          <p:nvPr/>
        </p:nvGraphicFramePr>
        <p:xfrm>
          <a:off x="69050" y="141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{5F59ECA9-F3A2-479B-9221-AA3C87CD5598}</a:tableStyleId>
              </a:tblPr>
              <a:tblGrid>
                <a:gridCol w="905225"/>
                <a:gridCol w="905225"/>
                <a:gridCol w="905225"/>
                <a:gridCol w="905225"/>
                <a:gridCol w="905225"/>
                <a:gridCol w="905225"/>
                <a:gridCol w="905225"/>
                <a:gridCol w="797600"/>
                <a:gridCol w="1012850"/>
                <a:gridCol w="905225"/>
              </a:tblGrid>
              <a:tr h="72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SVM Regressor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Multi-layer Perceptron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Random Forest Regressor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Gradient Boosting Regressor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AdaBoost Regressor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Lasso Regression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Elastic Nets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Ridge Regression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Multiple Linear Regression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7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Best MAE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</a:t>
                      </a:r>
                      <a:r>
                        <a:rPr lang="en" sz="1100"/>
                        <a:t>652847901626108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0.</a:t>
                      </a: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6007864324512657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0.</a:t>
                      </a: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5932960754173086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0.</a:t>
                      </a: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5882562805661777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0.</a:t>
                      </a: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6095430791908534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0.</a:t>
                      </a: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6274679553609409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0.</a:t>
                      </a: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62677646148489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</a:t>
                      </a: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6026447562660786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</a:t>
                      </a: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6010021790413785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179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Params in the best model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{'degree': 2, 'kernel': 'linear',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0.03125, 'ep': 0.1, </a:t>
                      </a:r>
                      <a:r>
                        <a:rPr b="1" lang="en" sz="1100"/>
                        <a:t>'C': 1</a:t>
                      </a:r>
                      <a:r>
                        <a:rPr lang="en" sz="1100"/>
                        <a:t>}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{'activation': 'relu',</a:t>
                      </a:r>
                      <a:br>
                        <a:rPr lang="en" sz="1100">
                          <a:highlight>
                            <a:srgbClr val="FFFFFF"/>
                          </a:highlight>
                        </a:rPr>
                      </a:b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'hidden_layer_sizes': (9000,),</a:t>
                      </a:r>
                      <a:br>
                        <a:rPr lang="en" sz="1100">
                          <a:highlight>
                            <a:srgbClr val="FFFFFF"/>
                          </a:highlight>
                        </a:rPr>
                      </a:b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'learning_rate': ‘adaptive’,</a:t>
                      </a:r>
                      <a:br>
                        <a:rPr lang="en" sz="1100">
                          <a:highlight>
                            <a:srgbClr val="FFFFFF"/>
                          </a:highlight>
                        </a:rPr>
                      </a:b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  'solver': 'lbfgs'})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{'max_depth': 5, 'n_estimators': 10}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{'max_depth': 5, 'n_estimators': 40}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{'n_estimators': 10000}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{'alpha': 0.1}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{'alpha': 0.1, 'l1_ratio': 0.5}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{'alpha': 1}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{'normalize': True}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Results: white wine dataset (5-fold CV, all from Sklearn)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5" name="Shape 195"/>
          <p:cNvGraphicFramePr/>
          <p:nvPr/>
        </p:nvGraphicFramePr>
        <p:xfrm>
          <a:off x="69050" y="141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{5F59ECA9-F3A2-479B-9221-AA3C87CD5598}</a:tableStyleId>
              </a:tblPr>
              <a:tblGrid>
                <a:gridCol w="905225"/>
                <a:gridCol w="905225"/>
                <a:gridCol w="905225"/>
                <a:gridCol w="905225"/>
                <a:gridCol w="905225"/>
                <a:gridCol w="905225"/>
                <a:gridCol w="905225"/>
                <a:gridCol w="797600"/>
                <a:gridCol w="1012850"/>
                <a:gridCol w="905225"/>
              </a:tblGrid>
              <a:tr h="72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SVM Regressor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Multi-layer Perceptron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Random Forest Regressor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Gradient Boosting Regressor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AdaBoost Regressor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Lasso Regression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Elastic Nets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Ridge Regression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Multiple Linear Regression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7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Best MAE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0.652847901626108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0.6007864324512657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0.5932960754173086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0.5882562805661777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0.6095430791908534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0.6274679553609409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0.62677646148489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0.6026447562660786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0.6010021790413785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179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Params in the best model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{'degree': 2, 'kernel': 'linear',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0.03125, 'ep': 0.1, </a:t>
                      </a:r>
                      <a:r>
                        <a:rPr b="1" lang="en" sz="1100"/>
                        <a:t>'C': 1</a:t>
                      </a:r>
                      <a:r>
                        <a:rPr lang="en" sz="1100"/>
                        <a:t>}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{'activation': 'relu',</a:t>
                      </a:r>
                      <a:br>
                        <a:rPr lang="en" sz="1100">
                          <a:highlight>
                            <a:srgbClr val="FFFFFF"/>
                          </a:highlight>
                        </a:rPr>
                      </a:b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'hidden_layer_sizes': (9000,),</a:t>
                      </a:r>
                      <a:br>
                        <a:rPr lang="en" sz="1100">
                          <a:highlight>
                            <a:srgbClr val="FFFFFF"/>
                          </a:highlight>
                        </a:rPr>
                      </a:b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'learning_rate': ‘adaptive’,</a:t>
                      </a:r>
                      <a:br>
                        <a:rPr lang="en" sz="1100">
                          <a:highlight>
                            <a:srgbClr val="FFFFFF"/>
                          </a:highlight>
                        </a:rPr>
                      </a:b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  'solver': 'lbfgs'})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{'max_depth': 5, 'n_estimators': 10}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{'max_depth': 5, 'n_estimators': 40}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{'n_estimators': 10000}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{'alpha': 0.1}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{'alpha': 0.1, 'l1_ratio': 0.5}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{'alpha': 1}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{'normalize': True}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tried Neural Network in Keras (for white wine) -- updated Apr 24</a:t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48190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Best model has a r2 score of 0.</a:t>
            </a:r>
            <a:r>
              <a:rPr lang="en" sz="1500"/>
              <a:t>2849443610717076</a:t>
            </a:r>
            <a:r>
              <a:rPr lang="en" sz="1500"/>
              <a:t>. </a:t>
            </a:r>
            <a:endParaRPr sz="15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{'batch_size': 140, 'epochs': 800}</a:t>
            </a:r>
            <a:endParaRPr sz="1500"/>
          </a:p>
          <a:p>
            <a:pPr indent="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def new2_advanced_hidden_model():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	model = Sequential()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	model.add(Dense(12, activation='relu', input_dim=11))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	model.add(Dense(19, activation='relu', input_dim=12))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	model.add(Dense(13, activation='relu', input_dim=19))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	model.add(Dense(10, activation='relu', input_dim=13))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	model.add(Dense(7, activation='relu', input_dim=10))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	model.add(Dense(1, activation='linear', input_dim=7))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	model.compile(loss='mean_squared_error', optimizer='adam')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	return model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Results: Red wine dataset (3-fold CV, all from Sklearn)</a:t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8" name="Shape 208"/>
          <p:cNvGraphicFramePr/>
          <p:nvPr/>
        </p:nvGraphicFramePr>
        <p:xfrm>
          <a:off x="69050" y="141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{5F59ECA9-F3A2-479B-9221-AA3C87CD5598}</a:tableStyleId>
              </a:tblPr>
              <a:tblGrid>
                <a:gridCol w="905225"/>
                <a:gridCol w="905225"/>
                <a:gridCol w="905225"/>
                <a:gridCol w="905225"/>
                <a:gridCol w="905225"/>
                <a:gridCol w="905225"/>
                <a:gridCol w="905225"/>
                <a:gridCol w="905225"/>
                <a:gridCol w="905225"/>
                <a:gridCol w="905225"/>
              </a:tblGrid>
              <a:tr h="72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SVM Regressor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Multi-layer Perceptron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Random Forest Regressor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Gradient Boosting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AdaBoost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Lasso Regression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Elastic Nets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Ridge Regression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Multiple Linear Regression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7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Best r2 score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1600" marR="101600" rtl="0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0.31064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0.33303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0.33989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0.34064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0.30238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0.20375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0.23086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0.31393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0.31157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79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Params in the best model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" sz="1100"/>
                        <a:t>{'kernel': 'rbf’, ‘gamma': 0.03125, 'ep': 0.1, </a:t>
                      </a:r>
                      <a:r>
                        <a:rPr b="1" lang="en" sz="1100"/>
                        <a:t>'C': 1</a:t>
                      </a:r>
                      <a:r>
                        <a:rPr lang="en" sz="1100"/>
                        <a:t>}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{'activation': 'tanh',</a:t>
                      </a:r>
                      <a:br>
                        <a:rPr lang="en" sz="1050">
                          <a:highlight>
                            <a:srgbClr val="FFFFFF"/>
                          </a:highlight>
                        </a:rPr>
                      </a:b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'hidden_layer_sizes': (4000,),</a:t>
                      </a:r>
                      <a:br>
                        <a:rPr lang="en" sz="1050">
                          <a:highlight>
                            <a:srgbClr val="FFFFFF"/>
                          </a:highlight>
                        </a:rPr>
                      </a:b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'learning_rate': 'adaptive',</a:t>
                      </a:r>
                      <a:br>
                        <a:rPr lang="en" sz="1050">
                          <a:highlight>
                            <a:srgbClr val="FFFFFF"/>
                          </a:highlight>
                        </a:rPr>
                      </a:b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  'solver': 'lbfgs'}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{'max_depth': 5, 'n_estimators': 50}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{'max_depth': 4, 'n_estimators': 22}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{'n_estimators': 100}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{'alpha': 0.1}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{'alpha': 0.1, 'l1_ratio': 0.3}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{'alpha': 0.1}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{'normalize': True}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Techniques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Findings/Recommendations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Results: Red wine dataset (3-fold CV, all from Sklearn)</a:t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5" name="Shape 215"/>
          <p:cNvGraphicFramePr/>
          <p:nvPr/>
        </p:nvGraphicFramePr>
        <p:xfrm>
          <a:off x="69050" y="141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{5F59ECA9-F3A2-479B-9221-AA3C87CD5598}</a:tableStyleId>
              </a:tblPr>
              <a:tblGrid>
                <a:gridCol w="905225"/>
                <a:gridCol w="905225"/>
                <a:gridCol w="905225"/>
                <a:gridCol w="905225"/>
                <a:gridCol w="905225"/>
                <a:gridCol w="905225"/>
                <a:gridCol w="905225"/>
                <a:gridCol w="905225"/>
                <a:gridCol w="905225"/>
                <a:gridCol w="905225"/>
              </a:tblGrid>
              <a:tr h="72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SVM Regressor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Multi-layer Perceptron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Random Forest Regressor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Gradient Boosting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AdaBoost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Lasso Regression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Elastic Nets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Ridge Regression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Multiple Linear Regression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7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Best MAE 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1600" marR="101600" rtl="0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</a:t>
                      </a:r>
                      <a:r>
                        <a:rPr lang="en" sz="1000"/>
                        <a:t>5099358249134207</a:t>
                      </a:r>
                      <a:endParaRPr sz="1000"/>
                    </a:p>
                    <a:p>
                      <a:pPr indent="0" lvl="0" marL="0" marR="101600" rtl="0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</a:t>
                      </a: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5081844794133895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</a:t>
                      </a: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5174080364857803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</a:t>
                      </a: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5153901215236079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</a:t>
                      </a: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5320248816345822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</a:t>
                      </a: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5671013347977876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</a:t>
                      </a: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552183209070724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</a:t>
                      </a: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5167036583485715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</a:t>
                      </a: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517959125464443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79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Params in the best model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{'degree': 2, 'kernel': 'linear'}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{'activation': 'tanh',</a:t>
                      </a:r>
                      <a:br>
                        <a:rPr lang="en" sz="1050">
                          <a:highlight>
                            <a:srgbClr val="FFFFFF"/>
                          </a:highlight>
                        </a:rPr>
                      </a:b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'hidden_layer_sizes': (9000,),</a:t>
                      </a:r>
                      <a:br>
                        <a:rPr lang="en" sz="1050">
                          <a:highlight>
                            <a:srgbClr val="FFFFFF"/>
                          </a:highlight>
                        </a:rPr>
                      </a:b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'learning_rate': 'invscaling',</a:t>
                      </a:r>
                      <a:br>
                        <a:rPr lang="en" sz="1050">
                          <a:highlight>
                            <a:srgbClr val="FFFFFF"/>
                          </a:highlight>
                        </a:rPr>
                      </a:b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  'solver': 'lbfgs'}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{'max_depth': 5, 'n_estimators': 50}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{'max_depth': 3, 'n_estimators': 40}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{'n_estimators': 50000}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{'alpha': 0.1}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{'alpha': 0.1, 'l1_ratio': 0.3}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{'alpha': 0.1}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{'normalize': False}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Results: Red wine dataset (5-fold CV, all from Sklearn)</a:t>
            </a:r>
            <a:endParaRPr/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2" name="Shape 222"/>
          <p:cNvGraphicFramePr/>
          <p:nvPr/>
        </p:nvGraphicFramePr>
        <p:xfrm>
          <a:off x="69050" y="141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{5F59ECA9-F3A2-479B-9221-AA3C87CD5598}</a:tableStyleId>
              </a:tblPr>
              <a:tblGrid>
                <a:gridCol w="905225"/>
                <a:gridCol w="905225"/>
                <a:gridCol w="905225"/>
                <a:gridCol w="905225"/>
                <a:gridCol w="905225"/>
                <a:gridCol w="905225"/>
                <a:gridCol w="905225"/>
                <a:gridCol w="905225"/>
                <a:gridCol w="905225"/>
                <a:gridCol w="905225"/>
              </a:tblGrid>
              <a:tr h="72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SVM Regressor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Multi-layer Perceptron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Random Forest Regressor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Gradient Boosting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AdaBoost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Lasso Regression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Elastic Nets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Ridge Regression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Multiple Linear Regression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7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Best MAE 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0.5076109800988632</a:t>
                      </a:r>
                      <a:endParaRPr sz="1000"/>
                    </a:p>
                    <a:p>
                      <a:pPr indent="0" lvl="0" marL="0" marR="101600" rtl="0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0.505728048884583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0.5076235726934847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0.49909291520651994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0.5288696063774421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0.564174577819966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0.5475809225117063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0.5101122208931989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0.5104139778164065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79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Params in the best model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{'degree': 2, 'kernel': 'linear'}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{'activation': 'tanh',</a:t>
                      </a:r>
                      <a:br>
                        <a:rPr lang="en" sz="1050">
                          <a:highlight>
                            <a:srgbClr val="FFFFFF"/>
                          </a:highlight>
                        </a:rPr>
                      </a:b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'hidden_layer_sizes': (9000,),</a:t>
                      </a:r>
                      <a:br>
                        <a:rPr lang="en" sz="1050">
                          <a:highlight>
                            <a:srgbClr val="FFFFFF"/>
                          </a:highlight>
                        </a:rPr>
                      </a:b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'learning_rate': 'invscaling',</a:t>
                      </a:r>
                      <a:br>
                        <a:rPr lang="en" sz="1050">
                          <a:highlight>
                            <a:srgbClr val="FFFFFF"/>
                          </a:highlight>
                        </a:rPr>
                      </a:b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  'solver': 'lbfgs'}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{'max_depth': 5, 'n_estimators': 50}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{'max_depth': 3, 'n_estimators': 100}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{'n_estimators': 50000}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{'alpha': 0.1}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{'alpha': 0.1, 'l1_ratio': 0.3}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{'alpha': 0.1}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{'normalize': False}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Results: Red and white datasets combined and add type as a feature (3-fold CV, all from Sklearn)</a:t>
            </a:r>
            <a:endParaRPr/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9" name="Shape 229"/>
          <p:cNvGraphicFramePr/>
          <p:nvPr/>
        </p:nvGraphicFramePr>
        <p:xfrm>
          <a:off x="69050" y="141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{5F59ECA9-F3A2-479B-9221-AA3C87CD5598}</a:tableStyleId>
              </a:tblPr>
              <a:tblGrid>
                <a:gridCol w="905225"/>
                <a:gridCol w="905225"/>
                <a:gridCol w="905225"/>
                <a:gridCol w="905225"/>
                <a:gridCol w="905225"/>
                <a:gridCol w="905225"/>
                <a:gridCol w="905225"/>
                <a:gridCol w="905225"/>
                <a:gridCol w="905225"/>
                <a:gridCol w="905225"/>
              </a:tblGrid>
              <a:tr h="72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SVM Regressor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Multi-layer Perceptron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Random Forest Regressor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Gradient Boosting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AdaBoost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Lasso Regression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Elastic Nets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Ridge Regression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Multiple Linear Regression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7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Best r2 score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1600" marR="101600" rtl="0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&lt; 0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0.33303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0.19273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0.21651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0.17258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0.17315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0.19218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0.18569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0.05156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79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Params in the best model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" sz="1100"/>
                        <a:t>{'kernel': 'rbf’, ‘gamma': 0.</a:t>
                      </a:r>
                      <a:r>
                        <a:rPr lang="en" sz="1100"/>
                        <a:t>03125</a:t>
                      </a:r>
                      <a:r>
                        <a:rPr lang="en" sz="1100"/>
                        <a:t>, 'ep': 0.1, 'C': 1}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{'activation': 'tanh',</a:t>
                      </a:r>
                      <a:br>
                        <a:rPr lang="en" sz="1050">
                          <a:highlight>
                            <a:srgbClr val="FFFFFF"/>
                          </a:highlight>
                        </a:rPr>
                      </a:b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'hidden_layer_sizes': (4000,),</a:t>
                      </a:r>
                      <a:br>
                        <a:rPr lang="en" sz="1050">
                          <a:highlight>
                            <a:srgbClr val="FFFFFF"/>
                          </a:highlight>
                        </a:rPr>
                      </a:b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'learning_rate': 'adaptive',</a:t>
                      </a:r>
                      <a:br>
                        <a:rPr lang="en" sz="1050">
                          <a:highlight>
                            <a:srgbClr val="FFFFFF"/>
                          </a:highlight>
                        </a:rPr>
                      </a:b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  'solver': 'lbfgs'}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{'max_depth': 2, 'n_estimators': 50}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{'max_depth': 2, 'n_estimators': 22}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{'n_estimators': 10}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{'alpha': 0.1}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{'alpha': 0.1, 'l1_ratio': 0.3}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{'alpha': 1}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{'normalize':False}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r>
              <a:rPr lang="en"/>
              <a:t> Results: white wine dataset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(5-fold CV, Sklearn)</a:t>
            </a:r>
            <a:endParaRPr sz="2400"/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6" name="Shape 236"/>
          <p:cNvGraphicFramePr/>
          <p:nvPr/>
        </p:nvGraphicFramePr>
        <p:xfrm>
          <a:off x="150900" y="1282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{5F59ECA9-F3A2-479B-9221-AA3C87CD5598}</a:tableStyleId>
              </a:tblPr>
              <a:tblGrid>
                <a:gridCol w="1105275"/>
                <a:gridCol w="1105275"/>
                <a:gridCol w="1105275"/>
                <a:gridCol w="1105275"/>
                <a:gridCol w="1105275"/>
                <a:gridCol w="1105275"/>
                <a:gridCol w="1105275"/>
                <a:gridCol w="1105275"/>
              </a:tblGrid>
              <a:tr h="6448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Naive Bayes`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TAN Bayes`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LDA`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Logistic Regression`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Multilayer Perceptron (Dense NN)^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SVM”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C-SVM”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73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95.0%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10.823%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89.177%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89.177%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53.104%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52.106%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53.596%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7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0.94040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0.94040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0.53104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0.12861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0.12861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51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Parameters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default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default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default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default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{n_layers=2, units1=85, units2=45, units3=85, batch_size=1280, use_bias=False, krnl_init=lecun_normal, optimizer=’SGD’, activation=relu}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{'mult_class': 'ovr', </a:t>
                      </a:r>
                      <a:endParaRPr sz="10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'loss': 'squared_hinge', 'C': 0.25}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{'kernel': 'rbf', 'gamma': 0.03125, 'C': 2}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7" name="Shape 237"/>
          <p:cNvSpPr txBox="1"/>
          <p:nvPr/>
        </p:nvSpPr>
        <p:spPr>
          <a:xfrm>
            <a:off x="150900" y="4632425"/>
            <a:ext cx="88422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</a:t>
            </a:r>
            <a:r>
              <a:rPr lang="en"/>
              <a:t> = scalation	^ = keras, sklearn	“ = sci-kit learn	* : if tp, fp, fn = 0 → recall, precis, fscore = 1</a:t>
            </a:r>
            <a:endParaRPr/>
          </a:p>
          <a:p>
            <a:pPr indent="457200" lvl="0" marL="36576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If tp = 0, fp or fn != 0 → recall, precis, fscore = 0	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Results: red wine dataset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(5-fold CV, Sklearn)</a:t>
            </a:r>
            <a:endParaRPr/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4" name="Shape 244"/>
          <p:cNvGraphicFramePr/>
          <p:nvPr/>
        </p:nvGraphicFramePr>
        <p:xfrm>
          <a:off x="229988" y="1391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{5F59ECA9-F3A2-479B-9221-AA3C87CD5598}</a:tableStyleId>
              </a:tblPr>
              <a:tblGrid>
                <a:gridCol w="1240575"/>
                <a:gridCol w="1240575"/>
                <a:gridCol w="1240575"/>
                <a:gridCol w="1240575"/>
                <a:gridCol w="1240575"/>
                <a:gridCol w="1240575"/>
                <a:gridCol w="1240575"/>
              </a:tblGrid>
              <a:tr h="824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TAN Bayes`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LDA`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Logistic Regression`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Multilayer Perceptron (Dense NN)^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SVM”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C-SVM”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3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17.238%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82.762%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82.762%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59.050%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56.987%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58.230%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3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0.90017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0.90017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0.59050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0.13945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0.13945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99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Parameters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default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default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default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{n_layers=2, units1=45, units2=45, batch_size=50, use_bias=False, kernel_init=’glorot_uniform’, optimizer=’adam’, activationh=’relu’}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{'mult_class': 'ovr', 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'loss': 'squared_hinge', 'C': 1}</a:t>
                      </a:r>
                      <a:endParaRPr sz="1100"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{'kernel': 'rbf', 'gamma': 0.03125, ''C': 4}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45" name="Shape 245"/>
          <p:cNvSpPr txBox="1"/>
          <p:nvPr/>
        </p:nvSpPr>
        <p:spPr>
          <a:xfrm>
            <a:off x="111438" y="4568725"/>
            <a:ext cx="89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 = scalation	^ = keras, sklearn	“ = sci-kit learn	* : if tp, fp, fn = 0 → recall, precis, fscore = 1</a:t>
            </a:r>
            <a:endParaRPr/>
          </a:p>
          <a:p>
            <a:pPr indent="457200" lvl="0" marL="3657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If tp = 0, fp or fn != 0 → recall, precis, fscore = 0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2062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Wine Type (Red vs. White)</a:t>
            </a: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342050" y="4637475"/>
            <a:ext cx="82329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 = R		^ = Keras + Sci-Kit Learn 	“ = Sci-Kit Learn</a:t>
            </a:r>
            <a:endParaRPr/>
          </a:p>
        </p:txBody>
      </p:sp>
      <p:graphicFrame>
        <p:nvGraphicFramePr>
          <p:cNvPr id="252" name="Shape 252"/>
          <p:cNvGraphicFramePr/>
          <p:nvPr/>
        </p:nvGraphicFramePr>
        <p:xfrm>
          <a:off x="230638" y="140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{5F59ECA9-F3A2-479B-9221-AA3C87CD5598}</a:tableStyleId>
              </a:tblPr>
              <a:tblGrid>
                <a:gridCol w="972100"/>
                <a:gridCol w="855775"/>
                <a:gridCol w="870300"/>
                <a:gridCol w="797575"/>
                <a:gridCol w="783100"/>
                <a:gridCol w="913900"/>
                <a:gridCol w="1611925"/>
                <a:gridCol w="972100"/>
                <a:gridCol w="972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Naive Bayes`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TAN Bayes`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LDA`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LR`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KNN`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Multilayer Perceptron (Dense NN)^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Linear SVM”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SVM Regressor”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Accuracy/R2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98.153%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75.388%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99.708%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99.969%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99.908%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99.554%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98.813%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0.96639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F1 Score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0.32852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0.32840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0.32963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0.32935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0.99084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0.13020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8.0997(sse)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Parameters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default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default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default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default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default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{n_layers: 1, units1: 45, batch_size: 128, use_bias: True, bias_initializer: ‘lecun_normal’, kernel_initializer: ‘lecun_normal’, optimizer: SGD, activationh: relu}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{mult_class: 'ovr', </a:t>
                      </a:r>
                      <a:endParaRPr sz="12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'loss': 'sqrd_hinge </a:t>
                      </a:r>
                      <a:endParaRPr sz="12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'C': 0.25}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{'kernel': 'rbf', 'gamma': 0.03125, 'ep': 0, 'degree': 4, 'C': 4}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Class-wise Analysis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-Dense NN-</a:t>
            </a:r>
            <a:endParaRPr sz="1800"/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9" name="Shape 259"/>
          <p:cNvGraphicFramePr/>
          <p:nvPr/>
        </p:nvGraphicFramePr>
        <p:xfrm>
          <a:off x="263750" y="105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{5F59ECA9-F3A2-479B-9221-AA3C87CD5598}</a:tableStyleId>
              </a:tblPr>
              <a:tblGrid>
                <a:gridCol w="1723300"/>
                <a:gridCol w="1723300"/>
                <a:gridCol w="1723300"/>
                <a:gridCol w="1723300"/>
                <a:gridCol w="1723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CLASS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Top Accuracy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Noteworthy Parameters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Accuracy, </a:t>
                      </a:r>
                      <a:endParaRPr sz="12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F1 Score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Noteworthy Parameters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(quality=3)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82.857%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 layers (85,85,45…</a:t>
                      </a:r>
                      <a:r>
                        <a:rPr lang="en" sz="900"/>
                        <a:t> units</a:t>
                      </a:r>
                      <a:r>
                        <a:rPr lang="en" sz="900"/>
                        <a:t>), SGD opt, tanh act, no bias, zeros kernel init</a:t>
                      </a:r>
                      <a:endParaRPr sz="9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72.222%,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 layers (45 untis), adam opt, linear act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r>
                        <a:rPr lang="en"/>
                        <a:t>(quality=4)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32.208%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 layers(45,45), SGD, linear, batch_size 4898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32.500%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 layers (10,10.45... units), adam, relu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</a:t>
                      </a:r>
                      <a:r>
                        <a:rPr lang="en"/>
                        <a:t>(quality=5)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80.557%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 layers (10,45,85), adam, sigmoid, batch_size 1280, zeros kernel init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99.393%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 layers (85,85,45... ), SGD, sigmoid, zeros kernel init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</a:t>
                      </a:r>
                      <a:r>
                        <a:rPr lang="en"/>
                        <a:t>(quality=6)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99.805%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 layers (45,45,10…), SGD, softmax, batch_size 4898, zeros kernel init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65.021%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 layer (45), SGD, sigmoid, 1280 batch_size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</a:t>
                      </a:r>
                      <a:r>
                        <a:rPr lang="en"/>
                        <a:t>(quality=7)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54.318%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 layers(45,45), SGD, tanh, no bias, batch_size 4898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84.750%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 layers (85,45…), SGD, tanh, batch_size=50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</a:t>
                      </a:r>
                      <a:r>
                        <a:rPr lang="en"/>
                        <a:t>(quality=8)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21.508%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 layers (10,45,10…</a:t>
                      </a:r>
                      <a:r>
                        <a:rPr lang="en" sz="900"/>
                        <a:t>), SGD, relu, no bias, batch_size 1280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72.667%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 layers (10,45,10…), adam, tanh, no bias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 </a:t>
                      </a:r>
                      <a:r>
                        <a:rPr lang="en"/>
                        <a:t>(quality=9)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47.143%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 layers (45,85,10…), SGD, sigmoid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--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0" name="Shape 260"/>
          <p:cNvSpPr txBox="1"/>
          <p:nvPr/>
        </p:nvSpPr>
        <p:spPr>
          <a:xfrm>
            <a:off x="5907825" y="762275"/>
            <a:ext cx="26913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</p:txBody>
      </p:sp>
      <p:sp>
        <p:nvSpPr>
          <p:cNvPr id="261" name="Shape 261"/>
          <p:cNvSpPr txBox="1"/>
          <p:nvPr/>
        </p:nvSpPr>
        <p:spPr>
          <a:xfrm>
            <a:off x="2496625" y="755375"/>
            <a:ext cx="23727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Findings/Recommendations - Models</a:t>
            </a:r>
            <a:endParaRPr/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Able to surpass benchmark (Naive Bayes, LDA, Log. Reg.)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R2 systematically low - high variation in dataset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Distinguishing Red vs. White quite feasible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SVM: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RBF kernel; gamma: 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-5 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 C = 1</a:t>
            </a:r>
            <a:r>
              <a:rPr baseline="30000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NN: 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n_layers: 5 or less; batch_size: 128</a:t>
            </a:r>
            <a:r>
              <a:rPr baseline="30000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">
                <a:solidFill>
                  <a:srgbClr val="000000"/>
                </a:solidFill>
              </a:rPr>
              <a:t>; SGD, adam optimizers (among others); tanh, relu activations (among others)</a:t>
            </a:r>
            <a:endParaRPr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Quality: 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Quality=4 had worst prediction accuracy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Qualitiy=5 and 6 had strong prediction accuracy (highest frequency)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Extremes not so bad overall (despite low frequency)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Findings/Recommendations - General</a:t>
            </a:r>
            <a:endParaRPr/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11700" y="140960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Physicochemical properties show mild-moderate correlation with quality assessment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Sklearn, Keras very user-friendly. Highly recommended.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Normalizing/scaling data in some situations is very important.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single best method for every task.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But in general, ensemble models usually won’t perform too bad.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the overall poor performances across all different models, maybe wine quality is just magical and hardly predictable.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&amp; Future Work	</a:t>
            </a:r>
            <a:endParaRPr/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311700" y="126565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Limitations: 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Parameter size for NN was too large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Not all possible classes (0-10) were used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“Quality” is a very difficult (subjective) target value to predict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Difficulty comparing results to benchmark due to performance measure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Time complexities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Future Work:</a:t>
            </a:r>
            <a:endParaRPr sz="1400"/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Apply the Tolerance approach used in the paper*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Maybe more</a:t>
            </a:r>
            <a:r>
              <a:rPr lang="en" sz="1200"/>
              <a:t> preprocessing </a:t>
            </a:r>
            <a:r>
              <a:rPr lang="en" sz="1200"/>
              <a:t>(normalization, standardization, re-scaling, etc.)?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Explore parallel NN, capsule networks to specify parameters to each class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Further explore parameter space → Continue training!*</a:t>
            </a:r>
            <a:endParaRPr sz="12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/>
              <a:t>Contribute to open source by updating ScalaTion examples with this dataset*</a:t>
            </a:r>
            <a:endParaRPr sz="12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/>
              <a:t>Assess time complexities</a:t>
            </a: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443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3227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Goal: predict sensory-derived “quality” from physicochemical properties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source: red and white </a:t>
            </a:r>
            <a:r>
              <a:rPr i="1" lang="en" sz="1400"/>
              <a:t>vinho verde </a:t>
            </a:r>
            <a:r>
              <a:rPr lang="en" sz="1400"/>
              <a:t>from Portugal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Researchers (oenologists) try to use the results to get better wine</a:t>
            </a:r>
            <a:endParaRPr sz="1400"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38912"/>
          <a:stretch/>
        </p:blipFill>
        <p:spPr>
          <a:xfrm>
            <a:off x="337750" y="2150750"/>
            <a:ext cx="8468500" cy="292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2607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Two csv files</a:t>
            </a:r>
            <a:endParaRPr sz="14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1599 red examples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4898 white examples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11 features, 1 target. All numerical</a:t>
            </a:r>
            <a:endParaRPr sz="12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Step further: 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Combined datasets: 6497 examples; 12 features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Target = type; Quality</a:t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46326"/>
            <a:ext cx="9144003" cy="21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results:</a:t>
            </a:r>
            <a:endParaRPr/>
          </a:p>
          <a:p>
            <a:pPr indent="-342900" lvl="0" marL="9144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 techniques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Accuracay via Tolerance (T) 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Kappa (vs. random)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(I_): avg. num inputs 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Model: Hyperparams</a:t>
            </a:r>
            <a:endParaRPr sz="6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R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 x 5-fold CV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SVM: Gaussian kernel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700" y="1339775"/>
            <a:ext cx="3840301" cy="32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Exploration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450" y="1415337"/>
            <a:ext cx="4432850" cy="231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7" y="1468825"/>
            <a:ext cx="3794078" cy="30999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4340450" y="3649225"/>
            <a:ext cx="4116900" cy="1413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Sommeliers are (boringly) Gaussian!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Feature characteristics: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Most appear to have Gaussian distribution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Few seem skewed to lower values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Ranges larger for Red</a:t>
            </a:r>
            <a:endParaRPr sz="1200"/>
          </a:p>
        </p:txBody>
      </p:sp>
      <p:sp>
        <p:nvSpPr>
          <p:cNvPr id="100" name="Shape 100"/>
          <p:cNvSpPr txBox="1"/>
          <p:nvPr/>
        </p:nvSpPr>
        <p:spPr>
          <a:xfrm>
            <a:off x="0" y="2714075"/>
            <a:ext cx="681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</a:t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0" y="2917350"/>
            <a:ext cx="5691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</a:t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0" y="3100475"/>
            <a:ext cx="5691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</a:t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0" y="3913525"/>
            <a:ext cx="457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look into our features: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Outliers indicate quality?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to predict the quality? Regression vs. Classification</a:t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613" y="1870925"/>
            <a:ext cx="1988013" cy="108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1903" y="1920863"/>
            <a:ext cx="1988011" cy="1042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925" y="1832800"/>
            <a:ext cx="2089384" cy="1122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4193" y="1832801"/>
            <a:ext cx="1988011" cy="112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54191" y="3035764"/>
            <a:ext cx="1988011" cy="1101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7925" y="3037124"/>
            <a:ext cx="1988011" cy="109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71903" y="3048554"/>
            <a:ext cx="1988012" cy="107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48798" y="3048564"/>
            <a:ext cx="1869653" cy="1075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a peak into the Sommelier Black Box?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50" y="1468825"/>
            <a:ext cx="2786580" cy="202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68825"/>
            <a:ext cx="2713876" cy="202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1403" y="3328450"/>
            <a:ext cx="2279084" cy="176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1400" y="1559576"/>
            <a:ext cx="2178200" cy="176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6876" y="3621200"/>
            <a:ext cx="1675851" cy="105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14025" y="3597763"/>
            <a:ext cx="1769026" cy="10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02175" y="3594850"/>
            <a:ext cx="1833775" cy="11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Amateur Sommelier: White vs. Red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00" y="1400912"/>
            <a:ext cx="2855872" cy="1838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205" y="3236662"/>
            <a:ext cx="2845488" cy="1838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3639" y="1400900"/>
            <a:ext cx="2851210" cy="1838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0100" y="3236674"/>
            <a:ext cx="2778285" cy="18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0150" y="1950675"/>
            <a:ext cx="2640075" cy="17759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6754475" y="3959525"/>
            <a:ext cx="21351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a taste for sulfur dioxides…   -_-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