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1A1D25F-3686-4371-AE9E-FC4852746D2A}">
  <a:tblStyle styleId="{61A1D25F-3686-4371-AE9E-FC4852746D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b7821a5e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b7821a5e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b792e5a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b792e5a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b7821a5e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b7821a5e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b7821a5e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b7821a5e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b792e5a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b792e5a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b72a982c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b72a982c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b72a982c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b72a982c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b72a982c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b72a982c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b7821a5e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b7821a5e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b72a982cb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b72a982cb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b72a982c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b72a982c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b7821a5e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b7821a5e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b7821a5e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b7821a5e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b7821a5e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b7821a5e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b72a982c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b72a982c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b72a982c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b72a982c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b72a982c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b72a982c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b77fefc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b77fefc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b72a982c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b72a982c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b72a982c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b72a982c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b7821a5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b7821a5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b7821a5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b7821a5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89075" y="549875"/>
            <a:ext cx="5017500" cy="21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180 Project: Car Evaluation Based on the Car Attributes and Personal Opinion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Bibal, Gidanz Rafterjude</a:t>
            </a:r>
            <a:br>
              <a:rPr lang="en"/>
            </a:br>
            <a:r>
              <a:rPr lang="en"/>
              <a:t>Villamera, Christian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&gt;Machine Learning Technique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Training Set Parameters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Training set: 60%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Testing set: 40%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&gt;Machine Learning Technique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PreProcessing of dataset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&gt;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Performance Measure (Decision Tree)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Accuracy: (96.68%)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graphicFrame>
        <p:nvGraphicFramePr>
          <p:cNvPr id="202" name="Google Shape;202;p24"/>
          <p:cNvGraphicFramePr/>
          <p:nvPr/>
        </p:nvGraphicFramePr>
        <p:xfrm>
          <a:off x="952500" y="191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{61A1D25F-3686-4371-AE9E-FC4852746D2A}</a:tableStyleId>
              </a:tblPr>
              <a:tblGrid>
                <a:gridCol w="1206500"/>
                <a:gridCol w="1327050"/>
                <a:gridCol w="1397375"/>
                <a:gridCol w="1075900"/>
                <a:gridCol w="1025675"/>
                <a:gridCol w="1206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Prediction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81000">
                <a:tc rowSpan="5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Actual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Unacceptable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Acceptable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Good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Very Good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Unacceptable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478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Acceptable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143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Good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Very Good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&gt;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Performance Measure (Multinomial Naive Bayes)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Accuracy: (82.08%)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graphicFrame>
        <p:nvGraphicFramePr>
          <p:cNvPr id="209" name="Google Shape;209;p25"/>
          <p:cNvGraphicFramePr/>
          <p:nvPr/>
        </p:nvGraphicFramePr>
        <p:xfrm>
          <a:off x="1836525" y="213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{61A1D25F-3686-4371-AE9E-FC4852746D2A}</a:tableStyleId>
              </a:tblPr>
              <a:tblGrid>
                <a:gridCol w="1206500"/>
                <a:gridCol w="1327050"/>
                <a:gridCol w="1397375"/>
                <a:gridCol w="1075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Prediction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Actual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Negative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Positive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Negative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504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113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Positive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481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&gt;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Performance Measure (Car Evaluation)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850" y="1624000"/>
            <a:ext cx="601027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&gt;Sample Run</a:t>
            </a:r>
            <a:endParaRPr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RUN THE PROGRAM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1177325" y="529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&gt;Limitations of the Project</a:t>
            </a:r>
            <a:endParaRPr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1177325" y="17030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-No input validation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-Attributes are generalized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-Limited to only 6 attributes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-No neutral (limited to only positive or negative)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-Depends on choice of the owner’s choice of words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1297500" y="1444600"/>
            <a:ext cx="7038900" cy="30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-All attributes contribute a certain factor to the customer’s acceptability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-Overall Safety and Seating Capacity both have a great impact to the result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-</a:t>
            </a:r>
            <a:r>
              <a:rPr lang="en" sz="2400"/>
              <a:t>Number of doors are the least important variable in deciding the class value of the car.</a:t>
            </a:r>
            <a:br>
              <a:rPr lang="en" sz="2400"/>
            </a:b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1297500" y="1444600"/>
            <a:ext cx="7038900" cy="30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-The owner’s positive comment does not guarantee to a customer’s acceptability in a car and vice versa</a:t>
            </a:r>
            <a:br>
              <a:rPr lang="en" sz="2400"/>
            </a:b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1297500" y="1444600"/>
            <a:ext cx="7038900" cy="30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Set: https://archive.ics.uci.edu/ml/machine-learning-databases/00331/</a:t>
            </a:r>
            <a:br>
              <a:rPr lang="en" sz="2400"/>
            </a:br>
            <a:r>
              <a:rPr lang="en" sz="2400"/>
              <a:t>https://archive.ics.uci.edu/ml/datasets/car+evaluation</a:t>
            </a:r>
            <a:br>
              <a:rPr lang="en" sz="2400"/>
            </a:br>
            <a:r>
              <a:rPr lang="en" sz="2400"/>
              <a:t>https://archive.ics.uci.edu/ml/datasets/Sentiment+Labelled+Sentences</a:t>
            </a:r>
            <a:br>
              <a:rPr lang="en" sz="2400"/>
            </a:br>
            <a:br>
              <a:rPr lang="en" sz="2400"/>
            </a:b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“A good reputation for quality vehicles is essential if one is thinking of selling used cars”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/>
              <a:t>Do you want to sell your car?</a:t>
            </a:r>
            <a:r>
              <a:rPr lang="en" sz="6000"/>
              <a:t> </a:t>
            </a:r>
            <a:endParaRPr sz="6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"/>
          <p:cNvSpPr txBox="1"/>
          <p:nvPr>
            <p:ph idx="1" type="body"/>
          </p:nvPr>
        </p:nvSpPr>
        <p:spPr>
          <a:xfrm>
            <a:off x="1297500" y="1444600"/>
            <a:ext cx="7038900" cy="30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Consumer Acceptability: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[1]https://bizfluent.com/facts-7196986-consumer-acceptability-.html</a:t>
            </a:r>
            <a:br>
              <a:rPr lang="en" sz="1800"/>
            </a:br>
            <a:r>
              <a:rPr lang="en" sz="1800"/>
              <a:t>[2]https://books.google.com.ph/books?id=r-iMSOgr-pwC&amp;pg=PA1548&amp;lpg=PA1548&amp;dq=consumer+acceptability+car+evaluation&amp;source=bl&amp;ots=x2kXESp_aO&amp;sig=TQUMv7EfZgFgnfoNGqq0ghweC6U&amp;hl=en&amp;sa=X&amp;ved=0ahUKEwi07Jzj7KrbAhXBxbwKHShuDpkQ6AEINzAB#v=onepage&amp;q=consumer%20acceptability%20car%20evaluation&amp;f=false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1297500" y="1444600"/>
            <a:ext cx="7038900" cy="30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Sentiment Analysis:</a:t>
            </a:r>
            <a:br>
              <a:rPr lang="en" sz="1800"/>
            </a:br>
            <a:r>
              <a:rPr lang="en" sz="1800"/>
              <a:t>[3]https://www.brandwatch.com/blog/understanding-sentiment-analysis/</a:t>
            </a:r>
            <a:br>
              <a:rPr lang="en" sz="1800"/>
            </a:br>
            <a:r>
              <a:rPr lang="en" sz="1800"/>
              <a:t>[4]https://towardsdatascience.com/sentiment-analysis-concept-analysis-and-applications-6c94d6f58c17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4"/>
          <p:cNvSpPr txBox="1"/>
          <p:nvPr>
            <p:ph idx="1" type="body"/>
          </p:nvPr>
        </p:nvSpPr>
        <p:spPr>
          <a:xfrm>
            <a:off x="1297500" y="1444600"/>
            <a:ext cx="7038900" cy="30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Decision Tree:</a:t>
            </a:r>
            <a:br>
              <a:rPr lang="en" sz="2400"/>
            </a:br>
            <a:r>
              <a:rPr lang="en" sz="2400"/>
              <a:t>[5]https://en.wikipedia.org/wiki/Decision_tree</a:t>
            </a:r>
            <a:br>
              <a:rPr lang="en" sz="2400"/>
            </a:br>
            <a:r>
              <a:rPr lang="en" sz="2400"/>
              <a:t>[6]https://towardsdatascience.com/decision-trees-in-machine-learning-641b9c4e8052</a:t>
            </a:r>
            <a:br>
              <a:rPr lang="en" sz="2400"/>
            </a:br>
            <a:r>
              <a:rPr lang="en" sz="2400"/>
              <a:t>Other Sources:</a:t>
            </a:r>
            <a:br>
              <a:rPr lang="en" sz="2400"/>
            </a:br>
            <a:r>
              <a:rPr lang="en" sz="2400"/>
              <a:t>[7]https://www.sectorsdonut.co.uk/sectors/automotive/used-car-dealer/overview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1297500" y="1444600"/>
            <a:ext cx="7038900" cy="30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THANK YOU!!</a:t>
            </a:r>
            <a:br>
              <a:rPr lang="en" sz="2400"/>
            </a:b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“A good reputation for quality vehicles is essential if one is thinking of selling used cars”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/>
              <a:t>If yes, </a:t>
            </a:r>
            <a:r>
              <a:rPr lang="en" sz="3600"/>
              <a:t>Is it worth selling?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“A good reputation for quality vehicles is essential if one is thinking of selling used cars”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Our</a:t>
            </a:r>
            <a:r>
              <a:rPr lang="en" sz="2400"/>
              <a:t> project aims to help and motivate the owner/seller of the car decide whether the car can still be sold at a reasonable price or if the car isn’t suited for selling at all based on its current condition and specifications.</a:t>
            </a: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on Related Literatures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384325"/>
            <a:ext cx="7038900" cy="30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Consumer Acceptability as defined, results from determining the feasibility of whether a product or service will be acceptable to the consumer requires tests, surveys, pretests and even prototypes[1]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&gt;Data Set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417675" y="1248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UCI Machine Learning Repository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Car Evaluation: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Car Evaluation Data Set (1728 instances)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4 Classes (unacc, acc, good, vgood 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6 Attributes (buying price, maintaining price, no. of doors, persons capacity, size of luggage, safeness)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Sentiment Analysis on Owner’s Review/Opinion: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Sentiment Labelled Sentences Data Set (3000 instances)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&gt;Machine Learning Technique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Decision Trees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Model of decisions and their possible consequences.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includes chance event outcomes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&gt;Machine Learning Technique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Multinomial Naive Bayes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explicitly models the word counts and adjusts the underlying calculations to deal with in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normally requires integer feature counts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&gt;Machine Learning Technique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Training Set Parameters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Training set: 60%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Testing set: 40%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