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22" r:id="rId2"/>
  </p:sldMasterIdLst>
  <p:notesMasterIdLst>
    <p:notesMasterId r:id="rId17"/>
  </p:notesMasterIdLst>
  <p:handoutMasterIdLst>
    <p:handoutMasterId r:id="rId18"/>
  </p:handoutMasterIdLst>
  <p:sldIdLst>
    <p:sldId id="261" r:id="rId3"/>
    <p:sldId id="544" r:id="rId4"/>
    <p:sldId id="545" r:id="rId5"/>
    <p:sldId id="546" r:id="rId6"/>
    <p:sldId id="620" r:id="rId7"/>
    <p:sldId id="339" r:id="rId8"/>
    <p:sldId id="549" r:id="rId9"/>
    <p:sldId id="615" r:id="rId10"/>
    <p:sldId id="614" r:id="rId11"/>
    <p:sldId id="341" r:id="rId12"/>
    <p:sldId id="621" r:id="rId13"/>
    <p:sldId id="613" r:id="rId14"/>
    <p:sldId id="591" r:id="rId15"/>
    <p:sldId id="5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C000"/>
    <a:srgbClr val="0072BD"/>
    <a:srgbClr val="FFCD2D"/>
    <a:srgbClr val="30FEFE"/>
    <a:srgbClr val="00F200"/>
    <a:srgbClr val="C89800"/>
    <a:srgbClr val="CC00FF"/>
    <a:srgbClr val="FF00FF"/>
    <a:srgbClr val="E7D9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62045" autoAdjust="0"/>
  </p:normalViewPr>
  <p:slideViewPr>
    <p:cSldViewPr snapToGrid="0">
      <p:cViewPr>
        <p:scale>
          <a:sx n="75" d="100"/>
          <a:sy n="75" d="100"/>
        </p:scale>
        <p:origin x="1176" y="54"/>
      </p:cViewPr>
      <p:guideLst>
        <p:guide orient="horz" pos="2160"/>
        <p:guide pos="3840"/>
      </p:guideLst>
    </p:cSldViewPr>
  </p:slideViewPr>
  <p:outlineViewPr>
    <p:cViewPr>
      <p:scale>
        <a:sx n="33" d="100"/>
        <a:sy n="33" d="100"/>
      </p:scale>
      <p:origin x="0" y="-1872"/>
    </p:cViewPr>
  </p:outlineViewPr>
  <p:notesTextViewPr>
    <p:cViewPr>
      <p:scale>
        <a:sx n="3" d="2"/>
        <a:sy n="3" d="2"/>
      </p:scale>
      <p:origin x="0" y="0"/>
    </p:cViewPr>
  </p:notesTextViewPr>
  <p:sorterViewPr>
    <p:cViewPr>
      <p:scale>
        <a:sx n="90" d="100"/>
        <a:sy n="90" d="100"/>
      </p:scale>
      <p:origin x="0" y="0"/>
    </p:cViewPr>
  </p:sorterViewPr>
  <p:notesViewPr>
    <p:cSldViewPr snapToGrid="0">
      <p:cViewPr varScale="1">
        <p:scale>
          <a:sx n="73" d="100"/>
          <a:sy n="73" d="100"/>
        </p:scale>
        <p:origin x="-250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90EDC9-05A3-4705-A2F6-7BE389B442EA}" type="datetimeFigureOut">
              <a:rPr lang="en-US" smtClean="0"/>
              <a:pPr/>
              <a:t>11/23/2022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1C40C9-ABC2-463F-B601-AD7C83357E97}" type="slidenum">
              <a:rPr lang="en-US" smtClean="0"/>
              <a:pPr/>
              <a:t>‹#›</a:t>
            </a:fld>
            <a:endParaRPr lang="en-US"/>
          </a:p>
        </p:txBody>
      </p:sp>
    </p:spTree>
    <p:extLst>
      <p:ext uri="{BB962C8B-B14F-4D97-AF65-F5344CB8AC3E}">
        <p14:creationId xmlns:p14="http://schemas.microsoft.com/office/powerpoint/2010/main" val="138147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BEFDEA-C5F0-47FC-BE20-FF9183EB37BF}" type="datetimeFigureOut">
              <a:rPr lang="en-US" smtClean="0"/>
              <a:pPr/>
              <a:t>11/22/2022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7A380B-64B9-43C8-8620-1F493349A9A2}" type="slidenum">
              <a:rPr lang="en-US" smtClean="0"/>
              <a:pPr/>
              <a:t>‹#›</a:t>
            </a:fld>
            <a:endParaRPr lang="en-US"/>
          </a:p>
        </p:txBody>
      </p:sp>
    </p:spTree>
    <p:extLst>
      <p:ext uri="{BB962C8B-B14F-4D97-AF65-F5344CB8AC3E}">
        <p14:creationId xmlns:p14="http://schemas.microsoft.com/office/powerpoint/2010/main" val="3978956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the introduction.</a:t>
            </a:r>
          </a:p>
        </p:txBody>
      </p:sp>
      <p:sp>
        <p:nvSpPr>
          <p:cNvPr id="4" name="Slide Number Placeholder 3"/>
          <p:cNvSpPr>
            <a:spLocks noGrp="1"/>
          </p:cNvSpPr>
          <p:nvPr>
            <p:ph type="sldNum" sz="quarter" idx="10"/>
          </p:nvPr>
        </p:nvSpPr>
        <p:spPr/>
        <p:txBody>
          <a:bodyPr/>
          <a:lstStyle/>
          <a:p>
            <a:fld id="{F97A380B-64B9-43C8-8620-1F493349A9A2}" type="slidenum">
              <a:rPr lang="en-US" smtClean="0"/>
              <a:pPr/>
              <a:t>1</a:t>
            </a:fld>
            <a:endParaRPr lang="en-US"/>
          </a:p>
        </p:txBody>
      </p:sp>
    </p:spTree>
    <p:extLst>
      <p:ext uri="{BB962C8B-B14F-4D97-AF65-F5344CB8AC3E}">
        <p14:creationId xmlns:p14="http://schemas.microsoft.com/office/powerpoint/2010/main" val="369968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fitting results. </a:t>
            </a:r>
          </a:p>
        </p:txBody>
      </p:sp>
      <p:sp>
        <p:nvSpPr>
          <p:cNvPr id="4" name="Slide Number Placeholder 3"/>
          <p:cNvSpPr>
            <a:spLocks noGrp="1"/>
          </p:cNvSpPr>
          <p:nvPr>
            <p:ph type="sldNum" sz="quarter" idx="5"/>
          </p:nvPr>
        </p:nvSpPr>
        <p:spPr/>
        <p:txBody>
          <a:bodyPr/>
          <a:lstStyle/>
          <a:p>
            <a:fld id="{F97A380B-64B9-43C8-8620-1F493349A9A2}" type="slidenum">
              <a:rPr lang="en-US" smtClean="0"/>
              <a:pPr/>
              <a:t>10</a:t>
            </a:fld>
            <a:endParaRPr lang="en-US"/>
          </a:p>
        </p:txBody>
      </p:sp>
    </p:spTree>
    <p:extLst>
      <p:ext uri="{BB962C8B-B14F-4D97-AF65-F5344CB8AC3E}">
        <p14:creationId xmlns:p14="http://schemas.microsoft.com/office/powerpoint/2010/main" val="437228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learning curve, we can get the predicted AUC when data size is increased to 6000. We can see that they match well with the measured values.</a:t>
            </a:r>
          </a:p>
        </p:txBody>
      </p:sp>
      <p:sp>
        <p:nvSpPr>
          <p:cNvPr id="4" name="Slide Number Placeholder 3"/>
          <p:cNvSpPr>
            <a:spLocks noGrp="1"/>
          </p:cNvSpPr>
          <p:nvPr>
            <p:ph type="sldNum" sz="quarter" idx="5"/>
          </p:nvPr>
        </p:nvSpPr>
        <p:spPr/>
        <p:txBody>
          <a:bodyPr/>
          <a:lstStyle/>
          <a:p>
            <a:fld id="{F97A380B-64B9-43C8-8620-1F493349A9A2}" type="slidenum">
              <a:rPr lang="en-US" smtClean="0"/>
              <a:pPr/>
              <a:t>11</a:t>
            </a:fld>
            <a:endParaRPr lang="en-US"/>
          </a:p>
        </p:txBody>
      </p:sp>
    </p:spTree>
    <p:extLst>
      <p:ext uri="{BB962C8B-B14F-4D97-AF65-F5344CB8AC3E}">
        <p14:creationId xmlns:p14="http://schemas.microsoft.com/office/powerpoint/2010/main" val="140701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look at these learning curves. While the performance may be increasing as we get more and more data, the benefit of adding more data to your training is actually diminishing. </a:t>
            </a:r>
          </a:p>
          <a:p>
            <a:endParaRPr lang="en-US" dirty="0"/>
          </a:p>
          <a:p>
            <a:r>
              <a:rPr lang="en-US" dirty="0"/>
              <a:t>On the other hand, we see that even with a small dataset of 100 patients, as long as the data quality is good, the model can already have a pretty good baseline performance, and this performance is also generalizable across different external test datasets. </a:t>
            </a:r>
          </a:p>
          <a:p>
            <a:endParaRPr lang="en-US" dirty="0"/>
          </a:p>
          <a:p>
            <a:r>
              <a:rPr lang="en-US" dirty="0"/>
              <a:t>In this sense, the generalization performance of a model is not dependent on the data size, but rather on the data quality.</a:t>
            </a:r>
          </a:p>
          <a:p>
            <a:endParaRPr lang="en-US" dirty="0"/>
          </a:p>
        </p:txBody>
      </p:sp>
      <p:sp>
        <p:nvSpPr>
          <p:cNvPr id="4" name="Slide Number Placeholder 3"/>
          <p:cNvSpPr>
            <a:spLocks noGrp="1"/>
          </p:cNvSpPr>
          <p:nvPr>
            <p:ph type="sldNum" sz="quarter" idx="5"/>
          </p:nvPr>
        </p:nvSpPr>
        <p:spPr/>
        <p:txBody>
          <a:bodyPr/>
          <a:lstStyle/>
          <a:p>
            <a:fld id="{F97A380B-64B9-43C8-8620-1F493349A9A2}" type="slidenum">
              <a:rPr lang="en-US" smtClean="0"/>
              <a:pPr/>
              <a:t>12</a:t>
            </a:fld>
            <a:endParaRPr lang="en-US"/>
          </a:p>
        </p:txBody>
      </p:sp>
    </p:spTree>
    <p:extLst>
      <p:ext uri="{BB962C8B-B14F-4D97-AF65-F5344CB8AC3E}">
        <p14:creationId xmlns:p14="http://schemas.microsoft.com/office/powerpoint/2010/main" val="312635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data quality is more important than data size. </a:t>
            </a:r>
          </a:p>
          <a:p>
            <a:endParaRPr lang="en-US" dirty="0"/>
          </a:p>
          <a:p>
            <a:r>
              <a:rPr lang="en-US" dirty="0"/>
              <a:t>Models trained using well-curated data from a single clinical site can generalize to other sites.</a:t>
            </a:r>
          </a:p>
          <a:p>
            <a:endParaRPr lang="en-US" dirty="0"/>
          </a:p>
          <a:p>
            <a:r>
              <a:rPr lang="en-US" dirty="0"/>
              <a:t>Even with a small training dataset, we can already generate a decent baseline model with good generalization performance. </a:t>
            </a:r>
          </a:p>
          <a:p>
            <a:endParaRPr lang="en-US" dirty="0"/>
          </a:p>
        </p:txBody>
      </p:sp>
      <p:sp>
        <p:nvSpPr>
          <p:cNvPr id="4" name="Slide Number Placeholder 3"/>
          <p:cNvSpPr>
            <a:spLocks noGrp="1"/>
          </p:cNvSpPr>
          <p:nvPr>
            <p:ph type="sldNum" sz="quarter" idx="5"/>
          </p:nvPr>
        </p:nvSpPr>
        <p:spPr/>
        <p:txBody>
          <a:bodyPr/>
          <a:lstStyle/>
          <a:p>
            <a:fld id="{F97A380B-64B9-43C8-8620-1F493349A9A2}" type="slidenum">
              <a:rPr lang="en-US" smtClean="0"/>
              <a:pPr/>
              <a:t>13</a:t>
            </a:fld>
            <a:endParaRPr lang="en-US"/>
          </a:p>
        </p:txBody>
      </p:sp>
    </p:spTree>
    <p:extLst>
      <p:ext uri="{BB962C8B-B14F-4D97-AF65-F5344CB8AC3E}">
        <p14:creationId xmlns:p14="http://schemas.microsoft.com/office/powerpoint/2010/main" val="2818506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A380B-64B9-43C8-8620-1F493349A9A2}"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47012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 the past decade, we have seen some amazing achievements of AI in many fields. But as we hear the successful stories, we also started to see some failures and challenges, especially during this COVID pandemic. </a:t>
            </a:r>
            <a:r>
              <a:rPr lang="en-US" b="0" dirty="0"/>
              <a:t>These are some review articles from popular magazines and scientific journals on the failures of AI in the COVID response.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NeueHaa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NeueHaas"/>
              </a:rPr>
              <a:t>As pointed out by these reviews, a fundamental challenge of AI in medical imaging is generalizability, which is the central topic of this talk. </a:t>
            </a:r>
          </a:p>
        </p:txBody>
      </p:sp>
      <p:sp>
        <p:nvSpPr>
          <p:cNvPr id="4" name="Slide Number Placeholder 3"/>
          <p:cNvSpPr>
            <a:spLocks noGrp="1"/>
          </p:cNvSpPr>
          <p:nvPr>
            <p:ph type="sldNum" sz="quarter" idx="5"/>
          </p:nvPr>
        </p:nvSpPr>
        <p:spPr/>
        <p:txBody>
          <a:bodyPr/>
          <a:lstStyle/>
          <a:p>
            <a:fld id="{F97A380B-64B9-43C8-8620-1F493349A9A2}" type="slidenum">
              <a:rPr lang="en-US" smtClean="0"/>
              <a:pPr/>
              <a:t>2</a:t>
            </a:fld>
            <a:endParaRPr lang="en-US"/>
          </a:p>
        </p:txBody>
      </p:sp>
    </p:spTree>
    <p:extLst>
      <p:ext uri="{BB962C8B-B14F-4D97-AF65-F5344CB8AC3E}">
        <p14:creationId xmlns:p14="http://schemas.microsoft.com/office/powerpoint/2010/main" val="3279289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NeueHaas"/>
              </a:rPr>
              <a:t>But what is the definition of generalizability? Actually, this is a non-trivial question. In the context of machine learning and statistical learning, a model is generalizable if it performs consistently on the independent test set that follows the same distribution as the training data, the so-called i.i.d test set. But there is a problem with this definition: what if the training data is biased, or has shortcuts? A model can simply learn these features and perform well on the i.i.d test set, but it won’t be a useful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NeueHaa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NeueHaas"/>
              </a:rPr>
              <a:t>In the context of medical AI, we care about whether the model has c</a:t>
            </a:r>
            <a:r>
              <a:rPr lang="en-US" dirty="0"/>
              <a:t>onsistent performance on prospective, external clinical cohorts where the i.i.d assumption may be violated</a:t>
            </a:r>
            <a:r>
              <a:rPr lang="en-US" b="0" i="0" dirty="0">
                <a:solidFill>
                  <a:srgbClr val="FFFFFF"/>
                </a:solidFill>
                <a:effectLst/>
                <a:latin typeface="NeueHaas"/>
              </a:rPr>
              <a:t>. What we hope for the model is to learn the desired solution from the data, which, </a:t>
            </a:r>
            <a:r>
              <a:rPr lang="en-US" sz="1200" dirty="0">
                <a:effectLst/>
                <a:latin typeface="Calibri" panose="020F0502020204030204" pitchFamily="34" charset="0"/>
              </a:rPr>
              <a:t>should generalize across different patient populations and clinical sites.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NeueHaa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FFFF"/>
                </a:solidFill>
                <a:effectLst/>
                <a:latin typeface="NeueHaas"/>
              </a:rPr>
              <a:t>It is a common belief that adding more data, especially from diverse sources, is the key to improve generalizability. But this big data concept is not very compatible in the pandemic setting, where we only have a small amount of data in the early stage of the pandemic, and we want to develop solutions quickly.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FFFF"/>
              </a:solidFill>
              <a:effectLst/>
              <a:latin typeface="NeueHaas"/>
            </a:endParaRPr>
          </a:p>
        </p:txBody>
      </p:sp>
      <p:sp>
        <p:nvSpPr>
          <p:cNvPr id="4" name="Slide Number Placeholder 3"/>
          <p:cNvSpPr>
            <a:spLocks noGrp="1"/>
          </p:cNvSpPr>
          <p:nvPr>
            <p:ph type="sldNum" sz="quarter" idx="5"/>
          </p:nvPr>
        </p:nvSpPr>
        <p:spPr/>
        <p:txBody>
          <a:bodyPr/>
          <a:lstStyle/>
          <a:p>
            <a:fld id="{F97A380B-64B9-43C8-8620-1F493349A9A2}" type="slidenum">
              <a:rPr lang="en-US" smtClean="0"/>
              <a:pPr/>
              <a:t>3</a:t>
            </a:fld>
            <a:endParaRPr lang="en-US"/>
          </a:p>
        </p:txBody>
      </p:sp>
    </p:spTree>
    <p:extLst>
      <p:ext uri="{BB962C8B-B14F-4D97-AF65-F5344CB8AC3E}">
        <p14:creationId xmlns:p14="http://schemas.microsoft.com/office/powerpoint/2010/main" val="147567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purpose of this work is to use COVID classification from chest x-rays as the example, to answer the following questions:</a:t>
            </a:r>
          </a:p>
          <a:p>
            <a:endParaRPr lang="en-US" dirty="0"/>
          </a:p>
          <a:p>
            <a:r>
              <a:rPr lang="en-US" dirty="0"/>
              <a:t>First, can we develop a generalizable model using a small, but high-quality dataset from a single clinical site? </a:t>
            </a:r>
          </a:p>
          <a:p>
            <a:endParaRPr lang="en-US" dirty="0"/>
          </a:p>
          <a:p>
            <a:r>
              <a:rPr lang="en-US" dirty="0"/>
              <a:t>Then, how do the model’s performance and generalizability change with the data size?</a:t>
            </a:r>
          </a:p>
          <a:p>
            <a:endParaRPr lang="en-US" dirty="0"/>
          </a:p>
        </p:txBody>
      </p:sp>
      <p:sp>
        <p:nvSpPr>
          <p:cNvPr id="4" name="Slide Number Placeholder 3"/>
          <p:cNvSpPr>
            <a:spLocks noGrp="1"/>
          </p:cNvSpPr>
          <p:nvPr>
            <p:ph type="sldNum" sz="quarter" idx="5"/>
          </p:nvPr>
        </p:nvSpPr>
        <p:spPr/>
        <p:txBody>
          <a:bodyPr/>
          <a:lstStyle/>
          <a:p>
            <a:fld id="{F97A380B-64B9-43C8-8620-1F493349A9A2}" type="slidenum">
              <a:rPr lang="en-US" smtClean="0"/>
              <a:pPr/>
              <a:t>4</a:t>
            </a:fld>
            <a:endParaRPr lang="en-US"/>
          </a:p>
        </p:txBody>
      </p:sp>
    </p:spTree>
    <p:extLst>
      <p:ext uri="{BB962C8B-B14F-4D97-AF65-F5344CB8AC3E}">
        <p14:creationId xmlns:p14="http://schemas.microsoft.com/office/powerpoint/2010/main" val="371004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emphasized in the previous slide, we want to make sure the quality of the dataset is assured. Here I listed a few quality assurance considerations in our data curation.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all data are collected in their native DICOM format.</a:t>
            </a:r>
          </a:p>
          <a:p>
            <a:endParaRPr lang="en-US" dirty="0"/>
          </a:p>
          <a:p>
            <a:r>
              <a:rPr lang="en-US" dirty="0"/>
              <a:t>For each image, we also keep its metadata, including the patient sex, age, viewpoint of the image, modality, vendor, and model. So we can check if there are potential shortcuts or biases.</a:t>
            </a:r>
          </a:p>
          <a:p>
            <a:endParaRPr lang="en-US" dirty="0"/>
          </a:p>
          <a:p>
            <a:r>
              <a:rPr lang="en-US" dirty="0"/>
              <a:t>To make sure the label is trustworthy, we define delta as the days between the imaging study and the RT-PCR test. We only include chest x-rays within a narrow delta window. </a:t>
            </a:r>
          </a:p>
          <a:p>
            <a:endParaRPr lang="en-US" dirty="0"/>
          </a:p>
          <a:p>
            <a:r>
              <a:rPr lang="en-US" dirty="0"/>
              <a:t>Finally, we make sure both COVID+ and COVID- cases came from the same hospitals and same patient cohorts.</a:t>
            </a:r>
          </a:p>
        </p:txBody>
      </p:sp>
      <p:sp>
        <p:nvSpPr>
          <p:cNvPr id="4" name="Slide Number Placeholder 3"/>
          <p:cNvSpPr>
            <a:spLocks noGrp="1"/>
          </p:cNvSpPr>
          <p:nvPr>
            <p:ph type="sldNum" sz="quarter" idx="5"/>
          </p:nvPr>
        </p:nvSpPr>
        <p:spPr/>
        <p:txBody>
          <a:bodyPr/>
          <a:lstStyle/>
          <a:p>
            <a:fld id="{53B6B4FD-422E-4E71-9712-9F5D469618B8}" type="slidenum">
              <a:rPr lang="en-US" smtClean="0"/>
              <a:t>5</a:t>
            </a:fld>
            <a:endParaRPr lang="en-US"/>
          </a:p>
        </p:txBody>
      </p:sp>
    </p:spTree>
    <p:extLst>
      <p:ext uri="{BB962C8B-B14F-4D97-AF65-F5344CB8AC3E}">
        <p14:creationId xmlns:p14="http://schemas.microsoft.com/office/powerpoint/2010/main" val="324516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With these data quality assurance procedures, here is an overview of the curated datasets. For model training, we collected and curated data from Henry Ford Health in 2020. This training dataset has roughly 17,000 CXRs from over 8,000 patients. </a:t>
            </a:r>
          </a:p>
          <a:p>
            <a:endParaRPr lang="en-US" dirty="0"/>
          </a:p>
          <a:p>
            <a:r>
              <a:rPr lang="en-US" dirty="0"/>
              <a:t>As I just explained, our focus is on the generalizability of the model. To </a:t>
            </a:r>
            <a:r>
              <a:rPr lang="en-US" altLang="zh-CN" dirty="0"/>
              <a:t>evaluate</a:t>
            </a:r>
            <a:r>
              <a:rPr lang="en-US" dirty="0"/>
              <a:t> that, we need more than just the internal test set from the same institution. Here we curated another dataset from UW Health; we also used two public COVID chest x-ray dataset: the BIMCV dataset collected in Spain; and the MIDRC dataset curated by Medical Imaging &amp; Data Resource Center.</a:t>
            </a:r>
          </a:p>
          <a:p>
            <a:endParaRPr lang="en-US" dirty="0"/>
          </a:p>
          <a:p>
            <a:r>
              <a:rPr lang="en-US" dirty="0"/>
              <a:t>Overall, the model was evaluated using over 25,000 images from 15,000 patients in different regions, and different countries. </a:t>
            </a:r>
          </a:p>
          <a:p>
            <a:endParaRPr lang="en-US" dirty="0"/>
          </a:p>
          <a:p>
            <a:r>
              <a:rPr lang="en-US" dirty="0"/>
              <a:t>Also, note that the distribution of imaging system vendors in these external datasets is quite different from that of the training dataset.</a:t>
            </a:r>
          </a:p>
        </p:txBody>
      </p:sp>
      <p:sp>
        <p:nvSpPr>
          <p:cNvPr id="4" name="Slide Number Placeholder 3"/>
          <p:cNvSpPr>
            <a:spLocks noGrp="1"/>
          </p:cNvSpPr>
          <p:nvPr>
            <p:ph type="sldNum" sz="quarter" idx="5"/>
          </p:nvPr>
        </p:nvSpPr>
        <p:spPr/>
        <p:txBody>
          <a:bodyPr/>
          <a:lstStyle/>
          <a:p>
            <a:fld id="{F97A380B-64B9-43C8-8620-1F493349A9A2}" type="slidenum">
              <a:rPr lang="en-US" smtClean="0"/>
              <a:pPr/>
              <a:t>6</a:t>
            </a:fld>
            <a:endParaRPr lang="en-US"/>
          </a:p>
        </p:txBody>
      </p:sp>
    </p:spTree>
    <p:extLst>
      <p:ext uri="{BB962C8B-B14F-4D97-AF65-F5344CB8AC3E}">
        <p14:creationId xmlns:p14="http://schemas.microsoft.com/office/powerpoint/2010/main" val="3906520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systematically study the impact of training data size. We sampled datasets of different sizes, from a small dataset with 100 patients to 6000 patients, from the full training data. For each data size, we randomly sampled 10 times, and each time we sampled a different subset of the data. We then train a model and evaluate its performance. So for each size, we will have 10 AUC numbers, and we will evaluate the mean and standard deviation of the AUC.</a:t>
            </a:r>
          </a:p>
          <a:p>
            <a:endParaRPr lang="en-US" dirty="0"/>
          </a:p>
          <a:p>
            <a:r>
              <a:rPr lang="en-US" dirty="0"/>
              <a:t>To evaluate the generalizability, we will focus on the AUC gap between the internal test and external tests.</a:t>
            </a:r>
          </a:p>
        </p:txBody>
      </p:sp>
      <p:sp>
        <p:nvSpPr>
          <p:cNvPr id="4" name="Slide Number Placeholder 3"/>
          <p:cNvSpPr>
            <a:spLocks noGrp="1"/>
          </p:cNvSpPr>
          <p:nvPr>
            <p:ph type="sldNum" sz="quarter" idx="5"/>
          </p:nvPr>
        </p:nvSpPr>
        <p:spPr/>
        <p:txBody>
          <a:bodyPr/>
          <a:lstStyle/>
          <a:p>
            <a:fld id="{F97A380B-64B9-43C8-8620-1F493349A9A2}" type="slidenum">
              <a:rPr lang="en-US" smtClean="0"/>
              <a:pPr/>
              <a:t>7</a:t>
            </a:fld>
            <a:endParaRPr lang="en-US"/>
          </a:p>
        </p:txBody>
      </p:sp>
    </p:spTree>
    <p:extLst>
      <p:ext uri="{BB962C8B-B14F-4D97-AF65-F5344CB8AC3E}">
        <p14:creationId xmlns:p14="http://schemas.microsoft.com/office/powerpoint/2010/main" val="14695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used the </a:t>
            </a:r>
            <a:r>
              <a:rPr lang="en-US" altLang="zh-CN" dirty="0" err="1"/>
              <a:t>densenet</a:t>
            </a:r>
            <a:r>
              <a:rPr lang="en-US" altLang="zh-CN" dirty="0"/>
              <a:t> model architecture and applied three-stage transfer learning: where the model was trained first using </a:t>
            </a:r>
            <a:r>
              <a:rPr lang="en-US" altLang="zh-CN" dirty="0" err="1"/>
              <a:t>imagenet</a:t>
            </a:r>
            <a:r>
              <a:rPr lang="en-US" altLang="zh-CN" dirty="0"/>
              <a:t> dataset, then pre-COVID public chest x-ray dataset with 14 common disease labels, but no COVID label; and finally on our COVID dataset.</a:t>
            </a:r>
          </a:p>
          <a:p>
            <a:endParaRPr lang="en-US" dirty="0"/>
          </a:p>
          <a:p>
            <a:r>
              <a:rPr lang="en-US" dirty="0"/>
              <a:t>For each training dataset, five models were trained with different train/validation splits, and the final prediction is an ensemble average of the 5 scores to reduce the variability of the model’s prediction.</a:t>
            </a:r>
          </a:p>
        </p:txBody>
      </p:sp>
      <p:sp>
        <p:nvSpPr>
          <p:cNvPr id="4" name="Slide Number Placeholder 3"/>
          <p:cNvSpPr>
            <a:spLocks noGrp="1"/>
          </p:cNvSpPr>
          <p:nvPr>
            <p:ph type="sldNum" sz="quarter" idx="5"/>
          </p:nvPr>
        </p:nvSpPr>
        <p:spPr/>
        <p:txBody>
          <a:bodyPr/>
          <a:lstStyle/>
          <a:p>
            <a:fld id="{F97A380B-64B9-43C8-8620-1F493349A9A2}" type="slidenum">
              <a:rPr lang="en-US" smtClean="0"/>
              <a:pPr/>
              <a:t>8</a:t>
            </a:fld>
            <a:endParaRPr lang="en-US"/>
          </a:p>
        </p:txBody>
      </p:sp>
    </p:spTree>
    <p:extLst>
      <p:ext uri="{BB962C8B-B14F-4D97-AF65-F5344CB8AC3E}">
        <p14:creationId xmlns:p14="http://schemas.microsoft.com/office/powerpoint/2010/main" val="3123973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As we can see, as the training data size increases, the performance on each of the test sets is also increasing. But also note that even with a small dataset of 100 cases, the AUC gap between the internal test and the external tests is already quite small, indicating good generalizability.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fit the so-called learning curve of the model using the following function.</a:t>
            </a:r>
          </a:p>
        </p:txBody>
      </p:sp>
      <p:sp>
        <p:nvSpPr>
          <p:cNvPr id="4" name="Slide Number Placeholder 3"/>
          <p:cNvSpPr>
            <a:spLocks noGrp="1"/>
          </p:cNvSpPr>
          <p:nvPr>
            <p:ph type="sldNum" sz="quarter" idx="5"/>
          </p:nvPr>
        </p:nvSpPr>
        <p:spPr/>
        <p:txBody>
          <a:bodyPr/>
          <a:lstStyle/>
          <a:p>
            <a:fld id="{F97A380B-64B9-43C8-8620-1F493349A9A2}" type="slidenum">
              <a:rPr lang="en-US" smtClean="0"/>
              <a:pPr/>
              <a:t>9</a:t>
            </a:fld>
            <a:endParaRPr lang="en-US"/>
          </a:p>
        </p:txBody>
      </p:sp>
    </p:spTree>
    <p:extLst>
      <p:ext uri="{BB962C8B-B14F-4D97-AF65-F5344CB8AC3E}">
        <p14:creationId xmlns:p14="http://schemas.microsoft.com/office/powerpoint/2010/main" val="1890492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15" name="Picture 14" descr="conferenceNewHDRad.png"/>
          <p:cNvPicPr>
            <a:picLocks noChangeAspect="1"/>
          </p:cNvPicPr>
          <p:nvPr userDrawn="1"/>
        </p:nvPicPr>
        <p:blipFill>
          <a:blip r:embed="rId2" cstate="print"/>
          <a:stretch>
            <a:fillRect/>
          </a:stretch>
        </p:blipFill>
        <p:spPr>
          <a:xfrm>
            <a:off x="1727" y="0"/>
            <a:ext cx="12188547" cy="6858000"/>
          </a:xfrm>
          <a:prstGeom prst="rect">
            <a:avLst/>
          </a:prstGeom>
        </p:spPr>
      </p:pic>
      <p:sp>
        <p:nvSpPr>
          <p:cNvPr id="12" name="Rectangle 11"/>
          <p:cNvSpPr/>
          <p:nvPr userDrawn="1"/>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ctrTitle"/>
          </p:nvPr>
        </p:nvSpPr>
        <p:spPr>
          <a:xfrm>
            <a:off x="927371" y="1867516"/>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200" b="1">
                <a:solidFill>
                  <a:schemeClr val="accent3"/>
                </a:solidFill>
                <a:latin typeface="Verdana" pitchFamily="34" charset="0"/>
                <a:ea typeface="Verdana" pitchFamily="34" charset="0"/>
                <a:cs typeface="Verdana" pitchFamily="34" charset="0"/>
              </a:defRPr>
            </a:lvl1pPr>
          </a:lstStyle>
          <a:p>
            <a:r>
              <a:rPr kumimoji="0" lang="en-US"/>
              <a:t>Click to edit Master title style</a:t>
            </a:r>
            <a:endParaRPr kumimoji="0" lang="en-US" dirty="0"/>
          </a:p>
        </p:txBody>
      </p:sp>
      <p:sp>
        <p:nvSpPr>
          <p:cNvPr id="3" name="Subtitle 2"/>
          <p:cNvSpPr>
            <a:spLocks noGrp="1"/>
          </p:cNvSpPr>
          <p:nvPr>
            <p:ph type="subTitle" idx="1"/>
          </p:nvPr>
        </p:nvSpPr>
        <p:spPr>
          <a:xfrm>
            <a:off x="927371" y="3589506"/>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endParaRPr kumimoji="0" lang="en-US" dirty="0"/>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dirty="0"/>
          </a:p>
        </p:txBody>
      </p:sp>
      <p:sp>
        <p:nvSpPr>
          <p:cNvPr id="10" name="Rectangle 9"/>
          <p:cNvSpPr/>
          <p:nvPr/>
        </p:nvSpPr>
        <p:spPr bwMode="invGray">
          <a:xfrm>
            <a:off x="1" y="5128334"/>
            <a:ext cx="12192000" cy="45720"/>
          </a:xfrm>
          <a:prstGeom prst="rect">
            <a:avLst/>
          </a:prstGeom>
          <a:solidFill>
            <a:schemeClr val="accent2"/>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solidFill>
                <a:schemeClr val="accent3">
                  <a:lumMod val="40000"/>
                  <a:lumOff val="6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bwMode="ltGray">
          <a:xfrm>
            <a:off x="8863583"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Vertical Title 1"/>
          <p:cNvSpPr>
            <a:spLocks noGrp="1"/>
          </p:cNvSpPr>
          <p:nvPr>
            <p:ph type="title" orient="vert"/>
          </p:nvPr>
        </p:nvSpPr>
        <p:spPr>
          <a:xfrm>
            <a:off x="9042401" y="274649"/>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7"/>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520796" y="6377475"/>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15" name="Picture 14" descr="conferenceNewHDRad.png"/>
          <p:cNvPicPr>
            <a:picLocks noChangeAspect="1"/>
          </p:cNvPicPr>
          <p:nvPr userDrawn="1"/>
        </p:nvPicPr>
        <p:blipFill>
          <a:blip r:embed="rId2" cstate="print"/>
          <a:stretch>
            <a:fillRect/>
          </a:stretch>
        </p:blipFill>
        <p:spPr>
          <a:xfrm>
            <a:off x="1727" y="0"/>
            <a:ext cx="12188547" cy="6858000"/>
          </a:xfrm>
          <a:prstGeom prst="rect">
            <a:avLst/>
          </a:prstGeom>
        </p:spPr>
      </p:pic>
      <p:sp>
        <p:nvSpPr>
          <p:cNvPr id="12" name="Rectangle 11"/>
          <p:cNvSpPr/>
          <p:nvPr userDrawn="1"/>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p:nvSpPr>
        <p:spPr bwMode="ltGray">
          <a:xfrm>
            <a:off x="3"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ctrTitle"/>
          </p:nvPr>
        </p:nvSpPr>
        <p:spPr>
          <a:xfrm>
            <a:off x="927371" y="1867516"/>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200" b="1">
                <a:solidFill>
                  <a:schemeClr val="accent3"/>
                </a:solidFill>
                <a:latin typeface="Verdana" pitchFamily="34" charset="0"/>
                <a:ea typeface="Verdana" pitchFamily="34" charset="0"/>
                <a:cs typeface="Verdana" pitchFamily="34" charset="0"/>
              </a:defRPr>
            </a:lvl1pPr>
          </a:lstStyle>
          <a:p>
            <a:r>
              <a:rPr kumimoji="0" lang="en-US"/>
              <a:t>Click to edit Master title style</a:t>
            </a:r>
            <a:endParaRPr kumimoji="0" lang="en-US" dirty="0"/>
          </a:p>
        </p:txBody>
      </p:sp>
      <p:sp>
        <p:nvSpPr>
          <p:cNvPr id="3" name="Subtitle 2"/>
          <p:cNvSpPr>
            <a:spLocks noGrp="1"/>
          </p:cNvSpPr>
          <p:nvPr>
            <p:ph type="subTitle" idx="1"/>
          </p:nvPr>
        </p:nvSpPr>
        <p:spPr>
          <a:xfrm>
            <a:off x="927371" y="3589506"/>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endParaRPr kumimoji="0" lang="en-US" dirty="0"/>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dirty="0"/>
          </a:p>
        </p:txBody>
      </p:sp>
      <p:sp>
        <p:nvSpPr>
          <p:cNvPr id="10" name="Rectangle 9"/>
          <p:cNvSpPr/>
          <p:nvPr/>
        </p:nvSpPr>
        <p:spPr bwMode="invGray">
          <a:xfrm>
            <a:off x="1" y="5128334"/>
            <a:ext cx="12192000" cy="45720"/>
          </a:xfrm>
          <a:prstGeom prst="rect">
            <a:avLst/>
          </a:prstGeom>
          <a:solidFill>
            <a:schemeClr val="accent2"/>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dirty="0">
              <a:solidFill>
                <a:srgbClr val="CACCBD">
                  <a:lumMod val="40000"/>
                  <a:lumOff val="60000"/>
                </a:srgbClr>
              </a:solidFill>
            </a:endParaRPr>
          </a:p>
        </p:txBody>
      </p:sp>
    </p:spTree>
    <p:extLst>
      <p:ext uri="{BB962C8B-B14F-4D97-AF65-F5344CB8AC3E}">
        <p14:creationId xmlns:p14="http://schemas.microsoft.com/office/powerpoint/2010/main" val="144491095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buClr>
                <a:schemeClr val="accent2"/>
              </a:buClr>
              <a:defRPr/>
            </a:lvl3pPr>
            <a:lvl4pPr eaLnBrk="1" latinLnBrk="0" hangingPunct="1">
              <a:buClr>
                <a:srgbClr val="5A637C"/>
              </a:buClr>
              <a:defRPr/>
            </a:lvl4pPr>
            <a:lvl5pPr eaLnBrk="1" latinLnBrk="0" hangingPunct="1">
              <a:buClr>
                <a:schemeClr val="accent2"/>
              </a:buClr>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
        <p:nvSpPr>
          <p:cNvPr id="8" name="Title Placeholder 1"/>
          <p:cNvSpPr>
            <a:spLocks noGrp="1"/>
          </p:cNvSpPr>
          <p:nvPr>
            <p:ph type="title"/>
          </p:nvPr>
        </p:nvSpPr>
        <p:spPr>
          <a:xfrm>
            <a:off x="203200" y="37288"/>
            <a:ext cx="1076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defRPr>
                <a:solidFill>
                  <a:schemeClr val="accent3"/>
                </a:solidFill>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3186891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 name="Rectangle 9"/>
          <p:cNvSpPr/>
          <p:nvPr userDrawn="1"/>
        </p:nvSpPr>
        <p:spPr bwMode="ltGray">
          <a:xfrm>
            <a:off x="3" y="0"/>
            <a:ext cx="12191999" cy="6858000"/>
          </a:xfrm>
          <a:prstGeom prst="rect">
            <a:avLst/>
          </a:prstGeom>
          <a:gradFill flip="none" rotWithShape="1">
            <a:gsLst>
              <a:gs pos="0">
                <a:srgbClr val="C0C5D3"/>
              </a:gs>
              <a:gs pos="12000">
                <a:srgbClr val="C0C5D3"/>
              </a:gs>
              <a:gs pos="20000">
                <a:srgbClr val="BFC4D2"/>
              </a:gs>
              <a:gs pos="100000">
                <a:srgbClr val="313643"/>
              </a:gs>
            </a:gsLst>
            <a:path path="circle">
              <a:fillToRect l="50000" t="50000" r="50000" b="50000"/>
            </a:path>
            <a:tileRect/>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p:nvSpPr>
        <p:spPr bwMode="ltGray">
          <a:xfrm>
            <a:off x="1"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2" name="Rectangle 11"/>
          <p:cNvSpPr/>
          <p:nvPr/>
        </p:nvSpPr>
        <p:spPr bwMode="invGray">
          <a:xfrm>
            <a:off x="1"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Tree>
    <p:extLst>
      <p:ext uri="{BB962C8B-B14F-4D97-AF65-F5344CB8AC3E}">
        <p14:creationId xmlns:p14="http://schemas.microsoft.com/office/powerpoint/2010/main" val="194032326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4A66F-359C-4C34-AED7-2B475318DE8C}" type="slidenum">
              <a:rPr lang="en-US" smtClean="0"/>
              <a:pPr/>
              <a:t>‹#›</a:t>
            </a:fld>
            <a:endParaRPr lang="en-US" dirty="0"/>
          </a:p>
        </p:txBody>
      </p:sp>
    </p:spTree>
    <p:extLst>
      <p:ext uri="{BB962C8B-B14F-4D97-AF65-F5344CB8AC3E}">
        <p14:creationId xmlns:p14="http://schemas.microsoft.com/office/powerpoint/2010/main" val="2250946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p>
        </p:txBody>
      </p:sp>
      <p:sp>
        <p:nvSpPr>
          <p:cNvPr id="3" name="Text Placeholder 2"/>
          <p:cNvSpPr>
            <a:spLocks noGrp="1"/>
          </p:cNvSpPr>
          <p:nvPr>
            <p:ph type="body" idx="1"/>
          </p:nvPr>
        </p:nvSpPr>
        <p:spPr>
          <a:xfrm>
            <a:off x="609600" y="1698990"/>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7" y="1698990"/>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7"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4A66F-359C-4C34-AED7-2B475318DE8C}" type="slidenum">
              <a:rPr lang="en-US" smtClean="0"/>
              <a:pPr/>
              <a:t>‹#›</a:t>
            </a:fld>
            <a:endParaRPr lang="en-US"/>
          </a:p>
        </p:txBody>
      </p:sp>
    </p:spTree>
    <p:extLst>
      <p:ext uri="{BB962C8B-B14F-4D97-AF65-F5344CB8AC3E}">
        <p14:creationId xmlns:p14="http://schemas.microsoft.com/office/powerpoint/2010/main" val="1094626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4A66F-359C-4C34-AED7-2B475318DE8C}" type="slidenum">
              <a:rPr lang="en-US" smtClean="0"/>
              <a:pPr/>
              <a:t>‹#›</a:t>
            </a:fld>
            <a:endParaRPr lang="en-US"/>
          </a:p>
        </p:txBody>
      </p:sp>
    </p:spTree>
    <p:extLst>
      <p:ext uri="{BB962C8B-B14F-4D97-AF65-F5344CB8AC3E}">
        <p14:creationId xmlns:p14="http://schemas.microsoft.com/office/powerpoint/2010/main" val="347317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4A66F-359C-4C34-AED7-2B475318DE8C}" type="slidenum">
              <a:rPr lang="en-US" smtClean="0"/>
              <a:pPr/>
              <a:t>‹#›</a:t>
            </a:fld>
            <a:endParaRPr lang="en-US"/>
          </a:p>
        </p:txBody>
      </p:sp>
    </p:spTree>
    <p:extLst>
      <p:ext uri="{BB962C8B-B14F-4D97-AF65-F5344CB8AC3E}">
        <p14:creationId xmlns:p14="http://schemas.microsoft.com/office/powerpoint/2010/main" val="572999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0"/>
            <a:ext cx="3364992" cy="894945"/>
          </a:xfrm>
        </p:spPr>
        <p:txBody>
          <a:bodyPr vert="horz" lIns="73152" rIns="45720" bIns="0" rtlCol="0" anchor="b">
            <a:normAutofit/>
            <a:sp3d prstMaterial="matte"/>
          </a:bodyPr>
          <a:lstStyle>
            <a:lvl1pPr algn="l">
              <a:defRPr sz="2000" b="0"/>
            </a:lvl1pPr>
          </a:lstStyle>
          <a:p>
            <a:r>
              <a:rPr kumimoji="0" lang="en-US"/>
              <a:t>Click to edit Master title style</a:t>
            </a:r>
          </a:p>
        </p:txBody>
      </p:sp>
      <p:sp>
        <p:nvSpPr>
          <p:cNvPr id="3" name="Content Placeholder 2"/>
          <p:cNvSpPr>
            <a:spLocks noGrp="1"/>
          </p:cNvSpPr>
          <p:nvPr>
            <p:ph idx="1"/>
          </p:nvPr>
        </p:nvSpPr>
        <p:spPr>
          <a:xfrm>
            <a:off x="4025836"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6"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4A66F-359C-4C34-AED7-2B475318DE8C}" type="slidenum">
              <a:rPr lang="en-US" smtClean="0"/>
              <a:pPr/>
              <a:t>‹#›</a:t>
            </a:fld>
            <a:endParaRPr lang="en-US"/>
          </a:p>
        </p:txBody>
      </p:sp>
      <p:sp>
        <p:nvSpPr>
          <p:cNvPr id="12" name="Rectangle 11"/>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Tree>
    <p:extLst>
      <p:ext uri="{BB962C8B-B14F-4D97-AF65-F5344CB8AC3E}">
        <p14:creationId xmlns:p14="http://schemas.microsoft.com/office/powerpoint/2010/main" val="2026014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eaLnBrk="1" latinLnBrk="0" hangingPunct="1">
              <a:defRPr/>
            </a:lvl1pPr>
            <a:lvl2pPr eaLnBrk="1" latinLnBrk="0" hangingPunct="1">
              <a:defRPr/>
            </a:lvl2pPr>
            <a:lvl3pPr eaLnBrk="1" latinLnBrk="0" hangingPunct="1">
              <a:buClr>
                <a:schemeClr val="accent2"/>
              </a:buClr>
              <a:defRPr/>
            </a:lvl3pPr>
            <a:lvl4pPr eaLnBrk="1" latinLnBrk="0" hangingPunct="1">
              <a:buClr>
                <a:srgbClr val="5A637C"/>
              </a:buClr>
              <a:defRPr/>
            </a:lvl4pPr>
            <a:lvl5pPr eaLnBrk="1" latinLnBrk="0" hangingPunct="1">
              <a:buClr>
                <a:schemeClr val="accent2"/>
              </a:buClr>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
        <p:nvSpPr>
          <p:cNvPr id="8" name="Title Placeholder 1"/>
          <p:cNvSpPr>
            <a:spLocks noGrp="1"/>
          </p:cNvSpPr>
          <p:nvPr>
            <p:ph type="title"/>
          </p:nvPr>
        </p:nvSpPr>
        <p:spPr>
          <a:xfrm>
            <a:off x="203200" y="37288"/>
            <a:ext cx="1076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defRPr>
                <a:solidFill>
                  <a:schemeClr val="accent3"/>
                </a:solidFill>
              </a:defRPr>
            </a:lvl1pPr>
          </a:lstStyle>
          <a:p>
            <a:r>
              <a:rPr kumimoji="0" lang="en-US"/>
              <a:t>Click to edit Master title style</a:t>
            </a:r>
            <a:endParaRPr kumimoji="0"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3514" y="0"/>
            <a:ext cx="3366867" cy="914400"/>
          </a:xfrm>
        </p:spPr>
        <p:txBody>
          <a:bodyPr lIns="73152" bIns="0" anchor="b">
            <a:sp3d prstMaterial="matte"/>
          </a:bodyPr>
          <a:lstStyle>
            <a:lvl1pPr algn="l">
              <a:defRPr sz="2000" b="0"/>
            </a:lvl1pPr>
          </a:lstStyle>
          <a:p>
            <a:r>
              <a:rPr kumimoji="0" lang="en-US"/>
              <a:t>Click to edit Master title style</a:t>
            </a:r>
          </a:p>
        </p:txBody>
      </p:sp>
      <p:sp>
        <p:nvSpPr>
          <p:cNvPr id="3" name="Picture Placeholder 2"/>
          <p:cNvSpPr>
            <a:spLocks noGrp="1"/>
          </p:cNvSpPr>
          <p:nvPr>
            <p:ph type="pic" idx="1"/>
          </p:nvPr>
        </p:nvSpPr>
        <p:spPr>
          <a:xfrm>
            <a:off x="3871751" y="1484808"/>
            <a:ext cx="8329862"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endParaRPr kumimoji="0" lang="en-US" dirty="0"/>
          </a:p>
        </p:txBody>
      </p:sp>
      <p:sp>
        <p:nvSpPr>
          <p:cNvPr id="4" name="Text Placeholder 3"/>
          <p:cNvSpPr>
            <a:spLocks noGrp="1"/>
          </p:cNvSpPr>
          <p:nvPr>
            <p:ph type="body" sz="half" idx="2"/>
          </p:nvPr>
        </p:nvSpPr>
        <p:spPr>
          <a:xfrm>
            <a:off x="219458"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975879"/>
            <a:ext cx="3364992" cy="201168"/>
          </a:xfrm>
        </p:spPr>
        <p:txBody>
          <a:bodyPr/>
          <a:lstStyle/>
          <a:p>
            <a:endParaRPr lang="en-US"/>
          </a:p>
        </p:txBody>
      </p:sp>
      <p:sp>
        <p:nvSpPr>
          <p:cNvPr id="11" name="Rectangle 10"/>
          <p:cNvSpPr/>
          <p:nvPr/>
        </p:nvSpPr>
        <p:spPr>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p:nvSpPr>
        <p:spPr bwMode="invGray">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6" name="Footer Placeholder 5"/>
          <p:cNvSpPr>
            <a:spLocks noGrp="1"/>
          </p:cNvSpPr>
          <p:nvPr>
            <p:ph type="ftr" sz="quarter" idx="11"/>
          </p:nvPr>
        </p:nvSpPr>
        <p:spPr>
          <a:xfrm>
            <a:off x="4047746" y="975879"/>
            <a:ext cx="6925056" cy="201168"/>
          </a:xfrm>
        </p:spPr>
        <p:txBody>
          <a:bodyPr/>
          <a:lstStyle>
            <a:lvl1pPr>
              <a:defRPr>
                <a:solidFill>
                  <a:schemeClr val="bg1">
                    <a:shade val="50000"/>
                  </a:schemeClr>
                </a:solidFill>
              </a:defRPr>
            </a:lvl1pPr>
          </a:lstStyle>
          <a:p>
            <a:endParaRPr lang="en-US" dirty="0">
              <a:solidFill>
                <a:srgbClr val="FFFFFF">
                  <a:shade val="50000"/>
                </a:srgbClr>
              </a:solidFill>
            </a:endParaRPr>
          </a:p>
        </p:txBody>
      </p:sp>
      <p:sp>
        <p:nvSpPr>
          <p:cNvPr id="7" name="Slide Number Placeholder 6"/>
          <p:cNvSpPr>
            <a:spLocks noGrp="1"/>
          </p:cNvSpPr>
          <p:nvPr>
            <p:ph type="sldNum" sz="quarter" idx="12"/>
          </p:nvPr>
        </p:nvSpPr>
        <p:spPr>
          <a:xfrm>
            <a:off x="11119104" y="975879"/>
            <a:ext cx="978486" cy="201168"/>
          </a:xfrm>
        </p:spPr>
        <p:txBody>
          <a:bodyPr/>
          <a:lstStyle/>
          <a:p>
            <a:fld id="{75E4A66F-359C-4C34-AED7-2B475318DE8C}" type="slidenum">
              <a:rPr lang="en-US" smtClean="0"/>
              <a:pPr/>
              <a:t>‹#›</a:t>
            </a:fld>
            <a:endParaRPr lang="en-US"/>
          </a:p>
        </p:txBody>
      </p:sp>
    </p:spTree>
    <p:extLst>
      <p:ext uri="{BB962C8B-B14F-4D97-AF65-F5344CB8AC3E}">
        <p14:creationId xmlns:p14="http://schemas.microsoft.com/office/powerpoint/2010/main" val="2305369468"/>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Tree>
    <p:extLst>
      <p:ext uri="{BB962C8B-B14F-4D97-AF65-F5344CB8AC3E}">
        <p14:creationId xmlns:p14="http://schemas.microsoft.com/office/powerpoint/2010/main" val="1126003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Rectangle 7"/>
          <p:cNvSpPr/>
          <p:nvPr/>
        </p:nvSpPr>
        <p:spPr bwMode="ltGray">
          <a:xfrm>
            <a:off x="8863583"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2" name="Vertical Title 1"/>
          <p:cNvSpPr>
            <a:spLocks noGrp="1"/>
          </p:cNvSpPr>
          <p:nvPr>
            <p:ph type="title" orient="vert"/>
          </p:nvPr>
        </p:nvSpPr>
        <p:spPr>
          <a:xfrm>
            <a:off x="9042401" y="274649"/>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7"/>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3520796" y="6377475"/>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Tree>
    <p:extLst>
      <p:ext uri="{BB962C8B-B14F-4D97-AF65-F5344CB8AC3E}">
        <p14:creationId xmlns:p14="http://schemas.microsoft.com/office/powerpoint/2010/main" val="345696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 name="Rectangle 9"/>
          <p:cNvSpPr/>
          <p:nvPr userDrawn="1"/>
        </p:nvSpPr>
        <p:spPr bwMode="ltGray">
          <a:xfrm>
            <a:off x="3" y="0"/>
            <a:ext cx="12191999" cy="6858000"/>
          </a:xfrm>
          <a:prstGeom prst="rect">
            <a:avLst/>
          </a:prstGeom>
          <a:gradFill flip="none" rotWithShape="1">
            <a:gsLst>
              <a:gs pos="0">
                <a:srgbClr val="C0C5D3"/>
              </a:gs>
              <a:gs pos="12000">
                <a:srgbClr val="C0C5D3"/>
              </a:gs>
              <a:gs pos="20000">
                <a:srgbClr val="BFC4D2"/>
              </a:gs>
              <a:gs pos="100000">
                <a:srgbClr val="313643"/>
              </a:gs>
            </a:gsLst>
            <a:path path="circle">
              <a:fillToRect l="50000" t="50000" r="50000" b="50000"/>
            </a:path>
            <a:tileRect/>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ltGray">
          <a:xfrm>
            <a:off x="1"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ectangle 11"/>
          <p:cNvSpPr/>
          <p:nvPr/>
        </p:nvSpPr>
        <p:spPr bwMode="invGray">
          <a:xfrm>
            <a:off x="1"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E4A66F-359C-4C34-AED7-2B475318DE8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4A66F-359C-4C34-AED7-2B475318DE8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p>
        </p:txBody>
      </p:sp>
      <p:sp>
        <p:nvSpPr>
          <p:cNvPr id="3" name="Text Placeholder 2"/>
          <p:cNvSpPr>
            <a:spLocks noGrp="1"/>
          </p:cNvSpPr>
          <p:nvPr>
            <p:ph type="body" idx="1"/>
          </p:nvPr>
        </p:nvSpPr>
        <p:spPr>
          <a:xfrm>
            <a:off x="609600" y="1698990"/>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7" y="1698990"/>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7"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E4A66F-359C-4C34-AED7-2B475318DE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E4A66F-359C-4C34-AED7-2B475318DE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E4A66F-359C-4C34-AED7-2B475318DE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0"/>
            <a:ext cx="3364992" cy="894945"/>
          </a:xfrm>
        </p:spPr>
        <p:txBody>
          <a:bodyPr vert="horz" lIns="73152" rIns="45720" bIns="0" rtlCol="0" anchor="b">
            <a:normAutofit/>
            <a:sp3d prstMaterial="matte"/>
          </a:bodyPr>
          <a:lstStyle>
            <a:lvl1pPr algn="l">
              <a:defRPr sz="2000" b="0"/>
            </a:lvl1pPr>
          </a:lstStyle>
          <a:p>
            <a:r>
              <a:rPr kumimoji="0" lang="en-US"/>
              <a:t>Click to edit Master title style</a:t>
            </a:r>
          </a:p>
        </p:txBody>
      </p:sp>
      <p:sp>
        <p:nvSpPr>
          <p:cNvPr id="3" name="Content Placeholder 2"/>
          <p:cNvSpPr>
            <a:spLocks noGrp="1"/>
          </p:cNvSpPr>
          <p:nvPr>
            <p:ph idx="1"/>
          </p:nvPr>
        </p:nvSpPr>
        <p:spPr>
          <a:xfrm>
            <a:off x="4025836"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6"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E4A66F-359C-4C34-AED7-2B475318DE8C}" type="slidenum">
              <a:rPr lang="en-US" smtClean="0"/>
              <a:pPr/>
              <a:t>‹#›</a:t>
            </a:fld>
            <a:endParaRPr lang="en-US"/>
          </a:p>
        </p:txBody>
      </p:sp>
      <p:sp>
        <p:nvSpPr>
          <p:cNvPr id="12" name="Rectangle 11"/>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3514" y="0"/>
            <a:ext cx="3366867" cy="914400"/>
          </a:xfrm>
        </p:spPr>
        <p:txBody>
          <a:bodyPr lIns="73152" bIns="0" anchor="b">
            <a:sp3d prstMaterial="matte"/>
          </a:bodyPr>
          <a:lstStyle>
            <a:lvl1pPr algn="l">
              <a:defRPr sz="2000" b="0"/>
            </a:lvl1pPr>
          </a:lstStyle>
          <a:p>
            <a:r>
              <a:rPr kumimoji="0" lang="en-US"/>
              <a:t>Click to edit Master title style</a:t>
            </a:r>
          </a:p>
        </p:txBody>
      </p:sp>
      <p:sp>
        <p:nvSpPr>
          <p:cNvPr id="3" name="Picture Placeholder 2"/>
          <p:cNvSpPr>
            <a:spLocks noGrp="1"/>
          </p:cNvSpPr>
          <p:nvPr>
            <p:ph type="pic" idx="1"/>
          </p:nvPr>
        </p:nvSpPr>
        <p:spPr>
          <a:xfrm>
            <a:off x="3871751" y="1484808"/>
            <a:ext cx="8329862"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endParaRPr kumimoji="0" lang="en-US" dirty="0"/>
          </a:p>
        </p:txBody>
      </p:sp>
      <p:sp>
        <p:nvSpPr>
          <p:cNvPr id="4" name="Text Placeholder 3"/>
          <p:cNvSpPr>
            <a:spLocks noGrp="1"/>
          </p:cNvSpPr>
          <p:nvPr>
            <p:ph type="body" sz="half" idx="2"/>
          </p:nvPr>
        </p:nvSpPr>
        <p:spPr>
          <a:xfrm>
            <a:off x="219458"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975879"/>
            <a:ext cx="3364992" cy="201168"/>
          </a:xfrm>
        </p:spPr>
        <p:txBody>
          <a:bodyPr/>
          <a:lstStyle/>
          <a:p>
            <a:endParaRPr lang="en-US"/>
          </a:p>
        </p:txBody>
      </p:sp>
      <p:sp>
        <p:nvSpPr>
          <p:cNvPr id="11" name="Rectangle 10"/>
          <p:cNvSpPr/>
          <p:nvPr/>
        </p:nvSpPr>
        <p:spPr>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Footer Placeholder 5"/>
          <p:cNvSpPr>
            <a:spLocks noGrp="1"/>
          </p:cNvSpPr>
          <p:nvPr>
            <p:ph type="ftr" sz="quarter" idx="11"/>
          </p:nvPr>
        </p:nvSpPr>
        <p:spPr>
          <a:xfrm>
            <a:off x="4047746" y="975879"/>
            <a:ext cx="6925056"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11119104" y="975879"/>
            <a:ext cx="978486" cy="201168"/>
          </a:xfrm>
        </p:spPr>
        <p:txBody>
          <a:bodyPr/>
          <a:lstStyle/>
          <a:p>
            <a:fld id="{75E4A66F-359C-4C34-AED7-2B475318DE8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ltGray">
          <a:xfrm>
            <a:off x="3" y="0"/>
            <a:ext cx="12191999" cy="6858000"/>
          </a:xfrm>
          <a:prstGeom prst="rect">
            <a:avLst/>
          </a:prstGeom>
          <a:gradFill flip="none" rotWithShape="1">
            <a:gsLst>
              <a:gs pos="0">
                <a:srgbClr val="C0C5D3"/>
              </a:gs>
              <a:gs pos="5000">
                <a:srgbClr val="C0C5D3"/>
              </a:gs>
              <a:gs pos="10000">
                <a:srgbClr val="989FB6"/>
              </a:gs>
              <a:gs pos="100000">
                <a:srgbClr val="313643"/>
              </a:gs>
            </a:gsLst>
            <a:path path="circle">
              <a:fillToRect l="50000" t="50000" r="50000" b="50000"/>
            </a:path>
            <a:tileRect/>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solidFill>
                <a:schemeClr val="accent3"/>
              </a:solidFill>
            </a:endParaRPr>
          </a:p>
        </p:txBody>
      </p:sp>
      <p:sp>
        <p:nvSpPr>
          <p:cNvPr id="9" name="Rectangle 8"/>
          <p:cNvSpPr/>
          <p:nvPr/>
        </p:nvSpPr>
        <p:spPr bwMode="ltGray">
          <a:xfrm>
            <a:off x="3" y="914400"/>
            <a:ext cx="12191999" cy="59436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0" name="Rectangle 9"/>
          <p:cNvSpPr/>
          <p:nvPr/>
        </p:nvSpPr>
        <p:spPr bwMode="invGray">
          <a:xfrm>
            <a:off x="1" y="914400"/>
            <a:ext cx="12192000" cy="45720"/>
          </a:xfrm>
          <a:prstGeom prst="rect">
            <a:avLst/>
          </a:prstGeom>
          <a:solidFill>
            <a:schemeClr val="accent2"/>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solidFill>
                <a:schemeClr val="accent3">
                  <a:lumMod val="75000"/>
                </a:schemeClr>
              </a:solidFill>
            </a:endParaRPr>
          </a:p>
        </p:txBody>
      </p:sp>
      <p:sp>
        <p:nvSpPr>
          <p:cNvPr id="2" name="Title Placeholder 1"/>
          <p:cNvSpPr>
            <a:spLocks noGrp="1"/>
          </p:cNvSpPr>
          <p:nvPr>
            <p:ph type="title"/>
          </p:nvPr>
        </p:nvSpPr>
        <p:spPr>
          <a:xfrm>
            <a:off x="203200" y="37288"/>
            <a:ext cx="1076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endParaRPr kumimoji="0" lang="en-US" dirty="0"/>
          </a:p>
        </p:txBody>
      </p:sp>
      <p:sp>
        <p:nvSpPr>
          <p:cNvPr id="3" name="Text Placeholder 2"/>
          <p:cNvSpPr>
            <a:spLocks noGrp="1"/>
          </p:cNvSpPr>
          <p:nvPr>
            <p:ph type="body" idx="1"/>
          </p:nvPr>
        </p:nvSpPr>
        <p:spPr>
          <a:xfrm>
            <a:off x="609600" y="1143001"/>
            <a:ext cx="10972801" cy="5257800"/>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rgbClr val="BFC4D2"/>
                </a:solidFill>
              </a:defRPr>
            </a:lvl1pPr>
          </a:lstStyle>
          <a:p>
            <a:endParaRPr lang="en-US" dirty="0"/>
          </a:p>
        </p:txBody>
      </p:sp>
      <p:sp>
        <p:nvSpPr>
          <p:cNvPr id="5" name="Footer Placeholder 4"/>
          <p:cNvSpPr>
            <a:spLocks noGrp="1"/>
          </p:cNvSpPr>
          <p:nvPr>
            <p:ph type="ftr" sz="quarter" idx="3"/>
          </p:nvPr>
        </p:nvSpPr>
        <p:spPr>
          <a:xfrm>
            <a:off x="3520806" y="6476999"/>
            <a:ext cx="7343625" cy="274320"/>
          </a:xfrm>
          <a:prstGeom prst="rect">
            <a:avLst/>
          </a:prstGeom>
        </p:spPr>
        <p:txBody>
          <a:bodyPr vert="horz" lIns="45720" rIns="45720" bIns="0" rtlCol="0" anchor="b"/>
          <a:lstStyle>
            <a:lvl1pPr algn="l" eaLnBrk="1" latinLnBrk="0" hangingPunct="1">
              <a:defRPr kumimoji="0" sz="1200">
                <a:solidFill>
                  <a:srgbClr val="BFC4D2"/>
                </a:solidFill>
              </a:defRPr>
            </a:lvl1pPr>
          </a:lstStyle>
          <a:p>
            <a:endParaRPr lang="en-US" dirty="0"/>
          </a:p>
        </p:txBody>
      </p:sp>
      <p:sp>
        <p:nvSpPr>
          <p:cNvPr id="6" name="Slide Number Placeholder 5"/>
          <p:cNvSpPr>
            <a:spLocks noGrp="1"/>
          </p:cNvSpPr>
          <p:nvPr>
            <p:ph type="sldNum" sz="quarter" idx="4"/>
          </p:nvPr>
        </p:nvSpPr>
        <p:spPr>
          <a:xfrm>
            <a:off x="10939196" y="6476999"/>
            <a:ext cx="978486" cy="274320"/>
          </a:xfrm>
          <a:prstGeom prst="rect">
            <a:avLst/>
          </a:prstGeom>
        </p:spPr>
        <p:txBody>
          <a:bodyPr vert="horz" bIns="0" rtlCol="0" anchor="b"/>
          <a:lstStyle>
            <a:lvl1pPr algn="r" eaLnBrk="1" latinLnBrk="0" hangingPunct="1">
              <a:defRPr kumimoji="0" sz="1200">
                <a:solidFill>
                  <a:srgbClr val="BFC4D2"/>
                </a:solidFill>
              </a:defRPr>
            </a:lvl1pPr>
          </a:lstStyle>
          <a:p>
            <a:fld id="{75E4A66F-359C-4C34-AED7-2B475318DE8C}" type="slidenum">
              <a:rPr lang="en-US" smtClean="0"/>
              <a:pPr/>
              <a:t>‹#›</a:t>
            </a:fld>
            <a:endParaRPr lang="en-US" dirty="0"/>
          </a:p>
        </p:txBody>
      </p:sp>
      <p:pic>
        <p:nvPicPr>
          <p:cNvPr id="12" name="Picture 11" descr="uwcrest_web_sm.png"/>
          <p:cNvPicPr>
            <a:picLocks noChangeAspect="1"/>
          </p:cNvPicPr>
          <p:nvPr/>
        </p:nvPicPr>
        <p:blipFill>
          <a:blip r:embed="rId13" cstate="print"/>
          <a:stretch>
            <a:fillRect/>
          </a:stretch>
        </p:blipFill>
        <p:spPr>
          <a:xfrm>
            <a:off x="11612019" y="32084"/>
            <a:ext cx="579981" cy="851587"/>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200" b="1" kern="1200">
          <a:solidFill>
            <a:schemeClr val="accent3"/>
          </a:solidFill>
          <a:effectLst/>
          <a:latin typeface="Verdana" pitchFamily="34" charset="0"/>
          <a:ea typeface="Verdana" pitchFamily="34" charset="0"/>
          <a:cs typeface="Verdana" pitchFamily="34" charset="0"/>
        </a:defRPr>
      </a:lvl1pPr>
    </p:titleStyle>
    <p:bodyStyle>
      <a:lvl1pPr marL="438912" indent="-320040" algn="l" rtl="0" eaLnBrk="1" latinLnBrk="0" hangingPunct="1">
        <a:spcBef>
          <a:spcPts val="0"/>
        </a:spcBef>
        <a:buClr>
          <a:schemeClr val="accent2"/>
        </a:buClr>
        <a:buSzPct val="80000"/>
        <a:buFont typeface="Wingdings 2"/>
        <a:buChar char=""/>
        <a:defRPr kumimoji="0" sz="3200" kern="1200">
          <a:solidFill>
            <a:schemeClr val="bg1"/>
          </a:solidFill>
          <a:latin typeface="Arial" pitchFamily="34" charset="0"/>
          <a:ea typeface="+mn-ea"/>
          <a:cs typeface="Arial" pitchFamily="34" charset="0"/>
        </a:defRPr>
      </a:lvl1pPr>
      <a:lvl2pPr marL="731520" indent="-274320" algn="l" rtl="0" eaLnBrk="1" latinLnBrk="0" hangingPunct="1">
        <a:spcBef>
          <a:spcPct val="20000"/>
        </a:spcBef>
        <a:buClr>
          <a:srgbClr val="5A637C"/>
        </a:buClr>
        <a:buSzPct val="90000"/>
        <a:buFont typeface="Wingdings"/>
        <a:buChar char=""/>
        <a:defRPr kumimoji="0" sz="2800" kern="1200">
          <a:solidFill>
            <a:schemeClr val="bg1"/>
          </a:solidFill>
          <a:latin typeface="Arial" pitchFamily="34" charset="0"/>
          <a:ea typeface="+mn-ea"/>
          <a:cs typeface="Arial" pitchFamily="34" charset="0"/>
        </a:defRPr>
      </a:lvl2pPr>
      <a:lvl3pPr marL="996696" indent="-228600" algn="l" rtl="0" eaLnBrk="1" latinLnBrk="0" hangingPunct="1">
        <a:spcBef>
          <a:spcPct val="20000"/>
        </a:spcBef>
        <a:buClr>
          <a:schemeClr val="accent2"/>
        </a:buClr>
        <a:buFont typeface="Arial"/>
        <a:buChar char="▪"/>
        <a:defRPr kumimoji="0" sz="2400" kern="1200">
          <a:solidFill>
            <a:schemeClr val="bg1"/>
          </a:solidFill>
          <a:latin typeface="Arial" pitchFamily="34" charset="0"/>
          <a:ea typeface="+mn-ea"/>
          <a:cs typeface="Arial" pitchFamily="34" charset="0"/>
        </a:defRPr>
      </a:lvl3pPr>
      <a:lvl4pPr marL="1216152" indent="-182880" algn="l" rtl="0" eaLnBrk="1" latinLnBrk="0" hangingPunct="1">
        <a:spcBef>
          <a:spcPct val="20000"/>
        </a:spcBef>
        <a:buClr>
          <a:srgbClr val="5A637C"/>
        </a:buClr>
        <a:buFont typeface="Arial"/>
        <a:buChar char="▪"/>
        <a:defRPr kumimoji="0" sz="2000" kern="1200">
          <a:solidFill>
            <a:schemeClr val="bg1"/>
          </a:solidFill>
          <a:latin typeface="Arial" pitchFamily="34" charset="0"/>
          <a:ea typeface="+mn-ea"/>
          <a:cs typeface="Arial" pitchFamily="34" charset="0"/>
        </a:defRPr>
      </a:lvl4pPr>
      <a:lvl5pPr marL="1426464" indent="-182880" algn="l" rtl="0" eaLnBrk="1" latinLnBrk="0" hangingPunct="1">
        <a:spcBef>
          <a:spcPct val="20000"/>
        </a:spcBef>
        <a:buClr>
          <a:schemeClr val="accent2"/>
        </a:buClr>
        <a:buFont typeface="Wingdings 3"/>
        <a:buChar char=""/>
        <a:defRPr kumimoji="0" lang="en-US" sz="2000" kern="1200" smtClean="0">
          <a:solidFill>
            <a:schemeClr val="bg1"/>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ltGray">
          <a:xfrm>
            <a:off x="3" y="0"/>
            <a:ext cx="12191999" cy="6858000"/>
          </a:xfrm>
          <a:prstGeom prst="rect">
            <a:avLst/>
          </a:prstGeom>
          <a:gradFill flip="none" rotWithShape="1">
            <a:gsLst>
              <a:gs pos="0">
                <a:srgbClr val="C0C5D3"/>
              </a:gs>
              <a:gs pos="5000">
                <a:srgbClr val="C0C5D3"/>
              </a:gs>
              <a:gs pos="10000">
                <a:srgbClr val="989FB6"/>
              </a:gs>
              <a:gs pos="100000">
                <a:srgbClr val="313643"/>
              </a:gs>
            </a:gsLst>
            <a:path path="circle">
              <a:fillToRect l="50000" t="50000" r="50000" b="50000"/>
            </a:path>
            <a:tileRect/>
          </a:gra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dirty="0">
              <a:solidFill>
                <a:srgbClr val="CACCBD"/>
              </a:solidFill>
            </a:endParaRPr>
          </a:p>
        </p:txBody>
      </p:sp>
      <p:sp>
        <p:nvSpPr>
          <p:cNvPr id="9" name="Rectangle 8"/>
          <p:cNvSpPr/>
          <p:nvPr/>
        </p:nvSpPr>
        <p:spPr bwMode="ltGray">
          <a:xfrm>
            <a:off x="3" y="914400"/>
            <a:ext cx="12191999" cy="59436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0" name="Rectangle 9"/>
          <p:cNvSpPr/>
          <p:nvPr/>
        </p:nvSpPr>
        <p:spPr bwMode="invGray">
          <a:xfrm>
            <a:off x="1" y="914400"/>
            <a:ext cx="12192000" cy="45720"/>
          </a:xfrm>
          <a:prstGeom prst="rect">
            <a:avLst/>
          </a:prstGeom>
          <a:solidFill>
            <a:schemeClr val="accent2"/>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dirty="0">
              <a:solidFill>
                <a:srgbClr val="CACCBD">
                  <a:lumMod val="75000"/>
                </a:srgbClr>
              </a:solidFill>
            </a:endParaRPr>
          </a:p>
        </p:txBody>
      </p:sp>
      <p:sp>
        <p:nvSpPr>
          <p:cNvPr id="2" name="Title Placeholder 1"/>
          <p:cNvSpPr>
            <a:spLocks noGrp="1"/>
          </p:cNvSpPr>
          <p:nvPr>
            <p:ph type="title"/>
          </p:nvPr>
        </p:nvSpPr>
        <p:spPr>
          <a:xfrm>
            <a:off x="203200" y="37288"/>
            <a:ext cx="1076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endParaRPr kumimoji="0" lang="en-US" dirty="0"/>
          </a:p>
        </p:txBody>
      </p:sp>
      <p:sp>
        <p:nvSpPr>
          <p:cNvPr id="3" name="Text Placeholder 2"/>
          <p:cNvSpPr>
            <a:spLocks noGrp="1"/>
          </p:cNvSpPr>
          <p:nvPr>
            <p:ph type="body" idx="1"/>
          </p:nvPr>
        </p:nvSpPr>
        <p:spPr>
          <a:xfrm>
            <a:off x="609600" y="1143001"/>
            <a:ext cx="10972801" cy="5257800"/>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rgbClr val="BFC4D2"/>
                </a:solidFill>
              </a:defRPr>
            </a:lvl1pPr>
          </a:lstStyle>
          <a:p>
            <a:endParaRPr lang="en-US" dirty="0"/>
          </a:p>
        </p:txBody>
      </p:sp>
      <p:sp>
        <p:nvSpPr>
          <p:cNvPr id="5" name="Footer Placeholder 4"/>
          <p:cNvSpPr>
            <a:spLocks noGrp="1"/>
          </p:cNvSpPr>
          <p:nvPr>
            <p:ph type="ftr" sz="quarter" idx="3"/>
          </p:nvPr>
        </p:nvSpPr>
        <p:spPr>
          <a:xfrm>
            <a:off x="3520806" y="6476999"/>
            <a:ext cx="7343625" cy="274320"/>
          </a:xfrm>
          <a:prstGeom prst="rect">
            <a:avLst/>
          </a:prstGeom>
        </p:spPr>
        <p:txBody>
          <a:bodyPr vert="horz" lIns="45720" rIns="45720" bIns="0" rtlCol="0" anchor="b"/>
          <a:lstStyle>
            <a:lvl1pPr algn="l" eaLnBrk="1" latinLnBrk="0" hangingPunct="1">
              <a:defRPr kumimoji="0" sz="1200">
                <a:solidFill>
                  <a:srgbClr val="BFC4D2"/>
                </a:solidFill>
              </a:defRPr>
            </a:lvl1pPr>
          </a:lstStyle>
          <a:p>
            <a:endParaRPr lang="en-US" dirty="0"/>
          </a:p>
        </p:txBody>
      </p:sp>
      <p:sp>
        <p:nvSpPr>
          <p:cNvPr id="6" name="Slide Number Placeholder 5"/>
          <p:cNvSpPr>
            <a:spLocks noGrp="1"/>
          </p:cNvSpPr>
          <p:nvPr>
            <p:ph type="sldNum" sz="quarter" idx="4"/>
          </p:nvPr>
        </p:nvSpPr>
        <p:spPr>
          <a:xfrm>
            <a:off x="10939196" y="6476999"/>
            <a:ext cx="978486" cy="274320"/>
          </a:xfrm>
          <a:prstGeom prst="rect">
            <a:avLst/>
          </a:prstGeom>
        </p:spPr>
        <p:txBody>
          <a:bodyPr vert="horz" bIns="0" rtlCol="0" anchor="b"/>
          <a:lstStyle>
            <a:lvl1pPr algn="r" eaLnBrk="1" latinLnBrk="0" hangingPunct="1">
              <a:defRPr kumimoji="0" sz="1200">
                <a:solidFill>
                  <a:srgbClr val="BFC4D2"/>
                </a:solidFill>
              </a:defRPr>
            </a:lvl1pPr>
          </a:lstStyle>
          <a:p>
            <a:fld id="{75E4A66F-359C-4C34-AED7-2B475318DE8C}" type="slidenum">
              <a:rPr lang="en-US" smtClean="0"/>
              <a:pPr/>
              <a:t>‹#›</a:t>
            </a:fld>
            <a:endParaRPr lang="en-US" dirty="0"/>
          </a:p>
        </p:txBody>
      </p:sp>
      <p:pic>
        <p:nvPicPr>
          <p:cNvPr id="12" name="Picture 11" descr="uwcrest_web_sm.png"/>
          <p:cNvPicPr>
            <a:picLocks noChangeAspect="1"/>
          </p:cNvPicPr>
          <p:nvPr/>
        </p:nvPicPr>
        <p:blipFill>
          <a:blip r:embed="rId13" cstate="print"/>
          <a:stretch>
            <a:fillRect/>
          </a:stretch>
        </p:blipFill>
        <p:spPr>
          <a:xfrm>
            <a:off x="11612019" y="32084"/>
            <a:ext cx="579981" cy="851587"/>
          </a:xfrm>
          <a:prstGeom prst="rect">
            <a:avLst/>
          </a:prstGeom>
        </p:spPr>
      </p:pic>
    </p:spTree>
    <p:extLst>
      <p:ext uri="{BB962C8B-B14F-4D97-AF65-F5344CB8AC3E}">
        <p14:creationId xmlns:p14="http://schemas.microsoft.com/office/powerpoint/2010/main" val="272044790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l" rtl="0" eaLnBrk="1" latinLnBrk="0" hangingPunct="1">
        <a:spcBef>
          <a:spcPct val="0"/>
        </a:spcBef>
        <a:buNone/>
        <a:defRPr kumimoji="0" sz="3200" b="1" kern="1200">
          <a:solidFill>
            <a:schemeClr val="accent3"/>
          </a:solidFill>
          <a:effectLst/>
          <a:latin typeface="Verdana" pitchFamily="34" charset="0"/>
          <a:ea typeface="Verdana" pitchFamily="34" charset="0"/>
          <a:cs typeface="Verdana" pitchFamily="34" charset="0"/>
        </a:defRPr>
      </a:lvl1pPr>
    </p:titleStyle>
    <p:bodyStyle>
      <a:lvl1pPr marL="438912" indent="-320040" algn="l" rtl="0" eaLnBrk="1" latinLnBrk="0" hangingPunct="1">
        <a:spcBef>
          <a:spcPts val="0"/>
        </a:spcBef>
        <a:buClr>
          <a:schemeClr val="accent2"/>
        </a:buClr>
        <a:buSzPct val="80000"/>
        <a:buFont typeface="Wingdings 2"/>
        <a:buChar char=""/>
        <a:defRPr kumimoji="0" sz="3200" kern="1200">
          <a:solidFill>
            <a:schemeClr val="bg1"/>
          </a:solidFill>
          <a:latin typeface="Arial" pitchFamily="34" charset="0"/>
          <a:ea typeface="+mn-ea"/>
          <a:cs typeface="Arial" pitchFamily="34" charset="0"/>
        </a:defRPr>
      </a:lvl1pPr>
      <a:lvl2pPr marL="731520" indent="-274320" algn="l" rtl="0" eaLnBrk="1" latinLnBrk="0" hangingPunct="1">
        <a:spcBef>
          <a:spcPct val="20000"/>
        </a:spcBef>
        <a:buClr>
          <a:srgbClr val="5A637C"/>
        </a:buClr>
        <a:buSzPct val="90000"/>
        <a:buFont typeface="Wingdings"/>
        <a:buChar char=""/>
        <a:defRPr kumimoji="0" sz="2800" kern="1200">
          <a:solidFill>
            <a:schemeClr val="bg1"/>
          </a:solidFill>
          <a:latin typeface="Arial" pitchFamily="34" charset="0"/>
          <a:ea typeface="+mn-ea"/>
          <a:cs typeface="Arial" pitchFamily="34" charset="0"/>
        </a:defRPr>
      </a:lvl2pPr>
      <a:lvl3pPr marL="996696" indent="-228600" algn="l" rtl="0" eaLnBrk="1" latinLnBrk="0" hangingPunct="1">
        <a:spcBef>
          <a:spcPct val="20000"/>
        </a:spcBef>
        <a:buClr>
          <a:schemeClr val="accent2"/>
        </a:buClr>
        <a:buFont typeface="Arial"/>
        <a:buChar char="▪"/>
        <a:defRPr kumimoji="0" sz="2400" kern="1200">
          <a:solidFill>
            <a:schemeClr val="bg1"/>
          </a:solidFill>
          <a:latin typeface="Arial" pitchFamily="34" charset="0"/>
          <a:ea typeface="+mn-ea"/>
          <a:cs typeface="Arial" pitchFamily="34" charset="0"/>
        </a:defRPr>
      </a:lvl3pPr>
      <a:lvl4pPr marL="1216152" indent="-182880" algn="l" rtl="0" eaLnBrk="1" latinLnBrk="0" hangingPunct="1">
        <a:spcBef>
          <a:spcPct val="20000"/>
        </a:spcBef>
        <a:buClr>
          <a:srgbClr val="5A637C"/>
        </a:buClr>
        <a:buFont typeface="Arial"/>
        <a:buChar char="▪"/>
        <a:defRPr kumimoji="0" sz="2000" kern="1200">
          <a:solidFill>
            <a:schemeClr val="bg1"/>
          </a:solidFill>
          <a:latin typeface="Arial" pitchFamily="34" charset="0"/>
          <a:ea typeface="+mn-ea"/>
          <a:cs typeface="Arial" pitchFamily="34" charset="0"/>
        </a:defRPr>
      </a:lvl4pPr>
      <a:lvl5pPr marL="1426464" indent="-182880" algn="l" rtl="0" eaLnBrk="1" latinLnBrk="0" hangingPunct="1">
        <a:spcBef>
          <a:spcPct val="20000"/>
        </a:spcBef>
        <a:buClr>
          <a:schemeClr val="accent2"/>
        </a:buClr>
        <a:buFont typeface="Wingdings 3"/>
        <a:buChar char=""/>
        <a:defRPr kumimoji="0" lang="en-US" sz="2000" kern="1200" smtClean="0">
          <a:solidFill>
            <a:schemeClr val="bg1"/>
          </a:solidFill>
          <a:latin typeface="Arial" pitchFamily="34" charset="0"/>
          <a:ea typeface="+mn-ea"/>
          <a:cs typeface="Arial"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0999" y="547563"/>
            <a:ext cx="11429999" cy="1924944"/>
          </a:xfrm>
        </p:spPr>
        <p:txBody>
          <a:bodyPr anchor="ctr">
            <a:noAutofit/>
          </a:bodyPr>
          <a:lstStyle/>
          <a:p>
            <a:pPr algn="ctr"/>
            <a:r>
              <a:rPr lang="en-US" sz="3200"/>
              <a:t>Big Data or Good Data: Which One Is More Important for AI in Medical Imaging?</a:t>
            </a:r>
            <a:endParaRPr lang="en-US" sz="3000" dirty="0"/>
          </a:p>
        </p:txBody>
      </p:sp>
      <p:sp>
        <p:nvSpPr>
          <p:cNvPr id="5" name="Rectangle 3"/>
          <p:cNvSpPr>
            <a:spLocks noGrp="1" noChangeArrowheads="1"/>
          </p:cNvSpPr>
          <p:nvPr>
            <p:ph type="subTitle" idx="1"/>
          </p:nvPr>
        </p:nvSpPr>
        <p:spPr>
          <a:xfrm>
            <a:off x="639480" y="2635886"/>
            <a:ext cx="10913036" cy="1924944"/>
          </a:xfrm>
        </p:spPr>
        <p:txBody>
          <a:bodyPr>
            <a:normAutofit lnSpcReduction="10000"/>
          </a:bodyPr>
          <a:lstStyle/>
          <a:p>
            <a:pPr algn="ctr"/>
            <a:r>
              <a:rPr lang="en-US" sz="2400" dirty="0">
                <a:solidFill>
                  <a:schemeClr val="tx1"/>
                </a:solidFill>
              </a:rPr>
              <a:t>Ran Zhang</a:t>
            </a:r>
            <a:r>
              <a:rPr lang="en-US" sz="2400" baseline="30000" dirty="0">
                <a:solidFill>
                  <a:schemeClr val="tx1"/>
                </a:solidFill>
              </a:rPr>
              <a:t>1</a:t>
            </a:r>
            <a:r>
              <a:rPr lang="en-US" sz="2400" dirty="0">
                <a:solidFill>
                  <a:schemeClr val="tx1"/>
                </a:solidFill>
              </a:rPr>
              <a:t>, </a:t>
            </a:r>
            <a:r>
              <a:rPr lang="en-US" altLang="zh-CN" sz="2400" dirty="0">
                <a:solidFill>
                  <a:schemeClr val="tx1"/>
                </a:solidFill>
              </a:rPr>
              <a:t>Xin Tie</a:t>
            </a:r>
            <a:r>
              <a:rPr lang="en-US" altLang="zh-CN" sz="2400" baseline="30000" dirty="0">
                <a:solidFill>
                  <a:schemeClr val="tx1"/>
                </a:solidFill>
              </a:rPr>
              <a:t>1</a:t>
            </a:r>
            <a:r>
              <a:rPr lang="en-US" altLang="zh-CN" sz="2400" dirty="0">
                <a:solidFill>
                  <a:schemeClr val="tx1"/>
                </a:solidFill>
              </a:rPr>
              <a:t>, </a:t>
            </a:r>
            <a:r>
              <a:rPr lang="en-US" sz="2400" dirty="0">
                <a:solidFill>
                  <a:schemeClr val="tx1"/>
                </a:solidFill>
              </a:rPr>
              <a:t>Zhihua Qi</a:t>
            </a:r>
            <a:r>
              <a:rPr lang="en-US" sz="2400" baseline="30000" dirty="0">
                <a:solidFill>
                  <a:schemeClr val="tx1"/>
                </a:solidFill>
              </a:rPr>
              <a:t>3</a:t>
            </a:r>
            <a:r>
              <a:rPr lang="en-US" sz="2400" dirty="0">
                <a:solidFill>
                  <a:schemeClr val="tx1"/>
                </a:solidFill>
              </a:rPr>
              <a:t>, Nicholas Bevins</a:t>
            </a:r>
            <a:r>
              <a:rPr lang="en-US" sz="2400" baseline="30000" dirty="0">
                <a:solidFill>
                  <a:schemeClr val="tx1"/>
                </a:solidFill>
              </a:rPr>
              <a:t>3</a:t>
            </a:r>
            <a:r>
              <a:rPr lang="en-US" sz="2400" dirty="0">
                <a:solidFill>
                  <a:schemeClr val="tx1"/>
                </a:solidFill>
              </a:rPr>
              <a:t>, John W. Garrett</a:t>
            </a:r>
            <a:r>
              <a:rPr lang="en-US" sz="2400" baseline="30000" dirty="0">
                <a:solidFill>
                  <a:schemeClr val="tx1"/>
                </a:solidFill>
              </a:rPr>
              <a:t>2 </a:t>
            </a:r>
          </a:p>
          <a:p>
            <a:pPr algn="ctr"/>
            <a:r>
              <a:rPr lang="en-US" sz="2400" dirty="0">
                <a:solidFill>
                  <a:schemeClr val="tx1"/>
                </a:solidFill>
              </a:rPr>
              <a:t>and Guang-Hong Chen</a:t>
            </a:r>
            <a:r>
              <a:rPr lang="en-US" sz="2400" baseline="30000" dirty="0">
                <a:solidFill>
                  <a:schemeClr val="tx1"/>
                </a:solidFill>
              </a:rPr>
              <a:t>1,2</a:t>
            </a:r>
          </a:p>
          <a:p>
            <a:endParaRPr lang="en-US" sz="2400" dirty="0">
              <a:solidFill>
                <a:schemeClr val="tx1"/>
              </a:solidFill>
            </a:endParaRPr>
          </a:p>
          <a:p>
            <a:r>
              <a:rPr lang="en-US" sz="1900" baseline="30000" dirty="0"/>
              <a:t>1 </a:t>
            </a:r>
            <a:r>
              <a:rPr lang="en-US" sz="1900" dirty="0"/>
              <a:t>Department of Medical Physics, University of Wisconsin-Madison, Madison, WI, USA</a:t>
            </a:r>
          </a:p>
          <a:p>
            <a:r>
              <a:rPr lang="en-US" sz="1900" baseline="30000" dirty="0"/>
              <a:t>2 </a:t>
            </a:r>
            <a:r>
              <a:rPr lang="en-US" sz="1900" dirty="0"/>
              <a:t>Department of Radiology, University of Wisconsin-Madison, Madison, WI, USA</a:t>
            </a:r>
          </a:p>
          <a:p>
            <a:r>
              <a:rPr lang="en-US" sz="1900" baseline="30000" dirty="0"/>
              <a:t>3 </a:t>
            </a:r>
            <a:r>
              <a:rPr lang="en-US" sz="1900" dirty="0"/>
              <a:t>Department of Radiology, Henry Ford Health</a:t>
            </a:r>
          </a:p>
        </p:txBody>
      </p:sp>
    </p:spTree>
    <p:extLst>
      <p:ext uri="{BB962C8B-B14F-4D97-AF65-F5344CB8AC3E}">
        <p14:creationId xmlns:p14="http://schemas.microsoft.com/office/powerpoint/2010/main" val="318317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4E4ED0-44A2-E02D-4C84-94C4BC60768D}"/>
              </a:ext>
            </a:extLst>
          </p:cNvPr>
          <p:cNvSpPr>
            <a:spLocks noGrp="1"/>
          </p:cNvSpPr>
          <p:nvPr>
            <p:ph type="sldNum" sz="quarter" idx="12"/>
          </p:nvPr>
        </p:nvSpPr>
        <p:spPr/>
        <p:txBody>
          <a:bodyPr/>
          <a:lstStyle/>
          <a:p>
            <a:fld id="{75E4A66F-359C-4C34-AED7-2B475318DE8C}" type="slidenum">
              <a:rPr lang="en-US" smtClean="0"/>
              <a:pPr/>
              <a:t>10</a:t>
            </a:fld>
            <a:endParaRPr lang="en-US"/>
          </a:p>
        </p:txBody>
      </p:sp>
      <p:sp>
        <p:nvSpPr>
          <p:cNvPr id="4" name="Title 3">
            <a:extLst>
              <a:ext uri="{FF2B5EF4-FFF2-40B4-BE49-F238E27FC236}">
                <a16:creationId xmlns:a16="http://schemas.microsoft.com/office/drawing/2014/main" id="{65E4A4C2-932D-FBE6-B05B-194460291EBC}"/>
              </a:ext>
            </a:extLst>
          </p:cNvPr>
          <p:cNvSpPr>
            <a:spLocks noGrp="1"/>
          </p:cNvSpPr>
          <p:nvPr>
            <p:ph type="title"/>
          </p:nvPr>
        </p:nvSpPr>
        <p:spPr/>
        <p:txBody>
          <a:bodyPr/>
          <a:lstStyle/>
          <a:p>
            <a:r>
              <a:rPr lang="en-US" dirty="0"/>
              <a:t>AUC vs training data size</a:t>
            </a: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9ACF868B-807C-D38E-5BAD-2BE416329ECB}"/>
                  </a:ext>
                </a:extLst>
              </p:cNvPr>
              <p:cNvGraphicFramePr>
                <a:graphicFrameLocks noGrp="1"/>
              </p:cNvGraphicFramePr>
              <p:nvPr>
                <p:extLst>
                  <p:ext uri="{D42A27DB-BD31-4B8C-83A1-F6EECF244321}">
                    <p14:modId xmlns:p14="http://schemas.microsoft.com/office/powerpoint/2010/main" val="1906871093"/>
                  </p:ext>
                </p:extLst>
              </p:nvPr>
            </p:nvGraphicFramePr>
            <p:xfrm>
              <a:off x="611188" y="1143000"/>
              <a:ext cx="10969625" cy="4148074"/>
            </p:xfrm>
            <a:graphic>
              <a:graphicData uri="http://schemas.openxmlformats.org/drawingml/2006/table">
                <a:tbl>
                  <a:tblPr firstRow="1" bandRow="1">
                    <a:tableStyleId>{073A0DAA-6AF3-43AB-8588-CEC1D06C72B9}</a:tableStyleId>
                  </a:tblPr>
                  <a:tblGrid>
                    <a:gridCol w="2193925">
                      <a:extLst>
                        <a:ext uri="{9D8B030D-6E8A-4147-A177-3AD203B41FA5}">
                          <a16:colId xmlns:a16="http://schemas.microsoft.com/office/drawing/2014/main" val="3373552403"/>
                        </a:ext>
                      </a:extLst>
                    </a:gridCol>
                    <a:gridCol w="2193925">
                      <a:extLst>
                        <a:ext uri="{9D8B030D-6E8A-4147-A177-3AD203B41FA5}">
                          <a16:colId xmlns:a16="http://schemas.microsoft.com/office/drawing/2014/main" val="668304302"/>
                        </a:ext>
                      </a:extLst>
                    </a:gridCol>
                    <a:gridCol w="2193925">
                      <a:extLst>
                        <a:ext uri="{9D8B030D-6E8A-4147-A177-3AD203B41FA5}">
                          <a16:colId xmlns:a16="http://schemas.microsoft.com/office/drawing/2014/main" val="3739229471"/>
                        </a:ext>
                      </a:extLst>
                    </a:gridCol>
                    <a:gridCol w="2193925">
                      <a:extLst>
                        <a:ext uri="{9D8B030D-6E8A-4147-A177-3AD203B41FA5}">
                          <a16:colId xmlns:a16="http://schemas.microsoft.com/office/drawing/2014/main" val="2693204280"/>
                        </a:ext>
                      </a:extLst>
                    </a:gridCol>
                    <a:gridCol w="2193925">
                      <a:extLst>
                        <a:ext uri="{9D8B030D-6E8A-4147-A177-3AD203B41FA5}">
                          <a16:colId xmlns:a16="http://schemas.microsoft.com/office/drawing/2014/main" val="3720648418"/>
                        </a:ext>
                      </a:extLst>
                    </a:gridCol>
                  </a:tblGrid>
                  <a:tr h="457200">
                    <a:tc>
                      <a:txBody>
                        <a:bodyPr/>
                        <a:lstStyle/>
                        <a:p>
                          <a:endParaRPr lang="en-US" sz="1600" dirty="0">
                            <a:effectLst/>
                            <a:latin typeface="Cambria" panose="020405030504060302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Internal</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BIMCV</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UW Health</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MIDRC</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456713731"/>
                      </a:ext>
                    </a:extLst>
                  </a:tr>
                  <a:tr h="457200">
                    <a:tc>
                      <a:txBody>
                        <a:bodyPr/>
                        <a:lstStyle/>
                        <a:p>
                          <a:pPr marL="0" marR="0" algn="ctr">
                            <a:lnSpc>
                              <a:spcPct val="150000"/>
                            </a:lnSpc>
                            <a:spcBef>
                              <a:spcPts val="0"/>
                            </a:spcBef>
                            <a:spcAft>
                              <a:spcPts val="0"/>
                            </a:spcAft>
                          </a:pPr>
                          <a:r>
                            <a:rPr lang="en-US" sz="1600" b="1" dirty="0">
                              <a:effectLst/>
                            </a:rPr>
                            <a:t>100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0.732 ±0.016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0.725 ±0.023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0.729 ±0.024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0.700 ±0.025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128911867"/>
                      </a:ext>
                    </a:extLst>
                  </a:tr>
                  <a:tr h="457200">
                    <a:tc>
                      <a:txBody>
                        <a:bodyPr/>
                        <a:lstStyle/>
                        <a:p>
                          <a:pPr marL="0" marR="0" algn="ctr">
                            <a:lnSpc>
                              <a:spcPct val="150000"/>
                            </a:lnSpc>
                            <a:spcBef>
                              <a:spcPts val="0"/>
                            </a:spcBef>
                            <a:spcAft>
                              <a:spcPts val="0"/>
                            </a:spcAft>
                          </a:pPr>
                          <a:r>
                            <a:rPr lang="en-US" sz="1600" b="1" dirty="0">
                              <a:effectLst/>
                            </a:rPr>
                            <a:t>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0.766 ±0.026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0.749 ±0.028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±0.018</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0.731 ±0.019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566635294"/>
                      </a:ext>
                    </a:extLst>
                  </a:tr>
                  <a:tr h="457200">
                    <a:tc>
                      <a:txBody>
                        <a:bodyPr/>
                        <a:lstStyle/>
                        <a:p>
                          <a:pPr marL="0" marR="0" algn="ctr">
                            <a:lnSpc>
                              <a:spcPct val="150000"/>
                            </a:lnSpc>
                            <a:spcBef>
                              <a:spcPts val="0"/>
                            </a:spcBef>
                            <a:spcAft>
                              <a:spcPts val="0"/>
                            </a:spcAft>
                          </a:pPr>
                          <a:r>
                            <a:rPr lang="en-US" sz="1600" b="1" dirty="0">
                              <a:effectLst/>
                            </a:rPr>
                            <a:t>400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0.786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0.772 ±0.015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0.779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0.747 ±0.010</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1277519899"/>
                      </a:ext>
                    </a:extLst>
                  </a:tr>
                  <a:tr h="457200">
                    <a:tc>
                      <a:txBody>
                        <a:bodyPr/>
                        <a:lstStyle/>
                        <a:p>
                          <a:pPr marL="0" marR="0" algn="ctr">
                            <a:lnSpc>
                              <a:spcPct val="150000"/>
                            </a:lnSpc>
                            <a:spcBef>
                              <a:spcPts val="0"/>
                            </a:spcBef>
                            <a:spcAft>
                              <a:spcPts val="0"/>
                            </a:spcAft>
                          </a:pPr>
                          <a:r>
                            <a:rPr lang="en-US" sz="1600" b="1" dirty="0">
                              <a:effectLst/>
                            </a:rPr>
                            <a:t>800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0.794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0.781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0.785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0.757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2641412914"/>
                      </a:ext>
                    </a:extLst>
                  </a:tr>
                  <a:tr h="457200">
                    <a:tc>
                      <a:txBody>
                        <a:bodyPr/>
                        <a:lstStyle/>
                        <a:p>
                          <a:pPr marL="0" marR="0" algn="ctr">
                            <a:lnSpc>
                              <a:spcPct val="150000"/>
                            </a:lnSpc>
                            <a:spcBef>
                              <a:spcPts val="0"/>
                            </a:spcBef>
                            <a:spcAft>
                              <a:spcPts val="0"/>
                            </a:spcAft>
                          </a:pPr>
                          <a:r>
                            <a:rPr lang="en-US" sz="1600" b="1" dirty="0">
                              <a:effectLst/>
                            </a:rPr>
                            <a:t>1200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0.799 ±0.008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0.787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0.791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240485371"/>
                      </a:ext>
                    </a:extLst>
                  </a:tr>
                  <a:tr h="457200">
                    <a:tc>
                      <a:txBody>
                        <a:bodyPr/>
                        <a:lstStyle/>
                        <a:p>
                          <a:pPr marL="0" marR="0" algn="ctr">
                            <a:lnSpc>
                              <a:spcPct val="150000"/>
                            </a:lnSpc>
                            <a:spcBef>
                              <a:spcPts val="0"/>
                            </a:spcBef>
                            <a:spcAft>
                              <a:spcPts val="0"/>
                            </a:spcAft>
                          </a:pPr>
                          <a:r>
                            <a:rPr lang="en-US" sz="1600" b="1" dirty="0">
                              <a:effectLst/>
                            </a:rPr>
                            <a:t>1600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0.802 ±0.003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0.792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0.797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0.766 ±0.005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903410021"/>
                      </a:ext>
                    </a:extLst>
                  </a:tr>
                  <a:tr h="457200">
                    <a:tc>
                      <a:txBody>
                        <a:bodyPr/>
                        <a:lstStyle/>
                        <a:p>
                          <a:pPr marL="0" marR="0" algn="ctr">
                            <a:lnSpc>
                              <a:spcPct val="150000"/>
                            </a:lnSpc>
                            <a:spcBef>
                              <a:spcPts val="0"/>
                            </a:spcBef>
                            <a:spcAft>
                              <a:spcPts val="0"/>
                            </a:spcAft>
                          </a:pPr>
                          <a:r>
                            <a:rPr lang="en-US" sz="1600" b="1" dirty="0">
                              <a:effectLst/>
                            </a:rPr>
                            <a:t>2000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0.808 ±0.004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0.796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0.800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0.771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595194238"/>
                      </a:ext>
                    </a:extLst>
                  </a:tr>
                  <a:tr h="457200">
                    <a:tc>
                      <a:txBody>
                        <a:bodyPr/>
                        <a:lstStyle/>
                        <a:p>
                          <a:pPr marL="0" marR="0" algn="ctr">
                            <a:lnSpc>
                              <a:spcPct val="150000"/>
                            </a:lnSpc>
                            <a:spcBef>
                              <a:spcPts val="0"/>
                            </a:spcBef>
                            <a:spcAft>
                              <a:spcPts val="0"/>
                            </a:spcAft>
                          </a:pPr>
                          <a:r>
                            <a:rPr lang="en-US" sz="1600" b="1" dirty="0">
                              <a:effectLst/>
                              <a:latin typeface="+mj-lt"/>
                              <a:ea typeface="MS Mincho" panose="02020609040205080304" pitchFamily="49" charset="-128"/>
                              <a:cs typeface="Times New Roman" panose="02020603050405020304" pitchFamily="18" charset="0"/>
                            </a:rPr>
                            <a:t>Learning curve </a:t>
                          </a:r>
                        </a:p>
                      </a:txBody>
                      <a:tcPr marL="68580" marR="68580" marT="8890" marB="88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−0.3755</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−0.2191</m:t>
                                    </m:r>
                                  </m:sup>
                                </m:sSup>
                                <m:r>
                                  <a:rPr kumimoji="0" lang="en-US" sz="1600" kern="1200" dirty="0" smtClean="0">
                                    <a:solidFill>
                                      <a:schemeClr val="dk1"/>
                                    </a:solidFill>
                                    <a:effectLst/>
                                    <a:latin typeface="Cambria Math" panose="02040503050406030204" pitchFamily="18" charset="0"/>
                                    <a:ea typeface="+mn-ea"/>
                                    <a:cs typeface="+mn-cs"/>
                                  </a:rPr>
                                  <m:t>+0.8751</m:t>
                                </m:r>
                              </m:oMath>
                            </m:oMathPara>
                          </a14:m>
                          <a:endParaRPr kumimoji="0" lang="en-US" sz="1600" kern="1200" dirty="0">
                            <a:solidFill>
                              <a:schemeClr val="dk1"/>
                            </a:solidFill>
                            <a:effectLst/>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−0.3720</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−0.2079</m:t>
                                    </m:r>
                                  </m:sup>
                                </m:sSup>
                                <m:r>
                                  <a:rPr kumimoji="0" lang="en-US" sz="1600" kern="1200" dirty="0" smtClean="0">
                                    <a:solidFill>
                                      <a:schemeClr val="dk1"/>
                                    </a:solidFill>
                                    <a:effectLst/>
                                    <a:latin typeface="Cambria Math" panose="02040503050406030204" pitchFamily="18" charset="0"/>
                                    <a:ea typeface="+mn-ea"/>
                                    <a:cs typeface="+mn-cs"/>
                                  </a:rPr>
                                  <m:t>+0.8718</m:t>
                                </m:r>
                              </m:oMath>
                            </m:oMathPara>
                          </a14:m>
                          <a:endParaRPr kumimoji="0" lang="en-US" sz="1600" kern="1200" dirty="0">
                            <a:solidFill>
                              <a:schemeClr val="dk1"/>
                            </a:solidFill>
                            <a:effectLst/>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−0.3529</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−0.2521</m:t>
                                    </m:r>
                                  </m:sup>
                                </m:sSup>
                                <m:r>
                                  <a:rPr kumimoji="0" lang="en-US" sz="1600" kern="1200" dirty="0" smtClean="0">
                                    <a:solidFill>
                                      <a:schemeClr val="dk1"/>
                                    </a:solidFill>
                                    <a:effectLst/>
                                    <a:latin typeface="Cambria Math" panose="02040503050406030204" pitchFamily="18" charset="0"/>
                                    <a:ea typeface="+mn-ea"/>
                                    <a:cs typeface="+mn-cs"/>
                                  </a:rPr>
                                  <m:t>+0.8525</m:t>
                                </m:r>
                              </m:oMath>
                            </m:oMathPara>
                          </a14:m>
                          <a:endParaRPr kumimoji="0" lang="en-US" sz="1600" kern="1200" dirty="0">
                            <a:solidFill>
                              <a:schemeClr val="dk1"/>
                            </a:solidFill>
                            <a:effectLst/>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−0.3433</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−0.2055</m:t>
                                    </m:r>
                                  </m:sup>
                                </m:sSup>
                                <m:r>
                                  <a:rPr kumimoji="0" lang="en-US" sz="1600" kern="1200" dirty="0" smtClean="0">
                                    <a:solidFill>
                                      <a:schemeClr val="dk1"/>
                                    </a:solidFill>
                                    <a:effectLst/>
                                    <a:latin typeface="Cambria Math" panose="02040503050406030204" pitchFamily="18" charset="0"/>
                                    <a:ea typeface="+mn-ea"/>
                                    <a:cs typeface="+mn-cs"/>
                                  </a:rPr>
                                  <m:t>+0.8431</m:t>
                                </m:r>
                              </m:oMath>
                            </m:oMathPara>
                          </a14:m>
                          <a:endParaRPr kumimoji="0" lang="en-US" sz="1600"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591532831"/>
                      </a:ext>
                    </a:extLst>
                  </a:tr>
                </a:tbl>
              </a:graphicData>
            </a:graphic>
          </p:graphicFrame>
        </mc:Choice>
        <mc:Fallback>
          <p:graphicFrame>
            <p:nvGraphicFramePr>
              <p:cNvPr id="2" name="Table 1">
                <a:extLst>
                  <a:ext uri="{FF2B5EF4-FFF2-40B4-BE49-F238E27FC236}">
                    <a16:creationId xmlns:a16="http://schemas.microsoft.com/office/drawing/2014/main" id="{9ACF868B-807C-D38E-5BAD-2BE416329ECB}"/>
                  </a:ext>
                </a:extLst>
              </p:cNvPr>
              <p:cNvGraphicFramePr>
                <a:graphicFrameLocks noGrp="1"/>
              </p:cNvGraphicFramePr>
              <p:nvPr>
                <p:extLst>
                  <p:ext uri="{D42A27DB-BD31-4B8C-83A1-F6EECF244321}">
                    <p14:modId xmlns:p14="http://schemas.microsoft.com/office/powerpoint/2010/main" val="1906871093"/>
                  </p:ext>
                </p:extLst>
              </p:nvPr>
            </p:nvGraphicFramePr>
            <p:xfrm>
              <a:off x="611188" y="1143000"/>
              <a:ext cx="10969625" cy="4148074"/>
            </p:xfrm>
            <a:graphic>
              <a:graphicData uri="http://schemas.openxmlformats.org/drawingml/2006/table">
                <a:tbl>
                  <a:tblPr firstRow="1" bandRow="1">
                    <a:tableStyleId>{073A0DAA-6AF3-43AB-8588-CEC1D06C72B9}</a:tableStyleId>
                  </a:tblPr>
                  <a:tblGrid>
                    <a:gridCol w="2193925">
                      <a:extLst>
                        <a:ext uri="{9D8B030D-6E8A-4147-A177-3AD203B41FA5}">
                          <a16:colId xmlns:a16="http://schemas.microsoft.com/office/drawing/2014/main" val="3373552403"/>
                        </a:ext>
                      </a:extLst>
                    </a:gridCol>
                    <a:gridCol w="2193925">
                      <a:extLst>
                        <a:ext uri="{9D8B030D-6E8A-4147-A177-3AD203B41FA5}">
                          <a16:colId xmlns:a16="http://schemas.microsoft.com/office/drawing/2014/main" val="668304302"/>
                        </a:ext>
                      </a:extLst>
                    </a:gridCol>
                    <a:gridCol w="2193925">
                      <a:extLst>
                        <a:ext uri="{9D8B030D-6E8A-4147-A177-3AD203B41FA5}">
                          <a16:colId xmlns:a16="http://schemas.microsoft.com/office/drawing/2014/main" val="3739229471"/>
                        </a:ext>
                      </a:extLst>
                    </a:gridCol>
                    <a:gridCol w="2193925">
                      <a:extLst>
                        <a:ext uri="{9D8B030D-6E8A-4147-A177-3AD203B41FA5}">
                          <a16:colId xmlns:a16="http://schemas.microsoft.com/office/drawing/2014/main" val="2693204280"/>
                        </a:ext>
                      </a:extLst>
                    </a:gridCol>
                    <a:gridCol w="2193925">
                      <a:extLst>
                        <a:ext uri="{9D8B030D-6E8A-4147-A177-3AD203B41FA5}">
                          <a16:colId xmlns:a16="http://schemas.microsoft.com/office/drawing/2014/main" val="3720648418"/>
                        </a:ext>
                      </a:extLst>
                    </a:gridCol>
                  </a:tblGrid>
                  <a:tr h="457200">
                    <a:tc>
                      <a:txBody>
                        <a:bodyPr/>
                        <a:lstStyle/>
                        <a:p>
                          <a:endParaRPr lang="en-US" sz="1600" dirty="0">
                            <a:effectLst/>
                            <a:latin typeface="Cambria" panose="020405030504060302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Internal</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BIMCV</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UW Health</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MIDRC</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456713731"/>
                      </a:ext>
                    </a:extLst>
                  </a:tr>
                  <a:tr h="457200">
                    <a:tc>
                      <a:txBody>
                        <a:bodyPr/>
                        <a:lstStyle/>
                        <a:p>
                          <a:pPr marL="0" marR="0" algn="ctr">
                            <a:lnSpc>
                              <a:spcPct val="150000"/>
                            </a:lnSpc>
                            <a:spcBef>
                              <a:spcPts val="0"/>
                            </a:spcBef>
                            <a:spcAft>
                              <a:spcPts val="0"/>
                            </a:spcAft>
                          </a:pPr>
                          <a:r>
                            <a:rPr lang="en-US" sz="1600" b="1" dirty="0">
                              <a:effectLst/>
                            </a:rPr>
                            <a:t>100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0.732 ±0.016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0.725 ±0.023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0.729 ±0.024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0.700 ±0.025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128911867"/>
                      </a:ext>
                    </a:extLst>
                  </a:tr>
                  <a:tr h="457200">
                    <a:tc>
                      <a:txBody>
                        <a:bodyPr/>
                        <a:lstStyle/>
                        <a:p>
                          <a:pPr marL="0" marR="0" algn="ctr">
                            <a:lnSpc>
                              <a:spcPct val="150000"/>
                            </a:lnSpc>
                            <a:spcBef>
                              <a:spcPts val="0"/>
                            </a:spcBef>
                            <a:spcAft>
                              <a:spcPts val="0"/>
                            </a:spcAft>
                          </a:pPr>
                          <a:r>
                            <a:rPr lang="en-US" sz="1600" b="1" dirty="0">
                              <a:effectLst/>
                            </a:rPr>
                            <a:t>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0.766 ±0.026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0.749 ±0.028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±0.018</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0.731 ±0.019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566635294"/>
                      </a:ext>
                    </a:extLst>
                  </a:tr>
                  <a:tr h="457200">
                    <a:tc>
                      <a:txBody>
                        <a:bodyPr/>
                        <a:lstStyle/>
                        <a:p>
                          <a:pPr marL="0" marR="0" algn="ctr">
                            <a:lnSpc>
                              <a:spcPct val="150000"/>
                            </a:lnSpc>
                            <a:spcBef>
                              <a:spcPts val="0"/>
                            </a:spcBef>
                            <a:spcAft>
                              <a:spcPts val="0"/>
                            </a:spcAft>
                          </a:pPr>
                          <a:r>
                            <a:rPr lang="en-US" sz="1600" b="1" dirty="0">
                              <a:effectLst/>
                            </a:rPr>
                            <a:t>400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0.786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0.772 ±0.015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0.779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0.747 ±0.010</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1277519899"/>
                      </a:ext>
                    </a:extLst>
                  </a:tr>
                  <a:tr h="457200">
                    <a:tc>
                      <a:txBody>
                        <a:bodyPr/>
                        <a:lstStyle/>
                        <a:p>
                          <a:pPr marL="0" marR="0" algn="ctr">
                            <a:lnSpc>
                              <a:spcPct val="150000"/>
                            </a:lnSpc>
                            <a:spcBef>
                              <a:spcPts val="0"/>
                            </a:spcBef>
                            <a:spcAft>
                              <a:spcPts val="0"/>
                            </a:spcAft>
                          </a:pPr>
                          <a:r>
                            <a:rPr lang="en-US" sz="1600" b="1" dirty="0">
                              <a:effectLst/>
                            </a:rPr>
                            <a:t>800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0.794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0.781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0.785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0.757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2641412914"/>
                      </a:ext>
                    </a:extLst>
                  </a:tr>
                  <a:tr h="457200">
                    <a:tc>
                      <a:txBody>
                        <a:bodyPr/>
                        <a:lstStyle/>
                        <a:p>
                          <a:pPr marL="0" marR="0" algn="ctr">
                            <a:lnSpc>
                              <a:spcPct val="150000"/>
                            </a:lnSpc>
                            <a:spcBef>
                              <a:spcPts val="0"/>
                            </a:spcBef>
                            <a:spcAft>
                              <a:spcPts val="0"/>
                            </a:spcAft>
                          </a:pPr>
                          <a:r>
                            <a:rPr lang="en-US" sz="1600" b="1" dirty="0">
                              <a:effectLst/>
                            </a:rPr>
                            <a:t>1200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0.799 ±0.008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0.787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0.791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240485371"/>
                      </a:ext>
                    </a:extLst>
                  </a:tr>
                  <a:tr h="457200">
                    <a:tc>
                      <a:txBody>
                        <a:bodyPr/>
                        <a:lstStyle/>
                        <a:p>
                          <a:pPr marL="0" marR="0" algn="ctr">
                            <a:lnSpc>
                              <a:spcPct val="150000"/>
                            </a:lnSpc>
                            <a:spcBef>
                              <a:spcPts val="0"/>
                            </a:spcBef>
                            <a:spcAft>
                              <a:spcPts val="0"/>
                            </a:spcAft>
                          </a:pPr>
                          <a:r>
                            <a:rPr lang="en-US" sz="1600" b="1" dirty="0">
                              <a:effectLst/>
                            </a:rPr>
                            <a:t>1600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0.802 ±0.003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0.792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0.797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0.766 ±0.005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903410021"/>
                      </a:ext>
                    </a:extLst>
                  </a:tr>
                  <a:tr h="457200">
                    <a:tc>
                      <a:txBody>
                        <a:bodyPr/>
                        <a:lstStyle/>
                        <a:p>
                          <a:pPr marL="0" marR="0" algn="ctr">
                            <a:lnSpc>
                              <a:spcPct val="150000"/>
                            </a:lnSpc>
                            <a:spcBef>
                              <a:spcPts val="0"/>
                            </a:spcBef>
                            <a:spcAft>
                              <a:spcPts val="0"/>
                            </a:spcAft>
                          </a:pPr>
                          <a:r>
                            <a:rPr lang="en-US" sz="1600" b="1" dirty="0">
                              <a:effectLst/>
                            </a:rPr>
                            <a:t>2000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0.808 ±0.004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0.796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0.800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0.771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595194238"/>
                      </a:ext>
                    </a:extLst>
                  </a:tr>
                  <a:tr h="490474">
                    <a:tc>
                      <a:txBody>
                        <a:bodyPr/>
                        <a:lstStyle/>
                        <a:p>
                          <a:pPr marL="0" marR="0" algn="ctr">
                            <a:lnSpc>
                              <a:spcPct val="150000"/>
                            </a:lnSpc>
                            <a:spcBef>
                              <a:spcPts val="0"/>
                            </a:spcBef>
                            <a:spcAft>
                              <a:spcPts val="0"/>
                            </a:spcAft>
                          </a:pPr>
                          <a:r>
                            <a:rPr lang="en-US" sz="1600" b="1" dirty="0">
                              <a:effectLst/>
                              <a:latin typeface="+mj-lt"/>
                              <a:ea typeface="MS Mincho" panose="02020609040205080304" pitchFamily="49" charset="-128"/>
                              <a:cs typeface="Times New Roman" panose="02020603050405020304" pitchFamily="18" charset="0"/>
                            </a:rPr>
                            <a:t>Learning curve </a:t>
                          </a:r>
                        </a:p>
                      </a:txBody>
                      <a:tcPr marL="68580" marR="68580" marT="8890" marB="8890" anchor="ctr"/>
                    </a:tc>
                    <a:tc>
                      <a:txBody>
                        <a:bodyPr/>
                        <a:lstStyle/>
                        <a:p>
                          <a:endParaRPr lang="en-US"/>
                        </a:p>
                      </a:txBody>
                      <a:tcPr marL="0" marR="0" marT="0" marB="0" anchor="ctr">
                        <a:blipFill>
                          <a:blip r:embed="rId3"/>
                          <a:stretch>
                            <a:fillRect l="-100278" t="-741975" r="-301111" b="-8642"/>
                          </a:stretch>
                        </a:blipFill>
                      </a:tcPr>
                    </a:tc>
                    <a:tc>
                      <a:txBody>
                        <a:bodyPr/>
                        <a:lstStyle/>
                        <a:p>
                          <a:endParaRPr lang="en-US"/>
                        </a:p>
                      </a:txBody>
                      <a:tcPr marL="0" marR="0" marT="0" marB="0" anchor="ctr">
                        <a:blipFill>
                          <a:blip r:embed="rId3"/>
                          <a:stretch>
                            <a:fillRect l="-200278" t="-741975" r="-201111" b="-8642"/>
                          </a:stretch>
                        </a:blipFill>
                      </a:tcPr>
                    </a:tc>
                    <a:tc>
                      <a:txBody>
                        <a:bodyPr/>
                        <a:lstStyle/>
                        <a:p>
                          <a:endParaRPr lang="en-US"/>
                        </a:p>
                      </a:txBody>
                      <a:tcPr marL="0" marR="0" marT="0" marB="0" anchor="ctr">
                        <a:blipFill>
                          <a:blip r:embed="rId3"/>
                          <a:stretch>
                            <a:fillRect l="-300278" t="-741975" r="-101111" b="-8642"/>
                          </a:stretch>
                        </a:blipFill>
                      </a:tcPr>
                    </a:tc>
                    <a:tc>
                      <a:txBody>
                        <a:bodyPr/>
                        <a:lstStyle/>
                        <a:p>
                          <a:endParaRPr lang="en-US"/>
                        </a:p>
                      </a:txBody>
                      <a:tcPr marL="0" marR="0" marT="0" marB="0" anchor="ctr">
                        <a:blipFill>
                          <a:blip r:embed="rId3"/>
                          <a:stretch>
                            <a:fillRect l="-400278" t="-741975" r="-1111" b="-8642"/>
                          </a:stretch>
                        </a:blipFill>
                      </a:tcPr>
                    </a:tc>
                    <a:extLst>
                      <a:ext uri="{0D108BD9-81ED-4DB2-BD59-A6C34878D82A}">
                        <a16:rowId xmlns:a16="http://schemas.microsoft.com/office/drawing/2014/main" val="1591532831"/>
                      </a:ext>
                    </a:extLst>
                  </a:tr>
                </a:tbl>
              </a:graphicData>
            </a:graphic>
          </p:graphicFrame>
        </mc:Fallback>
      </mc:AlternateContent>
    </p:spTree>
    <p:extLst>
      <p:ext uri="{BB962C8B-B14F-4D97-AF65-F5344CB8AC3E}">
        <p14:creationId xmlns:p14="http://schemas.microsoft.com/office/powerpoint/2010/main" val="44690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4E4ED0-44A2-E02D-4C84-94C4BC60768D}"/>
              </a:ext>
            </a:extLst>
          </p:cNvPr>
          <p:cNvSpPr>
            <a:spLocks noGrp="1"/>
          </p:cNvSpPr>
          <p:nvPr>
            <p:ph type="sldNum" sz="quarter" idx="12"/>
          </p:nvPr>
        </p:nvSpPr>
        <p:spPr/>
        <p:txBody>
          <a:bodyPr/>
          <a:lstStyle/>
          <a:p>
            <a:fld id="{75E4A66F-359C-4C34-AED7-2B475318DE8C}" type="slidenum">
              <a:rPr lang="en-US" smtClean="0"/>
              <a:pPr/>
              <a:t>11</a:t>
            </a:fld>
            <a:endParaRPr lang="en-US"/>
          </a:p>
        </p:txBody>
      </p:sp>
      <p:sp>
        <p:nvSpPr>
          <p:cNvPr id="4" name="Title 3">
            <a:extLst>
              <a:ext uri="{FF2B5EF4-FFF2-40B4-BE49-F238E27FC236}">
                <a16:creationId xmlns:a16="http://schemas.microsoft.com/office/drawing/2014/main" id="{65E4A4C2-932D-FBE6-B05B-194460291EBC}"/>
              </a:ext>
            </a:extLst>
          </p:cNvPr>
          <p:cNvSpPr>
            <a:spLocks noGrp="1"/>
          </p:cNvSpPr>
          <p:nvPr>
            <p:ph type="title"/>
          </p:nvPr>
        </p:nvSpPr>
        <p:spPr/>
        <p:txBody>
          <a:bodyPr/>
          <a:lstStyle/>
          <a:p>
            <a:r>
              <a:rPr lang="en-US" dirty="0"/>
              <a:t>AUC vs training data size</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2834A19A-8AFD-47E6-BE8D-48A89981EAE9}"/>
                  </a:ext>
                </a:extLst>
              </p:cNvPr>
              <p:cNvGraphicFramePr>
                <a:graphicFrameLocks noGrp="1"/>
              </p:cNvGraphicFramePr>
              <p:nvPr>
                <p:extLst>
                  <p:ext uri="{D42A27DB-BD31-4B8C-83A1-F6EECF244321}">
                    <p14:modId xmlns:p14="http://schemas.microsoft.com/office/powerpoint/2010/main" val="3958832365"/>
                  </p:ext>
                </p:extLst>
              </p:nvPr>
            </p:nvGraphicFramePr>
            <p:xfrm>
              <a:off x="611188" y="1143000"/>
              <a:ext cx="10969625" cy="5062474"/>
            </p:xfrm>
            <a:graphic>
              <a:graphicData uri="http://schemas.openxmlformats.org/drawingml/2006/table">
                <a:tbl>
                  <a:tblPr firstRow="1" bandRow="1">
                    <a:tableStyleId>{073A0DAA-6AF3-43AB-8588-CEC1D06C72B9}</a:tableStyleId>
                  </a:tblPr>
                  <a:tblGrid>
                    <a:gridCol w="2193925">
                      <a:extLst>
                        <a:ext uri="{9D8B030D-6E8A-4147-A177-3AD203B41FA5}">
                          <a16:colId xmlns:a16="http://schemas.microsoft.com/office/drawing/2014/main" val="3373552403"/>
                        </a:ext>
                      </a:extLst>
                    </a:gridCol>
                    <a:gridCol w="2193925">
                      <a:extLst>
                        <a:ext uri="{9D8B030D-6E8A-4147-A177-3AD203B41FA5}">
                          <a16:colId xmlns:a16="http://schemas.microsoft.com/office/drawing/2014/main" val="668304302"/>
                        </a:ext>
                      </a:extLst>
                    </a:gridCol>
                    <a:gridCol w="2193925">
                      <a:extLst>
                        <a:ext uri="{9D8B030D-6E8A-4147-A177-3AD203B41FA5}">
                          <a16:colId xmlns:a16="http://schemas.microsoft.com/office/drawing/2014/main" val="3739229471"/>
                        </a:ext>
                      </a:extLst>
                    </a:gridCol>
                    <a:gridCol w="2193925">
                      <a:extLst>
                        <a:ext uri="{9D8B030D-6E8A-4147-A177-3AD203B41FA5}">
                          <a16:colId xmlns:a16="http://schemas.microsoft.com/office/drawing/2014/main" val="2693204280"/>
                        </a:ext>
                      </a:extLst>
                    </a:gridCol>
                    <a:gridCol w="2193925">
                      <a:extLst>
                        <a:ext uri="{9D8B030D-6E8A-4147-A177-3AD203B41FA5}">
                          <a16:colId xmlns:a16="http://schemas.microsoft.com/office/drawing/2014/main" val="3720648418"/>
                        </a:ext>
                      </a:extLst>
                    </a:gridCol>
                  </a:tblGrid>
                  <a:tr h="457200">
                    <a:tc>
                      <a:txBody>
                        <a:bodyPr/>
                        <a:lstStyle/>
                        <a:p>
                          <a:endParaRPr lang="en-US" sz="1600" dirty="0">
                            <a:effectLst/>
                            <a:latin typeface="Cambria" panose="020405030504060302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Internal</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BIMCV</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UW Health</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MIDRC</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456713731"/>
                      </a:ext>
                    </a:extLst>
                  </a:tr>
                  <a:tr h="457200">
                    <a:tc>
                      <a:txBody>
                        <a:bodyPr/>
                        <a:lstStyle/>
                        <a:p>
                          <a:pPr marL="0" marR="0" algn="ctr">
                            <a:lnSpc>
                              <a:spcPct val="150000"/>
                            </a:lnSpc>
                            <a:spcBef>
                              <a:spcPts val="0"/>
                            </a:spcBef>
                            <a:spcAft>
                              <a:spcPts val="0"/>
                            </a:spcAft>
                          </a:pPr>
                          <a:r>
                            <a:rPr lang="en-US" sz="1600" b="1" dirty="0">
                              <a:effectLst/>
                            </a:rPr>
                            <a:t>100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0.732 ±0.016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0.725 ±0.023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0.729 ±0.024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0.700 ±0.025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128911867"/>
                      </a:ext>
                    </a:extLst>
                  </a:tr>
                  <a:tr h="457200">
                    <a:tc>
                      <a:txBody>
                        <a:bodyPr/>
                        <a:lstStyle/>
                        <a:p>
                          <a:pPr marL="0" marR="0" algn="ctr">
                            <a:lnSpc>
                              <a:spcPct val="150000"/>
                            </a:lnSpc>
                            <a:spcBef>
                              <a:spcPts val="0"/>
                            </a:spcBef>
                            <a:spcAft>
                              <a:spcPts val="0"/>
                            </a:spcAft>
                          </a:pPr>
                          <a:r>
                            <a:rPr lang="en-US" sz="1600" b="1" dirty="0">
                              <a:effectLst/>
                            </a:rPr>
                            <a:t>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0.766 ±0.026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0.749 ±0.028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±0.018</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0.731 ±0.019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566635294"/>
                      </a:ext>
                    </a:extLst>
                  </a:tr>
                  <a:tr h="457200">
                    <a:tc>
                      <a:txBody>
                        <a:bodyPr/>
                        <a:lstStyle/>
                        <a:p>
                          <a:pPr marL="0" marR="0" algn="ctr">
                            <a:lnSpc>
                              <a:spcPct val="150000"/>
                            </a:lnSpc>
                            <a:spcBef>
                              <a:spcPts val="0"/>
                            </a:spcBef>
                            <a:spcAft>
                              <a:spcPts val="0"/>
                            </a:spcAft>
                          </a:pPr>
                          <a:r>
                            <a:rPr lang="en-US" sz="1600" b="1" dirty="0">
                              <a:effectLst/>
                            </a:rPr>
                            <a:t>400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0.786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0.772 ±0.015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0.779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0.747 ±0.010</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1277519899"/>
                      </a:ext>
                    </a:extLst>
                  </a:tr>
                  <a:tr h="457200">
                    <a:tc>
                      <a:txBody>
                        <a:bodyPr/>
                        <a:lstStyle/>
                        <a:p>
                          <a:pPr marL="0" marR="0" algn="ctr">
                            <a:lnSpc>
                              <a:spcPct val="150000"/>
                            </a:lnSpc>
                            <a:spcBef>
                              <a:spcPts val="0"/>
                            </a:spcBef>
                            <a:spcAft>
                              <a:spcPts val="0"/>
                            </a:spcAft>
                          </a:pPr>
                          <a:r>
                            <a:rPr lang="en-US" sz="1600" b="1" dirty="0">
                              <a:effectLst/>
                            </a:rPr>
                            <a:t>800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0.794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0.781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0.785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0.757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2641412914"/>
                      </a:ext>
                    </a:extLst>
                  </a:tr>
                  <a:tr h="457200">
                    <a:tc>
                      <a:txBody>
                        <a:bodyPr/>
                        <a:lstStyle/>
                        <a:p>
                          <a:pPr marL="0" marR="0" algn="ctr">
                            <a:lnSpc>
                              <a:spcPct val="150000"/>
                            </a:lnSpc>
                            <a:spcBef>
                              <a:spcPts val="0"/>
                            </a:spcBef>
                            <a:spcAft>
                              <a:spcPts val="0"/>
                            </a:spcAft>
                          </a:pPr>
                          <a:r>
                            <a:rPr lang="en-US" sz="1600" b="1" dirty="0">
                              <a:effectLst/>
                            </a:rPr>
                            <a:t>1200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0.799 ±0.008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0.787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0.791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240485371"/>
                      </a:ext>
                    </a:extLst>
                  </a:tr>
                  <a:tr h="457200">
                    <a:tc>
                      <a:txBody>
                        <a:bodyPr/>
                        <a:lstStyle/>
                        <a:p>
                          <a:pPr marL="0" marR="0" algn="ctr">
                            <a:lnSpc>
                              <a:spcPct val="150000"/>
                            </a:lnSpc>
                            <a:spcBef>
                              <a:spcPts val="0"/>
                            </a:spcBef>
                            <a:spcAft>
                              <a:spcPts val="0"/>
                            </a:spcAft>
                          </a:pPr>
                          <a:r>
                            <a:rPr lang="en-US" sz="1600" b="1" dirty="0">
                              <a:effectLst/>
                            </a:rPr>
                            <a:t>1600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0.802 ±0.003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0.792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0.797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0.766 ±0.005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903410021"/>
                      </a:ext>
                    </a:extLst>
                  </a:tr>
                  <a:tr h="457200">
                    <a:tc>
                      <a:txBody>
                        <a:bodyPr/>
                        <a:lstStyle/>
                        <a:p>
                          <a:pPr marL="0" marR="0" algn="ctr">
                            <a:lnSpc>
                              <a:spcPct val="150000"/>
                            </a:lnSpc>
                            <a:spcBef>
                              <a:spcPts val="0"/>
                            </a:spcBef>
                            <a:spcAft>
                              <a:spcPts val="0"/>
                            </a:spcAft>
                          </a:pPr>
                          <a:r>
                            <a:rPr lang="en-US" sz="1600" b="1" dirty="0">
                              <a:effectLst/>
                            </a:rPr>
                            <a:t>2000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0.808 ±0.004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0.796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0.800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0.771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595194238"/>
                      </a:ext>
                    </a:extLst>
                  </a:tr>
                  <a:tr h="457200">
                    <a:tc>
                      <a:txBody>
                        <a:bodyPr/>
                        <a:lstStyle/>
                        <a:p>
                          <a:pPr marL="0" marR="0" algn="ctr">
                            <a:lnSpc>
                              <a:spcPct val="150000"/>
                            </a:lnSpc>
                            <a:spcBef>
                              <a:spcPts val="0"/>
                            </a:spcBef>
                            <a:spcAft>
                              <a:spcPts val="0"/>
                            </a:spcAft>
                          </a:pPr>
                          <a:r>
                            <a:rPr lang="en-US" sz="1600" b="1" dirty="0">
                              <a:effectLst/>
                              <a:latin typeface="+mj-lt"/>
                              <a:ea typeface="MS Mincho" panose="02020609040205080304" pitchFamily="49" charset="-128"/>
                              <a:cs typeface="Times New Roman" panose="02020603050405020304" pitchFamily="18" charset="0"/>
                            </a:rPr>
                            <a:t>Learning curve </a:t>
                          </a:r>
                        </a:p>
                      </a:txBody>
                      <a:tcPr marL="68580" marR="68580" marT="8890" marB="88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−0.3755</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−0.2191</m:t>
                                    </m:r>
                                  </m:sup>
                                </m:sSup>
                                <m:r>
                                  <a:rPr kumimoji="0" lang="en-US" sz="1600" kern="1200" dirty="0" smtClean="0">
                                    <a:solidFill>
                                      <a:schemeClr val="dk1"/>
                                    </a:solidFill>
                                    <a:effectLst/>
                                    <a:latin typeface="Cambria Math" panose="02040503050406030204" pitchFamily="18" charset="0"/>
                                    <a:ea typeface="+mn-ea"/>
                                    <a:cs typeface="+mn-cs"/>
                                  </a:rPr>
                                  <m:t>+0.8751</m:t>
                                </m:r>
                              </m:oMath>
                            </m:oMathPara>
                          </a14:m>
                          <a:endParaRPr kumimoji="0" lang="en-US" sz="1600" kern="1200" dirty="0">
                            <a:solidFill>
                              <a:schemeClr val="dk1"/>
                            </a:solidFill>
                            <a:effectLst/>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−0.3720</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−0.2079</m:t>
                                    </m:r>
                                  </m:sup>
                                </m:sSup>
                                <m:r>
                                  <a:rPr kumimoji="0" lang="en-US" sz="1600" kern="1200" dirty="0" smtClean="0">
                                    <a:solidFill>
                                      <a:schemeClr val="dk1"/>
                                    </a:solidFill>
                                    <a:effectLst/>
                                    <a:latin typeface="Cambria Math" panose="02040503050406030204" pitchFamily="18" charset="0"/>
                                    <a:ea typeface="+mn-ea"/>
                                    <a:cs typeface="+mn-cs"/>
                                  </a:rPr>
                                  <m:t>+0.8718</m:t>
                                </m:r>
                              </m:oMath>
                            </m:oMathPara>
                          </a14:m>
                          <a:endParaRPr kumimoji="0" lang="en-US" sz="1600" kern="1200" dirty="0">
                            <a:solidFill>
                              <a:schemeClr val="dk1"/>
                            </a:solidFill>
                            <a:effectLst/>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−0.3529</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−0.2521</m:t>
                                    </m:r>
                                  </m:sup>
                                </m:sSup>
                                <m:r>
                                  <a:rPr kumimoji="0" lang="en-US" sz="1600" kern="1200" dirty="0" smtClean="0">
                                    <a:solidFill>
                                      <a:schemeClr val="dk1"/>
                                    </a:solidFill>
                                    <a:effectLst/>
                                    <a:latin typeface="Cambria Math" panose="02040503050406030204" pitchFamily="18" charset="0"/>
                                    <a:ea typeface="+mn-ea"/>
                                    <a:cs typeface="+mn-cs"/>
                                  </a:rPr>
                                  <m:t>+0.8525</m:t>
                                </m:r>
                              </m:oMath>
                            </m:oMathPara>
                          </a14:m>
                          <a:endParaRPr kumimoji="0" lang="en-US" sz="1600" kern="1200" dirty="0">
                            <a:solidFill>
                              <a:schemeClr val="dk1"/>
                            </a:solidFill>
                            <a:effectLst/>
                            <a:latin typeface="+mn-lt"/>
                            <a:ea typeface="+mn-ea"/>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600" kern="1200" dirty="0" smtClean="0">
                                    <a:solidFill>
                                      <a:schemeClr val="dk1"/>
                                    </a:solidFill>
                                    <a:effectLst/>
                                    <a:latin typeface="Cambria Math" panose="02040503050406030204" pitchFamily="18" charset="0"/>
                                    <a:ea typeface="+mn-ea"/>
                                    <a:cs typeface="+mn-cs"/>
                                  </a:rPr>
                                  <m:t>−0.3433</m:t>
                                </m:r>
                                <m:sSup>
                                  <m:sSupPr>
                                    <m:ctrlPr>
                                      <a:rPr kumimoji="0" lang="en-US" sz="1600" i="1" kern="1200" dirty="0" smtClean="0">
                                        <a:solidFill>
                                          <a:schemeClr val="dk1"/>
                                        </a:solidFill>
                                        <a:effectLst/>
                                        <a:latin typeface="Cambria Math" panose="02040503050406030204" pitchFamily="18" charset="0"/>
                                        <a:ea typeface="+mn-ea"/>
                                        <a:cs typeface="+mn-cs"/>
                                      </a:rPr>
                                    </m:ctrlPr>
                                  </m:sSupPr>
                                  <m:e>
                                    <m:r>
                                      <a:rPr kumimoji="0" lang="en-US" sz="1600" kern="1200" dirty="0" smtClean="0">
                                        <a:solidFill>
                                          <a:schemeClr val="dk1"/>
                                        </a:solidFill>
                                        <a:effectLst/>
                                        <a:latin typeface="Cambria Math" panose="02040503050406030204" pitchFamily="18" charset="0"/>
                                        <a:ea typeface="+mn-ea"/>
                                        <a:cs typeface="+mn-cs"/>
                                      </a:rPr>
                                      <m:t>𝑁</m:t>
                                    </m:r>
                                  </m:e>
                                  <m:sup>
                                    <m:r>
                                      <a:rPr kumimoji="0" lang="en-US" sz="1600" kern="1200" dirty="0" smtClean="0">
                                        <a:solidFill>
                                          <a:schemeClr val="dk1"/>
                                        </a:solidFill>
                                        <a:effectLst/>
                                        <a:latin typeface="Cambria Math" panose="02040503050406030204" pitchFamily="18" charset="0"/>
                                        <a:ea typeface="+mn-ea"/>
                                        <a:cs typeface="+mn-cs"/>
                                      </a:rPr>
                                      <m:t>−0.2055</m:t>
                                    </m:r>
                                  </m:sup>
                                </m:sSup>
                                <m:r>
                                  <a:rPr kumimoji="0" lang="en-US" sz="1600" kern="1200" dirty="0" smtClean="0">
                                    <a:solidFill>
                                      <a:schemeClr val="dk1"/>
                                    </a:solidFill>
                                    <a:effectLst/>
                                    <a:latin typeface="Cambria Math" panose="02040503050406030204" pitchFamily="18" charset="0"/>
                                    <a:ea typeface="+mn-ea"/>
                                    <a:cs typeface="+mn-cs"/>
                                  </a:rPr>
                                  <m:t>+0.8431</m:t>
                                </m:r>
                              </m:oMath>
                            </m:oMathPara>
                          </a14:m>
                          <a:endParaRPr kumimoji="0" lang="en-US" sz="1600" kern="1200" dirty="0">
                            <a:solidFill>
                              <a:schemeClr val="dk1"/>
                            </a:solidFill>
                            <a:effectLst/>
                            <a:latin typeface="+mn-lt"/>
                            <a:ea typeface="+mn-ea"/>
                            <a:cs typeface="+mn-cs"/>
                          </a:endParaRPr>
                        </a:p>
                      </a:txBody>
                      <a:tcPr marL="0" marR="0" marT="0" marB="0" anchor="ctr"/>
                    </a:tc>
                    <a:extLst>
                      <a:ext uri="{0D108BD9-81ED-4DB2-BD59-A6C34878D82A}">
                        <a16:rowId xmlns:a16="http://schemas.microsoft.com/office/drawing/2014/main" val="1591532831"/>
                      </a:ext>
                    </a:extLst>
                  </a:tr>
                  <a:tr h="457200">
                    <a:tc>
                      <a:txBody>
                        <a:bodyPr/>
                        <a:lstStyle/>
                        <a:p>
                          <a:pPr marL="0" marR="0" algn="ctr">
                            <a:lnSpc>
                              <a:spcPct val="150000"/>
                            </a:lnSpc>
                            <a:spcBef>
                              <a:spcPts val="0"/>
                            </a:spcBef>
                            <a:spcAft>
                              <a:spcPts val="0"/>
                            </a:spcAft>
                          </a:pPr>
                          <a:r>
                            <a:rPr lang="en-US" sz="1600" b="1" dirty="0">
                              <a:solidFill>
                                <a:schemeClr val="accent4"/>
                              </a:solidFill>
                              <a:effectLst/>
                            </a:rPr>
                            <a:t>6000 (prediction)</a:t>
                          </a:r>
                          <a:endParaRPr lang="en-US" sz="1600" b="1" dirty="0">
                            <a:solidFill>
                              <a:schemeClr val="accent4"/>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0.819</a:t>
                          </a: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0.811</a:t>
                          </a: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0.813</a:t>
                          </a: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0.786</a:t>
                          </a:r>
                        </a:p>
                      </a:txBody>
                      <a:tcPr marL="68580" marR="68580" marT="8890" marB="8890" anchor="ctr"/>
                    </a:tc>
                    <a:extLst>
                      <a:ext uri="{0D108BD9-81ED-4DB2-BD59-A6C34878D82A}">
                        <a16:rowId xmlns:a16="http://schemas.microsoft.com/office/drawing/2014/main" val="1847583933"/>
                      </a:ext>
                    </a:extLst>
                  </a:tr>
                  <a:tr h="457200">
                    <a:tc>
                      <a:txBody>
                        <a:bodyPr/>
                        <a:lstStyle/>
                        <a:p>
                          <a:pPr marL="0" marR="0" algn="ctr">
                            <a:lnSpc>
                              <a:spcPct val="150000"/>
                            </a:lnSpc>
                            <a:spcBef>
                              <a:spcPts val="0"/>
                            </a:spcBef>
                            <a:spcAft>
                              <a:spcPts val="0"/>
                            </a:spcAft>
                          </a:pPr>
                          <a:r>
                            <a:rPr lang="en-US" sz="1600" b="1" dirty="0">
                              <a:solidFill>
                                <a:srgbClr val="0070C0"/>
                              </a:solidFill>
                              <a:effectLst/>
                            </a:rPr>
                            <a:t>6000 (measured)</a:t>
                          </a:r>
                          <a:endParaRPr lang="en-US" sz="1600" b="1"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0.818</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0.809</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0.813</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0.786</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1714579439"/>
                      </a:ext>
                    </a:extLst>
                  </a:tr>
                </a:tbl>
              </a:graphicData>
            </a:graphic>
          </p:graphicFrame>
        </mc:Choice>
        <mc:Fallback>
          <p:graphicFrame>
            <p:nvGraphicFramePr>
              <p:cNvPr id="5" name="Table 4">
                <a:extLst>
                  <a:ext uri="{FF2B5EF4-FFF2-40B4-BE49-F238E27FC236}">
                    <a16:creationId xmlns:a16="http://schemas.microsoft.com/office/drawing/2014/main" id="{2834A19A-8AFD-47E6-BE8D-48A89981EAE9}"/>
                  </a:ext>
                </a:extLst>
              </p:cNvPr>
              <p:cNvGraphicFramePr>
                <a:graphicFrameLocks noGrp="1"/>
              </p:cNvGraphicFramePr>
              <p:nvPr>
                <p:extLst>
                  <p:ext uri="{D42A27DB-BD31-4B8C-83A1-F6EECF244321}">
                    <p14:modId xmlns:p14="http://schemas.microsoft.com/office/powerpoint/2010/main" val="3958832365"/>
                  </p:ext>
                </p:extLst>
              </p:nvPr>
            </p:nvGraphicFramePr>
            <p:xfrm>
              <a:off x="611188" y="1143000"/>
              <a:ext cx="10969625" cy="5062474"/>
            </p:xfrm>
            <a:graphic>
              <a:graphicData uri="http://schemas.openxmlformats.org/drawingml/2006/table">
                <a:tbl>
                  <a:tblPr firstRow="1" bandRow="1">
                    <a:tableStyleId>{073A0DAA-6AF3-43AB-8588-CEC1D06C72B9}</a:tableStyleId>
                  </a:tblPr>
                  <a:tblGrid>
                    <a:gridCol w="2193925">
                      <a:extLst>
                        <a:ext uri="{9D8B030D-6E8A-4147-A177-3AD203B41FA5}">
                          <a16:colId xmlns:a16="http://schemas.microsoft.com/office/drawing/2014/main" val="3373552403"/>
                        </a:ext>
                      </a:extLst>
                    </a:gridCol>
                    <a:gridCol w="2193925">
                      <a:extLst>
                        <a:ext uri="{9D8B030D-6E8A-4147-A177-3AD203B41FA5}">
                          <a16:colId xmlns:a16="http://schemas.microsoft.com/office/drawing/2014/main" val="668304302"/>
                        </a:ext>
                      </a:extLst>
                    </a:gridCol>
                    <a:gridCol w="2193925">
                      <a:extLst>
                        <a:ext uri="{9D8B030D-6E8A-4147-A177-3AD203B41FA5}">
                          <a16:colId xmlns:a16="http://schemas.microsoft.com/office/drawing/2014/main" val="3739229471"/>
                        </a:ext>
                      </a:extLst>
                    </a:gridCol>
                    <a:gridCol w="2193925">
                      <a:extLst>
                        <a:ext uri="{9D8B030D-6E8A-4147-A177-3AD203B41FA5}">
                          <a16:colId xmlns:a16="http://schemas.microsoft.com/office/drawing/2014/main" val="2693204280"/>
                        </a:ext>
                      </a:extLst>
                    </a:gridCol>
                    <a:gridCol w="2193925">
                      <a:extLst>
                        <a:ext uri="{9D8B030D-6E8A-4147-A177-3AD203B41FA5}">
                          <a16:colId xmlns:a16="http://schemas.microsoft.com/office/drawing/2014/main" val="3720648418"/>
                        </a:ext>
                      </a:extLst>
                    </a:gridCol>
                  </a:tblGrid>
                  <a:tr h="457200">
                    <a:tc>
                      <a:txBody>
                        <a:bodyPr/>
                        <a:lstStyle/>
                        <a:p>
                          <a:endParaRPr lang="en-US" sz="1600" dirty="0">
                            <a:effectLst/>
                            <a:latin typeface="Cambria" panose="020405030504060302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Internal</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BIMCV</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UW Health</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MIDRC</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456713731"/>
                      </a:ext>
                    </a:extLst>
                  </a:tr>
                  <a:tr h="457200">
                    <a:tc>
                      <a:txBody>
                        <a:bodyPr/>
                        <a:lstStyle/>
                        <a:p>
                          <a:pPr marL="0" marR="0" algn="ctr">
                            <a:lnSpc>
                              <a:spcPct val="150000"/>
                            </a:lnSpc>
                            <a:spcBef>
                              <a:spcPts val="0"/>
                            </a:spcBef>
                            <a:spcAft>
                              <a:spcPts val="0"/>
                            </a:spcAft>
                          </a:pPr>
                          <a:r>
                            <a:rPr lang="en-US" sz="1600" b="1" dirty="0">
                              <a:effectLst/>
                            </a:rPr>
                            <a:t>100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0.732 ±0.016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0.725 ±0.023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0.729 ±0.024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0.700 ±0.025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128911867"/>
                      </a:ext>
                    </a:extLst>
                  </a:tr>
                  <a:tr h="457200">
                    <a:tc>
                      <a:txBody>
                        <a:bodyPr/>
                        <a:lstStyle/>
                        <a:p>
                          <a:pPr marL="0" marR="0" algn="ctr">
                            <a:lnSpc>
                              <a:spcPct val="150000"/>
                            </a:lnSpc>
                            <a:spcBef>
                              <a:spcPts val="0"/>
                            </a:spcBef>
                            <a:spcAft>
                              <a:spcPts val="0"/>
                            </a:spcAft>
                          </a:pPr>
                          <a:r>
                            <a:rPr lang="en-US" sz="1600" b="1" dirty="0">
                              <a:effectLst/>
                            </a:rPr>
                            <a:t>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0.766 ±0.026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0.749 ±0.028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±0.018</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0.731 ±0.019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566635294"/>
                      </a:ext>
                    </a:extLst>
                  </a:tr>
                  <a:tr h="457200">
                    <a:tc>
                      <a:txBody>
                        <a:bodyPr/>
                        <a:lstStyle/>
                        <a:p>
                          <a:pPr marL="0" marR="0" algn="ctr">
                            <a:lnSpc>
                              <a:spcPct val="150000"/>
                            </a:lnSpc>
                            <a:spcBef>
                              <a:spcPts val="0"/>
                            </a:spcBef>
                            <a:spcAft>
                              <a:spcPts val="0"/>
                            </a:spcAft>
                          </a:pPr>
                          <a:r>
                            <a:rPr lang="en-US" sz="1600" b="1" dirty="0">
                              <a:effectLst/>
                            </a:rPr>
                            <a:t>400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0.786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0.772 ±0.015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0.779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0.747 ±0.010</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1277519899"/>
                      </a:ext>
                    </a:extLst>
                  </a:tr>
                  <a:tr h="457200">
                    <a:tc>
                      <a:txBody>
                        <a:bodyPr/>
                        <a:lstStyle/>
                        <a:p>
                          <a:pPr marL="0" marR="0" algn="ctr">
                            <a:lnSpc>
                              <a:spcPct val="150000"/>
                            </a:lnSpc>
                            <a:spcBef>
                              <a:spcPts val="0"/>
                            </a:spcBef>
                            <a:spcAft>
                              <a:spcPts val="0"/>
                            </a:spcAft>
                          </a:pPr>
                          <a:r>
                            <a:rPr lang="en-US" sz="1600" b="1" dirty="0">
                              <a:effectLst/>
                            </a:rPr>
                            <a:t>800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0.794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0.781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0.785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0.757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2641412914"/>
                      </a:ext>
                    </a:extLst>
                  </a:tr>
                  <a:tr h="457200">
                    <a:tc>
                      <a:txBody>
                        <a:bodyPr/>
                        <a:lstStyle/>
                        <a:p>
                          <a:pPr marL="0" marR="0" algn="ctr">
                            <a:lnSpc>
                              <a:spcPct val="150000"/>
                            </a:lnSpc>
                            <a:spcBef>
                              <a:spcPts val="0"/>
                            </a:spcBef>
                            <a:spcAft>
                              <a:spcPts val="0"/>
                            </a:spcAft>
                          </a:pPr>
                          <a:r>
                            <a:rPr lang="en-US" sz="1600" b="1" dirty="0">
                              <a:effectLst/>
                            </a:rPr>
                            <a:t>1200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0.799 ±0.008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0.787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0.791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240485371"/>
                      </a:ext>
                    </a:extLst>
                  </a:tr>
                  <a:tr h="457200">
                    <a:tc>
                      <a:txBody>
                        <a:bodyPr/>
                        <a:lstStyle/>
                        <a:p>
                          <a:pPr marL="0" marR="0" algn="ctr">
                            <a:lnSpc>
                              <a:spcPct val="150000"/>
                            </a:lnSpc>
                            <a:spcBef>
                              <a:spcPts val="0"/>
                            </a:spcBef>
                            <a:spcAft>
                              <a:spcPts val="0"/>
                            </a:spcAft>
                          </a:pPr>
                          <a:r>
                            <a:rPr lang="en-US" sz="1600" b="1" dirty="0">
                              <a:effectLst/>
                            </a:rPr>
                            <a:t>1600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0.802 ±0.003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0.792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0.797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0.766 ±0.005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903410021"/>
                      </a:ext>
                    </a:extLst>
                  </a:tr>
                  <a:tr h="457200">
                    <a:tc>
                      <a:txBody>
                        <a:bodyPr/>
                        <a:lstStyle/>
                        <a:p>
                          <a:pPr marL="0" marR="0" algn="ctr">
                            <a:lnSpc>
                              <a:spcPct val="150000"/>
                            </a:lnSpc>
                            <a:spcBef>
                              <a:spcPts val="0"/>
                            </a:spcBef>
                            <a:spcAft>
                              <a:spcPts val="0"/>
                            </a:spcAft>
                          </a:pPr>
                          <a:r>
                            <a:rPr lang="en-US" sz="1600" b="1" dirty="0">
                              <a:effectLst/>
                            </a:rPr>
                            <a:t>2000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0.808 ±0.004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0.796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0.800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0.771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595194238"/>
                      </a:ext>
                    </a:extLst>
                  </a:tr>
                  <a:tr h="490474">
                    <a:tc>
                      <a:txBody>
                        <a:bodyPr/>
                        <a:lstStyle/>
                        <a:p>
                          <a:pPr marL="0" marR="0" algn="ctr">
                            <a:lnSpc>
                              <a:spcPct val="150000"/>
                            </a:lnSpc>
                            <a:spcBef>
                              <a:spcPts val="0"/>
                            </a:spcBef>
                            <a:spcAft>
                              <a:spcPts val="0"/>
                            </a:spcAft>
                          </a:pPr>
                          <a:r>
                            <a:rPr lang="en-US" sz="1600" b="1" dirty="0">
                              <a:effectLst/>
                              <a:latin typeface="+mj-lt"/>
                              <a:ea typeface="MS Mincho" panose="02020609040205080304" pitchFamily="49" charset="-128"/>
                              <a:cs typeface="Times New Roman" panose="02020603050405020304" pitchFamily="18" charset="0"/>
                            </a:rPr>
                            <a:t>Learning curve </a:t>
                          </a:r>
                        </a:p>
                      </a:txBody>
                      <a:tcPr marL="68580" marR="68580" marT="8890" marB="8890" anchor="ctr"/>
                    </a:tc>
                    <a:tc>
                      <a:txBody>
                        <a:bodyPr/>
                        <a:lstStyle/>
                        <a:p>
                          <a:endParaRPr lang="en-US"/>
                        </a:p>
                      </a:txBody>
                      <a:tcPr marL="0" marR="0" marT="0" marB="0" anchor="ctr">
                        <a:blipFill>
                          <a:blip r:embed="rId3"/>
                          <a:stretch>
                            <a:fillRect l="-100278" t="-741975" r="-301111" b="-197531"/>
                          </a:stretch>
                        </a:blipFill>
                      </a:tcPr>
                    </a:tc>
                    <a:tc>
                      <a:txBody>
                        <a:bodyPr/>
                        <a:lstStyle/>
                        <a:p>
                          <a:endParaRPr lang="en-US"/>
                        </a:p>
                      </a:txBody>
                      <a:tcPr marL="0" marR="0" marT="0" marB="0" anchor="ctr">
                        <a:blipFill>
                          <a:blip r:embed="rId3"/>
                          <a:stretch>
                            <a:fillRect l="-200278" t="-741975" r="-201111" b="-197531"/>
                          </a:stretch>
                        </a:blipFill>
                      </a:tcPr>
                    </a:tc>
                    <a:tc>
                      <a:txBody>
                        <a:bodyPr/>
                        <a:lstStyle/>
                        <a:p>
                          <a:endParaRPr lang="en-US"/>
                        </a:p>
                      </a:txBody>
                      <a:tcPr marL="0" marR="0" marT="0" marB="0" anchor="ctr">
                        <a:blipFill>
                          <a:blip r:embed="rId3"/>
                          <a:stretch>
                            <a:fillRect l="-300278" t="-741975" r="-101111" b="-197531"/>
                          </a:stretch>
                        </a:blipFill>
                      </a:tcPr>
                    </a:tc>
                    <a:tc>
                      <a:txBody>
                        <a:bodyPr/>
                        <a:lstStyle/>
                        <a:p>
                          <a:endParaRPr lang="en-US"/>
                        </a:p>
                      </a:txBody>
                      <a:tcPr marL="0" marR="0" marT="0" marB="0" anchor="ctr">
                        <a:blipFill>
                          <a:blip r:embed="rId3"/>
                          <a:stretch>
                            <a:fillRect l="-400278" t="-741975" r="-1111" b="-197531"/>
                          </a:stretch>
                        </a:blipFill>
                      </a:tcPr>
                    </a:tc>
                    <a:extLst>
                      <a:ext uri="{0D108BD9-81ED-4DB2-BD59-A6C34878D82A}">
                        <a16:rowId xmlns:a16="http://schemas.microsoft.com/office/drawing/2014/main" val="1591532831"/>
                      </a:ext>
                    </a:extLst>
                  </a:tr>
                  <a:tr h="457200">
                    <a:tc>
                      <a:txBody>
                        <a:bodyPr/>
                        <a:lstStyle/>
                        <a:p>
                          <a:pPr marL="0" marR="0" algn="ctr">
                            <a:lnSpc>
                              <a:spcPct val="150000"/>
                            </a:lnSpc>
                            <a:spcBef>
                              <a:spcPts val="0"/>
                            </a:spcBef>
                            <a:spcAft>
                              <a:spcPts val="0"/>
                            </a:spcAft>
                          </a:pPr>
                          <a:r>
                            <a:rPr lang="en-US" sz="1600" b="1" dirty="0">
                              <a:solidFill>
                                <a:schemeClr val="accent4"/>
                              </a:solidFill>
                              <a:effectLst/>
                            </a:rPr>
                            <a:t>6000 (prediction)</a:t>
                          </a:r>
                          <a:endParaRPr lang="en-US" sz="1600" b="1" dirty="0">
                            <a:solidFill>
                              <a:schemeClr val="accent4"/>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0.819</a:t>
                          </a: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0.811</a:t>
                          </a: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0.813</a:t>
                          </a:r>
                        </a:p>
                      </a:txBody>
                      <a:tcPr marL="68580" marR="68580" marT="8890" marB="8890" anchor="ctr"/>
                    </a:tc>
                    <a:tc>
                      <a:txBody>
                        <a:bodyPr/>
                        <a:lstStyle/>
                        <a:p>
                          <a:pPr marL="0" marR="0" algn="ctr">
                            <a:lnSpc>
                              <a:spcPct val="150000"/>
                            </a:lnSpc>
                            <a:spcBef>
                              <a:spcPts val="0"/>
                            </a:spcBef>
                            <a:spcAft>
                              <a:spcPts val="0"/>
                            </a:spcAft>
                          </a:pPr>
                          <a:r>
                            <a:rPr lang="en-US" sz="1600" dirty="0">
                              <a:solidFill>
                                <a:schemeClr val="accent4"/>
                              </a:solidFill>
                              <a:effectLst/>
                            </a:rPr>
                            <a:t>0.786</a:t>
                          </a:r>
                        </a:p>
                      </a:txBody>
                      <a:tcPr marL="68580" marR="68580" marT="8890" marB="8890" anchor="ctr"/>
                    </a:tc>
                    <a:extLst>
                      <a:ext uri="{0D108BD9-81ED-4DB2-BD59-A6C34878D82A}">
                        <a16:rowId xmlns:a16="http://schemas.microsoft.com/office/drawing/2014/main" val="1847583933"/>
                      </a:ext>
                    </a:extLst>
                  </a:tr>
                  <a:tr h="457200">
                    <a:tc>
                      <a:txBody>
                        <a:bodyPr/>
                        <a:lstStyle/>
                        <a:p>
                          <a:pPr marL="0" marR="0" algn="ctr">
                            <a:lnSpc>
                              <a:spcPct val="150000"/>
                            </a:lnSpc>
                            <a:spcBef>
                              <a:spcPts val="0"/>
                            </a:spcBef>
                            <a:spcAft>
                              <a:spcPts val="0"/>
                            </a:spcAft>
                          </a:pPr>
                          <a:r>
                            <a:rPr lang="en-US" sz="1600" b="1" dirty="0">
                              <a:solidFill>
                                <a:srgbClr val="0070C0"/>
                              </a:solidFill>
                              <a:effectLst/>
                            </a:rPr>
                            <a:t>6000 (measured)</a:t>
                          </a:r>
                          <a:endParaRPr lang="en-US" sz="1600" b="1"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0.818</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0.809</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0.813</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solidFill>
                                <a:srgbClr val="0070C0"/>
                              </a:solidFill>
                              <a:effectLst/>
                            </a:rPr>
                            <a:t>0.786</a:t>
                          </a:r>
                          <a:endParaRPr lang="en-US" sz="1600" dirty="0">
                            <a:solidFill>
                              <a:srgbClr val="0070C0"/>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1714579439"/>
                      </a:ext>
                    </a:extLst>
                  </a:tr>
                </a:tbl>
              </a:graphicData>
            </a:graphic>
          </p:graphicFrame>
        </mc:Fallback>
      </mc:AlternateContent>
    </p:spTree>
    <p:extLst>
      <p:ext uri="{BB962C8B-B14F-4D97-AF65-F5344CB8AC3E}">
        <p14:creationId xmlns:p14="http://schemas.microsoft.com/office/powerpoint/2010/main" val="98854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00C8EBF-A3DD-0760-ECF5-8A8E92CD911C}"/>
              </a:ext>
            </a:extLst>
          </p:cNvPr>
          <p:cNvPicPr>
            <a:picLocks noChangeAspect="1"/>
          </p:cNvPicPr>
          <p:nvPr/>
        </p:nvPicPr>
        <p:blipFill>
          <a:blip r:embed="rId3"/>
          <a:stretch>
            <a:fillRect/>
          </a:stretch>
        </p:blipFill>
        <p:spPr>
          <a:xfrm>
            <a:off x="275822" y="1073852"/>
            <a:ext cx="3482081" cy="2743200"/>
          </a:xfrm>
          <a:prstGeom prst="rect">
            <a:avLst/>
          </a:prstGeom>
        </p:spPr>
      </p:pic>
      <p:sp>
        <p:nvSpPr>
          <p:cNvPr id="3" name="Slide Number Placeholder 2">
            <a:extLst>
              <a:ext uri="{FF2B5EF4-FFF2-40B4-BE49-F238E27FC236}">
                <a16:creationId xmlns:a16="http://schemas.microsoft.com/office/drawing/2014/main" id="{584E4ED0-44A2-E02D-4C84-94C4BC60768D}"/>
              </a:ext>
            </a:extLst>
          </p:cNvPr>
          <p:cNvSpPr>
            <a:spLocks noGrp="1"/>
          </p:cNvSpPr>
          <p:nvPr>
            <p:ph type="sldNum" sz="quarter" idx="12"/>
          </p:nvPr>
        </p:nvSpPr>
        <p:spPr/>
        <p:txBody>
          <a:bodyPr/>
          <a:lstStyle/>
          <a:p>
            <a:fld id="{75E4A66F-359C-4C34-AED7-2B475318DE8C}" type="slidenum">
              <a:rPr lang="en-US" smtClean="0"/>
              <a:pPr/>
              <a:t>12</a:t>
            </a:fld>
            <a:endParaRPr lang="en-US"/>
          </a:p>
        </p:txBody>
      </p:sp>
      <p:sp>
        <p:nvSpPr>
          <p:cNvPr id="4" name="Title 3">
            <a:extLst>
              <a:ext uri="{FF2B5EF4-FFF2-40B4-BE49-F238E27FC236}">
                <a16:creationId xmlns:a16="http://schemas.microsoft.com/office/drawing/2014/main" id="{65E4A4C2-932D-FBE6-B05B-194460291EBC}"/>
              </a:ext>
            </a:extLst>
          </p:cNvPr>
          <p:cNvSpPr>
            <a:spLocks noGrp="1"/>
          </p:cNvSpPr>
          <p:nvPr>
            <p:ph type="title"/>
          </p:nvPr>
        </p:nvSpPr>
        <p:spPr/>
        <p:txBody>
          <a:bodyPr/>
          <a:lstStyle/>
          <a:p>
            <a:r>
              <a:rPr lang="en-US" dirty="0"/>
              <a:t>AUC vs training data size</a:t>
            </a:r>
          </a:p>
        </p:txBody>
      </p:sp>
      <p:sp>
        <p:nvSpPr>
          <p:cNvPr id="2" name="TextBox 1">
            <a:extLst>
              <a:ext uri="{FF2B5EF4-FFF2-40B4-BE49-F238E27FC236}">
                <a16:creationId xmlns:a16="http://schemas.microsoft.com/office/drawing/2014/main" id="{1E0D4080-137A-9449-3DE0-CE3C2E8BBB97}"/>
              </a:ext>
            </a:extLst>
          </p:cNvPr>
          <p:cNvSpPr txBox="1"/>
          <p:nvPr/>
        </p:nvSpPr>
        <p:spPr>
          <a:xfrm>
            <a:off x="8084449" y="2362546"/>
            <a:ext cx="3942450"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To boost AUC from 0.81 to 0.83 on the UW dataset requires an increase of N from 6,000 to 100,000 </a:t>
            </a:r>
          </a:p>
        </p:txBody>
      </p:sp>
      <p:sp>
        <p:nvSpPr>
          <p:cNvPr id="5" name="TextBox 4">
            <a:extLst>
              <a:ext uri="{FF2B5EF4-FFF2-40B4-BE49-F238E27FC236}">
                <a16:creationId xmlns:a16="http://schemas.microsoft.com/office/drawing/2014/main" id="{8D2989B4-3C6C-946D-CA4A-8A7DDACBDD99}"/>
              </a:ext>
            </a:extLst>
          </p:cNvPr>
          <p:cNvSpPr txBox="1"/>
          <p:nvPr/>
        </p:nvSpPr>
        <p:spPr>
          <a:xfrm>
            <a:off x="8084449" y="4184715"/>
            <a:ext cx="394245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Small training datasets (~100 patients) can be used to develop a baseline model with good initial performance</a:t>
            </a:r>
          </a:p>
        </p:txBody>
      </p:sp>
      <p:pic>
        <p:nvPicPr>
          <p:cNvPr id="20" name="Picture 19">
            <a:extLst>
              <a:ext uri="{FF2B5EF4-FFF2-40B4-BE49-F238E27FC236}">
                <a16:creationId xmlns:a16="http://schemas.microsoft.com/office/drawing/2014/main" id="{B4D4C357-5222-12D8-9126-D687E69A90A0}"/>
              </a:ext>
            </a:extLst>
          </p:cNvPr>
          <p:cNvPicPr>
            <a:picLocks noChangeAspect="1"/>
          </p:cNvPicPr>
          <p:nvPr/>
        </p:nvPicPr>
        <p:blipFill>
          <a:blip r:embed="rId4"/>
          <a:stretch>
            <a:fillRect/>
          </a:stretch>
        </p:blipFill>
        <p:spPr>
          <a:xfrm>
            <a:off x="3840852" y="1073852"/>
            <a:ext cx="3476699" cy="2743200"/>
          </a:xfrm>
          <a:prstGeom prst="rect">
            <a:avLst/>
          </a:prstGeom>
        </p:spPr>
      </p:pic>
      <p:pic>
        <p:nvPicPr>
          <p:cNvPr id="21" name="Picture 20">
            <a:extLst>
              <a:ext uri="{FF2B5EF4-FFF2-40B4-BE49-F238E27FC236}">
                <a16:creationId xmlns:a16="http://schemas.microsoft.com/office/drawing/2014/main" id="{A0763F41-0909-CA91-BE63-703D318320A9}"/>
              </a:ext>
            </a:extLst>
          </p:cNvPr>
          <p:cNvPicPr>
            <a:picLocks noChangeAspect="1"/>
          </p:cNvPicPr>
          <p:nvPr/>
        </p:nvPicPr>
        <p:blipFill>
          <a:blip r:embed="rId5"/>
          <a:stretch>
            <a:fillRect/>
          </a:stretch>
        </p:blipFill>
        <p:spPr>
          <a:xfrm>
            <a:off x="275822" y="3870959"/>
            <a:ext cx="3482081" cy="2743200"/>
          </a:xfrm>
          <a:prstGeom prst="rect">
            <a:avLst/>
          </a:prstGeom>
        </p:spPr>
      </p:pic>
      <p:pic>
        <p:nvPicPr>
          <p:cNvPr id="22" name="Picture 21">
            <a:extLst>
              <a:ext uri="{FF2B5EF4-FFF2-40B4-BE49-F238E27FC236}">
                <a16:creationId xmlns:a16="http://schemas.microsoft.com/office/drawing/2014/main" id="{BF29B25A-AAEC-2BD0-21E3-D30292186DD5}"/>
              </a:ext>
            </a:extLst>
          </p:cNvPr>
          <p:cNvPicPr>
            <a:picLocks noChangeAspect="1"/>
          </p:cNvPicPr>
          <p:nvPr/>
        </p:nvPicPr>
        <p:blipFill>
          <a:blip r:embed="rId6"/>
          <a:stretch>
            <a:fillRect/>
          </a:stretch>
        </p:blipFill>
        <p:spPr>
          <a:xfrm>
            <a:off x="3840851" y="3870959"/>
            <a:ext cx="3476699" cy="2743200"/>
          </a:xfrm>
          <a:prstGeom prst="rect">
            <a:avLst/>
          </a:prstGeom>
        </p:spPr>
      </p:pic>
    </p:spTree>
    <p:extLst>
      <p:ext uri="{BB962C8B-B14F-4D97-AF65-F5344CB8AC3E}">
        <p14:creationId xmlns:p14="http://schemas.microsoft.com/office/powerpoint/2010/main" val="242884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512511-9197-EE5A-A186-D897825BF5C0}"/>
              </a:ext>
            </a:extLst>
          </p:cNvPr>
          <p:cNvSpPr>
            <a:spLocks noGrp="1"/>
          </p:cNvSpPr>
          <p:nvPr>
            <p:ph idx="1"/>
          </p:nvPr>
        </p:nvSpPr>
        <p:spPr/>
        <p:txBody>
          <a:bodyPr/>
          <a:lstStyle/>
          <a:p>
            <a:r>
              <a:rPr lang="en-US" dirty="0"/>
              <a:t>Data quality &gt;&gt; data size</a:t>
            </a:r>
          </a:p>
          <a:p>
            <a:endParaRPr lang="en-US" dirty="0"/>
          </a:p>
          <a:p>
            <a:endParaRPr lang="en-US" dirty="0"/>
          </a:p>
          <a:p>
            <a:r>
              <a:rPr lang="en-US" dirty="0"/>
              <a:t>Model trained using well-curated data from a single clinical site can generalize to other sites</a:t>
            </a:r>
          </a:p>
          <a:p>
            <a:endParaRPr lang="en-US" dirty="0"/>
          </a:p>
          <a:p>
            <a:endParaRPr lang="en-US" dirty="0"/>
          </a:p>
          <a:p>
            <a:r>
              <a:rPr lang="en-US" dirty="0"/>
              <a:t>A small, high-quality training dataset can provide a decent baseline</a:t>
            </a:r>
          </a:p>
        </p:txBody>
      </p:sp>
      <p:sp>
        <p:nvSpPr>
          <p:cNvPr id="3" name="Slide Number Placeholder 2">
            <a:extLst>
              <a:ext uri="{FF2B5EF4-FFF2-40B4-BE49-F238E27FC236}">
                <a16:creationId xmlns:a16="http://schemas.microsoft.com/office/drawing/2014/main" id="{35A2BA2F-BA36-1DE9-1679-90303BF08607}"/>
              </a:ext>
            </a:extLst>
          </p:cNvPr>
          <p:cNvSpPr>
            <a:spLocks noGrp="1"/>
          </p:cNvSpPr>
          <p:nvPr>
            <p:ph type="sldNum" sz="quarter" idx="12"/>
          </p:nvPr>
        </p:nvSpPr>
        <p:spPr/>
        <p:txBody>
          <a:bodyPr/>
          <a:lstStyle/>
          <a:p>
            <a:fld id="{75E4A66F-359C-4C34-AED7-2B475318DE8C}" type="slidenum">
              <a:rPr lang="en-US" smtClean="0"/>
              <a:pPr/>
              <a:t>13</a:t>
            </a:fld>
            <a:endParaRPr lang="en-US"/>
          </a:p>
        </p:txBody>
      </p:sp>
      <p:sp>
        <p:nvSpPr>
          <p:cNvPr id="4" name="Title 3">
            <a:extLst>
              <a:ext uri="{FF2B5EF4-FFF2-40B4-BE49-F238E27FC236}">
                <a16:creationId xmlns:a16="http://schemas.microsoft.com/office/drawing/2014/main" id="{E145F08C-8BB3-4F36-5A55-ECA7F5D637F2}"/>
              </a:ext>
            </a:extLst>
          </p:cNvPr>
          <p:cNvSpPr>
            <a:spLocks noGrp="1"/>
          </p:cNvSpPr>
          <p:nvPr>
            <p:ph type="title"/>
          </p:nvPr>
        </p:nvSpPr>
        <p:spPr/>
        <p:txBody>
          <a:bodyPr/>
          <a:lstStyle/>
          <a:p>
            <a:r>
              <a:rPr lang="en-US" dirty="0"/>
              <a:t>Important lessons learned</a:t>
            </a:r>
          </a:p>
        </p:txBody>
      </p:sp>
    </p:spTree>
    <p:extLst>
      <p:ext uri="{BB962C8B-B14F-4D97-AF65-F5344CB8AC3E}">
        <p14:creationId xmlns:p14="http://schemas.microsoft.com/office/powerpoint/2010/main" val="149300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324548" y="4657858"/>
            <a:ext cx="81021" cy="192844"/>
            <a:chOff x="4800546" y="4533896"/>
            <a:chExt cx="81021" cy="192844"/>
          </a:xfrm>
        </p:grpSpPr>
        <p:grpSp>
          <p:nvGrpSpPr>
            <p:cNvPr id="20" name="Group 8"/>
            <p:cNvGrpSpPr/>
            <p:nvPr/>
          </p:nvGrpSpPr>
          <p:grpSpPr>
            <a:xfrm>
              <a:off x="4800546" y="4533896"/>
              <a:ext cx="69096" cy="192844"/>
              <a:chOff x="4679578" y="4369854"/>
              <a:chExt cx="66254" cy="287870"/>
            </a:xfrm>
          </p:grpSpPr>
          <p:sp>
            <p:nvSpPr>
              <p:cNvPr id="21" name="TextBox 6"/>
              <p:cNvSpPr txBox="1"/>
              <p:nvPr/>
            </p:nvSpPr>
            <p:spPr>
              <a:xfrm>
                <a:off x="4679578" y="4369854"/>
                <a:ext cx="50005" cy="25269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 dirty="0">
                    <a:solidFill>
                      <a:srgbClr val="000000"/>
                    </a:solidFill>
                  </a:rPr>
                  <a:t>e</a:t>
                </a:r>
              </a:p>
            </p:txBody>
          </p:sp>
          <p:cxnSp>
            <p:nvCxnSpPr>
              <p:cNvPr id="22" name="Straight Connector 21"/>
              <p:cNvCxnSpPr/>
              <p:nvPr/>
            </p:nvCxnSpPr>
            <p:spPr>
              <a:xfrm rot="16200000" flipH="1">
                <a:off x="4676536" y="4562713"/>
                <a:ext cx="87395" cy="11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4705351" y="4619625"/>
                <a:ext cx="52387" cy="23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682728" y="4620815"/>
                <a:ext cx="54769"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22020" y="4525671"/>
                <a:ext cx="23812" cy="58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678453" y="4542941"/>
                <a:ext cx="54981" cy="226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a:off x="4869660" y="4610101"/>
              <a:ext cx="119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4913337" y="1163864"/>
            <a:ext cx="2365328" cy="646331"/>
          </a:xfrm>
          <a:prstGeom prst="rect">
            <a:avLst/>
          </a:prstGeom>
          <a:noFill/>
        </p:spPr>
        <p:txBody>
          <a:bodyPr wrap="none" rtlCol="0">
            <a:spAutoFit/>
          </a:bodyPr>
          <a:lstStyle/>
          <a:p>
            <a:r>
              <a:rPr lang="en-US" altLang="zh-CN" sz="3600" dirty="0">
                <a:solidFill>
                  <a:schemeClr val="bg1"/>
                </a:solidFill>
                <a:ea typeface="宋体" pitchFamily="2" charset="-122"/>
              </a:rPr>
              <a:t>Thank You</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962" y="2037112"/>
            <a:ext cx="8474076" cy="3663272"/>
          </a:xfrm>
          <a:prstGeom prst="rect">
            <a:avLst/>
          </a:prstGeom>
        </p:spPr>
      </p:pic>
      <p:sp>
        <p:nvSpPr>
          <p:cNvPr id="3" name="TextBox 2"/>
          <p:cNvSpPr txBox="1"/>
          <p:nvPr/>
        </p:nvSpPr>
        <p:spPr>
          <a:xfrm>
            <a:off x="4700293" y="5748626"/>
            <a:ext cx="3147015" cy="338554"/>
          </a:xfrm>
          <a:prstGeom prst="rect">
            <a:avLst/>
          </a:prstGeom>
          <a:noFill/>
        </p:spPr>
        <p:txBody>
          <a:bodyPr wrap="none" rtlCol="0">
            <a:spAutoFit/>
          </a:bodyPr>
          <a:lstStyle/>
          <a:p>
            <a:pPr algn="ctr"/>
            <a:r>
              <a:rPr lang="en-US" sz="1600" dirty="0">
                <a:solidFill>
                  <a:schemeClr val="bg1"/>
                </a:solidFill>
              </a:rPr>
              <a:t>University of Wisconsin-Madison</a:t>
            </a:r>
          </a:p>
        </p:txBody>
      </p:sp>
      <p:sp>
        <p:nvSpPr>
          <p:cNvPr id="6" name="Slide Number Placeholder 5"/>
          <p:cNvSpPr>
            <a:spLocks noGrp="1"/>
          </p:cNvSpPr>
          <p:nvPr>
            <p:ph type="sldNum" sz="quarter" idx="12"/>
          </p:nvPr>
        </p:nvSpPr>
        <p:spPr/>
        <p:txBody>
          <a:bodyPr/>
          <a:lstStyle/>
          <a:p>
            <a:fld id="{75E4A66F-359C-4C34-AED7-2B475318DE8C}" type="slidenum">
              <a:rPr lang="en-US" smtClean="0"/>
              <a:pPr/>
              <a:t>14</a:t>
            </a:fld>
            <a:endParaRPr lang="en-US"/>
          </a:p>
        </p:txBody>
      </p:sp>
    </p:spTree>
    <p:extLst>
      <p:ext uri="{BB962C8B-B14F-4D97-AF65-F5344CB8AC3E}">
        <p14:creationId xmlns:p14="http://schemas.microsoft.com/office/powerpoint/2010/main" val="416008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10;&#10;Description automatically generated">
            <a:extLst>
              <a:ext uri="{FF2B5EF4-FFF2-40B4-BE49-F238E27FC236}">
                <a16:creationId xmlns:a16="http://schemas.microsoft.com/office/drawing/2014/main" id="{5B7847D6-B92A-3E77-D127-0A24ED123335}"/>
              </a:ext>
            </a:extLst>
          </p:cNvPr>
          <p:cNvPicPr>
            <a:picLocks noGrp="1" noChangeAspect="1"/>
          </p:cNvPicPr>
          <p:nvPr>
            <p:ph idx="1"/>
          </p:nvPr>
        </p:nvPicPr>
        <p:blipFill>
          <a:blip r:embed="rId3"/>
          <a:stretch>
            <a:fillRect/>
          </a:stretch>
        </p:blipFill>
        <p:spPr>
          <a:xfrm>
            <a:off x="609600" y="2120900"/>
            <a:ext cx="5708650" cy="1814513"/>
          </a:xfrm>
          <a:prstGeom prst="rect">
            <a:avLst/>
          </a:prstGeom>
        </p:spPr>
      </p:pic>
      <p:pic>
        <p:nvPicPr>
          <p:cNvPr id="7" name="Picture 6" descr="Text&#10;&#10;Description automatically generated">
            <a:extLst>
              <a:ext uri="{FF2B5EF4-FFF2-40B4-BE49-F238E27FC236}">
                <a16:creationId xmlns:a16="http://schemas.microsoft.com/office/drawing/2014/main" id="{B2FED181-CAE5-9DAB-829A-C023CC638CFF}"/>
              </a:ext>
            </a:extLst>
          </p:cNvPr>
          <p:cNvPicPr>
            <a:picLocks noChangeAspect="1"/>
          </p:cNvPicPr>
          <p:nvPr/>
        </p:nvPicPr>
        <p:blipFill>
          <a:blip r:embed="rId4"/>
          <a:stretch>
            <a:fillRect/>
          </a:stretch>
        </p:blipFill>
        <p:spPr>
          <a:xfrm>
            <a:off x="6392863" y="2120900"/>
            <a:ext cx="5187950" cy="1814513"/>
          </a:xfrm>
          <a:prstGeom prst="rect">
            <a:avLst/>
          </a:prstGeom>
        </p:spPr>
      </p:pic>
      <p:pic>
        <p:nvPicPr>
          <p:cNvPr id="6" name="Picture 5" descr="Text&#10;&#10;Description automatically generated">
            <a:extLst>
              <a:ext uri="{FF2B5EF4-FFF2-40B4-BE49-F238E27FC236}">
                <a16:creationId xmlns:a16="http://schemas.microsoft.com/office/drawing/2014/main" id="{F1510611-6643-EE64-ACC3-BA542393179E}"/>
              </a:ext>
            </a:extLst>
          </p:cNvPr>
          <p:cNvPicPr>
            <a:picLocks noChangeAspect="1"/>
          </p:cNvPicPr>
          <p:nvPr/>
        </p:nvPicPr>
        <p:blipFill>
          <a:blip r:embed="rId5"/>
          <a:stretch>
            <a:fillRect/>
          </a:stretch>
        </p:blipFill>
        <p:spPr>
          <a:xfrm>
            <a:off x="609600" y="4010025"/>
            <a:ext cx="4756150" cy="1412875"/>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25B5D760-B133-7621-9E60-606E17DA7781}"/>
              </a:ext>
            </a:extLst>
          </p:cNvPr>
          <p:cNvPicPr>
            <a:picLocks noChangeAspect="1"/>
          </p:cNvPicPr>
          <p:nvPr/>
        </p:nvPicPr>
        <p:blipFill>
          <a:blip r:embed="rId6"/>
          <a:stretch>
            <a:fillRect/>
          </a:stretch>
        </p:blipFill>
        <p:spPr>
          <a:xfrm>
            <a:off x="5438775" y="4010025"/>
            <a:ext cx="6142038" cy="1412875"/>
          </a:xfrm>
          <a:prstGeom prst="rect">
            <a:avLst/>
          </a:prstGeom>
        </p:spPr>
      </p:pic>
      <p:sp>
        <p:nvSpPr>
          <p:cNvPr id="3" name="Slide Number Placeholder 2">
            <a:extLst>
              <a:ext uri="{FF2B5EF4-FFF2-40B4-BE49-F238E27FC236}">
                <a16:creationId xmlns:a16="http://schemas.microsoft.com/office/drawing/2014/main" id="{54F6C571-6F25-69B1-ED24-2346EAFD1A6C}"/>
              </a:ext>
            </a:extLst>
          </p:cNvPr>
          <p:cNvSpPr>
            <a:spLocks noGrp="1"/>
          </p:cNvSpPr>
          <p:nvPr>
            <p:ph type="sldNum" sz="quarter" idx="12"/>
          </p:nvPr>
        </p:nvSpPr>
        <p:spPr>
          <a:xfrm>
            <a:off x="10939196" y="6476999"/>
            <a:ext cx="978486" cy="274320"/>
          </a:xfrm>
        </p:spPr>
        <p:txBody>
          <a:bodyPr anchor="b">
            <a:normAutofit/>
          </a:bodyPr>
          <a:lstStyle/>
          <a:p>
            <a:pPr>
              <a:spcAft>
                <a:spcPts val="600"/>
              </a:spcAft>
            </a:pPr>
            <a:fld id="{75E4A66F-359C-4C34-AED7-2B475318DE8C}" type="slidenum">
              <a:rPr lang="en-US" smtClean="0"/>
              <a:pPr>
                <a:spcAft>
                  <a:spcPts val="600"/>
                </a:spcAft>
              </a:pPr>
              <a:t>2</a:t>
            </a:fld>
            <a:endParaRPr lang="en-US"/>
          </a:p>
        </p:txBody>
      </p:sp>
      <p:sp>
        <p:nvSpPr>
          <p:cNvPr id="4" name="Title 3">
            <a:extLst>
              <a:ext uri="{FF2B5EF4-FFF2-40B4-BE49-F238E27FC236}">
                <a16:creationId xmlns:a16="http://schemas.microsoft.com/office/drawing/2014/main" id="{9058B454-66CC-00F5-81C0-AD9C293A525A}"/>
              </a:ext>
            </a:extLst>
          </p:cNvPr>
          <p:cNvSpPr>
            <a:spLocks noGrp="1"/>
          </p:cNvSpPr>
          <p:nvPr>
            <p:ph type="title"/>
          </p:nvPr>
        </p:nvSpPr>
        <p:spPr>
          <a:xfrm>
            <a:off x="203200" y="37288"/>
            <a:ext cx="10769600" cy="838200"/>
          </a:xfrm>
        </p:spPr>
        <p:txBody>
          <a:bodyPr anchor="ctr">
            <a:normAutofit/>
          </a:bodyPr>
          <a:lstStyle/>
          <a:p>
            <a:r>
              <a:rPr lang="en-US" dirty="0"/>
              <a:t>Failures of AI in the COVID Pandemic</a:t>
            </a:r>
          </a:p>
        </p:txBody>
      </p:sp>
    </p:spTree>
    <p:extLst>
      <p:ext uri="{BB962C8B-B14F-4D97-AF65-F5344CB8AC3E}">
        <p14:creationId xmlns:p14="http://schemas.microsoft.com/office/powerpoint/2010/main" val="13629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B2FFA-F322-F66D-FA95-4F185225721F}"/>
              </a:ext>
            </a:extLst>
          </p:cNvPr>
          <p:cNvSpPr>
            <a:spLocks noGrp="1"/>
          </p:cNvSpPr>
          <p:nvPr>
            <p:ph idx="1"/>
          </p:nvPr>
        </p:nvSpPr>
        <p:spPr/>
        <p:txBody>
          <a:bodyPr>
            <a:normAutofit fontScale="92500" lnSpcReduction="10000"/>
          </a:bodyPr>
          <a:lstStyle/>
          <a:p>
            <a:r>
              <a:rPr lang="en-US" dirty="0"/>
              <a:t>Generalizability in the context of statistical learning</a:t>
            </a:r>
          </a:p>
          <a:p>
            <a:pPr lvl="1"/>
            <a:r>
              <a:rPr lang="en-US" dirty="0"/>
              <a:t>Consistent performance on the i.i.d test set</a:t>
            </a:r>
          </a:p>
          <a:p>
            <a:pPr lvl="1"/>
            <a:r>
              <a:rPr lang="en-US" dirty="0"/>
              <a:t>Pitfalls (bias, shortcuts)</a:t>
            </a:r>
          </a:p>
          <a:p>
            <a:endParaRPr lang="en-US" dirty="0"/>
          </a:p>
          <a:p>
            <a:r>
              <a:rPr lang="en-US" dirty="0"/>
              <a:t>Generalizability in the context of medical AI</a:t>
            </a:r>
          </a:p>
          <a:p>
            <a:pPr lvl="1"/>
            <a:r>
              <a:rPr lang="en-US" dirty="0"/>
              <a:t>Consistent performance on prospective, external clinical cohorts (i.i.d assumption may not be valid)</a:t>
            </a:r>
          </a:p>
          <a:p>
            <a:pPr lvl="1"/>
            <a:r>
              <a:rPr lang="en-US" dirty="0"/>
              <a:t>Learn the desired solution that generalizes to the target cohort</a:t>
            </a:r>
          </a:p>
          <a:p>
            <a:endParaRPr lang="en-US" dirty="0"/>
          </a:p>
          <a:p>
            <a:r>
              <a:rPr lang="en-US" dirty="0"/>
              <a:t>Ways to improve generalizability?</a:t>
            </a:r>
          </a:p>
          <a:p>
            <a:pPr lvl="1"/>
            <a:r>
              <a:rPr lang="en-US" dirty="0"/>
              <a:t>Data size</a:t>
            </a:r>
          </a:p>
          <a:p>
            <a:pPr lvl="1"/>
            <a:r>
              <a:rPr lang="en-US" dirty="0"/>
              <a:t>Data heterogeneity</a:t>
            </a:r>
          </a:p>
        </p:txBody>
      </p:sp>
      <p:sp>
        <p:nvSpPr>
          <p:cNvPr id="3" name="Slide Number Placeholder 2">
            <a:extLst>
              <a:ext uri="{FF2B5EF4-FFF2-40B4-BE49-F238E27FC236}">
                <a16:creationId xmlns:a16="http://schemas.microsoft.com/office/drawing/2014/main" id="{5312F16C-F46B-148C-23C0-545BA1645D26}"/>
              </a:ext>
            </a:extLst>
          </p:cNvPr>
          <p:cNvSpPr>
            <a:spLocks noGrp="1"/>
          </p:cNvSpPr>
          <p:nvPr>
            <p:ph type="sldNum" sz="quarter" idx="12"/>
          </p:nvPr>
        </p:nvSpPr>
        <p:spPr/>
        <p:txBody>
          <a:bodyPr/>
          <a:lstStyle/>
          <a:p>
            <a:fld id="{75E4A66F-359C-4C34-AED7-2B475318DE8C}" type="slidenum">
              <a:rPr lang="en-US" smtClean="0"/>
              <a:pPr/>
              <a:t>3</a:t>
            </a:fld>
            <a:endParaRPr lang="en-US"/>
          </a:p>
        </p:txBody>
      </p:sp>
      <p:sp>
        <p:nvSpPr>
          <p:cNvPr id="4" name="Title 3">
            <a:extLst>
              <a:ext uri="{FF2B5EF4-FFF2-40B4-BE49-F238E27FC236}">
                <a16:creationId xmlns:a16="http://schemas.microsoft.com/office/drawing/2014/main" id="{F0E3D412-9474-55DC-7B36-32ECC79932F1}"/>
              </a:ext>
            </a:extLst>
          </p:cNvPr>
          <p:cNvSpPr>
            <a:spLocks noGrp="1"/>
          </p:cNvSpPr>
          <p:nvPr>
            <p:ph type="title"/>
          </p:nvPr>
        </p:nvSpPr>
        <p:spPr/>
        <p:txBody>
          <a:bodyPr/>
          <a:lstStyle/>
          <a:p>
            <a:r>
              <a:rPr lang="en-US" dirty="0"/>
              <a:t>The Fundamental Challenge: Generalizability</a:t>
            </a:r>
          </a:p>
        </p:txBody>
      </p:sp>
    </p:spTree>
    <p:extLst>
      <p:ext uri="{BB962C8B-B14F-4D97-AF65-F5344CB8AC3E}">
        <p14:creationId xmlns:p14="http://schemas.microsoft.com/office/powerpoint/2010/main" val="175679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E381C1-7737-6257-38FD-C8E7525F8DE1}"/>
              </a:ext>
            </a:extLst>
          </p:cNvPr>
          <p:cNvSpPr>
            <a:spLocks noGrp="1"/>
          </p:cNvSpPr>
          <p:nvPr>
            <p:ph idx="1"/>
          </p:nvPr>
        </p:nvSpPr>
        <p:spPr/>
        <p:txBody>
          <a:bodyPr/>
          <a:lstStyle/>
          <a:p>
            <a:r>
              <a:rPr lang="en-US" dirty="0">
                <a:solidFill>
                  <a:srgbClr val="FFC000"/>
                </a:solidFill>
              </a:rPr>
              <a:t>Can a model trained using a small, </a:t>
            </a:r>
            <a:r>
              <a:rPr lang="en-US" u="sng" dirty="0">
                <a:solidFill>
                  <a:srgbClr val="FFC000"/>
                </a:solidFill>
              </a:rPr>
              <a:t>high-quality</a:t>
            </a:r>
            <a:r>
              <a:rPr lang="en-US" dirty="0">
                <a:solidFill>
                  <a:srgbClr val="FFC000"/>
                </a:solidFill>
              </a:rPr>
              <a:t> dataset from a single clinical site be generalizable?</a:t>
            </a:r>
          </a:p>
          <a:p>
            <a:endParaRPr lang="en-US" dirty="0">
              <a:solidFill>
                <a:srgbClr val="FFC000"/>
              </a:solidFill>
            </a:endParaRPr>
          </a:p>
          <a:p>
            <a:r>
              <a:rPr lang="en-US" dirty="0">
                <a:solidFill>
                  <a:srgbClr val="FFC000"/>
                </a:solidFill>
              </a:rPr>
              <a:t>How do the model’s performance and generalization depend on the data size?</a:t>
            </a:r>
          </a:p>
        </p:txBody>
      </p:sp>
      <p:sp>
        <p:nvSpPr>
          <p:cNvPr id="3" name="Slide Number Placeholder 2">
            <a:extLst>
              <a:ext uri="{FF2B5EF4-FFF2-40B4-BE49-F238E27FC236}">
                <a16:creationId xmlns:a16="http://schemas.microsoft.com/office/drawing/2014/main" id="{99DF66FD-C16C-CA77-EFC9-60A1AA9221A3}"/>
              </a:ext>
            </a:extLst>
          </p:cNvPr>
          <p:cNvSpPr>
            <a:spLocks noGrp="1"/>
          </p:cNvSpPr>
          <p:nvPr>
            <p:ph type="sldNum" sz="quarter" idx="12"/>
          </p:nvPr>
        </p:nvSpPr>
        <p:spPr/>
        <p:txBody>
          <a:bodyPr/>
          <a:lstStyle/>
          <a:p>
            <a:fld id="{75E4A66F-359C-4C34-AED7-2B475318DE8C}" type="slidenum">
              <a:rPr lang="en-US" smtClean="0"/>
              <a:pPr/>
              <a:t>4</a:t>
            </a:fld>
            <a:endParaRPr lang="en-US"/>
          </a:p>
        </p:txBody>
      </p:sp>
      <p:sp>
        <p:nvSpPr>
          <p:cNvPr id="4" name="Title 3">
            <a:extLst>
              <a:ext uri="{FF2B5EF4-FFF2-40B4-BE49-F238E27FC236}">
                <a16:creationId xmlns:a16="http://schemas.microsoft.com/office/drawing/2014/main" id="{2453F181-F581-20B0-A670-7A68C09D858A}"/>
              </a:ext>
            </a:extLst>
          </p:cNvPr>
          <p:cNvSpPr>
            <a:spLocks noGrp="1"/>
          </p:cNvSpPr>
          <p:nvPr>
            <p:ph type="title"/>
          </p:nvPr>
        </p:nvSpPr>
        <p:spPr/>
        <p:txBody>
          <a:bodyPr/>
          <a:lstStyle/>
          <a:p>
            <a:r>
              <a:rPr lang="en-US" dirty="0"/>
              <a:t>Background: COVID Classification from CXR</a:t>
            </a:r>
          </a:p>
        </p:txBody>
      </p:sp>
    </p:spTree>
    <p:extLst>
      <p:ext uri="{BB962C8B-B14F-4D97-AF65-F5344CB8AC3E}">
        <p14:creationId xmlns:p14="http://schemas.microsoft.com/office/powerpoint/2010/main" val="3642392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093904-29A4-D9F9-3B64-8762460A1888}"/>
              </a:ext>
            </a:extLst>
          </p:cNvPr>
          <p:cNvSpPr>
            <a:spLocks noGrp="1"/>
          </p:cNvSpPr>
          <p:nvPr>
            <p:ph idx="1"/>
          </p:nvPr>
        </p:nvSpPr>
        <p:spPr/>
        <p:txBody>
          <a:bodyPr>
            <a:normAutofit fontScale="92500" lnSpcReduction="20000"/>
          </a:bodyPr>
          <a:lstStyle/>
          <a:p>
            <a:r>
              <a:rPr lang="en-US" dirty="0"/>
              <a:t>All data are collected in the native DICOM format</a:t>
            </a:r>
          </a:p>
          <a:p>
            <a:endParaRPr lang="en-US" dirty="0"/>
          </a:p>
          <a:p>
            <a:r>
              <a:rPr lang="en-US" dirty="0"/>
              <a:t>Metadata such as patient sex, patient age, viewpoint, modality, imaging system vendor, and model are collected to check for potential biases</a:t>
            </a:r>
          </a:p>
          <a:p>
            <a:endParaRPr lang="en-US" dirty="0"/>
          </a:p>
          <a:p>
            <a:r>
              <a:rPr lang="en-US" dirty="0"/>
              <a:t>A short time window (-3 to 3 days) between the imaging study and RT-PCR test was used to ensure the accuracy of the diagnosis (label)</a:t>
            </a:r>
          </a:p>
          <a:p>
            <a:endParaRPr lang="en-US" dirty="0"/>
          </a:p>
          <a:p>
            <a:r>
              <a:rPr lang="en-US" dirty="0"/>
              <a:t>Both COVID+/COVID- cohorts were collected from the same hospitals and within the same time range to mitigate shortcut learning</a:t>
            </a:r>
          </a:p>
          <a:p>
            <a:endParaRPr lang="en-US" dirty="0"/>
          </a:p>
        </p:txBody>
      </p:sp>
      <p:sp>
        <p:nvSpPr>
          <p:cNvPr id="3" name="Title 2">
            <a:extLst>
              <a:ext uri="{FF2B5EF4-FFF2-40B4-BE49-F238E27FC236}">
                <a16:creationId xmlns:a16="http://schemas.microsoft.com/office/drawing/2014/main" id="{82DB7E67-C7DC-DA93-8A2A-9E175DAFDD5F}"/>
              </a:ext>
            </a:extLst>
          </p:cNvPr>
          <p:cNvSpPr>
            <a:spLocks noGrp="1"/>
          </p:cNvSpPr>
          <p:nvPr>
            <p:ph type="title"/>
          </p:nvPr>
        </p:nvSpPr>
        <p:spPr/>
        <p:txBody>
          <a:bodyPr/>
          <a:lstStyle/>
          <a:p>
            <a:r>
              <a:rPr lang="en-US" dirty="0"/>
              <a:t>Data curation with quality assurance</a:t>
            </a:r>
          </a:p>
        </p:txBody>
      </p:sp>
    </p:spTree>
    <p:extLst>
      <p:ext uri="{BB962C8B-B14F-4D97-AF65-F5344CB8AC3E}">
        <p14:creationId xmlns:p14="http://schemas.microsoft.com/office/powerpoint/2010/main" val="117665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4F32227-D5DF-7A16-ED8E-12470AB73C7D}"/>
              </a:ext>
            </a:extLst>
          </p:cNvPr>
          <p:cNvGraphicFramePr>
            <a:graphicFrameLocks/>
          </p:cNvGraphicFramePr>
          <p:nvPr/>
        </p:nvGraphicFramePr>
        <p:xfrm>
          <a:off x="408752" y="1002468"/>
          <a:ext cx="11184161" cy="5818244"/>
        </p:xfrm>
        <a:graphic>
          <a:graphicData uri="http://schemas.openxmlformats.org/drawingml/2006/table">
            <a:tbl>
              <a:tblPr firstRow="1" bandRow="1">
                <a:tableStyleId>{793D81CF-94F2-401A-BA57-92F5A7B2D0C5}</a:tableStyleId>
              </a:tblPr>
              <a:tblGrid>
                <a:gridCol w="1223381">
                  <a:extLst>
                    <a:ext uri="{9D8B030D-6E8A-4147-A177-3AD203B41FA5}">
                      <a16:colId xmlns:a16="http://schemas.microsoft.com/office/drawing/2014/main" val="3660128600"/>
                    </a:ext>
                  </a:extLst>
                </a:gridCol>
                <a:gridCol w="1992156">
                  <a:extLst>
                    <a:ext uri="{9D8B030D-6E8A-4147-A177-3AD203B41FA5}">
                      <a16:colId xmlns:a16="http://schemas.microsoft.com/office/drawing/2014/main" val="760928856"/>
                    </a:ext>
                  </a:extLst>
                </a:gridCol>
                <a:gridCol w="1992156">
                  <a:extLst>
                    <a:ext uri="{9D8B030D-6E8A-4147-A177-3AD203B41FA5}">
                      <a16:colId xmlns:a16="http://schemas.microsoft.com/office/drawing/2014/main" val="786636867"/>
                    </a:ext>
                  </a:extLst>
                </a:gridCol>
                <a:gridCol w="1992156">
                  <a:extLst>
                    <a:ext uri="{9D8B030D-6E8A-4147-A177-3AD203B41FA5}">
                      <a16:colId xmlns:a16="http://schemas.microsoft.com/office/drawing/2014/main" val="1979829285"/>
                    </a:ext>
                  </a:extLst>
                </a:gridCol>
                <a:gridCol w="1992156">
                  <a:extLst>
                    <a:ext uri="{9D8B030D-6E8A-4147-A177-3AD203B41FA5}">
                      <a16:colId xmlns:a16="http://schemas.microsoft.com/office/drawing/2014/main" val="2553217370"/>
                    </a:ext>
                  </a:extLst>
                </a:gridCol>
                <a:gridCol w="1992156">
                  <a:extLst>
                    <a:ext uri="{9D8B030D-6E8A-4147-A177-3AD203B41FA5}">
                      <a16:colId xmlns:a16="http://schemas.microsoft.com/office/drawing/2014/main" val="3784113887"/>
                    </a:ext>
                  </a:extLst>
                </a:gridCol>
              </a:tblGrid>
              <a:tr h="398345">
                <a:tc>
                  <a:txBody>
                    <a:bodyPr/>
                    <a:lstStyle/>
                    <a:p>
                      <a:endParaRPr lang="en-US" sz="1600" dirty="0">
                        <a:effectLst/>
                        <a:latin typeface="Cambria" panose="02040503050406030204" pitchFamily="18"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r>
                        <a:rPr lang="en-US" sz="1600" dirty="0">
                          <a:effectLst/>
                        </a:rPr>
                        <a:t>Model development</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lnSpc>
                          <a:spcPct val="150000"/>
                        </a:lnSpc>
                        <a:spcBef>
                          <a:spcPts val="0"/>
                        </a:spcBef>
                        <a:spcAft>
                          <a:spcPts val="0"/>
                        </a:spcAft>
                      </a:pPr>
                      <a:r>
                        <a:rPr lang="en-GB" sz="1600" dirty="0">
                          <a:effectLst/>
                        </a:rPr>
                        <a:t>External test sets</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pPr marL="0" marR="0" algn="ctr">
                        <a:lnSpc>
                          <a:spcPct val="150000"/>
                        </a:lnSpc>
                        <a:spcBef>
                          <a:spcPts val="0"/>
                        </a:spcBef>
                        <a:spcAft>
                          <a:spcPts val="0"/>
                        </a:spcAft>
                      </a:pP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tc>
                <a:extLst>
                  <a:ext uri="{0D108BD9-81ED-4DB2-BD59-A6C34878D82A}">
                    <a16:rowId xmlns:a16="http://schemas.microsoft.com/office/drawing/2014/main" val="2716011531"/>
                  </a:ext>
                </a:extLst>
              </a:tr>
              <a:tr h="471717">
                <a:tc>
                  <a:txBody>
                    <a:bodyPr/>
                    <a:lstStyle/>
                    <a:p>
                      <a:endParaRPr lang="en-US" sz="1400" b="1" dirty="0">
                        <a:effectLst/>
                        <a:latin typeface="Cambria" panose="02040503050406030204" pitchFamily="18"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r>
                        <a:rPr lang="en-GB" sz="1400" b="1" dirty="0">
                          <a:effectLst/>
                        </a:rPr>
                        <a:t>HF-train</a:t>
                      </a:r>
                      <a:endParaRPr lang="en-US"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b="1" dirty="0">
                          <a:effectLst/>
                        </a:rPr>
                        <a:t>HF-internal</a:t>
                      </a:r>
                      <a:endParaRPr lang="en-US"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marL="0" marR="0" algn="ctr">
                        <a:lnSpc>
                          <a:spcPct val="150000"/>
                        </a:lnSpc>
                        <a:spcBef>
                          <a:spcPts val="0"/>
                        </a:spcBef>
                        <a:spcAft>
                          <a:spcPts val="0"/>
                        </a:spcAft>
                      </a:pPr>
                      <a:r>
                        <a:rPr lang="en-US" sz="1400" b="1" dirty="0">
                          <a:effectLst/>
                        </a:rPr>
                        <a:t>BIMCV</a:t>
                      </a:r>
                      <a:endParaRPr lang="en-US"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tc>
                <a:tc>
                  <a:txBody>
                    <a:bodyPr/>
                    <a:lstStyle/>
                    <a:p>
                      <a:pPr marL="0" marR="0" algn="ctr">
                        <a:lnSpc>
                          <a:spcPct val="150000"/>
                        </a:lnSpc>
                        <a:spcBef>
                          <a:spcPts val="0"/>
                        </a:spcBef>
                        <a:spcAft>
                          <a:spcPts val="0"/>
                        </a:spcAft>
                      </a:pPr>
                      <a:r>
                        <a:rPr lang="en-GB" sz="1400" b="1" dirty="0">
                          <a:effectLst/>
                        </a:rPr>
                        <a:t>UW Health</a:t>
                      </a:r>
                      <a:endParaRPr lang="en-US"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tc>
                <a:tc>
                  <a:txBody>
                    <a:bodyPr/>
                    <a:lstStyle/>
                    <a:p>
                      <a:pPr marL="0" marR="0" algn="ctr">
                        <a:lnSpc>
                          <a:spcPct val="150000"/>
                        </a:lnSpc>
                        <a:spcBef>
                          <a:spcPts val="0"/>
                        </a:spcBef>
                        <a:spcAft>
                          <a:spcPts val="0"/>
                        </a:spcAft>
                      </a:pPr>
                      <a:r>
                        <a:rPr kumimoji="0" lang="en-US" sz="1400" b="1" kern="1200" dirty="0">
                          <a:solidFill>
                            <a:schemeClr val="dk1"/>
                          </a:solidFill>
                          <a:effectLst/>
                          <a:latin typeface="+mn-lt"/>
                          <a:ea typeface="+mn-ea"/>
                          <a:cs typeface="+mn-cs"/>
                        </a:rPr>
                        <a:t>MIDRC</a:t>
                      </a:r>
                    </a:p>
                  </a:txBody>
                  <a:tcPr marL="9525" marR="9525" marT="9525" marB="0" anchor="ctr"/>
                </a:tc>
                <a:extLst>
                  <a:ext uri="{0D108BD9-81ED-4DB2-BD59-A6C34878D82A}">
                    <a16:rowId xmlns:a16="http://schemas.microsoft.com/office/drawing/2014/main" val="84070858"/>
                  </a:ext>
                </a:extLst>
              </a:tr>
              <a:tr h="471717">
                <a:tc>
                  <a:txBody>
                    <a:bodyPr/>
                    <a:lstStyle/>
                    <a:p>
                      <a:pPr algn="ctr"/>
                      <a:r>
                        <a:rPr kumimoji="0" lang="en-US" sz="1400" b="1" kern="1200" dirty="0">
                          <a:solidFill>
                            <a:schemeClr val="dk1"/>
                          </a:solidFill>
                          <a:effectLst/>
                          <a:latin typeface="+mn-lt"/>
                          <a:ea typeface="+mn-ea"/>
                          <a:cs typeface="+mn-cs"/>
                        </a:rPr>
                        <a:t>Type</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endParaRPr kumimoji="0" lang="en-US" sz="1400"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Internal, temporal</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external</a:t>
                      </a:r>
                    </a:p>
                  </a:txBody>
                  <a:tcPr marL="9525" marR="9525" marT="9525" marB="0" anchor="ct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external</a:t>
                      </a:r>
                    </a:p>
                  </a:txBody>
                  <a:tcPr marL="9525" marR="9525" marT="9525" marB="0" anchor="ct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external</a:t>
                      </a:r>
                    </a:p>
                  </a:txBody>
                  <a:tcPr marL="9525" marR="9525" marT="9525" marB="0" anchor="ctr"/>
                </a:tc>
                <a:extLst>
                  <a:ext uri="{0D108BD9-81ED-4DB2-BD59-A6C34878D82A}">
                    <a16:rowId xmlns:a16="http://schemas.microsoft.com/office/drawing/2014/main" val="1173402532"/>
                  </a:ext>
                </a:extLst>
              </a:tr>
              <a:tr h="471717">
                <a:tc>
                  <a:txBody>
                    <a:bodyPr/>
                    <a:lstStyle/>
                    <a:p>
                      <a:pPr algn="ctr"/>
                      <a:r>
                        <a:rPr kumimoji="0" lang="en-US" sz="1400" b="1" kern="1200" dirty="0">
                          <a:solidFill>
                            <a:schemeClr val="dk1"/>
                          </a:solidFill>
                          <a:effectLst/>
                          <a:latin typeface="+mn-lt"/>
                          <a:ea typeface="+mn-ea"/>
                          <a:cs typeface="+mn-cs"/>
                        </a:rPr>
                        <a:t>Time </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Feb-Sep, 2020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Oct, 2020</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Feb-Apr, 2020</a:t>
                      </a:r>
                    </a:p>
                  </a:txBody>
                  <a:tcPr marL="9525" marR="9525" marT="9525" marB="0" anchor="ct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2020-2021</a:t>
                      </a:r>
                    </a:p>
                  </a:txBody>
                  <a:tcPr marL="9525" marR="9525" marT="9525" marB="0" anchor="ctr"/>
                </a:tc>
                <a:tc>
                  <a:txBody>
                    <a:bodyPr/>
                    <a:lstStyle/>
                    <a:p>
                      <a:pPr marL="0" marR="0" algn="ctr">
                        <a:lnSpc>
                          <a:spcPct val="150000"/>
                        </a:lnSpc>
                        <a:spcBef>
                          <a:spcPts val="0"/>
                        </a:spcBef>
                        <a:spcAft>
                          <a:spcPts val="0"/>
                        </a:spcAft>
                      </a:pPr>
                      <a:r>
                        <a:rPr kumimoji="0" lang="en-US" sz="1400" kern="1200" dirty="0">
                          <a:solidFill>
                            <a:schemeClr val="dk1"/>
                          </a:solidFill>
                          <a:effectLst/>
                          <a:latin typeface="+mn-lt"/>
                          <a:ea typeface="+mn-ea"/>
                          <a:cs typeface="+mn-cs"/>
                        </a:rPr>
                        <a:t>2020-</a:t>
                      </a:r>
                    </a:p>
                  </a:txBody>
                  <a:tcPr marL="9525" marR="9525" marT="9525" marB="0" anchor="ctr"/>
                </a:tc>
                <a:extLst>
                  <a:ext uri="{0D108BD9-81ED-4DB2-BD59-A6C34878D82A}">
                    <a16:rowId xmlns:a16="http://schemas.microsoft.com/office/drawing/2014/main" val="3702565194"/>
                  </a:ext>
                </a:extLst>
              </a:tr>
              <a:tr h="598999">
                <a:tc>
                  <a:txBody>
                    <a:bodyPr/>
                    <a:lstStyle/>
                    <a:p>
                      <a:pPr marL="0" marR="0" algn="ctr">
                        <a:lnSpc>
                          <a:spcPct val="150000"/>
                        </a:lnSpc>
                        <a:spcBef>
                          <a:spcPts val="0"/>
                        </a:spcBef>
                        <a:spcAft>
                          <a:spcPts val="0"/>
                        </a:spcAft>
                      </a:pPr>
                      <a:r>
                        <a:rPr lang="en-GB" sz="1400" b="1" dirty="0">
                          <a:effectLst/>
                        </a:rPr>
                        <a:t>No. images (+/-)</a:t>
                      </a:r>
                      <a:endParaRPr lang="en-US"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r>
                        <a:rPr lang="en-GB" sz="1400" dirty="0">
                          <a:effectLst/>
                        </a:rPr>
                        <a:t>6689/10848</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effectLst/>
                        </a:rPr>
                        <a:t>466/5224</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marL="0" marR="0" algn="ctr">
                        <a:lnSpc>
                          <a:spcPct val="150000"/>
                        </a:lnSpc>
                        <a:spcBef>
                          <a:spcPts val="0"/>
                        </a:spcBef>
                        <a:spcAft>
                          <a:spcPts val="0"/>
                        </a:spcAft>
                      </a:pPr>
                      <a:r>
                        <a:rPr lang="en-GB" sz="1400" dirty="0">
                          <a:effectLst/>
                        </a:rPr>
                        <a:t>3144/3335</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lgn="ctr">
                        <a:lnSpc>
                          <a:spcPct val="150000"/>
                        </a:lnSpc>
                        <a:spcBef>
                          <a:spcPts val="0"/>
                        </a:spcBef>
                        <a:spcAft>
                          <a:spcPts val="0"/>
                        </a:spcAft>
                      </a:pPr>
                      <a:r>
                        <a:rPr lang="en-GB" sz="1400" dirty="0">
                          <a:effectLst/>
                        </a:rPr>
                        <a:t>694/5435</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lgn="ctr">
                        <a:lnSpc>
                          <a:spcPct val="150000"/>
                        </a:lnSpc>
                        <a:spcBef>
                          <a:spcPts val="0"/>
                        </a:spcBef>
                        <a:spcAft>
                          <a:spcPts val="0"/>
                        </a:spcAft>
                      </a:pPr>
                      <a:r>
                        <a:rPr kumimoji="0" lang="en-US" sz="1400" b="0" kern="1200" dirty="0">
                          <a:solidFill>
                            <a:schemeClr val="dk1"/>
                          </a:solidFill>
                          <a:effectLst/>
                          <a:latin typeface="+mn-lt"/>
                          <a:ea typeface="+mn-ea"/>
                          <a:cs typeface="+mn-cs"/>
                        </a:rPr>
                        <a:t>1022/7313</a:t>
                      </a:r>
                    </a:p>
                  </a:txBody>
                  <a:tcPr marL="45720" marR="45720" anchor="ctr"/>
                </a:tc>
                <a:extLst>
                  <a:ext uri="{0D108BD9-81ED-4DB2-BD59-A6C34878D82A}">
                    <a16:rowId xmlns:a16="http://schemas.microsoft.com/office/drawing/2014/main" val="1797460048"/>
                  </a:ext>
                </a:extLst>
              </a:tr>
              <a:tr h="598999">
                <a:tc>
                  <a:txBody>
                    <a:bodyPr/>
                    <a:lstStyle/>
                    <a:p>
                      <a:pPr marL="0" marR="0" algn="ctr">
                        <a:lnSpc>
                          <a:spcPct val="150000"/>
                        </a:lnSpc>
                        <a:spcBef>
                          <a:spcPts val="0"/>
                        </a:spcBef>
                        <a:spcAft>
                          <a:spcPts val="0"/>
                        </a:spcAft>
                      </a:pPr>
                      <a:r>
                        <a:rPr lang="en-GB" sz="1400" b="1" dirty="0">
                          <a:effectLst/>
                        </a:rPr>
                        <a:t>No. patients (+/-)</a:t>
                      </a:r>
                      <a:endParaRPr lang="en-US"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r>
                        <a:rPr lang="en-GB" sz="1400" dirty="0">
                          <a:effectLst/>
                        </a:rPr>
                        <a:t>3264/4802</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effectLst/>
                        </a:rPr>
                        <a:t>334/3120</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marL="0" marR="0" algn="ctr">
                        <a:lnSpc>
                          <a:spcPct val="150000"/>
                        </a:lnSpc>
                        <a:spcBef>
                          <a:spcPts val="0"/>
                        </a:spcBef>
                        <a:spcAft>
                          <a:spcPts val="0"/>
                        </a:spcAft>
                      </a:pPr>
                      <a:r>
                        <a:rPr lang="en-GB" sz="1400" dirty="0">
                          <a:effectLst/>
                        </a:rPr>
                        <a:t>2004/2365</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lgn="ctr">
                        <a:lnSpc>
                          <a:spcPct val="150000"/>
                        </a:lnSpc>
                        <a:spcBef>
                          <a:spcPts val="0"/>
                        </a:spcBef>
                        <a:spcAft>
                          <a:spcPts val="0"/>
                        </a:spcAft>
                      </a:pPr>
                      <a:r>
                        <a:rPr lang="en-GB" sz="1400">
                          <a:effectLst/>
                        </a:rPr>
                        <a:t>425/3574</a:t>
                      </a:r>
                      <a:endParaRPr lang="en-US" sz="140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lgn="ctr">
                        <a:lnSpc>
                          <a:spcPct val="150000"/>
                        </a:lnSpc>
                        <a:spcBef>
                          <a:spcPts val="0"/>
                        </a:spcBef>
                        <a:spcAft>
                          <a:spcPts val="0"/>
                        </a:spcAft>
                      </a:pPr>
                      <a:r>
                        <a:rPr kumimoji="0" lang="en-US" sz="1400" b="0" kern="1200" dirty="0">
                          <a:solidFill>
                            <a:schemeClr val="dk1"/>
                          </a:solidFill>
                          <a:effectLst/>
                          <a:latin typeface="+mn-lt"/>
                          <a:ea typeface="+mn-ea"/>
                          <a:cs typeface="+mn-cs"/>
                        </a:rPr>
                        <a:t>514/2761</a:t>
                      </a:r>
                    </a:p>
                  </a:txBody>
                  <a:tcPr marL="45720" marR="45720" anchor="ctr"/>
                </a:tc>
                <a:extLst>
                  <a:ext uri="{0D108BD9-81ED-4DB2-BD59-A6C34878D82A}">
                    <a16:rowId xmlns:a16="http://schemas.microsoft.com/office/drawing/2014/main" val="2569215384"/>
                  </a:ext>
                </a:extLst>
              </a:tr>
              <a:tr h="598999">
                <a:tc>
                  <a:txBody>
                    <a:bodyPr/>
                    <a:lstStyle/>
                    <a:p>
                      <a:pPr marL="0" marR="0" algn="ctr">
                        <a:lnSpc>
                          <a:spcPct val="150000"/>
                        </a:lnSpc>
                        <a:spcBef>
                          <a:spcPts val="0"/>
                        </a:spcBef>
                        <a:spcAft>
                          <a:spcPts val="0"/>
                        </a:spcAft>
                      </a:pPr>
                      <a:r>
                        <a:rPr lang="en-GB" sz="1400" b="1">
                          <a:effectLst/>
                        </a:rPr>
                        <a:t>Age </a:t>
                      </a:r>
                      <a:endParaRPr lang="en-US" sz="1400" b="1">
                        <a:effectLst/>
                      </a:endParaRPr>
                    </a:p>
                    <a:p>
                      <a:pPr marL="0" marR="0" algn="ctr">
                        <a:lnSpc>
                          <a:spcPct val="150000"/>
                        </a:lnSpc>
                        <a:spcBef>
                          <a:spcPts val="0"/>
                        </a:spcBef>
                        <a:spcAft>
                          <a:spcPts val="0"/>
                        </a:spcAft>
                      </a:pPr>
                      <a:r>
                        <a:rPr lang="en-GB" sz="1400" b="1">
                          <a:effectLst/>
                        </a:rPr>
                        <a:t>(+/-)</a:t>
                      </a:r>
                      <a:endParaRPr lang="en-US" sz="1400" b="1">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r>
                        <a:rPr lang="en-GB" sz="1400" dirty="0">
                          <a:effectLst/>
                        </a:rPr>
                        <a:t>63±17/69±15</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effectLst/>
                        </a:rPr>
                        <a:t>66±16/67±18</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marL="0" marR="0" algn="ctr">
                        <a:lnSpc>
                          <a:spcPct val="150000"/>
                        </a:lnSpc>
                        <a:spcBef>
                          <a:spcPts val="0"/>
                        </a:spcBef>
                        <a:spcAft>
                          <a:spcPts val="0"/>
                        </a:spcAft>
                      </a:pPr>
                      <a:r>
                        <a:rPr lang="en-GB" sz="1400" dirty="0">
                          <a:effectLst/>
                        </a:rPr>
                        <a:t>67±17/69±20</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lgn="ctr">
                        <a:lnSpc>
                          <a:spcPct val="150000"/>
                        </a:lnSpc>
                        <a:spcBef>
                          <a:spcPts val="0"/>
                        </a:spcBef>
                        <a:spcAft>
                          <a:spcPts val="0"/>
                        </a:spcAft>
                      </a:pPr>
                      <a:r>
                        <a:rPr kumimoji="0" lang="en-GB" sz="1400" kern="1200" dirty="0">
                          <a:solidFill>
                            <a:schemeClr val="dk1"/>
                          </a:solidFill>
                          <a:effectLst/>
                          <a:latin typeface="+mn-lt"/>
                          <a:ea typeface="+mn-ea"/>
                          <a:cs typeface="+mn-cs"/>
                        </a:rPr>
                        <a:t>60±17/64±18</a:t>
                      </a:r>
                      <a:endParaRPr kumimoji="0" lang="en-US" sz="1400" kern="1200" dirty="0">
                        <a:solidFill>
                          <a:schemeClr val="dk1"/>
                        </a:solidFill>
                        <a:effectLst/>
                        <a:latin typeface="+mn-lt"/>
                        <a:ea typeface="+mn-ea"/>
                        <a:cs typeface="+mn-cs"/>
                      </a:endParaRPr>
                    </a:p>
                  </a:txBody>
                  <a:tcPr marL="45720" marR="45720" anchor="ctr"/>
                </a:tc>
                <a:tc>
                  <a:txBody>
                    <a:bodyPr/>
                    <a:lstStyle/>
                    <a:p>
                      <a:pPr marL="0" marR="0" algn="ctr">
                        <a:lnSpc>
                          <a:spcPct val="150000"/>
                        </a:lnSpc>
                        <a:spcBef>
                          <a:spcPts val="0"/>
                        </a:spcBef>
                        <a:spcAft>
                          <a:spcPts val="0"/>
                        </a:spcAft>
                      </a:pPr>
                      <a:r>
                        <a:rPr kumimoji="0" lang="en-GB" sz="1400" kern="1200" dirty="0">
                          <a:solidFill>
                            <a:schemeClr val="dk1"/>
                          </a:solidFill>
                          <a:effectLst/>
                          <a:latin typeface="+mn-lt"/>
                          <a:ea typeface="+mn-ea"/>
                          <a:cs typeface="+mn-cs"/>
                        </a:rPr>
                        <a:t>59±17/62±16</a:t>
                      </a:r>
                      <a:endParaRPr kumimoji="0" lang="en-US" sz="1400" kern="1200" dirty="0">
                        <a:solidFill>
                          <a:schemeClr val="dk1"/>
                        </a:solidFill>
                        <a:effectLst/>
                        <a:latin typeface="+mn-lt"/>
                        <a:ea typeface="+mn-ea"/>
                        <a:cs typeface="+mn-cs"/>
                      </a:endParaRPr>
                    </a:p>
                  </a:txBody>
                  <a:tcPr marL="45720" marR="45720" anchor="ctr"/>
                </a:tc>
                <a:extLst>
                  <a:ext uri="{0D108BD9-81ED-4DB2-BD59-A6C34878D82A}">
                    <a16:rowId xmlns:a16="http://schemas.microsoft.com/office/drawing/2014/main" val="3783536160"/>
                  </a:ext>
                </a:extLst>
              </a:tr>
              <a:tr h="2174613">
                <a:tc>
                  <a:txBody>
                    <a:bodyPr/>
                    <a:lstStyle/>
                    <a:p>
                      <a:pPr marL="0" marR="0" algn="ctr">
                        <a:lnSpc>
                          <a:spcPct val="150000"/>
                        </a:lnSpc>
                        <a:spcBef>
                          <a:spcPts val="0"/>
                        </a:spcBef>
                        <a:spcAft>
                          <a:spcPts val="0"/>
                        </a:spcAft>
                      </a:pPr>
                      <a:r>
                        <a:rPr lang="en-GB" sz="1400" b="1" dirty="0">
                          <a:effectLst/>
                        </a:rPr>
                        <a:t>Imaging system vendors</a:t>
                      </a:r>
                      <a:endParaRPr lang="en-US" sz="14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marL="0" marR="0" algn="ctr">
                        <a:lnSpc>
                          <a:spcPct val="150000"/>
                        </a:lnSpc>
                        <a:spcBef>
                          <a:spcPts val="0"/>
                        </a:spcBef>
                        <a:spcAft>
                          <a:spcPts val="0"/>
                        </a:spcAft>
                      </a:pPr>
                      <a:r>
                        <a:rPr lang="en-GB" sz="1400" dirty="0">
                          <a:effectLst/>
                        </a:rPr>
                        <a:t>Carestream (53%), Konica Minolta (20%), GE (19%), Agfa (6%), others (2%)</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GB" sz="1400" dirty="0">
                          <a:effectLst/>
                        </a:rPr>
                        <a:t>Carestream (54%), Konica Minolta (16%), Agfa (16%), GE (10%), others (4%)</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tcPr>
                </a:tc>
                <a:tc>
                  <a:txBody>
                    <a:bodyPr/>
                    <a:lstStyle/>
                    <a:p>
                      <a:pPr marL="0" marR="0" algn="ctr">
                        <a:lnSpc>
                          <a:spcPct val="150000"/>
                        </a:lnSpc>
                        <a:spcBef>
                          <a:spcPts val="0"/>
                        </a:spcBef>
                        <a:spcAft>
                          <a:spcPts val="0"/>
                        </a:spcAft>
                      </a:pPr>
                      <a:r>
                        <a:rPr lang="en-GB" sz="1400" dirty="0">
                          <a:effectLst/>
                        </a:rPr>
                        <a:t>Agfa (37%), Carestream (13%), Konica Minolta (12%), Philips (8%), Siemens (6%), Canon (6%), others (18%)</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lgn="ctr">
                        <a:lnSpc>
                          <a:spcPct val="150000"/>
                        </a:lnSpc>
                        <a:spcBef>
                          <a:spcPts val="0"/>
                        </a:spcBef>
                        <a:spcAft>
                          <a:spcPts val="0"/>
                        </a:spcAft>
                      </a:pPr>
                      <a:r>
                        <a:rPr lang="en-GB" sz="1400" dirty="0">
                          <a:effectLst/>
                        </a:rPr>
                        <a:t>Philips (85%), FUJIFILM (8%), others (7%)</a:t>
                      </a:r>
                      <a:endParaRPr lang="en-US"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5720" marR="45720" anchor="ctr"/>
                </a:tc>
                <a:tc>
                  <a:txBody>
                    <a:bodyPr/>
                    <a:lstStyle/>
                    <a:p>
                      <a:pPr marL="0" marR="0" algn="ctr">
                        <a:lnSpc>
                          <a:spcPct val="150000"/>
                        </a:lnSpc>
                        <a:spcBef>
                          <a:spcPts val="0"/>
                        </a:spcBef>
                        <a:spcAft>
                          <a:spcPts val="0"/>
                        </a:spcAft>
                      </a:pPr>
                      <a:r>
                        <a:rPr kumimoji="0" lang="en-US" sz="1400" b="0" kern="1200" dirty="0">
                          <a:solidFill>
                            <a:schemeClr val="dk1"/>
                          </a:solidFill>
                          <a:effectLst/>
                          <a:latin typeface="+mn-lt"/>
                          <a:ea typeface="+mn-ea"/>
                          <a:cs typeface="+mn-cs"/>
                        </a:rPr>
                        <a:t>Unknown</a:t>
                      </a:r>
                    </a:p>
                  </a:txBody>
                  <a:tcPr marL="45720" marR="45720" anchor="ctr"/>
                </a:tc>
                <a:extLst>
                  <a:ext uri="{0D108BD9-81ED-4DB2-BD59-A6C34878D82A}">
                    <a16:rowId xmlns:a16="http://schemas.microsoft.com/office/drawing/2014/main" val="1674594120"/>
                  </a:ext>
                </a:extLst>
              </a:tr>
            </a:tbl>
          </a:graphicData>
        </a:graphic>
      </p:graphicFrame>
      <p:sp>
        <p:nvSpPr>
          <p:cNvPr id="6" name="Rectangle 5">
            <a:extLst>
              <a:ext uri="{FF2B5EF4-FFF2-40B4-BE49-F238E27FC236}">
                <a16:creationId xmlns:a16="http://schemas.microsoft.com/office/drawing/2014/main" id="{7D960EE3-BA91-B1F3-BE93-4108F9F6BEA2}"/>
              </a:ext>
            </a:extLst>
          </p:cNvPr>
          <p:cNvSpPr/>
          <p:nvPr/>
        </p:nvSpPr>
        <p:spPr>
          <a:xfrm>
            <a:off x="3595516" y="1031358"/>
            <a:ext cx="8048847" cy="582664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F69A5EE-C1D1-0746-475D-FFCE7EE42B6E}"/>
              </a:ext>
            </a:extLst>
          </p:cNvPr>
          <p:cNvSpPr>
            <a:spLocks noGrp="1"/>
          </p:cNvSpPr>
          <p:nvPr>
            <p:ph type="sldNum" sz="quarter" idx="12"/>
          </p:nvPr>
        </p:nvSpPr>
        <p:spPr/>
        <p:txBody>
          <a:bodyPr/>
          <a:lstStyle/>
          <a:p>
            <a:fld id="{75E4A66F-359C-4C34-AED7-2B475318DE8C}" type="slidenum">
              <a:rPr lang="en-US" smtClean="0"/>
              <a:pPr/>
              <a:t>6</a:t>
            </a:fld>
            <a:endParaRPr lang="en-US"/>
          </a:p>
        </p:txBody>
      </p:sp>
      <p:sp>
        <p:nvSpPr>
          <p:cNvPr id="4" name="Title 3">
            <a:extLst>
              <a:ext uri="{FF2B5EF4-FFF2-40B4-BE49-F238E27FC236}">
                <a16:creationId xmlns:a16="http://schemas.microsoft.com/office/drawing/2014/main" id="{7A4C660B-2211-F2B4-6269-797240D9082C}"/>
              </a:ext>
            </a:extLst>
          </p:cNvPr>
          <p:cNvSpPr>
            <a:spLocks noGrp="1"/>
          </p:cNvSpPr>
          <p:nvPr>
            <p:ph type="title"/>
          </p:nvPr>
        </p:nvSpPr>
        <p:spPr/>
        <p:txBody>
          <a:bodyPr/>
          <a:lstStyle/>
          <a:p>
            <a:r>
              <a:rPr lang="en-US" dirty="0"/>
              <a:t>Datasets for model training and evaluation</a:t>
            </a:r>
          </a:p>
        </p:txBody>
      </p:sp>
      <p:sp>
        <p:nvSpPr>
          <p:cNvPr id="2" name="TextBox 1">
            <a:extLst>
              <a:ext uri="{FF2B5EF4-FFF2-40B4-BE49-F238E27FC236}">
                <a16:creationId xmlns:a16="http://schemas.microsoft.com/office/drawing/2014/main" id="{8CC6D1DB-7093-D721-3374-8584AF567C36}"/>
              </a:ext>
            </a:extLst>
          </p:cNvPr>
          <p:cNvSpPr txBox="1"/>
          <p:nvPr/>
        </p:nvSpPr>
        <p:spPr>
          <a:xfrm>
            <a:off x="3750540" y="3718088"/>
            <a:ext cx="7592163" cy="646331"/>
          </a:xfrm>
          <a:prstGeom prst="rect">
            <a:avLst/>
          </a:prstGeom>
          <a:solidFill>
            <a:schemeClr val="accent4">
              <a:lumMod val="20000"/>
              <a:lumOff val="80000"/>
              <a:alpha val="28000"/>
            </a:schemeClr>
          </a:solidFill>
        </p:spPr>
        <p:txBody>
          <a:bodyPr wrap="square" rtlCol="0">
            <a:spAutoFit/>
          </a:bodyPr>
          <a:lstStyle/>
          <a:p>
            <a:r>
              <a:rPr lang="en-US" sz="3600" b="1" dirty="0">
                <a:solidFill>
                  <a:schemeClr val="accent4"/>
                </a:solidFill>
              </a:rPr>
              <a:t>25,000 CXRs from 15,000 patients</a:t>
            </a:r>
          </a:p>
        </p:txBody>
      </p:sp>
      <p:pic>
        <p:nvPicPr>
          <p:cNvPr id="13" name="Picture 4" descr="UW Health lowers energy intensity by 25% | Practice Greenhealth">
            <a:extLst>
              <a:ext uri="{FF2B5EF4-FFF2-40B4-BE49-F238E27FC236}">
                <a16:creationId xmlns:a16="http://schemas.microsoft.com/office/drawing/2014/main" id="{4F89688B-7F1E-63A5-2899-33D794438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980" y="4177931"/>
            <a:ext cx="1996038" cy="1299578"/>
          </a:xfrm>
          <a:prstGeom prst="rect">
            <a:avLst/>
          </a:prstGeom>
          <a:noFill/>
          <a:ln w="19050">
            <a:solidFill>
              <a:srgbClr val="B70101"/>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C28869D-35D2-D6F6-3DA1-0ED7759BAE02}"/>
              </a:ext>
            </a:extLst>
          </p:cNvPr>
          <p:cNvPicPr>
            <a:picLocks noChangeAspect="1"/>
          </p:cNvPicPr>
          <p:nvPr/>
        </p:nvPicPr>
        <p:blipFill>
          <a:blip r:embed="rId4"/>
          <a:stretch>
            <a:fillRect/>
          </a:stretch>
        </p:blipFill>
        <p:spPr>
          <a:xfrm>
            <a:off x="3750540" y="2435383"/>
            <a:ext cx="3644800" cy="462230"/>
          </a:xfrm>
          <a:prstGeom prst="rect">
            <a:avLst/>
          </a:prstGeom>
          <a:ln w="19050">
            <a:solidFill>
              <a:srgbClr val="2D60AF"/>
            </a:solidFill>
          </a:ln>
        </p:spPr>
      </p:pic>
      <p:grpSp>
        <p:nvGrpSpPr>
          <p:cNvPr id="7" name="Group 6">
            <a:extLst>
              <a:ext uri="{FF2B5EF4-FFF2-40B4-BE49-F238E27FC236}">
                <a16:creationId xmlns:a16="http://schemas.microsoft.com/office/drawing/2014/main" id="{1D1091A5-B1CA-A5A0-0525-9BF4C52D09D5}"/>
              </a:ext>
            </a:extLst>
          </p:cNvPr>
          <p:cNvGrpSpPr/>
          <p:nvPr/>
        </p:nvGrpSpPr>
        <p:grpSpPr>
          <a:xfrm>
            <a:off x="6828525" y="1236177"/>
            <a:ext cx="5363475" cy="2021549"/>
            <a:chOff x="6828525" y="1236177"/>
            <a:chExt cx="5363475" cy="2021549"/>
          </a:xfrm>
        </p:grpSpPr>
        <p:pic>
          <p:nvPicPr>
            <p:cNvPr id="15" name="Picture 14">
              <a:extLst>
                <a:ext uri="{FF2B5EF4-FFF2-40B4-BE49-F238E27FC236}">
                  <a16:creationId xmlns:a16="http://schemas.microsoft.com/office/drawing/2014/main" id="{396E56A0-5BDD-2F34-2E83-B4F8EEA2415B}"/>
                </a:ext>
              </a:extLst>
            </p:cNvPr>
            <p:cNvPicPr>
              <a:picLocks noChangeAspect="1"/>
            </p:cNvPicPr>
            <p:nvPr/>
          </p:nvPicPr>
          <p:blipFill>
            <a:blip r:embed="rId5"/>
            <a:stretch>
              <a:fillRect/>
            </a:stretch>
          </p:blipFill>
          <p:spPr>
            <a:xfrm>
              <a:off x="7748834" y="1613041"/>
              <a:ext cx="4117897" cy="1644685"/>
            </a:xfrm>
            <a:prstGeom prst="rect">
              <a:avLst/>
            </a:prstGeom>
            <a:ln w="19050">
              <a:solidFill>
                <a:srgbClr val="0B9CBB"/>
              </a:solidFill>
            </a:ln>
          </p:spPr>
        </p:pic>
        <p:sp>
          <p:nvSpPr>
            <p:cNvPr id="16" name="TextBox 15">
              <a:extLst>
                <a:ext uri="{FF2B5EF4-FFF2-40B4-BE49-F238E27FC236}">
                  <a16:creationId xmlns:a16="http://schemas.microsoft.com/office/drawing/2014/main" id="{5E43AF3A-BF25-E138-8D1C-A8039D2CC22A}"/>
                </a:ext>
              </a:extLst>
            </p:cNvPr>
            <p:cNvSpPr txBox="1"/>
            <p:nvPr/>
          </p:nvSpPr>
          <p:spPr>
            <a:xfrm>
              <a:off x="6828525" y="1236177"/>
              <a:ext cx="5363475" cy="369332"/>
            </a:xfrm>
            <a:prstGeom prst="rect">
              <a:avLst/>
            </a:prstGeom>
            <a:noFill/>
          </p:spPr>
          <p:txBody>
            <a:bodyPr wrap="square">
              <a:spAutoFit/>
            </a:bodyPr>
            <a:lstStyle/>
            <a:p>
              <a:r>
                <a:rPr lang="en-US" dirty="0">
                  <a:solidFill>
                    <a:srgbClr val="FFC000"/>
                  </a:solidFill>
                </a:rPr>
                <a:t>https://bimcv.cipf.es/bimcv-projects/bimcv-covid19/</a:t>
              </a:r>
            </a:p>
          </p:txBody>
        </p:sp>
      </p:grpSp>
      <p:grpSp>
        <p:nvGrpSpPr>
          <p:cNvPr id="8" name="Group 7">
            <a:extLst>
              <a:ext uri="{FF2B5EF4-FFF2-40B4-BE49-F238E27FC236}">
                <a16:creationId xmlns:a16="http://schemas.microsoft.com/office/drawing/2014/main" id="{0E6C9073-79E4-950E-F2A0-995E1D569825}"/>
              </a:ext>
            </a:extLst>
          </p:cNvPr>
          <p:cNvGrpSpPr/>
          <p:nvPr/>
        </p:nvGrpSpPr>
        <p:grpSpPr>
          <a:xfrm>
            <a:off x="7631753" y="4200998"/>
            <a:ext cx="4012610" cy="1705631"/>
            <a:chOff x="7631753" y="4200998"/>
            <a:chExt cx="4012610" cy="1705631"/>
          </a:xfrm>
        </p:grpSpPr>
        <p:pic>
          <p:nvPicPr>
            <p:cNvPr id="17" name="Picture 16">
              <a:extLst>
                <a:ext uri="{FF2B5EF4-FFF2-40B4-BE49-F238E27FC236}">
                  <a16:creationId xmlns:a16="http://schemas.microsoft.com/office/drawing/2014/main" id="{D868AB01-6780-7402-DDC6-4C9049E9F3B1}"/>
                </a:ext>
              </a:extLst>
            </p:cNvPr>
            <p:cNvPicPr>
              <a:picLocks noChangeAspect="1"/>
            </p:cNvPicPr>
            <p:nvPr/>
          </p:nvPicPr>
          <p:blipFill>
            <a:blip r:embed="rId6"/>
            <a:stretch>
              <a:fillRect/>
            </a:stretch>
          </p:blipFill>
          <p:spPr>
            <a:xfrm>
              <a:off x="7631753" y="4200998"/>
              <a:ext cx="4012610" cy="1299577"/>
            </a:xfrm>
            <a:prstGeom prst="rect">
              <a:avLst/>
            </a:prstGeom>
            <a:ln w="19050">
              <a:solidFill>
                <a:srgbClr val="145794"/>
              </a:solidFill>
            </a:ln>
          </p:spPr>
        </p:pic>
        <p:sp>
          <p:nvSpPr>
            <p:cNvPr id="18" name="TextBox 17">
              <a:extLst>
                <a:ext uri="{FF2B5EF4-FFF2-40B4-BE49-F238E27FC236}">
                  <a16:creationId xmlns:a16="http://schemas.microsoft.com/office/drawing/2014/main" id="{64F4B4C6-49ED-3236-A41B-63493B0A9279}"/>
                </a:ext>
              </a:extLst>
            </p:cNvPr>
            <p:cNvSpPr txBox="1"/>
            <p:nvPr/>
          </p:nvSpPr>
          <p:spPr>
            <a:xfrm>
              <a:off x="8358193" y="5537297"/>
              <a:ext cx="2608729" cy="369332"/>
            </a:xfrm>
            <a:prstGeom prst="rect">
              <a:avLst/>
            </a:prstGeom>
            <a:noFill/>
          </p:spPr>
          <p:txBody>
            <a:bodyPr wrap="square">
              <a:spAutoFit/>
            </a:bodyPr>
            <a:lstStyle/>
            <a:p>
              <a:r>
                <a:rPr lang="en-US" dirty="0">
                  <a:solidFill>
                    <a:srgbClr val="FFC000"/>
                  </a:solidFill>
                </a:rPr>
                <a:t>https://www.midrc.org/</a:t>
              </a:r>
            </a:p>
          </p:txBody>
        </p:sp>
      </p:grpSp>
    </p:spTree>
    <p:extLst>
      <p:ext uri="{BB962C8B-B14F-4D97-AF65-F5344CB8AC3E}">
        <p14:creationId xmlns:p14="http://schemas.microsoft.com/office/powerpoint/2010/main" val="21929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1A3062-9E58-EF73-1348-84D6A654FC73}"/>
              </a:ext>
            </a:extLst>
          </p:cNvPr>
          <p:cNvSpPr>
            <a:spLocks noGrp="1"/>
          </p:cNvSpPr>
          <p:nvPr>
            <p:ph idx="1"/>
          </p:nvPr>
        </p:nvSpPr>
        <p:spPr/>
        <p:txBody>
          <a:bodyPr/>
          <a:lstStyle/>
          <a:p>
            <a:r>
              <a:rPr lang="en-US" dirty="0"/>
              <a:t>Data size from 100 patients to 6000 patients</a:t>
            </a:r>
          </a:p>
          <a:p>
            <a:pPr lvl="1"/>
            <a:r>
              <a:rPr lang="en-US" dirty="0"/>
              <a:t>50/50 class ratio</a:t>
            </a:r>
          </a:p>
          <a:p>
            <a:pPr lvl="1"/>
            <a:r>
              <a:rPr lang="en-US" dirty="0"/>
              <a:t>10 different random samples for each data size</a:t>
            </a:r>
          </a:p>
          <a:p>
            <a:pPr lvl="1"/>
            <a:r>
              <a:rPr lang="en-US" dirty="0"/>
              <a:t>For each data size, 10 different models are trained. The mean and the standard deviation of AUC are calculated</a:t>
            </a:r>
          </a:p>
          <a:p>
            <a:endParaRPr lang="en-US" dirty="0"/>
          </a:p>
          <a:p>
            <a:r>
              <a:rPr lang="en-US" dirty="0"/>
              <a:t>Evaluation of generalizability</a:t>
            </a:r>
          </a:p>
          <a:p>
            <a:pPr lvl="1"/>
            <a:r>
              <a:rPr lang="en-US" dirty="0"/>
              <a:t>AUC gap between internal test and external tests</a:t>
            </a:r>
          </a:p>
        </p:txBody>
      </p:sp>
      <p:sp>
        <p:nvSpPr>
          <p:cNvPr id="3" name="Slide Number Placeholder 2">
            <a:extLst>
              <a:ext uri="{FF2B5EF4-FFF2-40B4-BE49-F238E27FC236}">
                <a16:creationId xmlns:a16="http://schemas.microsoft.com/office/drawing/2014/main" id="{DB04E1CE-3F97-B1E2-BF58-5F35CA4C4CB3}"/>
              </a:ext>
            </a:extLst>
          </p:cNvPr>
          <p:cNvSpPr>
            <a:spLocks noGrp="1"/>
          </p:cNvSpPr>
          <p:nvPr>
            <p:ph type="sldNum" sz="quarter" idx="12"/>
          </p:nvPr>
        </p:nvSpPr>
        <p:spPr/>
        <p:txBody>
          <a:bodyPr/>
          <a:lstStyle/>
          <a:p>
            <a:fld id="{75E4A66F-359C-4C34-AED7-2B475318DE8C}" type="slidenum">
              <a:rPr lang="en-US" smtClean="0"/>
              <a:pPr/>
              <a:t>7</a:t>
            </a:fld>
            <a:endParaRPr lang="en-US"/>
          </a:p>
        </p:txBody>
      </p:sp>
      <p:sp>
        <p:nvSpPr>
          <p:cNvPr id="4" name="Title 3">
            <a:extLst>
              <a:ext uri="{FF2B5EF4-FFF2-40B4-BE49-F238E27FC236}">
                <a16:creationId xmlns:a16="http://schemas.microsoft.com/office/drawing/2014/main" id="{1573C12A-FBBF-2CFA-08F2-71D4AEC0C9ED}"/>
              </a:ext>
            </a:extLst>
          </p:cNvPr>
          <p:cNvSpPr>
            <a:spLocks noGrp="1"/>
          </p:cNvSpPr>
          <p:nvPr>
            <p:ph type="title"/>
          </p:nvPr>
        </p:nvSpPr>
        <p:spPr/>
        <p:txBody>
          <a:bodyPr/>
          <a:lstStyle/>
          <a:p>
            <a:r>
              <a:rPr lang="en-US" dirty="0"/>
              <a:t>Sampled training datasets with different sizes</a:t>
            </a:r>
          </a:p>
        </p:txBody>
      </p:sp>
    </p:spTree>
    <p:extLst>
      <p:ext uri="{BB962C8B-B14F-4D97-AF65-F5344CB8AC3E}">
        <p14:creationId xmlns:p14="http://schemas.microsoft.com/office/powerpoint/2010/main" val="378877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9DAC23-CA09-8F88-6A5F-F313EF68BF2E}"/>
              </a:ext>
            </a:extLst>
          </p:cNvPr>
          <p:cNvSpPr>
            <a:spLocks noGrp="1"/>
          </p:cNvSpPr>
          <p:nvPr>
            <p:ph type="sldNum" sz="quarter" idx="12"/>
          </p:nvPr>
        </p:nvSpPr>
        <p:spPr/>
        <p:txBody>
          <a:bodyPr/>
          <a:lstStyle/>
          <a:p>
            <a:fld id="{75E4A66F-359C-4C34-AED7-2B475318DE8C}" type="slidenum">
              <a:rPr lang="en-US" smtClean="0"/>
              <a:pPr/>
              <a:t>8</a:t>
            </a:fld>
            <a:endParaRPr lang="en-US"/>
          </a:p>
        </p:txBody>
      </p:sp>
      <p:sp>
        <p:nvSpPr>
          <p:cNvPr id="2" name="Content Placeholder 1">
            <a:extLst>
              <a:ext uri="{FF2B5EF4-FFF2-40B4-BE49-F238E27FC236}">
                <a16:creationId xmlns:a16="http://schemas.microsoft.com/office/drawing/2014/main" id="{FBFECDC6-9756-FD95-DD45-791B069964EE}"/>
              </a:ext>
            </a:extLst>
          </p:cNvPr>
          <p:cNvSpPr>
            <a:spLocks noGrp="1"/>
          </p:cNvSpPr>
          <p:nvPr>
            <p:ph idx="1"/>
          </p:nvPr>
        </p:nvSpPr>
        <p:spPr>
          <a:xfrm>
            <a:off x="609600" y="1143001"/>
            <a:ext cx="10972801" cy="4769823"/>
          </a:xfrm>
        </p:spPr>
        <p:txBody>
          <a:bodyPr>
            <a:normAutofit/>
          </a:bodyPr>
          <a:lstStyle/>
          <a:p>
            <a:r>
              <a:rPr lang="en-US" dirty="0">
                <a:latin typeface="Arial"/>
                <a:cs typeface="Arial"/>
              </a:rPr>
              <a:t>Model architecture: DenseNet-121</a:t>
            </a:r>
            <a:r>
              <a:rPr lang="en-US" baseline="30000" dirty="0">
                <a:solidFill>
                  <a:srgbClr val="FFC000"/>
                </a:solidFill>
                <a:latin typeface="Arial"/>
                <a:cs typeface="Arial"/>
              </a:rPr>
              <a:t>1</a:t>
            </a:r>
          </a:p>
          <a:p>
            <a:endParaRPr lang="en-US" baseline="30000" dirty="0">
              <a:latin typeface="Arial"/>
              <a:cs typeface="Arial"/>
            </a:endParaRPr>
          </a:p>
          <a:p>
            <a:r>
              <a:rPr lang="en-US" dirty="0">
                <a:latin typeface="Arial"/>
                <a:cs typeface="Arial"/>
              </a:rPr>
              <a:t>Three-stage transfer learning</a:t>
            </a:r>
          </a:p>
          <a:p>
            <a:pPr lvl="1"/>
            <a:r>
              <a:rPr lang="en-US" dirty="0">
                <a:latin typeface="Arial"/>
                <a:cs typeface="Arial"/>
              </a:rPr>
              <a:t>ImageNet dataset</a:t>
            </a:r>
            <a:endParaRPr lang="en-US" dirty="0"/>
          </a:p>
          <a:p>
            <a:pPr lvl="1"/>
            <a:r>
              <a:rPr lang="en-US" dirty="0">
                <a:latin typeface="Arial"/>
                <a:cs typeface="Arial"/>
              </a:rPr>
              <a:t>NIH chest x-ray dataset</a:t>
            </a:r>
            <a:r>
              <a:rPr lang="en-US" baseline="30000" dirty="0">
                <a:solidFill>
                  <a:srgbClr val="FFC000"/>
                </a:solidFill>
                <a:latin typeface="Arial"/>
                <a:cs typeface="Arial"/>
              </a:rPr>
              <a:t>2</a:t>
            </a:r>
          </a:p>
          <a:p>
            <a:pPr lvl="1"/>
            <a:r>
              <a:rPr lang="en-US" dirty="0">
                <a:latin typeface="Arial"/>
                <a:cs typeface="Arial"/>
              </a:rPr>
              <a:t>COVID CXR dataset</a:t>
            </a:r>
          </a:p>
          <a:p>
            <a:endParaRPr lang="en-US" dirty="0">
              <a:latin typeface="Arial"/>
              <a:cs typeface="Arial"/>
            </a:endParaRPr>
          </a:p>
          <a:p>
            <a:r>
              <a:rPr lang="en-US" dirty="0">
                <a:latin typeface="Arial"/>
                <a:cs typeface="Arial"/>
              </a:rPr>
              <a:t>Model ensemble</a:t>
            </a:r>
          </a:p>
          <a:p>
            <a:pPr lvl="1"/>
            <a:r>
              <a:rPr lang="en-US" dirty="0">
                <a:latin typeface="Arial"/>
                <a:cs typeface="Arial"/>
              </a:rPr>
              <a:t>Five models trained with different Train/Val splits </a:t>
            </a:r>
          </a:p>
        </p:txBody>
      </p:sp>
      <p:sp>
        <p:nvSpPr>
          <p:cNvPr id="4" name="Title 3">
            <a:extLst>
              <a:ext uri="{FF2B5EF4-FFF2-40B4-BE49-F238E27FC236}">
                <a16:creationId xmlns:a16="http://schemas.microsoft.com/office/drawing/2014/main" id="{3F8A84D4-BAAB-478D-00E3-8440B73A2E52}"/>
              </a:ext>
            </a:extLst>
          </p:cNvPr>
          <p:cNvSpPr>
            <a:spLocks noGrp="1"/>
          </p:cNvSpPr>
          <p:nvPr>
            <p:ph type="title"/>
          </p:nvPr>
        </p:nvSpPr>
        <p:spPr/>
        <p:txBody>
          <a:bodyPr/>
          <a:lstStyle/>
          <a:p>
            <a:r>
              <a:rPr lang="en-US" dirty="0">
                <a:latin typeface="Verdana"/>
                <a:ea typeface="Verdana"/>
              </a:rPr>
              <a:t>Model description</a:t>
            </a:r>
            <a:endParaRPr lang="en-US" dirty="0"/>
          </a:p>
        </p:txBody>
      </p:sp>
      <p:sp>
        <p:nvSpPr>
          <p:cNvPr id="6" name="TextBox 5">
            <a:extLst>
              <a:ext uri="{FF2B5EF4-FFF2-40B4-BE49-F238E27FC236}">
                <a16:creationId xmlns:a16="http://schemas.microsoft.com/office/drawing/2014/main" id="{17CC9D27-4B88-C9C7-53C1-CAA3F9E48004}"/>
              </a:ext>
            </a:extLst>
          </p:cNvPr>
          <p:cNvSpPr txBox="1"/>
          <p:nvPr/>
        </p:nvSpPr>
        <p:spPr>
          <a:xfrm>
            <a:off x="274318" y="5916573"/>
            <a:ext cx="11479560" cy="830997"/>
          </a:xfrm>
          <a:prstGeom prst="rect">
            <a:avLst/>
          </a:prstGeom>
          <a:noFill/>
        </p:spPr>
        <p:txBody>
          <a:bodyPr wrap="square" rtlCol="0">
            <a:spAutoFit/>
          </a:bodyPr>
          <a:lstStyle/>
          <a:p>
            <a:r>
              <a:rPr lang="en-US" sz="1200" dirty="0">
                <a:solidFill>
                  <a:srgbClr val="F5B721"/>
                </a:solidFill>
              </a:rPr>
              <a:t>1. Huang G, Liu Z, van der </a:t>
            </a:r>
            <a:r>
              <a:rPr lang="en-US" sz="1200" dirty="0" err="1">
                <a:solidFill>
                  <a:srgbClr val="F5B721"/>
                </a:solidFill>
              </a:rPr>
              <a:t>Maaten</a:t>
            </a:r>
            <a:r>
              <a:rPr lang="en-US" sz="1200" dirty="0">
                <a:solidFill>
                  <a:srgbClr val="F5B721"/>
                </a:solidFill>
              </a:rPr>
              <a:t> L, Weinberger KQ. Densely connected convolution-al networks. In: 2017 IEEE Conference on Computer Vision and Pattern Recognition (CVPR), Honolulu, HI, July 21–26, 2017.</a:t>
            </a:r>
          </a:p>
          <a:p>
            <a:r>
              <a:rPr lang="en-US" sz="1200" dirty="0">
                <a:solidFill>
                  <a:srgbClr val="F5B721"/>
                </a:solidFill>
              </a:rPr>
              <a:t>2. Wang, X., Peng, Y., Lu, L., Lu, Z., Bagheri, M., &amp; Summers, R. M. (2017). Chestx-ray8: Hospital-scale chest x-ray database and benchmarks on weakly-supervised classification and localization of common thorax diseases. In Proceedings of the IEEE conference on computer vision and pattern recognition (pp. 2097-2106).</a:t>
            </a:r>
          </a:p>
        </p:txBody>
      </p:sp>
    </p:spTree>
    <p:extLst>
      <p:ext uri="{BB962C8B-B14F-4D97-AF65-F5344CB8AC3E}">
        <p14:creationId xmlns:p14="http://schemas.microsoft.com/office/powerpoint/2010/main" val="124684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4E4ED0-44A2-E02D-4C84-94C4BC60768D}"/>
              </a:ext>
            </a:extLst>
          </p:cNvPr>
          <p:cNvSpPr>
            <a:spLocks noGrp="1"/>
          </p:cNvSpPr>
          <p:nvPr>
            <p:ph type="sldNum" sz="quarter" idx="12"/>
          </p:nvPr>
        </p:nvSpPr>
        <p:spPr/>
        <p:txBody>
          <a:bodyPr/>
          <a:lstStyle/>
          <a:p>
            <a:fld id="{75E4A66F-359C-4C34-AED7-2B475318DE8C}" type="slidenum">
              <a:rPr lang="en-US" smtClean="0"/>
              <a:pPr/>
              <a:t>9</a:t>
            </a:fld>
            <a:endParaRPr lang="en-US"/>
          </a:p>
        </p:txBody>
      </p:sp>
      <p:sp>
        <p:nvSpPr>
          <p:cNvPr id="4" name="Title 3">
            <a:extLst>
              <a:ext uri="{FF2B5EF4-FFF2-40B4-BE49-F238E27FC236}">
                <a16:creationId xmlns:a16="http://schemas.microsoft.com/office/drawing/2014/main" id="{65E4A4C2-932D-FBE6-B05B-194460291EBC}"/>
              </a:ext>
            </a:extLst>
          </p:cNvPr>
          <p:cNvSpPr>
            <a:spLocks noGrp="1"/>
          </p:cNvSpPr>
          <p:nvPr>
            <p:ph type="title"/>
          </p:nvPr>
        </p:nvSpPr>
        <p:spPr/>
        <p:txBody>
          <a:bodyPr/>
          <a:lstStyle/>
          <a:p>
            <a:r>
              <a:rPr lang="en-US" dirty="0"/>
              <a:t>AUC vs training data size</a:t>
            </a:r>
          </a:p>
        </p:txBody>
      </p:sp>
      <p:graphicFrame>
        <p:nvGraphicFramePr>
          <p:cNvPr id="6" name="Table 5">
            <a:extLst>
              <a:ext uri="{FF2B5EF4-FFF2-40B4-BE49-F238E27FC236}">
                <a16:creationId xmlns:a16="http://schemas.microsoft.com/office/drawing/2014/main" id="{5315968F-A6BD-180D-133D-064EA21EA8F5}"/>
              </a:ext>
            </a:extLst>
          </p:cNvPr>
          <p:cNvGraphicFramePr>
            <a:graphicFrameLocks noGrp="1"/>
          </p:cNvGraphicFramePr>
          <p:nvPr>
            <p:extLst>
              <p:ext uri="{D42A27DB-BD31-4B8C-83A1-F6EECF244321}">
                <p14:modId xmlns:p14="http://schemas.microsoft.com/office/powerpoint/2010/main" val="3879417964"/>
              </p:ext>
            </p:extLst>
          </p:nvPr>
        </p:nvGraphicFramePr>
        <p:xfrm>
          <a:off x="611188" y="1143000"/>
          <a:ext cx="10969625" cy="3657600"/>
        </p:xfrm>
        <a:graphic>
          <a:graphicData uri="http://schemas.openxmlformats.org/drawingml/2006/table">
            <a:tbl>
              <a:tblPr firstRow="1" bandRow="1">
                <a:tableStyleId>{073A0DAA-6AF3-43AB-8588-CEC1D06C72B9}</a:tableStyleId>
              </a:tblPr>
              <a:tblGrid>
                <a:gridCol w="2193925">
                  <a:extLst>
                    <a:ext uri="{9D8B030D-6E8A-4147-A177-3AD203B41FA5}">
                      <a16:colId xmlns:a16="http://schemas.microsoft.com/office/drawing/2014/main" val="3373552403"/>
                    </a:ext>
                  </a:extLst>
                </a:gridCol>
                <a:gridCol w="2193925">
                  <a:extLst>
                    <a:ext uri="{9D8B030D-6E8A-4147-A177-3AD203B41FA5}">
                      <a16:colId xmlns:a16="http://schemas.microsoft.com/office/drawing/2014/main" val="668304302"/>
                    </a:ext>
                  </a:extLst>
                </a:gridCol>
                <a:gridCol w="2193925">
                  <a:extLst>
                    <a:ext uri="{9D8B030D-6E8A-4147-A177-3AD203B41FA5}">
                      <a16:colId xmlns:a16="http://schemas.microsoft.com/office/drawing/2014/main" val="3739229471"/>
                    </a:ext>
                  </a:extLst>
                </a:gridCol>
                <a:gridCol w="2193925">
                  <a:extLst>
                    <a:ext uri="{9D8B030D-6E8A-4147-A177-3AD203B41FA5}">
                      <a16:colId xmlns:a16="http://schemas.microsoft.com/office/drawing/2014/main" val="2693204280"/>
                    </a:ext>
                  </a:extLst>
                </a:gridCol>
                <a:gridCol w="2193925">
                  <a:extLst>
                    <a:ext uri="{9D8B030D-6E8A-4147-A177-3AD203B41FA5}">
                      <a16:colId xmlns:a16="http://schemas.microsoft.com/office/drawing/2014/main" val="3720648418"/>
                    </a:ext>
                  </a:extLst>
                </a:gridCol>
              </a:tblGrid>
              <a:tr h="457200">
                <a:tc>
                  <a:txBody>
                    <a:bodyPr/>
                    <a:lstStyle/>
                    <a:p>
                      <a:endParaRPr lang="en-US" sz="1600" dirty="0">
                        <a:effectLst/>
                        <a:latin typeface="Cambria" panose="020405030504060302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Internal</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BIMCV</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UW Health</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MIDRC</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456713731"/>
                  </a:ext>
                </a:extLst>
              </a:tr>
              <a:tr h="457200">
                <a:tc>
                  <a:txBody>
                    <a:bodyPr/>
                    <a:lstStyle/>
                    <a:p>
                      <a:pPr marL="0" marR="0" algn="ctr">
                        <a:lnSpc>
                          <a:spcPct val="150000"/>
                        </a:lnSpc>
                        <a:spcBef>
                          <a:spcPts val="0"/>
                        </a:spcBef>
                        <a:spcAft>
                          <a:spcPts val="0"/>
                        </a:spcAft>
                      </a:pPr>
                      <a:r>
                        <a:rPr lang="en-US" sz="1600" b="1" dirty="0">
                          <a:effectLst/>
                        </a:rPr>
                        <a:t>100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0.732 ±0.016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0.725 ±0.023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0.729 ±0.024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0.700 ±0.025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128911867"/>
                  </a:ext>
                </a:extLst>
              </a:tr>
              <a:tr h="457200">
                <a:tc>
                  <a:txBody>
                    <a:bodyPr/>
                    <a:lstStyle/>
                    <a:p>
                      <a:pPr marL="0" marR="0" algn="ctr">
                        <a:lnSpc>
                          <a:spcPct val="150000"/>
                        </a:lnSpc>
                        <a:spcBef>
                          <a:spcPts val="0"/>
                        </a:spcBef>
                        <a:spcAft>
                          <a:spcPts val="0"/>
                        </a:spcAft>
                      </a:pPr>
                      <a:r>
                        <a:rPr lang="en-US" sz="1600" b="1" dirty="0">
                          <a:effectLst/>
                        </a:rPr>
                        <a:t>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0.766 ±0.026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0.749 ±0.028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±0.018</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0.731 ±0.019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566635294"/>
                  </a:ext>
                </a:extLst>
              </a:tr>
              <a:tr h="457200">
                <a:tc>
                  <a:txBody>
                    <a:bodyPr/>
                    <a:lstStyle/>
                    <a:p>
                      <a:pPr marL="0" marR="0" algn="ctr">
                        <a:lnSpc>
                          <a:spcPct val="150000"/>
                        </a:lnSpc>
                        <a:spcBef>
                          <a:spcPts val="0"/>
                        </a:spcBef>
                        <a:spcAft>
                          <a:spcPts val="0"/>
                        </a:spcAft>
                      </a:pPr>
                      <a:r>
                        <a:rPr lang="en-US" sz="1600" b="1" dirty="0">
                          <a:effectLst/>
                        </a:rPr>
                        <a:t>400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0.786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0.772 ±0.015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0.779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0.747 ±0.010</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1277519899"/>
                  </a:ext>
                </a:extLst>
              </a:tr>
              <a:tr h="457200">
                <a:tc>
                  <a:txBody>
                    <a:bodyPr/>
                    <a:lstStyle/>
                    <a:p>
                      <a:pPr marL="0" marR="0" algn="ctr">
                        <a:lnSpc>
                          <a:spcPct val="150000"/>
                        </a:lnSpc>
                        <a:spcBef>
                          <a:spcPts val="0"/>
                        </a:spcBef>
                        <a:spcAft>
                          <a:spcPts val="0"/>
                        </a:spcAft>
                      </a:pPr>
                      <a:r>
                        <a:rPr lang="en-US" sz="1600" b="1" dirty="0">
                          <a:effectLst/>
                        </a:rPr>
                        <a:t>800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0.794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0.781 ±0.009</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0.785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0.757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2641412914"/>
                  </a:ext>
                </a:extLst>
              </a:tr>
              <a:tr h="457200">
                <a:tc>
                  <a:txBody>
                    <a:bodyPr/>
                    <a:lstStyle/>
                    <a:p>
                      <a:pPr marL="0" marR="0" algn="ctr">
                        <a:lnSpc>
                          <a:spcPct val="150000"/>
                        </a:lnSpc>
                        <a:spcBef>
                          <a:spcPts val="0"/>
                        </a:spcBef>
                        <a:spcAft>
                          <a:spcPts val="0"/>
                        </a:spcAft>
                      </a:pPr>
                      <a:r>
                        <a:rPr lang="en-US" sz="1600" b="1" dirty="0">
                          <a:effectLst/>
                        </a:rPr>
                        <a:t>1200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0.799 ±0.008</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0.787 ±0.007</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0.791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0.764 ±0.009</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4240485371"/>
                  </a:ext>
                </a:extLst>
              </a:tr>
              <a:tr h="457200">
                <a:tc>
                  <a:txBody>
                    <a:bodyPr/>
                    <a:lstStyle/>
                    <a:p>
                      <a:pPr marL="0" marR="0" algn="ctr">
                        <a:lnSpc>
                          <a:spcPct val="150000"/>
                        </a:lnSpc>
                        <a:spcBef>
                          <a:spcPts val="0"/>
                        </a:spcBef>
                        <a:spcAft>
                          <a:spcPts val="0"/>
                        </a:spcAft>
                      </a:pPr>
                      <a:r>
                        <a:rPr lang="en-US" sz="1600" b="1" dirty="0">
                          <a:effectLst/>
                        </a:rPr>
                        <a:t>1600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0.802 ±0.003</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0.792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0.797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a:effectLst/>
                        </a:rPr>
                        <a:t>0.766 ±0.005</a:t>
                      </a:r>
                      <a:endParaRPr lang="en-US" sz="16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3903410021"/>
                  </a:ext>
                </a:extLst>
              </a:tr>
              <a:tr h="457200">
                <a:tc>
                  <a:txBody>
                    <a:bodyPr/>
                    <a:lstStyle/>
                    <a:p>
                      <a:pPr marL="0" marR="0" algn="ctr">
                        <a:lnSpc>
                          <a:spcPct val="150000"/>
                        </a:lnSpc>
                        <a:spcBef>
                          <a:spcPts val="0"/>
                        </a:spcBef>
                        <a:spcAft>
                          <a:spcPts val="0"/>
                        </a:spcAft>
                      </a:pPr>
                      <a:r>
                        <a:rPr lang="en-US" sz="1600" b="1" dirty="0">
                          <a:effectLst/>
                        </a:rPr>
                        <a:t>2000</a:t>
                      </a:r>
                      <a:endParaRPr lang="en-US" sz="1600" b="1"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0.808 ±0.004</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0.796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0.800 ±0.005</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tc>
                  <a:txBody>
                    <a:bodyPr/>
                    <a:lstStyle/>
                    <a:p>
                      <a:pPr marL="0" marR="0" algn="ctr">
                        <a:lnSpc>
                          <a:spcPct val="150000"/>
                        </a:lnSpc>
                        <a:spcBef>
                          <a:spcPts val="0"/>
                        </a:spcBef>
                        <a:spcAft>
                          <a:spcPts val="0"/>
                        </a:spcAft>
                      </a:pPr>
                      <a:r>
                        <a:rPr lang="en-US" sz="1600" dirty="0">
                          <a:effectLst/>
                        </a:rPr>
                        <a:t>0.771 ±0.006</a:t>
                      </a:r>
                      <a:endParaRPr lang="en-US"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8890" marB="8890" anchor="ctr"/>
                </a:tc>
                <a:extLst>
                  <a:ext uri="{0D108BD9-81ED-4DB2-BD59-A6C34878D82A}">
                    <a16:rowId xmlns:a16="http://schemas.microsoft.com/office/drawing/2014/main" val="595194238"/>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0D0212-CFEF-12AA-652D-0A4AB1B53B8A}"/>
                  </a:ext>
                </a:extLst>
              </p:cNvPr>
              <p:cNvSpPr txBox="1"/>
              <p:nvPr/>
            </p:nvSpPr>
            <p:spPr>
              <a:xfrm>
                <a:off x="611187" y="5413443"/>
                <a:ext cx="10969625" cy="603114"/>
              </a:xfrm>
              <a:prstGeom prst="rect">
                <a:avLst/>
              </a:prstGeom>
              <a:noFill/>
            </p:spPr>
            <p:txBody>
              <a:bodyPr wrap="square">
                <a:spAutoFit/>
              </a:bodyPr>
              <a:lstStyle/>
              <a:p>
                <a:pPr lvl="0" algn="ctr">
                  <a:defRPr/>
                </a:pPr>
                <a:r>
                  <a:rPr lang="en-US" sz="3200" dirty="0">
                    <a:solidFill>
                      <a:schemeClr val="bg1"/>
                    </a:solidFill>
                  </a:rPr>
                  <a:t>AUC </a:t>
                </a:r>
                <a14:m>
                  <m:oMath xmlns:m="http://schemas.openxmlformats.org/officeDocument/2006/math">
                    <m:r>
                      <a:rPr lang="en-US" sz="3200" i="1">
                        <a:solidFill>
                          <a:schemeClr val="bg1"/>
                        </a:solidFill>
                        <a:latin typeface="Cambria Math" panose="02040503050406030204" pitchFamily="18" charset="0"/>
                      </a:rPr>
                      <m:t>=</m:t>
                    </m:r>
                    <m:r>
                      <a:rPr lang="en-US" sz="3200" i="1">
                        <a:solidFill>
                          <a:schemeClr val="bg1"/>
                        </a:solidFill>
                        <a:latin typeface="Cambria Math" panose="02040503050406030204" pitchFamily="18" charset="0"/>
                      </a:rPr>
                      <m:t>𝑎</m:t>
                    </m:r>
                    <m:sSup>
                      <m:sSupPr>
                        <m:ctrlPr>
                          <a:rPr lang="en-US" sz="3200" i="1">
                            <a:solidFill>
                              <a:schemeClr val="bg1"/>
                            </a:solidFill>
                            <a:latin typeface="Cambria Math" panose="02040503050406030204" pitchFamily="18" charset="0"/>
                          </a:rPr>
                        </m:ctrlPr>
                      </m:sSupPr>
                      <m:e>
                        <m:r>
                          <a:rPr lang="en-US" sz="3200" i="1">
                            <a:solidFill>
                              <a:schemeClr val="bg1"/>
                            </a:solidFill>
                            <a:latin typeface="Cambria Math" panose="02040503050406030204" pitchFamily="18" charset="0"/>
                          </a:rPr>
                          <m:t>𝑁</m:t>
                        </m:r>
                      </m:e>
                      <m:sup>
                        <m:r>
                          <a:rPr lang="en-US" sz="3200" i="1">
                            <a:solidFill>
                              <a:schemeClr val="bg1"/>
                            </a:solidFill>
                            <a:latin typeface="Cambria Math" panose="02040503050406030204" pitchFamily="18" charset="0"/>
                          </a:rPr>
                          <m:t>𝑘</m:t>
                        </m:r>
                      </m:sup>
                    </m:sSup>
                    <m:r>
                      <a:rPr lang="en-US" sz="3200" i="1">
                        <a:solidFill>
                          <a:schemeClr val="bg1"/>
                        </a:solidFill>
                        <a:latin typeface="Cambria Math" panose="02040503050406030204" pitchFamily="18" charset="0"/>
                      </a:rPr>
                      <m:t>+</m:t>
                    </m:r>
                    <m:r>
                      <a:rPr lang="en-US" sz="3200" i="1">
                        <a:solidFill>
                          <a:schemeClr val="bg1"/>
                        </a:solidFill>
                        <a:latin typeface="Cambria Math" panose="02040503050406030204" pitchFamily="18" charset="0"/>
                      </a:rPr>
                      <m:t>𝑏</m:t>
                    </m:r>
                  </m:oMath>
                </a14:m>
                <a:endParaRPr lang="en-US" sz="3200" dirty="0">
                  <a:solidFill>
                    <a:schemeClr val="bg1"/>
                  </a:solidFill>
                </a:endParaRPr>
              </a:p>
            </p:txBody>
          </p:sp>
        </mc:Choice>
        <mc:Fallback xmlns="">
          <p:sp>
            <p:nvSpPr>
              <p:cNvPr id="5" name="TextBox 4">
                <a:extLst>
                  <a:ext uri="{FF2B5EF4-FFF2-40B4-BE49-F238E27FC236}">
                    <a16:creationId xmlns:a16="http://schemas.microsoft.com/office/drawing/2014/main" id="{B50D0212-CFEF-12AA-652D-0A4AB1B53B8A}"/>
                  </a:ext>
                </a:extLst>
              </p:cNvPr>
              <p:cNvSpPr txBox="1">
                <a:spLocks noRot="1" noChangeAspect="1" noMove="1" noResize="1" noEditPoints="1" noAdjustHandles="1" noChangeArrowheads="1" noChangeShapeType="1" noTextEdit="1"/>
              </p:cNvSpPr>
              <p:nvPr/>
            </p:nvSpPr>
            <p:spPr>
              <a:xfrm>
                <a:off x="611187" y="5413443"/>
                <a:ext cx="10969625" cy="603114"/>
              </a:xfrm>
              <a:prstGeom prst="rect">
                <a:avLst/>
              </a:prstGeom>
              <a:blipFill>
                <a:blip r:embed="rId3"/>
                <a:stretch>
                  <a:fillRect t="-12121" b="-30303"/>
                </a:stretch>
              </a:blipFill>
            </p:spPr>
            <p:txBody>
              <a:bodyPr/>
              <a:lstStyle/>
              <a:p>
                <a:r>
                  <a:rPr lang="en-US">
                    <a:noFill/>
                  </a:rPr>
                  <a:t> </a:t>
                </a:r>
              </a:p>
            </p:txBody>
          </p:sp>
        </mc:Fallback>
      </mc:AlternateContent>
    </p:spTree>
    <p:extLst>
      <p:ext uri="{BB962C8B-B14F-4D97-AF65-F5344CB8AC3E}">
        <p14:creationId xmlns:p14="http://schemas.microsoft.com/office/powerpoint/2010/main" val="157395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TgroupConferenceRadHD - Copy">
  <a:themeElements>
    <a:clrScheme name="Wisc Colors">
      <a:dk1>
        <a:srgbClr val="000000"/>
      </a:dk1>
      <a:lt1>
        <a:srgbClr val="FFFFFF"/>
      </a:lt1>
      <a:dk2>
        <a:srgbClr val="000000"/>
      </a:dk2>
      <a:lt2>
        <a:srgbClr val="808080"/>
      </a:lt2>
      <a:accent1>
        <a:srgbClr val="E7D9C1"/>
      </a:accent1>
      <a:accent2>
        <a:srgbClr val="B70101"/>
      </a:accent2>
      <a:accent3>
        <a:srgbClr val="CACCBD"/>
      </a:accent3>
      <a:accent4>
        <a:srgbClr val="FF00FF"/>
      </a:accent4>
      <a:accent5>
        <a:srgbClr val="00FFFF"/>
      </a:accent5>
      <a:accent6>
        <a:srgbClr val="00FF00"/>
      </a:accent6>
      <a:hlink>
        <a:srgbClr val="BBE0E3"/>
      </a:hlink>
      <a:folHlink>
        <a:srgbClr val="3333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CTgroupConferenceRadHD - Copy">
  <a:themeElements>
    <a:clrScheme name="Wisc Colors">
      <a:dk1>
        <a:srgbClr val="000000"/>
      </a:dk1>
      <a:lt1>
        <a:srgbClr val="FFFFFF"/>
      </a:lt1>
      <a:dk2>
        <a:srgbClr val="000000"/>
      </a:dk2>
      <a:lt2>
        <a:srgbClr val="808080"/>
      </a:lt2>
      <a:accent1>
        <a:srgbClr val="E7D9C1"/>
      </a:accent1>
      <a:accent2>
        <a:srgbClr val="B70101"/>
      </a:accent2>
      <a:accent3>
        <a:srgbClr val="CACCBD"/>
      </a:accent3>
      <a:accent4>
        <a:srgbClr val="FF00FF"/>
      </a:accent4>
      <a:accent5>
        <a:srgbClr val="00FFFF"/>
      </a:accent5>
      <a:accent6>
        <a:srgbClr val="00FF00"/>
      </a:accent6>
      <a:hlink>
        <a:srgbClr val="BBE0E3"/>
      </a:hlink>
      <a:folHlink>
        <a:srgbClr val="3333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CTgroupConferenceRadHD - Copy</Template>
  <TotalTime>75278</TotalTime>
  <Words>2289</Words>
  <Application>Microsoft Office PowerPoint</Application>
  <PresentationFormat>Widescreen</PresentationFormat>
  <Paragraphs>331</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NeueHaas</vt:lpstr>
      <vt:lpstr>Arial</vt:lpstr>
      <vt:lpstr>Calibri</vt:lpstr>
      <vt:lpstr>Cambria</vt:lpstr>
      <vt:lpstr>Cambria Math</vt:lpstr>
      <vt:lpstr>Verdana</vt:lpstr>
      <vt:lpstr>Wingdings</vt:lpstr>
      <vt:lpstr>Wingdings 2</vt:lpstr>
      <vt:lpstr>Wingdings 3</vt:lpstr>
      <vt:lpstr>CTgroupConferenceRadHD - Copy</vt:lpstr>
      <vt:lpstr>1_CTgroupConferenceRadHD - Copy</vt:lpstr>
      <vt:lpstr>Big Data or Good Data: Which One Is More Important for AI in Medical Imaging?</vt:lpstr>
      <vt:lpstr>Failures of AI in the COVID Pandemic</vt:lpstr>
      <vt:lpstr>The Fundamental Challenge: Generalizability</vt:lpstr>
      <vt:lpstr>Background: COVID Classification from CXR</vt:lpstr>
      <vt:lpstr>Data curation with quality assurance</vt:lpstr>
      <vt:lpstr>Datasets for model training and evaluation</vt:lpstr>
      <vt:lpstr>Sampled training datasets with different sizes</vt:lpstr>
      <vt:lpstr>Model description</vt:lpstr>
      <vt:lpstr>AUC vs training data size</vt:lpstr>
      <vt:lpstr>AUC vs training data size</vt:lpstr>
      <vt:lpstr>AUC vs training data size</vt:lpstr>
      <vt:lpstr>AUC vs training data size</vt:lpstr>
      <vt:lpstr>Important lessons learned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a deep learning model trained from one clinical site be applied to other sites?  A case report from COVID-19 pneumonia classification using chest x-ray radiographs </dc:title>
  <dc:creator>Dalton Griner</dc:creator>
  <cp:lastModifiedBy>RAN ZHANG</cp:lastModifiedBy>
  <cp:revision>855</cp:revision>
  <dcterms:created xsi:type="dcterms:W3CDTF">2013-11-30T23:37:22Z</dcterms:created>
  <dcterms:modified xsi:type="dcterms:W3CDTF">2022-11-23T16:39:57Z</dcterms:modified>
</cp:coreProperties>
</file>