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930"/>
  </p:normalViewPr>
  <p:slideViewPr>
    <p:cSldViewPr snapToGrid="0">
      <p:cViewPr varScale="1">
        <p:scale>
          <a:sx n="77" d="100"/>
          <a:sy n="77" d="100"/>
        </p:scale>
        <p:origin x="55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8eea2687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8eea268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800" dirty="0">
                <a:effectLst/>
                <a:latin typeface="Times New Roman" panose="02020603050405020304" pitchFamily="18" charset="0"/>
                <a:ea typeface="DengXian" panose="02010600030101010101" pitchFamily="2" charset="-122"/>
              </a:rPr>
              <a:t>This table summarizes the</a:t>
            </a:r>
            <a:r>
              <a:rPr lang="en-US" sz="1800" dirty="0">
                <a:effectLst/>
                <a:latin typeface="Times New Roman" panose="02020603050405020304" pitchFamily="18" charset="0"/>
                <a:ea typeface="DengXian" panose="02010600030101010101" pitchFamily="2" charset="-122"/>
              </a:rPr>
              <a:t> quantitative results obtained by each model on 8 testing cases. We observe that the dual-domain model achieved consistently better results across all evaluation metrics, including the pixel-wise metrics, like mean absolute errors, relative RMSE and the structure-based metric, like SSIM.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8eea2687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38eea2687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tested our model when more view angles or fewer view angles are sampled. Generally, when more view angles are acquired, our model does not over-correct the image, </a:t>
            </a:r>
            <a:r>
              <a:rPr lang="en-US" sz="1800" dirty="0">
                <a:effectLst/>
                <a:latin typeface="Times"/>
                <a:ea typeface="DengXian" panose="02010600030101010101" pitchFamily="2" charset="-122"/>
                <a:cs typeface="Times New Roman" panose="02020603050405020304" pitchFamily="18" charset="0"/>
              </a:rPr>
              <a:t>causing shift of CT numbers or loss of spatial resolution, which is sometime observed in the CT denoising network. In scenarios where the acquired data is only 1/16th of the entire data set, that is 61 views, severe artifacts make anatomical structures extremely difficult to identify in the conventional FBP images. Both methods reduce the streaks and restore some structures, but overall even the dual domain model is not quite successful since the residual artifacts still persist.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8c8fdb41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8c8fdb41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we apply our model to the data that is only 1/16th of the complete data set, our model is not quite </a:t>
            </a:r>
            <a:r>
              <a:rPr lang="en-US" dirty="0" err="1"/>
              <a:t>suceessful</a:t>
            </a:r>
            <a:r>
              <a:rPr lang="en-US" dirty="0"/>
              <a:t> with some residual artifacts present. In future, we are going to ...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38c8fdb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8c8fdb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38c8fdb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38c8fdb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Times"/>
                <a:ea typeface="Times"/>
                <a:cs typeface="Times"/>
                <a:sym typeface="Times"/>
              </a:rPr>
              <a:t>In the medical domain, image reconstruction commonly assumes that the imaged object remains stationary throughout the acquisition. However, this assumption does not hold in scenarios involving dynamic imaging. Failure to consider the motion of the imaged object can result in the appearance of motion artifacts, which could adversely impact the radiologist's diagnosis. To solve the issue in dynamic imaging, one way is to reduce the amount of required data for reconstruction. Here comes the topic for today’s presentation - sparse-view CT. First, let briefly talk about the</a:t>
            </a:r>
            <a:r>
              <a:rPr lang="en" sz="700"/>
              <a:t> ordinary fan-beam CT that is shown on the left, projection data is measured from 1000 to 2000 X-ray source positions uniformly distributed over 0 to 2pi. In the sparse-view CT, the number of projection data is reduced to roughly 100 views or even less depending on the applications and required image quality. It brings the benefits, including reducing radiation dose, reducing scan time and improving the time-resolving capability in the cardiac CT. </a:t>
            </a:r>
            <a:endParaRPr sz="7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a23a4286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a23a428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a:ea typeface="Times"/>
                <a:cs typeface="Times"/>
                <a:sym typeface="Times"/>
              </a:rPr>
              <a:t>The main challenge in sparse-view reconstruction is angular undersampling that violates Nyquist’s criterion, causing aliasing artifacts [3]. These artifacts manifest as streaks in the CT images. As the number of acquired view projection data decreases, the resulting artifacts become more pronounced, as shown in the figure on the left.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8c8fdb41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8c8fdb41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d6880489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d688048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8c8fdb41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8c8fdb41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let’s look at some results we generated using our dual-domain model. </a:t>
            </a:r>
            <a:r>
              <a:rPr lang="en-US" sz="1800" dirty="0">
                <a:effectLst/>
                <a:latin typeface="Times New Roman" panose="02020603050405020304" pitchFamily="18" charset="0"/>
                <a:ea typeface="DengXian" panose="02010600030101010101" pitchFamily="2" charset="-122"/>
              </a:rPr>
              <a:t>The resulting image demonstrates that the streak artifacts present in the original sparse-view image on the left have been effectively removed, and the anatomical structured are well-preserved. In this case, the pure image-domain model also did a good job in eliminating the artifacts, but it tends to overly smooth the images, as shown in the zoomed-in region.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8eea2687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8eea2687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another case showing the </a:t>
            </a:r>
            <a:r>
              <a:rPr lang="en-US" sz="1800" dirty="0">
                <a:effectLst/>
                <a:latin typeface="Times New Roman" panose="02020603050405020304" pitchFamily="18" charset="0"/>
                <a:ea typeface="DengXian" panose="02010600030101010101" pitchFamily="2" charset="-122"/>
              </a:rPr>
              <a:t>superior preservation of tiny and high-contrast objects by the dual-domain model. These ting structures are sometime quite important to clinical diagnosis. And we definitely do not want to miss it.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8eea2687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8eea2687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we evaluate our results, we find that some images generated by the image-domain model have some spurious structures that appear as dark clusters, but the dual-domain model does not have such issues. Our guess is that the additional information introduced by the sinogram could regularize the training and avoid adding some false positive structures.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355600" algn="ctr" rtl="0">
              <a:lnSpc>
                <a:spcPct val="115000"/>
              </a:lnSpc>
              <a:spcBef>
                <a:spcPts val="1200"/>
              </a:spcBef>
              <a:spcAft>
                <a:spcPts val="1200"/>
              </a:spcAft>
              <a:buNone/>
            </a:pPr>
            <a:r>
              <a:rPr lang="en" sz="3400" b="1">
                <a:latin typeface="Times"/>
                <a:ea typeface="Times"/>
                <a:cs typeface="Times"/>
                <a:sym typeface="Times"/>
              </a:rPr>
              <a:t>Sparse View CT Reconstruction Based on a Dual-domain Convolutional Neural Network</a:t>
            </a:r>
            <a:endParaRPr sz="7200"/>
          </a:p>
        </p:txBody>
      </p:sp>
      <p:sp>
        <p:nvSpPr>
          <p:cNvPr id="55" name="Google Shape;55;p13"/>
          <p:cNvSpPr txBox="1">
            <a:spLocks noGrp="1"/>
          </p:cNvSpPr>
          <p:nvPr>
            <p:ph type="subTitle" idx="1"/>
          </p:nvPr>
        </p:nvSpPr>
        <p:spPr>
          <a:xfrm>
            <a:off x="311700" y="30821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i="1"/>
              <a:t>Xin Tie, Minyi Dai, Hao Zhang</a:t>
            </a:r>
            <a:endParaRPr sz="2100" i="1"/>
          </a:p>
        </p:txBody>
      </p:sp>
      <p:pic>
        <p:nvPicPr>
          <p:cNvPr id="56" name="Google Shape;56;p13"/>
          <p:cNvPicPr preferRelativeResize="0"/>
          <p:nvPr/>
        </p:nvPicPr>
        <p:blipFill>
          <a:blip r:embed="rId3">
            <a:alphaModFix/>
          </a:blip>
          <a:stretch>
            <a:fillRect/>
          </a:stretch>
        </p:blipFill>
        <p:spPr>
          <a:xfrm>
            <a:off x="152400" y="11775"/>
            <a:ext cx="8839204" cy="695862"/>
          </a:xfrm>
          <a:prstGeom prst="rect">
            <a:avLst/>
          </a:prstGeom>
          <a:noFill/>
          <a:ln>
            <a:noFill/>
          </a:ln>
        </p:spPr>
      </p:pic>
      <p:sp>
        <p:nvSpPr>
          <p:cNvPr id="57" name="Google Shape;57;p13"/>
          <p:cNvSpPr txBox="1"/>
          <p:nvPr/>
        </p:nvSpPr>
        <p:spPr>
          <a:xfrm>
            <a:off x="152400" y="229600"/>
            <a:ext cx="271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CS766 Final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2"/>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30" name="Google Shape;130;p22"/>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31" name="Google Shape;131;p22"/>
          <p:cNvPicPr preferRelativeResize="0"/>
          <p:nvPr/>
        </p:nvPicPr>
        <p:blipFill>
          <a:blip r:embed="rId6">
            <a:alphaModFix/>
          </a:blip>
          <a:stretch>
            <a:fillRect/>
          </a:stretch>
        </p:blipFill>
        <p:spPr>
          <a:xfrm>
            <a:off x="679675" y="884475"/>
            <a:ext cx="7784657" cy="4082826"/>
          </a:xfrm>
          <a:prstGeom prst="rect">
            <a:avLst/>
          </a:prstGeom>
          <a:noFill/>
          <a:ln>
            <a:noFill/>
          </a:ln>
        </p:spPr>
      </p:pic>
      <p:pic>
        <p:nvPicPr>
          <p:cNvPr id="4" name="Audio 3">
            <a:hlinkClick r:id="" action="ppaction://media"/>
            <a:extLst>
              <a:ext uri="{FF2B5EF4-FFF2-40B4-BE49-F238E27FC236}">
                <a16:creationId xmlns:a16="http://schemas.microsoft.com/office/drawing/2014/main" id="{148C2C9A-0454-5FDD-ECDE-CCBE6F18230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1034"/>
    </mc:Choice>
    <mc:Fallback xmlns="">
      <p:transition spd="slow" advTm="210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3"/>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37" name="Google Shape;137;p23"/>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38" name="Google Shape;138;p23"/>
          <p:cNvPicPr preferRelativeResize="0"/>
          <p:nvPr/>
        </p:nvPicPr>
        <p:blipFill rotWithShape="1">
          <a:blip r:embed="rId6">
            <a:alphaModFix/>
          </a:blip>
          <a:srcRect b="67672"/>
          <a:stretch/>
        </p:blipFill>
        <p:spPr>
          <a:xfrm>
            <a:off x="152400" y="924225"/>
            <a:ext cx="8839201" cy="3573451"/>
          </a:xfrm>
          <a:prstGeom prst="rect">
            <a:avLst/>
          </a:prstGeom>
          <a:noFill/>
          <a:ln>
            <a:noFill/>
          </a:ln>
        </p:spPr>
      </p:pic>
      <p:pic>
        <p:nvPicPr>
          <p:cNvPr id="139" name="Google Shape;139;p23"/>
          <p:cNvPicPr preferRelativeResize="0"/>
          <p:nvPr/>
        </p:nvPicPr>
        <p:blipFill rotWithShape="1">
          <a:blip r:embed="rId6">
            <a:alphaModFix/>
          </a:blip>
          <a:srcRect t="95470" b="720"/>
          <a:stretch/>
        </p:blipFill>
        <p:spPr>
          <a:xfrm>
            <a:off x="152400" y="4419601"/>
            <a:ext cx="8839201" cy="420974"/>
          </a:xfrm>
          <a:prstGeom prst="rect">
            <a:avLst/>
          </a:prstGeom>
          <a:noFill/>
          <a:ln>
            <a:noFill/>
          </a:ln>
        </p:spPr>
      </p:pic>
      <p:pic>
        <p:nvPicPr>
          <p:cNvPr id="6" name="Audio 5">
            <a:hlinkClick r:id="" action="ppaction://media"/>
            <a:extLst>
              <a:ext uri="{FF2B5EF4-FFF2-40B4-BE49-F238E27FC236}">
                <a16:creationId xmlns:a16="http://schemas.microsoft.com/office/drawing/2014/main" id="{75EF8CAE-26E2-299D-84C7-2C995F48B9E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365"/>
    </mc:Choice>
    <mc:Fallback xmlns="">
      <p:transition spd="slow" advTm="403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4"/>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45" name="Google Shape;145;p24"/>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Summary</a:t>
            </a:r>
            <a:endParaRPr sz="2100">
              <a:solidFill>
                <a:srgbClr val="BE1B18"/>
              </a:solidFill>
            </a:endParaRPr>
          </a:p>
        </p:txBody>
      </p:sp>
      <p:sp>
        <p:nvSpPr>
          <p:cNvPr id="146" name="Google Shape;146;p24"/>
          <p:cNvSpPr txBox="1"/>
          <p:nvPr/>
        </p:nvSpPr>
        <p:spPr>
          <a:xfrm>
            <a:off x="504825" y="1004700"/>
            <a:ext cx="8124900" cy="30801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a:solidFill>
                  <a:schemeClr val="dk1"/>
                </a:solidFill>
                <a:latin typeface="Times"/>
                <a:ea typeface="Times"/>
                <a:cs typeface="Times"/>
                <a:sym typeface="Times"/>
              </a:rPr>
              <a:t>We present a dual-domain method that initially corrects the artifact-contaminated images and then proceeds with a sinogram-domain model to enhance the accuracy of the reconstructed images. </a:t>
            </a:r>
            <a:endParaRPr sz="1600">
              <a:solidFill>
                <a:schemeClr val="dk1"/>
              </a:solidFill>
              <a:latin typeface="Times"/>
              <a:ea typeface="Times"/>
              <a:cs typeface="Times"/>
              <a:sym typeface="Times"/>
            </a:endParaRPr>
          </a:p>
          <a:p>
            <a:pPr marL="457200" lvl="0" indent="-330200" algn="just" rtl="0">
              <a:lnSpc>
                <a:spcPct val="115000"/>
              </a:lnSpc>
              <a:spcBef>
                <a:spcPts val="0"/>
              </a:spcBef>
              <a:spcAft>
                <a:spcPts val="0"/>
              </a:spcAft>
              <a:buClr>
                <a:schemeClr val="dk1"/>
              </a:buClr>
              <a:buSzPts val="1600"/>
              <a:buFont typeface="Times"/>
              <a:buChar char="❏"/>
            </a:pPr>
            <a:r>
              <a:rPr lang="en" sz="1600">
                <a:solidFill>
                  <a:schemeClr val="dk1"/>
                </a:solidFill>
                <a:latin typeface="Times"/>
                <a:ea typeface="Times"/>
                <a:cs typeface="Times"/>
                <a:sym typeface="Times"/>
              </a:rPr>
              <a:t>It demonstrates a greater capacity to reduce streak artifacts and restore anatomical structures.</a:t>
            </a:r>
            <a:endParaRPr sz="800">
              <a:solidFill>
                <a:schemeClr val="dk1"/>
              </a:solidFill>
              <a:latin typeface="Times"/>
              <a:ea typeface="Times"/>
              <a:cs typeface="Times"/>
              <a:sym typeface="Times"/>
            </a:endParaRPr>
          </a:p>
          <a:p>
            <a:pPr marL="457200" lvl="0" indent="-330200" algn="just" rtl="0">
              <a:lnSpc>
                <a:spcPct val="115000"/>
              </a:lnSpc>
              <a:spcBef>
                <a:spcPts val="0"/>
              </a:spcBef>
              <a:spcAft>
                <a:spcPts val="0"/>
              </a:spcAft>
              <a:buClr>
                <a:schemeClr val="dk1"/>
              </a:buClr>
              <a:buSzPts val="1600"/>
              <a:buFont typeface="Times"/>
              <a:buChar char="❏"/>
            </a:pPr>
            <a:r>
              <a:rPr lang="en" sz="1600">
                <a:solidFill>
                  <a:schemeClr val="dk1"/>
                </a:solidFill>
                <a:latin typeface="Times"/>
                <a:ea typeface="Times"/>
                <a:cs typeface="Times"/>
                <a:sym typeface="Times"/>
              </a:rPr>
              <a:t>The residual artifacts persist when the acquired data is only 1/16th of the complete data set. </a:t>
            </a:r>
            <a:endParaRPr sz="1600">
              <a:solidFill>
                <a:schemeClr val="dk1"/>
              </a:solidFill>
              <a:latin typeface="Times"/>
              <a:ea typeface="Times"/>
              <a:cs typeface="Times"/>
              <a:sym typeface="Times"/>
            </a:endParaRPr>
          </a:p>
          <a:p>
            <a:pPr marL="0" lvl="0" indent="0" algn="just" rtl="0">
              <a:lnSpc>
                <a:spcPct val="115000"/>
              </a:lnSpc>
              <a:spcBef>
                <a:spcPts val="1200"/>
              </a:spcBef>
              <a:spcAft>
                <a:spcPts val="0"/>
              </a:spcAft>
              <a:buNone/>
            </a:pPr>
            <a:endParaRPr sz="800">
              <a:solidFill>
                <a:schemeClr val="dk1"/>
              </a:solidFill>
              <a:latin typeface="Times"/>
              <a:ea typeface="Times"/>
              <a:cs typeface="Times"/>
              <a:sym typeface="Times"/>
            </a:endParaRPr>
          </a:p>
          <a:p>
            <a:pPr marL="457200" lvl="0" indent="-330200" algn="just" rtl="0">
              <a:lnSpc>
                <a:spcPct val="115000"/>
              </a:lnSpc>
              <a:spcBef>
                <a:spcPts val="1200"/>
              </a:spcBef>
              <a:spcAft>
                <a:spcPts val="0"/>
              </a:spcAft>
              <a:buClr>
                <a:schemeClr val="dk1"/>
              </a:buClr>
              <a:buSzPts val="1600"/>
              <a:buFont typeface="Times"/>
              <a:buChar char="❏"/>
            </a:pPr>
            <a:r>
              <a:rPr lang="en" sz="1600">
                <a:solidFill>
                  <a:schemeClr val="dk1"/>
                </a:solidFill>
                <a:latin typeface="Times"/>
                <a:ea typeface="Times"/>
                <a:cs typeface="Times"/>
                <a:sym typeface="Times"/>
              </a:rPr>
              <a:t>Future studies:</a:t>
            </a:r>
            <a:endParaRPr sz="1600">
              <a:solidFill>
                <a:schemeClr val="dk1"/>
              </a:solidFill>
              <a:latin typeface="Times"/>
              <a:ea typeface="Times"/>
              <a:cs typeface="Times"/>
              <a:sym typeface="Times"/>
            </a:endParaRPr>
          </a:p>
          <a:p>
            <a:pPr marL="914400" lvl="1" indent="-317500" algn="just" rtl="0">
              <a:lnSpc>
                <a:spcPct val="115000"/>
              </a:lnSpc>
              <a:spcBef>
                <a:spcPts val="0"/>
              </a:spcBef>
              <a:spcAft>
                <a:spcPts val="0"/>
              </a:spcAft>
              <a:buClr>
                <a:schemeClr val="dk1"/>
              </a:buClr>
              <a:buSzPts val="1400"/>
              <a:buFont typeface="Times"/>
              <a:buChar char="❏"/>
            </a:pPr>
            <a:r>
              <a:rPr lang="en">
                <a:solidFill>
                  <a:schemeClr val="dk1"/>
                </a:solidFill>
                <a:latin typeface="Times"/>
                <a:ea typeface="Times"/>
                <a:cs typeface="Times"/>
                <a:sym typeface="Times"/>
              </a:rPr>
              <a:t>Explore a more efficient approach to address the challenges in extremely undersampled tasks by incorporating the recently proposed and highly effective diffusion-based methods.</a:t>
            </a:r>
            <a:endParaRPr>
              <a:solidFill>
                <a:schemeClr val="dk1"/>
              </a:solidFill>
              <a:latin typeface="Times"/>
              <a:ea typeface="Times"/>
              <a:cs typeface="Times"/>
              <a:sym typeface="Times"/>
            </a:endParaRPr>
          </a:p>
        </p:txBody>
      </p:sp>
      <p:pic>
        <p:nvPicPr>
          <p:cNvPr id="7" name="Audio 6">
            <a:hlinkClick r:id="" action="ppaction://media"/>
            <a:extLst>
              <a:ext uri="{FF2B5EF4-FFF2-40B4-BE49-F238E27FC236}">
                <a16:creationId xmlns:a16="http://schemas.microsoft.com/office/drawing/2014/main" id="{2130AB7F-5147-686C-7C0B-4CE272ED41A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5152"/>
    </mc:Choice>
    <mc:Fallback xmlns="">
      <p:transition spd="slow" advTm="451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2400" y="657525"/>
            <a:ext cx="8839204" cy="57254"/>
          </a:xfrm>
          <a:prstGeom prst="rect">
            <a:avLst/>
          </a:prstGeom>
          <a:noFill/>
          <a:ln>
            <a:noFill/>
          </a:ln>
        </p:spPr>
      </p:pic>
      <p:sp>
        <p:nvSpPr>
          <p:cNvPr id="63" name="Google Shape;63;p14"/>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Outline</a:t>
            </a:r>
            <a:endParaRPr sz="2100">
              <a:solidFill>
                <a:srgbClr val="BE1B18"/>
              </a:solidFill>
            </a:endParaRPr>
          </a:p>
        </p:txBody>
      </p:sp>
      <p:sp>
        <p:nvSpPr>
          <p:cNvPr id="64" name="Google Shape;64;p14"/>
          <p:cNvSpPr txBox="1"/>
          <p:nvPr/>
        </p:nvSpPr>
        <p:spPr>
          <a:xfrm>
            <a:off x="508501" y="856651"/>
            <a:ext cx="7908000" cy="2555100"/>
          </a:xfrm>
          <a:prstGeom prst="rect">
            <a:avLst/>
          </a:prstGeom>
          <a:noFill/>
          <a:ln>
            <a:noFill/>
          </a:ln>
        </p:spPr>
        <p:txBody>
          <a:bodyPr spcFirstLastPara="1" wrap="square" lIns="91425" tIns="91425" rIns="91425" bIns="91425" anchor="t" anchorCtr="0">
            <a:spAutoFit/>
          </a:bodyPr>
          <a:lstStyle/>
          <a:p>
            <a:pPr marL="457200" lvl="0" indent="-368300" algn="just" rtl="0">
              <a:lnSpc>
                <a:spcPct val="200000"/>
              </a:lnSpc>
              <a:spcBef>
                <a:spcPts val="1200"/>
              </a:spcBef>
              <a:spcAft>
                <a:spcPts val="0"/>
              </a:spcAft>
              <a:buClr>
                <a:schemeClr val="dk1"/>
              </a:buClr>
              <a:buSzPts val="2200"/>
              <a:buFont typeface="Times"/>
              <a:buChar char="❏"/>
            </a:pPr>
            <a:r>
              <a:rPr lang="en" sz="2200" dirty="0">
                <a:solidFill>
                  <a:schemeClr val="dk1"/>
                </a:solidFill>
                <a:latin typeface="Times"/>
                <a:ea typeface="Times"/>
                <a:cs typeface="Times"/>
                <a:sym typeface="Times"/>
              </a:rPr>
              <a:t>Introduction</a:t>
            </a:r>
            <a:endParaRPr sz="2200" dirty="0">
              <a:solidFill>
                <a:schemeClr val="dk1"/>
              </a:solidFill>
              <a:latin typeface="Times"/>
              <a:ea typeface="Times"/>
              <a:cs typeface="Times"/>
              <a:sym typeface="Times"/>
            </a:endParaRPr>
          </a:p>
          <a:p>
            <a:pPr marL="457200" lvl="0" indent="-368300" algn="just" rtl="0">
              <a:lnSpc>
                <a:spcPct val="200000"/>
              </a:lnSpc>
              <a:spcBef>
                <a:spcPts val="0"/>
              </a:spcBef>
              <a:spcAft>
                <a:spcPts val="0"/>
              </a:spcAft>
              <a:buClr>
                <a:schemeClr val="dk1"/>
              </a:buClr>
              <a:buSzPts val="2200"/>
              <a:buFont typeface="Times"/>
              <a:buChar char="❏"/>
            </a:pPr>
            <a:r>
              <a:rPr lang="en" sz="2200" dirty="0">
                <a:solidFill>
                  <a:schemeClr val="dk1"/>
                </a:solidFill>
                <a:latin typeface="Times"/>
                <a:ea typeface="Times"/>
                <a:cs typeface="Times"/>
                <a:sym typeface="Times"/>
              </a:rPr>
              <a:t>Method</a:t>
            </a:r>
            <a:endParaRPr dirty="0">
              <a:solidFill>
                <a:schemeClr val="dk1"/>
              </a:solidFill>
              <a:latin typeface="Times"/>
              <a:ea typeface="Times"/>
              <a:cs typeface="Times"/>
              <a:sym typeface="Times"/>
            </a:endParaRPr>
          </a:p>
          <a:p>
            <a:pPr marL="457200" lvl="0" indent="-368300" algn="just" rtl="0">
              <a:lnSpc>
                <a:spcPct val="200000"/>
              </a:lnSpc>
              <a:spcBef>
                <a:spcPts val="0"/>
              </a:spcBef>
              <a:spcAft>
                <a:spcPts val="0"/>
              </a:spcAft>
              <a:buClr>
                <a:schemeClr val="dk1"/>
              </a:buClr>
              <a:buSzPts val="2200"/>
              <a:buFont typeface="Times"/>
              <a:buChar char="❏"/>
            </a:pPr>
            <a:r>
              <a:rPr lang="en" sz="2200" dirty="0">
                <a:solidFill>
                  <a:schemeClr val="dk1"/>
                </a:solidFill>
                <a:latin typeface="Times"/>
                <a:ea typeface="Times"/>
                <a:cs typeface="Times"/>
                <a:sym typeface="Times"/>
              </a:rPr>
              <a:t>Results</a:t>
            </a:r>
            <a:endParaRPr sz="2200" dirty="0">
              <a:solidFill>
                <a:schemeClr val="dk1"/>
              </a:solidFill>
              <a:latin typeface="Times"/>
              <a:ea typeface="Times"/>
              <a:cs typeface="Times"/>
              <a:sym typeface="Times"/>
            </a:endParaRPr>
          </a:p>
          <a:p>
            <a:pPr marL="457200" lvl="0" indent="-368300" algn="just" rtl="0">
              <a:lnSpc>
                <a:spcPct val="200000"/>
              </a:lnSpc>
              <a:spcBef>
                <a:spcPts val="0"/>
              </a:spcBef>
              <a:spcAft>
                <a:spcPts val="0"/>
              </a:spcAft>
              <a:buClr>
                <a:schemeClr val="dk1"/>
              </a:buClr>
              <a:buSzPts val="2200"/>
              <a:buFont typeface="Times"/>
              <a:buChar char="❏"/>
            </a:pPr>
            <a:r>
              <a:rPr lang="en" sz="2200" dirty="0">
                <a:solidFill>
                  <a:schemeClr val="dk1"/>
                </a:solidFill>
                <a:latin typeface="Times"/>
                <a:ea typeface="Times"/>
                <a:cs typeface="Times"/>
                <a:sym typeface="Times"/>
              </a:rPr>
              <a:t>Summary</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52400" y="657525"/>
            <a:ext cx="8839204" cy="57254"/>
          </a:xfrm>
          <a:prstGeom prst="rect">
            <a:avLst/>
          </a:prstGeom>
          <a:noFill/>
          <a:ln>
            <a:noFill/>
          </a:ln>
        </p:spPr>
      </p:pic>
      <p:sp>
        <p:nvSpPr>
          <p:cNvPr id="70" name="Google Shape;70;p15"/>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Introduction</a:t>
            </a:r>
            <a:endParaRPr sz="2100">
              <a:solidFill>
                <a:srgbClr val="BE1B18"/>
              </a:solidFill>
            </a:endParaRPr>
          </a:p>
        </p:txBody>
      </p:sp>
      <p:pic>
        <p:nvPicPr>
          <p:cNvPr id="71" name="Google Shape;71;p15"/>
          <p:cNvPicPr preferRelativeResize="0"/>
          <p:nvPr/>
        </p:nvPicPr>
        <p:blipFill>
          <a:blip r:embed="rId4">
            <a:alphaModFix/>
          </a:blip>
          <a:stretch>
            <a:fillRect/>
          </a:stretch>
        </p:blipFill>
        <p:spPr>
          <a:xfrm>
            <a:off x="2788325" y="2434493"/>
            <a:ext cx="5795076" cy="2461032"/>
          </a:xfrm>
          <a:prstGeom prst="rect">
            <a:avLst/>
          </a:prstGeom>
          <a:noFill/>
          <a:ln>
            <a:noFill/>
          </a:ln>
        </p:spPr>
      </p:pic>
      <p:sp>
        <p:nvSpPr>
          <p:cNvPr id="72" name="Google Shape;72;p15"/>
          <p:cNvSpPr txBox="1"/>
          <p:nvPr/>
        </p:nvSpPr>
        <p:spPr>
          <a:xfrm>
            <a:off x="152396" y="643936"/>
            <a:ext cx="8453700" cy="1718902"/>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dirty="0">
                <a:solidFill>
                  <a:schemeClr val="dk1"/>
                </a:solidFill>
                <a:latin typeface="Times"/>
                <a:ea typeface="Times"/>
                <a:cs typeface="Times"/>
                <a:sym typeface="Times"/>
              </a:rPr>
              <a:t>In the medical domain, image reconstruction commonly assumes that the imaged object remain stationary.</a:t>
            </a:r>
            <a:endParaRPr sz="1600" dirty="0">
              <a:solidFill>
                <a:schemeClr val="dk1"/>
              </a:solidFill>
              <a:latin typeface="Times"/>
              <a:ea typeface="Times"/>
              <a:cs typeface="Times"/>
              <a:sym typeface="Times"/>
            </a:endParaRPr>
          </a:p>
          <a:p>
            <a:pPr marL="914400" lvl="1" indent="-317500" algn="just" rtl="0">
              <a:lnSpc>
                <a:spcPct val="115000"/>
              </a:lnSpc>
              <a:spcBef>
                <a:spcPts val="0"/>
              </a:spcBef>
              <a:spcAft>
                <a:spcPts val="0"/>
              </a:spcAft>
              <a:buClr>
                <a:schemeClr val="dk1"/>
              </a:buClr>
              <a:buSzPts val="1400"/>
              <a:buFont typeface="Times"/>
              <a:buChar char="❏"/>
            </a:pPr>
            <a:r>
              <a:rPr lang="en" dirty="0">
                <a:solidFill>
                  <a:schemeClr val="dk1"/>
                </a:solidFill>
                <a:latin typeface="Times"/>
                <a:ea typeface="Times"/>
                <a:cs typeface="Times"/>
                <a:sym typeface="Times"/>
              </a:rPr>
              <a:t>It does not hold in scenarios involving dynamic imaging.</a:t>
            </a:r>
            <a:endParaRPr dirty="0">
              <a:solidFill>
                <a:schemeClr val="dk1"/>
              </a:solidFill>
              <a:latin typeface="Times"/>
              <a:ea typeface="Times"/>
              <a:cs typeface="Times"/>
              <a:sym typeface="Times"/>
            </a:endParaRPr>
          </a:p>
          <a:p>
            <a:pPr marL="457200" lvl="0" indent="-317500" algn="just" rtl="0">
              <a:lnSpc>
                <a:spcPct val="115000"/>
              </a:lnSpc>
              <a:spcBef>
                <a:spcPts val="0"/>
              </a:spcBef>
              <a:spcAft>
                <a:spcPts val="0"/>
              </a:spcAft>
              <a:buClr>
                <a:schemeClr val="dk1"/>
              </a:buClr>
              <a:buSzPts val="1400"/>
              <a:buChar char="❏"/>
            </a:pPr>
            <a:r>
              <a:rPr lang="en" sz="1600" dirty="0">
                <a:solidFill>
                  <a:schemeClr val="dk1"/>
                </a:solidFill>
                <a:latin typeface="Times"/>
                <a:ea typeface="Times"/>
                <a:cs typeface="Times"/>
                <a:sym typeface="Times"/>
              </a:rPr>
              <a:t>Sparse-view </a:t>
            </a:r>
            <a:r>
              <a:rPr lang="en" sz="1600">
                <a:solidFill>
                  <a:schemeClr val="dk1"/>
                </a:solidFill>
                <a:latin typeface="Times"/>
                <a:ea typeface="Times"/>
                <a:cs typeface="Times"/>
                <a:sym typeface="Times"/>
              </a:rPr>
              <a:t>CT: reduce </a:t>
            </a:r>
            <a:r>
              <a:rPr lang="en" sz="1600" dirty="0">
                <a:solidFill>
                  <a:schemeClr val="dk1"/>
                </a:solidFill>
                <a:latin typeface="Times"/>
                <a:ea typeface="Times"/>
                <a:cs typeface="Times"/>
                <a:sym typeface="Times"/>
              </a:rPr>
              <a:t>radiation dose, reduce scan time, improve the time-resolving capability in the cardiac CT.</a:t>
            </a: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52400" y="657525"/>
            <a:ext cx="8839204" cy="57254"/>
          </a:xfrm>
          <a:prstGeom prst="rect">
            <a:avLst/>
          </a:prstGeom>
          <a:noFill/>
          <a:ln>
            <a:noFill/>
          </a:ln>
        </p:spPr>
      </p:pic>
      <p:sp>
        <p:nvSpPr>
          <p:cNvPr id="78" name="Google Shape;78;p16"/>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Introduction</a:t>
            </a:r>
            <a:endParaRPr sz="2100">
              <a:solidFill>
                <a:srgbClr val="BE1B18"/>
              </a:solidFill>
            </a:endParaRPr>
          </a:p>
        </p:txBody>
      </p:sp>
      <p:pic>
        <p:nvPicPr>
          <p:cNvPr id="79" name="Google Shape;79;p16"/>
          <p:cNvPicPr preferRelativeResize="0"/>
          <p:nvPr/>
        </p:nvPicPr>
        <p:blipFill>
          <a:blip r:embed="rId4">
            <a:alphaModFix/>
          </a:blip>
          <a:stretch>
            <a:fillRect/>
          </a:stretch>
        </p:blipFill>
        <p:spPr>
          <a:xfrm>
            <a:off x="819675" y="924325"/>
            <a:ext cx="4105725" cy="3957251"/>
          </a:xfrm>
          <a:prstGeom prst="rect">
            <a:avLst/>
          </a:prstGeom>
          <a:noFill/>
          <a:ln>
            <a:noFill/>
          </a:ln>
        </p:spPr>
      </p:pic>
      <p:sp>
        <p:nvSpPr>
          <p:cNvPr id="80" name="Google Shape;80;p16"/>
          <p:cNvSpPr txBox="1"/>
          <p:nvPr/>
        </p:nvSpPr>
        <p:spPr>
          <a:xfrm>
            <a:off x="5192100" y="1405800"/>
            <a:ext cx="3799500" cy="21240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Clr>
                <a:schemeClr val="dk1"/>
              </a:buClr>
              <a:buSzPts val="1400"/>
              <a:buChar char="❏"/>
            </a:pPr>
            <a:r>
              <a:rPr lang="en" sz="1600">
                <a:solidFill>
                  <a:schemeClr val="dk1"/>
                </a:solidFill>
                <a:latin typeface="Times"/>
                <a:ea typeface="Times"/>
                <a:cs typeface="Times"/>
                <a:sym typeface="Times"/>
              </a:rPr>
              <a:t>Challenges</a:t>
            </a:r>
            <a:endParaRPr sz="1600">
              <a:solidFill>
                <a:schemeClr val="dk1"/>
              </a:solidFill>
              <a:latin typeface="Times"/>
              <a:ea typeface="Times"/>
              <a:cs typeface="Times"/>
              <a:sym typeface="Times"/>
            </a:endParaRPr>
          </a:p>
          <a:p>
            <a:pPr marL="914400" lvl="1" indent="-317500" algn="just" rtl="0">
              <a:lnSpc>
                <a:spcPct val="115000"/>
              </a:lnSpc>
              <a:spcBef>
                <a:spcPts val="0"/>
              </a:spcBef>
              <a:spcAft>
                <a:spcPts val="0"/>
              </a:spcAft>
              <a:buClr>
                <a:schemeClr val="dk1"/>
              </a:buClr>
              <a:buSzPts val="1400"/>
              <a:buFont typeface="Times"/>
              <a:buChar char="❏"/>
            </a:pPr>
            <a:r>
              <a:rPr lang="en">
                <a:solidFill>
                  <a:schemeClr val="dk1"/>
                </a:solidFill>
                <a:latin typeface="Times"/>
                <a:ea typeface="Times"/>
                <a:cs typeface="Times"/>
                <a:sym typeface="Times"/>
              </a:rPr>
              <a:t>Aliasing artifacts (appear as streaks)</a:t>
            </a:r>
            <a:endParaRPr>
              <a:solidFill>
                <a:schemeClr val="dk1"/>
              </a:solidFill>
              <a:latin typeface="Times"/>
              <a:ea typeface="Times"/>
              <a:cs typeface="Times"/>
              <a:sym typeface="Times"/>
            </a:endParaRPr>
          </a:p>
          <a:p>
            <a:pPr marL="914400" lvl="1" indent="-317500" algn="just" rtl="0">
              <a:lnSpc>
                <a:spcPct val="115000"/>
              </a:lnSpc>
              <a:spcBef>
                <a:spcPts val="0"/>
              </a:spcBef>
              <a:spcAft>
                <a:spcPts val="0"/>
              </a:spcAft>
              <a:buClr>
                <a:schemeClr val="dk1"/>
              </a:buClr>
              <a:buSzPts val="1400"/>
              <a:buFont typeface="Times"/>
              <a:buChar char="❏"/>
            </a:pPr>
            <a:r>
              <a:rPr lang="en">
                <a:solidFill>
                  <a:schemeClr val="dk1"/>
                </a:solidFill>
                <a:latin typeface="Times"/>
                <a:ea typeface="Times"/>
                <a:cs typeface="Times"/>
                <a:sym typeface="Times"/>
              </a:rPr>
              <a:t>Increased noise</a:t>
            </a:r>
            <a:endParaRPr>
              <a:solidFill>
                <a:schemeClr val="dk1"/>
              </a:solidFill>
              <a:latin typeface="Times"/>
              <a:ea typeface="Times"/>
              <a:cs typeface="Times"/>
              <a:sym typeface="Times"/>
            </a:endParaRPr>
          </a:p>
          <a:p>
            <a:pPr marL="0" lvl="0" indent="0" algn="just" rtl="0">
              <a:lnSpc>
                <a:spcPct val="115000"/>
              </a:lnSpc>
              <a:spcBef>
                <a:spcPts val="1200"/>
              </a:spcBef>
              <a:spcAft>
                <a:spcPts val="0"/>
              </a:spcAft>
              <a:buNone/>
            </a:pPr>
            <a:endParaRPr sz="100">
              <a:solidFill>
                <a:schemeClr val="dk1"/>
              </a:solidFill>
              <a:latin typeface="Times"/>
              <a:ea typeface="Times"/>
              <a:cs typeface="Times"/>
              <a:sym typeface="Times"/>
            </a:endParaRPr>
          </a:p>
          <a:p>
            <a:pPr marL="457200" lvl="0" indent="-330200" algn="just" rtl="0">
              <a:lnSpc>
                <a:spcPct val="115000"/>
              </a:lnSpc>
              <a:spcBef>
                <a:spcPts val="1200"/>
              </a:spcBef>
              <a:spcAft>
                <a:spcPts val="0"/>
              </a:spcAft>
              <a:buClr>
                <a:schemeClr val="dk1"/>
              </a:buClr>
              <a:buSzPts val="1600"/>
              <a:buFont typeface="Times"/>
              <a:buChar char="❏"/>
            </a:pPr>
            <a:r>
              <a:rPr lang="en" sz="1600">
                <a:solidFill>
                  <a:schemeClr val="dk1"/>
                </a:solidFill>
                <a:latin typeface="Times"/>
                <a:ea typeface="Times"/>
                <a:cs typeface="Times"/>
                <a:sym typeface="Times"/>
              </a:rPr>
              <a:t>As the number of acquired view angles decreases, the resulting artifacts become more pronounced. </a:t>
            </a:r>
            <a:endParaRPr sz="1600">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152401" y="-116225"/>
            <a:ext cx="8839199" cy="4924593"/>
          </a:xfrm>
          <a:prstGeom prst="rect">
            <a:avLst/>
          </a:prstGeom>
          <a:noFill/>
          <a:ln>
            <a:noFill/>
          </a:ln>
        </p:spPr>
      </p:pic>
      <p:pic>
        <p:nvPicPr>
          <p:cNvPr id="86" name="Google Shape;86;p17"/>
          <p:cNvPicPr preferRelativeResize="0"/>
          <p:nvPr/>
        </p:nvPicPr>
        <p:blipFill>
          <a:blip r:embed="rId4">
            <a:alphaModFix/>
          </a:blip>
          <a:stretch>
            <a:fillRect/>
          </a:stretch>
        </p:blipFill>
        <p:spPr>
          <a:xfrm>
            <a:off x="152400" y="657525"/>
            <a:ext cx="8839204" cy="57254"/>
          </a:xfrm>
          <a:prstGeom prst="rect">
            <a:avLst/>
          </a:prstGeom>
          <a:noFill/>
          <a:ln>
            <a:noFill/>
          </a:ln>
        </p:spPr>
      </p:pic>
      <p:sp>
        <p:nvSpPr>
          <p:cNvPr id="87" name="Google Shape;87;p17"/>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Methods</a:t>
            </a:r>
            <a:endParaRPr sz="2100">
              <a:solidFill>
                <a:srgbClr val="BE1B18"/>
              </a:solidFill>
            </a:endParaRPr>
          </a:p>
        </p:txBody>
      </p:sp>
      <p:sp>
        <p:nvSpPr>
          <p:cNvPr id="88" name="Google Shape;88;p17"/>
          <p:cNvSpPr txBox="1"/>
          <p:nvPr/>
        </p:nvSpPr>
        <p:spPr>
          <a:xfrm>
            <a:off x="152400" y="3965963"/>
            <a:ext cx="4419600" cy="714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600">
                <a:solidFill>
                  <a:schemeClr val="dk1"/>
                </a:solidFill>
                <a:latin typeface="Times"/>
                <a:ea typeface="Times"/>
                <a:cs typeface="Times"/>
                <a:sym typeface="Times"/>
              </a:rPr>
              <a:t>Undersampled images to reconstructed images with full data through an Attention-UNet</a:t>
            </a:r>
            <a:endParaRPr/>
          </a:p>
        </p:txBody>
      </p:sp>
      <p:sp>
        <p:nvSpPr>
          <p:cNvPr id="89" name="Google Shape;89;p17"/>
          <p:cNvSpPr txBox="1"/>
          <p:nvPr/>
        </p:nvSpPr>
        <p:spPr>
          <a:xfrm>
            <a:off x="4768625" y="3965963"/>
            <a:ext cx="4419600" cy="714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600">
                <a:solidFill>
                  <a:schemeClr val="dk1"/>
                </a:solidFill>
                <a:latin typeface="Times"/>
                <a:ea typeface="Times"/>
                <a:cs typeface="Times"/>
                <a:sym typeface="Times"/>
              </a:rPr>
              <a:t>Undersampled sinogram to fully sampled sinogram through an Attention-UNet</a:t>
            </a:r>
            <a:endParaRPr sz="1600">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52400" y="657525"/>
            <a:ext cx="8839204" cy="57254"/>
          </a:xfrm>
          <a:prstGeom prst="rect">
            <a:avLst/>
          </a:prstGeom>
          <a:noFill/>
          <a:ln>
            <a:noFill/>
          </a:ln>
        </p:spPr>
      </p:pic>
      <p:sp>
        <p:nvSpPr>
          <p:cNvPr id="95" name="Google Shape;95;p18"/>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Methods</a:t>
            </a:r>
            <a:endParaRPr sz="2100">
              <a:solidFill>
                <a:srgbClr val="BE1B18"/>
              </a:solidFill>
            </a:endParaRPr>
          </a:p>
        </p:txBody>
      </p:sp>
      <p:sp>
        <p:nvSpPr>
          <p:cNvPr id="96" name="Google Shape;96;p18"/>
          <p:cNvSpPr txBox="1"/>
          <p:nvPr/>
        </p:nvSpPr>
        <p:spPr>
          <a:xfrm>
            <a:off x="248775" y="832775"/>
            <a:ext cx="8453700" cy="4311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dirty="0">
                <a:solidFill>
                  <a:schemeClr val="dk1"/>
                </a:solidFill>
                <a:latin typeface="Times"/>
                <a:ea typeface="Times"/>
                <a:cs typeface="Times"/>
                <a:sym typeface="Times"/>
              </a:rPr>
              <a:t>From N1 to N2, the estimated </a:t>
            </a:r>
            <a:r>
              <a:rPr lang="en" sz="1600" dirty="0" err="1">
                <a:solidFill>
                  <a:schemeClr val="dk1"/>
                </a:solidFill>
                <a:latin typeface="Times"/>
                <a:ea typeface="Times"/>
                <a:cs typeface="Times"/>
                <a:sym typeface="Times"/>
              </a:rPr>
              <a:t>signogram</a:t>
            </a:r>
            <a:r>
              <a:rPr lang="en" sz="1600" dirty="0">
                <a:solidFill>
                  <a:schemeClr val="dk1"/>
                </a:solidFill>
                <a:latin typeface="Times"/>
                <a:ea typeface="Times"/>
                <a:cs typeface="Times"/>
                <a:sym typeface="Times"/>
              </a:rPr>
              <a:t> is replaced by measured sparse-view data.</a:t>
            </a:r>
            <a:endParaRPr dirty="0">
              <a:solidFill>
                <a:schemeClr val="dk1"/>
              </a:solidFill>
            </a:endParaRPr>
          </a:p>
        </p:txBody>
      </p:sp>
      <p:pic>
        <p:nvPicPr>
          <p:cNvPr id="97" name="Google Shape;97;p18"/>
          <p:cNvPicPr preferRelativeResize="0"/>
          <p:nvPr/>
        </p:nvPicPr>
        <p:blipFill>
          <a:blip r:embed="rId4">
            <a:alphaModFix/>
          </a:blip>
          <a:stretch>
            <a:fillRect/>
          </a:stretch>
        </p:blipFill>
        <p:spPr>
          <a:xfrm>
            <a:off x="1827326" y="1364925"/>
            <a:ext cx="4332091" cy="431100"/>
          </a:xfrm>
          <a:prstGeom prst="rect">
            <a:avLst/>
          </a:prstGeom>
          <a:noFill/>
          <a:ln>
            <a:noFill/>
          </a:ln>
        </p:spPr>
      </p:pic>
      <p:sp>
        <p:nvSpPr>
          <p:cNvPr id="98" name="Google Shape;98;p18"/>
          <p:cNvSpPr txBox="1"/>
          <p:nvPr/>
        </p:nvSpPr>
        <p:spPr>
          <a:xfrm>
            <a:off x="248775" y="1897075"/>
            <a:ext cx="8453700" cy="4311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dirty="0">
                <a:solidFill>
                  <a:schemeClr val="dk1"/>
                </a:solidFill>
                <a:latin typeface="Times"/>
                <a:ea typeface="Times"/>
                <a:cs typeface="Times"/>
                <a:sym typeface="Times"/>
              </a:rPr>
              <a:t>Loss function: least square loss and the gradient loss for both images and </a:t>
            </a:r>
            <a:r>
              <a:rPr lang="en" sz="1600" dirty="0" err="1">
                <a:solidFill>
                  <a:schemeClr val="dk1"/>
                </a:solidFill>
                <a:latin typeface="Times"/>
                <a:ea typeface="Times"/>
                <a:cs typeface="Times"/>
                <a:sym typeface="Times"/>
              </a:rPr>
              <a:t>signograms</a:t>
            </a:r>
            <a:r>
              <a:rPr lang="en" sz="1600" dirty="0">
                <a:solidFill>
                  <a:schemeClr val="dk1"/>
                </a:solidFill>
                <a:latin typeface="Times"/>
                <a:ea typeface="Times"/>
                <a:cs typeface="Times"/>
                <a:sym typeface="Times"/>
              </a:rPr>
              <a:t>.</a:t>
            </a:r>
            <a:endParaRPr sz="1600" dirty="0">
              <a:solidFill>
                <a:schemeClr val="dk1"/>
              </a:solidFill>
              <a:latin typeface="Times"/>
              <a:ea typeface="Times"/>
              <a:cs typeface="Times"/>
              <a:sym typeface="Times"/>
            </a:endParaRPr>
          </a:p>
        </p:txBody>
      </p:sp>
      <p:pic>
        <p:nvPicPr>
          <p:cNvPr id="99" name="Google Shape;99;p18"/>
          <p:cNvPicPr preferRelativeResize="0"/>
          <p:nvPr/>
        </p:nvPicPr>
        <p:blipFill>
          <a:blip r:embed="rId5">
            <a:alphaModFix/>
          </a:blip>
          <a:stretch>
            <a:fillRect/>
          </a:stretch>
        </p:blipFill>
        <p:spPr>
          <a:xfrm>
            <a:off x="152400" y="2480575"/>
            <a:ext cx="8839201" cy="405087"/>
          </a:xfrm>
          <a:prstGeom prst="rect">
            <a:avLst/>
          </a:prstGeom>
          <a:noFill/>
          <a:ln>
            <a:noFill/>
          </a:ln>
        </p:spPr>
      </p:pic>
      <p:sp>
        <p:nvSpPr>
          <p:cNvPr id="100" name="Google Shape;100;p18"/>
          <p:cNvSpPr txBox="1"/>
          <p:nvPr/>
        </p:nvSpPr>
        <p:spPr>
          <a:xfrm>
            <a:off x="248775" y="3096550"/>
            <a:ext cx="8453700" cy="17178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dirty="0">
                <a:solidFill>
                  <a:schemeClr val="dk1"/>
                </a:solidFill>
                <a:latin typeface="Times"/>
                <a:ea typeface="Times"/>
                <a:cs typeface="Times"/>
                <a:sym typeface="Times"/>
              </a:rPr>
              <a:t>Model training process: </a:t>
            </a:r>
            <a:endParaRPr sz="1600" dirty="0">
              <a:solidFill>
                <a:schemeClr val="dk1"/>
              </a:solidFill>
              <a:latin typeface="Times"/>
              <a:ea typeface="Times"/>
              <a:cs typeface="Times"/>
              <a:sym typeface="Times"/>
            </a:endParaRPr>
          </a:p>
          <a:p>
            <a:pPr marL="457200" lvl="0" indent="0" algn="just" rtl="0">
              <a:lnSpc>
                <a:spcPct val="115000"/>
              </a:lnSpc>
              <a:spcBef>
                <a:spcPts val="1200"/>
              </a:spcBef>
              <a:spcAft>
                <a:spcPts val="1200"/>
              </a:spcAft>
              <a:buNone/>
            </a:pPr>
            <a:r>
              <a:rPr lang="en" sz="1600" dirty="0">
                <a:solidFill>
                  <a:schemeClr val="dk1"/>
                </a:solidFill>
                <a:latin typeface="Times"/>
                <a:ea typeface="Times"/>
                <a:cs typeface="Times"/>
                <a:sym typeface="Times"/>
              </a:rPr>
              <a:t>The mini-batch size was set as 8, and 200 epochs were used. The ADAM optimizer with an initial learning rate of 1e-4 was empirically selected. If there was no decrease in the validation loss for 10 consecutive epochs, the learning rate was reduced by a factor of 0.2. This process was repeated until the learning rate reached 1e-6.</a:t>
            </a:r>
            <a:endParaRPr sz="1600" dirty="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9"/>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06" name="Google Shape;106;p19"/>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07" name="Google Shape;107;p19"/>
          <p:cNvPicPr preferRelativeResize="0"/>
          <p:nvPr/>
        </p:nvPicPr>
        <p:blipFill rotWithShape="1">
          <a:blip r:embed="rId6">
            <a:alphaModFix/>
          </a:blip>
          <a:srcRect t="30406" b="40031"/>
          <a:stretch/>
        </p:blipFill>
        <p:spPr>
          <a:xfrm>
            <a:off x="152400" y="1076325"/>
            <a:ext cx="8797525" cy="2619375"/>
          </a:xfrm>
          <a:prstGeom prst="rect">
            <a:avLst/>
          </a:prstGeom>
          <a:noFill/>
          <a:ln>
            <a:noFill/>
          </a:ln>
        </p:spPr>
      </p:pic>
      <p:pic>
        <p:nvPicPr>
          <p:cNvPr id="108" name="Google Shape;108;p19"/>
          <p:cNvPicPr preferRelativeResize="0"/>
          <p:nvPr/>
        </p:nvPicPr>
        <p:blipFill rotWithShape="1">
          <a:blip r:embed="rId6">
            <a:alphaModFix/>
          </a:blip>
          <a:srcRect t="91228" b="842"/>
          <a:stretch/>
        </p:blipFill>
        <p:spPr>
          <a:xfrm>
            <a:off x="152400" y="3609975"/>
            <a:ext cx="8797525" cy="702515"/>
          </a:xfrm>
          <a:prstGeom prst="rect">
            <a:avLst/>
          </a:prstGeom>
          <a:noFill/>
          <a:ln>
            <a:noFill/>
          </a:ln>
        </p:spPr>
      </p:pic>
      <p:pic>
        <p:nvPicPr>
          <p:cNvPr id="10" name="Audio 9">
            <a:hlinkClick r:id="" action="ppaction://media"/>
            <a:extLst>
              <a:ext uri="{FF2B5EF4-FFF2-40B4-BE49-F238E27FC236}">
                <a16:creationId xmlns:a16="http://schemas.microsoft.com/office/drawing/2014/main" id="{317B9D79-FBF6-A18A-4CDD-7B235D9E9A6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6816"/>
    </mc:Choice>
    <mc:Fallback xmlns="">
      <p:transition spd="slow" advTm="268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14" name="Google Shape;114;p20"/>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15" name="Google Shape;115;p20"/>
          <p:cNvPicPr preferRelativeResize="0"/>
          <p:nvPr/>
        </p:nvPicPr>
        <p:blipFill rotWithShape="1">
          <a:blip r:embed="rId6">
            <a:alphaModFix/>
          </a:blip>
          <a:srcRect t="538" b="69900"/>
          <a:stretch/>
        </p:blipFill>
        <p:spPr>
          <a:xfrm>
            <a:off x="152400" y="1076325"/>
            <a:ext cx="8797525" cy="2619375"/>
          </a:xfrm>
          <a:prstGeom prst="rect">
            <a:avLst/>
          </a:prstGeom>
          <a:noFill/>
          <a:ln>
            <a:noFill/>
          </a:ln>
        </p:spPr>
      </p:pic>
      <p:pic>
        <p:nvPicPr>
          <p:cNvPr id="116" name="Google Shape;116;p20"/>
          <p:cNvPicPr preferRelativeResize="0"/>
          <p:nvPr/>
        </p:nvPicPr>
        <p:blipFill rotWithShape="1">
          <a:blip r:embed="rId6">
            <a:alphaModFix/>
          </a:blip>
          <a:srcRect t="91228" b="842"/>
          <a:stretch/>
        </p:blipFill>
        <p:spPr>
          <a:xfrm>
            <a:off x="152400" y="3609975"/>
            <a:ext cx="8797525" cy="702515"/>
          </a:xfrm>
          <a:prstGeom prst="rect">
            <a:avLst/>
          </a:prstGeom>
          <a:noFill/>
          <a:ln>
            <a:noFill/>
          </a:ln>
        </p:spPr>
      </p:pic>
      <p:pic>
        <p:nvPicPr>
          <p:cNvPr id="5" name="Audio 4">
            <a:hlinkClick r:id="" action="ppaction://media"/>
            <a:extLst>
              <a:ext uri="{FF2B5EF4-FFF2-40B4-BE49-F238E27FC236}">
                <a16:creationId xmlns:a16="http://schemas.microsoft.com/office/drawing/2014/main" id="{30D5DBBC-1878-FDC3-9ED4-E34F2009317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933"/>
    </mc:Choice>
    <mc:Fallback xmlns="">
      <p:transition spd="slow" advTm="149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22" name="Google Shape;122;p21"/>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23" name="Google Shape;123;p21"/>
          <p:cNvPicPr preferRelativeResize="0"/>
          <p:nvPr/>
        </p:nvPicPr>
        <p:blipFill rotWithShape="1">
          <a:blip r:embed="rId6">
            <a:alphaModFix/>
          </a:blip>
          <a:srcRect t="59016" b="11422"/>
          <a:stretch/>
        </p:blipFill>
        <p:spPr>
          <a:xfrm>
            <a:off x="152400" y="1076325"/>
            <a:ext cx="8797525" cy="2619375"/>
          </a:xfrm>
          <a:prstGeom prst="rect">
            <a:avLst/>
          </a:prstGeom>
          <a:noFill/>
          <a:ln>
            <a:noFill/>
          </a:ln>
        </p:spPr>
      </p:pic>
      <p:pic>
        <p:nvPicPr>
          <p:cNvPr id="124" name="Google Shape;124;p21"/>
          <p:cNvPicPr preferRelativeResize="0"/>
          <p:nvPr/>
        </p:nvPicPr>
        <p:blipFill rotWithShape="1">
          <a:blip r:embed="rId6">
            <a:alphaModFix/>
          </a:blip>
          <a:srcRect t="91228" b="842"/>
          <a:stretch/>
        </p:blipFill>
        <p:spPr>
          <a:xfrm>
            <a:off x="152400" y="3609975"/>
            <a:ext cx="8797525" cy="702515"/>
          </a:xfrm>
          <a:prstGeom prst="rect">
            <a:avLst/>
          </a:prstGeom>
          <a:noFill/>
          <a:ln>
            <a:noFill/>
          </a:ln>
        </p:spPr>
      </p:pic>
      <p:pic>
        <p:nvPicPr>
          <p:cNvPr id="5" name="Audio 4">
            <a:hlinkClick r:id="" action="ppaction://media"/>
            <a:extLst>
              <a:ext uri="{FF2B5EF4-FFF2-40B4-BE49-F238E27FC236}">
                <a16:creationId xmlns:a16="http://schemas.microsoft.com/office/drawing/2014/main" id="{7415BC92-80DE-98DE-F3CD-B7F8FD4578D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3882"/>
    </mc:Choice>
    <mc:Fallback xmlns="">
      <p:transition spd="slow" advTm="238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925</Words>
  <Application>Microsoft Office PowerPoint</Application>
  <PresentationFormat>On-screen Show (16:9)</PresentationFormat>
  <Paragraphs>46</Paragraphs>
  <Slides>12</Slides>
  <Notes>12</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vt:lpstr>
      <vt:lpstr>Times New Roman</vt:lpstr>
      <vt:lpstr>Simple Light</vt:lpstr>
      <vt:lpstr>Sparse View CT Reconstruction Based on a Dual-domain Convolutional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View CT Reconstruction Based on a Dual-domain Convolutional Neural Network</dc:title>
  <cp:lastModifiedBy>XIN TIE</cp:lastModifiedBy>
  <cp:revision>3</cp:revision>
  <dcterms:modified xsi:type="dcterms:W3CDTF">2023-05-06T03:15:36Z</dcterms:modified>
</cp:coreProperties>
</file>