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532" y="-21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9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4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51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27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55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8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83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4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9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7CEB9-2CF3-4DBE-93E3-B140A735110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EECE4-1073-440D-802E-040B635EC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8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3AE2F6FE-EF3F-FBFE-D56F-1EAFDF45E246}"/>
              </a:ext>
            </a:extLst>
          </p:cNvPr>
          <p:cNvGrpSpPr/>
          <p:nvPr/>
        </p:nvGrpSpPr>
        <p:grpSpPr>
          <a:xfrm>
            <a:off x="867941" y="2259050"/>
            <a:ext cx="5156091" cy="3041796"/>
            <a:chOff x="1234811" y="1144032"/>
            <a:chExt cx="10241014" cy="42830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0AC37488-65A8-D28B-A48C-B65333D1E47D}"/>
                    </a:ext>
                  </a:extLst>
                </p:cNvPr>
                <p:cNvSpPr txBox="1"/>
                <p:nvPr/>
              </p:nvSpPr>
              <p:spPr>
                <a:xfrm>
                  <a:off x="4242247" y="3393368"/>
                  <a:ext cx="4179592" cy="3755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i="1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fr-FR" sz="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  <m:sup>
                            <m:r>
                              <a:rPr lang="fr-FR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fr-FR" sz="9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fr-FR" sz="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sz="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fr-FR" sz="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fr-FR" sz="900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sz="9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9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sz="9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900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fr-FR" sz="9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9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9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  <m:sup/>
                        </m:sSubSup>
                        <m:r>
                          <a:rPr lang="fr-FR" sz="900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fr-FR" sz="9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9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9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  <m:sup>
                            <m:r>
                              <a:rPr lang="fr-FR" sz="9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fr-FR" sz="900" dirty="0">
                    <a:latin typeface="Source Sans Pro" panose="020B0503030403020204" pitchFamily="34" charset="0"/>
                  </a:endParaRPr>
                </a:p>
              </p:txBody>
            </p:sp>
          </mc:Choice>
          <mc:Fallback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0AC37488-65A8-D28B-A48C-B65333D1E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247" y="3393368"/>
                  <a:ext cx="4179592" cy="3755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2C3C733-9BD0-7D16-F5AB-D463F6E5942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512494" y="2558956"/>
              <a:ext cx="956339" cy="8708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031380-122D-5A69-0E2B-873BEC4062E3}"/>
                </a:ext>
              </a:extLst>
            </p:cNvPr>
            <p:cNvSpPr txBox="1"/>
            <p:nvPr/>
          </p:nvSpPr>
          <p:spPr>
            <a:xfrm>
              <a:off x="1234811" y="1908895"/>
              <a:ext cx="3277683" cy="1300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900" b="1" dirty="0">
                  <a:solidFill>
                    <a:schemeClr val="accent1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modèle 1 </a:t>
              </a:r>
              <a:r>
                <a:rPr lang="fr-FR" sz="900" dirty="0">
                  <a:solidFill>
                    <a:schemeClr val="accent1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: réseau de routes, de transport en commun (GTFS); trajets les plus courts (</a:t>
              </a:r>
              <a:r>
                <a:rPr lang="fr-FR" sz="900" dirty="0" err="1">
                  <a:solidFill>
                    <a:schemeClr val="accent1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dodgr</a:t>
              </a:r>
              <a:r>
                <a:rPr lang="fr-FR" sz="900" dirty="0">
                  <a:solidFill>
                    <a:schemeClr val="accent1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, r5), en intégrant le coût de du dénivelé positif par un coût à la Tobler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AF203E0-02EC-B995-6C3D-D458DD6438A5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54364" y="3768869"/>
              <a:ext cx="232232" cy="72683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1302139-4D1F-7D58-EF7A-4AA763CBDB1A}"/>
                </a:ext>
              </a:extLst>
            </p:cNvPr>
            <p:cNvSpPr txBox="1"/>
            <p:nvPr/>
          </p:nvSpPr>
          <p:spPr>
            <a:xfrm>
              <a:off x="3234815" y="4495703"/>
              <a:ext cx="5039094" cy="910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>
                  <a:solidFill>
                    <a:schemeClr val="accent2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modèle 2</a:t>
              </a:r>
              <a:r>
                <a:rPr lang="fr-FR" sz="900" dirty="0">
                  <a:solidFill>
                    <a:schemeClr val="accent2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 : flux commune de résidence à commune de travail, fichier détail du recensement ; modélisé au carreau par MEAPS, ajusté sur MOBPRO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56B638F-CAAF-8902-DBB3-983711DC404F}"/>
                </a:ext>
              </a:extLst>
            </p:cNvPr>
            <p:cNvSpPr txBox="1"/>
            <p:nvPr/>
          </p:nvSpPr>
          <p:spPr>
            <a:xfrm>
              <a:off x="4473377" y="1144032"/>
              <a:ext cx="3717331" cy="1300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modèle 3</a:t>
              </a:r>
              <a:r>
                <a:rPr lang="fr-FR" sz="900" dirty="0">
                  <a:solidFill>
                    <a:schemeClr val="accent6"/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 : fréquence des trajets, estimés sur l’enquête mobilité des personnes, pour les différents motifs, pour différentes catégories sociales (poisson généralisé Conway-Maxwell)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D6E89295-2795-CCC2-5B57-3A46E39ABAF7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7410513" y="2436841"/>
              <a:ext cx="1209754" cy="10294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7E55C53-AAB7-5084-C04C-601D4A1782AD}"/>
                </a:ext>
              </a:extLst>
            </p:cNvPr>
            <p:cNvSpPr txBox="1"/>
            <p:nvPr/>
          </p:nvSpPr>
          <p:spPr>
            <a:xfrm>
              <a:off x="8620267" y="1591762"/>
              <a:ext cx="2848124" cy="16901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modèle 4</a:t>
              </a:r>
              <a:r>
                <a:rPr lang="fr-FR" sz="900" dirty="0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 : ampleur du détour pour les boucles à motifs multiples, estimés sur l’enquête mobilité des personnes, pour différentes catégories sociales  (</a:t>
              </a:r>
              <a:r>
                <a:rPr lang="fr-FR" sz="900" dirty="0" err="1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logit</a:t>
              </a:r>
              <a:r>
                <a:rPr lang="fr-FR" sz="900" dirty="0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 bs/</a:t>
              </a:r>
              <a:r>
                <a:rPr lang="fr-FR" sz="900" dirty="0" err="1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bns</a:t>
              </a:r>
              <a:r>
                <a:rPr lang="fr-FR" sz="900" dirty="0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 puis log-log par quantile</a:t>
              </a:r>
              <a:r>
                <a:rPr lang="fr-FR" sz="900" dirty="0">
                  <a:solidFill>
                    <a:schemeClr val="accent6">
                      <a:lumMod val="75000"/>
                    </a:schemeClr>
                  </a:solidFill>
                  <a:latin typeface="Source Sans Pro" panose="020B0503030403020204" pitchFamily="34" charset="0"/>
                </a:rPr>
                <a:t>)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183EBE2D-BA2E-A5C0-82DE-B94B5C7D0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2981" y="3768869"/>
              <a:ext cx="527286" cy="358131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1DB2A9A-2ACF-35BA-EA63-F4D1813F404B}"/>
                </a:ext>
              </a:extLst>
            </p:cNvPr>
            <p:cNvSpPr txBox="1"/>
            <p:nvPr/>
          </p:nvSpPr>
          <p:spPr>
            <a:xfrm>
              <a:off x="8620267" y="4126999"/>
              <a:ext cx="2855558" cy="13001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accent6">
                      <a:lumMod val="50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modèle 5</a:t>
              </a:r>
              <a:r>
                <a:rPr lang="fr-FR" sz="900" dirty="0">
                  <a:solidFill>
                    <a:schemeClr val="accent6">
                      <a:lumMod val="50000"/>
                    </a:schemeClr>
                  </a:solidFill>
                  <a:latin typeface="Source Sans Pro" panose="020B0503030403020204" pitchFamily="34" charset="0"/>
                  <a:ea typeface="Open Sans" pitchFamily="2" charset="0"/>
                  <a:cs typeface="Open Sans" pitchFamily="2" charset="0"/>
                </a:rPr>
                <a:t> : choix modal (RUM), estimés sur l’enquête mobilité des personnes , contrôlé pour différentes catégories sociales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812833E4-99B5-3054-0A72-E6D402EF0989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6332044" y="2444154"/>
              <a:ext cx="311744" cy="103276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710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158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Source Sans Pro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TIMBEAU</dc:creator>
  <cp:lastModifiedBy>Xavier TIMBEAU</cp:lastModifiedBy>
  <cp:revision>7</cp:revision>
  <dcterms:created xsi:type="dcterms:W3CDTF">2024-04-09T12:55:27Z</dcterms:created>
  <dcterms:modified xsi:type="dcterms:W3CDTF">2024-04-09T14:26:07Z</dcterms:modified>
</cp:coreProperties>
</file>