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2" r:id="rId2"/>
    <p:sldId id="257" r:id="rId3"/>
    <p:sldId id="260" r:id="rId4"/>
    <p:sldId id="269" r:id="rId5"/>
    <p:sldId id="263" r:id="rId6"/>
    <p:sldId id="264" r:id="rId7"/>
    <p:sldId id="270" r:id="rId8"/>
    <p:sldId id="265" r:id="rId9"/>
    <p:sldId id="266" r:id="rId10"/>
    <p:sldId id="272" r:id="rId11"/>
    <p:sldId id="271"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99"/>
    <p:restoredTop sz="94991"/>
  </p:normalViewPr>
  <p:slideViewPr>
    <p:cSldViewPr snapToGrid="0" snapToObjects="1">
      <p:cViewPr>
        <p:scale>
          <a:sx n="95" d="100"/>
          <a:sy n="95" d="100"/>
        </p:scale>
        <p:origin x="344"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C7C0A-3B27-1B4C-810B-227506D2F73C}" type="datetimeFigureOut">
              <a:rPr lang="en-US" smtClean="0"/>
              <a:t>10/29/20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A30C9-2BCD-2D4C-86B9-73476209326F}" type="slidenum">
              <a:rPr lang="en-US" smtClean="0"/>
              <a:t>‹#›</a:t>
            </a:fld>
            <a:endParaRPr lang="en-US"/>
          </a:p>
        </p:txBody>
      </p:sp>
    </p:spTree>
    <p:extLst>
      <p:ext uri="{BB962C8B-B14F-4D97-AF65-F5344CB8AC3E}">
        <p14:creationId xmlns:p14="http://schemas.microsoft.com/office/powerpoint/2010/main" val="382135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5A30C9-2BCD-2D4C-86B9-73476209326F}" type="slidenum">
              <a:rPr lang="en-US" smtClean="0"/>
              <a:t>1</a:t>
            </a:fld>
            <a:endParaRPr lang="en-US"/>
          </a:p>
        </p:txBody>
      </p:sp>
    </p:spTree>
    <p:extLst>
      <p:ext uri="{BB962C8B-B14F-4D97-AF65-F5344CB8AC3E}">
        <p14:creationId xmlns:p14="http://schemas.microsoft.com/office/powerpoint/2010/main" val="355237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ym typeface="Wingdings" pitchFamily="2" charset="2"/>
              </a:rPr>
              <a:t>isLive</a:t>
            </a:r>
            <a:r>
              <a:rPr lang="en-US" b="0" dirty="0">
                <a:sym typeface="Wingdings" pitchFamily="2" charset="2"/>
              </a:rPr>
              <a:t> will be set by the clock, which keeps track of the difference between the current time and the campaign start date. The campaign will be between September 21 and November 30!</a:t>
            </a:r>
          </a:p>
          <a:p>
            <a:r>
              <a:rPr lang="en-US" b="0" dirty="0">
                <a:sym typeface="Wingdings" pitchFamily="2" charset="2"/>
              </a:rPr>
              <a:t>Weeks, days, hours, minutes, and seconds also included in state and passed into the blocks as params.</a:t>
            </a:r>
            <a:endParaRPr lang="en-US" b="0" dirty="0"/>
          </a:p>
        </p:txBody>
      </p:sp>
      <p:sp>
        <p:nvSpPr>
          <p:cNvPr id="4" name="Slide Number Placeholder 3"/>
          <p:cNvSpPr>
            <a:spLocks noGrp="1"/>
          </p:cNvSpPr>
          <p:nvPr>
            <p:ph type="sldNum" sz="quarter" idx="5"/>
          </p:nvPr>
        </p:nvSpPr>
        <p:spPr/>
        <p:txBody>
          <a:bodyPr/>
          <a:lstStyle/>
          <a:p>
            <a:fld id="{225A30C9-2BCD-2D4C-86B9-73476209326F}" type="slidenum">
              <a:rPr lang="en-US" smtClean="0"/>
              <a:t>2</a:t>
            </a:fld>
            <a:endParaRPr lang="en-US"/>
          </a:p>
        </p:txBody>
      </p:sp>
    </p:spTree>
    <p:extLst>
      <p:ext uri="{BB962C8B-B14F-4D97-AF65-F5344CB8AC3E}">
        <p14:creationId xmlns:p14="http://schemas.microsoft.com/office/powerpoint/2010/main" val="46229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ym typeface="Wingdings" pitchFamily="2" charset="2"/>
              </a:rPr>
              <a:t>isLive</a:t>
            </a:r>
            <a:r>
              <a:rPr lang="en-US" b="0" dirty="0">
                <a:sym typeface="Wingdings" pitchFamily="2" charset="2"/>
              </a:rPr>
              <a:t> will be set by the clock, which keeps track of the difference between the current time and the campaign start date. The campaign will be between September 21 and November 30!</a:t>
            </a:r>
          </a:p>
          <a:p>
            <a:r>
              <a:rPr lang="en-US" b="0" dirty="0">
                <a:sym typeface="Wingdings" pitchFamily="2" charset="2"/>
              </a:rPr>
              <a:t>Weeks, days, hours, minutes, and seconds also included in state and passed into the blocks as params.</a:t>
            </a:r>
            <a:endParaRPr lang="en-US" b="0" dirty="0"/>
          </a:p>
        </p:txBody>
      </p:sp>
      <p:sp>
        <p:nvSpPr>
          <p:cNvPr id="4" name="Slide Number Placeholder 3"/>
          <p:cNvSpPr>
            <a:spLocks noGrp="1"/>
          </p:cNvSpPr>
          <p:nvPr>
            <p:ph type="sldNum" sz="quarter" idx="5"/>
          </p:nvPr>
        </p:nvSpPr>
        <p:spPr/>
        <p:txBody>
          <a:bodyPr/>
          <a:lstStyle/>
          <a:p>
            <a:fld id="{225A30C9-2BCD-2D4C-86B9-73476209326F}" type="slidenum">
              <a:rPr lang="en-US" smtClean="0"/>
              <a:t>3</a:t>
            </a:fld>
            <a:endParaRPr lang="en-US"/>
          </a:p>
        </p:txBody>
      </p:sp>
    </p:spTree>
    <p:extLst>
      <p:ext uri="{BB962C8B-B14F-4D97-AF65-F5344CB8AC3E}">
        <p14:creationId xmlns:p14="http://schemas.microsoft.com/office/powerpoint/2010/main" val="21517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5A30C9-2BCD-2D4C-86B9-73476209326F}" type="slidenum">
              <a:rPr lang="en-US" smtClean="0"/>
              <a:t>8</a:t>
            </a:fld>
            <a:endParaRPr lang="en-US"/>
          </a:p>
        </p:txBody>
      </p:sp>
    </p:spTree>
    <p:extLst>
      <p:ext uri="{BB962C8B-B14F-4D97-AF65-F5344CB8AC3E}">
        <p14:creationId xmlns:p14="http://schemas.microsoft.com/office/powerpoint/2010/main" val="131337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FA58-F74F-A642-9AD9-CC1456A18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FCDB5-07D5-9049-84F0-0BF4C29DC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DDE347-03ED-8748-95F5-7E8D839E4A4E}"/>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5" name="Footer Placeholder 4">
            <a:extLst>
              <a:ext uri="{FF2B5EF4-FFF2-40B4-BE49-F238E27FC236}">
                <a16:creationId xmlns:a16="http://schemas.microsoft.com/office/drawing/2014/main" id="{8BE932E2-8229-954C-A21F-230B40454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7DFCD-2F85-8840-ADF9-B9EEC0C30953}"/>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27567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BD42-24B2-0F4B-BD79-1A51FA5CEB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78561-6745-4F42-9E00-78306FD042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4432C-D817-8148-90DD-3615E59C8E80}"/>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5" name="Footer Placeholder 4">
            <a:extLst>
              <a:ext uri="{FF2B5EF4-FFF2-40B4-BE49-F238E27FC236}">
                <a16:creationId xmlns:a16="http://schemas.microsoft.com/office/drawing/2014/main" id="{72A6ACD9-8D12-F94E-89A1-DE0B0A949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D732A-F40D-A040-BB1F-761913F45B2E}"/>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260195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68831B-8B8B-C541-9DD0-0507A4D8DB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B780A5-A839-1C44-95CF-1CD320F8A3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FBB18-1F56-FA45-B175-9C16BE67D73A}"/>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5" name="Footer Placeholder 4">
            <a:extLst>
              <a:ext uri="{FF2B5EF4-FFF2-40B4-BE49-F238E27FC236}">
                <a16:creationId xmlns:a16="http://schemas.microsoft.com/office/drawing/2014/main" id="{6637B7D7-9D59-EF40-A67B-218239118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E2524-88BE-CC4C-BBB3-DD5092BEC5C5}"/>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343391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A0BE-D4CD-294B-9A96-1070095F7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C3632-956D-3D4D-BC13-0F0868C39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4D1C-5B89-E34B-897D-9A587FD847CF}"/>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5" name="Footer Placeholder 4">
            <a:extLst>
              <a:ext uri="{FF2B5EF4-FFF2-40B4-BE49-F238E27FC236}">
                <a16:creationId xmlns:a16="http://schemas.microsoft.com/office/drawing/2014/main" id="{4E872426-C64D-F947-9603-049561B79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8F031-6DC1-F741-939B-2BAEEE26774C}"/>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343187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1D07-81F2-5444-8998-52AD13DD5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B186B8-E6EB-A244-99AF-2FDE1393A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EB5E4-B626-D944-B083-989F98EED6A5}"/>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5" name="Footer Placeholder 4">
            <a:extLst>
              <a:ext uri="{FF2B5EF4-FFF2-40B4-BE49-F238E27FC236}">
                <a16:creationId xmlns:a16="http://schemas.microsoft.com/office/drawing/2014/main" id="{D537C0C4-4F7D-DB4E-9D14-0DE8339AB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CA103-7F58-3F4A-B6F3-04779C37E871}"/>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399946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7FDA-3772-6B4E-99F4-7898DE7DB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E9894-93DD-B449-91CE-9A40B99612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EF1E1-7216-2543-BAD3-41846A5E0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0B6D5-2974-074C-B444-D1877CB36624}"/>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6" name="Footer Placeholder 5">
            <a:extLst>
              <a:ext uri="{FF2B5EF4-FFF2-40B4-BE49-F238E27FC236}">
                <a16:creationId xmlns:a16="http://schemas.microsoft.com/office/drawing/2014/main" id="{B96399D5-4864-7540-A5F1-4D070FC12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7297E-EABF-3249-9BB9-1AF773E4C0E6}"/>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9865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0C23-CC8B-1142-BAB8-AF0EE31FF4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58002-BD96-3846-AF01-0AC888CE1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34B03-A52A-B94C-9607-B6A5803A5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544EA7-9D54-8249-AE9F-23E13D63E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E12B9-7BB7-4443-A423-A34EC9D20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F9646-5773-B84D-B37C-0EB91BD9DDBE}"/>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8" name="Footer Placeholder 7">
            <a:extLst>
              <a:ext uri="{FF2B5EF4-FFF2-40B4-BE49-F238E27FC236}">
                <a16:creationId xmlns:a16="http://schemas.microsoft.com/office/drawing/2014/main" id="{055F497A-5505-A144-91FA-7466AA629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28EA2F-F195-B543-A3A6-7C1414854D58}"/>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100208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A35C-3BD2-3C4D-A3D2-F61C3BC99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18EB63-BCED-DC42-8E54-5494E505459C}"/>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4" name="Footer Placeholder 3">
            <a:extLst>
              <a:ext uri="{FF2B5EF4-FFF2-40B4-BE49-F238E27FC236}">
                <a16:creationId xmlns:a16="http://schemas.microsoft.com/office/drawing/2014/main" id="{BE578A28-7AF8-774E-8E64-9C8D842039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D6D47-B429-3043-B80E-4B8C8F9AC99E}"/>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236315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1F4BE-91D6-2041-9CD6-8600C6575933}"/>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3" name="Footer Placeholder 2">
            <a:extLst>
              <a:ext uri="{FF2B5EF4-FFF2-40B4-BE49-F238E27FC236}">
                <a16:creationId xmlns:a16="http://schemas.microsoft.com/office/drawing/2014/main" id="{A601924F-6886-E742-A9D3-5C4D11644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E1524-4ECB-F942-B992-C893AB381EFE}"/>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32263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154C-F246-A742-9358-13DBCAFB8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B6621-7C18-264D-9232-2A62DA567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81E4B-2BA3-7B4C-A8B6-292A13DC5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0F096-9FFF-6E40-A1A5-B6121DA8953D}"/>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6" name="Footer Placeholder 5">
            <a:extLst>
              <a:ext uri="{FF2B5EF4-FFF2-40B4-BE49-F238E27FC236}">
                <a16:creationId xmlns:a16="http://schemas.microsoft.com/office/drawing/2014/main" id="{0874AC03-9766-E449-8211-D40CEB944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A72E-9C6E-C348-98D2-8234513486FE}"/>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199667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010F-C841-7B4E-BCB7-AE15CD13E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CAE0C-1C6E-AD4F-AF9F-A52583214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21F038-F470-074B-B879-CF0BD2009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F88A8-EF0C-A84E-BD69-3382E5B0D136}"/>
              </a:ext>
            </a:extLst>
          </p:cNvPr>
          <p:cNvSpPr>
            <a:spLocks noGrp="1"/>
          </p:cNvSpPr>
          <p:nvPr>
            <p:ph type="dt" sz="half" idx="10"/>
          </p:nvPr>
        </p:nvSpPr>
        <p:spPr/>
        <p:txBody>
          <a:bodyPr/>
          <a:lstStyle/>
          <a:p>
            <a:fld id="{5007BBBC-FEDC-9E4C-B820-DEDB6B120378}" type="datetimeFigureOut">
              <a:rPr lang="en-US" smtClean="0"/>
              <a:t>10/29/20</a:t>
            </a:fld>
            <a:endParaRPr lang="en-US"/>
          </a:p>
        </p:txBody>
      </p:sp>
      <p:sp>
        <p:nvSpPr>
          <p:cNvPr id="6" name="Footer Placeholder 5">
            <a:extLst>
              <a:ext uri="{FF2B5EF4-FFF2-40B4-BE49-F238E27FC236}">
                <a16:creationId xmlns:a16="http://schemas.microsoft.com/office/drawing/2014/main" id="{E300290F-BACE-5B45-8E09-6F00EA7E3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65BAF-9966-1440-9484-8A68A276BBB0}"/>
              </a:ext>
            </a:extLst>
          </p:cNvPr>
          <p:cNvSpPr>
            <a:spLocks noGrp="1"/>
          </p:cNvSpPr>
          <p:nvPr>
            <p:ph type="sldNum" sz="quarter" idx="12"/>
          </p:nvPr>
        </p:nvSpPr>
        <p:spPr/>
        <p:txBody>
          <a:bodyPr/>
          <a:lstStyle/>
          <a:p>
            <a:fld id="{97387506-DC7D-8046-A1EB-4F8DAB42AE03}" type="slidenum">
              <a:rPr lang="en-US" smtClean="0"/>
              <a:t>‹#›</a:t>
            </a:fld>
            <a:endParaRPr lang="en-US"/>
          </a:p>
        </p:txBody>
      </p:sp>
    </p:spTree>
    <p:extLst>
      <p:ext uri="{BB962C8B-B14F-4D97-AF65-F5344CB8AC3E}">
        <p14:creationId xmlns:p14="http://schemas.microsoft.com/office/powerpoint/2010/main" val="138863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77E6C-BCCE-9A4F-A8A5-F152D8CF8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2A60C6-30A4-4D49-A161-145B2788D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F23AC-8901-8E42-BB35-8DCD205C9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7BBBC-FEDC-9E4C-B820-DEDB6B120378}" type="datetimeFigureOut">
              <a:rPr lang="en-US" smtClean="0"/>
              <a:t>10/29/20</a:t>
            </a:fld>
            <a:endParaRPr lang="en-US"/>
          </a:p>
        </p:txBody>
      </p:sp>
      <p:sp>
        <p:nvSpPr>
          <p:cNvPr id="5" name="Footer Placeholder 4">
            <a:extLst>
              <a:ext uri="{FF2B5EF4-FFF2-40B4-BE49-F238E27FC236}">
                <a16:creationId xmlns:a16="http://schemas.microsoft.com/office/drawing/2014/main" id="{3DF6A032-C072-8B49-9099-2CADB5AE9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4D1347-86FD-B541-94B3-E0640F122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87506-DC7D-8046-A1EB-4F8DAB42AE03}" type="slidenum">
              <a:rPr lang="en-US" smtClean="0"/>
              <a:t>‹#›</a:t>
            </a:fld>
            <a:endParaRPr lang="en-US"/>
          </a:p>
        </p:txBody>
      </p:sp>
    </p:spTree>
    <p:extLst>
      <p:ext uri="{BB962C8B-B14F-4D97-AF65-F5344CB8AC3E}">
        <p14:creationId xmlns:p14="http://schemas.microsoft.com/office/powerpoint/2010/main" val="146002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13F6-F3A5-C141-A5BF-CAAB09C3D61B}"/>
              </a:ext>
            </a:extLst>
          </p:cNvPr>
          <p:cNvSpPr>
            <a:spLocks noGrp="1"/>
          </p:cNvSpPr>
          <p:nvPr>
            <p:ph type="ctrTitle"/>
          </p:nvPr>
        </p:nvSpPr>
        <p:spPr/>
        <p:txBody>
          <a:bodyPr/>
          <a:lstStyle/>
          <a:p>
            <a:r>
              <a:rPr lang="en-US" dirty="0"/>
              <a:t>POMODORO APP</a:t>
            </a:r>
          </a:p>
        </p:txBody>
      </p:sp>
      <p:sp>
        <p:nvSpPr>
          <p:cNvPr id="3" name="Subtitle 2">
            <a:extLst>
              <a:ext uri="{FF2B5EF4-FFF2-40B4-BE49-F238E27FC236}">
                <a16:creationId xmlns:a16="http://schemas.microsoft.com/office/drawing/2014/main" id="{71A577F7-AD4A-1849-BB70-C7D0A6EC851A}"/>
              </a:ext>
            </a:extLst>
          </p:cNvPr>
          <p:cNvSpPr>
            <a:spLocks noGrp="1"/>
          </p:cNvSpPr>
          <p:nvPr>
            <p:ph type="subTitle" idx="1"/>
          </p:nvPr>
        </p:nvSpPr>
        <p:spPr/>
        <p:txBody>
          <a:bodyPr/>
          <a:lstStyle/>
          <a:p>
            <a:r>
              <a:rPr lang="en-US" dirty="0"/>
              <a:t>BY XTINA PARK</a:t>
            </a:r>
          </a:p>
        </p:txBody>
      </p:sp>
      <p:sp>
        <p:nvSpPr>
          <p:cNvPr id="7" name="TextBox 6">
            <a:extLst>
              <a:ext uri="{FF2B5EF4-FFF2-40B4-BE49-F238E27FC236}">
                <a16:creationId xmlns:a16="http://schemas.microsoft.com/office/drawing/2014/main" id="{8390225B-BF40-7B4F-AA00-5DB249E385DA}"/>
              </a:ext>
            </a:extLst>
          </p:cNvPr>
          <p:cNvSpPr txBox="1"/>
          <p:nvPr/>
        </p:nvSpPr>
        <p:spPr>
          <a:xfrm>
            <a:off x="2585904" y="4720282"/>
            <a:ext cx="7020192" cy="369332"/>
          </a:xfrm>
          <a:prstGeom prst="rect">
            <a:avLst/>
          </a:prstGeom>
          <a:noFill/>
        </p:spPr>
        <p:txBody>
          <a:bodyPr wrap="none" rtlCol="0">
            <a:spAutoFit/>
          </a:bodyPr>
          <a:lstStyle/>
          <a:p>
            <a:r>
              <a:rPr lang="en-US" dirty="0"/>
              <a:t>REACT JS, styled-components, react-hook-form, react-confetti, use-sound</a:t>
            </a:r>
          </a:p>
        </p:txBody>
      </p:sp>
    </p:spTree>
    <p:extLst>
      <p:ext uri="{BB962C8B-B14F-4D97-AF65-F5344CB8AC3E}">
        <p14:creationId xmlns:p14="http://schemas.microsoft.com/office/powerpoint/2010/main" val="379912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E939-F388-4B40-9B7F-C779395F7E90}"/>
              </a:ext>
            </a:extLst>
          </p:cNvPr>
          <p:cNvSpPr>
            <a:spLocks noGrp="1"/>
          </p:cNvSpPr>
          <p:nvPr>
            <p:ph type="title"/>
          </p:nvPr>
        </p:nvSpPr>
        <p:spPr>
          <a:xfrm>
            <a:off x="831850" y="2166937"/>
            <a:ext cx="10515600" cy="2852737"/>
          </a:xfrm>
        </p:spPr>
        <p:txBody>
          <a:bodyPr>
            <a:normAutofit/>
          </a:bodyPr>
          <a:lstStyle/>
          <a:p>
            <a:pPr algn="ctr"/>
            <a:r>
              <a:rPr lang="en-US" sz="5400" dirty="0"/>
              <a:t>Random Snippets I Know I Will Forget</a:t>
            </a:r>
          </a:p>
        </p:txBody>
      </p:sp>
      <p:sp>
        <p:nvSpPr>
          <p:cNvPr id="3" name="Text Placeholder 2">
            <a:extLst>
              <a:ext uri="{FF2B5EF4-FFF2-40B4-BE49-F238E27FC236}">
                <a16:creationId xmlns:a16="http://schemas.microsoft.com/office/drawing/2014/main" id="{9952E2F8-FA11-F941-B111-9F2274323225}"/>
              </a:ext>
            </a:extLst>
          </p:cNvPr>
          <p:cNvSpPr>
            <a:spLocks noGrp="1"/>
          </p:cNvSpPr>
          <p:nvPr>
            <p:ph type="body" idx="1"/>
          </p:nvPr>
        </p:nvSpPr>
        <p:spPr>
          <a:xfrm>
            <a:off x="831850" y="5046662"/>
            <a:ext cx="10515600" cy="1500187"/>
          </a:xfrm>
        </p:spPr>
        <p:txBody>
          <a:bodyPr/>
          <a:lstStyle/>
          <a:p>
            <a:pPr algn="ctr"/>
            <a:r>
              <a:rPr lang="en-US" dirty="0"/>
              <a:t>“Pride is not the opposite of shame, but its source. True humility is the only antidote to shame.” — Uncle Iroh</a:t>
            </a:r>
          </a:p>
        </p:txBody>
      </p:sp>
      <p:pic>
        <p:nvPicPr>
          <p:cNvPr id="3074" name="Picture 2" descr="Mind-Blowing Things In Avatar: The Last Airbender That Make No Sense">
            <a:extLst>
              <a:ext uri="{FF2B5EF4-FFF2-40B4-BE49-F238E27FC236}">
                <a16:creationId xmlns:a16="http://schemas.microsoft.com/office/drawing/2014/main" id="{A74D5BF3-0D95-5F43-9927-5B75A1CBE4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250"/>
          <a:stretch/>
        </p:blipFill>
        <p:spPr bwMode="auto">
          <a:xfrm>
            <a:off x="4599709" y="808836"/>
            <a:ext cx="2992582" cy="323077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FAAF978-AE32-6440-BD94-5B1EB3187E12}"/>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229875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EEE1-238F-3947-9478-D46DBA4588B4}"/>
              </a:ext>
            </a:extLst>
          </p:cNvPr>
          <p:cNvSpPr>
            <a:spLocks noGrp="1"/>
          </p:cNvSpPr>
          <p:nvPr>
            <p:ph type="title"/>
          </p:nvPr>
        </p:nvSpPr>
        <p:spPr/>
        <p:txBody>
          <a:bodyPr/>
          <a:lstStyle/>
          <a:p>
            <a:r>
              <a:rPr lang="en-US" dirty="0"/>
              <a:t>IMPORTS</a:t>
            </a:r>
          </a:p>
        </p:txBody>
      </p:sp>
      <p:sp>
        <p:nvSpPr>
          <p:cNvPr id="3" name="Content Placeholder 2">
            <a:extLst>
              <a:ext uri="{FF2B5EF4-FFF2-40B4-BE49-F238E27FC236}">
                <a16:creationId xmlns:a16="http://schemas.microsoft.com/office/drawing/2014/main" id="{D64C936C-CB83-184E-8663-BC643BDA8521}"/>
              </a:ext>
            </a:extLst>
          </p:cNvPr>
          <p:cNvSpPr>
            <a:spLocks noGrp="1"/>
          </p:cNvSpPr>
          <p:nvPr>
            <p:ph idx="1"/>
          </p:nvPr>
        </p:nvSpPr>
        <p:spPr/>
        <p:txBody>
          <a:bodyPr/>
          <a:lstStyle/>
          <a:p>
            <a:pPr marL="0" indent="0">
              <a:buNone/>
            </a:pPr>
            <a:r>
              <a:rPr lang="en-US" dirty="0"/>
              <a:t>import { useForm } from "react-hook-form";</a:t>
            </a:r>
          </a:p>
          <a:p>
            <a:pPr marL="0" indent="0">
              <a:buNone/>
            </a:pPr>
            <a:endParaRPr lang="en-US" dirty="0"/>
          </a:p>
          <a:p>
            <a:pPr marL="0" indent="0">
              <a:buNone/>
            </a:pPr>
            <a:r>
              <a:rPr lang="en-US" dirty="0"/>
              <a:t>import * as $ from 'jquery’;</a:t>
            </a:r>
          </a:p>
          <a:p>
            <a:pPr marL="0" indent="0">
              <a:buNone/>
            </a:pPr>
            <a:endParaRPr lang="en-US" dirty="0"/>
          </a:p>
          <a:p>
            <a:pPr marL="0" indent="0">
              <a:buNone/>
            </a:pPr>
            <a:r>
              <a:rPr lang="en-US" dirty="0"/>
              <a:t>import Confetti from 'react-confetti’;</a:t>
            </a:r>
          </a:p>
          <a:p>
            <a:pPr marL="0" indent="0">
              <a:buNone/>
            </a:pPr>
            <a:r>
              <a:rPr lang="en-US" dirty="0"/>
              <a:t>import useSound from 'use-sound’;</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3F573D10-B5A0-5C41-80AD-153AF7D7806E}"/>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125331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1699-53BD-4945-8C9C-7F20710961E0}"/>
              </a:ext>
            </a:extLst>
          </p:cNvPr>
          <p:cNvSpPr>
            <a:spLocks noGrp="1"/>
          </p:cNvSpPr>
          <p:nvPr>
            <p:ph type="title"/>
          </p:nvPr>
        </p:nvSpPr>
        <p:spPr/>
        <p:txBody>
          <a:bodyPr/>
          <a:lstStyle/>
          <a:p>
            <a:r>
              <a:rPr lang="en-US" dirty="0"/>
              <a:t>STYLING:</a:t>
            </a:r>
          </a:p>
        </p:txBody>
      </p:sp>
      <p:sp>
        <p:nvSpPr>
          <p:cNvPr id="3" name="Content Placeholder 2">
            <a:extLst>
              <a:ext uri="{FF2B5EF4-FFF2-40B4-BE49-F238E27FC236}">
                <a16:creationId xmlns:a16="http://schemas.microsoft.com/office/drawing/2014/main" id="{F99E84CA-28B6-5449-B210-B7A0666D245E}"/>
              </a:ext>
            </a:extLst>
          </p:cNvPr>
          <p:cNvSpPr>
            <a:spLocks noGrp="1"/>
          </p:cNvSpPr>
          <p:nvPr>
            <p:ph idx="1"/>
          </p:nvPr>
        </p:nvSpPr>
        <p:spPr/>
        <p:txBody>
          <a:bodyPr/>
          <a:lstStyle/>
          <a:p>
            <a:pPr marL="0" indent="0">
              <a:buNone/>
            </a:pPr>
            <a:r>
              <a:rPr lang="en-US" dirty="0" err="1"/>
              <a:t>display:flex</a:t>
            </a:r>
            <a:r>
              <a:rPr lang="en-US" dirty="0"/>
              <a:t>;</a:t>
            </a:r>
          </a:p>
          <a:p>
            <a:pPr marL="0" indent="0">
              <a:buNone/>
            </a:pPr>
            <a:r>
              <a:rPr lang="en-US" dirty="0"/>
              <a:t>justify-content: center;</a:t>
            </a:r>
          </a:p>
          <a:p>
            <a:pPr marL="0" indent="0">
              <a:buNone/>
            </a:pPr>
            <a:endParaRPr lang="en-US" dirty="0"/>
          </a:p>
          <a:p>
            <a:pPr marL="0" indent="0">
              <a:buNone/>
            </a:pPr>
            <a:r>
              <a:rPr lang="en-US" dirty="0"/>
              <a:t>margin/padding: top-bottom left-right;</a:t>
            </a:r>
            <a:br>
              <a:rPr lang="en-US" dirty="0"/>
            </a:br>
            <a:r>
              <a:rPr lang="en-US" dirty="0"/>
              <a:t>^Four inputs = clockwise from top</a:t>
            </a:r>
          </a:p>
          <a:p>
            <a:pPr marL="0" indent="0">
              <a:buNone/>
            </a:pPr>
            <a:endParaRPr lang="en-US" dirty="0"/>
          </a:p>
          <a:p>
            <a:pPr marL="0" indent="0">
              <a:buNone/>
            </a:pPr>
            <a:r>
              <a:rPr lang="en-US" dirty="0"/>
              <a:t>text-shadow: 2px 2px grey;</a:t>
            </a:r>
          </a:p>
        </p:txBody>
      </p:sp>
      <p:sp>
        <p:nvSpPr>
          <p:cNvPr id="4" name="Rectangle 3">
            <a:extLst>
              <a:ext uri="{FF2B5EF4-FFF2-40B4-BE49-F238E27FC236}">
                <a16:creationId xmlns:a16="http://schemas.microsoft.com/office/drawing/2014/main" id="{3244BDD9-EB3F-2A41-A4A1-193F46E7D30E}"/>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149467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374A-C1D4-9145-B565-FC000FA449EA}"/>
              </a:ext>
            </a:extLst>
          </p:cNvPr>
          <p:cNvSpPr>
            <a:spLocks noGrp="1"/>
          </p:cNvSpPr>
          <p:nvPr>
            <p:ph type="title"/>
          </p:nvPr>
        </p:nvSpPr>
        <p:spPr/>
        <p:txBody>
          <a:bodyPr/>
          <a:lstStyle/>
          <a:p>
            <a:r>
              <a:rPr lang="en-US" dirty="0"/>
              <a:t>OTHER:</a:t>
            </a:r>
          </a:p>
        </p:txBody>
      </p:sp>
      <p:sp>
        <p:nvSpPr>
          <p:cNvPr id="3" name="Content Placeholder 2">
            <a:extLst>
              <a:ext uri="{FF2B5EF4-FFF2-40B4-BE49-F238E27FC236}">
                <a16:creationId xmlns:a16="http://schemas.microsoft.com/office/drawing/2014/main" id="{584FEA57-FC51-7942-A9F5-5372C7F188E8}"/>
              </a:ext>
            </a:extLst>
          </p:cNvPr>
          <p:cNvSpPr>
            <a:spLocks noGrp="1"/>
          </p:cNvSpPr>
          <p:nvPr>
            <p:ph idx="1"/>
          </p:nvPr>
        </p:nvSpPr>
        <p:spPr/>
        <p:txBody>
          <a:bodyPr>
            <a:normAutofit/>
          </a:bodyPr>
          <a:lstStyle/>
          <a:p>
            <a:pPr marL="0" indent="0">
              <a:buNone/>
            </a:pPr>
            <a:r>
              <a:rPr lang="en-US" dirty="0"/>
              <a:t>Math.floor()</a:t>
            </a:r>
          </a:p>
          <a:p>
            <a:pPr marL="0" indent="0">
              <a:buNone/>
            </a:pPr>
            <a:endParaRPr lang="en-US" dirty="0"/>
          </a:p>
          <a:p>
            <a:pPr marL="0" indent="0">
              <a:buNone/>
            </a:pPr>
            <a:r>
              <a:rPr lang="en-US" dirty="0"/>
              <a:t>$('#pomodoro-form').trigger("reset");</a:t>
            </a:r>
          </a:p>
          <a:p>
            <a:pPr marL="0" indent="0">
              <a:buNone/>
            </a:pPr>
            <a:r>
              <a:rPr lang="en-US" dirty="0"/>
              <a:t>Remember to pass data to onSubmit:</a:t>
            </a:r>
          </a:p>
          <a:p>
            <a:pPr marL="0" indent="0">
              <a:buNone/>
            </a:pPr>
            <a:endParaRPr lang="en-US" dirty="0"/>
          </a:p>
          <a:p>
            <a:pPr marL="0" indent="0">
              <a:buNone/>
            </a:pPr>
            <a:r>
              <a:rPr lang="en-US" dirty="0"/>
              <a:t>let width=window.innerWidth;</a:t>
            </a:r>
          </a:p>
          <a:p>
            <a:pPr marL="0" indent="0">
              <a:buNone/>
            </a:pPr>
            <a:r>
              <a:rPr lang="en-US" dirty="0"/>
              <a:t>&lt;Confetti width={width}/&gt;</a:t>
            </a:r>
          </a:p>
          <a:p>
            <a:pPr marL="0" indent="0">
              <a:buNone/>
            </a:pPr>
            <a:r>
              <a:rPr lang="en-US" dirty="0"/>
              <a:t>const [play] = useSound(ObjectName, { volume: .25 });</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CD9ED36-E4F9-1C44-B40E-F7C01E31A5D3}"/>
              </a:ext>
            </a:extLst>
          </p:cNvPr>
          <p:cNvPicPr>
            <a:picLocks noChangeAspect="1"/>
          </p:cNvPicPr>
          <p:nvPr/>
        </p:nvPicPr>
        <p:blipFill rotWithShape="1">
          <a:blip r:embed="rId2"/>
          <a:srcRect l="1464" r="2651"/>
          <a:stretch/>
        </p:blipFill>
        <p:spPr>
          <a:xfrm>
            <a:off x="6396316" y="3081244"/>
            <a:ext cx="5674660" cy="749300"/>
          </a:xfrm>
          <a:prstGeom prst="rect">
            <a:avLst/>
          </a:prstGeom>
        </p:spPr>
      </p:pic>
      <p:sp>
        <p:nvSpPr>
          <p:cNvPr id="5" name="Rectangle 4">
            <a:extLst>
              <a:ext uri="{FF2B5EF4-FFF2-40B4-BE49-F238E27FC236}">
                <a16:creationId xmlns:a16="http://schemas.microsoft.com/office/drawing/2014/main" id="{C1D69ADF-4B42-B444-B039-BE46CA3B5ED4}"/>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351955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E26B7-4ED8-714D-873C-BCC70C1C38F2}"/>
              </a:ext>
            </a:extLst>
          </p:cNvPr>
          <p:cNvSpPr/>
          <p:nvPr/>
        </p:nvSpPr>
        <p:spPr>
          <a:xfrm>
            <a:off x="1055914" y="576585"/>
            <a:ext cx="10080172" cy="471355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4642F483-F4C8-DC42-8A3E-9540BDE966E8}"/>
              </a:ext>
            </a:extLst>
          </p:cNvPr>
          <p:cNvGrpSpPr/>
          <p:nvPr/>
        </p:nvGrpSpPr>
        <p:grpSpPr>
          <a:xfrm>
            <a:off x="4385687" y="2274167"/>
            <a:ext cx="3420625" cy="2098274"/>
            <a:chOff x="4128245" y="1374415"/>
            <a:chExt cx="3420625" cy="2098274"/>
          </a:xfrm>
        </p:grpSpPr>
        <p:sp>
          <p:nvSpPr>
            <p:cNvPr id="15" name="Rectangle 14">
              <a:extLst>
                <a:ext uri="{FF2B5EF4-FFF2-40B4-BE49-F238E27FC236}">
                  <a16:creationId xmlns:a16="http://schemas.microsoft.com/office/drawing/2014/main" id="{D0105465-CC8C-9A4E-9602-300626EC6B0D}"/>
                </a:ext>
              </a:extLst>
            </p:cNvPr>
            <p:cNvSpPr/>
            <p:nvPr/>
          </p:nvSpPr>
          <p:spPr>
            <a:xfrm>
              <a:off x="4128245" y="1553373"/>
              <a:ext cx="1452870" cy="1919316"/>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600" dirty="0"/>
                <a:t>01</a:t>
              </a:r>
            </a:p>
            <a:p>
              <a:pPr algn="ctr"/>
              <a:r>
                <a:rPr lang="en-US" sz="2400" b="1" i="1" dirty="0"/>
                <a:t>minutes</a:t>
              </a:r>
            </a:p>
            <a:p>
              <a:pPr algn="ctr"/>
              <a:endParaRPr lang="en-US" sz="1000" dirty="0"/>
            </a:p>
          </p:txBody>
        </p:sp>
        <p:sp>
          <p:nvSpPr>
            <p:cNvPr id="16" name="TextBox 15">
              <a:extLst>
                <a:ext uri="{FF2B5EF4-FFF2-40B4-BE49-F238E27FC236}">
                  <a16:creationId xmlns:a16="http://schemas.microsoft.com/office/drawing/2014/main" id="{46486479-A03D-5341-A671-234E0083C0AA}"/>
                </a:ext>
              </a:extLst>
            </p:cNvPr>
            <p:cNvSpPr txBox="1"/>
            <p:nvPr/>
          </p:nvSpPr>
          <p:spPr>
            <a:xfrm>
              <a:off x="5581115" y="1374415"/>
              <a:ext cx="514885" cy="1569660"/>
            </a:xfrm>
            <a:prstGeom prst="rect">
              <a:avLst/>
            </a:prstGeom>
            <a:noFill/>
          </p:spPr>
          <p:txBody>
            <a:bodyPr wrap="none" rtlCol="0">
              <a:spAutoFit/>
            </a:bodyPr>
            <a:lstStyle/>
            <a:p>
              <a:r>
                <a:rPr lang="en-US" sz="9600" dirty="0"/>
                <a:t>:</a:t>
              </a:r>
            </a:p>
          </p:txBody>
        </p:sp>
        <p:sp>
          <p:nvSpPr>
            <p:cNvPr id="17" name="Rectangle 16">
              <a:extLst>
                <a:ext uri="{FF2B5EF4-FFF2-40B4-BE49-F238E27FC236}">
                  <a16:creationId xmlns:a16="http://schemas.microsoft.com/office/drawing/2014/main" id="{361167FA-FE47-8443-BC82-C7C5673CDE3B}"/>
                </a:ext>
              </a:extLst>
            </p:cNvPr>
            <p:cNvSpPr/>
            <p:nvPr/>
          </p:nvSpPr>
          <p:spPr>
            <a:xfrm>
              <a:off x="6096000" y="1553373"/>
              <a:ext cx="1452870" cy="1919316"/>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600" dirty="0"/>
                <a:t>25</a:t>
              </a:r>
            </a:p>
            <a:p>
              <a:pPr algn="ctr"/>
              <a:r>
                <a:rPr lang="en-US" sz="2400" b="1" i="1" dirty="0"/>
                <a:t>seconds</a:t>
              </a:r>
            </a:p>
            <a:p>
              <a:pPr algn="ctr"/>
              <a:endParaRPr lang="en-US" sz="1000" dirty="0"/>
            </a:p>
          </p:txBody>
        </p:sp>
      </p:gr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573B675-771C-9F4C-9C69-B14D68A572C0}"/>
                  </a:ext>
                </a:extLst>
              </p:cNvPr>
              <p:cNvSpPr txBox="1"/>
              <p:nvPr/>
            </p:nvSpPr>
            <p:spPr>
              <a:xfrm>
                <a:off x="961785" y="169518"/>
                <a:ext cx="1407693" cy="369332"/>
              </a:xfrm>
              <a:prstGeom prst="rect">
                <a:avLst/>
              </a:prstGeom>
              <a:noFill/>
            </p:spPr>
            <p:txBody>
              <a:bodyPr wrap="none" rtlCol="0">
                <a:spAutoFit/>
              </a:bodyPr>
              <a:lstStyle/>
              <a:p>
                <a:r>
                  <a:rPr lang="en-US" b="1" dirty="0"/>
                  <a:t>timeLeft </a:t>
                </a:r>
                <a14:m>
                  <m:oMath xmlns:m="http://schemas.openxmlformats.org/officeDocument/2006/math">
                    <m:r>
                      <a:rPr lang="en-US"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3" name="TextBox 2">
                <a:extLst>
                  <a:ext uri="{FF2B5EF4-FFF2-40B4-BE49-F238E27FC236}">
                    <a16:creationId xmlns:a16="http://schemas.microsoft.com/office/drawing/2014/main" id="{0573B675-771C-9F4C-9C69-B14D68A572C0}"/>
                  </a:ext>
                </a:extLst>
              </p:cNvPr>
              <p:cNvSpPr txBox="1">
                <a:spLocks noRot="1" noChangeAspect="1" noMove="1" noResize="1" noEditPoints="1" noAdjustHandles="1" noChangeArrowheads="1" noChangeShapeType="1" noTextEdit="1"/>
              </p:cNvSpPr>
              <p:nvPr/>
            </p:nvSpPr>
            <p:spPr>
              <a:xfrm>
                <a:off x="961785" y="169518"/>
                <a:ext cx="1407693" cy="369332"/>
              </a:xfrm>
              <a:prstGeom prst="rect">
                <a:avLst/>
              </a:prstGeom>
              <a:blipFill>
                <a:blip r:embed="rId3"/>
                <a:stretch>
                  <a:fillRect l="-3571" t="-6667" b="-2666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B9347C3-2047-6942-8896-FAF75965E206}"/>
              </a:ext>
            </a:extLst>
          </p:cNvPr>
          <p:cNvSpPr txBox="1"/>
          <p:nvPr/>
        </p:nvSpPr>
        <p:spPr>
          <a:xfrm>
            <a:off x="4333339" y="1700202"/>
            <a:ext cx="2458430" cy="369332"/>
          </a:xfrm>
          <a:prstGeom prst="rect">
            <a:avLst/>
          </a:prstGeom>
          <a:noFill/>
        </p:spPr>
        <p:txBody>
          <a:bodyPr wrap="none" rtlCol="0">
            <a:spAutoFit/>
          </a:bodyPr>
          <a:lstStyle/>
          <a:p>
            <a:r>
              <a:rPr lang="en-US" dirty="0"/>
              <a:t>Minutes: ____________</a:t>
            </a:r>
          </a:p>
        </p:txBody>
      </p:sp>
      <p:sp>
        <p:nvSpPr>
          <p:cNvPr id="8" name="Rectangle 7">
            <a:extLst>
              <a:ext uri="{FF2B5EF4-FFF2-40B4-BE49-F238E27FC236}">
                <a16:creationId xmlns:a16="http://schemas.microsoft.com/office/drawing/2014/main" id="{9DDC8534-AB5C-CF46-9CB4-B7061AE93088}"/>
              </a:ext>
            </a:extLst>
          </p:cNvPr>
          <p:cNvSpPr/>
          <p:nvPr/>
        </p:nvSpPr>
        <p:spPr>
          <a:xfrm>
            <a:off x="6870357" y="1588165"/>
            <a:ext cx="897837" cy="463601"/>
          </a:xfrm>
          <a:prstGeom prst="rect">
            <a:avLst/>
          </a:prstGeom>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BEGIN</a:t>
            </a:r>
          </a:p>
        </p:txBody>
      </p:sp>
      <p:sp>
        <p:nvSpPr>
          <p:cNvPr id="20" name="Rectangle 19">
            <a:extLst>
              <a:ext uri="{FF2B5EF4-FFF2-40B4-BE49-F238E27FC236}">
                <a16:creationId xmlns:a16="http://schemas.microsoft.com/office/drawing/2014/main" id="{BD8238C0-5BEE-7343-9CAD-0337C5FA11C1}"/>
              </a:ext>
            </a:extLst>
          </p:cNvPr>
          <p:cNvSpPr/>
          <p:nvPr/>
        </p:nvSpPr>
        <p:spPr>
          <a:xfrm>
            <a:off x="4254752" y="1477801"/>
            <a:ext cx="3686750" cy="720704"/>
          </a:xfrm>
          <a:prstGeom prst="rect">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2532E30B-E77B-8E43-B1DE-71463209FBBF}"/>
              </a:ext>
            </a:extLst>
          </p:cNvPr>
          <p:cNvSpPr txBox="1"/>
          <p:nvPr/>
        </p:nvSpPr>
        <p:spPr>
          <a:xfrm>
            <a:off x="0" y="5290137"/>
            <a:ext cx="11599334" cy="1569660"/>
          </a:xfrm>
          <a:prstGeom prst="rect">
            <a:avLst/>
          </a:prstGeom>
          <a:noFill/>
        </p:spPr>
        <p:txBody>
          <a:bodyPr wrap="square" rtlCol="0">
            <a:spAutoFit/>
          </a:bodyPr>
          <a:lstStyle/>
          <a:p>
            <a:r>
              <a:rPr lang="en-US" sz="2400" dirty="0">
                <a:solidFill>
                  <a:srgbClr val="92D050"/>
                </a:solidFill>
              </a:rPr>
              <a:t>Green</a:t>
            </a:r>
            <a:r>
              <a:rPr lang="en-US" sz="2400" dirty="0"/>
              <a:t> = App; owns </a:t>
            </a:r>
            <a:r>
              <a:rPr lang="en-US" sz="2400" i="1" dirty="0" err="1"/>
              <a:t>timeLeft</a:t>
            </a:r>
            <a:r>
              <a:rPr lang="en-US" sz="2400" i="1" dirty="0"/>
              <a:t> </a:t>
            </a:r>
            <a:r>
              <a:rPr lang="en-US" sz="2400" dirty="0"/>
              <a:t>and </a:t>
            </a:r>
            <a:r>
              <a:rPr lang="en-US" sz="2400" i="1" dirty="0" err="1"/>
              <a:t>isPaused</a:t>
            </a:r>
            <a:r>
              <a:rPr lang="en-US" sz="2400" i="1" dirty="0"/>
              <a:t>.</a:t>
            </a:r>
          </a:p>
          <a:p>
            <a:r>
              <a:rPr lang="en-US" sz="2400" dirty="0">
                <a:solidFill>
                  <a:schemeClr val="accent4"/>
                </a:solidFill>
              </a:rPr>
              <a:t>Gold</a:t>
            </a:r>
            <a:r>
              <a:rPr lang="en-US" sz="2400" dirty="0"/>
              <a:t> = Form; modifies </a:t>
            </a:r>
            <a:r>
              <a:rPr lang="en-US" sz="2400" i="1" dirty="0" err="1"/>
              <a:t>timeLeft</a:t>
            </a:r>
            <a:r>
              <a:rPr lang="en-US" sz="2400" i="1" dirty="0"/>
              <a:t> </a:t>
            </a:r>
            <a:r>
              <a:rPr lang="en-US" sz="2400" dirty="0"/>
              <a:t>and </a:t>
            </a:r>
            <a:r>
              <a:rPr lang="en-US" sz="2400" i="1" dirty="0" err="1"/>
              <a:t>isPaused</a:t>
            </a:r>
            <a:r>
              <a:rPr lang="en-US" sz="2400" dirty="0"/>
              <a:t>.</a:t>
            </a:r>
            <a:endParaRPr lang="en-US" sz="2400" i="1" dirty="0"/>
          </a:p>
          <a:p>
            <a:r>
              <a:rPr lang="en-US" sz="2400" dirty="0">
                <a:solidFill>
                  <a:srgbClr val="FF2F92"/>
                </a:solidFill>
              </a:rPr>
              <a:t>Pink</a:t>
            </a:r>
            <a:r>
              <a:rPr lang="en-US" sz="2400" dirty="0"/>
              <a:t> = Timer; composed of Blocks; uses </a:t>
            </a:r>
            <a:r>
              <a:rPr lang="en-US" sz="2400" i="1" dirty="0" err="1"/>
              <a:t>timeLeft</a:t>
            </a:r>
            <a:r>
              <a:rPr lang="en-US" sz="2400" dirty="0"/>
              <a:t>, </a:t>
            </a:r>
            <a:r>
              <a:rPr lang="en-US" sz="2400" i="1" dirty="0" err="1"/>
              <a:t>isPaused</a:t>
            </a:r>
            <a:r>
              <a:rPr lang="en-US" sz="2400" dirty="0"/>
              <a:t>  and modifies both.</a:t>
            </a:r>
          </a:p>
          <a:p>
            <a:r>
              <a:rPr lang="en-US" sz="2400" dirty="0">
                <a:solidFill>
                  <a:srgbClr val="0070C0"/>
                </a:solidFill>
              </a:rPr>
              <a:t>Blue</a:t>
            </a:r>
            <a:r>
              <a:rPr lang="en-US" sz="2400" dirty="0"/>
              <a:t> = Block; uses </a:t>
            </a:r>
            <a:r>
              <a:rPr lang="en-US" sz="2400" i="1" dirty="0"/>
              <a:t>minutes </a:t>
            </a:r>
            <a:r>
              <a:rPr lang="en-US" sz="2400" dirty="0"/>
              <a:t>or</a:t>
            </a:r>
            <a:r>
              <a:rPr lang="en-US" sz="2400" i="1" dirty="0"/>
              <a:t> seconds</a:t>
            </a:r>
            <a:r>
              <a:rPr lang="en-US" sz="2400" dirty="0"/>
              <a:t>, whichever is passed in as a prop from Timer.</a:t>
            </a:r>
          </a:p>
        </p:txBody>
      </p:sp>
      <p:sp>
        <p:nvSpPr>
          <p:cNvPr id="26" name="Rectangle 25">
            <a:extLst>
              <a:ext uri="{FF2B5EF4-FFF2-40B4-BE49-F238E27FC236}">
                <a16:creationId xmlns:a16="http://schemas.microsoft.com/office/drawing/2014/main" id="{3BE0A96F-D384-B24E-98EF-E95326940E43}"/>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
        <p:nvSpPr>
          <p:cNvPr id="13" name="Rectangle 12">
            <a:extLst>
              <a:ext uri="{FF2B5EF4-FFF2-40B4-BE49-F238E27FC236}">
                <a16:creationId xmlns:a16="http://schemas.microsoft.com/office/drawing/2014/main" id="{EC960470-FE86-5A47-85D2-BB780AA7D3B4}"/>
              </a:ext>
            </a:extLst>
          </p:cNvPr>
          <p:cNvSpPr/>
          <p:nvPr/>
        </p:nvSpPr>
        <p:spPr>
          <a:xfrm>
            <a:off x="4254752" y="2333355"/>
            <a:ext cx="3686750" cy="2832958"/>
          </a:xfrm>
          <a:prstGeom prst="rect">
            <a:avLst/>
          </a:prstGeom>
          <a:noFill/>
          <a:ln w="38100">
            <a:solidFill>
              <a:srgbClr val="FF2F9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CC9BD344-C876-6E46-96A6-D7183F119DD6}"/>
              </a:ext>
            </a:extLst>
          </p:cNvPr>
          <p:cNvSpPr txBox="1"/>
          <p:nvPr/>
        </p:nvSpPr>
        <p:spPr>
          <a:xfrm>
            <a:off x="4206795" y="694253"/>
            <a:ext cx="3778407" cy="707886"/>
          </a:xfrm>
          <a:prstGeom prst="rect">
            <a:avLst/>
          </a:prstGeom>
          <a:noFill/>
        </p:spPr>
        <p:txBody>
          <a:bodyPr wrap="none" rtlCol="0">
            <a:spAutoFit/>
          </a:bodyPr>
          <a:lstStyle/>
          <a:p>
            <a:r>
              <a:rPr lang="en-US" sz="4000" dirty="0"/>
              <a:t>POMODORO APP</a:t>
            </a:r>
          </a:p>
        </p:txBody>
      </p:sp>
      <p:sp>
        <p:nvSpPr>
          <p:cNvPr id="19" name="Rectangle 18">
            <a:extLst>
              <a:ext uri="{FF2B5EF4-FFF2-40B4-BE49-F238E27FC236}">
                <a16:creationId xmlns:a16="http://schemas.microsoft.com/office/drawing/2014/main" id="{48DE1F88-E502-9D4E-BCAD-5648012790CD}"/>
              </a:ext>
            </a:extLst>
          </p:cNvPr>
          <p:cNvSpPr/>
          <p:nvPr/>
        </p:nvSpPr>
        <p:spPr>
          <a:xfrm>
            <a:off x="5400899" y="4494843"/>
            <a:ext cx="1390198" cy="571471"/>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RESET</a:t>
            </a:r>
          </a:p>
        </p:txBody>
      </p:sp>
    </p:spTree>
    <p:extLst>
      <p:ext uri="{BB962C8B-B14F-4D97-AF65-F5344CB8AC3E}">
        <p14:creationId xmlns:p14="http://schemas.microsoft.com/office/powerpoint/2010/main" val="32065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E26B7-4ED8-714D-873C-BCC70C1C38F2}"/>
              </a:ext>
            </a:extLst>
          </p:cNvPr>
          <p:cNvSpPr/>
          <p:nvPr/>
        </p:nvSpPr>
        <p:spPr>
          <a:xfrm>
            <a:off x="1055914" y="576584"/>
            <a:ext cx="10080172" cy="405719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EB9347C3-2047-6942-8896-FAF75965E206}"/>
              </a:ext>
            </a:extLst>
          </p:cNvPr>
          <p:cNvSpPr txBox="1"/>
          <p:nvPr/>
        </p:nvSpPr>
        <p:spPr>
          <a:xfrm>
            <a:off x="4333339" y="1700202"/>
            <a:ext cx="2458430" cy="369332"/>
          </a:xfrm>
          <a:prstGeom prst="rect">
            <a:avLst/>
          </a:prstGeom>
          <a:noFill/>
        </p:spPr>
        <p:txBody>
          <a:bodyPr wrap="none" rtlCol="0">
            <a:spAutoFit/>
          </a:bodyPr>
          <a:lstStyle/>
          <a:p>
            <a:r>
              <a:rPr lang="en-US" dirty="0"/>
              <a:t>Minutes: ____________</a:t>
            </a:r>
          </a:p>
        </p:txBody>
      </p:sp>
      <p:sp>
        <p:nvSpPr>
          <p:cNvPr id="13" name="TextBox 12">
            <a:extLst>
              <a:ext uri="{FF2B5EF4-FFF2-40B4-BE49-F238E27FC236}">
                <a16:creationId xmlns:a16="http://schemas.microsoft.com/office/drawing/2014/main" id="{E27BA73B-C4AD-3743-8EC0-9449F05E494C}"/>
              </a:ext>
            </a:extLst>
          </p:cNvPr>
          <p:cNvSpPr txBox="1"/>
          <p:nvPr/>
        </p:nvSpPr>
        <p:spPr>
          <a:xfrm>
            <a:off x="3858828" y="2557606"/>
            <a:ext cx="4478598" cy="369332"/>
          </a:xfrm>
          <a:prstGeom prst="rect">
            <a:avLst/>
          </a:prstGeom>
          <a:noFill/>
        </p:spPr>
        <p:txBody>
          <a:bodyPr wrap="none" rtlCol="0">
            <a:spAutoFit/>
          </a:bodyPr>
          <a:lstStyle/>
          <a:p>
            <a:r>
              <a:rPr lang="en-US" dirty="0"/>
              <a:t>*CONFETTI ANIMATION USING 'react-confetti'</a:t>
            </a:r>
          </a:p>
        </p:txBody>
      </p:sp>
      <p:sp>
        <p:nvSpPr>
          <p:cNvPr id="14" name="TextBox 13">
            <a:extLst>
              <a:ext uri="{FF2B5EF4-FFF2-40B4-BE49-F238E27FC236}">
                <a16:creationId xmlns:a16="http://schemas.microsoft.com/office/drawing/2014/main" id="{78D4102E-925D-124B-BA60-711BDD2DEF0A}"/>
              </a:ext>
            </a:extLst>
          </p:cNvPr>
          <p:cNvSpPr txBox="1"/>
          <p:nvPr/>
        </p:nvSpPr>
        <p:spPr>
          <a:xfrm>
            <a:off x="1669768" y="3733187"/>
            <a:ext cx="8842742" cy="369332"/>
          </a:xfrm>
          <a:prstGeom prst="rect">
            <a:avLst/>
          </a:prstGeom>
          <a:noFill/>
        </p:spPr>
        <p:txBody>
          <a:bodyPr wrap="none" rtlCol="0">
            <a:spAutoFit/>
          </a:bodyPr>
          <a:lstStyle/>
          <a:p>
            <a:r>
              <a:rPr lang="en-US" dirty="0"/>
              <a:t>You have finished your Pomodoro! You can choose to keep working, or to take a short break!</a:t>
            </a:r>
          </a:p>
        </p:txBody>
      </p:sp>
      <p:sp>
        <p:nvSpPr>
          <p:cNvPr id="19" name="Rectangle 18">
            <a:extLst>
              <a:ext uri="{FF2B5EF4-FFF2-40B4-BE49-F238E27FC236}">
                <a16:creationId xmlns:a16="http://schemas.microsoft.com/office/drawing/2014/main" id="{D3E08CB6-3204-0F4B-B680-E5726D9D11EF}"/>
              </a:ext>
            </a:extLst>
          </p:cNvPr>
          <p:cNvSpPr/>
          <p:nvPr/>
        </p:nvSpPr>
        <p:spPr>
          <a:xfrm>
            <a:off x="4254752" y="1477801"/>
            <a:ext cx="3686750" cy="720704"/>
          </a:xfrm>
          <a:prstGeom prst="rect">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F0BEADD-CFFF-B646-890A-DDBDD78A8D27}"/>
              </a:ext>
            </a:extLst>
          </p:cNvPr>
          <p:cNvSpPr/>
          <p:nvPr/>
        </p:nvSpPr>
        <p:spPr>
          <a:xfrm>
            <a:off x="6870357" y="1588165"/>
            <a:ext cx="897837" cy="463601"/>
          </a:xfrm>
          <a:prstGeom prst="rect">
            <a:avLst/>
          </a:prstGeom>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BEGIN</a:t>
            </a:r>
          </a:p>
        </p:txBody>
      </p:sp>
      <p:sp>
        <p:nvSpPr>
          <p:cNvPr id="22" name="Rectangle 21">
            <a:extLst>
              <a:ext uri="{FF2B5EF4-FFF2-40B4-BE49-F238E27FC236}">
                <a16:creationId xmlns:a16="http://schemas.microsoft.com/office/drawing/2014/main" id="{2AF5F6A3-D4C0-6A4B-8CF9-6B1394AA8473}"/>
              </a:ext>
            </a:extLst>
          </p:cNvPr>
          <p:cNvSpPr/>
          <p:nvPr/>
        </p:nvSpPr>
        <p:spPr>
          <a:xfrm>
            <a:off x="1531905" y="2477386"/>
            <a:ext cx="9128189" cy="1811320"/>
          </a:xfrm>
          <a:prstGeom prst="rect">
            <a:avLst/>
          </a:prstGeom>
          <a:no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7030A0"/>
              </a:solidFill>
            </a:endParaRPr>
          </a:p>
        </p:txBody>
      </p:sp>
      <p:sp>
        <p:nvSpPr>
          <p:cNvPr id="26" name="Rectangle 25">
            <a:extLst>
              <a:ext uri="{FF2B5EF4-FFF2-40B4-BE49-F238E27FC236}">
                <a16:creationId xmlns:a16="http://schemas.microsoft.com/office/drawing/2014/main" id="{AED2D6B7-15CD-9547-A232-A814D15C6FDF}"/>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
        <p:nvSpPr>
          <p:cNvPr id="12" name="TextBox 11">
            <a:extLst>
              <a:ext uri="{FF2B5EF4-FFF2-40B4-BE49-F238E27FC236}">
                <a16:creationId xmlns:a16="http://schemas.microsoft.com/office/drawing/2014/main" id="{D4F6B95B-3A1C-BA42-B57A-3252565CD6FD}"/>
              </a:ext>
            </a:extLst>
          </p:cNvPr>
          <p:cNvSpPr txBox="1"/>
          <p:nvPr/>
        </p:nvSpPr>
        <p:spPr>
          <a:xfrm>
            <a:off x="0" y="5279787"/>
            <a:ext cx="11599334" cy="2308324"/>
          </a:xfrm>
          <a:prstGeom prst="rect">
            <a:avLst/>
          </a:prstGeom>
          <a:noFill/>
        </p:spPr>
        <p:txBody>
          <a:bodyPr wrap="square" rtlCol="0">
            <a:spAutoFit/>
          </a:bodyPr>
          <a:lstStyle/>
          <a:p>
            <a:r>
              <a:rPr lang="en-US" sz="2400" dirty="0">
                <a:solidFill>
                  <a:srgbClr val="92D050"/>
                </a:solidFill>
              </a:rPr>
              <a:t>Green</a:t>
            </a:r>
            <a:r>
              <a:rPr lang="en-US" sz="2400" dirty="0"/>
              <a:t> = App; owns </a:t>
            </a:r>
            <a:r>
              <a:rPr lang="en-US" sz="2400" i="1" dirty="0" err="1"/>
              <a:t>timeLeft</a:t>
            </a:r>
            <a:r>
              <a:rPr lang="en-US" sz="2400" i="1" dirty="0"/>
              <a:t>.</a:t>
            </a:r>
          </a:p>
          <a:p>
            <a:r>
              <a:rPr lang="en-US" sz="2400" dirty="0">
                <a:solidFill>
                  <a:schemeClr val="accent4"/>
                </a:solidFill>
              </a:rPr>
              <a:t>Gold</a:t>
            </a:r>
            <a:r>
              <a:rPr lang="en-US" sz="2400" dirty="0"/>
              <a:t> = Form; modifies </a:t>
            </a:r>
            <a:r>
              <a:rPr lang="en-US" sz="2400" i="1" dirty="0" err="1"/>
              <a:t>timeLeft</a:t>
            </a:r>
            <a:endParaRPr lang="en-US" sz="2400" i="1" dirty="0"/>
          </a:p>
          <a:p>
            <a:r>
              <a:rPr lang="en-US" sz="2400" dirty="0">
                <a:solidFill>
                  <a:srgbClr val="7030A0"/>
                </a:solidFill>
              </a:rPr>
              <a:t>Purple</a:t>
            </a:r>
            <a:r>
              <a:rPr lang="en-US" sz="2400" dirty="0"/>
              <a:t> = Finished; displays when </a:t>
            </a:r>
            <a:r>
              <a:rPr lang="en-US" sz="2400" i="1" dirty="0" err="1"/>
              <a:t>timeLeft</a:t>
            </a:r>
            <a:r>
              <a:rPr lang="en-US" sz="2400" i="1" dirty="0"/>
              <a:t> &lt;0</a:t>
            </a:r>
            <a:r>
              <a:rPr lang="en-US" sz="2400" dirty="0"/>
              <a:t>, uses </a:t>
            </a:r>
            <a:r>
              <a:rPr lang="en-US" sz="2400" i="1" dirty="0" err="1"/>
              <a:t>setTimeLeft</a:t>
            </a:r>
            <a:r>
              <a:rPr lang="en-US" sz="2400" i="1" dirty="0"/>
              <a:t> </a:t>
            </a:r>
            <a:r>
              <a:rPr lang="en-US" sz="2400" dirty="0"/>
              <a:t>to reset </a:t>
            </a:r>
            <a:r>
              <a:rPr lang="en-US" sz="2400" i="1" dirty="0" err="1"/>
              <a:t>timeLeft</a:t>
            </a:r>
            <a:r>
              <a:rPr lang="en-US" sz="2400" i="1" dirty="0"/>
              <a:t> </a:t>
            </a:r>
            <a:r>
              <a:rPr lang="en-US" sz="2400" dirty="0"/>
              <a:t>to zero when the reset button is used. </a:t>
            </a:r>
            <a:endParaRPr lang="en-US" sz="2400" i="1" dirty="0"/>
          </a:p>
          <a:p>
            <a:endParaRPr lang="en-US" sz="2400" dirty="0"/>
          </a:p>
          <a:p>
            <a:endParaRPr lang="en-US" sz="2400" dirty="0"/>
          </a:p>
        </p:txBody>
      </p:sp>
      <p:sp>
        <p:nvSpPr>
          <p:cNvPr id="16" name="Rectangle 15">
            <a:extLst>
              <a:ext uri="{FF2B5EF4-FFF2-40B4-BE49-F238E27FC236}">
                <a16:creationId xmlns:a16="http://schemas.microsoft.com/office/drawing/2014/main" id="{79B2F54E-7FC2-7044-8704-8C5962B40A15}"/>
              </a:ext>
            </a:extLst>
          </p:cNvPr>
          <p:cNvSpPr/>
          <p:nvPr/>
        </p:nvSpPr>
        <p:spPr>
          <a:xfrm>
            <a:off x="5396040" y="3050515"/>
            <a:ext cx="1390198" cy="571471"/>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RESET</a:t>
            </a:r>
          </a:p>
        </p:txBody>
      </p:sp>
      <p:sp>
        <p:nvSpPr>
          <p:cNvPr id="17" name="TextBox 16">
            <a:extLst>
              <a:ext uri="{FF2B5EF4-FFF2-40B4-BE49-F238E27FC236}">
                <a16:creationId xmlns:a16="http://schemas.microsoft.com/office/drawing/2014/main" id="{A62DF118-1316-4841-9A31-920467A87C38}"/>
              </a:ext>
            </a:extLst>
          </p:cNvPr>
          <p:cNvSpPr txBox="1"/>
          <p:nvPr/>
        </p:nvSpPr>
        <p:spPr>
          <a:xfrm>
            <a:off x="4206795" y="694253"/>
            <a:ext cx="3778407" cy="707886"/>
          </a:xfrm>
          <a:prstGeom prst="rect">
            <a:avLst/>
          </a:prstGeom>
          <a:noFill/>
        </p:spPr>
        <p:txBody>
          <a:bodyPr wrap="none" rtlCol="0">
            <a:spAutoFit/>
          </a:bodyPr>
          <a:lstStyle/>
          <a:p>
            <a:r>
              <a:rPr lang="en-US" sz="4000" dirty="0"/>
              <a:t>POMODORO APP</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33D7E2E-634E-6046-972E-79EF3A6A9E4D}"/>
                  </a:ext>
                </a:extLst>
              </p:cNvPr>
              <p:cNvSpPr txBox="1"/>
              <p:nvPr/>
            </p:nvSpPr>
            <p:spPr>
              <a:xfrm>
                <a:off x="961785" y="169518"/>
                <a:ext cx="1407693" cy="369332"/>
              </a:xfrm>
              <a:prstGeom prst="rect">
                <a:avLst/>
              </a:prstGeom>
              <a:noFill/>
            </p:spPr>
            <p:txBody>
              <a:bodyPr wrap="none" rtlCol="0">
                <a:spAutoFit/>
              </a:bodyPr>
              <a:lstStyle/>
              <a:p>
                <a:r>
                  <a:rPr lang="en-US" b="1" dirty="0"/>
                  <a:t>timeLeft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21" name="TextBox 20">
                <a:extLst>
                  <a:ext uri="{FF2B5EF4-FFF2-40B4-BE49-F238E27FC236}">
                    <a16:creationId xmlns:a16="http://schemas.microsoft.com/office/drawing/2014/main" id="{033D7E2E-634E-6046-972E-79EF3A6A9E4D}"/>
                  </a:ext>
                </a:extLst>
              </p:cNvPr>
              <p:cNvSpPr txBox="1">
                <a:spLocks noRot="1" noChangeAspect="1" noMove="1" noResize="1" noEditPoints="1" noAdjustHandles="1" noChangeArrowheads="1" noChangeShapeType="1" noTextEdit="1"/>
              </p:cNvSpPr>
              <p:nvPr/>
            </p:nvSpPr>
            <p:spPr>
              <a:xfrm>
                <a:off x="961785" y="169518"/>
                <a:ext cx="1407693" cy="369332"/>
              </a:xfrm>
              <a:prstGeom prst="rect">
                <a:avLst/>
              </a:prstGeom>
              <a:blipFill>
                <a:blip r:embed="rId3"/>
                <a:stretch>
                  <a:fillRect l="-3571"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260371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2AA5-0126-7948-B25A-8AD39E7E83E7}"/>
              </a:ext>
            </a:extLst>
          </p:cNvPr>
          <p:cNvSpPr>
            <a:spLocks noGrp="1"/>
          </p:cNvSpPr>
          <p:nvPr>
            <p:ph type="title"/>
          </p:nvPr>
        </p:nvSpPr>
        <p:spPr>
          <a:xfrm>
            <a:off x="831850" y="2228721"/>
            <a:ext cx="10515600" cy="2852737"/>
          </a:xfrm>
        </p:spPr>
        <p:txBody>
          <a:bodyPr/>
          <a:lstStyle/>
          <a:p>
            <a:pPr algn="ctr"/>
            <a:r>
              <a:rPr lang="en-US" dirty="0"/>
              <a:t>useRef &amp; useEffect</a:t>
            </a:r>
          </a:p>
        </p:txBody>
      </p:sp>
      <p:sp>
        <p:nvSpPr>
          <p:cNvPr id="3" name="Text Placeholder 2">
            <a:extLst>
              <a:ext uri="{FF2B5EF4-FFF2-40B4-BE49-F238E27FC236}">
                <a16:creationId xmlns:a16="http://schemas.microsoft.com/office/drawing/2014/main" id="{D55D8996-34C1-3D4B-84E0-06430943A964}"/>
              </a:ext>
            </a:extLst>
          </p:cNvPr>
          <p:cNvSpPr>
            <a:spLocks noGrp="1"/>
          </p:cNvSpPr>
          <p:nvPr>
            <p:ph type="body" idx="1"/>
          </p:nvPr>
        </p:nvSpPr>
        <p:spPr>
          <a:xfrm>
            <a:off x="831850" y="5108446"/>
            <a:ext cx="10515600" cy="1500187"/>
          </a:xfrm>
        </p:spPr>
        <p:txBody>
          <a:bodyPr/>
          <a:lstStyle/>
          <a:p>
            <a:pPr algn="ctr"/>
            <a:r>
              <a:rPr lang="en-US" dirty="0"/>
              <a:t>Friends forever, like Patrick and SpongeBob.</a:t>
            </a:r>
          </a:p>
        </p:txBody>
      </p:sp>
      <p:pic>
        <p:nvPicPr>
          <p:cNvPr id="1026" name="Picture 2" descr="Humour Writing And Spongebob Squarepants – Slap Happy Larry">
            <a:extLst>
              <a:ext uri="{FF2B5EF4-FFF2-40B4-BE49-F238E27FC236}">
                <a16:creationId xmlns:a16="http://schemas.microsoft.com/office/drawing/2014/main" id="{2FE6AC04-2E3D-AD4F-B66F-0842F1A45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398" y="1020056"/>
            <a:ext cx="5205203" cy="292792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98BD361-D0A7-DA4E-8DF6-18D7C0EEB877}"/>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292126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193C-A278-264F-99FE-219533D54B74}"/>
              </a:ext>
            </a:extLst>
          </p:cNvPr>
          <p:cNvSpPr>
            <a:spLocks noGrp="1"/>
          </p:cNvSpPr>
          <p:nvPr>
            <p:ph type="title"/>
          </p:nvPr>
        </p:nvSpPr>
        <p:spPr/>
        <p:txBody>
          <a:bodyPr/>
          <a:lstStyle/>
          <a:p>
            <a:r>
              <a:rPr lang="en-US" dirty="0"/>
              <a:t>Example of useRef, useEffect, and setInterval</a:t>
            </a:r>
          </a:p>
        </p:txBody>
      </p:sp>
      <p:pic>
        <p:nvPicPr>
          <p:cNvPr id="4" name="Picture 3">
            <a:extLst>
              <a:ext uri="{FF2B5EF4-FFF2-40B4-BE49-F238E27FC236}">
                <a16:creationId xmlns:a16="http://schemas.microsoft.com/office/drawing/2014/main" id="{E64C3491-A003-E64A-AA11-F291E9390F2E}"/>
              </a:ext>
            </a:extLst>
          </p:cNvPr>
          <p:cNvPicPr>
            <a:picLocks noChangeAspect="1"/>
          </p:cNvPicPr>
          <p:nvPr/>
        </p:nvPicPr>
        <p:blipFill rotWithShape="1">
          <a:blip r:embed="rId2"/>
          <a:srcRect b="53869"/>
          <a:stretch/>
        </p:blipFill>
        <p:spPr>
          <a:xfrm>
            <a:off x="33335" y="1623453"/>
            <a:ext cx="6229165" cy="3163700"/>
          </a:xfrm>
          <a:prstGeom prst="rect">
            <a:avLst/>
          </a:prstGeom>
        </p:spPr>
      </p:pic>
      <p:pic>
        <p:nvPicPr>
          <p:cNvPr id="5" name="Picture 4">
            <a:extLst>
              <a:ext uri="{FF2B5EF4-FFF2-40B4-BE49-F238E27FC236}">
                <a16:creationId xmlns:a16="http://schemas.microsoft.com/office/drawing/2014/main" id="{B6417C7E-7835-0A42-920F-9D67687B156D}"/>
              </a:ext>
            </a:extLst>
          </p:cNvPr>
          <p:cNvPicPr>
            <a:picLocks noChangeAspect="1"/>
          </p:cNvPicPr>
          <p:nvPr/>
        </p:nvPicPr>
        <p:blipFill rotWithShape="1">
          <a:blip r:embed="rId2"/>
          <a:srcRect t="46025"/>
          <a:stretch/>
        </p:blipFill>
        <p:spPr>
          <a:xfrm>
            <a:off x="5929500" y="1578208"/>
            <a:ext cx="6229165" cy="3701583"/>
          </a:xfrm>
          <a:prstGeom prst="rect">
            <a:avLst/>
          </a:prstGeom>
        </p:spPr>
      </p:pic>
      <p:sp>
        <p:nvSpPr>
          <p:cNvPr id="6" name="TextBox 5">
            <a:extLst>
              <a:ext uri="{FF2B5EF4-FFF2-40B4-BE49-F238E27FC236}">
                <a16:creationId xmlns:a16="http://schemas.microsoft.com/office/drawing/2014/main" id="{34581457-7107-4441-9771-10471D4B609A}"/>
              </a:ext>
            </a:extLst>
          </p:cNvPr>
          <p:cNvSpPr txBox="1"/>
          <p:nvPr/>
        </p:nvSpPr>
        <p:spPr>
          <a:xfrm>
            <a:off x="2745660" y="6026338"/>
            <a:ext cx="6700680" cy="369332"/>
          </a:xfrm>
          <a:prstGeom prst="rect">
            <a:avLst/>
          </a:prstGeom>
          <a:noFill/>
        </p:spPr>
        <p:txBody>
          <a:bodyPr wrap="none" rtlCol="0">
            <a:spAutoFit/>
          </a:bodyPr>
          <a:lstStyle/>
          <a:p>
            <a:r>
              <a:rPr lang="en-US" dirty="0"/>
              <a:t>Source: https://</a:t>
            </a:r>
            <a:r>
              <a:rPr lang="en-US" dirty="0" err="1"/>
              <a:t>medium.com</a:t>
            </a:r>
            <a:r>
              <a:rPr lang="en-US" dirty="0"/>
              <a:t>/</a:t>
            </a:r>
            <a:r>
              <a:rPr lang="en-US" dirty="0" err="1"/>
              <a:t>trabe</a:t>
            </a:r>
            <a:r>
              <a:rPr lang="en-US" dirty="0"/>
              <a:t>/react-useref-hook-b6c9d39e2022</a:t>
            </a:r>
          </a:p>
        </p:txBody>
      </p:sp>
      <p:sp>
        <p:nvSpPr>
          <p:cNvPr id="7" name="TextBox 6">
            <a:extLst>
              <a:ext uri="{FF2B5EF4-FFF2-40B4-BE49-F238E27FC236}">
                <a16:creationId xmlns:a16="http://schemas.microsoft.com/office/drawing/2014/main" id="{ECEA6EA5-2445-E341-AAD4-73849BBF8ABA}"/>
              </a:ext>
            </a:extLst>
          </p:cNvPr>
          <p:cNvSpPr txBox="1"/>
          <p:nvPr/>
        </p:nvSpPr>
        <p:spPr>
          <a:xfrm>
            <a:off x="4775958" y="6395670"/>
            <a:ext cx="2640082" cy="369332"/>
          </a:xfrm>
          <a:prstGeom prst="rect">
            <a:avLst/>
          </a:prstGeom>
          <a:noFill/>
        </p:spPr>
        <p:txBody>
          <a:bodyPr wrap="none" rtlCol="0">
            <a:spAutoFit/>
          </a:bodyPr>
          <a:lstStyle/>
          <a:p>
            <a:r>
              <a:rPr lang="en-US" dirty="0"/>
              <a:t>Author: Ceci García García</a:t>
            </a:r>
          </a:p>
        </p:txBody>
      </p:sp>
      <p:sp>
        <p:nvSpPr>
          <p:cNvPr id="8" name="Rectangle 7">
            <a:extLst>
              <a:ext uri="{FF2B5EF4-FFF2-40B4-BE49-F238E27FC236}">
                <a16:creationId xmlns:a16="http://schemas.microsoft.com/office/drawing/2014/main" id="{97C5BEEE-0E07-5D46-96A9-C17BA6EB0B33}"/>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pic>
        <p:nvPicPr>
          <p:cNvPr id="9" name="Picture 8">
            <a:extLst>
              <a:ext uri="{FF2B5EF4-FFF2-40B4-BE49-F238E27FC236}">
                <a16:creationId xmlns:a16="http://schemas.microsoft.com/office/drawing/2014/main" id="{8EB47E3D-E2EE-A149-944A-1CD3C92284E2}"/>
              </a:ext>
            </a:extLst>
          </p:cNvPr>
          <p:cNvPicPr>
            <a:picLocks noChangeAspect="1"/>
          </p:cNvPicPr>
          <p:nvPr/>
        </p:nvPicPr>
        <p:blipFill>
          <a:blip r:embed="rId3"/>
          <a:stretch>
            <a:fillRect/>
          </a:stretch>
        </p:blipFill>
        <p:spPr>
          <a:xfrm>
            <a:off x="7378383" y="3672728"/>
            <a:ext cx="4375150" cy="2228850"/>
          </a:xfrm>
          <a:prstGeom prst="rect">
            <a:avLst/>
          </a:prstGeom>
          <a:ln>
            <a:solidFill>
              <a:schemeClr val="tx1"/>
            </a:solidFill>
          </a:ln>
        </p:spPr>
      </p:pic>
    </p:spTree>
    <p:extLst>
      <p:ext uri="{BB962C8B-B14F-4D97-AF65-F5344CB8AC3E}">
        <p14:creationId xmlns:p14="http://schemas.microsoft.com/office/powerpoint/2010/main" val="416228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2483-0B85-2A4C-896F-36CE672372DE}"/>
              </a:ext>
            </a:extLst>
          </p:cNvPr>
          <p:cNvSpPr>
            <a:spLocks noGrp="1"/>
          </p:cNvSpPr>
          <p:nvPr>
            <p:ph type="title"/>
          </p:nvPr>
        </p:nvSpPr>
        <p:spPr/>
        <p:txBody>
          <a:bodyPr/>
          <a:lstStyle/>
          <a:p>
            <a:r>
              <a:rPr lang="en-US" dirty="0"/>
              <a:t>UseRef notes cont’d</a:t>
            </a:r>
          </a:p>
        </p:txBody>
      </p:sp>
      <p:pic>
        <p:nvPicPr>
          <p:cNvPr id="4" name="Picture 3">
            <a:extLst>
              <a:ext uri="{FF2B5EF4-FFF2-40B4-BE49-F238E27FC236}">
                <a16:creationId xmlns:a16="http://schemas.microsoft.com/office/drawing/2014/main" id="{EA2D8F64-D6C2-074C-8A30-B723DE0384C0}"/>
              </a:ext>
            </a:extLst>
          </p:cNvPr>
          <p:cNvPicPr>
            <a:picLocks noChangeAspect="1"/>
          </p:cNvPicPr>
          <p:nvPr/>
        </p:nvPicPr>
        <p:blipFill>
          <a:blip r:embed="rId2"/>
          <a:stretch>
            <a:fillRect/>
          </a:stretch>
        </p:blipFill>
        <p:spPr>
          <a:xfrm>
            <a:off x="2578531" y="1297441"/>
            <a:ext cx="7034937" cy="4558954"/>
          </a:xfrm>
          <a:prstGeom prst="rect">
            <a:avLst/>
          </a:prstGeom>
        </p:spPr>
      </p:pic>
      <p:sp>
        <p:nvSpPr>
          <p:cNvPr id="5" name="TextBox 4">
            <a:extLst>
              <a:ext uri="{FF2B5EF4-FFF2-40B4-BE49-F238E27FC236}">
                <a16:creationId xmlns:a16="http://schemas.microsoft.com/office/drawing/2014/main" id="{584828F9-DC03-0743-BB29-6471CC2435A6}"/>
              </a:ext>
            </a:extLst>
          </p:cNvPr>
          <p:cNvSpPr txBox="1"/>
          <p:nvPr/>
        </p:nvSpPr>
        <p:spPr>
          <a:xfrm>
            <a:off x="2745660" y="6026338"/>
            <a:ext cx="6700680" cy="369332"/>
          </a:xfrm>
          <a:prstGeom prst="rect">
            <a:avLst/>
          </a:prstGeom>
          <a:noFill/>
        </p:spPr>
        <p:txBody>
          <a:bodyPr wrap="none" rtlCol="0">
            <a:spAutoFit/>
          </a:bodyPr>
          <a:lstStyle/>
          <a:p>
            <a:r>
              <a:rPr lang="en-US" dirty="0"/>
              <a:t>Source: https://</a:t>
            </a:r>
            <a:r>
              <a:rPr lang="en-US" dirty="0" err="1"/>
              <a:t>medium.com</a:t>
            </a:r>
            <a:r>
              <a:rPr lang="en-US" dirty="0"/>
              <a:t>/</a:t>
            </a:r>
            <a:r>
              <a:rPr lang="en-US" dirty="0" err="1"/>
              <a:t>trabe</a:t>
            </a:r>
            <a:r>
              <a:rPr lang="en-US" dirty="0"/>
              <a:t>/react-useref-hook-b6c9d39e2022</a:t>
            </a:r>
          </a:p>
        </p:txBody>
      </p:sp>
      <p:sp>
        <p:nvSpPr>
          <p:cNvPr id="6" name="TextBox 5">
            <a:extLst>
              <a:ext uri="{FF2B5EF4-FFF2-40B4-BE49-F238E27FC236}">
                <a16:creationId xmlns:a16="http://schemas.microsoft.com/office/drawing/2014/main" id="{44041D43-DE6A-C144-97FF-733FD599508D}"/>
              </a:ext>
            </a:extLst>
          </p:cNvPr>
          <p:cNvSpPr txBox="1"/>
          <p:nvPr/>
        </p:nvSpPr>
        <p:spPr>
          <a:xfrm>
            <a:off x="4775958" y="6395670"/>
            <a:ext cx="2640082" cy="369332"/>
          </a:xfrm>
          <a:prstGeom prst="rect">
            <a:avLst/>
          </a:prstGeom>
          <a:noFill/>
        </p:spPr>
        <p:txBody>
          <a:bodyPr wrap="none" rtlCol="0">
            <a:spAutoFit/>
          </a:bodyPr>
          <a:lstStyle/>
          <a:p>
            <a:r>
              <a:rPr lang="en-US" dirty="0"/>
              <a:t>Author: Ceci García García</a:t>
            </a:r>
          </a:p>
        </p:txBody>
      </p:sp>
      <p:sp>
        <p:nvSpPr>
          <p:cNvPr id="7" name="Rectangle 6">
            <a:extLst>
              <a:ext uri="{FF2B5EF4-FFF2-40B4-BE49-F238E27FC236}">
                <a16:creationId xmlns:a16="http://schemas.microsoft.com/office/drawing/2014/main" id="{B26B4D3E-B439-4948-8530-9955988D2A54}"/>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57475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CBA7-FDCB-C543-846D-CB73D98DC93A}"/>
              </a:ext>
            </a:extLst>
          </p:cNvPr>
          <p:cNvSpPr>
            <a:spLocks noGrp="1"/>
          </p:cNvSpPr>
          <p:nvPr>
            <p:ph type="title"/>
          </p:nvPr>
        </p:nvSpPr>
        <p:spPr>
          <a:xfrm>
            <a:off x="831850" y="2006300"/>
            <a:ext cx="10515600" cy="2852737"/>
          </a:xfrm>
        </p:spPr>
        <p:txBody>
          <a:bodyPr/>
          <a:lstStyle/>
          <a:p>
            <a:pPr algn="ctr"/>
            <a:r>
              <a:rPr lang="en-US" dirty="0"/>
              <a:t>useForm</a:t>
            </a:r>
          </a:p>
        </p:txBody>
      </p:sp>
      <p:sp>
        <p:nvSpPr>
          <p:cNvPr id="3" name="Text Placeholder 2">
            <a:extLst>
              <a:ext uri="{FF2B5EF4-FFF2-40B4-BE49-F238E27FC236}">
                <a16:creationId xmlns:a16="http://schemas.microsoft.com/office/drawing/2014/main" id="{B1F6BA8B-5455-DC43-8A98-0207EE4BA94E}"/>
              </a:ext>
            </a:extLst>
          </p:cNvPr>
          <p:cNvSpPr>
            <a:spLocks noGrp="1"/>
          </p:cNvSpPr>
          <p:nvPr>
            <p:ph type="body" idx="1"/>
          </p:nvPr>
        </p:nvSpPr>
        <p:spPr>
          <a:xfrm>
            <a:off x="831850" y="4886025"/>
            <a:ext cx="10515600" cy="1500187"/>
          </a:xfrm>
        </p:spPr>
        <p:txBody>
          <a:bodyPr/>
          <a:lstStyle/>
          <a:p>
            <a:pPr algn="ctr"/>
            <a:r>
              <a:rPr lang="en-US" dirty="0"/>
              <a:t>AKA React Hook Form, the easiest way to handle user input!</a:t>
            </a:r>
          </a:p>
        </p:txBody>
      </p:sp>
      <p:pic>
        <p:nvPicPr>
          <p:cNvPr id="2050" name="Picture 2" descr="GitHub - react-hook-form/react-hook-form: 📋 React Hooks for forms  validation (Web + React Native)">
            <a:extLst>
              <a:ext uri="{FF2B5EF4-FFF2-40B4-BE49-F238E27FC236}">
                <a16:creationId xmlns:a16="http://schemas.microsoft.com/office/drawing/2014/main" id="{95DEE7D9-C132-7A49-9D20-1AF48D3414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53" r="25109" b="29674"/>
          <a:stretch/>
        </p:blipFill>
        <p:spPr bwMode="auto">
          <a:xfrm>
            <a:off x="4636787" y="1086303"/>
            <a:ext cx="2918426" cy="28741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B1DA177-B33F-B841-B98F-608A120840BB}"/>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151687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B4F-7ED0-B146-BD25-C2BEE65935F0}"/>
              </a:ext>
            </a:extLst>
          </p:cNvPr>
          <p:cNvSpPr>
            <a:spLocks noGrp="1"/>
          </p:cNvSpPr>
          <p:nvPr>
            <p:ph type="title"/>
          </p:nvPr>
        </p:nvSpPr>
        <p:spPr/>
        <p:txBody>
          <a:bodyPr/>
          <a:lstStyle/>
          <a:p>
            <a:r>
              <a:rPr lang="en-US" dirty="0"/>
              <a:t>UseForm (1/2)</a:t>
            </a:r>
          </a:p>
        </p:txBody>
      </p:sp>
      <p:sp>
        <p:nvSpPr>
          <p:cNvPr id="3" name="Content Placeholder 2">
            <a:extLst>
              <a:ext uri="{FF2B5EF4-FFF2-40B4-BE49-F238E27FC236}">
                <a16:creationId xmlns:a16="http://schemas.microsoft.com/office/drawing/2014/main" id="{6CBEBCD0-2AB7-6A46-9406-FCBF1EAE3937}"/>
              </a:ext>
            </a:extLst>
          </p:cNvPr>
          <p:cNvSpPr>
            <a:spLocks noGrp="1"/>
          </p:cNvSpPr>
          <p:nvPr>
            <p:ph idx="1"/>
          </p:nvPr>
        </p:nvSpPr>
        <p:spPr/>
        <p:txBody>
          <a:bodyPr/>
          <a:lstStyle/>
          <a:p>
            <a:r>
              <a:rPr lang="en-US" dirty="0"/>
              <a:t>import { useForm } from "react-hook-form";</a:t>
            </a:r>
          </a:p>
          <a:p>
            <a:r>
              <a:rPr lang="en-US" dirty="0"/>
              <a:t>function Form({</a:t>
            </a:r>
            <a:r>
              <a:rPr lang="en-US" dirty="0" err="1"/>
              <a:t>submitForm</a:t>
            </a:r>
            <a:r>
              <a:rPr lang="en-US" dirty="0"/>
              <a:t>}) {</a:t>
            </a:r>
          </a:p>
          <a:p>
            <a:pPr marL="0" indent="0">
              <a:buNone/>
            </a:pPr>
            <a:r>
              <a:rPr lang="en-US" dirty="0"/>
              <a:t>	const { register, </a:t>
            </a:r>
            <a:r>
              <a:rPr lang="en-US" dirty="0" err="1"/>
              <a:t>handleSubmit</a:t>
            </a:r>
            <a:r>
              <a:rPr lang="en-US" dirty="0"/>
              <a:t>, errors } = useForm();</a:t>
            </a:r>
          </a:p>
          <a:p>
            <a:pPr marL="0" indent="0">
              <a:buNone/>
            </a:pPr>
            <a:r>
              <a:rPr lang="en-US" dirty="0"/>
              <a:t>	const onSubmit = data =&gt; {</a:t>
            </a:r>
          </a:p>
          <a:p>
            <a:pPr marL="0" indent="0">
              <a:buNone/>
            </a:pPr>
            <a:r>
              <a:rPr lang="en-US" dirty="0"/>
              <a:t>        		</a:t>
            </a:r>
            <a:r>
              <a:rPr lang="en-US" dirty="0" err="1"/>
              <a:t>console.log</a:t>
            </a:r>
            <a:r>
              <a:rPr lang="en-US" dirty="0"/>
              <a:t>(data);</a:t>
            </a:r>
            <a:br>
              <a:rPr lang="en-US" dirty="0"/>
            </a:br>
            <a:r>
              <a:rPr lang="en-US" dirty="0"/>
              <a:t>		</a:t>
            </a:r>
            <a:r>
              <a:rPr lang="en-US" dirty="0" err="1"/>
              <a:t>submitForm</a:t>
            </a:r>
            <a:r>
              <a:rPr lang="en-US" dirty="0"/>
              <a:t>();</a:t>
            </a:r>
          </a:p>
          <a:p>
            <a:pPr marL="0" indent="0">
              <a:buNone/>
            </a:pPr>
            <a:r>
              <a:rPr lang="en-US" dirty="0"/>
              <a:t>	};</a:t>
            </a:r>
          </a:p>
          <a:p>
            <a:pPr marL="0" indent="0">
              <a:buNone/>
            </a:pPr>
            <a:r>
              <a:rPr lang="en-US" dirty="0"/>
              <a:t>	[…]</a:t>
            </a:r>
          </a:p>
          <a:p>
            <a:pPr marL="0" indent="0">
              <a:buNone/>
            </a:pPr>
            <a:endParaRPr lang="en-US" dirty="0"/>
          </a:p>
          <a:p>
            <a:endParaRPr lang="en-US" dirty="0"/>
          </a:p>
        </p:txBody>
      </p:sp>
      <p:sp>
        <p:nvSpPr>
          <p:cNvPr id="4" name="Rectangle 3">
            <a:extLst>
              <a:ext uri="{FF2B5EF4-FFF2-40B4-BE49-F238E27FC236}">
                <a16:creationId xmlns:a16="http://schemas.microsoft.com/office/drawing/2014/main" id="{AA59C270-EF78-624B-A6DF-6C4616E1F5F6}"/>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281750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B4F-7ED0-B146-BD25-C2BEE65935F0}"/>
              </a:ext>
            </a:extLst>
          </p:cNvPr>
          <p:cNvSpPr>
            <a:spLocks noGrp="1"/>
          </p:cNvSpPr>
          <p:nvPr>
            <p:ph type="title"/>
          </p:nvPr>
        </p:nvSpPr>
        <p:spPr/>
        <p:txBody>
          <a:bodyPr/>
          <a:lstStyle/>
          <a:p>
            <a:r>
              <a:rPr lang="en-US" dirty="0"/>
              <a:t>UseForm (2/2)</a:t>
            </a:r>
          </a:p>
        </p:txBody>
      </p:sp>
      <p:sp>
        <p:nvSpPr>
          <p:cNvPr id="3" name="Content Placeholder 2">
            <a:extLst>
              <a:ext uri="{FF2B5EF4-FFF2-40B4-BE49-F238E27FC236}">
                <a16:creationId xmlns:a16="http://schemas.microsoft.com/office/drawing/2014/main" id="{6CBEBCD0-2AB7-6A46-9406-FCBF1EAE3937}"/>
              </a:ext>
            </a:extLst>
          </p:cNvPr>
          <p:cNvSpPr>
            <a:spLocks noGrp="1"/>
          </p:cNvSpPr>
          <p:nvPr>
            <p:ph idx="1"/>
          </p:nvPr>
        </p:nvSpPr>
        <p:spPr>
          <a:xfrm>
            <a:off x="838200" y="1825624"/>
            <a:ext cx="10515600" cy="5032375"/>
          </a:xfrm>
        </p:spPr>
        <p:txBody>
          <a:bodyPr>
            <a:normAutofit fontScale="62500" lnSpcReduction="20000"/>
          </a:bodyPr>
          <a:lstStyle/>
          <a:p>
            <a:pPr marL="0" indent="0">
              <a:buNone/>
            </a:pPr>
            <a:r>
              <a:rPr lang="en-US" dirty="0"/>
              <a:t>return (&lt;div align=’center’&gt;</a:t>
            </a:r>
          </a:p>
          <a:p>
            <a:pPr marL="0" indent="0">
              <a:buNone/>
            </a:pPr>
            <a:r>
              <a:rPr lang="en-US" dirty="0"/>
              <a:t>&lt;form onSubmit={</a:t>
            </a:r>
            <a:r>
              <a:rPr lang="en-US" dirty="0" err="1"/>
              <a:t>handleSubmit</a:t>
            </a:r>
            <a:r>
              <a:rPr lang="en-US" dirty="0"/>
              <a:t>(onSubmit)} </a:t>
            </a:r>
            <a:r>
              <a:rPr lang="en-US" dirty="0" err="1"/>
              <a:t>noValidate</a:t>
            </a:r>
            <a:r>
              <a:rPr lang="en-US" dirty="0"/>
              <a:t> id=“pomodoro-form"&gt; …</a:t>
            </a:r>
          </a:p>
          <a:p>
            <a:pPr marL="0" indent="0">
              <a:buNone/>
            </a:pPr>
            <a:r>
              <a:rPr lang="en-US" dirty="0"/>
              <a:t>&lt;input </a:t>
            </a:r>
          </a:p>
          <a:p>
            <a:pPr marL="0" indent="0">
              <a:buNone/>
            </a:pPr>
            <a:r>
              <a:rPr lang="en-US" dirty="0"/>
              <a:t>                    type=”number"  name=”minutes” id=”minutes-input”</a:t>
            </a:r>
          </a:p>
          <a:p>
            <a:pPr marL="0" indent="0">
              <a:buNone/>
            </a:pPr>
            <a:r>
              <a:rPr lang="en-US" dirty="0"/>
              <a:t>                    ref={register({ </a:t>
            </a:r>
          </a:p>
          <a:p>
            <a:pPr marL="0" indent="0">
              <a:buNone/>
            </a:pPr>
            <a:r>
              <a:rPr lang="en-US" dirty="0"/>
              <a:t>                    	required: {value: true, message: ”Please enter the number of minutes …"},</a:t>
            </a:r>
          </a:p>
          <a:p>
            <a:pPr marL="0" indent="0">
              <a:buNone/>
            </a:pPr>
            <a:r>
              <a:rPr lang="en-US" dirty="0"/>
              <a:t>		min: {value: .01,  message: "Please enter a number between .01 and 100."},</a:t>
            </a:r>
          </a:p>
          <a:p>
            <a:pPr marL="0" indent="0">
              <a:buNone/>
            </a:pPr>
            <a:r>
              <a:rPr lang="en-US" dirty="0"/>
              <a:t>		max: {value: 100,  message: "Please enter number between .01 and 100."},</a:t>
            </a:r>
          </a:p>
          <a:p>
            <a:pPr marL="0" indent="0">
              <a:buNone/>
            </a:pPr>
            <a:r>
              <a:rPr lang="en-US" dirty="0"/>
              <a:t>                    })}</a:t>
            </a:r>
          </a:p>
          <a:p>
            <a:pPr marL="0" indent="0">
              <a:buNone/>
            </a:pPr>
            <a:r>
              <a:rPr lang="en-US" dirty="0"/>
              <a:t>                /&gt;</a:t>
            </a:r>
          </a:p>
          <a:p>
            <a:pPr marL="0" indent="0">
              <a:buNone/>
            </a:pPr>
            <a:r>
              <a:rPr lang="en-US" dirty="0"/>
              <a:t> &lt;input type="submit"/&gt;</a:t>
            </a:r>
          </a:p>
          <a:p>
            <a:pPr marL="0" indent="0">
              <a:buNone/>
            </a:pPr>
            <a:r>
              <a:rPr lang="en-US" dirty="0"/>
              <a:t>                {</a:t>
            </a:r>
            <a:r>
              <a:rPr lang="en-US" dirty="0" err="1"/>
              <a:t>errors.minutes</a:t>
            </a:r>
            <a:r>
              <a:rPr lang="en-US" dirty="0"/>
              <a:t> &amp;&amp; &lt;p&gt;{</a:t>
            </a:r>
            <a:r>
              <a:rPr lang="en-US" dirty="0" err="1"/>
              <a:t>errors.minutes.message</a:t>
            </a:r>
            <a:r>
              <a:rPr lang="en-US" dirty="0"/>
              <a:t>}&lt;/p&gt;}</a:t>
            </a:r>
          </a:p>
          <a:p>
            <a:pPr marL="0" indent="0">
              <a:buNone/>
            </a:pPr>
            <a:r>
              <a:rPr lang="en-US" dirty="0"/>
              <a:t>            &lt;/form&gt;</a:t>
            </a:r>
          </a:p>
          <a:p>
            <a:pPr marL="0" indent="0">
              <a:buNone/>
            </a:pPr>
            <a:r>
              <a:rPr lang="en-US" dirty="0"/>
              <a:t>        &lt;/div&gt;)</a:t>
            </a:r>
          </a:p>
          <a:p>
            <a:pPr marL="0" indent="0">
              <a:buNone/>
            </a:pPr>
            <a:r>
              <a:rPr lang="en-US" dirty="0"/>
              <a:t>}</a:t>
            </a:r>
          </a:p>
        </p:txBody>
      </p:sp>
      <p:sp>
        <p:nvSpPr>
          <p:cNvPr id="4" name="Rectangle 3">
            <a:extLst>
              <a:ext uri="{FF2B5EF4-FFF2-40B4-BE49-F238E27FC236}">
                <a16:creationId xmlns:a16="http://schemas.microsoft.com/office/drawing/2014/main" id="{AA59C270-EF78-624B-A6DF-6C4616E1F5F6}"/>
              </a:ext>
            </a:extLst>
          </p:cNvPr>
          <p:cNvSpPr/>
          <p:nvPr/>
        </p:nvSpPr>
        <p:spPr>
          <a:xfrm>
            <a:off x="11499429" y="6228619"/>
            <a:ext cx="508209" cy="5082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he Hand Bold"/>
                <a:ea typeface="+mn-ea"/>
                <a:cs typeface="+mn-cs"/>
              </a:rPr>
              <a:t>XTINA PARK</a:t>
            </a:r>
          </a:p>
        </p:txBody>
      </p:sp>
    </p:spTree>
    <p:extLst>
      <p:ext uri="{BB962C8B-B14F-4D97-AF65-F5344CB8AC3E}">
        <p14:creationId xmlns:p14="http://schemas.microsoft.com/office/powerpoint/2010/main" val="1967621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9949</TotalTime>
  <Words>703</Words>
  <Application>Microsoft Macintosh PowerPoint</Application>
  <PresentationFormat>Widescreen</PresentationFormat>
  <Paragraphs>108</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The Hand Bold</vt:lpstr>
      <vt:lpstr>Office Theme</vt:lpstr>
      <vt:lpstr>POMODORO APP</vt:lpstr>
      <vt:lpstr>PowerPoint Presentation</vt:lpstr>
      <vt:lpstr>PowerPoint Presentation</vt:lpstr>
      <vt:lpstr>useRef &amp; useEffect</vt:lpstr>
      <vt:lpstr>Example of useRef, useEffect, and setInterval</vt:lpstr>
      <vt:lpstr>UseRef notes cont’d</vt:lpstr>
      <vt:lpstr>useForm</vt:lpstr>
      <vt:lpstr>UseForm (1/2)</vt:lpstr>
      <vt:lpstr>UseForm (2/2)</vt:lpstr>
      <vt:lpstr>Random Snippets I Know I Will Forget</vt:lpstr>
      <vt:lpstr>IMPORTS</vt:lpstr>
      <vt:lpstr>STYLING:</vt:lpstr>
      <vt:lpstr>OTHER: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Park</dc:creator>
  <cp:lastModifiedBy>Christina Park</cp:lastModifiedBy>
  <cp:revision>87</cp:revision>
  <dcterms:created xsi:type="dcterms:W3CDTF">2020-10-26T21:49:01Z</dcterms:created>
  <dcterms:modified xsi:type="dcterms:W3CDTF">2020-11-02T19:40:45Z</dcterms:modified>
</cp:coreProperties>
</file>