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4"/>
  </p:handoutMasterIdLst>
  <p:sldIdLst>
    <p:sldId id="288" r:id="rId3"/>
    <p:sldId id="491" r:id="rId4"/>
    <p:sldId id="497" r:id="rId5"/>
    <p:sldId id="500" r:id="rId6"/>
    <p:sldId id="498" r:id="rId7"/>
    <p:sldId id="499" r:id="rId8"/>
    <p:sldId id="558" r:id="rId9"/>
    <p:sldId id="503" r:id="rId10"/>
    <p:sldId id="504" r:id="rId11"/>
    <p:sldId id="505" r:id="rId12"/>
    <p:sldId id="411" r:id="rId13"/>
    <p:sldId id="506" r:id="rId14"/>
    <p:sldId id="507" r:id="rId15"/>
    <p:sldId id="508" r:id="rId16"/>
    <p:sldId id="559" r:id="rId17"/>
    <p:sldId id="384" r:id="rId18"/>
    <p:sldId id="385" r:id="rId19"/>
    <p:sldId id="386" r:id="rId20"/>
    <p:sldId id="387" r:id="rId21"/>
    <p:sldId id="515" r:id="rId22"/>
    <p:sldId id="516" r:id="rId23"/>
    <p:sldId id="517" r:id="rId24"/>
    <p:sldId id="519" r:id="rId25"/>
    <p:sldId id="520" r:id="rId26"/>
    <p:sldId id="521" r:id="rId27"/>
    <p:sldId id="532" r:id="rId28"/>
    <p:sldId id="533" r:id="rId29"/>
    <p:sldId id="534" r:id="rId30"/>
    <p:sldId id="535" r:id="rId31"/>
    <p:sldId id="560" r:id="rId32"/>
    <p:sldId id="523" r:id="rId33"/>
    <p:sldId id="524" r:id="rId34"/>
    <p:sldId id="525" r:id="rId35"/>
    <p:sldId id="526" r:id="rId36"/>
    <p:sldId id="415" r:id="rId37"/>
    <p:sldId id="537" r:id="rId38"/>
    <p:sldId id="538" r:id="rId39"/>
    <p:sldId id="539" r:id="rId40"/>
    <p:sldId id="540" r:id="rId41"/>
    <p:sldId id="541" r:id="rId42"/>
    <p:sldId id="542" r:id="rId43"/>
    <p:sldId id="548" r:id="rId44"/>
    <p:sldId id="549" r:id="rId45"/>
    <p:sldId id="550" r:id="rId46"/>
    <p:sldId id="551" r:id="rId47"/>
    <p:sldId id="554" r:id="rId48"/>
    <p:sldId id="562" r:id="rId50"/>
    <p:sldId id="563" r:id="rId51"/>
    <p:sldId id="552" r:id="rId52"/>
    <p:sldId id="556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3300"/>
    <a:srgbClr val="FF0000"/>
    <a:srgbClr val="FFFF0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5" autoAdjust="0"/>
    <p:restoredTop sz="91537" autoAdjust="0"/>
  </p:normalViewPr>
  <p:slideViewPr>
    <p:cSldViewPr>
      <p:cViewPr varScale="1">
        <p:scale>
          <a:sx n="80" d="100"/>
          <a:sy n="80" d="100"/>
        </p:scale>
        <p:origin x="-112" y="-448"/>
      </p:cViewPr>
      <p:guideLst>
        <p:guide orient="horz" pos="2174"/>
        <p:guide pos="290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EB540D-990D-4A4A-A5E2-BBC8FF256DC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53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11276A-B2F6-4016-9188-D2A6F6BF339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fghij</a:t>
            </a:r>
            <a:r>
              <a:rPr lang="zh-CN" altLang="en-US" dirty="0" smtClean="0"/>
              <a:t>，可以算出</a:t>
            </a:r>
            <a:r>
              <a:rPr lang="en-US" altLang="zh-CN" dirty="0" err="1" smtClean="0"/>
              <a:t>abcde</a:t>
            </a:r>
            <a:r>
              <a:rPr lang="zh-CN" altLang="en-US" dirty="0" smtClean="0"/>
              <a:t>，然后判断是否所有数字都不相同。枚举量从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！降到不到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1276A-B2F6-4016-9188-D2A6F6BF33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76600" y="2130425"/>
            <a:ext cx="5638800" cy="1470025"/>
          </a:xfrm>
        </p:spPr>
        <p:txBody>
          <a:bodyPr/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76600" y="4572000"/>
            <a:ext cx="56388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324600"/>
            <a:ext cx="2133600" cy="396875"/>
          </a:xfrm>
        </p:spPr>
        <p:txBody>
          <a:bodyPr/>
          <a:lstStyle>
            <a:lvl1pPr>
              <a:defRPr b="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396875"/>
          </a:xfrm>
        </p:spPr>
        <p:txBody>
          <a:bodyPr/>
          <a:lstStyle>
            <a:lvl1pPr algn="ctr">
              <a:defRPr b="0">
                <a:solidFill>
                  <a:srgbClr val="FEFEFE"/>
                </a:solidFill>
                <a:latin typeface="+mj-lt"/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133600" cy="396875"/>
          </a:xfrm>
        </p:spPr>
        <p:txBody>
          <a:bodyPr/>
          <a:lstStyle>
            <a:lvl1pPr>
              <a:defRPr b="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41988199-EA9D-43DF-95B8-EBE7C420AE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7038" y="109538"/>
            <a:ext cx="1909762" cy="6016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109538"/>
            <a:ext cx="5581650" cy="6016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2010 </a:t>
            </a:r>
            <a:r>
              <a:rPr lang="zh-CN" altLang="en-US"/>
              <a:t>信息学夏令营    倪震祥</a:t>
            </a: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990600"/>
            <a:ext cx="7643812" cy="51355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990600"/>
            <a:ext cx="3744912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0300" y="990600"/>
            <a:ext cx="37465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042988" y="990600"/>
            <a:ext cx="7643812" cy="51355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  <a:lvl2pPr>
              <a:defRPr b="1">
                <a:latin typeface="华文中宋" pitchFamily="2" charset="-122"/>
                <a:ea typeface="华文中宋" pitchFamily="2" charset="-122"/>
              </a:defRPr>
            </a:lvl2pPr>
            <a:lvl3pPr>
              <a:defRPr b="1">
                <a:latin typeface="华文中宋" pitchFamily="2" charset="-122"/>
                <a:ea typeface="华文中宋" pitchFamily="2" charset="-122"/>
              </a:defRPr>
            </a:lvl3pPr>
            <a:lvl4pPr>
              <a:defRPr b="1">
                <a:latin typeface="华文中宋" pitchFamily="2" charset="-122"/>
                <a:ea typeface="华文中宋" pitchFamily="2" charset="-122"/>
              </a:defRPr>
            </a:lvl4pPr>
            <a:lvl5pPr>
              <a:defRPr b="1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990600"/>
            <a:ext cx="3744912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0300" y="990600"/>
            <a:ext cx="37465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2.png"/><Relationship Id="rId15" Type="http://schemas.openxmlformats.org/officeDocument/2006/relationships/oleObject" Target="../embeddings/oleObject1.bin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1880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403648" cy="138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15" imgW="3848100" imgH="3797300" progId="">
                  <p:embed/>
                </p:oleObj>
              </mc:Choice>
              <mc:Fallback>
                <p:oleObj name="Image" r:id="rId15" imgW="3848100" imgH="37973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03648" cy="1384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42987"/>
            <a:ext cx="7162800" cy="59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990600"/>
            <a:ext cx="7643812" cy="513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9088" y="6524625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latin typeface="+mj-lt"/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553200"/>
            <a:ext cx="2895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892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4663" y="6553200"/>
            <a:ext cx="668337" cy="188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latin typeface="+mj-lt"/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sz="2800" b="1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800" b="1">
          <a:solidFill>
            <a:srgbClr val="3333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rgbClr val="3333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rgbClr val="3333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>
          <a:solidFill>
            <a:srgbClr val="333399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>
          <a:solidFill>
            <a:srgbClr val="33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>
          <a:solidFill>
            <a:srgbClr val="33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>
          <a:solidFill>
            <a:srgbClr val="33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>
          <a:solidFill>
            <a:srgbClr val="3333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844824"/>
            <a:ext cx="8712968" cy="3078162"/>
          </a:xfrm>
        </p:spPr>
        <p:txBody>
          <a:bodyPr/>
          <a:lstStyle/>
          <a:p>
            <a:pPr eaLnBrk="1" hangingPunct="1"/>
            <a:r>
              <a:rPr lang="en-US" altLang="zh-CN" sz="8000" dirty="0" smtClean="0">
                <a:solidFill>
                  <a:schemeClr val="tx1"/>
                </a:solidFill>
              </a:rPr>
              <a:t>         </a:t>
            </a:r>
            <a:r>
              <a:rPr lang="zh-CN" altLang="zh-CN" sz="7200" dirty="0" smtClean="0">
                <a:solidFill>
                  <a:schemeClr val="tx1"/>
                </a:solidFill>
              </a:rPr>
              <a:t>穷举算法</a:t>
            </a:r>
            <a:br>
              <a:rPr lang="en-US" altLang="zh-CN" sz="7200" dirty="0" smtClean="0">
                <a:solidFill>
                  <a:schemeClr val="tx1"/>
                </a:solidFill>
              </a:rPr>
            </a:br>
            <a:r>
              <a:rPr lang="zh-CN" altLang="zh-CN" sz="7200" dirty="0" smtClean="0">
                <a:solidFill>
                  <a:schemeClr val="tx1"/>
                </a:solidFill>
              </a:rPr>
              <a:t>优化及其应用举例</a:t>
            </a:r>
            <a:r>
              <a:rPr lang="zh-CN" altLang="zh-CN" sz="7200" dirty="0" smtClean="0"/>
              <a:t> </a:t>
            </a:r>
            <a:endParaRPr lang="zh-CN" altLang="en-US" sz="7200" dirty="0" smtClean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CED1-A41D-1F4C-B673-9B605DEA4968}" type="slidenum">
              <a:rPr lang="en-US" altLang="zh-CN"/>
            </a:fld>
            <a:endParaRPr lang="en-US" altLang="zh-CN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045" y="459740"/>
            <a:ext cx="9062085" cy="6400800"/>
          </a:xfrm>
        </p:spPr>
        <p:txBody>
          <a:bodyPr/>
          <a:lstStyle/>
          <a:p>
            <a:pPr marL="0" indent="4445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200" dirty="0">
                <a:latin typeface="Century Schoolbook"/>
                <a:cs typeface="Century Schoolbook"/>
              </a:rPr>
              <a:t>main(   )</a:t>
            </a:r>
            <a:br>
              <a:rPr lang="en-US" altLang="zh-CN" sz="2200" dirty="0">
                <a:latin typeface="Century Schoolbook"/>
                <a:cs typeface="Century Schoolbook"/>
              </a:rPr>
            </a:br>
            <a:r>
              <a:rPr lang="en-US" altLang="zh-CN" sz="2200" dirty="0">
                <a:latin typeface="Century Schoolbook"/>
                <a:cs typeface="Century Schoolbook"/>
              </a:rPr>
              <a:t>{  </a:t>
            </a:r>
            <a:r>
              <a:rPr lang="en-US" altLang="zh-CN" sz="2200" dirty="0" err="1">
                <a:latin typeface="Century Schoolbook"/>
                <a:cs typeface="Century Schoolbook"/>
              </a:rPr>
              <a:t>int</a:t>
            </a:r>
            <a:r>
              <a:rPr lang="en-US" altLang="zh-CN" sz="2200" dirty="0">
                <a:latin typeface="Century Schoolbook"/>
                <a:cs typeface="Century Schoolbook"/>
              </a:rPr>
              <a:t> </a:t>
            </a:r>
            <a:r>
              <a:rPr lang="en-US" altLang="zh-CN" sz="2200" dirty="0" err="1">
                <a:latin typeface="Century Schoolbook"/>
                <a:cs typeface="Century Schoolbook"/>
              </a:rPr>
              <a:t>x,y,z</a:t>
            </a:r>
            <a:r>
              <a:rPr lang="en-US" altLang="zh-CN" sz="2200" dirty="0">
                <a:latin typeface="Century Schoolbook"/>
                <a:cs typeface="Century Schoolbook"/>
              </a:rPr>
              <a:t>;</a:t>
            </a:r>
            <a:br>
              <a:rPr lang="en-US" altLang="zh-CN" sz="2200" dirty="0">
                <a:latin typeface="Century Schoolbook"/>
                <a:cs typeface="Century Schoolbook"/>
              </a:rPr>
            </a:br>
            <a:r>
              <a:rPr lang="en-US" altLang="zh-CN" sz="2200" dirty="0">
                <a:latin typeface="Century Schoolbook"/>
                <a:cs typeface="Century Schoolbook"/>
              </a:rPr>
              <a:t>    for(x=1;x&lt;=20;x=x+1)               </a:t>
            </a:r>
            <a:br>
              <a:rPr lang="en-US" altLang="zh-CN" sz="2200" dirty="0">
                <a:latin typeface="Century Schoolbook"/>
                <a:cs typeface="Century Schoolbook"/>
              </a:rPr>
            </a:br>
            <a:r>
              <a:rPr lang="en-US" altLang="zh-CN" sz="2200" dirty="0">
                <a:latin typeface="Century Schoolbook"/>
                <a:cs typeface="Century Schoolbook"/>
              </a:rPr>
              <a:t>        for(y=1;y&lt;=33;y=y+1)            </a:t>
            </a:r>
            <a:endParaRPr lang="en-US" altLang="zh-CN" sz="2200" dirty="0">
              <a:latin typeface="Century Schoolbook"/>
              <a:cs typeface="Century Schoolbook"/>
            </a:endParaRPr>
          </a:p>
          <a:p>
            <a:pPr marL="0" indent="4445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200" dirty="0">
                <a:latin typeface="Century Schoolbook"/>
                <a:cs typeface="Century Schoolbook"/>
              </a:rPr>
              <a:t>        { z=100-x-y;             </a:t>
            </a:r>
            <a:br>
              <a:rPr lang="en-US" altLang="zh-CN" sz="2200" dirty="0">
                <a:latin typeface="Century Schoolbook"/>
                <a:cs typeface="Century Schoolbook"/>
              </a:rPr>
            </a:br>
            <a:r>
              <a:rPr lang="en-US" altLang="zh-CN" sz="2200" dirty="0">
                <a:latin typeface="Century Schoolbook"/>
                <a:cs typeface="Century Schoolbook"/>
              </a:rPr>
              <a:t>           </a:t>
            </a:r>
            <a:r>
              <a:rPr lang="en-US" altLang="zh-CN" sz="2200" dirty="0" smtClean="0">
                <a:latin typeface="Century Schoolbook"/>
                <a:cs typeface="Century Schoolbook"/>
              </a:rPr>
              <a:t>if (</a:t>
            </a:r>
            <a:r>
              <a:rPr lang="en-US" altLang="zh-CN" sz="2200" dirty="0">
                <a:latin typeface="Century Schoolbook"/>
                <a:cs typeface="Century Schoolbook"/>
              </a:rPr>
              <a:t>z mod 3</a:t>
            </a:r>
            <a:r>
              <a:rPr lang="en-US" altLang="zh-CN" sz="2200" dirty="0" smtClean="0">
                <a:latin typeface="Century Schoolbook"/>
                <a:cs typeface="Century Schoolbook"/>
              </a:rPr>
              <a:t>==0 &amp;&amp; </a:t>
            </a:r>
            <a:r>
              <a:rPr lang="en-US" altLang="zh-CN" sz="2200" dirty="0">
                <a:latin typeface="Century Schoolbook"/>
                <a:cs typeface="Century Schoolbook"/>
              </a:rPr>
              <a:t>5*x+3*</a:t>
            </a:r>
            <a:r>
              <a:rPr lang="en-US" altLang="zh-CN" sz="2200" dirty="0" err="1">
                <a:latin typeface="Century Schoolbook"/>
                <a:cs typeface="Century Schoolbook"/>
              </a:rPr>
              <a:t>y+z</a:t>
            </a:r>
            <a:r>
              <a:rPr lang="en-US" altLang="zh-CN" sz="2200" dirty="0">
                <a:latin typeface="Century Schoolbook"/>
                <a:cs typeface="Century Schoolbook"/>
              </a:rPr>
              <a:t>/3</a:t>
            </a:r>
            <a:r>
              <a:rPr lang="en-US" altLang="zh-CN" sz="2200" dirty="0" smtClean="0">
                <a:latin typeface="Century Schoolbook"/>
                <a:cs typeface="Century Schoolbook"/>
              </a:rPr>
              <a:t>==100</a:t>
            </a:r>
            <a:r>
              <a:rPr lang="en-US" altLang="zh-CN" sz="2200" dirty="0">
                <a:latin typeface="Century Schoolbook"/>
                <a:cs typeface="Century Schoolbook"/>
              </a:rPr>
              <a:t>)                                  </a:t>
            </a:r>
            <a:br>
              <a:rPr lang="en-US" altLang="zh-CN" sz="2200" dirty="0">
                <a:latin typeface="Century Schoolbook"/>
                <a:cs typeface="Century Schoolbook"/>
              </a:rPr>
            </a:br>
            <a:r>
              <a:rPr lang="en-US" altLang="zh-CN" sz="2200" dirty="0">
                <a:latin typeface="Century Schoolbook"/>
                <a:cs typeface="Century Schoolbook"/>
              </a:rPr>
              <a:t>             {</a:t>
            </a:r>
            <a:r>
              <a:rPr lang="en-US" altLang="zh-CN" sz="2200" dirty="0" err="1" smtClean="0">
                <a:latin typeface="Century Schoolbook"/>
                <a:cs typeface="Century Schoolbook"/>
              </a:rPr>
              <a:t>printf</a:t>
            </a:r>
            <a:r>
              <a:rPr lang="en-US" altLang="zh-CN" sz="2200" dirty="0" smtClean="0">
                <a:latin typeface="Century Schoolbook"/>
                <a:cs typeface="Century Schoolbook"/>
              </a:rPr>
              <a:t>(</a:t>
            </a:r>
            <a:r>
              <a:rPr lang="en-US" altLang="zh-CN" sz="2200" dirty="0">
                <a:latin typeface="Century Schoolbook"/>
                <a:cs typeface="Century Schoolbook"/>
              </a:rPr>
              <a:t>"the cock number </a:t>
            </a:r>
            <a:r>
              <a:rPr lang="en-US" altLang="zh-CN" sz="2200" dirty="0" smtClean="0">
                <a:latin typeface="Century Schoolbook"/>
                <a:cs typeface="Century Schoolbook"/>
              </a:rPr>
              <a:t>is &amp;</a:t>
            </a:r>
            <a:r>
              <a:rPr lang="en-US" altLang="zh-CN" sz="2200" dirty="0" err="1" smtClean="0">
                <a:latin typeface="Century Schoolbook"/>
                <a:cs typeface="Century Schoolbook"/>
              </a:rPr>
              <a:t>d"</a:t>
            </a:r>
            <a:r>
              <a:rPr lang="en-US" altLang="zh-CN" sz="2200" dirty="0" err="1">
                <a:latin typeface="Century Schoolbook"/>
                <a:cs typeface="Century Schoolbook"/>
              </a:rPr>
              <a:t>,x</a:t>
            </a:r>
            <a:r>
              <a:rPr lang="en-US" altLang="zh-CN" sz="2200" dirty="0">
                <a:latin typeface="Century Schoolbook"/>
                <a:cs typeface="Century Schoolbook"/>
              </a:rPr>
              <a:t>)</a:t>
            </a:r>
            <a:r>
              <a:rPr lang="zh-CN" altLang="en-US" sz="2200" dirty="0">
                <a:latin typeface="Century Schoolbook"/>
                <a:cs typeface="Century Schoolbook"/>
              </a:rPr>
              <a:t>；</a:t>
            </a:r>
            <a:endParaRPr lang="en-US" altLang="zh-CN" sz="2200" dirty="0">
              <a:latin typeface="Century Schoolbook"/>
              <a:cs typeface="Century Schoolbook"/>
            </a:endParaRPr>
          </a:p>
          <a:p>
            <a:pPr marL="0" indent="4445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200" dirty="0">
                <a:latin typeface="Century Schoolbook"/>
                <a:cs typeface="Century Schoolbook"/>
              </a:rPr>
              <a:t>              </a:t>
            </a:r>
            <a:r>
              <a:rPr lang="en-US" altLang="zh-CN" sz="2200" dirty="0" err="1" smtClean="0">
                <a:latin typeface="Century Schoolbook"/>
                <a:cs typeface="Century Schoolbook"/>
              </a:rPr>
              <a:t>printf</a:t>
            </a:r>
            <a:r>
              <a:rPr lang="en-US" altLang="zh-CN" sz="2200" dirty="0" smtClean="0">
                <a:latin typeface="Century Schoolbook"/>
                <a:cs typeface="Century Schoolbook"/>
              </a:rPr>
              <a:t>(</a:t>
            </a:r>
            <a:r>
              <a:rPr lang="en-US" altLang="zh-CN" sz="2200" dirty="0">
                <a:latin typeface="Century Schoolbook"/>
                <a:cs typeface="Century Schoolbook"/>
              </a:rPr>
              <a:t>"the hen number </a:t>
            </a:r>
            <a:r>
              <a:rPr lang="en-US" altLang="zh-CN" sz="2200" dirty="0" smtClean="0">
                <a:latin typeface="Century Schoolbook"/>
                <a:cs typeface="Century Schoolbook"/>
              </a:rPr>
              <a:t>is &amp;d"</a:t>
            </a:r>
            <a:r>
              <a:rPr lang="en-US" altLang="zh-CN" sz="2200" dirty="0">
                <a:latin typeface="Century Schoolbook"/>
                <a:cs typeface="Century Schoolbook"/>
              </a:rPr>
              <a:t>, y)</a:t>
            </a:r>
            <a:r>
              <a:rPr lang="zh-CN" altLang="en-US" sz="2200" dirty="0">
                <a:latin typeface="Century Schoolbook"/>
                <a:cs typeface="Century Schoolbook"/>
              </a:rPr>
              <a:t>；</a:t>
            </a:r>
            <a:endParaRPr lang="en-US" altLang="zh-CN" sz="2200" dirty="0">
              <a:latin typeface="Century Schoolbook"/>
              <a:cs typeface="Century Schoolbook"/>
            </a:endParaRPr>
          </a:p>
          <a:p>
            <a:pPr marL="0" indent="4445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200" dirty="0">
                <a:latin typeface="Century Schoolbook"/>
                <a:cs typeface="Century Schoolbook"/>
              </a:rPr>
              <a:t>            </a:t>
            </a:r>
            <a:r>
              <a:rPr lang="en-US" altLang="zh-CN" sz="2200" dirty="0" err="1" smtClean="0">
                <a:latin typeface="Century Schoolbook"/>
                <a:cs typeface="Century Schoolbook"/>
              </a:rPr>
              <a:t>printf</a:t>
            </a:r>
            <a:r>
              <a:rPr lang="en-US" altLang="zh-CN" sz="2200" dirty="0" smtClean="0">
                <a:latin typeface="Century Schoolbook"/>
                <a:cs typeface="Century Schoolbook"/>
              </a:rPr>
              <a:t>(</a:t>
            </a:r>
            <a:r>
              <a:rPr lang="en-US" altLang="zh-CN" sz="2200" dirty="0">
                <a:latin typeface="Century Schoolbook"/>
                <a:cs typeface="Century Schoolbook"/>
              </a:rPr>
              <a:t>"the chick number is </a:t>
            </a:r>
            <a:r>
              <a:rPr lang="en-US" altLang="zh-CN" sz="2200" dirty="0" smtClean="0">
                <a:latin typeface="Century Schoolbook"/>
                <a:cs typeface="Century Schoolbook"/>
              </a:rPr>
              <a:t>&amp;</a:t>
            </a:r>
            <a:r>
              <a:rPr lang="en-US" altLang="zh-CN" sz="2200" dirty="0" err="1" smtClean="0">
                <a:latin typeface="Century Schoolbook"/>
                <a:cs typeface="Century Schoolbook"/>
              </a:rPr>
              <a:t>d"</a:t>
            </a:r>
            <a:r>
              <a:rPr lang="en-US" altLang="zh-CN" sz="2200" dirty="0" err="1">
                <a:latin typeface="Century Schoolbook"/>
                <a:cs typeface="Century Schoolbook"/>
              </a:rPr>
              <a:t>,z</a:t>
            </a:r>
            <a:r>
              <a:rPr lang="en-US" altLang="zh-CN" sz="2200" dirty="0">
                <a:latin typeface="Century Schoolbook"/>
                <a:cs typeface="Century Schoolbook"/>
              </a:rPr>
              <a:t>);}</a:t>
            </a:r>
            <a:br>
              <a:rPr lang="en-US" altLang="zh-CN" sz="2200" dirty="0">
                <a:latin typeface="Century Schoolbook"/>
                <a:cs typeface="Century Schoolbook"/>
              </a:rPr>
            </a:br>
            <a:r>
              <a:rPr lang="en-US" altLang="zh-CN" sz="2200" dirty="0">
                <a:latin typeface="Century Schoolbook"/>
                <a:cs typeface="Century Schoolbook"/>
              </a:rPr>
              <a:t>          }</a:t>
            </a:r>
            <a:br>
              <a:rPr lang="en-US" altLang="zh-CN" sz="2200" dirty="0">
                <a:latin typeface="Century Schoolbook"/>
                <a:cs typeface="Century Schoolbook"/>
              </a:rPr>
            </a:br>
            <a:r>
              <a:rPr lang="en-US" altLang="zh-CN" sz="2200" dirty="0">
                <a:latin typeface="Century Schoolbook"/>
                <a:cs typeface="Century Schoolbook"/>
              </a:rPr>
              <a:t>}</a:t>
            </a:r>
            <a:endParaRPr lang="en-US" altLang="zh-CN" sz="2200" dirty="0">
              <a:latin typeface="Century Schoolbook"/>
              <a:cs typeface="Century Schoolbook"/>
            </a:endParaRPr>
          </a:p>
          <a:p>
            <a:pPr marL="0" indent="4445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entury Schoolbook"/>
                <a:cs typeface="Century Schoolbook"/>
              </a:rPr>
              <a:t>算法分析：以上算法只需枚举尝试</a:t>
            </a:r>
            <a:r>
              <a:rPr lang="en-US" altLang="zh-CN" sz="2400" dirty="0">
                <a:latin typeface="Century Schoolbook"/>
                <a:cs typeface="Century Schoolbook"/>
              </a:rPr>
              <a:t>20*33=660</a:t>
            </a:r>
            <a:r>
              <a:rPr lang="zh-CN" altLang="en-US" sz="2400" dirty="0">
                <a:latin typeface="Century Schoolbook"/>
                <a:cs typeface="Century Schoolbook"/>
              </a:rPr>
              <a:t>次。</a:t>
            </a:r>
            <a:r>
              <a:rPr lang="zh-CN" altLang="en-US" sz="2400" dirty="0">
                <a:solidFill>
                  <a:srgbClr val="FF3300"/>
                </a:solidFill>
                <a:latin typeface="Century Schoolbook"/>
                <a:cs typeface="Century Schoolbook"/>
              </a:rPr>
              <a:t>实现时约束条件限定</a:t>
            </a:r>
            <a:r>
              <a:rPr lang="en-US" altLang="zh-CN" sz="2400" dirty="0">
                <a:solidFill>
                  <a:srgbClr val="FF3300"/>
                </a:solidFill>
                <a:latin typeface="Century Schoolbook"/>
                <a:cs typeface="Century Schoolbook"/>
              </a:rPr>
              <a:t>Z</a:t>
            </a:r>
            <a:r>
              <a:rPr lang="zh-CN" altLang="en-US" sz="2400" dirty="0">
                <a:solidFill>
                  <a:srgbClr val="FF3300"/>
                </a:solidFill>
                <a:latin typeface="Century Schoolbook"/>
                <a:cs typeface="Century Schoolbook"/>
              </a:rPr>
              <a:t>能被</a:t>
            </a:r>
            <a:r>
              <a:rPr lang="en-US" altLang="zh-CN" sz="2400" dirty="0">
                <a:solidFill>
                  <a:srgbClr val="FF3300"/>
                </a:solidFill>
                <a:latin typeface="Century Schoolbook"/>
                <a:cs typeface="Century Schoolbook"/>
              </a:rPr>
              <a:t>3</a:t>
            </a:r>
            <a:r>
              <a:rPr lang="zh-CN" altLang="en-US" sz="2400" dirty="0">
                <a:solidFill>
                  <a:srgbClr val="FF3300"/>
                </a:solidFill>
                <a:latin typeface="Century Schoolbook"/>
                <a:cs typeface="Century Schoolbook"/>
              </a:rPr>
              <a:t>整除时，才判断“</a:t>
            </a:r>
            <a:r>
              <a:rPr lang="en-US" altLang="zh-CN" sz="2400" dirty="0">
                <a:solidFill>
                  <a:srgbClr val="FF3300"/>
                </a:solidFill>
                <a:latin typeface="Century Schoolbook"/>
                <a:cs typeface="Century Schoolbook"/>
              </a:rPr>
              <a:t>5*x+3*</a:t>
            </a:r>
            <a:r>
              <a:rPr lang="en-US" altLang="zh-CN" sz="2400" dirty="0" err="1">
                <a:solidFill>
                  <a:srgbClr val="FF3300"/>
                </a:solidFill>
                <a:latin typeface="Century Schoolbook"/>
                <a:cs typeface="Century Schoolbook"/>
              </a:rPr>
              <a:t>y+z</a:t>
            </a:r>
            <a:r>
              <a:rPr lang="en-US" altLang="zh-CN" sz="2400" dirty="0">
                <a:solidFill>
                  <a:srgbClr val="FF3300"/>
                </a:solidFill>
                <a:latin typeface="Century Schoolbook"/>
                <a:cs typeface="Century Schoolbook"/>
              </a:rPr>
              <a:t>/3=100</a:t>
            </a:r>
            <a:r>
              <a:rPr lang="zh-CN" altLang="en-US" sz="2400" dirty="0">
                <a:solidFill>
                  <a:srgbClr val="FF3300"/>
                </a:solidFill>
                <a:latin typeface="Century Schoolbook"/>
                <a:cs typeface="Century Schoolbook"/>
              </a:rPr>
              <a:t>”</a:t>
            </a:r>
            <a:r>
              <a:rPr lang="zh-CN" altLang="en-US" sz="2400" dirty="0">
                <a:latin typeface="Century Schoolbook"/>
                <a:cs typeface="Century Schoolbook"/>
              </a:rPr>
              <a:t>。这样省去了</a:t>
            </a:r>
            <a:r>
              <a:rPr lang="en-US" altLang="zh-CN" sz="2400" dirty="0">
                <a:latin typeface="Century Schoolbook"/>
                <a:cs typeface="Century Schoolbook"/>
              </a:rPr>
              <a:t>z</a:t>
            </a:r>
            <a:r>
              <a:rPr lang="zh-CN" altLang="en-US" sz="2400" dirty="0">
                <a:latin typeface="Century Schoolbook"/>
                <a:cs typeface="Century Schoolbook"/>
              </a:rPr>
              <a:t>不整除</a:t>
            </a:r>
            <a:r>
              <a:rPr lang="en-US" altLang="zh-CN" sz="2400" dirty="0">
                <a:latin typeface="Century Schoolbook"/>
                <a:cs typeface="Century Schoolbook"/>
              </a:rPr>
              <a:t>3</a:t>
            </a:r>
            <a:r>
              <a:rPr lang="zh-CN" altLang="en-US" sz="2400" dirty="0">
                <a:latin typeface="Century Schoolbook"/>
                <a:cs typeface="Century Schoolbook"/>
              </a:rPr>
              <a:t>时的算术运算和条件判断，进一步提高了算法效率。</a:t>
            </a:r>
            <a:r>
              <a:rPr lang="en-US" altLang="zh-CN" sz="2000" dirty="0">
                <a:latin typeface="Century Schoolbook"/>
                <a:cs typeface="Century Schoolbook"/>
              </a:rPr>
              <a:t> </a:t>
            </a:r>
            <a:endParaRPr lang="en-US" altLang="zh-CN" sz="20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260350"/>
            <a:ext cx="4824635" cy="381000"/>
          </a:xfrm>
        </p:spPr>
        <p:txBody>
          <a:bodyPr/>
          <a:lstStyle/>
          <a:p>
            <a:r>
              <a:rPr lang="zh-CN" altLang="zh-CN" sz="4400" b="1" dirty="0"/>
              <a:t>例</a:t>
            </a:r>
            <a:r>
              <a:rPr lang="en-US" altLang="zh-CN" sz="4400" b="1" dirty="0"/>
              <a:t>1</a:t>
            </a:r>
            <a:r>
              <a:rPr lang="zh-CN" altLang="zh-CN" sz="4400" b="1" dirty="0"/>
              <a:t>：水仙花数</a:t>
            </a:r>
            <a:endParaRPr lang="zh-CN" altLang="zh-CN" sz="4400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65200"/>
            <a:ext cx="8032750" cy="246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	</a:t>
            </a:r>
            <a:r>
              <a:rPr lang="zh-CN" altLang="en-US" dirty="0" smtClean="0"/>
              <a:t>编一个程序找出三位数到七位数中所有的阿姆斯特朗数。阿姆斯特朗数也叫水仙花数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它的定义如下</a:t>
            </a:r>
            <a:r>
              <a:rPr lang="en-US" altLang="zh-CN" dirty="0" smtClean="0"/>
              <a:t>:</a:t>
            </a:r>
            <a:r>
              <a:rPr lang="zh-CN" altLang="en-US" dirty="0" smtClean="0"/>
              <a:t>若一个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位自然数的各位数字的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次方之和等于它本身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则称这个自然数为阿姆斯特朗数。例如</a:t>
            </a:r>
            <a:r>
              <a:rPr lang="en-US" altLang="zh-CN" dirty="0" smtClean="0"/>
              <a:t>153(153=1*1*1+3*3*3+5*5*5)</a:t>
            </a:r>
            <a:r>
              <a:rPr lang="zh-CN" altLang="en-US" dirty="0" smtClean="0"/>
              <a:t>是一个三位数的阿姆斯特朗数</a:t>
            </a:r>
            <a:r>
              <a:rPr lang="en-US" altLang="zh-CN" dirty="0" smtClean="0"/>
              <a:t>,8208</a:t>
            </a:r>
            <a:r>
              <a:rPr lang="zh-CN" altLang="en-US" dirty="0" smtClean="0"/>
              <a:t>则是一个四位数的阿姆斯特朗数。 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4091014"/>
            <a:ext cx="7613650" cy="25526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算法描述：</a:t>
            </a:r>
            <a:endParaRPr lang="zh-CN" altLang="en-US" sz="28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for I:=100  to  9999999 do</a:t>
            </a:r>
            <a:endParaRPr lang="en-US" altLang="zh-CN" sz="2800" b="1" kern="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  begin</a:t>
            </a:r>
            <a:endParaRPr lang="en-US" altLang="zh-CN" sz="2800" b="1" kern="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验证是否是阿姆斯特朗数，若是则输出；</a:t>
            </a:r>
            <a:endParaRPr lang="zh-CN" altLang="en-US" sz="2800" b="1" kern="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end;</a:t>
            </a:r>
            <a:endParaRPr lang="en-US" altLang="zh-CN" sz="2800" b="1" kern="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en-US" altLang="zh-CN" sz="28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</a:t>
            </a:r>
            <a:r>
              <a:rPr lang="zh-CN" altLang="zh-CN" b="1" dirty="0"/>
              <a:t>：</a:t>
            </a:r>
            <a:r>
              <a:rPr lang="zh-CN" altLang="zh-CN" b="1" dirty="0" smtClean="0"/>
              <a:t>完全数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7643812" cy="1502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zh-CN" dirty="0" smtClean="0"/>
              <a:t>找</a:t>
            </a:r>
            <a:r>
              <a:rPr lang="zh-CN" altLang="zh-CN" dirty="0"/>
              <a:t>出</a:t>
            </a:r>
            <a:r>
              <a:rPr lang="en-US" altLang="zh-CN" dirty="0"/>
              <a:t>1000</a:t>
            </a:r>
            <a:r>
              <a:rPr lang="zh-CN" altLang="zh-CN" dirty="0"/>
              <a:t>以内的</a:t>
            </a:r>
            <a:r>
              <a:rPr lang="zh-CN" altLang="zh-CN" dirty="0" smtClean="0"/>
              <a:t>所有</a:t>
            </a:r>
            <a:r>
              <a:rPr lang="zh-CN" altLang="en-US" dirty="0" smtClean="0"/>
              <a:t>“</a:t>
            </a:r>
            <a:r>
              <a:rPr lang="zh-CN" altLang="zh-CN" dirty="0" smtClean="0"/>
              <a:t>完</a:t>
            </a:r>
            <a:r>
              <a:rPr lang="zh-CN" altLang="en-US" dirty="0" smtClean="0"/>
              <a:t>全</a:t>
            </a:r>
            <a:r>
              <a:rPr lang="zh-CN" altLang="zh-CN" dirty="0" smtClean="0"/>
              <a:t>数</a:t>
            </a:r>
            <a:r>
              <a:rPr lang="zh-CN" altLang="en-US" dirty="0" smtClean="0"/>
              <a:t>”</a:t>
            </a:r>
            <a:r>
              <a:rPr lang="zh-CN" altLang="zh-CN" dirty="0" smtClean="0"/>
              <a:t>，所谓</a:t>
            </a:r>
            <a:r>
              <a:rPr lang="zh-CN" altLang="en-US" dirty="0" smtClean="0"/>
              <a:t>“</a:t>
            </a:r>
            <a:r>
              <a:rPr lang="zh-CN" altLang="zh-CN" dirty="0" smtClean="0"/>
              <a:t>完</a:t>
            </a:r>
            <a:r>
              <a:rPr lang="zh-CN" altLang="en-US" dirty="0" smtClean="0"/>
              <a:t>全</a:t>
            </a:r>
            <a:r>
              <a:rPr lang="zh-CN" altLang="zh-CN" dirty="0" smtClean="0"/>
              <a:t>数”是指一个数恰好等于它</a:t>
            </a:r>
            <a:r>
              <a:rPr lang="zh-CN" altLang="zh-CN" dirty="0"/>
              <a:t>的因子和，例如</a:t>
            </a:r>
            <a:r>
              <a:rPr lang="en-US" altLang="zh-CN" dirty="0"/>
              <a:t>6=1+2+3</a:t>
            </a:r>
            <a:r>
              <a:rPr lang="zh-CN" altLang="zh-CN" dirty="0"/>
              <a:t>，我们就称</a:t>
            </a:r>
            <a:r>
              <a:rPr lang="en-US" altLang="zh-CN" dirty="0"/>
              <a:t>6</a:t>
            </a:r>
            <a:r>
              <a:rPr lang="zh-CN" altLang="zh-CN" dirty="0"/>
              <a:t>是完数。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2333685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int main(</a:t>
            </a:r>
            <a:r>
              <a:rPr lang="en-US" altLang="zh-CN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) {</a:t>
            </a:r>
            <a:endParaRPr lang="en-US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   </a:t>
            </a:r>
            <a:r>
              <a:rPr lang="pl-PL" altLang="zh-CN" b="1" dirty="0" err="1">
                <a:solidFill>
                  <a:srgbClr val="333399"/>
                </a:solidFill>
                <a:latin typeface="Century Schoolbook"/>
                <a:cs typeface="Century Schoolbook"/>
              </a:rPr>
              <a:t>int</a:t>
            </a:r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i;</a:t>
            </a:r>
            <a:endParaRPr lang="pl-PL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   for(i=1</a:t>
            </a:r>
            <a:r>
              <a:rPr lang="en-US" altLang="zh-CN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; i</a:t>
            </a:r>
            <a:r>
              <a:rPr lang="en-US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&lt;=</a:t>
            </a:r>
            <a:r>
              <a:rPr lang="en-US" altLang="zh-CN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1000; i</a:t>
            </a:r>
            <a:r>
              <a:rPr lang="en-US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++)</a:t>
            </a:r>
            <a:endParaRPr lang="en-US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is-IS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   {</a:t>
            </a:r>
            <a:endParaRPr lang="is-IS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       </a:t>
            </a:r>
            <a:r>
              <a:rPr lang="pl-PL" altLang="zh-CN" b="1" dirty="0" err="1">
                <a:solidFill>
                  <a:srgbClr val="333399"/>
                </a:solidFill>
                <a:latin typeface="Century Schoolbook"/>
                <a:cs typeface="Century Schoolbook"/>
              </a:rPr>
              <a:t>int</a:t>
            </a:r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sum=0;</a:t>
            </a:r>
            <a:endParaRPr lang="pl-PL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       for</a:t>
            </a:r>
            <a:r>
              <a:rPr lang="pl-PL" altLang="zh-CN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( j</a:t>
            </a:r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=</a:t>
            </a:r>
            <a:r>
              <a:rPr lang="pl-PL" altLang="zh-CN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1 ; j</a:t>
            </a:r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&lt;</a:t>
            </a:r>
            <a:r>
              <a:rPr lang="pl-PL" altLang="zh-CN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i ; j</a:t>
            </a:r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++)</a:t>
            </a:r>
            <a:endParaRPr lang="pl-PL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is-IS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       </a:t>
            </a:r>
            <a:r>
              <a:rPr lang="is-IS" altLang="zh-CN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  if</a:t>
            </a:r>
            <a:r>
              <a:rPr lang="is-IS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(i%j==0) sum+=j</a:t>
            </a:r>
            <a:r>
              <a:rPr lang="is-IS" altLang="zh-CN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;</a:t>
            </a:r>
            <a:r>
              <a:rPr lang="is-IS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</a:t>
            </a:r>
            <a:endParaRPr lang="is-IS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       </a:t>
            </a:r>
            <a:r>
              <a:rPr lang="pl-PL" altLang="zh-CN" b="1" dirty="0" err="1">
                <a:solidFill>
                  <a:srgbClr val="333399"/>
                </a:solidFill>
                <a:latin typeface="Century Schoolbook"/>
                <a:cs typeface="Century Schoolbook"/>
              </a:rPr>
              <a:t>if</a:t>
            </a:r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(sum==i) </a:t>
            </a:r>
            <a:r>
              <a:rPr lang="pl-PL" altLang="zh-CN" b="1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printf</a:t>
            </a:r>
            <a:r>
              <a:rPr lang="pl-PL" altLang="zh-CN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(</a:t>
            </a:r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"%d\</a:t>
            </a:r>
            <a:r>
              <a:rPr lang="pl-PL" altLang="zh-CN" b="1" dirty="0" err="1">
                <a:solidFill>
                  <a:srgbClr val="333399"/>
                </a:solidFill>
                <a:latin typeface="Century Schoolbook"/>
                <a:cs typeface="Century Schoolbook"/>
              </a:rPr>
              <a:t>n",i</a:t>
            </a:r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);</a:t>
            </a:r>
            <a:endParaRPr lang="pl-PL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is-IS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   }</a:t>
            </a:r>
            <a:endParaRPr lang="is-IS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    return 0;</a:t>
            </a:r>
            <a:endParaRPr lang="pl-PL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pl-PL" altLang="zh-CN" b="1" dirty="0">
                <a:solidFill>
                  <a:srgbClr val="333399"/>
                </a:solidFill>
                <a:latin typeface="Century Schoolbook"/>
                <a:cs typeface="Century Schoolbook"/>
              </a:rPr>
              <a:t>}	</a:t>
            </a:r>
            <a:endParaRPr lang="pl-PL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endParaRPr lang="pl-PL" altLang="zh-CN" b="1" dirty="0">
              <a:solidFill>
                <a:srgbClr val="333399"/>
              </a:solidFill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3</a:t>
            </a:r>
            <a:r>
              <a:rPr lang="zh-CN" altLang="zh-CN" b="1" dirty="0"/>
              <a:t>：</a:t>
            </a:r>
            <a:r>
              <a:rPr lang="zh-CN" altLang="zh-CN" b="1" dirty="0" smtClean="0"/>
              <a:t>三角形个数。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988" y="1029741"/>
            <a:ext cx="7643812" cy="5135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输入绳</a:t>
            </a:r>
            <a:r>
              <a:rPr lang="zh-CN" altLang="zh-CN" dirty="0"/>
              <a:t>子的长度</a:t>
            </a:r>
            <a:r>
              <a:rPr lang="en-US" altLang="zh-CN" dirty="0"/>
              <a:t>n</a:t>
            </a:r>
            <a:r>
              <a:rPr lang="zh-CN" altLang="zh-CN" dirty="0"/>
              <a:t>，将该绳子分成三段，每段的长度为正整数，输出由该三段绳子组成的三角形个数。 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564904"/>
            <a:ext cx="7056784" cy="330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s=0;</a:t>
            </a:r>
            <a:endParaRPr lang="en-US" altLang="zh-CN" sz="2800" b="1" dirty="0">
              <a:solidFill>
                <a:srgbClr val="333399"/>
              </a:solidFill>
              <a:latin typeface="Century Schoolbook"/>
              <a:ea typeface="宋体" panose="02010600030101010101" pitchFamily="2" charset="-122"/>
              <a:cs typeface="Century Schoolbook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for </a:t>
            </a:r>
            <a:r>
              <a:rPr lang="zh-CN" altLang="en-US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（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a=1;a&lt;=n-2;a++</a:t>
            </a:r>
            <a:r>
              <a:rPr lang="zh-CN" altLang="en-US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）</a:t>
            </a:r>
            <a:endParaRPr lang="en-US" altLang="zh-CN" sz="2800" b="1" dirty="0">
              <a:solidFill>
                <a:srgbClr val="333399"/>
              </a:solidFill>
              <a:latin typeface="Century Schoolbook"/>
              <a:ea typeface="宋体" panose="02010600030101010101" pitchFamily="2" charset="-122"/>
              <a:cs typeface="Century Schoolbook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  for </a:t>
            </a:r>
            <a:r>
              <a:rPr lang="zh-CN" altLang="en-US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（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b=</a:t>
            </a:r>
            <a:r>
              <a:rPr lang="en-US" altLang="zh-CN" sz="2800" b="1" dirty="0" err="1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a;b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&lt;=n-2;b++</a:t>
            </a:r>
            <a:r>
              <a:rPr lang="zh-CN" altLang="en-US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）</a:t>
            </a:r>
            <a:endParaRPr lang="en-US" altLang="zh-CN" sz="2800" b="1" dirty="0">
              <a:solidFill>
                <a:srgbClr val="333399"/>
              </a:solidFill>
              <a:latin typeface="Century Schoolbook"/>
              <a:ea typeface="宋体" panose="02010600030101010101" pitchFamily="2" charset="-122"/>
              <a:cs typeface="Century Schoolbook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     for </a:t>
            </a:r>
            <a:r>
              <a:rPr lang="zh-CN" altLang="en-US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（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c=</a:t>
            </a:r>
            <a:r>
              <a:rPr lang="en-US" altLang="zh-CN" sz="2800" b="1" dirty="0" err="1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b;c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&lt;=n-2;c++</a:t>
            </a:r>
            <a:r>
              <a:rPr lang="zh-CN" altLang="en-US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）</a:t>
            </a:r>
            <a:endParaRPr lang="en-US" altLang="zh-CN" sz="2800" b="1" dirty="0">
              <a:solidFill>
                <a:srgbClr val="333399"/>
              </a:solidFill>
              <a:latin typeface="Century Schoolbook"/>
              <a:ea typeface="宋体" panose="02010600030101010101" pitchFamily="2" charset="-122"/>
              <a:cs typeface="Century Schoolbook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      if ((</a:t>
            </a:r>
            <a:r>
              <a:rPr lang="en-US" altLang="zh-CN" sz="2800" b="1" dirty="0" err="1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a+b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&gt;c) &amp;&amp; (</a:t>
            </a:r>
            <a:r>
              <a:rPr lang="en-US" altLang="zh-CN" sz="2800" b="1" dirty="0" err="1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b+c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&gt;a) &amp;&amp; (</a:t>
            </a:r>
            <a:r>
              <a:rPr lang="en-US" altLang="zh-CN" sz="2800" b="1" dirty="0" err="1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c+a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&gt;b) &amp;&amp; (</a:t>
            </a:r>
            <a:r>
              <a:rPr lang="en-US" altLang="zh-CN" sz="2800" b="1" dirty="0" err="1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a+b+c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=n) )</a:t>
            </a:r>
            <a:endParaRPr lang="en-US" altLang="zh-CN" sz="2800" b="1" dirty="0">
              <a:solidFill>
                <a:srgbClr val="333399"/>
              </a:solidFill>
              <a:latin typeface="Century Schoolbook"/>
              <a:ea typeface="宋体" panose="02010600030101010101" pitchFamily="2" charset="-122"/>
              <a:cs typeface="Century Schoolbook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Century Schoolbook"/>
                <a:ea typeface="宋体" panose="02010600030101010101" pitchFamily="2" charset="-122"/>
                <a:cs typeface="Century Schoolbook"/>
              </a:rPr>
              <a:t>        s++;</a:t>
            </a:r>
            <a:endParaRPr lang="en-US" altLang="zh-CN" sz="2800" b="1" dirty="0">
              <a:solidFill>
                <a:srgbClr val="333399"/>
              </a:solidFill>
              <a:latin typeface="Century Schoolbook"/>
              <a:ea typeface="宋体" panose="02010600030101010101" pitchFamily="2" charset="-122"/>
              <a:cs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</a:t>
            </a:r>
            <a:r>
              <a:rPr lang="zh-CN" altLang="zh-CN" b="1" dirty="0"/>
              <a:t>：孪生素数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988" y="1988840"/>
            <a:ext cx="7643812" cy="41373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在质</a:t>
            </a:r>
            <a:r>
              <a:rPr lang="zh-CN" altLang="zh-CN" sz="3600" dirty="0"/>
              <a:t>数的大家庭中，大小之差不超过</a:t>
            </a:r>
            <a:r>
              <a:rPr lang="en-US" altLang="zh-CN" sz="3600" dirty="0"/>
              <a:t>2</a:t>
            </a:r>
            <a:r>
              <a:rPr lang="zh-CN" altLang="zh-CN" sz="3600" dirty="0"/>
              <a:t>的两个质数称它俩为一对孪生素数，如</a:t>
            </a:r>
            <a:r>
              <a:rPr lang="en-US" altLang="zh-CN" sz="3600" dirty="0"/>
              <a:t>2</a:t>
            </a:r>
            <a:r>
              <a:rPr lang="zh-CN" altLang="zh-CN" sz="3600" dirty="0"/>
              <a:t>和</a:t>
            </a:r>
            <a:r>
              <a:rPr lang="en-US" altLang="zh-CN" sz="3600" dirty="0"/>
              <a:t>3</a:t>
            </a:r>
            <a:r>
              <a:rPr lang="zh-CN" altLang="zh-CN" sz="3600" dirty="0"/>
              <a:t>、</a:t>
            </a:r>
            <a:r>
              <a:rPr lang="en-US" altLang="zh-CN" sz="3600" dirty="0"/>
              <a:t>3</a:t>
            </a:r>
            <a:r>
              <a:rPr lang="zh-CN" altLang="zh-CN" sz="3600" dirty="0"/>
              <a:t>和</a:t>
            </a:r>
            <a:r>
              <a:rPr lang="en-US" altLang="zh-CN" sz="3600" dirty="0"/>
              <a:t>5</a:t>
            </a:r>
            <a:r>
              <a:rPr lang="zh-CN" altLang="zh-CN" sz="3600" dirty="0"/>
              <a:t>、</a:t>
            </a:r>
            <a:r>
              <a:rPr lang="en-US" altLang="zh-CN" sz="3600" dirty="0"/>
              <a:t>17</a:t>
            </a:r>
            <a:r>
              <a:rPr lang="zh-CN" altLang="zh-CN" sz="3600" dirty="0"/>
              <a:t>和</a:t>
            </a:r>
            <a:r>
              <a:rPr lang="en-US" altLang="zh-CN" sz="3600" dirty="0"/>
              <a:t>19</a:t>
            </a:r>
            <a:r>
              <a:rPr lang="zh-CN" altLang="zh-CN" sz="3600" dirty="0"/>
              <a:t>等等。请你统计一下，在不大于自然数</a:t>
            </a:r>
            <a:r>
              <a:rPr lang="en-US" altLang="zh-CN" sz="3600" dirty="0"/>
              <a:t>N</a:t>
            </a:r>
            <a:r>
              <a:rPr lang="zh-CN" altLang="zh-CN" sz="3600" dirty="0"/>
              <a:t>的质数中</a:t>
            </a:r>
            <a:r>
              <a:rPr lang="zh-CN" altLang="zh-CN" sz="3600" dirty="0" smtClean="0"/>
              <a:t>，</a:t>
            </a:r>
            <a:r>
              <a:rPr lang="zh-CN" altLang="en-US" sz="3600" dirty="0" smtClean="0"/>
              <a:t>最大的</a:t>
            </a:r>
            <a:r>
              <a:rPr lang="zh-CN" altLang="zh-CN" sz="3600" dirty="0" smtClean="0"/>
              <a:t>孪生素数。</a:t>
            </a:r>
            <a:endParaRPr lang="zh-CN" altLang="zh-CN" sz="3600" dirty="0"/>
          </a:p>
          <a:p>
            <a:pPr marL="0" indent="0">
              <a:buNone/>
            </a:pPr>
            <a:endParaRPr kumimoji="1"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260648"/>
            <a:ext cx="7704856" cy="5816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entury Schoolbook"/>
                <a:cs typeface="Century Schoolbook"/>
              </a:rPr>
              <a:t>#include&lt;</a:t>
            </a:r>
            <a:r>
              <a:rPr lang="en-US" altLang="zh-CN" sz="2800" dirty="0" err="1" smtClean="0">
                <a:latin typeface="Century Schoolbook"/>
                <a:cs typeface="Century Schoolbook"/>
              </a:rPr>
              <a:t>stdio.h</a:t>
            </a:r>
            <a:r>
              <a:rPr lang="en-US" altLang="zh-CN" sz="2800" dirty="0" smtClean="0">
                <a:latin typeface="Century Schoolbook"/>
                <a:cs typeface="Century Schoolbook"/>
              </a:rPr>
              <a:t>&gt;</a:t>
            </a:r>
            <a:endParaRPr lang="en-US" altLang="zh-CN" sz="2800" dirty="0" smtClean="0">
              <a:latin typeface="Century Schoolbook"/>
              <a:cs typeface="Century Schoolbook"/>
            </a:endParaRPr>
          </a:p>
          <a:p>
            <a:pPr lvl="1"/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int is_prime</a:t>
            </a:r>
            <a:r>
              <a:rPr lang="zh-CN" altLang="en-US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（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int x</a:t>
            </a:r>
            <a:r>
              <a:rPr lang="zh-CN" altLang="en-US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）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{</a:t>
            </a:r>
            <a:endParaRPr lang="en-US" altLang="zh-CN" b="1" dirty="0" smtClean="0">
              <a:solidFill>
                <a:srgbClr val="FF3300"/>
              </a:solidFill>
              <a:latin typeface="Century Schoolbook"/>
              <a:cs typeface="Century Schoolbook"/>
            </a:endParaRPr>
          </a:p>
          <a:p>
            <a:pPr lvl="1"/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 int </a:t>
            </a:r>
            <a:r>
              <a:rPr lang="en-US" altLang="zh-CN" b="1" dirty="0">
                <a:solidFill>
                  <a:srgbClr val="FF3300"/>
                </a:solidFill>
                <a:latin typeface="Century Schoolbook"/>
                <a:cs typeface="Century Schoolbook"/>
              </a:rPr>
              <a:t>i; 	</a:t>
            </a:r>
            <a:endParaRPr lang="en-US" altLang="zh-CN" b="1" dirty="0" smtClean="0">
              <a:solidFill>
                <a:srgbClr val="FF3300"/>
              </a:solidFill>
              <a:latin typeface="Century Schoolbook"/>
              <a:cs typeface="Century Schoolbook"/>
            </a:endParaRPr>
          </a:p>
          <a:p>
            <a:pPr lvl="1"/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   for</a:t>
            </a:r>
            <a:r>
              <a:rPr lang="zh-CN" altLang="en-US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（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Century Schoolbook"/>
                <a:cs typeface="Century Schoolbook"/>
              </a:rPr>
              <a:t>=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2 ; i</a:t>
            </a:r>
            <a:r>
              <a:rPr lang="en-US" altLang="zh-CN" b="1" dirty="0">
                <a:solidFill>
                  <a:srgbClr val="FF3300"/>
                </a:solidFill>
                <a:latin typeface="Century Schoolbook"/>
                <a:cs typeface="Century Schoolbook"/>
              </a:rPr>
              <a:t>*i&lt;=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x ; i</a:t>
            </a:r>
            <a:r>
              <a:rPr lang="en-US" altLang="zh-CN" b="1" dirty="0">
                <a:solidFill>
                  <a:srgbClr val="FF3300"/>
                </a:solidFill>
                <a:latin typeface="Century Schoolbook"/>
                <a:cs typeface="Century Schoolbook"/>
              </a:rPr>
              <a:t>+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+</a:t>
            </a:r>
            <a:r>
              <a:rPr lang="zh-CN" altLang="en-US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）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latin typeface="Century Schoolbook"/>
                <a:cs typeface="Century Schoolbook"/>
              </a:rPr>
              <a:t>	</a:t>
            </a:r>
            <a:endParaRPr lang="en-US" altLang="zh-CN" b="1" dirty="0" smtClean="0">
              <a:solidFill>
                <a:srgbClr val="FF3300"/>
              </a:solidFill>
              <a:latin typeface="Century Schoolbook"/>
              <a:cs typeface="Century Schoolbook"/>
            </a:endParaRPr>
          </a:p>
          <a:p>
            <a:pPr lvl="1"/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       if  </a:t>
            </a:r>
            <a:r>
              <a:rPr lang="zh-CN" altLang="en-US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（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x</a:t>
            </a:r>
            <a:r>
              <a:rPr lang="en-US" altLang="zh-CN" b="1" dirty="0">
                <a:solidFill>
                  <a:srgbClr val="FF3300"/>
                </a:solidFill>
                <a:latin typeface="Century Schoolbook"/>
                <a:cs typeface="Century Schoolbook"/>
              </a:rPr>
              <a:t>%i==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0</a:t>
            </a:r>
            <a:r>
              <a:rPr lang="zh-CN" altLang="en-US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）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return </a:t>
            </a:r>
            <a:r>
              <a:rPr lang="en-US" altLang="zh-CN" b="1" dirty="0">
                <a:solidFill>
                  <a:srgbClr val="FF3300"/>
                </a:solidFill>
                <a:latin typeface="Century Schoolbook"/>
                <a:cs typeface="Century Schoolbook"/>
              </a:rPr>
              <a:t>0; 	</a:t>
            </a:r>
            <a:endParaRPr lang="en-US" altLang="zh-CN" b="1" dirty="0" smtClean="0">
              <a:solidFill>
                <a:srgbClr val="FF3300"/>
              </a:solidFill>
              <a:latin typeface="Century Schoolbook"/>
              <a:cs typeface="Century Schoolbook"/>
            </a:endParaRPr>
          </a:p>
          <a:p>
            <a:pPr lvl="1"/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   return </a:t>
            </a:r>
            <a:r>
              <a:rPr lang="en-US" altLang="zh-CN" b="1" dirty="0">
                <a:solidFill>
                  <a:srgbClr val="FF3300"/>
                </a:solidFill>
                <a:latin typeface="Century Schoolbook"/>
                <a:cs typeface="Century Schoolbook"/>
              </a:rPr>
              <a:t>1;</a:t>
            </a:r>
            <a:r>
              <a:rPr lang="en-US" altLang="zh-CN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}</a:t>
            </a:r>
            <a:endParaRPr lang="en-US" altLang="zh-CN" b="1" dirty="0" smtClean="0">
              <a:solidFill>
                <a:srgbClr val="FF3300"/>
              </a:solidFill>
              <a:latin typeface="Century Schoolbook"/>
              <a:cs typeface="Century Schoolbook"/>
            </a:endParaRPr>
          </a:p>
          <a:p>
            <a:r>
              <a:rPr lang="en-US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int main</a:t>
            </a:r>
            <a:r>
              <a:rPr lang="zh-CN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（</a:t>
            </a:r>
            <a:r>
              <a:rPr lang="zh-CN" altLang="en-US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）</a:t>
            </a:r>
            <a:r>
              <a:rPr lang="en-US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{</a:t>
            </a:r>
            <a:endParaRPr lang="en-US" altLang="zh-CN" sz="2800" b="1" dirty="0" smtClean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int 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cs typeface="Century Schoolbook"/>
              </a:rPr>
              <a:t>i,m;	</a:t>
            </a:r>
            <a:endParaRPr lang="en-US" altLang="zh-CN" sz="2800" b="1" dirty="0" smtClean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scanf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cs typeface="Century Schoolbook"/>
              </a:rPr>
              <a:t>("%d",&amp;m);	</a:t>
            </a:r>
            <a:endParaRPr lang="en-US" altLang="zh-CN" sz="2800" b="1" dirty="0" smtClean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2800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for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/>
                <a:cs typeface="Century Schoolbook"/>
              </a:rPr>
              <a:t>(i=m-</a:t>
            </a:r>
            <a:r>
              <a:rPr lang="en-US" altLang="zh-CN" sz="2800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2 ; i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/>
                <a:cs typeface="Century Schoolbook"/>
              </a:rPr>
              <a:t>&gt;=</a:t>
            </a:r>
            <a:r>
              <a:rPr lang="en-US" altLang="zh-CN" sz="2800" b="1" dirty="0" smtClean="0">
                <a:solidFill>
                  <a:srgbClr val="FF3300"/>
                </a:solidFill>
                <a:latin typeface="Century Schoolbook"/>
                <a:cs typeface="Century Schoolbook"/>
              </a:rPr>
              <a:t>3 ; i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/>
                <a:cs typeface="Century Schoolbook"/>
              </a:rPr>
              <a:t>--)	</a:t>
            </a:r>
            <a:endParaRPr lang="en-US" altLang="zh-CN" sz="2800" b="1" dirty="0" smtClean="0">
              <a:solidFill>
                <a:srgbClr val="FF3300"/>
              </a:solidFill>
              <a:latin typeface="Century Schoolbook"/>
              <a:cs typeface="Century Schoolbook"/>
            </a:endParaRPr>
          </a:p>
          <a:p>
            <a:r>
              <a:rPr lang="en-US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If  (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cs typeface="Century Schoolbook"/>
              </a:rPr>
              <a:t>is_prime(i) &amp;&amp; is_prime(i+2</a:t>
            </a:r>
            <a:r>
              <a:rPr lang="en-US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))</a:t>
            </a:r>
            <a:endParaRPr lang="en-US" altLang="zh-CN" sz="2800" b="1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2800" b="1" dirty="0">
                <a:solidFill>
                  <a:srgbClr val="333399"/>
                </a:solidFill>
                <a:latin typeface="Century Schoolbook"/>
                <a:cs typeface="Century Schoolbook"/>
              </a:rPr>
              <a:t>	</a:t>
            </a:r>
            <a:r>
              <a:rPr lang="en-US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{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printf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cs typeface="Century Schoolbook"/>
              </a:rPr>
              <a:t>("%d %d/n",i,i+2);		break;	}	</a:t>
            </a:r>
            <a:endParaRPr lang="en-US" altLang="zh-CN" sz="2800" b="1" dirty="0" smtClean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2800" b="1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return </a:t>
            </a:r>
            <a:r>
              <a:rPr lang="en-US" altLang="zh-CN" sz="2800" b="1" dirty="0">
                <a:solidFill>
                  <a:srgbClr val="333399"/>
                </a:solidFill>
                <a:latin typeface="Century Schoolbook"/>
                <a:cs typeface="Century Schoolbook"/>
              </a:rPr>
              <a:t>0;} </a:t>
            </a:r>
            <a:endParaRPr lang="zh-CN" altLang="en-US" sz="2800" b="1" dirty="0">
              <a:solidFill>
                <a:srgbClr val="333399"/>
              </a:solidFill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162800" cy="593725"/>
          </a:xfrm>
        </p:spPr>
        <p:txBody>
          <a:bodyPr/>
          <a:lstStyle/>
          <a:p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皇后问题。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1187450" y="1221195"/>
            <a:ext cx="7200900" cy="64940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3200" b="1" dirty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200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问题描述：在</a:t>
            </a:r>
            <a:r>
              <a:rPr lang="en-US" altLang="zh-CN" sz="3200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4×4</a:t>
            </a:r>
            <a:r>
              <a:rPr lang="zh-CN" altLang="en-US" sz="3200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的棋盘上安置</a:t>
            </a:r>
            <a:r>
              <a:rPr lang="en-US" altLang="zh-CN" sz="3200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个皇后，要求任意两个皇后不在同一行、不在同一列、不在同一对角线上，输出所有的方案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3200" b="1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en-US" altLang="zh-CN" sz="3200" b="1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b="1" dirty="0" smtClean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S[1]: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第一行皇后的列号</a:t>
            </a:r>
            <a:endParaRPr lang="en-US" altLang="zh-CN" sz="3200" b="1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b="1" dirty="0" smtClean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S[2]: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第二行皇后的列号</a:t>
            </a:r>
            <a:endParaRPr lang="en-US" altLang="zh-CN" sz="3200" b="1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b="1" dirty="0" smtClean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……</a:t>
            </a:r>
            <a:endParaRPr lang="en-US" altLang="zh-CN" sz="3200" b="1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en-US" altLang="zh-CN" sz="3200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en-US" altLang="zh-CN" sz="3200" b="1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en-US" altLang="zh-CN" sz="3200" b="1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zh-CN" altLang="en-US" sz="3200" b="1" dirty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皇后问题</a:t>
            </a:r>
            <a:endParaRPr lang="zh-CN" altLang="en-US" smtClean="0"/>
          </a:p>
        </p:txBody>
      </p:sp>
      <p:graphicFrame>
        <p:nvGraphicFramePr>
          <p:cNvPr id="158753" name="Group 33"/>
          <p:cNvGraphicFramePr>
            <a:graphicFrameLocks noGrp="1"/>
          </p:cNvGraphicFramePr>
          <p:nvPr>
            <p:ph sz="half" idx="2"/>
          </p:nvPr>
        </p:nvGraphicFramePr>
        <p:xfrm>
          <a:off x="5286380" y="1285860"/>
          <a:ext cx="2563838" cy="2659065"/>
        </p:xfrm>
        <a:graphic>
          <a:graphicData uri="http://schemas.openxmlformats.org/drawingml/2006/table">
            <a:tbl>
              <a:tblPr/>
              <a:tblGrid>
                <a:gridCol w="640959"/>
                <a:gridCol w="642338"/>
                <a:gridCol w="639581"/>
                <a:gridCol w="640960"/>
              </a:tblGrid>
              <a:tr h="692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Q2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Q3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Q1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Q2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Q3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Q3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Q2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Q1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2824217"/>
            <a:ext cx="7643812" cy="44212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bool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 check</a:t>
            </a:r>
            <a:r>
              <a:rPr lang="en-US" altLang="zh-CN" b="1" kern="0" dirty="0" smtClean="0">
                <a:solidFill>
                  <a:srgbClr val="333399"/>
                </a:solidFill>
                <a:latin typeface="Century Schoolbook"/>
                <a:ea typeface="+mn-ea"/>
                <a:cs typeface="Century Schoolbook"/>
              </a:rPr>
              <a:t>()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;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 Schoolbook"/>
              <a:ea typeface="+mn-ea"/>
              <a:cs typeface="Century Schoolbook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{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 Schoolbook"/>
              <a:ea typeface="+mn-ea"/>
              <a:cs typeface="Century Schoolbook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 for(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i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:=1;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i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&lt;= n-1;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i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++)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 Schoolbook"/>
              <a:ea typeface="+mn-ea"/>
              <a:cs typeface="Century Schoolbook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   for (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j=i+1; j&lt;= n ;j++)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 Schoolbook"/>
              <a:ea typeface="+mn-ea"/>
              <a:cs typeface="Century Schoolbook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  if </a:t>
            </a:r>
            <a:r>
              <a:rPr lang="en-US" altLang="zh-CN" b="1" kern="0" noProof="0" dirty="0" smtClean="0">
                <a:solidFill>
                  <a:srgbClr val="333399"/>
                </a:solidFill>
                <a:latin typeface="Century Schoolbook"/>
                <a:ea typeface="+mn-ea"/>
                <a:cs typeface="Century Schoolbook"/>
              </a:rPr>
              <a:t>(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s[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i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]==s[j]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)</a:t>
            </a:r>
            <a:r>
              <a:rPr lang="en-US" altLang="zh-CN" b="1" kern="0" dirty="0" smtClean="0">
                <a:solidFill>
                  <a:srgbClr val="333399"/>
                </a:solidFill>
                <a:latin typeface="Century Schoolbook"/>
                <a:ea typeface="+mn-ea"/>
                <a:cs typeface="Century Schoolbook"/>
              </a:rPr>
              <a:t>||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(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abs(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i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-j)==abs(s[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i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]-s[j])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)</a:t>
            </a:r>
            <a:r>
              <a:rPr kumimoji="0" lang="en-US" altLang="zh-CN" b="1" i="0" u="none" strike="noStrike" kern="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</a:t>
            </a:r>
            <a:endParaRPr kumimoji="0" lang="en-US" altLang="zh-CN" b="1" i="0" u="none" strike="noStrike" kern="0" cap="none" spc="0" normalizeH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 Schoolbook"/>
              <a:ea typeface="+mn-ea"/>
              <a:cs typeface="Century Schoolbook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solidFill>
                  <a:srgbClr val="333399"/>
                </a:solidFill>
                <a:latin typeface="Century Schoolbook"/>
                <a:ea typeface="+mn-ea"/>
                <a:cs typeface="Century Schoolbook"/>
              </a:rPr>
              <a:t> </a:t>
            </a:r>
            <a:r>
              <a:rPr lang="en-US" altLang="zh-CN" b="1" kern="0" dirty="0" smtClean="0">
                <a:solidFill>
                  <a:srgbClr val="333399"/>
                </a:solidFill>
                <a:latin typeface="Century Schoolbook"/>
                <a:ea typeface="+mn-ea"/>
                <a:cs typeface="Century Schoolbook"/>
              </a:rPr>
              <a:t>   </a:t>
            </a:r>
            <a:r>
              <a:rPr kumimoji="0" lang="en-US" altLang="zh-CN" b="1" i="0" u="none" strike="noStrike" kern="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return false ;</a:t>
            </a:r>
            <a:endParaRPr lang="en-US" altLang="zh-CN" b="1" kern="0" noProof="0" dirty="0" smtClean="0">
              <a:solidFill>
                <a:srgbClr val="333399"/>
              </a:solidFill>
              <a:latin typeface="Century Schoolbook"/>
              <a:ea typeface="+mn-ea"/>
              <a:cs typeface="Century Schoolbook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</a:t>
            </a:r>
            <a:r>
              <a:rPr kumimoji="0" lang="en-US" altLang="zh-CN" b="1" i="0" u="none" strike="noStrike" kern="0" cap="none" spc="0" normalizeH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 Schoolbook"/>
                <a:ea typeface="+mn-ea"/>
                <a:cs typeface="Century Schoolbook"/>
              </a:rPr>
              <a:t>return true;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 Schoolbook"/>
              <a:ea typeface="+mn-ea"/>
              <a:cs typeface="Century Schoolbook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solidFill>
                  <a:srgbClr val="333399"/>
                </a:solidFill>
                <a:latin typeface="Century Schoolbook"/>
                <a:ea typeface="+mn-ea"/>
                <a:cs typeface="Century Schoolbook"/>
              </a:rPr>
              <a:t>}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 Schoolbook"/>
              <a:ea typeface="+mn-ea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/>
                <a:cs typeface="Century Schoolbook"/>
              </a:rPr>
              <a:t>{</a:t>
            </a:r>
            <a:endParaRPr lang="en-US" altLang="zh-CN" dirty="0" smtClean="0">
              <a:latin typeface="Century Schoolbook"/>
              <a:cs typeface="Century Schoolbook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/>
                <a:cs typeface="Century Schoolbook"/>
              </a:rPr>
              <a:t>     for (</a:t>
            </a:r>
            <a:r>
              <a:rPr lang="en-US" altLang="zh-CN" dirty="0" err="1" smtClean="0">
                <a:latin typeface="Century Schoolbook"/>
                <a:cs typeface="Century Schoolbook"/>
              </a:rPr>
              <a:t>int</a:t>
            </a:r>
            <a:r>
              <a:rPr lang="en-US" altLang="zh-CN" dirty="0" smtClean="0">
                <a:latin typeface="Century Schoolbook"/>
                <a:cs typeface="Century Schoolbook"/>
              </a:rPr>
              <a:t> i1=1; i1&lt;=4; i1++)</a:t>
            </a:r>
            <a:endParaRPr lang="en-US" altLang="zh-CN" dirty="0" smtClean="0">
              <a:latin typeface="Century Schoolbook"/>
              <a:cs typeface="Century Schoolbook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/>
                <a:cs typeface="Century Schoolbook"/>
              </a:rPr>
              <a:t>         for (</a:t>
            </a:r>
            <a:r>
              <a:rPr lang="en-US" altLang="zh-CN" dirty="0" err="1" smtClean="0">
                <a:latin typeface="Century Schoolbook"/>
                <a:cs typeface="Century Schoolbook"/>
              </a:rPr>
              <a:t>int</a:t>
            </a:r>
            <a:r>
              <a:rPr lang="en-US" altLang="zh-CN" dirty="0" smtClean="0">
                <a:latin typeface="Century Schoolbook"/>
                <a:cs typeface="Century Schoolbook"/>
              </a:rPr>
              <a:t> i2=1; i2&lt;=4; i2++)</a:t>
            </a:r>
            <a:endParaRPr lang="en-US" altLang="zh-CN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dirty="0" smtClean="0">
                <a:latin typeface="Century Schoolbook"/>
                <a:cs typeface="Century Schoolbook"/>
              </a:rPr>
              <a:t>             </a:t>
            </a:r>
            <a:r>
              <a:rPr lang="en-US" altLang="zh-CN" dirty="0">
                <a:latin typeface="Century Schoolbook"/>
                <a:cs typeface="Century Schoolbook"/>
              </a:rPr>
              <a:t>for (</a:t>
            </a:r>
            <a:r>
              <a:rPr lang="en-US" altLang="zh-CN" dirty="0" err="1">
                <a:latin typeface="Century Schoolbook"/>
                <a:cs typeface="Century Schoolbook"/>
              </a:rPr>
              <a:t>int</a:t>
            </a:r>
            <a:r>
              <a:rPr lang="en-US" altLang="zh-CN" dirty="0">
                <a:latin typeface="Century Schoolbook"/>
                <a:cs typeface="Century Schoolbook"/>
              </a:rPr>
              <a:t> </a:t>
            </a:r>
            <a:r>
              <a:rPr lang="en-US" altLang="zh-CN" dirty="0" smtClean="0">
                <a:latin typeface="Century Schoolbook"/>
                <a:cs typeface="Century Schoolbook"/>
              </a:rPr>
              <a:t>i3=</a:t>
            </a:r>
            <a:r>
              <a:rPr lang="en-US" altLang="zh-CN" dirty="0">
                <a:latin typeface="Century Schoolbook"/>
                <a:cs typeface="Century Schoolbook"/>
              </a:rPr>
              <a:t>1; </a:t>
            </a:r>
            <a:r>
              <a:rPr lang="en-US" altLang="zh-CN" dirty="0" smtClean="0">
                <a:latin typeface="Century Schoolbook"/>
                <a:cs typeface="Century Schoolbook"/>
              </a:rPr>
              <a:t>i3&lt;=4; i3+</a:t>
            </a:r>
            <a:r>
              <a:rPr lang="en-US" altLang="zh-CN" dirty="0">
                <a:latin typeface="Century Schoolbook"/>
                <a:cs typeface="Century Schoolbook"/>
              </a:rPr>
              <a:t>+</a:t>
            </a:r>
            <a:r>
              <a:rPr lang="en-US" altLang="zh-CN" dirty="0" smtClean="0">
                <a:latin typeface="Century Schoolbook"/>
                <a:cs typeface="Century Schoolbook"/>
              </a:rPr>
              <a:t>)</a:t>
            </a:r>
            <a:endParaRPr lang="en-US" altLang="zh-CN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dirty="0" smtClean="0">
                <a:latin typeface="Century Schoolbook"/>
                <a:cs typeface="Century Schoolbook"/>
              </a:rPr>
              <a:t>                for </a:t>
            </a:r>
            <a:r>
              <a:rPr lang="en-US" altLang="zh-CN" dirty="0">
                <a:latin typeface="Century Schoolbook"/>
                <a:cs typeface="Century Schoolbook"/>
              </a:rPr>
              <a:t>(</a:t>
            </a:r>
            <a:r>
              <a:rPr lang="en-US" altLang="zh-CN" dirty="0" err="1">
                <a:latin typeface="Century Schoolbook"/>
                <a:cs typeface="Century Schoolbook"/>
              </a:rPr>
              <a:t>int</a:t>
            </a:r>
            <a:r>
              <a:rPr lang="en-US" altLang="zh-CN" dirty="0">
                <a:latin typeface="Century Schoolbook"/>
                <a:cs typeface="Century Schoolbook"/>
              </a:rPr>
              <a:t> </a:t>
            </a:r>
            <a:r>
              <a:rPr lang="en-US" altLang="zh-CN" dirty="0" smtClean="0">
                <a:latin typeface="Century Schoolbook"/>
                <a:cs typeface="Century Schoolbook"/>
              </a:rPr>
              <a:t>i4=</a:t>
            </a:r>
            <a:r>
              <a:rPr lang="en-US" altLang="zh-CN" dirty="0">
                <a:latin typeface="Century Schoolbook"/>
                <a:cs typeface="Century Schoolbook"/>
              </a:rPr>
              <a:t>1; i2&lt;</a:t>
            </a:r>
            <a:r>
              <a:rPr lang="en-US" altLang="zh-CN" dirty="0" smtClean="0">
                <a:latin typeface="Century Schoolbook"/>
                <a:cs typeface="Century Schoolbook"/>
              </a:rPr>
              <a:t>=4; i4+</a:t>
            </a:r>
            <a:r>
              <a:rPr lang="en-US" altLang="zh-CN" dirty="0">
                <a:latin typeface="Century Schoolbook"/>
                <a:cs typeface="Century Schoolbook"/>
              </a:rPr>
              <a:t>+)</a:t>
            </a:r>
            <a:r>
              <a:rPr lang="en-US" altLang="zh-CN" dirty="0" smtClean="0">
                <a:latin typeface="Century Schoolbook"/>
                <a:cs typeface="Century Schoolbook"/>
              </a:rPr>
              <a:t>                 {</a:t>
            </a:r>
            <a:endParaRPr lang="en-US" altLang="zh-CN" dirty="0" smtClean="0">
              <a:latin typeface="Century Schoolbook"/>
              <a:cs typeface="Century Schoolbook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/>
                <a:cs typeface="Century Schoolbook"/>
              </a:rPr>
              <a:t>s[1]=i1;s[2]=i2;s[3]=i3;s[4]=i4;</a:t>
            </a:r>
            <a:endParaRPr lang="en-US" altLang="zh-CN" dirty="0" smtClean="0">
              <a:latin typeface="Century Schoolbook"/>
              <a:cs typeface="Century Schoolbook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/>
                <a:cs typeface="Century Schoolbook"/>
              </a:rPr>
              <a:t>               if check   print;</a:t>
            </a:r>
            <a:endParaRPr lang="en-US" altLang="zh-CN" dirty="0" smtClean="0">
              <a:latin typeface="Century Schoolbook"/>
              <a:cs typeface="Century Schoolbook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/>
                <a:cs typeface="Century Schoolbook"/>
              </a:rPr>
              <a:t>                 }</a:t>
            </a:r>
            <a:endParaRPr lang="en-US" altLang="zh-CN" dirty="0" smtClean="0">
              <a:latin typeface="Century Schoolbook"/>
              <a:cs typeface="Century Schoolbook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entury Schoolbook"/>
                <a:cs typeface="Century Schoolbook"/>
              </a:rPr>
              <a:t>}</a:t>
            </a:r>
            <a:endParaRPr lang="en-US" altLang="zh-CN" dirty="0" smtClean="0">
              <a:latin typeface="Century Schoolbook"/>
              <a:cs typeface="Century Schoolbook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latin typeface="Century Schoolbook"/>
              <a:cs typeface="Century Schoolbook"/>
            </a:endParaRPr>
          </a:p>
        </p:txBody>
      </p:sp>
      <p:sp>
        <p:nvSpPr>
          <p:cNvPr id="5018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62088"/>
            <a:ext cx="7643812" cy="513556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 smtClean="0"/>
              <a:t> </a:t>
            </a:r>
            <a:r>
              <a:rPr lang="en-US" altLang="zh-CN" dirty="0">
                <a:latin typeface="Century Schoolbook"/>
                <a:cs typeface="Century Schoolbook"/>
              </a:rPr>
              <a:t>for (</a:t>
            </a:r>
            <a:r>
              <a:rPr lang="en-US" altLang="zh-CN" dirty="0" err="1">
                <a:latin typeface="Century Schoolbook"/>
                <a:cs typeface="Century Schoolbook"/>
              </a:rPr>
              <a:t>int</a:t>
            </a:r>
            <a:r>
              <a:rPr lang="en-US" altLang="zh-CN" dirty="0">
                <a:latin typeface="Century Schoolbook"/>
                <a:cs typeface="Century Schoolbook"/>
              </a:rPr>
              <a:t> i1=1; i1&lt;</a:t>
            </a:r>
            <a:r>
              <a:rPr lang="en-US" altLang="zh-CN" dirty="0" smtClean="0">
                <a:latin typeface="Century Schoolbook"/>
                <a:cs typeface="Century Schoolbook"/>
              </a:rPr>
              <a:t>=4; </a:t>
            </a:r>
            <a:r>
              <a:rPr lang="en-US" altLang="zh-CN" dirty="0">
                <a:latin typeface="Century Schoolbook"/>
                <a:cs typeface="Century Schoolbook"/>
              </a:rPr>
              <a:t>i1++)</a:t>
            </a:r>
            <a:endParaRPr lang="en-US" altLang="zh-CN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Century Schoolbook"/>
                <a:cs typeface="Century Schoolbook"/>
              </a:rPr>
              <a:t>for </a:t>
            </a:r>
            <a:r>
              <a:rPr lang="en-US" altLang="zh-CN" dirty="0">
                <a:latin typeface="Century Schoolbook"/>
                <a:cs typeface="Century Schoolbook"/>
              </a:rPr>
              <a:t>(</a:t>
            </a:r>
            <a:r>
              <a:rPr lang="en-US" altLang="zh-CN" dirty="0" err="1">
                <a:latin typeface="Century Schoolbook"/>
                <a:cs typeface="Century Schoolbook"/>
              </a:rPr>
              <a:t>int</a:t>
            </a:r>
            <a:r>
              <a:rPr lang="en-US" altLang="zh-CN" dirty="0">
                <a:latin typeface="Century Schoolbook"/>
                <a:cs typeface="Century Schoolbook"/>
              </a:rPr>
              <a:t> </a:t>
            </a:r>
            <a:r>
              <a:rPr lang="en-US" altLang="zh-CN" dirty="0" smtClean="0">
                <a:latin typeface="Century Schoolbook"/>
                <a:cs typeface="Century Schoolbook"/>
              </a:rPr>
              <a:t>i2=</a:t>
            </a:r>
            <a:r>
              <a:rPr lang="en-US" altLang="zh-CN" dirty="0">
                <a:latin typeface="Century Schoolbook"/>
                <a:cs typeface="Century Schoolbook"/>
              </a:rPr>
              <a:t>1; </a:t>
            </a:r>
            <a:r>
              <a:rPr lang="en-US" altLang="zh-CN" dirty="0" smtClean="0">
                <a:latin typeface="Century Schoolbook"/>
                <a:cs typeface="Century Schoolbook"/>
              </a:rPr>
              <a:t>i2&lt;</a:t>
            </a:r>
            <a:r>
              <a:rPr lang="en-US" altLang="zh-CN" dirty="0">
                <a:latin typeface="Century Schoolbook"/>
                <a:cs typeface="Century Schoolbook"/>
              </a:rPr>
              <a:t>=4; </a:t>
            </a:r>
            <a:r>
              <a:rPr lang="en-US" altLang="zh-CN" dirty="0" smtClean="0">
                <a:latin typeface="Century Schoolbook"/>
                <a:cs typeface="Century Schoolbook"/>
              </a:rPr>
              <a:t>i2+</a:t>
            </a:r>
            <a:r>
              <a:rPr lang="en-US" altLang="zh-CN" dirty="0">
                <a:latin typeface="Century Schoolbook"/>
                <a:cs typeface="Century Schoolbook"/>
              </a:rPr>
              <a:t>+)</a:t>
            </a:r>
            <a:endParaRPr lang="en-US" altLang="zh-CN" dirty="0">
              <a:latin typeface="Century Schoolbook"/>
              <a:cs typeface="Century Schoolbook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 i1!=i2 </a:t>
            </a:r>
            <a:r>
              <a:rPr lang="en-US" altLang="zh-CN" dirty="0" smtClean="0">
                <a:latin typeface="Century Schoolbook"/>
                <a:cs typeface="Century Schoolbook"/>
              </a:rPr>
              <a:t>for </a:t>
            </a:r>
            <a:r>
              <a:rPr lang="en-US" altLang="zh-CN" dirty="0">
                <a:latin typeface="Century Schoolbook"/>
                <a:cs typeface="Century Schoolbook"/>
              </a:rPr>
              <a:t>(</a:t>
            </a:r>
            <a:r>
              <a:rPr lang="en-US" altLang="zh-CN" dirty="0" err="1">
                <a:latin typeface="Century Schoolbook"/>
                <a:cs typeface="Century Schoolbook"/>
              </a:rPr>
              <a:t>int</a:t>
            </a:r>
            <a:r>
              <a:rPr lang="en-US" altLang="zh-CN" dirty="0">
                <a:latin typeface="Century Schoolbook"/>
                <a:cs typeface="Century Schoolbook"/>
              </a:rPr>
              <a:t> </a:t>
            </a:r>
            <a:r>
              <a:rPr lang="en-US" altLang="zh-CN" dirty="0" smtClean="0">
                <a:latin typeface="Century Schoolbook"/>
                <a:cs typeface="Century Schoolbook"/>
              </a:rPr>
              <a:t>i3=</a:t>
            </a:r>
            <a:r>
              <a:rPr lang="en-US" altLang="zh-CN" dirty="0">
                <a:latin typeface="Century Schoolbook"/>
                <a:cs typeface="Century Schoolbook"/>
              </a:rPr>
              <a:t>1; </a:t>
            </a:r>
            <a:r>
              <a:rPr lang="en-US" altLang="zh-CN" dirty="0" smtClean="0">
                <a:latin typeface="Century Schoolbook"/>
                <a:cs typeface="Century Schoolbook"/>
              </a:rPr>
              <a:t>i3&lt;</a:t>
            </a:r>
            <a:r>
              <a:rPr lang="en-US" altLang="zh-CN" dirty="0">
                <a:latin typeface="Century Schoolbook"/>
                <a:cs typeface="Century Schoolbook"/>
              </a:rPr>
              <a:t>=4; </a:t>
            </a:r>
            <a:r>
              <a:rPr lang="en-US" altLang="zh-CN" dirty="0" smtClean="0">
                <a:latin typeface="Century Schoolbook"/>
                <a:cs typeface="Century Schoolbook"/>
              </a:rPr>
              <a:t>i3+</a:t>
            </a:r>
            <a:r>
              <a:rPr lang="en-US" altLang="zh-CN" dirty="0">
                <a:latin typeface="Century Schoolbook"/>
                <a:cs typeface="Century Schoolbook"/>
              </a:rPr>
              <a:t>+)</a:t>
            </a:r>
            <a:endParaRPr lang="en-US" altLang="zh-CN" dirty="0">
              <a:latin typeface="Century Schoolbook"/>
              <a:cs typeface="Century Schoolbook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if (i1&lt;&gt;i3) &amp;&amp; (i2&lt;&gt;i3)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{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i4=10-i1-i2-i3;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if check print;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}  </a:t>
            </a:r>
            <a:endParaRPr lang="en-US" altLang="zh-CN" dirty="0" smtClean="0"/>
          </a:p>
        </p:txBody>
      </p:sp>
      <p:sp>
        <p:nvSpPr>
          <p:cNvPr id="5120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鸡兔同笼 </a:t>
            </a:r>
            <a:r>
              <a:rPr lang="en-US" altLang="zh-CN" dirty="0" smtClean="0"/>
              <a:t> NOI 1752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908720"/>
            <a:ext cx="7920880" cy="532859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800" dirty="0"/>
              <a:t>描述</a:t>
            </a:r>
            <a:endParaRPr kumimoji="1" lang="zh-CN" altLang="en-US" sz="1800" dirty="0"/>
          </a:p>
          <a:p>
            <a:pPr marL="0" indent="0">
              <a:buNone/>
            </a:pPr>
            <a:r>
              <a:rPr kumimoji="1" lang="en-US" altLang="zh-CN" sz="2400" dirty="0" smtClean="0"/>
              <a:t>     </a:t>
            </a:r>
            <a:r>
              <a:rPr kumimoji="1" lang="zh-CN" altLang="en-US" sz="2400" dirty="0" smtClean="0"/>
              <a:t>一个笼子里面关了鸡和</a:t>
            </a:r>
            <a:r>
              <a:rPr kumimoji="1" lang="zh-CN" altLang="en-US" sz="2400" dirty="0"/>
              <a:t>兔子（鸡有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只脚，兔子有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只脚，没有例外）。已经知道了笼子里面脚的总数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，问笼子里面至少有多少只动物，至多有多少只动物。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1800" dirty="0"/>
          </a:p>
          <a:p>
            <a:pPr marL="0" indent="0">
              <a:buNone/>
            </a:pPr>
            <a:r>
              <a:rPr kumimoji="1" lang="zh-CN" altLang="en-US" sz="2000" dirty="0"/>
              <a:t>输入</a:t>
            </a:r>
            <a:endParaRPr kumimoji="1" lang="zh-CN" altLang="en-US" sz="2000" dirty="0"/>
          </a:p>
          <a:p>
            <a:pPr marL="0" indent="0">
              <a:buNone/>
            </a:pP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一行</a:t>
            </a:r>
            <a:r>
              <a:rPr kumimoji="1" lang="zh-CN" altLang="en-US" sz="2000" dirty="0"/>
              <a:t>，一个正整数</a:t>
            </a:r>
            <a:r>
              <a:rPr kumimoji="1" lang="en-US" altLang="zh-CN" sz="2000" dirty="0"/>
              <a:t>a (a &lt; 32768)</a:t>
            </a:r>
            <a:r>
              <a:rPr kumimoji="1" lang="zh-CN" altLang="en-US" sz="2000" dirty="0"/>
              <a:t>。</a:t>
            </a:r>
            <a:endParaRPr kumimoji="1" lang="zh-CN" altLang="en-US" sz="2000" dirty="0"/>
          </a:p>
          <a:p>
            <a:pPr marL="0" indent="0">
              <a:buNone/>
            </a:pPr>
            <a:r>
              <a:rPr kumimoji="1" lang="zh-CN" altLang="en-US" sz="2000" dirty="0"/>
              <a:t>输出</a:t>
            </a:r>
            <a:endParaRPr kumimoji="1" lang="zh-CN" altLang="en-US" sz="2000" dirty="0"/>
          </a:p>
          <a:p>
            <a:pPr marL="0" indent="0">
              <a:buNone/>
            </a:pP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一行</a:t>
            </a:r>
            <a:r>
              <a:rPr kumimoji="1" lang="zh-CN" altLang="en-US" sz="2000" dirty="0"/>
              <a:t>，包含两个正整数，第一个是最少的动物数，第二个是最多的动物数，两个正整数用一个空格分开。</a:t>
            </a:r>
            <a:endParaRPr kumimoji="1" lang="zh-CN" altLang="en-US" sz="2000" dirty="0"/>
          </a:p>
          <a:p>
            <a:pPr marL="0" indent="0">
              <a:buNone/>
            </a:pP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如果没有满</a:t>
            </a:r>
            <a:r>
              <a:rPr kumimoji="1" lang="zh-CN" altLang="en-US" sz="2000" dirty="0"/>
              <a:t>足要求的答案，则输出两个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，中间用一个空格分开。</a:t>
            </a:r>
            <a:endParaRPr kumimoji="1" lang="zh-CN" altLang="en-US" sz="2000" dirty="0"/>
          </a:p>
          <a:p>
            <a:pPr marL="0" indent="0">
              <a:buNone/>
            </a:pPr>
            <a:r>
              <a:rPr kumimoji="1" lang="zh-CN" altLang="en-US" sz="2000" dirty="0"/>
              <a:t>样例输入</a:t>
            </a:r>
            <a:endParaRPr kumimoji="1" lang="zh-CN" altLang="en-US" sz="2000" dirty="0"/>
          </a:p>
          <a:p>
            <a:pPr marL="0" indent="0">
              <a:buNone/>
            </a:pPr>
            <a:r>
              <a:rPr kumimoji="1" lang="en-US" altLang="zh-CN" sz="2000" dirty="0"/>
              <a:t>20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样例输出</a:t>
            </a:r>
            <a:endParaRPr kumimoji="1" lang="zh-CN" altLang="en-US" sz="2000" dirty="0"/>
          </a:p>
          <a:p>
            <a:pPr marL="0" indent="0">
              <a:buNone/>
            </a:pPr>
            <a:r>
              <a:rPr kumimoji="1" lang="en-US" altLang="zh-CN" sz="2000" dirty="0"/>
              <a:t>5 10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交谈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    </a:t>
            </a:r>
            <a:r>
              <a:rPr lang="zh-CN" altLang="zh-CN" sz="3600" dirty="0" smtClean="0"/>
              <a:t>问题描述</a:t>
            </a:r>
            <a:r>
              <a:rPr lang="zh-CN" altLang="zh-CN" sz="3600" dirty="0"/>
              <a:t>：</a:t>
            </a:r>
            <a:r>
              <a:rPr lang="en-US" altLang="zh-CN" sz="3600" dirty="0"/>
              <a:t>A.B.C.D</a:t>
            </a:r>
            <a:r>
              <a:rPr lang="zh-CN" altLang="zh-CN" sz="3600" dirty="0"/>
              <a:t>四人在机场交谈，他们四人分别会中，英，法，日，四国语言，其中每人会两种语言， 提示：</a:t>
            </a:r>
            <a:r>
              <a:rPr lang="en-US" altLang="zh-CN" sz="3600" dirty="0"/>
              <a:t>1</a:t>
            </a:r>
            <a:r>
              <a:rPr lang="zh-CN" altLang="zh-CN" sz="3600" dirty="0"/>
              <a:t>：</a:t>
            </a:r>
            <a:r>
              <a:rPr lang="en-US" altLang="zh-CN" sz="3600" dirty="0"/>
              <a:t>B</a:t>
            </a:r>
            <a:r>
              <a:rPr lang="zh-CN" altLang="zh-CN" sz="3600" dirty="0"/>
              <a:t>不会英语，但是</a:t>
            </a:r>
            <a:r>
              <a:rPr lang="en-US" altLang="zh-CN" sz="3600" dirty="0"/>
              <a:t>A</a:t>
            </a:r>
            <a:r>
              <a:rPr lang="zh-CN" altLang="zh-CN" sz="3600" dirty="0"/>
              <a:t>和</a:t>
            </a:r>
            <a:r>
              <a:rPr lang="en-US" altLang="zh-CN" sz="3600" dirty="0"/>
              <a:t>C</a:t>
            </a:r>
            <a:r>
              <a:rPr lang="zh-CN" altLang="zh-CN" sz="3600" dirty="0"/>
              <a:t>交谈，要找他翻译。</a:t>
            </a:r>
            <a:r>
              <a:rPr lang="en-US" altLang="zh-CN" sz="3600" dirty="0"/>
              <a:t>2</a:t>
            </a:r>
            <a:r>
              <a:rPr lang="zh-CN" altLang="zh-CN" sz="3600" dirty="0"/>
              <a:t>：</a:t>
            </a:r>
            <a:r>
              <a:rPr lang="en-US" altLang="zh-CN" sz="3600" dirty="0"/>
              <a:t>A</a:t>
            </a:r>
            <a:r>
              <a:rPr lang="zh-CN" altLang="zh-CN" sz="3600" dirty="0"/>
              <a:t>会日语，</a:t>
            </a:r>
            <a:r>
              <a:rPr lang="en-US" altLang="zh-CN" sz="3600" dirty="0"/>
              <a:t>D</a:t>
            </a:r>
            <a:r>
              <a:rPr lang="zh-CN" altLang="zh-CN" sz="3600" dirty="0"/>
              <a:t>不会但能交谈。</a:t>
            </a:r>
            <a:r>
              <a:rPr lang="en-US" altLang="zh-CN" sz="3600" dirty="0"/>
              <a:t>B</a:t>
            </a:r>
            <a:r>
              <a:rPr lang="zh-CN" altLang="zh-CN" sz="3600" dirty="0"/>
              <a:t>，</a:t>
            </a:r>
            <a:r>
              <a:rPr lang="en-US" altLang="zh-CN" sz="3600" dirty="0"/>
              <a:t>C</a:t>
            </a:r>
            <a:r>
              <a:rPr lang="zh-CN" altLang="zh-CN" sz="3600" dirty="0"/>
              <a:t>，</a:t>
            </a:r>
            <a:r>
              <a:rPr lang="en-US" altLang="zh-CN" sz="3600" dirty="0"/>
              <a:t>D</a:t>
            </a:r>
            <a:r>
              <a:rPr lang="zh-CN" altLang="zh-CN" sz="3600" dirty="0"/>
              <a:t>三人不会同一种语言，请说出他们各会哪种语言？理由是什么？ </a:t>
            </a:r>
            <a:endParaRPr kumimoji="1"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6" name="图片 5" descr="屏幕快照 2017-06-24 23.43.10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352928" cy="3976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kumimoji="1" lang="zh-CN" altLang="en-US" dirty="0" smtClean="0"/>
              <a:t>逻辑推理问题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kumimoji="1" lang="zh-CN" altLang="en-US" dirty="0" smtClean="0"/>
              <a:t>逻辑推理问题</a:t>
            </a:r>
            <a:endParaRPr kumimoji="1" lang="zh-CN" altLang="en-US" dirty="0"/>
          </a:p>
        </p:txBody>
      </p:sp>
      <p:pic>
        <p:nvPicPr>
          <p:cNvPr id="2" name="图片 1" descr="屏幕快照 2017-06-24 23.45.3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8055132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kumimoji="1" lang="zh-CN" altLang="en-US" dirty="0" smtClean="0"/>
              <a:t>逻辑推理问题</a:t>
            </a:r>
            <a:endParaRPr kumimoji="1" lang="zh-CN" altLang="en-US" dirty="0"/>
          </a:p>
        </p:txBody>
      </p:sp>
      <p:pic>
        <p:nvPicPr>
          <p:cNvPr id="3" name="图片 2" descr="屏幕快照 2017-06-24 23.46.46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5"/>
            <a:ext cx="7992888" cy="4371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进制穷举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856984" cy="336274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400" dirty="0"/>
              <a:t>基于二进制思想的穷举</a:t>
            </a:r>
            <a:br>
              <a:rPr lang="zh-TW" altLang="en-US" sz="4400" dirty="0"/>
            </a:br>
            <a:r>
              <a:rPr lang="en-US" altLang="zh-TW" sz="4400" dirty="0"/>
              <a:t>◦ 00000</a:t>
            </a:r>
            <a:r>
              <a:rPr lang="zh-TW" altLang="en-US" sz="4400" dirty="0"/>
              <a:t>、</a:t>
            </a:r>
            <a:r>
              <a:rPr lang="en-US" altLang="zh-TW" sz="4400" dirty="0"/>
              <a:t>00001</a:t>
            </a:r>
            <a:r>
              <a:rPr lang="zh-TW" altLang="en-US" sz="4400" dirty="0"/>
              <a:t>、</a:t>
            </a:r>
            <a:r>
              <a:rPr lang="en-US" altLang="zh-TW" sz="4400" dirty="0"/>
              <a:t>00010</a:t>
            </a:r>
            <a:r>
              <a:rPr lang="zh-TW" altLang="en-US" sz="4400" dirty="0"/>
              <a:t>、</a:t>
            </a:r>
            <a:r>
              <a:rPr lang="en-US" altLang="zh-TW" sz="4400" dirty="0"/>
              <a:t>......11111 ◦ </a:t>
            </a:r>
            <a:r>
              <a:rPr lang="zh-TW" altLang="en-US" sz="4400" dirty="0"/>
              <a:t>看成一个个数的话，严格从小到大 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pPr marL="0" indent="0">
              <a:buNone/>
            </a:pPr>
            <a:endParaRPr lang="zh-TW" altLang="en-US" sz="4400" dirty="0"/>
          </a:p>
          <a:p>
            <a:endParaRPr kumimoji="1" lang="zh-CN" altLang="en-US" sz="4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16632"/>
            <a:ext cx="7162800" cy="593725"/>
          </a:xfrm>
        </p:spPr>
        <p:txBody>
          <a:bodyPr/>
          <a:lstStyle/>
          <a:p>
            <a:r>
              <a:rPr lang="zh-CN" altLang="en-US" dirty="0" smtClean="0"/>
              <a:t>二进制</a:t>
            </a:r>
            <a:r>
              <a:rPr lang="zh-CN" altLang="en-US" dirty="0"/>
              <a:t>思想的穷举算法实现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7643812" cy="5135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Century Schoolbook"/>
                <a:cs typeface="Century Schoolbook"/>
              </a:rPr>
              <a:t>#include&lt;iostream</a:t>
            </a:r>
            <a:r>
              <a:rPr lang="en-US" altLang="zh-CN" sz="1800" dirty="0" smtClean="0">
                <a:latin typeface="Century Schoolbook"/>
                <a:cs typeface="Century Schoolbook"/>
              </a:rPr>
              <a:t>&gt;</a:t>
            </a:r>
            <a:endParaRPr lang="en-US" altLang="zh-CN" sz="18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1800" dirty="0">
                <a:latin typeface="Century Schoolbook"/>
                <a:cs typeface="Century Schoolbook"/>
              </a:rPr>
              <a:t>#include&lt;cstring</a:t>
            </a:r>
            <a:r>
              <a:rPr lang="en-US" altLang="zh-CN" sz="1800" dirty="0" smtClean="0">
                <a:latin typeface="Century Schoolbook"/>
                <a:cs typeface="Century Schoolbook"/>
              </a:rPr>
              <a:t>&gt;</a:t>
            </a:r>
            <a:endParaRPr lang="en-US" altLang="zh-CN" sz="18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1800" dirty="0">
                <a:latin typeface="Century Schoolbook"/>
                <a:cs typeface="Century Schoolbook"/>
              </a:rPr>
              <a:t>using namespace std</a:t>
            </a:r>
            <a:r>
              <a:rPr lang="en-US" altLang="zh-CN" sz="1800" dirty="0" smtClean="0">
                <a:latin typeface="Century Schoolbook"/>
                <a:cs typeface="Century Schoolbook"/>
              </a:rPr>
              <a:t>;</a:t>
            </a:r>
            <a:endParaRPr lang="en-US" altLang="zh-CN" sz="18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1800" dirty="0">
                <a:latin typeface="Century Schoolbook"/>
                <a:cs typeface="Century Schoolbook"/>
              </a:rPr>
              <a:t>int b[100]</a:t>
            </a:r>
            <a:r>
              <a:rPr lang="en-US" altLang="zh-CN" sz="1800" dirty="0" smtClean="0">
                <a:latin typeface="Century Schoolbook"/>
                <a:cs typeface="Century Schoolbook"/>
              </a:rPr>
              <a:t>;</a:t>
            </a:r>
            <a:endParaRPr lang="en-US" altLang="zh-CN" sz="18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1800" dirty="0">
                <a:latin typeface="Century Schoolbook"/>
                <a:cs typeface="Century Schoolbook"/>
              </a:rPr>
              <a:t>int main(</a:t>
            </a:r>
            <a:r>
              <a:rPr lang="en-US" altLang="zh-CN" sz="1800" dirty="0" smtClean="0">
                <a:latin typeface="Century Schoolbook"/>
                <a:cs typeface="Century Schoolbook"/>
              </a:rPr>
              <a:t>)</a:t>
            </a:r>
            <a:endParaRPr lang="en-US" altLang="zh-CN" sz="18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entury Schoolbook"/>
                <a:cs typeface="Century Schoolbook"/>
              </a:rPr>
              <a:t>{</a:t>
            </a:r>
            <a:endParaRPr lang="en-US" altLang="zh-CN" sz="18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1800" dirty="0">
                <a:latin typeface="Century Schoolbook"/>
                <a:cs typeface="Century Schoolbook"/>
              </a:rPr>
              <a:t>  int n</a:t>
            </a:r>
            <a:r>
              <a:rPr lang="en-US" altLang="zh-CN" sz="1800" dirty="0" smtClean="0">
                <a:latin typeface="Century Schoolbook"/>
                <a:cs typeface="Century Schoolbook"/>
              </a:rPr>
              <a:t>;</a:t>
            </a:r>
            <a:endParaRPr lang="en-US" altLang="zh-CN" sz="18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1800" dirty="0">
                <a:latin typeface="Century Schoolbook"/>
                <a:cs typeface="Century Schoolbook"/>
              </a:rPr>
              <a:t>  cin&gt;&gt;n</a:t>
            </a:r>
            <a:r>
              <a:rPr lang="en-US" altLang="zh-CN" sz="1800" dirty="0" smtClean="0">
                <a:latin typeface="Century Schoolbook"/>
                <a:cs typeface="Century Schoolbook"/>
              </a:rPr>
              <a:t>;</a:t>
            </a:r>
            <a:endParaRPr lang="en-US" altLang="zh-CN" sz="18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1800" dirty="0">
                <a:latin typeface="Century Schoolbook"/>
                <a:cs typeface="Century Schoolbook"/>
              </a:rPr>
              <a:t>  memset(b,0,sizeof(b))</a:t>
            </a:r>
            <a:r>
              <a:rPr lang="en-US" altLang="zh-CN" sz="1800" dirty="0" smtClean="0">
                <a:latin typeface="Century Schoolbook"/>
                <a:cs typeface="Century Schoolbook"/>
              </a:rPr>
              <a:t>;</a:t>
            </a:r>
            <a:endParaRPr lang="en-US" altLang="zh-CN" sz="18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altLang="zh-CN" sz="1800" dirty="0">
                <a:latin typeface="Century Schoolbook"/>
                <a:cs typeface="Century Schoolbook"/>
              </a:rPr>
              <a:t> </a:t>
            </a:r>
            <a:endParaRPr kumimoji="1" lang="zh-CN" altLang="en-US" sz="1800" dirty="0">
              <a:latin typeface="Century Schoolbook"/>
              <a:cs typeface="Century Schoolbook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987824" y="980728"/>
            <a:ext cx="7643812" cy="513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2800" b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333399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333399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333399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333399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while(b[0]==0)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 {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	 for (int i=1;i&lt;=n;i++) 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 	 cout&lt;&lt;b[i]; cout&lt;&lt;endl;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 	 int j=n;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 	 while (b[j]==1) j=j-1;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	     b[j]=b[j]+1;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         for(int i=j+1;i&lt;=n;i++)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           b[i]=0;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	   }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 return 0;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}</a:t>
            </a:r>
            <a:endParaRPr kumimoji="1" lang="zh-CN" altLang="en-US"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4321175" cy="5135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 smtClean="0"/>
              <a:t>数塔问题</a:t>
            </a:r>
            <a:endParaRPr lang="zh-CN" altLang="en-US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 smtClean="0"/>
              <a:t>      问题描述：有形如下图所示的数塔，从顶部出发，在每一结点可以选择向左走或是向右走，一直走到底层，要求找出一条路径，使路径上的数值的和最接近零。</a:t>
            </a:r>
            <a:endParaRPr lang="zh-CN" altLang="en-US" sz="3200" dirty="0" smtClean="0"/>
          </a:p>
          <a:p>
            <a:pPr eaLnBrk="1" hangingPunct="1"/>
            <a:endParaRPr lang="en-US" altLang="zh-CN" sz="3600" dirty="0" smtClean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852613" y="115888"/>
            <a:ext cx="75438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7 </a:t>
            </a:r>
            <a:r>
              <a:rPr lang="zh-CN" alt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数塔问题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5580063" y="2276475"/>
          <a:ext cx="2808287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位图图像" r:id="rId1" imgW="1552575" imgH="1495425" progId="PBrush">
                  <p:embed/>
                </p:oleObj>
              </mc:Choice>
              <mc:Fallback>
                <p:oleObj name="位图图像" r:id="rId1" imgW="1552575" imgH="1495425" progId="PBrush">
                  <p:embed/>
                  <p:pic>
                    <p:nvPicPr>
                      <p:cNvPr id="0" name="图片 5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276475"/>
                        <a:ext cx="2808287" cy="270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220072" y="2276872"/>
          <a:ext cx="3353313" cy="323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位图图像" r:id="rId3" imgW="1552575" imgH="1495425" progId="PBrush">
                  <p:embed/>
                </p:oleObj>
              </mc:Choice>
              <mc:Fallback>
                <p:oleObj name="位图图像" r:id="rId3" imgW="1552575" imgH="1495425" progId="PBrush">
                  <p:embed/>
                  <p:pic>
                    <p:nvPicPr>
                      <p:cNvPr id="0" name="图片 5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276872"/>
                        <a:ext cx="3353313" cy="323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786" y="1500174"/>
            <a:ext cx="2808287" cy="2705100"/>
          </a:xfrm>
          <a:prstGeom prst="rect">
            <a:avLst/>
          </a:prstGeom>
          <a:noFill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 cstate="print"/>
          <a:srcRect l="10449" t="35351" r="64648" b="44141"/>
          <a:stretch>
            <a:fillRect/>
          </a:stretch>
        </p:blipFill>
        <p:spPr bwMode="auto">
          <a:xfrm>
            <a:off x="4857752" y="1428736"/>
            <a:ext cx="3143272" cy="267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28662" y="4714884"/>
            <a:ext cx="7245374" cy="9286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defRPr/>
            </a:pPr>
            <a:r>
              <a:rPr lang="en-US" altLang="zh-CN" sz="3600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600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数塔用二维数组记录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786" y="1428736"/>
            <a:ext cx="2808287" cy="2705100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/>
          <p:nvPr/>
        </p:nvCxnSpPr>
        <p:spPr bwMode="auto">
          <a:xfrm rot="16200000" flipH="1">
            <a:off x="2214546" y="1571612"/>
            <a:ext cx="714380" cy="5715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 rot="5400000">
            <a:off x="2250265" y="2250273"/>
            <a:ext cx="571504" cy="500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16200000" flipH="1">
            <a:off x="2214546" y="2928934"/>
            <a:ext cx="500066" cy="3571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5400000">
            <a:off x="2285984" y="3286124"/>
            <a:ext cx="357190" cy="3571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 l="10986" t="36133" r="66309" b="45312"/>
          <a:stretch>
            <a:fillRect/>
          </a:stretch>
        </p:blipFill>
        <p:spPr bwMode="auto">
          <a:xfrm>
            <a:off x="4500562" y="1285860"/>
            <a:ext cx="328614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928662" y="4286256"/>
            <a:ext cx="7245374" cy="1692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defRPr/>
            </a:pPr>
            <a:r>
              <a:rPr lang="en-US" altLang="zh-CN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向下尝试有两种可能，向左或向右；</a:t>
            </a:r>
            <a:endParaRPr lang="en-US" altLang="zh-CN" b="1" kern="0" dirty="0" smtClean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defRPr/>
            </a:pPr>
            <a:r>
              <a:rPr lang="en-US" altLang="zh-CN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用</a:t>
            </a:r>
            <a:r>
              <a:rPr lang="en-US" altLang="zh-CN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01</a:t>
            </a:r>
            <a:r>
              <a:rPr lang="zh-CN" altLang="en-US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序列表示路径，</a:t>
            </a:r>
            <a:r>
              <a:rPr lang="en-US" altLang="zh-CN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表示向左，</a:t>
            </a:r>
            <a:r>
              <a:rPr lang="en-US" altLang="zh-CN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表示向右</a:t>
            </a:r>
            <a:endParaRPr lang="en-US" altLang="zh-CN" b="1" kern="0" dirty="0" smtClean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上图的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01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序列为：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01 0 1 0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defRPr/>
            </a:pPr>
            <a:r>
              <a:rPr lang="zh-CN" altLang="en-US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右图：路径的列号为 </a:t>
            </a:r>
            <a:r>
              <a:rPr lang="en-US" altLang="zh-CN" b="1" kern="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1 2 2 3 3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5400000">
            <a:off x="2035951" y="1178703"/>
            <a:ext cx="50006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16632"/>
            <a:ext cx="6984776" cy="6264696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400" dirty="0">
                <a:latin typeface="Century Schoolbook"/>
                <a:cs typeface="Century Schoolbook"/>
              </a:rPr>
              <a:t>#include &lt;iostream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&gt;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Century Schoolbook"/>
                <a:cs typeface="Century Schoolbook"/>
              </a:rPr>
              <a:t>#define INF 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100000000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Century Schoolbook"/>
                <a:cs typeface="Century Schoolbook"/>
              </a:rPr>
              <a:t>#include &lt;cmath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&gt;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Century Schoolbook"/>
                <a:cs typeface="Century Schoolbook"/>
              </a:rPr>
              <a:t>#include &lt;cstring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&gt;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Century Schoolbook"/>
                <a:cs typeface="Century Schoolbook"/>
              </a:rPr>
              <a:t>using namespace std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;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Century Schoolbook"/>
                <a:cs typeface="Century Schoolbook"/>
              </a:rPr>
              <a:t>int main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(  ) {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const </a:t>
            </a:r>
            <a:r>
              <a:rPr lang="en-US" altLang="zh-CN" sz="2400" dirty="0">
                <a:latin typeface="Century Schoolbook"/>
                <a:cs typeface="Century Schoolbook"/>
              </a:rPr>
              <a:t>int n=5;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int </a:t>
            </a:r>
            <a:r>
              <a:rPr lang="en-US" altLang="zh-CN" sz="2400" dirty="0">
                <a:latin typeface="Century Schoolbook"/>
                <a:cs typeface="Century Schoolbook"/>
              </a:rPr>
              <a:t>a[n+1][n+1];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int </a:t>
            </a:r>
            <a:r>
              <a:rPr lang="en-US" altLang="zh-CN" sz="2400" dirty="0">
                <a:latin typeface="Century Schoolbook"/>
                <a:cs typeface="Century Schoolbook"/>
              </a:rPr>
              <a:t>s[n];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for</a:t>
            </a:r>
            <a:r>
              <a:rPr lang="en-US" altLang="zh-CN" sz="2400" dirty="0">
                <a:latin typeface="Century Schoolbook"/>
                <a:cs typeface="Century Schoolbook"/>
              </a:rPr>
              <a:t>(int i=1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; i</a:t>
            </a:r>
            <a:r>
              <a:rPr lang="en-US" altLang="zh-CN" sz="2400" dirty="0">
                <a:latin typeface="Century Schoolbook"/>
                <a:cs typeface="Century Schoolbook"/>
              </a:rPr>
              <a:t>&lt;=n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; i</a:t>
            </a:r>
            <a:r>
              <a:rPr lang="en-US" altLang="zh-CN" sz="2400" dirty="0">
                <a:latin typeface="Century Schoolbook"/>
                <a:cs typeface="Century Schoolbook"/>
              </a:rPr>
              <a:t>++)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 </a:t>
            </a:r>
            <a:r>
              <a:rPr lang="en-US" altLang="zh-CN" sz="2400" dirty="0">
                <a:latin typeface="Century Schoolbook"/>
                <a:cs typeface="Century Schoolbook"/>
              </a:rPr>
              <a:t>for(int j=1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; j</a:t>
            </a:r>
            <a:r>
              <a:rPr lang="en-US" altLang="zh-CN" sz="2400" dirty="0">
                <a:latin typeface="Century Schoolbook"/>
                <a:cs typeface="Century Schoolbook"/>
              </a:rPr>
              <a:t>&lt;=i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; j</a:t>
            </a:r>
            <a:r>
              <a:rPr lang="en-US" altLang="zh-CN" sz="2400" dirty="0">
                <a:latin typeface="Century Schoolbook"/>
                <a:cs typeface="Century Schoolbook"/>
              </a:rPr>
              <a:t>++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)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Century Schoolbook"/>
                <a:cs typeface="Century Schoolbook"/>
              </a:rPr>
              <a:t> 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   cin</a:t>
            </a:r>
            <a:r>
              <a:rPr lang="en-US" altLang="zh-CN" sz="2400" dirty="0">
                <a:latin typeface="Century Schoolbook"/>
                <a:cs typeface="Century Schoolbook"/>
              </a:rPr>
              <a:t>&gt;&gt;a[i][j]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;          //</a:t>
            </a:r>
            <a:r>
              <a:rPr lang="zh-CN" altLang="en-US" sz="2400" dirty="0" smtClean="0">
                <a:latin typeface="Century Schoolbook"/>
                <a:cs typeface="Century Schoolbook"/>
              </a:rPr>
              <a:t>输入数塔数据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for</a:t>
            </a:r>
            <a:r>
              <a:rPr lang="en-US" altLang="zh-CN" sz="2400" dirty="0">
                <a:latin typeface="Century Schoolbook"/>
                <a:cs typeface="Century Schoolbook"/>
              </a:rPr>
              <a:t>(int i=0;i&lt;=n;i++) s[i]=0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;</a:t>
            </a:r>
            <a:endParaRPr lang="en-US" altLang="zh-CN" sz="24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Century Schoolbook"/>
                <a:cs typeface="Century Schoolbook"/>
              </a:rPr>
              <a:t> </a:t>
            </a:r>
            <a:r>
              <a:rPr lang="en-US" altLang="zh-CN" sz="2400" dirty="0" smtClean="0">
                <a:latin typeface="Century Schoolbook"/>
                <a:cs typeface="Century Schoolbook"/>
              </a:rPr>
              <a:t> </a:t>
            </a:r>
            <a:r>
              <a:rPr lang="en-US" altLang="zh-CN" sz="2400" dirty="0">
                <a:latin typeface="Century Schoolbook"/>
                <a:cs typeface="Century Schoolbook"/>
              </a:rPr>
              <a:t>int min=INF; </a:t>
            </a:r>
            <a:endParaRPr lang="en-US" altLang="zh-CN" sz="2400" dirty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Century Schoolbook"/>
                <a:cs typeface="Century Schoolbook"/>
              </a:rPr>
              <a:t> </a:t>
            </a:r>
            <a:endParaRPr lang="en-US" altLang="zh-CN" sz="2400" dirty="0" smtClean="0">
              <a:latin typeface="Century Schoolbook"/>
              <a:cs typeface="Century School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5445224"/>
            <a:ext cx="257176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S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数组记录路径方向；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01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序列</a:t>
            </a:r>
            <a:endParaRPr lang="zh-CN" altLang="en-US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899592" y="1556792"/>
            <a:ext cx="7416824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【</a:t>
            </a:r>
            <a:r>
              <a:rPr lang="zh-CN" altLang="en-US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算法分析</a:t>
            </a:r>
            <a:r>
              <a:rPr lang="en-US" altLang="zh-CN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】</a:t>
            </a:r>
            <a:endParaRPr lang="en-US" altLang="zh-CN" sz="28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算法</a:t>
            </a:r>
            <a:r>
              <a:rPr lang="en-US" altLang="zh-CN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1</a:t>
            </a:r>
            <a:r>
              <a:rPr lang="zh-CN" altLang="en-US" sz="28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：</a:t>
            </a:r>
            <a:endParaRPr lang="en-US" altLang="zh-CN" sz="2800" dirty="0" smtClean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eaLnBrk="1" hangingPunct="1"/>
            <a:r>
              <a:rPr lang="en-US" altLang="zh-CN" sz="28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 </a:t>
            </a:r>
            <a:r>
              <a:rPr lang="zh-CN" altLang="en-US" sz="28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枚举鸡</a:t>
            </a:r>
            <a:r>
              <a:rPr lang="zh-CN" altLang="en-US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、兔的数量，然后验证脚的个数是否为</a:t>
            </a:r>
            <a:r>
              <a:rPr lang="en-US" altLang="zh-CN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，算法的时间复杂度为</a:t>
            </a:r>
            <a:r>
              <a:rPr lang="en-US" altLang="zh-CN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O(n^2)</a:t>
            </a:r>
            <a:r>
              <a:rPr lang="zh-CN" altLang="en-US" sz="28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。</a:t>
            </a:r>
            <a:endParaRPr lang="en-US" altLang="zh-CN" sz="2800" dirty="0" smtClean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eaLnBrk="1" hangingPunct="1"/>
            <a:endParaRPr lang="en-US" altLang="zh-CN" sz="28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r>
              <a:rPr lang="zh-CN" altLang="en-US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算法</a:t>
            </a:r>
            <a:r>
              <a:rPr lang="en-US" altLang="zh-CN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2</a:t>
            </a:r>
            <a:r>
              <a:rPr lang="zh-CN" altLang="en-US" sz="28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：</a:t>
            </a:r>
            <a:endParaRPr lang="en-US" altLang="zh-CN" sz="2800" dirty="0" smtClean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r>
              <a:rPr lang="en-US" altLang="zh-CN" sz="28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 </a:t>
            </a:r>
            <a:r>
              <a:rPr lang="zh-CN" altLang="en-US" sz="28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枚举鸡</a:t>
            </a:r>
            <a:r>
              <a:rPr lang="zh-CN" altLang="en-US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的数量，依据脚的个数，验证鸡的数量是否合法，若合法，算出兔的数量。算法的时间复杂度</a:t>
            </a:r>
            <a:r>
              <a:rPr lang="en-US" altLang="zh-CN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O</a:t>
            </a:r>
            <a:r>
              <a:rPr lang="zh-CN" altLang="en-US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n</a:t>
            </a:r>
            <a:r>
              <a:rPr lang="zh-CN" altLang="en-US" sz="28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1187624" y="242987"/>
            <a:ext cx="7162800" cy="59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9pPr>
          </a:lstStyle>
          <a:p>
            <a:r>
              <a:rPr lang="zh-CN" altLang="zh-CN" sz="4000" dirty="0" smtClean="0"/>
              <a:t>鸡兔同笼 </a:t>
            </a:r>
            <a:r>
              <a:rPr lang="en-US" altLang="zh-CN" sz="4000" dirty="0" smtClean="0"/>
              <a:t> NOI 1752</a:t>
            </a:r>
            <a:endParaRPr kumimoji="1"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60648"/>
            <a:ext cx="7848872" cy="612068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while (s[0]==0)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   {   int k=1; int sum=a[1][1];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       for(int i=1;  i&lt;n;  i++)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        {     k=k+s[i];  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              sum=sum+a[i+1][k];      }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     if (abs(sum)&lt;abs(min)) min=sum;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       int j=n;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       while (s[j]==1) j=j-1;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         </a:t>
            </a:r>
            <a:r>
              <a:rPr lang="en-US" altLang="zh-CN" sz="2600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s[j]=s[j]+1;</a:t>
            </a:r>
            <a:endParaRPr lang="en-US" altLang="zh-CN" sz="2600" dirty="0" smtClean="0">
              <a:solidFill>
                <a:srgbClr val="FF0000"/>
              </a:solidFill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        for(int i=j+1; i&lt;n; i++)   </a:t>
            </a:r>
            <a:r>
              <a:rPr lang="en-US" altLang="zh-CN" sz="2600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s[i]=0;</a:t>
            </a:r>
            <a:endParaRPr lang="en-US" altLang="zh-CN" sz="2600" dirty="0" smtClean="0">
              <a:solidFill>
                <a:srgbClr val="FF0000"/>
              </a:solidFill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	}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>
                <a:latin typeface="Century Schoolbook"/>
                <a:cs typeface="Century Schoolbook"/>
              </a:rPr>
              <a:t> </a:t>
            </a:r>
            <a:r>
              <a:rPr lang="en-US" altLang="zh-CN" sz="2600" dirty="0" smtClean="0">
                <a:latin typeface="Century Schoolbook"/>
                <a:cs typeface="Century Schoolbook"/>
              </a:rPr>
              <a:t>  cout&lt;&lt;min;</a:t>
            </a:r>
            <a:endParaRPr lang="en-US" altLang="zh-CN" sz="2600" dirty="0" smtClean="0">
              <a:latin typeface="Century Schoolbook"/>
              <a:cs typeface="Century Schoolbook"/>
            </a:endParaRPr>
          </a:p>
          <a:p>
            <a:pPr eaLnBrk="1" hangingPunct="1">
              <a:buNone/>
            </a:pPr>
            <a:r>
              <a:rPr lang="en-US" altLang="zh-CN" sz="2600" dirty="0" smtClean="0">
                <a:latin typeface="Century Schoolbook"/>
                <a:cs typeface="Century Schoolbook"/>
              </a:rPr>
              <a:t>}</a:t>
            </a:r>
            <a:endParaRPr lang="en-US" altLang="zh-CN" sz="2600" dirty="0" smtClean="0">
              <a:latin typeface="Century Schoolbook"/>
              <a:cs typeface="Century Schoolbook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6012160" y="836712"/>
            <a:ext cx="25922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S[0]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为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，表示？</a:t>
            </a:r>
            <a:endParaRPr lang="en-US" altLang="zh-CN" b="1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ltGray">
          <a:xfrm>
            <a:off x="683568" y="260648"/>
            <a:ext cx="7561262" cy="5032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7020272" y="2319263"/>
            <a:ext cx="15121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？</a:t>
            </a:r>
            <a:endParaRPr lang="zh-CN" altLang="en-US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ltGray">
          <a:xfrm>
            <a:off x="683568" y="1701626"/>
            <a:ext cx="7561262" cy="5032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ltGray">
          <a:xfrm>
            <a:off x="683568" y="3212976"/>
            <a:ext cx="7561262" cy="180059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6228184" y="3645024"/>
            <a:ext cx="18573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生成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01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序列</a:t>
            </a:r>
            <a:endParaRPr lang="zh-CN" altLang="en-US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8: </a:t>
            </a:r>
            <a:r>
              <a:rPr lang="zh-CN" altLang="zh-CN" b="1" dirty="0" smtClean="0"/>
              <a:t>背包问题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90600"/>
            <a:ext cx="8280920" cy="51355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</a:rPr>
              <a:t>    0</a:t>
            </a:r>
            <a:r>
              <a:rPr lang="en-US" altLang="zh-TW" sz="3600" dirty="0">
                <a:solidFill>
                  <a:srgbClr val="FF0000"/>
                </a:solidFill>
              </a:rPr>
              <a:t>-1</a:t>
            </a:r>
            <a:r>
              <a:rPr lang="zh-TW" altLang="en-US" sz="3600" dirty="0">
                <a:solidFill>
                  <a:srgbClr val="FF0000"/>
                </a:solidFill>
              </a:rPr>
              <a:t>背包问题 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600" dirty="0" smtClean="0"/>
              <a:t>    </a:t>
            </a:r>
            <a:r>
              <a:rPr lang="zh-CN" altLang="zh-CN" sz="3600" dirty="0" smtClean="0"/>
              <a:t>问题描述</a:t>
            </a:r>
            <a:r>
              <a:rPr lang="zh-CN" altLang="zh-CN" sz="3600" dirty="0"/>
              <a:t>：有</a:t>
            </a:r>
            <a:r>
              <a:rPr lang="en-US" altLang="zh-CN" sz="3600" dirty="0"/>
              <a:t>n</a:t>
            </a:r>
            <a:r>
              <a:rPr lang="zh-CN" altLang="zh-CN" sz="3600" dirty="0"/>
              <a:t>件物件，每件物品有一个重量和一个价值，分别记为</a:t>
            </a:r>
            <a:r>
              <a:rPr lang="en-US" altLang="zh-CN" sz="3200" dirty="0"/>
              <a:t>W</a:t>
            </a:r>
            <a:r>
              <a:rPr lang="en-US" altLang="zh-CN" sz="3200" baseline="-25000" dirty="0"/>
              <a:t>1</a:t>
            </a:r>
            <a:r>
              <a:rPr lang="zh-CN" altLang="zh-CN" sz="3200" dirty="0"/>
              <a:t>、</a:t>
            </a:r>
            <a:r>
              <a:rPr lang="en-US" altLang="zh-CN" sz="3200" dirty="0"/>
              <a:t>W</a:t>
            </a:r>
            <a:r>
              <a:rPr lang="en-US" altLang="zh-CN" sz="3200" baseline="-25000" dirty="0"/>
              <a:t>2</a:t>
            </a:r>
            <a:r>
              <a:rPr lang="zh-CN" altLang="zh-CN" sz="3200" dirty="0"/>
              <a:t>、……</a:t>
            </a:r>
            <a:r>
              <a:rPr lang="en-US" altLang="zh-CN" sz="3200" dirty="0" err="1"/>
              <a:t>W</a:t>
            </a:r>
            <a:r>
              <a:rPr lang="en-US" altLang="zh-CN" sz="3200" baseline="-25000" dirty="0" err="1"/>
              <a:t>n</a:t>
            </a:r>
            <a:r>
              <a:rPr lang="zh-CN" altLang="zh-CN" sz="3600" dirty="0"/>
              <a:t>和</a:t>
            </a:r>
            <a:r>
              <a:rPr lang="en-US" altLang="zh-CN" sz="3200" dirty="0"/>
              <a:t>C</a:t>
            </a:r>
            <a:r>
              <a:rPr lang="en-US" altLang="zh-CN" sz="3200" baseline="-25000" dirty="0"/>
              <a:t>1</a:t>
            </a:r>
            <a:r>
              <a:rPr lang="zh-CN" altLang="zh-CN" sz="3200" dirty="0"/>
              <a:t>，</a:t>
            </a:r>
            <a:r>
              <a:rPr lang="en-US" altLang="zh-CN" sz="3200" dirty="0"/>
              <a:t>C</a:t>
            </a:r>
            <a:r>
              <a:rPr lang="en-US" altLang="zh-CN" sz="3200" baseline="-25000" dirty="0"/>
              <a:t>2</a:t>
            </a:r>
            <a:r>
              <a:rPr lang="zh-CN" altLang="zh-CN" sz="3200" dirty="0"/>
              <a:t>，</a:t>
            </a:r>
            <a:r>
              <a:rPr lang="en-US" altLang="zh-CN" sz="3200" dirty="0"/>
              <a:t>……</a:t>
            </a:r>
            <a:r>
              <a:rPr lang="zh-CN" altLang="zh-CN" sz="3200" dirty="0"/>
              <a:t>，</a:t>
            </a:r>
            <a:r>
              <a:rPr lang="en-US" altLang="zh-CN" sz="3200" dirty="0" err="1"/>
              <a:t>C</a:t>
            </a:r>
            <a:r>
              <a:rPr lang="en-US" altLang="zh-CN" sz="3200" baseline="-25000" dirty="0" err="1"/>
              <a:t>n</a:t>
            </a:r>
            <a:r>
              <a:rPr lang="en-US" altLang="zh-CN" sz="3200" baseline="-25000" dirty="0"/>
              <a:t> 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zh-CN" sz="3600" dirty="0" smtClean="0"/>
              <a:t>现</a:t>
            </a:r>
            <a:r>
              <a:rPr lang="zh-CN" altLang="zh-CN" sz="3600" dirty="0"/>
              <a:t>在有个背包，其容量为</a:t>
            </a:r>
            <a:r>
              <a:rPr lang="en-US" altLang="zh-CN" sz="3600" dirty="0" err="1"/>
              <a:t>W</a:t>
            </a:r>
            <a:r>
              <a:rPr lang="en-US" altLang="zh-CN" sz="3600" baseline="-25000" dirty="0" err="1"/>
              <a:t>k</a:t>
            </a:r>
            <a:r>
              <a:rPr lang="zh-CN" altLang="zh-CN" sz="3600" dirty="0"/>
              <a:t>，要求从</a:t>
            </a:r>
            <a:r>
              <a:rPr lang="en-US" altLang="zh-CN" sz="3600" dirty="0"/>
              <a:t>n</a:t>
            </a:r>
            <a:r>
              <a:rPr lang="zh-CN" altLang="zh-CN" sz="3600" dirty="0"/>
              <a:t>件物品中任意取出若干件</a:t>
            </a:r>
            <a:r>
              <a:rPr lang="zh-CN" altLang="zh-CN" sz="3600" dirty="0" smtClean="0"/>
              <a:t>，要求</a:t>
            </a:r>
            <a:r>
              <a:rPr lang="zh-CN" altLang="zh-CN" sz="3600" dirty="0"/>
              <a:t>：</a:t>
            </a:r>
            <a:endParaRPr lang="zh-CN" altLang="zh-CN" sz="3600" dirty="0"/>
          </a:p>
          <a:p>
            <a:pPr marL="914400" lvl="1" indent="-514350">
              <a:buFont typeface="+mj-lt"/>
              <a:buAutoNum type="arabicParenBoth"/>
            </a:pPr>
            <a:r>
              <a:rPr lang="zh-CN" altLang="zh-CN" sz="3200" dirty="0"/>
              <a:t>重量之和小于等于</a:t>
            </a:r>
            <a:r>
              <a:rPr lang="en-US" altLang="zh-CN" sz="3200" dirty="0" err="1"/>
              <a:t>W</a:t>
            </a:r>
            <a:r>
              <a:rPr lang="en-US" altLang="zh-CN" sz="2000" dirty="0" err="1"/>
              <a:t>k</a:t>
            </a:r>
            <a:endParaRPr lang="zh-CN" altLang="zh-CN" sz="2000" dirty="0"/>
          </a:p>
          <a:p>
            <a:pPr marL="914400" lvl="1" indent="-514350">
              <a:buFont typeface="+mj-lt"/>
              <a:buAutoNum type="arabicParenBoth"/>
            </a:pPr>
            <a:r>
              <a:rPr lang="zh-CN" altLang="zh-CN" sz="3200" dirty="0"/>
              <a:t>价值之和最大</a:t>
            </a:r>
            <a:endParaRPr lang="zh-CN" altLang="zh-CN" sz="32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749" y="908720"/>
            <a:ext cx="8579296" cy="51355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</a:rPr>
              <a:t>    0</a:t>
            </a:r>
            <a:r>
              <a:rPr lang="en-US" altLang="zh-TW" sz="3600" dirty="0">
                <a:solidFill>
                  <a:srgbClr val="FF0000"/>
                </a:solidFill>
              </a:rPr>
              <a:t>-1</a:t>
            </a:r>
            <a:r>
              <a:rPr lang="zh-TW" altLang="en-US" sz="3600" dirty="0">
                <a:solidFill>
                  <a:srgbClr val="FF0000"/>
                </a:solidFill>
              </a:rPr>
              <a:t>背包问题 </a:t>
            </a:r>
            <a:endParaRPr lang="zh-TW" alt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3200" dirty="0">
                <a:latin typeface="Wingdings 2" panose="05020102010507070707"/>
              </a:rPr>
              <a:t> </a:t>
            </a:r>
            <a:r>
              <a:rPr lang="zh-TW" altLang="en-US" sz="3200" dirty="0"/>
              <a:t>样例</a:t>
            </a:r>
            <a:r>
              <a:rPr lang="en-US" altLang="zh-TW" sz="3200" dirty="0"/>
              <a:t>: </a:t>
            </a:r>
            <a:r>
              <a:rPr lang="zh-TW" altLang="en-US" sz="3200" dirty="0"/>
              <a:t>输入</a:t>
            </a:r>
            <a:r>
              <a:rPr lang="en-US" altLang="zh-TW" sz="3200" dirty="0"/>
              <a:t>:8 200 </a:t>
            </a:r>
            <a:endParaRPr lang="zh-TW" altLang="en-US" sz="3200" dirty="0"/>
          </a:p>
          <a:p>
            <a:pPr marL="0" indent="0">
              <a:buNone/>
            </a:pPr>
            <a:r>
              <a:rPr lang="en-US" altLang="zh-TW" sz="3200" dirty="0"/>
              <a:t>79 58 86 11 28 62 15 68 </a:t>
            </a:r>
            <a:endParaRPr lang="zh-TW" altLang="en-US" sz="3200" dirty="0"/>
          </a:p>
          <a:p>
            <a:pPr marL="0" indent="0">
              <a:buNone/>
            </a:pPr>
            <a:r>
              <a:rPr lang="en-US" altLang="zh-TW" sz="3200" dirty="0"/>
              <a:t>83 14 54 79 72 52 48 62 </a:t>
            </a:r>
            <a:endParaRPr lang="zh-TW" altLang="en-US" sz="3200" dirty="0"/>
          </a:p>
          <a:p>
            <a:pPr marL="0" indent="0">
              <a:buNone/>
            </a:pPr>
            <a:r>
              <a:rPr lang="zh-TW" altLang="en-US" sz="3200" dirty="0"/>
              <a:t>输出</a:t>
            </a:r>
            <a:r>
              <a:rPr lang="en-US" altLang="zh-TW" sz="3200" dirty="0"/>
              <a:t>:334 </a:t>
            </a:r>
            <a:endParaRPr lang="zh-TW" altLang="en-US" sz="3200" dirty="0"/>
          </a:p>
          <a:p>
            <a:pPr marL="0" indent="0">
              <a:buNone/>
            </a:pPr>
            <a:r>
              <a:rPr lang="zh-TW" altLang="en-US" sz="3200" dirty="0">
                <a:latin typeface="Wingdings 2" panose="05020102010507070707"/>
              </a:rPr>
              <a:t> </a:t>
            </a:r>
            <a:r>
              <a:rPr lang="zh-TW" altLang="en-US" sz="3200" dirty="0"/>
              <a:t>背包问题有很多类型，现在我们讨论其中的一种最简 单的模型</a:t>
            </a:r>
            <a:r>
              <a:rPr lang="en-US" altLang="zh-TW" sz="3200" dirty="0"/>
              <a:t>:0-1</a:t>
            </a:r>
            <a:r>
              <a:rPr lang="zh-TW" altLang="en-US" sz="3200" dirty="0"/>
              <a:t>背包</a:t>
            </a:r>
            <a:r>
              <a:rPr lang="en-US" altLang="zh-TW" sz="3200" dirty="0"/>
              <a:t>(</a:t>
            </a:r>
            <a:r>
              <a:rPr lang="zh-TW" altLang="en-US" sz="3200" dirty="0"/>
              <a:t>每件物品只有不取和取</a:t>
            </a:r>
            <a:r>
              <a:rPr lang="en-US" altLang="zh-TW" sz="3200" dirty="0"/>
              <a:t>2</a:t>
            </a:r>
            <a:r>
              <a:rPr lang="zh-TW" altLang="en-US" sz="3200" dirty="0"/>
              <a:t>种情况</a:t>
            </a:r>
            <a:r>
              <a:rPr lang="zh-TW" altLang="en-US" sz="3200" dirty="0" smtClean="0"/>
              <a:t>，对应着二进制里的</a:t>
            </a:r>
            <a:r>
              <a:rPr lang="en-US" altLang="zh-TW" sz="3200" dirty="0"/>
              <a:t>0</a:t>
            </a:r>
            <a:r>
              <a:rPr lang="zh-TW" altLang="en-US" sz="3200" dirty="0"/>
              <a:t>和</a:t>
            </a:r>
            <a:r>
              <a:rPr lang="en-US" altLang="zh-TW" sz="3200" dirty="0"/>
              <a:t>1) </a:t>
            </a:r>
            <a:endParaRPr lang="zh-TW" altLang="en-US" sz="32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147868" cy="5135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问题分析</a:t>
            </a:r>
            <a:r>
              <a:rPr lang="en-US" altLang="zh-CN" sz="3600" dirty="0"/>
              <a:t>:</a:t>
            </a:r>
            <a:br>
              <a:rPr lang="en-US" altLang="zh-CN" sz="3600" dirty="0"/>
            </a:br>
            <a:r>
              <a:rPr lang="zh-CN" altLang="en-US" sz="2400" dirty="0">
                <a:latin typeface="Wingdings 2" panose="05020102010507070707"/>
              </a:rPr>
              <a:t> </a:t>
            </a:r>
            <a:r>
              <a:rPr lang="zh-CN" altLang="en-US" sz="2400" dirty="0"/>
              <a:t>设计一个数组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]=0/1</a:t>
            </a:r>
            <a:r>
              <a:rPr lang="zh-CN" altLang="en-US" sz="2400" dirty="0"/>
              <a:t>，表示第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件物品不取</a:t>
            </a:r>
            <a:r>
              <a:rPr lang="en-US" altLang="zh-CN" sz="2400" dirty="0"/>
              <a:t>/</a:t>
            </a:r>
            <a:r>
              <a:rPr lang="zh-CN" altLang="en-US" sz="2400" dirty="0"/>
              <a:t>取。</a:t>
            </a:r>
            <a:br>
              <a:rPr lang="zh-CN" altLang="en-US" sz="2400" dirty="0"/>
            </a:br>
            <a:r>
              <a:rPr lang="zh-CN" altLang="en-US" sz="2400" dirty="0">
                <a:latin typeface="Wingdings 2" panose="05020102010507070707"/>
              </a:rPr>
              <a:t> </a:t>
            </a:r>
            <a:r>
              <a:rPr lang="zh-CN" altLang="en-US" sz="2400" dirty="0"/>
              <a:t>从</a:t>
            </a:r>
            <a:r>
              <a:rPr lang="en-US" altLang="zh-CN" sz="2400" dirty="0"/>
              <a:t>000...00</a:t>
            </a:r>
            <a:r>
              <a:rPr lang="zh-CN" altLang="en-US" sz="2400" dirty="0"/>
              <a:t>穷举到</a:t>
            </a:r>
            <a:r>
              <a:rPr lang="en-US" altLang="zh-CN" sz="2400" dirty="0"/>
              <a:t>111...11</a:t>
            </a:r>
            <a:r>
              <a:rPr lang="zh-CN" altLang="en-US" sz="2400" dirty="0"/>
              <a:t>，每次判断背包能否装的 下，同时价值打擂台取最优值。</a:t>
            </a:r>
            <a:br>
              <a:rPr lang="zh-CN" altLang="en-US" sz="2400" dirty="0"/>
            </a:br>
            <a:r>
              <a:rPr lang="zh-CN" altLang="en-US" sz="2400" dirty="0">
                <a:latin typeface="Wingdings 2" panose="05020102010507070707"/>
              </a:rPr>
              <a:t> </a:t>
            </a:r>
            <a:r>
              <a:rPr lang="zh-CN" altLang="en-US" sz="2400" dirty="0"/>
              <a:t>算法的时间复杂度为</a:t>
            </a:r>
            <a:r>
              <a:rPr lang="en-US" altLang="zh-CN" sz="2400" dirty="0"/>
              <a:t>O(2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*</a:t>
            </a:r>
            <a:r>
              <a:rPr lang="en-US" altLang="zh-CN" sz="2400" dirty="0"/>
              <a:t>n)</a:t>
            </a:r>
            <a:r>
              <a:rPr lang="zh-CN" altLang="en-US" sz="2400" dirty="0"/>
              <a:t>，大概只能做到</a:t>
            </a:r>
            <a:r>
              <a:rPr lang="en-US" altLang="zh-CN" sz="2400" dirty="0"/>
              <a:t>n=20</a:t>
            </a:r>
            <a:r>
              <a:rPr lang="zh-CN" altLang="en-US" sz="2400" dirty="0"/>
              <a:t>。 </a:t>
            </a:r>
            <a:r>
              <a:rPr lang="zh-CN" altLang="en-US" sz="2400" dirty="0">
                <a:latin typeface="Wingdings 2" panose="05020102010507070707"/>
              </a:rPr>
              <a:t> </a:t>
            </a:r>
            <a:r>
              <a:rPr lang="zh-CN" altLang="en-US" sz="2400" dirty="0"/>
              <a:t>其他方法</a:t>
            </a:r>
            <a:r>
              <a:rPr lang="en-US" altLang="zh-CN" sz="2400" dirty="0"/>
              <a:t>:</a:t>
            </a:r>
            <a:r>
              <a:rPr lang="zh-CN" altLang="en-US" sz="2400" dirty="0"/>
              <a:t>动态规划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 smtClean="0"/>
              <a:t>参考代码</a:t>
            </a:r>
            <a:r>
              <a:rPr lang="en-US" altLang="zh-CN" sz="2400" dirty="0" smtClean="0"/>
              <a:t>: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&gt;&gt;n&gt;&gt;</a:t>
            </a:r>
            <a:r>
              <a:rPr lang="en-US" altLang="zh-CN" sz="2400" dirty="0" err="1" smtClean="0"/>
              <a:t>wk</a:t>
            </a:r>
            <a:r>
              <a:rPr lang="en-US" altLang="zh-CN" sz="2400" dirty="0"/>
              <a:t>); //</a:t>
            </a:r>
            <a:r>
              <a:rPr lang="zh-CN" altLang="en-US" sz="2400" dirty="0"/>
              <a:t>物品数和背包容量</a:t>
            </a:r>
            <a:br>
              <a:rPr lang="zh-CN" altLang="en-US" sz="2400" dirty="0"/>
            </a:br>
            <a:r>
              <a:rPr lang="en-US" altLang="zh-CN" sz="2400" dirty="0"/>
              <a:t>for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=1;i&gt;=</a:t>
            </a:r>
            <a:r>
              <a:rPr lang="en-US" altLang="zh-CN" sz="2400" dirty="0" err="1" smtClean="0"/>
              <a:t>n;i</a:t>
            </a:r>
            <a:r>
              <a:rPr lang="en-US" altLang="zh-CN" sz="2400" dirty="0" smtClean="0"/>
              <a:t>++) 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&gt;&gt;w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 ;</a:t>
            </a:r>
            <a:r>
              <a:rPr lang="en-US" altLang="zh-CN" sz="2400" dirty="0"/>
              <a:t>//</a:t>
            </a:r>
            <a:r>
              <a:rPr lang="zh-CN" altLang="en-US" sz="2400" dirty="0"/>
              <a:t>每个物品的重量 </a:t>
            </a:r>
            <a:r>
              <a:rPr lang="en-US" altLang="zh-CN" sz="2400" dirty="0" err="1"/>
              <a:t>readln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 smtClean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=1;i&gt;=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 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&gt;&gt;c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 ;</a:t>
            </a:r>
            <a:r>
              <a:rPr lang="en-US" altLang="zh-CN" sz="2400" dirty="0"/>
              <a:t>//</a:t>
            </a:r>
            <a:r>
              <a:rPr lang="zh-CN" altLang="en-US" sz="2400" dirty="0"/>
              <a:t>每个物品的价值 </a:t>
            </a:r>
            <a:r>
              <a:rPr lang="en-US" altLang="zh-CN" sz="2400" dirty="0" err="1"/>
              <a:t>readln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TextBox 11"/>
          <p:cNvSpPr txBox="1"/>
          <p:nvPr/>
        </p:nvSpPr>
        <p:spPr>
          <a:xfrm>
            <a:off x="6156176" y="3645024"/>
            <a:ext cx="18573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生成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01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序列</a:t>
            </a:r>
            <a:endParaRPr lang="zh-CN" altLang="en-US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5620"/>
            <a:ext cx="7704856" cy="616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cmax=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0; //</a:t>
            </a:r>
            <a:r>
              <a:rPr lang="zh-CN" altLang="en-US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最大价值的答案 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for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(i=0;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&lt;=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n;i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++) </a:t>
            </a:r>
            <a:r>
              <a:rPr lang="en-US" altLang="zh-CN" sz="32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b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[i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]=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0;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b[n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]=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1; //</a:t>
            </a:r>
            <a:r>
              <a:rPr lang="zh-CN" altLang="en-US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初始化第一种穷举方案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0...01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while (b[0]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==0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)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/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/</a:t>
            </a:r>
            <a:r>
              <a:rPr lang="zh-CN" altLang="en-US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结束循环的促发条件，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1...11</a:t>
            </a:r>
            <a:r>
              <a:rPr lang="zh-CN" altLang="en-US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下一个状态 </a:t>
            </a:r>
            <a:endParaRPr lang="en-US" altLang="zh-CN" sz="3200" baseline="30000" dirty="0" smtClean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{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32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s=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0;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t=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0;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lvl="1"/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for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(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=1;i&lt;=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n;i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++) /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/</a:t>
            </a:r>
            <a:r>
              <a:rPr lang="zh-CN" altLang="en-US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累计当前状态的总量和价值</a:t>
            </a:r>
            <a:endParaRPr lang="zh-CN" altLang="en-US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lvl="1"/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{   s=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s+b[i]*w[i]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;  t=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t+b[i]*c[i]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;  }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lvl="1"/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if (s&lt;=</a:t>
            </a:r>
            <a:r>
              <a:rPr lang="en-US" altLang="zh-CN" sz="3200" baseline="30000" dirty="0" err="1">
                <a:solidFill>
                  <a:srgbClr val="333399"/>
                </a:solidFill>
                <a:latin typeface="Century Schoolbook"/>
                <a:cs typeface="Century Schoolbook"/>
              </a:rPr>
              <a:t>wk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)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&amp;&amp; 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(t&gt;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cmax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)</a:t>
            </a:r>
            <a:r>
              <a:rPr lang="en-US" altLang="zh-CN" sz="32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/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/</a:t>
            </a:r>
            <a:r>
              <a:rPr lang="zh-CN" altLang="en-US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检查当前状态是否合法，</a:t>
            </a:r>
            <a:r>
              <a:rPr lang="zh-CN" altLang="en-US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是否</a:t>
            </a:r>
            <a:endParaRPr lang="en-US" altLang="zh-CN" sz="3200" baseline="30000" dirty="0" smtClean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lvl="1"/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//</a:t>
            </a:r>
            <a:r>
              <a:rPr lang="zh-CN" altLang="en-US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优于当前</a:t>
            </a:r>
            <a:r>
              <a:rPr lang="zh-CN" altLang="en-US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保存的</a:t>
            </a:r>
            <a:r>
              <a:rPr lang="zh-CN" altLang="en-US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答案</a:t>
            </a:r>
            <a:endParaRPr lang="en-US" altLang="zh-CN" sz="3200" baseline="30000" dirty="0" smtClean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lvl="1"/>
            <a:r>
              <a:rPr lang="zh-CN" altLang="en-US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{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32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cmax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t;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lvl="1"/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for ( i=1; 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&lt;=n; 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++) d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[i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]=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b[i]; //d</a:t>
            </a:r>
            <a:r>
              <a:rPr lang="zh-CN" altLang="en-US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数组记录取了哪些编号</a:t>
            </a:r>
            <a:r>
              <a:rPr lang="zh-CN" altLang="en-US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的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}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TW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 j=</a:t>
            </a:r>
            <a:r>
              <a:rPr lang="en-US" altLang="zh-TW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n; //</a:t>
            </a:r>
            <a:r>
              <a:rPr lang="zh-TW" altLang="en-US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穷举下一种状态</a:t>
            </a:r>
            <a:endParaRPr lang="zh-TW" altLang="en-US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while (b[ j]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==1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)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j=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j-1;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 b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[ j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]=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b[ j]+1;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for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(i=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j+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1;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&lt;=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n;i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++) </a:t>
            </a:r>
            <a:r>
              <a:rPr lang="en-US" altLang="zh-CN" sz="32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b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[i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]=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0; 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}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  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cout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&lt;&lt;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cmax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;</a:t>
            </a:r>
            <a:endParaRPr lang="en-US" altLang="zh-CN" sz="3200" baseline="300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f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or  ( 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=1; 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&lt;=n; 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++) if 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d[</a:t>
            </a:r>
            <a:r>
              <a:rPr lang="en-US" altLang="zh-CN" sz="3200" baseline="30000" dirty="0" err="1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>
                <a:solidFill>
                  <a:srgbClr val="333399"/>
                </a:solidFill>
                <a:latin typeface="Century Schoolbook"/>
                <a:cs typeface="Century Schoolbook"/>
              </a:rPr>
              <a:t>]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==1 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cout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&lt;&lt;</a:t>
            </a:r>
            <a:r>
              <a:rPr lang="en-US" altLang="zh-CN" sz="3200" baseline="300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i</a:t>
            </a:r>
            <a:r>
              <a:rPr lang="en-US" altLang="zh-CN" sz="3200" baseline="300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&lt;&lt;‘ ‘; }   </a:t>
            </a:r>
            <a:endParaRPr lang="zh-CN" altLang="en-US" sz="3200" dirty="0">
              <a:solidFill>
                <a:srgbClr val="333399"/>
              </a:solidFill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>
                <a:latin typeface="华文新魏" pitchFamily="2" charset="-122"/>
              </a:rPr>
              <a:t>穷举的优化与应用</a:t>
            </a:r>
            <a:endParaRPr lang="zh-CN" altLang="en-US" sz="4400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1071563" y="1722438"/>
            <a:ext cx="7643812" cy="513556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smtClean="0"/>
              <a:t>提高穷举效率的方法：</a:t>
            </a:r>
            <a:endParaRPr lang="zh-CN" altLang="en-US" sz="3200" smtClean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smtClean="0"/>
              <a:t>1</a:t>
            </a:r>
            <a:r>
              <a:rPr lang="zh-CN" altLang="en-US" sz="3200" smtClean="0"/>
              <a:t>、根据问题的实际需要，将反复操作部分预处理掉；</a:t>
            </a:r>
            <a:endParaRPr lang="zh-CN" altLang="en-US" sz="3200" smtClean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smtClean="0"/>
              <a:t>2</a:t>
            </a:r>
            <a:r>
              <a:rPr lang="zh-CN" altLang="en-US" sz="3200" smtClean="0"/>
              <a:t>、根据问题的实际的条件实施剪枝处理。</a:t>
            </a:r>
            <a:endParaRPr lang="zh-CN" altLang="en-US" sz="32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539552" y="1241459"/>
            <a:ext cx="8353623" cy="51398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给你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根火柴棍，你可以拼出多少个形如“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A+B=C”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的等式？等式中的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是用火柴棍拼出的整数（若该数非零，则最高位不能是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）。用火柴棍拼数字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0-9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的拼法如图所示：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注意：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1.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加号与等号各自需要两根火柴棍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2.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如果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A≠B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，则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A+B=C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与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B+A=C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视为不同的等式（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C&gt;=0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3.n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根火柴棍必须全部用上。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【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输入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】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输入文件</a:t>
            </a:r>
            <a:r>
              <a:rPr lang="en-US" altLang="zh-CN" sz="2800" dirty="0" err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matches.in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共一行，又一个整数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n&lt;=24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【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输出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】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输出文件</a:t>
            </a:r>
            <a:r>
              <a:rPr lang="en-US" altLang="zh-CN" sz="2800" dirty="0" err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matches.out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共一行，表示能拼成的不同等式的数目。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77827" name="Picture 3" descr="NOIP2008FuSai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32138" y="2327151"/>
            <a:ext cx="52673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/>
          <p:nvPr/>
        </p:nvSpPr>
        <p:spPr>
          <a:xfrm>
            <a:off x="1143000" y="109538"/>
            <a:ext cx="7162800" cy="593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zh-CN" dirty="0"/>
              <a:t>例</a:t>
            </a:r>
            <a:r>
              <a:rPr lang="en-US" altLang="zh-CN" dirty="0"/>
              <a:t>9: </a:t>
            </a:r>
            <a:r>
              <a:rPr lang="zh-CN" altLang="zh-CN" dirty="0"/>
              <a:t>火柴棒等式</a:t>
            </a:r>
            <a:r>
              <a:rPr lang="en-US" altLang="zh-CN" dirty="0"/>
              <a:t>[NOIP2008]</a:t>
            </a:r>
            <a:r>
              <a:rPr lang="zh-CN" altLang="zh-CN" dirty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395536" y="142875"/>
            <a:ext cx="8308727" cy="64940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问题分析：</a:t>
            </a:r>
            <a:endParaRPr lang="zh-CN" altLang="en-US" sz="3200" dirty="0">
              <a:solidFill>
                <a:srgbClr val="FF33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 smtClean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       </a:t>
            </a:r>
            <a:r>
              <a:rPr lang="zh-CN" altLang="en-US" sz="2800" dirty="0" smtClean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本题选</a:t>
            </a:r>
            <a:r>
              <a:rPr lang="zh-CN" altLang="en-US" sz="28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自</a:t>
            </a:r>
            <a:r>
              <a:rPr lang="en-US" altLang="zh-CN" sz="28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noip2008</a:t>
            </a:r>
            <a:r>
              <a:rPr lang="zh-CN" altLang="en-US" sz="28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提高组试题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设等式三个变量为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，如果已知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，则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C=A+B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。由于题目给出的火柴数目范围很小，选择枚举算法，枚举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值，求得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值，累计满足等式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A+B=C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所用的火柴数目为输入值即获得问题的解。对于本题，我们能否从细节上提高枚举算法的效率呢？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．根据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n&lt;=24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条件，确定枚举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的范围。即如果都使用最少火柴的数字（如数字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）构造表达式中的数，得到最大的数是多少，可以算出该数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&lt;1000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，因此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的范围为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0~1000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；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、在枚举表达式过程中，需要反复计算每个数所用的火柴数目，即相同的数有可能重复计算许多次的火柴数目，显然，需要想办法减少重复计算。先进行预处理，将估算范围内的数所用的火柴数目算出；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、枚举过程中如果当前数的火柴数目超过输入限制做剪枝处理。 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323528" y="1412776"/>
            <a:ext cx="8423597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预处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理：求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0~2000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数对应的火柴数目；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457200" indent="-457200"/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使用循环枚举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值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0~1000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，执行下列操作：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457200" indent="-457200"/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判断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值的火柴数目是否超过限制值</a:t>
            </a:r>
            <a:r>
              <a:rPr lang="zh-CN" altLang="en-US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是</a:t>
            </a:r>
            <a:r>
              <a:rPr lang="zh-CN" altLang="en-US" sz="28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的就剪枝跳过该数的处理；</a:t>
            </a:r>
            <a:endParaRPr lang="zh-CN" altLang="en-US" sz="2800" dirty="0">
              <a:solidFill>
                <a:srgbClr val="FF3300"/>
              </a:solidFill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否则就使用循环枚举</a:t>
            </a:r>
            <a:r>
              <a:rPr lang="en-US" altLang="zh-CN" sz="28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8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值</a:t>
            </a:r>
            <a:r>
              <a:rPr lang="en-US" altLang="zh-CN" sz="28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0~1000</a:t>
            </a:r>
            <a:r>
              <a:rPr lang="zh-CN" altLang="en-US" sz="28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，执行下列操作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457200" indent="-457200"/>
            <a:r>
              <a:rPr lang="zh-CN" altLang="en-US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①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判断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值的火柴数目和是否超过限制值，是的，剪枝，跳过该数的处理；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457200" indent="-457200"/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②否，求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值，若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值火柴数目和等于限制值，计数方案数；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457200" indent="-457200"/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．输出方案数。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260648"/>
            <a:ext cx="2544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40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算法描述</a:t>
            </a:r>
            <a:r>
              <a:rPr lang="zh-CN" altLang="en-US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endParaRPr lang="zh-CN" altLang="en-US" dirty="0">
              <a:solidFill>
                <a:srgbClr val="FF33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720725" y="4724400"/>
            <a:ext cx="8280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3</a:t>
            </a:r>
            <a:r>
              <a:rPr lang="zh-CN" altLang="en-US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、枚举</a:t>
            </a:r>
            <a:r>
              <a:rPr lang="en-US" altLang="zh-CN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，判断累计最后输出。</a:t>
            </a:r>
            <a:r>
              <a:rPr lang="zh-CN" altLang="en-US" sz="1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endParaRPr lang="zh-CN" altLang="en-US" sz="1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899592" y="188640"/>
            <a:ext cx="78486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火柴棒等式</a:t>
            </a:r>
            <a:endParaRPr lang="zh-CN" altLang="en-US" sz="4000" b="1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827584" y="1484784"/>
            <a:ext cx="81010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、根据</a:t>
            </a:r>
            <a:r>
              <a:rPr lang="en-US" altLang="zh-CN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n&lt;=24</a:t>
            </a:r>
            <a:r>
              <a:rPr lang="zh-CN" altLang="en-US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条件，确定枚举</a:t>
            </a:r>
            <a:r>
              <a:rPr lang="en-US" altLang="zh-CN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32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的范围；</a:t>
            </a:r>
            <a:endParaRPr lang="zh-CN" altLang="en-US" sz="32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822325" y="2420938"/>
            <a:ext cx="7705725" cy="206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320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、如果每次计算每个数字的火柴数，可以发现重复操作了，预处理的作用通常是降重复操作次数，本题可以将估算范围内的所有数数所用的火柴数目求出；</a:t>
            </a:r>
            <a:endParaRPr lang="zh-CN" altLang="en-US" sz="320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Century Schoolbook"/>
                <a:cs typeface="Century Schoolbook"/>
              </a:rPr>
              <a:t>#include&lt;</a:t>
            </a:r>
            <a:r>
              <a:rPr kumimoji="1" lang="en-US" altLang="zh-CN" sz="2400" dirty="0" err="1">
                <a:latin typeface="Century Schoolbook"/>
                <a:cs typeface="Century Schoolbook"/>
              </a:rPr>
              <a:t>iostream</a:t>
            </a:r>
            <a:r>
              <a:rPr kumimoji="1" lang="en-US" altLang="zh-CN" sz="2400" dirty="0">
                <a:latin typeface="Century Schoolbook"/>
                <a:cs typeface="Century Schoolbook"/>
              </a:rPr>
              <a:t>&gt;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entury Schoolbook"/>
                <a:cs typeface="Century Schoolbook"/>
              </a:rPr>
              <a:t>#include&lt;</a:t>
            </a:r>
            <a:r>
              <a:rPr kumimoji="1" lang="en-US" altLang="zh-CN" sz="2400" dirty="0" err="1">
                <a:latin typeface="Century Schoolbook"/>
                <a:cs typeface="Century Schoolbook"/>
              </a:rPr>
              <a:t>cstdio</a:t>
            </a:r>
            <a:r>
              <a:rPr kumimoji="1" lang="en-US" altLang="zh-CN" sz="2400" dirty="0">
                <a:latin typeface="Century Schoolbook"/>
                <a:cs typeface="Century Schoolbook"/>
              </a:rPr>
              <a:t>&gt;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entury Schoolbook"/>
                <a:cs typeface="Century Schoolbook"/>
              </a:rPr>
              <a:t>using namespace </a:t>
            </a:r>
            <a:r>
              <a:rPr kumimoji="1" lang="en-US" altLang="zh-CN" sz="2400" dirty="0" err="1">
                <a:latin typeface="Century Schoolbook"/>
                <a:cs typeface="Century Schoolbook"/>
              </a:rPr>
              <a:t>std</a:t>
            </a:r>
            <a:r>
              <a:rPr kumimoji="1" lang="en-US" altLang="zh-CN" sz="2400" dirty="0">
                <a:latin typeface="Century Schoolbook"/>
                <a:cs typeface="Century Schoolbook"/>
              </a:rPr>
              <a:t>;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entury Schoolbook"/>
                <a:cs typeface="Century Schoolbook"/>
              </a:rPr>
              <a:t>int</a:t>
            </a:r>
            <a:r>
              <a:rPr kumimoji="1" lang="en-US" altLang="zh-CN" sz="2400" dirty="0">
                <a:latin typeface="Century Schoolbook"/>
                <a:cs typeface="Century Schoolbook"/>
              </a:rPr>
              <a:t> n;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entury Schoolbook"/>
                <a:cs typeface="Century Schoolbook"/>
              </a:rPr>
              <a:t>int</a:t>
            </a:r>
            <a:r>
              <a:rPr kumimoji="1" lang="en-US" altLang="zh-CN" sz="2400" dirty="0">
                <a:latin typeface="Century Schoolbook"/>
                <a:cs typeface="Century Schoolbook"/>
              </a:rPr>
              <a:t> main()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entury Schoolbook"/>
                <a:cs typeface="Century Schoolbook"/>
              </a:rPr>
              <a:t>{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entury Schoolbook"/>
                <a:cs typeface="Century Schoolbook"/>
              </a:rPr>
              <a:t>cin</a:t>
            </a:r>
            <a:r>
              <a:rPr kumimoji="1" lang="en-US" altLang="zh-CN" sz="2400" dirty="0">
                <a:latin typeface="Century Schoolbook"/>
                <a:cs typeface="Century Schoolbook"/>
              </a:rPr>
              <a:t>&gt;&gt;n;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entury Schoolbook"/>
                <a:cs typeface="Century Schoolbook"/>
              </a:rPr>
              <a:t>   if</a:t>
            </a:r>
            <a:r>
              <a:rPr kumimoji="1" lang="en-US" altLang="zh-CN" sz="2400" dirty="0">
                <a:latin typeface="Century Schoolbook"/>
                <a:cs typeface="Century Schoolbook"/>
              </a:rPr>
              <a:t>(n&amp;1) </a:t>
            </a:r>
            <a:r>
              <a:rPr kumimoji="1" lang="en-US" altLang="zh-CN" sz="2400" dirty="0" err="1">
                <a:latin typeface="Century Schoolbook"/>
                <a:cs typeface="Century Schoolbook"/>
              </a:rPr>
              <a:t>cout</a:t>
            </a:r>
            <a:r>
              <a:rPr kumimoji="1" lang="en-US" altLang="zh-CN" sz="2400" dirty="0">
                <a:latin typeface="Century Schoolbook"/>
                <a:cs typeface="Century Schoolbook"/>
              </a:rPr>
              <a:t>&lt;&lt;0&lt;&lt;' '&lt;&lt;0;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entury Schoolbook"/>
                <a:cs typeface="Century Schoolbook"/>
              </a:rPr>
              <a:t>   </a:t>
            </a:r>
            <a:r>
              <a:rPr kumimoji="1" lang="en-US" altLang="zh-CN" sz="2400" dirty="0" err="1" smtClean="0">
                <a:latin typeface="Century Schoolbook"/>
                <a:cs typeface="Century Schoolbook"/>
              </a:rPr>
              <a:t>cout</a:t>
            </a:r>
            <a:r>
              <a:rPr kumimoji="1" lang="en-US" altLang="zh-CN" sz="2400" dirty="0">
                <a:latin typeface="Century Schoolbook"/>
                <a:cs typeface="Century Schoolbook"/>
              </a:rPr>
              <a:t>&lt;&lt;n/4+n%4/2&lt;&lt;' '&lt;&lt;n/2;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entury Schoolbook"/>
                <a:cs typeface="Century Schoolbook"/>
              </a:rPr>
              <a:t>return 0;</a:t>
            </a:r>
            <a:endParaRPr kumimoji="1" lang="en-US" altLang="zh-CN" sz="2400" dirty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entury Schoolbook"/>
                <a:cs typeface="Century Schoolbook"/>
              </a:rPr>
              <a:t>}</a:t>
            </a:r>
            <a:endParaRPr kumimoji="1" lang="zh-CN" altLang="en-US" sz="2400" dirty="0">
              <a:latin typeface="Century Schoolbook"/>
              <a:cs typeface="Century Schoolbook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1187450" y="333375"/>
            <a:ext cx="7345363" cy="63709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程序框架：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cin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&gt;&gt;n;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f[0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6; f[1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2; f[2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5; f[3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5; f[4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4; //0~9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需要的火柴棒数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f[5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5; f[6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6; f[7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3; f[8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7; f[9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6;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For( </a:t>
            </a:r>
            <a:r>
              <a:rPr lang="en-US" altLang="zh-CN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int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=10 ; </a:t>
            </a:r>
            <a:r>
              <a:rPr lang="en-US" altLang="zh-CN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&lt;=</a:t>
            </a:r>
            <a:r>
              <a:rPr lang="en-US" altLang="zh-CN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maxn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*2: </a:t>
            </a:r>
            <a:r>
              <a:rPr lang="en-US" altLang="zh-CN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++)  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//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预处理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0~2000</a:t>
            </a:r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每个数需要的火柴棒数</a:t>
            </a:r>
            <a:endParaRPr lang="zh-CN" altLang="en-US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{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x = </a:t>
            </a:r>
            <a:r>
              <a:rPr lang="en-US" altLang="zh-CN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;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while 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x &gt; 0</a:t>
            </a:r>
            <a:endParaRPr lang="en-US" altLang="zh-CN" dirty="0" smtClean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{</a:t>
            </a:r>
            <a:endParaRPr lang="en-US" altLang="zh-CN" dirty="0" smtClean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    f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[</a:t>
            </a:r>
            <a:r>
              <a:rPr lang="en-US" altLang="zh-CN" dirty="0" err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  = 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dirty="0" err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 + f[ x % 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10];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     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x = x / 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10;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 }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} 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0;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467544" y="188640"/>
            <a:ext cx="8496944" cy="5909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n=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n-4;//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总火柴棒数减去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'+'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'='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所需的火柴棒数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( </a:t>
            </a:r>
            <a:r>
              <a:rPr lang="en-US" altLang="zh-CN" sz="2800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=0 ; </a:t>
            </a:r>
            <a:r>
              <a:rPr lang="en-US" altLang="zh-CN" sz="2800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&lt;=</a:t>
            </a:r>
            <a:r>
              <a:rPr lang="en-US" altLang="zh-CN" sz="2800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maxn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; </a:t>
            </a:r>
            <a:r>
              <a:rPr lang="en-US" altLang="zh-CN" sz="2800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++ )  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//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枚举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{</a:t>
            </a: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if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f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[</a:t>
            </a:r>
            <a:r>
              <a:rPr lang="en-US" altLang="zh-CN" sz="2800" dirty="0" err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]&gt;=n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continue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; //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剪枝，继续</a:t>
            </a:r>
            <a:r>
              <a:rPr lang="en-US" altLang="zh-CN" sz="2800" dirty="0" err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循环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for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( j=0 ; j&lt;=</a:t>
            </a:r>
            <a:r>
              <a:rPr lang="en-US" altLang="zh-CN" sz="2800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maxn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; j++ ) /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枚举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B</a:t>
            </a: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{</a:t>
            </a: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if 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2800" dirty="0" err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]+f[j]&gt;=n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continue;//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剪枝，继续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j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循环</a:t>
            </a:r>
            <a:endParaRPr lang="zh-CN" altLang="en-US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 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k=</a:t>
            </a:r>
            <a:r>
              <a:rPr lang="en-US" altLang="zh-CN" sz="2800" dirty="0" err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i+</a:t>
            </a:r>
            <a:r>
              <a:rPr lang="en-US" altLang="zh-CN" sz="2800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j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;</a:t>
            </a: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if 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f[</a:t>
            </a:r>
            <a:r>
              <a:rPr lang="en-US" altLang="zh-CN" sz="2800" dirty="0" err="1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]+f[j]+f[k]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==n </a:t>
            </a:r>
            <a:r>
              <a:rPr lang="en-US" altLang="zh-CN" sz="2800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++;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//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符合条件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总数加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}</a:t>
            </a: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}</a:t>
            </a: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cout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&lt;&lt;</a:t>
            </a:r>
            <a:r>
              <a:rPr lang="en-US" altLang="zh-CN" sz="2800" dirty="0" err="1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ans</a:t>
            </a:r>
            <a:r>
              <a:rPr lang="en-US" altLang="zh-CN" sz="280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;</a:t>
            </a: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8424862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zh-CN" sz="3200" b="1" dirty="0" smtClean="0">
                <a:solidFill>
                  <a:srgbClr val="333399"/>
                </a:solidFill>
                <a:ea typeface="华文新魏" pitchFamily="2" charset="-122"/>
              </a:rPr>
              <a:t>问题描述</a:t>
            </a:r>
            <a:r>
              <a:rPr lang="zh-CN" altLang="zh-CN" sz="3200" b="1" dirty="0">
                <a:solidFill>
                  <a:srgbClr val="333399"/>
                </a:solidFill>
                <a:ea typeface="华文新魏" pitchFamily="2" charset="-122"/>
              </a:rPr>
              <a:t>：如图所示的</a:t>
            </a:r>
            <a:r>
              <a:rPr lang="en-US" altLang="zh-CN" sz="3200" b="1" dirty="0">
                <a:solidFill>
                  <a:srgbClr val="333399"/>
                </a:solidFill>
                <a:ea typeface="华文新魏" pitchFamily="2" charset="-122"/>
              </a:rPr>
              <a:t>8</a:t>
            </a:r>
            <a:r>
              <a:rPr lang="zh-CN" altLang="en-US" sz="3200" b="1" dirty="0">
                <a:solidFill>
                  <a:srgbClr val="333399"/>
                </a:solidFill>
                <a:ea typeface="华文新魏" pitchFamily="2" charset="-122"/>
              </a:rPr>
              <a:t>个格子中放入</a:t>
            </a:r>
            <a:r>
              <a:rPr lang="en-US" altLang="zh-CN" sz="3200" b="1" dirty="0">
                <a:solidFill>
                  <a:srgbClr val="333399"/>
                </a:solidFill>
                <a:ea typeface="华文新魏" pitchFamily="2" charset="-122"/>
              </a:rPr>
              <a:t>1</a:t>
            </a:r>
            <a:r>
              <a:rPr lang="zh-CN" altLang="en-US" sz="3200" b="1" dirty="0">
                <a:solidFill>
                  <a:srgbClr val="333399"/>
                </a:solidFill>
                <a:ea typeface="华文新魏" pitchFamily="2" charset="-122"/>
              </a:rPr>
              <a:t>～</a:t>
            </a:r>
            <a:r>
              <a:rPr lang="en-US" altLang="zh-CN" sz="3200" b="1" dirty="0">
                <a:solidFill>
                  <a:srgbClr val="333399"/>
                </a:solidFill>
                <a:ea typeface="华文新魏" pitchFamily="2" charset="-122"/>
              </a:rPr>
              <a:t>8</a:t>
            </a:r>
            <a:r>
              <a:rPr lang="zh-CN" altLang="en-US" sz="3200" b="1" dirty="0">
                <a:solidFill>
                  <a:srgbClr val="333399"/>
                </a:solidFill>
                <a:ea typeface="华文新魏" pitchFamily="2" charset="-122"/>
              </a:rPr>
              <a:t>八个数字，使得相邻的和对角线的数字之差不为</a:t>
            </a:r>
            <a:r>
              <a:rPr lang="en-US" altLang="zh-CN" sz="3200" b="1" dirty="0">
                <a:solidFill>
                  <a:srgbClr val="333399"/>
                </a:solidFill>
                <a:ea typeface="华文新魏" pitchFamily="2" charset="-122"/>
              </a:rPr>
              <a:t>1</a:t>
            </a:r>
            <a:r>
              <a:rPr lang="zh-CN" altLang="en-US" sz="3200" b="1" dirty="0">
                <a:solidFill>
                  <a:srgbClr val="333399"/>
                </a:solidFill>
                <a:ea typeface="华文新魏" pitchFamily="2" charset="-122"/>
              </a:rPr>
              <a:t>。编程找出所有放法。</a:t>
            </a:r>
            <a:endParaRPr lang="zh-CN" altLang="en-US" sz="3200" b="1" dirty="0">
              <a:solidFill>
                <a:srgbClr val="333399"/>
              </a:solidFill>
              <a:ea typeface="华文新魏" pitchFamily="2" charset="-122"/>
            </a:endParaRPr>
          </a:p>
        </p:txBody>
      </p:sp>
      <p:sp>
        <p:nvSpPr>
          <p:cNvPr id="665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CN" altLang="zh-CN" sz="4000" b="1" dirty="0" smtClean="0">
                <a:solidFill>
                  <a:srgbClr val="333399"/>
                </a:solidFill>
                <a:ea typeface="华文新魏" pitchFamily="2" charset="-122"/>
              </a:rPr>
              <a:t>例</a:t>
            </a:r>
            <a:r>
              <a:rPr lang="en-US" altLang="zh-CN" sz="4000" b="1" dirty="0" smtClean="0">
                <a:solidFill>
                  <a:srgbClr val="333399"/>
                </a:solidFill>
                <a:ea typeface="华文新魏" pitchFamily="2" charset="-122"/>
              </a:rPr>
              <a:t>10</a:t>
            </a:r>
            <a:r>
              <a:rPr lang="zh-CN" altLang="zh-CN" sz="4000" b="1" dirty="0" smtClean="0">
                <a:solidFill>
                  <a:srgbClr val="333399"/>
                </a:solidFill>
                <a:ea typeface="华文新魏" pitchFamily="2" charset="-122"/>
              </a:rPr>
              <a:t>：</a:t>
            </a:r>
            <a:r>
              <a:rPr lang="zh-CN" altLang="zh-CN" sz="4000" b="1" dirty="0">
                <a:solidFill>
                  <a:srgbClr val="333399"/>
                </a:solidFill>
                <a:ea typeface="华文新魏" pitchFamily="2" charset="-122"/>
              </a:rPr>
              <a:t>方格填数。</a:t>
            </a:r>
            <a:endParaRPr lang="zh-CN" altLang="zh-CN" sz="4000" b="1" dirty="0">
              <a:solidFill>
                <a:srgbClr val="333399"/>
              </a:solidFill>
              <a:ea typeface="华文新魏" pitchFamily="2" charset="-122"/>
            </a:endParaRPr>
          </a:p>
        </p:txBody>
      </p:sp>
      <p:graphicFrame>
        <p:nvGraphicFramePr>
          <p:cNvPr id="80992" name="Group 96"/>
          <p:cNvGraphicFramePr>
            <a:graphicFrameLocks noGrp="1"/>
          </p:cNvGraphicFramePr>
          <p:nvPr>
            <p:ph idx="1"/>
          </p:nvPr>
        </p:nvGraphicFramePr>
        <p:xfrm>
          <a:off x="5724525" y="3468688"/>
          <a:ext cx="2557463" cy="2697164"/>
        </p:xfrm>
        <a:graphic>
          <a:graphicData uri="http://schemas.openxmlformats.org/drawingml/2006/table">
            <a:tbl>
              <a:tblPr/>
              <a:tblGrid>
                <a:gridCol w="828675"/>
                <a:gridCol w="900113"/>
                <a:gridCol w="828675"/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5508625" cy="3935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FF0000"/>
                </a:solidFill>
                <a:ea typeface="华文新魏" pitchFamily="2" charset="-122"/>
              </a:rPr>
              <a:t>分析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：我们先不考虑后一条件，只考虑第一个条件，即把</a:t>
            </a:r>
            <a:r>
              <a:rPr lang="en-US" altLang="zh-CN" sz="2800" b="1">
                <a:solidFill>
                  <a:srgbClr val="333399"/>
                </a:solidFill>
                <a:ea typeface="华文新魏" pitchFamily="2" charset="-122"/>
              </a:rPr>
              <a:t>1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～</a:t>
            </a:r>
            <a:r>
              <a:rPr lang="en-US" altLang="zh-CN" sz="2800" b="1">
                <a:solidFill>
                  <a:srgbClr val="333399"/>
                </a:solidFill>
                <a:ea typeface="华文新魏" pitchFamily="2" charset="-122"/>
              </a:rPr>
              <a:t>8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八个数字放入</a:t>
            </a:r>
            <a:r>
              <a:rPr lang="en-US" altLang="zh-CN" sz="2800" b="1">
                <a:solidFill>
                  <a:srgbClr val="333399"/>
                </a:solidFill>
                <a:ea typeface="华文新魏" pitchFamily="2" charset="-122"/>
              </a:rPr>
              <a:t>8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个格子中。这是容易做到的，就是</a:t>
            </a:r>
            <a:r>
              <a:rPr lang="en-US" altLang="zh-CN" sz="2800" b="1">
                <a:solidFill>
                  <a:srgbClr val="333399"/>
                </a:solidFill>
                <a:ea typeface="华文新魏" pitchFamily="2" charset="-122"/>
              </a:rPr>
              <a:t>8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个数字的全排列，共有</a:t>
            </a:r>
            <a:r>
              <a:rPr lang="en-US" altLang="zh-CN" sz="2800" b="1">
                <a:solidFill>
                  <a:srgbClr val="333399"/>
                </a:solidFill>
                <a:ea typeface="华文新魏" pitchFamily="2" charset="-122"/>
              </a:rPr>
              <a:t>8!=40320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种放法。然后对这</a:t>
            </a:r>
            <a:r>
              <a:rPr lang="en-US" altLang="zh-CN" sz="2800" b="1">
                <a:solidFill>
                  <a:srgbClr val="333399"/>
                </a:solidFill>
                <a:ea typeface="华文新魏" pitchFamily="2" charset="-122"/>
              </a:rPr>
              <a:t>8!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个可行解用后一个条件加以检验，输出符合条件的解。对于后一个条件中“相邻”的判断，可以建立一个邻接表来解决：</a:t>
            </a:r>
            <a:endParaRPr lang="zh-CN" altLang="en-US" sz="2800" b="1">
              <a:solidFill>
                <a:srgbClr val="333399"/>
              </a:solidFill>
              <a:ea typeface="华文新魏" pitchFamily="2" charset="-122"/>
            </a:endParaRPr>
          </a:p>
        </p:txBody>
      </p:sp>
      <p:graphicFrame>
        <p:nvGraphicFramePr>
          <p:cNvPr id="82020" name="Group 100"/>
          <p:cNvGraphicFramePr>
            <a:graphicFrameLocks noGrp="1"/>
          </p:cNvGraphicFramePr>
          <p:nvPr>
            <p:ph idx="1"/>
          </p:nvPr>
        </p:nvGraphicFramePr>
        <p:xfrm>
          <a:off x="6300788" y="981075"/>
          <a:ext cx="2160587" cy="5251452"/>
        </p:xfrm>
        <a:graphic>
          <a:graphicData uri="http://schemas.openxmlformats.org/drawingml/2006/table">
            <a:tbl>
              <a:tblPr/>
              <a:tblGrid>
                <a:gridCol w="720725"/>
                <a:gridCol w="719137"/>
                <a:gridCol w="720725"/>
              </a:tblGrid>
              <a:tr h="4762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LINK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……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13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14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1628775"/>
            <a:ext cx="8893175" cy="3381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2800" b="1">
                <a:ea typeface="华文新魏" pitchFamily="2" charset="-122"/>
              </a:rPr>
              <a:t>         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表中表示哪两个格子是相邻的，</a:t>
            </a:r>
            <a:r>
              <a:rPr lang="en-US" altLang="zh-CN" sz="2800" b="1">
                <a:solidFill>
                  <a:srgbClr val="333399"/>
                </a:solidFill>
                <a:ea typeface="华文新魏" pitchFamily="2" charset="-122"/>
              </a:rPr>
              <a:t>link[i,1]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和</a:t>
            </a:r>
            <a:r>
              <a:rPr lang="en-US" altLang="zh-CN" sz="2800" b="1">
                <a:solidFill>
                  <a:srgbClr val="333399"/>
                </a:solidFill>
                <a:ea typeface="华文新魏" pitchFamily="2" charset="-122"/>
              </a:rPr>
              <a:t>link[i,2]</a:t>
            </a:r>
            <a:r>
              <a:rPr lang="zh-CN" altLang="en-US" sz="2800" b="1">
                <a:solidFill>
                  <a:srgbClr val="333399"/>
                </a:solidFill>
                <a:ea typeface="华文新魏" pitchFamily="2" charset="-122"/>
              </a:rPr>
              <a:t>是相邻的格子的编号。全排列的产生，可以用八重循环，也可以用构造的算法，程序留给同学们自己去完成。利用穷举策略编制的程序，其运算量一般是很大的，因此如何提高算法效率是穷举算法一个很重要的问题。一般应尽量减少可行解的个数，使得第二步的检验运算量尽可能地少。</a:t>
            </a:r>
            <a:endParaRPr lang="zh-CN" altLang="en-US" sz="2800" b="1">
              <a:solidFill>
                <a:srgbClr val="333399"/>
              </a:solidFill>
              <a:ea typeface="华文新魏" pitchFamily="2" charset="-122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763713" y="5300663"/>
            <a:ext cx="439261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如何来优化算法呢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?</a:t>
            </a:r>
            <a:endParaRPr lang="en-US" altLang="zh-CN" sz="320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0"/>
      <p:bldP spid="829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04825" y="1125538"/>
            <a:ext cx="838835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   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如果注意到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b3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b6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两个格子，与它们“相邻”的格子有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6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个，也就是说，放入这两个格子中的数，必须和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6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个数不连续，仅可以和一个数是连续的，这样的数只有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2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个，即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1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8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。这样，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b1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b3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b6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b8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；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4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个格子中数的放法仅有两种可能：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2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8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1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7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7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1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8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2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。而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b2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b4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b5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b7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四个格子中的数仅需在</a:t>
            </a:r>
            <a:r>
              <a:rPr lang="en-US" altLang="zh-CN" sz="2600" b="1" dirty="0" smtClean="0">
                <a:solidFill>
                  <a:srgbClr val="333399"/>
                </a:solidFill>
                <a:ea typeface="华文新魏" pitchFamily="2" charset="-122"/>
              </a:rPr>
              <a:t>3</a:t>
            </a:r>
            <a:r>
              <a:rPr lang="zh-CN" altLang="en-US" sz="2600" b="1" dirty="0" smtClean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 smtClean="0">
                <a:solidFill>
                  <a:srgbClr val="333399"/>
                </a:solidFill>
                <a:ea typeface="华文新魏" pitchFamily="2" charset="-122"/>
              </a:rPr>
              <a:t>4</a:t>
            </a:r>
            <a:r>
              <a:rPr lang="zh-CN" altLang="en-US" sz="2600" b="1" dirty="0" smtClean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 smtClean="0">
                <a:solidFill>
                  <a:srgbClr val="333399"/>
                </a:solidFill>
                <a:ea typeface="华文新魏" pitchFamily="2" charset="-122"/>
              </a:rPr>
              <a:t>5</a:t>
            </a:r>
            <a:r>
              <a:rPr lang="zh-CN" altLang="en-US" sz="2600" b="1" dirty="0" smtClean="0">
                <a:solidFill>
                  <a:srgbClr val="333399"/>
                </a:solidFill>
                <a:ea typeface="华文新魏" pitchFamily="2" charset="-122"/>
              </a:rPr>
              <a:t>、</a:t>
            </a:r>
            <a:r>
              <a:rPr lang="en-US" altLang="zh-CN" sz="2600" b="1" dirty="0" smtClean="0">
                <a:solidFill>
                  <a:srgbClr val="333399"/>
                </a:solidFill>
                <a:ea typeface="华文新魏" pitchFamily="2" charset="-122"/>
              </a:rPr>
              <a:t>6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四个数中选择。经过上述优化，可行解仅有：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2×4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！＝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48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个，大大减少了计算量。并且检验是否符合要求，</a:t>
            </a:r>
            <a:endParaRPr lang="zh-CN" altLang="en-US" sz="2600" b="1" dirty="0">
              <a:solidFill>
                <a:srgbClr val="333399"/>
              </a:solidFill>
              <a:ea typeface="华文新魏" pitchFamily="2" charset="-122"/>
            </a:endParaRPr>
          </a:p>
          <a:p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也只需检查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(b1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b2)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endParaRPr lang="zh-CN" altLang="en-US" sz="2600" b="1" dirty="0">
              <a:solidFill>
                <a:srgbClr val="333399"/>
              </a:solidFill>
              <a:ea typeface="华文新魏" pitchFamily="2" charset="-122"/>
            </a:endParaRPr>
          </a:p>
          <a:p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(b1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b4)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(b2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b5)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endParaRPr lang="zh-CN" altLang="en-US" sz="2600" b="1" dirty="0">
              <a:solidFill>
                <a:srgbClr val="333399"/>
              </a:solidFill>
              <a:ea typeface="华文新魏" pitchFamily="2" charset="-122"/>
            </a:endParaRPr>
          </a:p>
          <a:p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(b4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b7)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(b5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b8)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endParaRPr lang="zh-CN" altLang="en-US" sz="2600" b="1" dirty="0">
              <a:solidFill>
                <a:srgbClr val="333399"/>
              </a:solidFill>
              <a:ea typeface="华文新魏" pitchFamily="2" charset="-122"/>
            </a:endParaRPr>
          </a:p>
          <a:p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(b7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，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b8)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这</a:t>
            </a:r>
            <a:r>
              <a:rPr lang="en-US" altLang="zh-CN" sz="2600" b="1" dirty="0">
                <a:solidFill>
                  <a:srgbClr val="333399"/>
                </a:solidFill>
                <a:ea typeface="华文新魏" pitchFamily="2" charset="-122"/>
              </a:rPr>
              <a:t>6</a:t>
            </a:r>
            <a:r>
              <a:rPr lang="zh-CN" altLang="en-US" sz="2600" b="1" dirty="0">
                <a:solidFill>
                  <a:srgbClr val="333399"/>
                </a:solidFill>
                <a:ea typeface="华文新魏" pitchFamily="2" charset="-122"/>
              </a:rPr>
              <a:t>对数之差就可以了。</a:t>
            </a:r>
            <a:r>
              <a:rPr lang="zh-CN" altLang="en-US" sz="2600" dirty="0">
                <a:solidFill>
                  <a:srgbClr val="333399"/>
                </a:solidFill>
                <a:ea typeface="华文新魏" pitchFamily="2" charset="-122"/>
              </a:rPr>
              <a:t> </a:t>
            </a:r>
            <a:endParaRPr lang="zh-CN" altLang="en-US" sz="2600" dirty="0">
              <a:solidFill>
                <a:srgbClr val="333399"/>
              </a:solidFill>
              <a:ea typeface="华文新魏" pitchFamily="2" charset="-122"/>
            </a:endParaRPr>
          </a:p>
        </p:txBody>
      </p:sp>
      <p:graphicFrame>
        <p:nvGraphicFramePr>
          <p:cNvPr id="83973" name="Group 5"/>
          <p:cNvGraphicFramePr>
            <a:graphicFrameLocks noGrp="1"/>
          </p:cNvGraphicFramePr>
          <p:nvPr>
            <p:ph idx="1"/>
          </p:nvPr>
        </p:nvGraphicFramePr>
        <p:xfrm>
          <a:off x="6443663" y="4333452"/>
          <a:ext cx="2089150" cy="2047876"/>
        </p:xfrm>
        <a:graphic>
          <a:graphicData uri="http://schemas.openxmlformats.org/drawingml/2006/table">
            <a:tbl>
              <a:tblPr/>
              <a:tblGrid>
                <a:gridCol w="676275"/>
                <a:gridCol w="736600"/>
                <a:gridCol w="676275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anose="020B0604030504040204" pitchFamily="34" charset="0"/>
                          <a:ea typeface="华文新魏" pitchFamily="2" charset="-122"/>
                        </a:rPr>
                        <a:t>B8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华文新魏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88640"/>
            <a:ext cx="5256584" cy="864096"/>
          </a:xfrm>
        </p:spPr>
        <p:txBody>
          <a:bodyPr/>
          <a:lstStyle/>
          <a:p>
            <a:pPr algn="l" eaLnBrk="1" hangingPunct="1"/>
            <a:r>
              <a:rPr lang="zh-CN" altLang="en-US" sz="4400" dirty="0" smtClean="0">
                <a:latin typeface="华文新魏" pitchFamily="2" charset="-122"/>
              </a:rPr>
              <a:t>例</a:t>
            </a:r>
            <a:r>
              <a:rPr lang="en-US" altLang="zh-CN" sz="4400" dirty="0" smtClean="0">
                <a:latin typeface="华文新魏" pitchFamily="2" charset="-122"/>
              </a:rPr>
              <a:t>11:</a:t>
            </a:r>
            <a:r>
              <a:rPr lang="zh-CN" altLang="en-US" sz="4400" dirty="0" smtClean="0">
                <a:latin typeface="华文新魏" pitchFamily="2" charset="-122"/>
              </a:rPr>
              <a:t>除法</a:t>
            </a:r>
            <a:r>
              <a:rPr lang="en-US" altLang="zh-CN" sz="4400" dirty="0" smtClean="0">
                <a:latin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</a:rPr>
              <a:t>Uva725</a:t>
            </a:r>
            <a:endParaRPr lang="zh-CN" altLang="en-US" sz="2000" dirty="0" smtClean="0">
              <a:latin typeface="华文新魏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613650" cy="4029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</a:t>
            </a:r>
            <a:r>
              <a:rPr lang="zh-CN" altLang="en-US" smtClean="0"/>
              <a:t>输入正整数</a:t>
            </a:r>
            <a:r>
              <a:rPr lang="en-US" altLang="zh-CN" smtClean="0"/>
              <a:t>n</a:t>
            </a:r>
            <a:r>
              <a:rPr lang="zh-CN" altLang="en-US" smtClean="0"/>
              <a:t>，按照从小到大的顺序输出所有形如</a:t>
            </a:r>
            <a:r>
              <a:rPr lang="en-US" altLang="zh-CN" smtClean="0"/>
              <a:t>abcde/fghij=n</a:t>
            </a:r>
            <a:r>
              <a:rPr lang="zh-CN" altLang="en-US" smtClean="0"/>
              <a:t>的表达式，其中</a:t>
            </a:r>
            <a:r>
              <a:rPr lang="en-US" altLang="zh-CN" smtClean="0"/>
              <a:t>a~j</a:t>
            </a:r>
            <a:r>
              <a:rPr lang="zh-CN" altLang="en-US" smtClean="0"/>
              <a:t>恰好为数字</a:t>
            </a:r>
            <a:r>
              <a:rPr lang="en-US" altLang="zh-CN" smtClean="0"/>
              <a:t>0~9</a:t>
            </a:r>
            <a:r>
              <a:rPr lang="zh-CN" altLang="en-US" smtClean="0"/>
              <a:t>的一个排列，</a:t>
            </a:r>
            <a:r>
              <a:rPr lang="en-US" altLang="zh-CN" smtClean="0"/>
              <a:t>2 &lt;=n&lt;=79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样例输入：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62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样例输出：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79546/01283=62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94736/01528=62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：分数拆分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输入正整数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，找到所有的正整数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≥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，使得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样例输入：</a:t>
            </a:r>
            <a:endParaRPr lang="en-US" altLang="zh-CN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2</a:t>
            </a:r>
            <a:endParaRPr lang="en-US" altLang="zh-CN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12</a:t>
            </a:r>
            <a:endParaRPr lang="en-US" altLang="zh-CN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样例输出</a:t>
            </a:r>
            <a:endParaRPr lang="en-US" altLang="zh-CN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2 </a:t>
            </a:r>
            <a:endParaRPr lang="en-US" altLang="zh-CN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1/2=1/6+1/3</a:t>
            </a:r>
            <a:endParaRPr lang="en-US" altLang="zh-CN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1/2=1/4+1/4</a:t>
            </a:r>
            <a:endParaRPr lang="en-US" altLang="zh-CN" sz="2200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57375" y="1928813"/>
          <a:ext cx="21923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1" imgW="660400" imgH="419100" progId="Equation.3">
                  <p:embed/>
                </p:oleObj>
              </mc:Choice>
              <mc:Fallback>
                <p:oleObj name="公式" r:id="rId1" imgW="660400" imgH="419100" progId="Equation.3">
                  <p:embed/>
                  <p:pic>
                    <p:nvPicPr>
                      <p:cNvPr id="0" name="图片 8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928813"/>
                        <a:ext cx="2192338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/>
          <p:nvPr/>
        </p:nvSpPr>
        <p:spPr bwMode="auto">
          <a:xfrm>
            <a:off x="5000625" y="2286000"/>
            <a:ext cx="3286125" cy="407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12</a:t>
            </a:r>
            <a:endParaRPr lang="en-US" altLang="zh-CN" sz="22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1/12=1/156+1/13</a:t>
            </a:r>
            <a:endParaRPr lang="en-US" altLang="zh-CN" sz="22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1/12=1/84+1/14</a:t>
            </a:r>
            <a:endParaRPr lang="en-US" altLang="zh-CN" sz="22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1/12=1/60+1/15</a:t>
            </a:r>
            <a:endParaRPr lang="en-US" altLang="zh-CN" sz="22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1/12=1/48+1/16</a:t>
            </a:r>
            <a:endParaRPr lang="en-US" altLang="zh-CN" sz="22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1/12=1/36+1/18</a:t>
            </a:r>
            <a:endParaRPr lang="en-US" altLang="zh-CN" sz="22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1/12=1/30+1/20</a:t>
            </a:r>
            <a:endParaRPr lang="en-US" altLang="zh-CN" sz="22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1/12=1/28+1/21</a:t>
            </a:r>
            <a:endParaRPr lang="en-US" altLang="zh-CN" sz="22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1/12=1/24+1/24</a:t>
            </a:r>
            <a:endParaRPr lang="en-US" altLang="zh-CN" sz="2200" b="1" kern="0" dirty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1042988" y="1150957"/>
            <a:ext cx="7643812" cy="5135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通过不等式变形：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显然，只需在</a:t>
            </a:r>
            <a:r>
              <a:rPr lang="en-US" altLang="zh-CN" dirty="0" smtClean="0"/>
              <a:t>2k</a:t>
            </a:r>
            <a:r>
              <a:rPr lang="zh-CN" altLang="en-US" dirty="0" smtClean="0"/>
              <a:t>范围内枚举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，然后根据</a:t>
            </a:r>
            <a:r>
              <a:rPr lang="en-US" altLang="zh-CN" dirty="0" smtClean="0"/>
              <a:t>y</a:t>
            </a:r>
            <a:r>
              <a:rPr lang="zh-CN" altLang="en-US" dirty="0" smtClean="0"/>
              <a:t>尝试计算出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即可。</a:t>
            </a:r>
            <a:endParaRPr lang="zh-CN" alt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71625" y="3571875"/>
          <a:ext cx="65008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1" imgW="2832100" imgH="419100" progId="Equation.3">
                  <p:embed/>
                </p:oleObj>
              </mc:Choice>
              <mc:Fallback>
                <p:oleObj name="公式" r:id="rId1" imgW="2832100" imgH="419100" progId="Equation.3">
                  <p:embed/>
                  <p:pic>
                    <p:nvPicPr>
                      <p:cNvPr id="0" name="图片 9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571875"/>
                        <a:ext cx="6500813" cy="96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500166" y="1000108"/>
            <a:ext cx="7072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分析：枚举对象为</a:t>
            </a:r>
            <a:r>
              <a:rPr lang="en-US" altLang="zh-CN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x</a:t>
            </a:r>
            <a:r>
              <a:rPr lang="zh-CN" altLang="en-US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y</a:t>
            </a:r>
            <a:r>
              <a:rPr lang="zh-CN" altLang="en-US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，范围如何？</a:t>
            </a:r>
            <a:endParaRPr lang="en-US" altLang="zh-CN" sz="2800" b="1" dirty="0" smtClean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       仔细观察</a:t>
            </a:r>
            <a:r>
              <a:rPr lang="en-US" altLang="zh-CN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1/12=1/156+1/13 </a:t>
            </a:r>
            <a:r>
              <a:rPr lang="zh-CN" altLang="en-US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可以看出来，</a:t>
            </a:r>
            <a:r>
              <a:rPr lang="en-US" altLang="zh-CN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x</a:t>
            </a:r>
            <a:r>
              <a:rPr lang="zh-CN" altLang="en-US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可以比</a:t>
            </a:r>
            <a:r>
              <a:rPr lang="en-US" altLang="zh-CN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y</a:t>
            </a:r>
            <a:r>
              <a:rPr lang="zh-CN" altLang="en-US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大很多。</a:t>
            </a:r>
            <a:r>
              <a:rPr lang="en-US" altLang="zh-CN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Y</a:t>
            </a:r>
            <a:r>
              <a:rPr lang="zh-CN" altLang="en-US" sz="2800" b="1" dirty="0" smtClean="0">
                <a:solidFill>
                  <a:srgbClr val="333399"/>
                </a:solidFill>
                <a:latin typeface="华文中宋" pitchFamily="2" charset="-122"/>
                <a:ea typeface="华文中宋" pitchFamily="2" charset="-122"/>
              </a:rPr>
              <a:t>是有一定范围的。</a:t>
            </a:r>
            <a:endParaRPr lang="en-US" altLang="zh-CN" sz="2800" b="1" dirty="0" smtClean="0">
              <a:solidFill>
                <a:srgbClr val="333399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827584" y="1340768"/>
            <a:ext cx="7632700" cy="45099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4400" b="1" dirty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优化思路</a:t>
            </a:r>
            <a:r>
              <a:rPr lang="zh-CN" altLang="en-US" sz="4400" b="1" dirty="0" smtClean="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endParaRPr lang="en-US" altLang="zh-CN" sz="2800" b="1" dirty="0" smtClean="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/>
              <a:buChar char="•"/>
            </a:pPr>
            <a:r>
              <a:rPr lang="zh-CN" altLang="en-US" sz="2800" b="1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预处</a:t>
            </a:r>
            <a:r>
              <a:rPr lang="zh-CN" altLang="en-US" sz="2800" b="1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理、</a:t>
            </a:r>
            <a:r>
              <a:rPr lang="zh-CN" altLang="en-US" sz="2800" b="1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判断和减少穷举范围</a:t>
            </a:r>
            <a:endParaRPr lang="en-US" altLang="zh-CN" sz="2800" b="1" dirty="0" smtClean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marL="457200" indent="-457200">
              <a:lnSpc>
                <a:spcPct val="120000"/>
              </a:lnSpc>
              <a:buFont typeface="Arial" panose="020B0604020202020204"/>
              <a:buChar char="•"/>
            </a:pPr>
            <a:r>
              <a:rPr lang="zh-CN" altLang="en-US" sz="2800" b="1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分解约束条件将拆</a:t>
            </a:r>
            <a:r>
              <a:rPr lang="zh-CN" altLang="en-US" sz="2800" b="1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分的约束条件嵌套在相应的循环体间，尽可能减少可行解的数目，也称为“剪枝”，即把明显不符合条件的可行解尽可能地剪去，减少穷举的计算量</a:t>
            </a:r>
            <a:r>
              <a:rPr lang="zh-CN" altLang="en-US" sz="2800" b="1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。</a:t>
            </a:r>
            <a:endParaRPr lang="en-US" altLang="zh-CN" sz="2800" b="1" dirty="0" smtClean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marL="457200" indent="-457200">
              <a:lnSpc>
                <a:spcPct val="120000"/>
              </a:lnSpc>
              <a:buFont typeface="Arial" panose="020B0604020202020204"/>
              <a:buChar char="•"/>
            </a:pPr>
            <a:r>
              <a:rPr lang="zh-CN" altLang="zh-CN" sz="2800" b="1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分析穷举变</a:t>
            </a:r>
            <a:r>
              <a:rPr lang="zh-CN" altLang="zh-CN" sz="2800" b="1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量的关系，减少穷举的次数</a:t>
            </a:r>
            <a:endParaRPr lang="zh-CN" altLang="zh-CN" sz="28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>
              <a:lnSpc>
                <a:spcPct val="120000"/>
              </a:lnSpc>
            </a:pPr>
            <a:endParaRPr lang="zh-CN" altLang="en-US" sz="2800" b="1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1979613" y="239713"/>
            <a:ext cx="5313362" cy="381000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latin typeface="华文新魏" pitchFamily="2" charset="-122"/>
              </a:rPr>
              <a:t>如何优化穷举算法</a:t>
            </a:r>
            <a:endParaRPr lang="zh-CN" altLang="en-US" sz="4000" dirty="0" smtClean="0">
              <a:latin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ltGray">
          <a:xfrm>
            <a:off x="539750" y="1332896"/>
            <a:ext cx="8342313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lang="en-US" altLang="zh-CN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  </a:t>
            </a:r>
            <a:r>
              <a:rPr lang="zh-CN" altLang="en-US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穷举法是我们解决问题</a:t>
            </a:r>
            <a:r>
              <a:rPr lang="zh-CN" altLang="en-US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的一个基本方法，它主要是根据题目中的条件将所有的可能解一一列举出来，然后进行验证，看是否符合整个问题的解的要求，从而得到一个问题的正确的解。</a:t>
            </a:r>
            <a:endParaRPr lang="zh-CN" altLang="en-US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ltGray">
          <a:xfrm>
            <a:off x="684213" y="3198247"/>
            <a:ext cx="7777162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华文中宋"/>
                <a:ea typeface="华文中宋"/>
                <a:cs typeface="华文中宋"/>
              </a:rPr>
              <a:t>1</a:t>
            </a:r>
            <a:r>
              <a:rPr lang="zh-CN" altLang="en-US" dirty="0">
                <a:latin typeface="华文中宋"/>
                <a:ea typeface="华文中宋"/>
                <a:cs typeface="华文中宋"/>
              </a:rPr>
              <a:t>、穷举法程序框架</a:t>
            </a:r>
            <a:endParaRPr lang="zh-CN" altLang="en-US" dirty="0">
              <a:latin typeface="华文中宋"/>
              <a:ea typeface="华文中宋"/>
              <a:cs typeface="华文中宋"/>
            </a:endParaRPr>
          </a:p>
          <a:p>
            <a:pPr eaLnBrk="1" hangingPunct="1"/>
            <a:r>
              <a:rPr lang="en-US" altLang="zh-CN" dirty="0">
                <a:latin typeface="华文中宋"/>
                <a:ea typeface="华文中宋"/>
                <a:cs typeface="华文中宋"/>
              </a:rPr>
              <a:t>for a1←a11 to a1k do </a:t>
            </a:r>
            <a:endParaRPr lang="en-US" altLang="zh-CN" dirty="0">
              <a:latin typeface="华文中宋"/>
              <a:ea typeface="华文中宋"/>
              <a:cs typeface="华文中宋"/>
            </a:endParaRPr>
          </a:p>
          <a:p>
            <a:pPr eaLnBrk="1" hangingPunct="1"/>
            <a:r>
              <a:rPr lang="en-US" altLang="zh-CN" dirty="0">
                <a:latin typeface="华文中宋"/>
                <a:ea typeface="华文中宋"/>
                <a:cs typeface="华文中宋"/>
              </a:rPr>
              <a:t>     for a2←a21 to a2k do</a:t>
            </a:r>
            <a:endParaRPr lang="en-US" altLang="zh-CN" dirty="0">
              <a:latin typeface="华文中宋"/>
              <a:ea typeface="华文中宋"/>
              <a:cs typeface="华文中宋"/>
            </a:endParaRPr>
          </a:p>
          <a:p>
            <a:pPr eaLnBrk="1" hangingPunct="1"/>
            <a:r>
              <a:rPr lang="en-US" altLang="zh-CN" dirty="0">
                <a:latin typeface="华文中宋"/>
                <a:ea typeface="华文中宋"/>
                <a:cs typeface="华文中宋"/>
              </a:rPr>
              <a:t>        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for ai←ai1 </a:t>
            </a:r>
            <a:r>
              <a:rPr lang="pt-BR" altLang="zh-CN" dirty="0" err="1">
                <a:latin typeface="华文中宋"/>
                <a:ea typeface="华文中宋"/>
                <a:cs typeface="华文中宋"/>
              </a:rPr>
              <a:t>to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 </a:t>
            </a:r>
            <a:r>
              <a:rPr lang="pt-BR" altLang="zh-CN" dirty="0" err="1">
                <a:latin typeface="华文中宋"/>
                <a:ea typeface="华文中宋"/>
                <a:cs typeface="华文中宋"/>
              </a:rPr>
              <a:t>aik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 do</a:t>
            </a:r>
            <a:endParaRPr lang="en-US" altLang="zh-CN" dirty="0">
              <a:latin typeface="华文中宋"/>
              <a:ea typeface="华文中宋"/>
              <a:cs typeface="华文中宋"/>
            </a:endParaRPr>
          </a:p>
          <a:p>
            <a:pPr eaLnBrk="1" hangingPunct="1"/>
            <a:r>
              <a:rPr lang="pt-BR" altLang="zh-CN" dirty="0">
                <a:latin typeface="华文中宋"/>
                <a:ea typeface="华文中宋"/>
                <a:cs typeface="华文中宋"/>
              </a:rPr>
              <a:t>          for an←an1 </a:t>
            </a:r>
            <a:r>
              <a:rPr lang="pt-BR" altLang="zh-CN" dirty="0" err="1">
                <a:latin typeface="华文中宋"/>
                <a:ea typeface="华文中宋"/>
                <a:cs typeface="华文中宋"/>
              </a:rPr>
              <a:t>to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 </a:t>
            </a:r>
            <a:r>
              <a:rPr lang="pt-BR" altLang="zh-CN" dirty="0" err="1">
                <a:latin typeface="华文中宋"/>
                <a:ea typeface="华文中宋"/>
                <a:cs typeface="华文中宋"/>
              </a:rPr>
              <a:t>ank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 do </a:t>
            </a:r>
            <a:endParaRPr lang="en-US" altLang="zh-CN" dirty="0">
              <a:latin typeface="华文中宋"/>
              <a:ea typeface="华文中宋"/>
              <a:cs typeface="华文中宋"/>
            </a:endParaRPr>
          </a:p>
          <a:p>
            <a:pPr eaLnBrk="1" hangingPunct="1"/>
            <a:r>
              <a:rPr lang="pt-BR" altLang="zh-CN" dirty="0">
                <a:latin typeface="华文中宋"/>
                <a:ea typeface="华文中宋"/>
                <a:cs typeface="华文中宋"/>
              </a:rPr>
              <a:t>            </a:t>
            </a:r>
            <a:r>
              <a:rPr lang="pt-BR" altLang="zh-CN" dirty="0" err="1">
                <a:latin typeface="华文中宋"/>
                <a:ea typeface="华文中宋"/>
                <a:cs typeface="华文中宋"/>
              </a:rPr>
              <a:t>if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 </a:t>
            </a:r>
            <a:r>
              <a:rPr lang="zh-CN" altLang="en-US" dirty="0">
                <a:latin typeface="华文中宋"/>
                <a:ea typeface="华文中宋"/>
                <a:cs typeface="华文中宋"/>
              </a:rPr>
              <a:t>状态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(a1</a:t>
            </a:r>
            <a:r>
              <a:rPr lang="zh-CN" altLang="pt-BR" dirty="0">
                <a:latin typeface="华文中宋"/>
                <a:ea typeface="华文中宋"/>
                <a:cs typeface="华文中宋"/>
              </a:rPr>
              <a:t>，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…</a:t>
            </a:r>
            <a:r>
              <a:rPr lang="zh-CN" altLang="pt-BR" dirty="0">
                <a:latin typeface="华文中宋"/>
                <a:ea typeface="华文中宋"/>
                <a:cs typeface="华文中宋"/>
              </a:rPr>
              <a:t>，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ai</a:t>
            </a:r>
            <a:r>
              <a:rPr lang="zh-CN" altLang="pt-BR" dirty="0">
                <a:latin typeface="华文中宋"/>
                <a:ea typeface="华文中宋"/>
                <a:cs typeface="华文中宋"/>
              </a:rPr>
              <a:t>，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…</a:t>
            </a:r>
            <a:r>
              <a:rPr lang="zh-CN" altLang="pt-BR" dirty="0">
                <a:latin typeface="华文中宋"/>
                <a:ea typeface="华文中宋"/>
                <a:cs typeface="华文中宋"/>
              </a:rPr>
              <a:t>，</a:t>
            </a:r>
            <a:r>
              <a:rPr lang="pt-BR" altLang="zh-CN" dirty="0" err="1">
                <a:latin typeface="华文中宋"/>
                <a:ea typeface="华文中宋"/>
                <a:cs typeface="华文中宋"/>
              </a:rPr>
              <a:t>an</a:t>
            </a:r>
            <a:r>
              <a:rPr lang="pt-BR" altLang="zh-CN" dirty="0">
                <a:latin typeface="华文中宋"/>
                <a:ea typeface="华文中宋"/>
                <a:cs typeface="华文中宋"/>
              </a:rPr>
              <a:t>) </a:t>
            </a:r>
            <a:r>
              <a:rPr lang="pt-BR" altLang="zh-CN" dirty="0" err="1">
                <a:latin typeface="华文中宋"/>
                <a:ea typeface="华文中宋"/>
                <a:cs typeface="华文中宋"/>
              </a:rPr>
              <a:t>then</a:t>
            </a:r>
            <a:endParaRPr lang="en-US" altLang="zh-CN" dirty="0">
              <a:latin typeface="华文中宋"/>
              <a:ea typeface="华文中宋"/>
              <a:cs typeface="华文中宋"/>
            </a:endParaRPr>
          </a:p>
          <a:p>
            <a:pPr eaLnBrk="1" hangingPunct="1"/>
            <a:r>
              <a:rPr lang="pt-BR" altLang="zh-CN" dirty="0">
                <a:latin typeface="华文中宋"/>
                <a:ea typeface="华文中宋"/>
                <a:cs typeface="华文中宋"/>
              </a:rPr>
              <a:t>                </a:t>
            </a:r>
            <a:r>
              <a:rPr lang="zh-CN" altLang="en-US" dirty="0">
                <a:latin typeface="华文中宋"/>
                <a:ea typeface="华文中宋"/>
                <a:cs typeface="华文中宋"/>
              </a:rPr>
              <a:t>输出问题的解</a:t>
            </a:r>
            <a:r>
              <a:rPr lang="zh-CN" altLang="pt-BR" dirty="0">
                <a:latin typeface="华文中宋"/>
                <a:ea typeface="华文中宋"/>
                <a:cs typeface="华文中宋"/>
              </a:rPr>
              <a:t>；</a:t>
            </a:r>
            <a:endParaRPr lang="zh-CN" altLang="en-US" dirty="0">
              <a:latin typeface="华文中宋"/>
              <a:ea typeface="华文中宋"/>
              <a:cs typeface="华文中宋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穷举法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996952"/>
            <a:ext cx="7162800" cy="593725"/>
          </a:xfrm>
        </p:spPr>
        <p:txBody>
          <a:bodyPr/>
          <a:lstStyle/>
          <a:p>
            <a:r>
              <a:rPr kumimoji="1" lang="zh-CN" altLang="en-US" sz="11500" dirty="0" smtClean="0"/>
              <a:t>谢谢！</a:t>
            </a:r>
            <a:endParaRPr kumimoji="1" lang="zh-CN" altLang="en-US" sz="1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8" name="Rectangle 4"/>
          <p:cNvSpPr>
            <a:spLocks noChangeArrowheads="1"/>
          </p:cNvSpPr>
          <p:nvPr/>
        </p:nvSpPr>
        <p:spPr bwMode="ltGray">
          <a:xfrm>
            <a:off x="395536" y="1412776"/>
            <a:ext cx="8410575" cy="440017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2</a:t>
            </a:r>
            <a:r>
              <a:rPr lang="zh-CN" altLang="en-US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、穷举法解决问题</a:t>
            </a:r>
            <a:r>
              <a:rPr lang="zh-CN" altLang="en-US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的一般过程：</a:t>
            </a:r>
            <a:endParaRPr lang="zh-CN" altLang="en-US" sz="26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	</a:t>
            </a:r>
            <a:r>
              <a:rPr lang="en-US" altLang="zh-CN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1</a:t>
            </a:r>
            <a:r>
              <a:rPr lang="zh-CN" altLang="en-US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、构建穷举状态</a:t>
            </a:r>
            <a:endParaRPr lang="zh-CN" altLang="en-US" sz="26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	</a:t>
            </a:r>
            <a:r>
              <a:rPr lang="en-US" altLang="zh-CN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2</a:t>
            </a:r>
            <a:r>
              <a:rPr lang="zh-CN" altLang="en-US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、列出穷举范围</a:t>
            </a:r>
            <a:endParaRPr lang="zh-CN" altLang="en-US" sz="26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	</a:t>
            </a:r>
            <a:r>
              <a:rPr lang="en-US" altLang="zh-CN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3</a:t>
            </a:r>
            <a:r>
              <a:rPr lang="zh-CN" altLang="en-US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、根据约束条件来判断穷举状态的合法</a:t>
            </a:r>
            <a:endParaRPr lang="zh-CN" altLang="en-US" sz="26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3</a:t>
            </a:r>
            <a:r>
              <a:rPr lang="zh-CN" altLang="en-US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、穷举法的特点</a:t>
            </a:r>
            <a:endParaRPr lang="zh-CN" altLang="en-US" sz="26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   </a:t>
            </a:r>
            <a:r>
              <a:rPr lang="zh-CN" altLang="en-US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算法设计简单</a:t>
            </a:r>
            <a:r>
              <a:rPr lang="zh-CN" altLang="en-US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，但时间、空间复杂度比较大，所以一般要进行优化，优化时，主要从穷举的状态和范围两个方面来考虑</a:t>
            </a:r>
            <a:r>
              <a:rPr lang="zh-CN" altLang="en-US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。</a:t>
            </a:r>
            <a:endParaRPr lang="en-US" altLang="zh-CN" sz="2600" dirty="0" smtClean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lang="en-US" altLang="zh-CN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  </a:t>
            </a:r>
            <a:r>
              <a:rPr lang="zh-CN" altLang="en-US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例如</a:t>
            </a:r>
            <a:r>
              <a:rPr lang="en-US" altLang="zh-CN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lang="zh-CN" altLang="en-US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鸡兔同笼</a:t>
            </a:r>
            <a:r>
              <a:rPr lang="en-US" altLang="zh-CN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lang="zh-CN" altLang="en-US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问题的</a:t>
            </a:r>
            <a:r>
              <a:rPr lang="en-US" altLang="zh-CN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lang="zh-CN" altLang="en-US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算法</a:t>
            </a:r>
            <a:r>
              <a:rPr lang="en-US" altLang="zh-CN" sz="26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2</a:t>
            </a:r>
            <a:endParaRPr lang="zh-CN" altLang="en-US" sz="26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穷举法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50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50"/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50"/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50"/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50"/>
                                        <p:tgtEl>
                                          <p:spTgt spid="369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50"/>
                                        <p:tgtEl>
                                          <p:spTgt spid="369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14995"/>
            <a:ext cx="7162800" cy="593725"/>
          </a:xfrm>
        </p:spPr>
        <p:txBody>
          <a:bodyPr/>
          <a:lstStyle/>
          <a:p>
            <a:r>
              <a:rPr lang="zh-CN" altLang="zh-CN" sz="4800" dirty="0" smtClean="0"/>
              <a:t>百钱买百鸡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276872"/>
            <a:ext cx="7643812" cy="251040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200" dirty="0" smtClean="0">
                <a:solidFill>
                  <a:srgbClr val="FF0000"/>
                </a:solidFill>
              </a:rPr>
              <a:t>问题描述</a:t>
            </a:r>
            <a:r>
              <a:rPr lang="zh-CN" altLang="zh-CN" sz="3200" dirty="0"/>
              <a:t>：</a:t>
            </a:r>
            <a:r>
              <a:rPr lang="zh-CN" altLang="zh-CN" sz="4400" dirty="0"/>
              <a:t>公鸡</a:t>
            </a:r>
            <a:r>
              <a:rPr lang="en-US" altLang="zh-CN" sz="4400" dirty="0"/>
              <a:t>3</a:t>
            </a:r>
            <a:r>
              <a:rPr lang="zh-CN" altLang="zh-CN" sz="4400" dirty="0"/>
              <a:t>元，母鸡</a:t>
            </a:r>
            <a:r>
              <a:rPr lang="en-US" altLang="zh-CN" sz="4400" dirty="0"/>
              <a:t>1</a:t>
            </a:r>
            <a:r>
              <a:rPr lang="zh-CN" altLang="zh-CN" sz="4400" dirty="0"/>
              <a:t>元，小鸡</a:t>
            </a:r>
            <a:r>
              <a:rPr lang="en-US" altLang="zh-CN" sz="4400" dirty="0"/>
              <a:t>3</a:t>
            </a:r>
            <a:r>
              <a:rPr lang="zh-CN" altLang="zh-CN" sz="4400" dirty="0"/>
              <a:t>只</a:t>
            </a:r>
            <a:r>
              <a:rPr lang="en-US" altLang="zh-CN" sz="4400" dirty="0"/>
              <a:t>1</a:t>
            </a:r>
            <a:r>
              <a:rPr lang="zh-CN" altLang="zh-CN" sz="4400" dirty="0"/>
              <a:t>元，</a:t>
            </a:r>
            <a:r>
              <a:rPr lang="en-US" altLang="zh-CN" sz="4400" dirty="0"/>
              <a:t>100</a:t>
            </a:r>
            <a:r>
              <a:rPr lang="zh-CN" altLang="zh-CN" sz="4400" dirty="0"/>
              <a:t>元正好买</a:t>
            </a:r>
            <a:r>
              <a:rPr lang="en-US" altLang="zh-CN" sz="4400" dirty="0"/>
              <a:t>100</a:t>
            </a:r>
            <a:r>
              <a:rPr lang="zh-CN" altLang="zh-CN" sz="4400" dirty="0"/>
              <a:t>只鸡，求方案数？</a:t>
            </a:r>
            <a:endParaRPr lang="zh-CN" altLang="zh-CN" sz="44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277F-7D3E-6948-9994-96526AE89142}" type="slidenum">
              <a:rPr lang="en-US" altLang="zh-CN"/>
            </a:fld>
            <a:endParaRPr lang="en-US" altLang="zh-CN"/>
          </a:p>
        </p:txBody>
      </p:sp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377513" y="649258"/>
            <a:ext cx="7769225" cy="55610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indent="925830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算法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1</a:t>
            </a:r>
            <a:r>
              <a:rPr kumimoji="1" lang="zh-CN" altLang="en-US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如下：</a:t>
            </a:r>
            <a:endParaRPr kumimoji="1" lang="en-US" altLang="zh-CN" sz="24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indent="925830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main( )</a:t>
            </a:r>
            <a:b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</a:b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           { </a:t>
            </a:r>
            <a:r>
              <a:rPr kumimoji="1" lang="en-US" altLang="zh-CN" sz="2400" dirty="0" err="1">
                <a:solidFill>
                  <a:srgbClr val="333399"/>
                </a:solidFill>
                <a:latin typeface="Century Schoolbook"/>
                <a:cs typeface="Century Schoolbook"/>
              </a:rPr>
              <a:t>int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kumimoji="1" lang="en-US" altLang="zh-CN" sz="2400" dirty="0" err="1">
                <a:solidFill>
                  <a:srgbClr val="333399"/>
                </a:solidFill>
                <a:latin typeface="Century Schoolbook"/>
                <a:cs typeface="Century Schoolbook"/>
              </a:rPr>
              <a:t>x,y,z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;</a:t>
            </a:r>
            <a:b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</a:b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             for(x=1;x&lt;=20;x=x+1)</a:t>
            </a:r>
            <a:b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</a:b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                for(y=1;y&lt;=34;y=y+1)</a:t>
            </a:r>
            <a:b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</a:b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                  for(z=1;z&lt;=100;z=z+1)</a:t>
            </a:r>
            <a:b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</a:b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                     if(100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==</a:t>
            </a:r>
            <a:r>
              <a:rPr kumimoji="1" lang="en-US" altLang="zh-CN" sz="24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x</a:t>
            </a:r>
            <a:r>
              <a:rPr kumimoji="1" lang="en-US" altLang="zh-CN" sz="2400" dirty="0" err="1">
                <a:solidFill>
                  <a:srgbClr val="333399"/>
                </a:solidFill>
                <a:latin typeface="Century Schoolbook"/>
                <a:cs typeface="Century Schoolbook"/>
              </a:rPr>
              <a:t>+y+z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kumimoji="1" lang="zh-CN" altLang="zh-CN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&amp;</a:t>
            </a:r>
            <a:r>
              <a:rPr kumimoji="1" lang="en-US" altLang="zh-CN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&amp;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 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100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==5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*x+3*</a:t>
            </a:r>
            <a:r>
              <a:rPr kumimoji="1" lang="en-US" altLang="zh-CN" sz="2400" dirty="0" err="1">
                <a:solidFill>
                  <a:srgbClr val="333399"/>
                </a:solidFill>
                <a:latin typeface="Century Schoolbook"/>
                <a:cs typeface="Century Schoolbook"/>
              </a:rPr>
              <a:t>y+z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/3)</a:t>
            </a:r>
            <a:b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</a:b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                      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{ </a:t>
            </a:r>
            <a:r>
              <a:rPr kumimoji="1" lang="en-US" altLang="zh-CN" sz="24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printf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(</a:t>
            </a:r>
            <a:r>
              <a:rPr kumimoji="1" lang="en-US" altLang="zh-CN" dirty="0">
                <a:solidFill>
                  <a:srgbClr val="333399"/>
                </a:solidFill>
                <a:latin typeface="Century Schoolbook"/>
                <a:cs typeface="Century Schoolbook"/>
              </a:rPr>
              <a:t>"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the cock number 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is &amp;</a:t>
            </a:r>
            <a:r>
              <a:rPr kumimoji="1" lang="en-US" altLang="zh-CN" sz="24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d"</a:t>
            </a:r>
            <a:r>
              <a:rPr kumimoji="1" lang="en-US" altLang="zh-CN" sz="2400" dirty="0" err="1">
                <a:solidFill>
                  <a:srgbClr val="333399"/>
                </a:solidFill>
                <a:latin typeface="Century Schoolbook"/>
                <a:cs typeface="Century Schoolbook"/>
              </a:rPr>
              <a:t>,x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)</a:t>
            </a:r>
            <a:r>
              <a:rPr kumimoji="1" lang="zh-CN" altLang="en-US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；</a:t>
            </a:r>
            <a:endParaRPr kumimoji="1" lang="en-US" altLang="zh-CN" sz="24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indent="925830" eaLnBrk="0" hangingPunct="0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            </a:t>
            </a:r>
            <a:r>
              <a:rPr kumimoji="1" lang="en-US" altLang="zh-CN" sz="24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printf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(</a:t>
            </a:r>
            <a:r>
              <a:rPr kumimoji="1" lang="en-US" altLang="zh-CN" dirty="0">
                <a:solidFill>
                  <a:srgbClr val="333399"/>
                </a:solidFill>
                <a:latin typeface="Century Schoolbook"/>
                <a:cs typeface="Century Schoolbook"/>
              </a:rPr>
              <a:t>"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the hen number 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is &amp;d"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, y)</a:t>
            </a:r>
            <a:r>
              <a:rPr kumimoji="1" lang="zh-CN" altLang="en-US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；</a:t>
            </a:r>
            <a:endParaRPr kumimoji="1" lang="en-US" altLang="zh-CN" sz="24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indent="925830" eaLnBrk="0" hangingPunct="0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            </a:t>
            </a:r>
            <a:r>
              <a:rPr kumimoji="1" lang="en-US" altLang="zh-CN" sz="24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printf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(</a:t>
            </a:r>
            <a:r>
              <a:rPr kumimoji="1" lang="en-US" altLang="zh-CN" dirty="0">
                <a:solidFill>
                  <a:srgbClr val="333399"/>
                </a:solidFill>
                <a:latin typeface="Century Schoolbook"/>
                <a:cs typeface="Century Schoolbook"/>
              </a:rPr>
              <a:t>"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the chick number is </a:t>
            </a:r>
            <a:r>
              <a:rPr kumimoji="1" lang="en-US" altLang="zh-CN" sz="2400" dirty="0" smtClean="0">
                <a:solidFill>
                  <a:srgbClr val="333399"/>
                </a:solidFill>
                <a:latin typeface="Century Schoolbook"/>
                <a:cs typeface="Century Schoolbook"/>
              </a:rPr>
              <a:t>&amp;</a:t>
            </a:r>
            <a:r>
              <a:rPr kumimoji="1" lang="en-US" altLang="zh-CN" sz="2400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d</a:t>
            </a:r>
            <a:r>
              <a:rPr kumimoji="1" lang="en-US" altLang="zh-CN" dirty="0" err="1" smtClean="0">
                <a:solidFill>
                  <a:srgbClr val="333399"/>
                </a:solidFill>
                <a:latin typeface="Century Schoolbook"/>
                <a:cs typeface="Century Schoolbook"/>
              </a:rPr>
              <a:t>"</a:t>
            </a:r>
            <a:r>
              <a:rPr kumimoji="1" lang="en-US" altLang="zh-CN" sz="2400" dirty="0" err="1">
                <a:solidFill>
                  <a:srgbClr val="333399"/>
                </a:solidFill>
                <a:latin typeface="Century Schoolbook"/>
                <a:cs typeface="Century Schoolbook"/>
              </a:rPr>
              <a:t>,z</a:t>
            </a: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);</a:t>
            </a:r>
            <a:endParaRPr kumimoji="1" lang="en-US" altLang="zh-CN" sz="24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indent="925830" eaLnBrk="0" hangingPunct="0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           }</a:t>
            </a:r>
            <a:b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</a:br>
            <a:r>
              <a:rPr kumimoji="1" lang="en-US" altLang="zh-CN" sz="2400" dirty="0">
                <a:solidFill>
                  <a:srgbClr val="333399"/>
                </a:solidFill>
                <a:latin typeface="Century Schoolbook"/>
                <a:cs typeface="Century Schoolbook"/>
              </a:rPr>
              <a:t>             }</a:t>
            </a:r>
            <a:endParaRPr kumimoji="1" lang="en-US" altLang="zh-CN" sz="2400" dirty="0">
              <a:solidFill>
                <a:srgbClr val="333399"/>
              </a:solidFill>
              <a:latin typeface="Century Schoolbook"/>
              <a:cs typeface="Century Schoolbook"/>
            </a:endParaRPr>
          </a:p>
          <a:p>
            <a:pPr indent="925830" eaLnBrk="0" hangingPunct="0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dirty="0">
              <a:solidFill>
                <a:srgbClr val="333399"/>
              </a:solidFill>
              <a:latin typeface="Century Schoolbook"/>
              <a:cs typeface="Century Schoolbook"/>
            </a:endParaRPr>
          </a:p>
        </p:txBody>
      </p:sp>
      <p:sp>
        <p:nvSpPr>
          <p:cNvPr id="473094" name="AutoShape 6"/>
          <p:cNvSpPr>
            <a:spLocks noChangeArrowheads="1"/>
          </p:cNvSpPr>
          <p:nvPr/>
        </p:nvSpPr>
        <p:spPr bwMode="auto">
          <a:xfrm>
            <a:off x="5724128" y="908720"/>
            <a:ext cx="3168525" cy="2448272"/>
          </a:xfrm>
          <a:prstGeom prst="wedgeRoundRectCallout">
            <a:avLst>
              <a:gd name="adj1" fmla="val -98440"/>
              <a:gd name="adj2" fmla="val 30222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</a:pPr>
            <a:r>
              <a:rPr kumimoji="1" lang="en-US" altLang="zh-CN" dirty="0"/>
              <a:t>   </a:t>
            </a:r>
            <a:r>
              <a:rPr kumimoji="1" lang="zh-CN" altLang="en-US" dirty="0">
                <a:solidFill>
                  <a:srgbClr val="0000FF"/>
                </a:solidFill>
              </a:rPr>
              <a:t>算法分析：</a:t>
            </a:r>
            <a:r>
              <a:rPr kumimoji="1" lang="zh-CN" altLang="en-US" dirty="0"/>
              <a:t>此算法需要枚举尝试</a:t>
            </a:r>
            <a:r>
              <a:rPr kumimoji="1" lang="en-US" altLang="zh-CN" dirty="0"/>
              <a:t>20*34*100=68000</a:t>
            </a:r>
            <a:r>
              <a:rPr kumimoji="1" lang="zh-CN" altLang="en-US" dirty="0"/>
              <a:t>次。算法的效率显然太低。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E3FE-FA90-9840-B27B-484367EA8F5A}" type="slidenum">
              <a:rPr lang="en-US" altLang="zh-CN"/>
            </a:fld>
            <a:endParaRPr lang="en-US" altLang="zh-CN"/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655638" y="1125538"/>
            <a:ext cx="7732712" cy="48074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indent="263525" algn="just" eaLnBrk="0" hangingPunc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kumimoji="1" lang="zh-CN" altLang="en-US" sz="24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算法设计</a:t>
            </a:r>
            <a:r>
              <a:rPr kumimoji="1" lang="en-US" altLang="zh-CN" sz="24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2</a:t>
            </a:r>
            <a:r>
              <a:rPr kumimoji="1" lang="zh-CN" altLang="en-US" sz="24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：</a:t>
            </a:r>
            <a:endParaRPr kumimoji="1" lang="en-US" altLang="zh-CN" sz="24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indent="263525" algn="just" eaLnBrk="0" hangingPunc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kumimoji="1" lang="zh-CN" altLang="en-US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在公鸡（</a:t>
            </a:r>
            <a:r>
              <a:rPr kumimoji="1" lang="en-US" altLang="zh-CN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x</a:t>
            </a:r>
            <a:r>
              <a:rPr kumimoji="1" lang="zh-CN" altLang="en-US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）、母鸡（</a:t>
            </a:r>
            <a:r>
              <a:rPr kumimoji="1" lang="en-US" altLang="zh-CN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y</a:t>
            </a:r>
            <a:r>
              <a:rPr kumimoji="1" lang="zh-CN" altLang="en-US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）的数量确定后，小鸡的数量</a:t>
            </a:r>
            <a:r>
              <a:rPr kumimoji="1" lang="en-US" altLang="zh-CN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z</a:t>
            </a:r>
            <a:r>
              <a:rPr kumimoji="1" lang="zh-CN" altLang="en-US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就固定为</a:t>
            </a:r>
            <a:r>
              <a:rPr kumimoji="1" lang="en-US" altLang="zh-CN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100-x-y</a:t>
            </a:r>
            <a:r>
              <a:rPr kumimoji="1" lang="zh-CN" altLang="en-US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，无需再进行枚举了。</a:t>
            </a:r>
            <a:endParaRPr kumimoji="1" lang="en-US" altLang="zh-CN" sz="32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indent="263525" eaLnBrk="0" hangingPunc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  </a:t>
            </a:r>
            <a:r>
              <a:rPr kumimoji="1" lang="zh-CN" altLang="en-US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此时约束条件只有一个：</a:t>
            </a:r>
            <a:r>
              <a:rPr kumimoji="1" lang="en-US" altLang="zh-CN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</a:t>
            </a:r>
            <a:endParaRPr kumimoji="1" lang="en-US" altLang="zh-CN" sz="3200" dirty="0" smtClean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indent="263525" eaLnBrk="0" hangingPunc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 </a:t>
            </a:r>
            <a:r>
              <a:rPr kumimoji="1" lang="en-US" altLang="zh-CN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5*x+3*</a:t>
            </a:r>
            <a:r>
              <a:rPr kumimoji="1" lang="en-US" altLang="zh-CN" sz="3200" dirty="0" err="1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y+z</a:t>
            </a:r>
            <a:r>
              <a:rPr kumimoji="1" lang="en-US" altLang="zh-CN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  <a:t>/3=100.</a:t>
            </a:r>
            <a:br>
              <a:rPr kumimoji="1" lang="en-US" altLang="zh-CN" sz="3200" dirty="0">
                <a:solidFill>
                  <a:srgbClr val="333399"/>
                </a:solidFill>
                <a:latin typeface="华文中宋"/>
                <a:ea typeface="华文中宋"/>
                <a:cs typeface="华文中宋"/>
              </a:rPr>
            </a:br>
            <a:endParaRPr kumimoji="1" lang="en-US" altLang="zh-CN" sz="32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  <a:p>
            <a:pPr indent="263525" eaLnBrk="0" hangingPunc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dirty="0">
              <a:solidFill>
                <a:srgbClr val="333399"/>
              </a:solidFill>
              <a:latin typeface="华文中宋"/>
              <a:ea typeface="华文中宋"/>
              <a:cs typeface="华文中宋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文史类论文模板">
  <a:themeElements>
    <a:clrScheme name="文史类论文模板 1">
      <a:dk1>
        <a:srgbClr val="000066"/>
      </a:dk1>
      <a:lt1>
        <a:srgbClr val="FFFFFF"/>
      </a:lt1>
      <a:dk2>
        <a:srgbClr val="175B5B"/>
      </a:dk2>
      <a:lt2>
        <a:srgbClr val="DDDDDD"/>
      </a:lt2>
      <a:accent1>
        <a:srgbClr val="CBB61D"/>
      </a:accent1>
      <a:accent2>
        <a:srgbClr val="6CA5D8"/>
      </a:accent2>
      <a:accent3>
        <a:srgbClr val="FFFFFF"/>
      </a:accent3>
      <a:accent4>
        <a:srgbClr val="000056"/>
      </a:accent4>
      <a:accent5>
        <a:srgbClr val="E2D7AB"/>
      </a:accent5>
      <a:accent6>
        <a:srgbClr val="6195C4"/>
      </a:accent6>
      <a:hlink>
        <a:srgbClr val="5D4BC7"/>
      </a:hlink>
      <a:folHlink>
        <a:srgbClr val="878FA5"/>
      </a:folHlink>
    </a:clrScheme>
    <a:fontScheme name="文史类论文模板">
      <a:majorFont>
        <a:latin typeface="Times New Roman"/>
        <a:ea typeface="华文新魏"/>
        <a:cs typeface=""/>
      </a:majorFont>
      <a:minorFont>
        <a:latin typeface="Verdan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文史类论文模板 1">
        <a:dk1>
          <a:srgbClr val="000066"/>
        </a:dk1>
        <a:lt1>
          <a:srgbClr val="FFFFFF"/>
        </a:lt1>
        <a:dk2>
          <a:srgbClr val="175B5B"/>
        </a:dk2>
        <a:lt2>
          <a:srgbClr val="DDDDDD"/>
        </a:lt2>
        <a:accent1>
          <a:srgbClr val="CBB61D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E2D7AB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史类论文模板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史类论文模板 3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laoni</Template>
  <TotalTime>0</TotalTime>
  <Words>8860</Words>
  <Application>WPS 演示</Application>
  <PresentationFormat>全屏显示(4:3)</PresentationFormat>
  <Paragraphs>587</Paragraphs>
  <Slides>50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72" baseType="lpstr">
      <vt:lpstr>Arial</vt:lpstr>
      <vt:lpstr>宋体</vt:lpstr>
      <vt:lpstr>Wingdings</vt:lpstr>
      <vt:lpstr>Verdana</vt:lpstr>
      <vt:lpstr>楷体_GB2312</vt:lpstr>
      <vt:lpstr>微软雅黑</vt:lpstr>
      <vt:lpstr>Times New Roman</vt:lpstr>
      <vt:lpstr>华文新魏</vt:lpstr>
      <vt:lpstr>华文中宋</vt:lpstr>
      <vt:lpstr>华文楷体</vt:lpstr>
      <vt:lpstr>华文中宋</vt:lpstr>
      <vt:lpstr>Century Schoolbook</vt:lpstr>
      <vt:lpstr>Wingdings</vt:lpstr>
      <vt:lpstr>Arial Unicode MS</vt:lpstr>
      <vt:lpstr>Wingdings 2</vt:lpstr>
      <vt:lpstr>Arial</vt:lpstr>
      <vt:lpstr>Courier New</vt:lpstr>
      <vt:lpstr>文史类论文模板</vt:lpstr>
      <vt:lpstr>PBrush</vt:lpstr>
      <vt:lpstr>PBrush</vt:lpstr>
      <vt:lpstr>Equation.3</vt:lpstr>
      <vt:lpstr>Equation.3</vt:lpstr>
      <vt:lpstr>         穷举算法 优化及其应用举例 </vt:lpstr>
      <vt:lpstr>鸡兔同笼  NOI 1752</vt:lpstr>
      <vt:lpstr>PowerPoint 演示文稿</vt:lpstr>
      <vt:lpstr>  </vt:lpstr>
      <vt:lpstr>穷举法</vt:lpstr>
      <vt:lpstr>穷举法</vt:lpstr>
      <vt:lpstr>百钱买百鸡</vt:lpstr>
      <vt:lpstr>PowerPoint 演示文稿</vt:lpstr>
      <vt:lpstr>PowerPoint 演示文稿</vt:lpstr>
      <vt:lpstr>PowerPoint 演示文稿</vt:lpstr>
      <vt:lpstr>例1：水仙花数</vt:lpstr>
      <vt:lpstr>例2：完全数</vt:lpstr>
      <vt:lpstr>例3：三角形个数。</vt:lpstr>
      <vt:lpstr>例4：孪生素数 </vt:lpstr>
      <vt:lpstr>PowerPoint 演示文稿</vt:lpstr>
      <vt:lpstr>例5：4皇后问题。</vt:lpstr>
      <vt:lpstr>4皇后问题</vt:lpstr>
      <vt:lpstr>PowerPoint 演示文稿</vt:lpstr>
      <vt:lpstr>PowerPoint 演示文稿</vt:lpstr>
      <vt:lpstr>例6交谈 </vt:lpstr>
      <vt:lpstr>逻辑推理问题</vt:lpstr>
      <vt:lpstr>逻辑推理问题</vt:lpstr>
      <vt:lpstr>逻辑推理问题</vt:lpstr>
      <vt:lpstr>进制穷举 </vt:lpstr>
      <vt:lpstr>二进制思想的穷举算法实现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例8: 背包问题</vt:lpstr>
      <vt:lpstr>PowerPoint 演示文稿</vt:lpstr>
      <vt:lpstr>PowerPoint 演示文稿</vt:lpstr>
      <vt:lpstr>PowerPoint 演示文稿</vt:lpstr>
      <vt:lpstr>穷举的优化与应用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例10：方格填数。</vt:lpstr>
      <vt:lpstr>PowerPoint 演示文稿</vt:lpstr>
      <vt:lpstr>PowerPoint 演示文稿</vt:lpstr>
      <vt:lpstr>PowerPoint 演示文稿</vt:lpstr>
      <vt:lpstr>例11:除法 Uva725</vt:lpstr>
      <vt:lpstr>PowerPoint 演示文稿</vt:lpstr>
      <vt:lpstr>PowerPoint 演示文稿</vt:lpstr>
      <vt:lpstr>如何优化穷举算法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算法评价  穷举</dc:title>
  <dc:creator>7674HS8</dc:creator>
  <cp:lastModifiedBy>Administrator</cp:lastModifiedBy>
  <cp:revision>342</cp:revision>
  <dcterms:created xsi:type="dcterms:W3CDTF">2009-03-26T13:34:00Z</dcterms:created>
  <dcterms:modified xsi:type="dcterms:W3CDTF">2017-07-03T23:05:50Z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