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9" r:id="rId2"/>
    <p:sldId id="261" r:id="rId3"/>
    <p:sldId id="262" r:id="rId4"/>
    <p:sldId id="263" r:id="rId5"/>
    <p:sldId id="268" r:id="rId6"/>
    <p:sldId id="270" r:id="rId7"/>
    <p:sldId id="266" r:id="rId8"/>
    <p:sldId id="267" r:id="rId9"/>
    <p:sldId id="264" r:id="rId10"/>
    <p:sldId id="271" r:id="rId11"/>
    <p:sldId id="272" r:id="rId12"/>
    <p:sldId id="273" r:id="rId13"/>
    <p:sldId id="274" r:id="rId14"/>
    <p:sldId id="275" r:id="rId15"/>
    <p:sldId id="276" r:id="rId16"/>
    <p:sldId id="265" r:id="rId17"/>
    <p:sldId id="260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6DFCAA08-B615-48B9-A55F-F277298D24F9}">
          <p14:sldIdLst>
            <p14:sldId id="259"/>
            <p14:sldId id="261"/>
            <p14:sldId id="262"/>
            <p14:sldId id="263"/>
            <p14:sldId id="268"/>
            <p14:sldId id="270"/>
            <p14:sldId id="266"/>
            <p14:sldId id="267"/>
            <p14:sldId id="264"/>
            <p14:sldId id="271"/>
            <p14:sldId id="272"/>
            <p14:sldId id="273"/>
          </p14:sldIdLst>
        </p14:section>
        <p14:section name="Naamloze sectie" id="{0A15FF24-BCDA-41BA-AFBA-ED0352ADECBC}">
          <p14:sldIdLst/>
        </p14:section>
        <p14:section name="Naamloze sectie" id="{4C877596-24D6-42BC-8590-5D91782CE8EC}">
          <p14:sldIdLst>
            <p14:sldId id="274"/>
            <p14:sldId id="275"/>
            <p14:sldId id="276"/>
            <p14:sldId id="265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33"/>
    <a:srgbClr val="324D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1079" autoAdjust="0"/>
    <p:restoredTop sz="95827" autoAdjust="0"/>
  </p:normalViewPr>
  <p:slideViewPr>
    <p:cSldViewPr>
      <p:cViewPr>
        <p:scale>
          <a:sx n="126" d="100"/>
          <a:sy n="126" d="100"/>
        </p:scale>
        <p:origin x="-96" y="17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52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699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2956A-3F06-4D42-B2C6-B694A4913167}" type="datetimeFigureOut">
              <a:rPr lang="en-US" smtClean="0"/>
              <a:pPr/>
              <a:t>6/29/2014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7D710-EBA2-4934-B63D-B4AA6E5B934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72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6A4AE-6FAC-4420-9485-A57254806E09}" type="datetimeFigureOut">
              <a:rPr lang="en-US" smtClean="0"/>
              <a:pPr/>
              <a:t>6/29/2014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C4A52-4ACF-44E6-B7A9-3756997F58DA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67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tcp_port</a:t>
            </a:r>
            <a:endParaRPr lang="en-US" dirty="0" smtClean="0"/>
          </a:p>
          <a:p>
            <a:r>
              <a:rPr lang="en-US" dirty="0" smtClean="0"/>
              <a:t>TODO:</a:t>
            </a:r>
            <a:r>
              <a:rPr lang="en-US" baseline="0" dirty="0" smtClean="0"/>
              <a:t> drawing!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C4A52-4ACF-44E6-B7A9-3756997F58D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65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Your dissector gets hold of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err="1" smtClean="0"/>
              <a:t>vtbuffer</a:t>
            </a: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Packet info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Tree structure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C4A52-4ACF-44E6-B7A9-3756997F58D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76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C4A52-4ACF-44E6-B7A9-3756997F58D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PT_BB_GROUP_slide_c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9144000" cy="51636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000" y="324000"/>
            <a:ext cx="6120000" cy="972000"/>
          </a:xfrm>
        </p:spPr>
        <p:txBody>
          <a:bodyPr>
            <a:normAutofit/>
          </a:bodyPr>
          <a:lstStyle>
            <a:lvl1pPr algn="l">
              <a:lnSpc>
                <a:spcPts val="3400"/>
              </a:lnSpc>
              <a:spcAft>
                <a:spcPts val="0"/>
              </a:spcAft>
              <a:defRPr sz="38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000" y="1260000"/>
            <a:ext cx="6120000" cy="9720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54870-87CF-4469-8CD0-8CD470DEE959}" type="datetime1">
              <a:rPr lang="nl-NL" smtClean="0"/>
              <a:t>29-6-2014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460000" y="4767263"/>
            <a:ext cx="328586" cy="273844"/>
          </a:xfrm>
        </p:spPr>
        <p:txBody>
          <a:bodyPr/>
          <a:lstStyle>
            <a:lvl1pPr algn="l">
              <a:defRPr sz="800">
                <a:solidFill>
                  <a:srgbClr val="324D5A"/>
                </a:solidFill>
              </a:defRPr>
            </a:lvl1pPr>
          </a:lstStyle>
          <a:p>
            <a:fld id="{B60E6772-B9F1-4672-903F-323A7A0E6EBD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5706000" y="4767263"/>
            <a:ext cx="2894400" cy="273844"/>
          </a:xfrm>
        </p:spPr>
        <p:txBody>
          <a:bodyPr/>
          <a:lstStyle>
            <a:lvl1pPr algn="r">
              <a:defRPr sz="800">
                <a:solidFill>
                  <a:srgbClr val="FF6633"/>
                </a:solidFill>
              </a:defRPr>
            </a:lvl1pPr>
          </a:lstStyle>
          <a:p>
            <a:r>
              <a:rPr lang="en-US" smtClean="0"/>
              <a:t>© Sioux 2013 | Confidential | 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700000" y="2664000"/>
            <a:ext cx="3240000" cy="1350000"/>
          </a:xfrm>
        </p:spPr>
        <p:txBody>
          <a:bodyPr>
            <a:normAutofit/>
          </a:bodyPr>
          <a:lstStyle>
            <a:lvl1pPr>
              <a:buNone/>
              <a:defRPr sz="2400">
                <a:solidFill>
                  <a:srgbClr val="FF6633"/>
                </a:solidFill>
              </a:defRPr>
            </a:lvl1pPr>
          </a:lstStyle>
          <a:p>
            <a:pPr lvl="0"/>
            <a:r>
              <a:rPr lang="en-US" dirty="0" smtClean="0"/>
              <a:t>Author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2700000" y="4000510"/>
            <a:ext cx="3240000" cy="351000"/>
          </a:xfrm>
        </p:spPr>
        <p:txBody>
          <a:bodyPr>
            <a:normAutofit/>
          </a:bodyPr>
          <a:lstStyle>
            <a:lvl1pPr>
              <a:buNone/>
              <a:defRPr sz="1800">
                <a:solidFill>
                  <a:srgbClr val="324D5A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342000" y="2664000"/>
            <a:ext cx="1620000" cy="16200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3750477"/>
            <a:ext cx="5486400" cy="27502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0000" y="1260000"/>
            <a:ext cx="5486400" cy="246461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000" y="4025503"/>
            <a:ext cx="5486400" cy="60364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9FA6-1447-4153-9C82-46E7F8F8B89C}" type="datetime1">
              <a:rPr lang="nl-NL" smtClean="0"/>
              <a:t>29-6-2014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21F0-D111-4BBD-8623-848AB053C0B5}" type="datetime1">
              <a:rPr lang="nl-NL" smtClean="0"/>
              <a:t>29-6-2014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9442" y="1260000"/>
            <a:ext cx="2057400" cy="3420000"/>
          </a:xfrm>
        </p:spPr>
        <p:txBody>
          <a:bodyPr vert="eaVert"/>
          <a:lstStyle>
            <a:lvl1pPr>
              <a:defRPr>
                <a:solidFill>
                  <a:srgbClr val="FF6633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0000" y="1260000"/>
            <a:ext cx="6019800" cy="3420000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5E0CA-8F05-43B0-AC5C-A4C2CAF4C6B2}" type="datetime1">
              <a:rPr lang="nl-NL" smtClean="0"/>
              <a:t>29-6-2014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PT_BB_GROUP_slide_c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9144000" cy="516367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8BF40-9FE8-486C-B78C-098A5BC017A4}" type="datetime1">
              <a:rPr lang="nl-NL" smtClean="0"/>
              <a:t>29-6-2014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460000" y="4767263"/>
            <a:ext cx="328586" cy="273844"/>
          </a:xfrm>
        </p:spPr>
        <p:txBody>
          <a:bodyPr/>
          <a:lstStyle>
            <a:lvl1pPr algn="l">
              <a:defRPr sz="800">
                <a:solidFill>
                  <a:srgbClr val="324D5A"/>
                </a:solidFill>
              </a:defRPr>
            </a:lvl1pPr>
          </a:lstStyle>
          <a:p>
            <a:fld id="{B60E6772-B9F1-4672-903F-323A7A0E6EBD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5706000" y="4767263"/>
            <a:ext cx="2894400" cy="273844"/>
          </a:xfrm>
        </p:spPr>
        <p:txBody>
          <a:bodyPr/>
          <a:lstStyle>
            <a:lvl1pPr algn="r">
              <a:defRPr sz="800">
                <a:solidFill>
                  <a:srgbClr val="FF6633"/>
                </a:solidFill>
              </a:defRPr>
            </a:lvl1pPr>
          </a:lstStyle>
          <a:p>
            <a:r>
              <a:rPr lang="en-US" smtClean="0"/>
              <a:t>© Sioux 2013 | Confidential | 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342000" y="2664000"/>
            <a:ext cx="1620000" cy="16200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131840" y="3003798"/>
            <a:ext cx="4320000" cy="342900"/>
          </a:xfrm>
        </p:spPr>
        <p:txBody>
          <a:bodyPr anchor="b" anchorCtr="0"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 noProof="1" smtClean="0"/>
              <a:t>www.sioux.eu</a:t>
            </a:r>
            <a:endParaRPr lang="en-US" noProof="1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131840" y="3867894"/>
            <a:ext cx="4320000" cy="342900"/>
          </a:xfrm>
        </p:spPr>
        <p:txBody>
          <a:bodyPr anchor="b" anchorCtr="0"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 noProof="1" smtClean="0"/>
              <a:t>Your mail address @sioux.eu</a:t>
            </a:r>
            <a:endParaRPr lang="en-US" noProof="1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3131840" y="3435846"/>
            <a:ext cx="4320000" cy="342900"/>
          </a:xfrm>
        </p:spPr>
        <p:txBody>
          <a:bodyPr anchor="b" anchorCtr="0"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 noProof="1" smtClean="0"/>
              <a:t>Your business phone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A602-EDE5-427A-9AEE-A7874C612705}" type="datetime1">
              <a:rPr lang="nl-NL" smtClean="0"/>
              <a:t>29-6-2014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C3C2-402D-47D0-AC93-A6F0FF3F5D95}" type="datetime1">
              <a:rPr lang="nl-NL" smtClean="0"/>
              <a:t>29-6-2014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126000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2000" y="126000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0C5C-EE5B-4C22-9880-06E381D0A66B}" type="datetime1">
              <a:rPr lang="nl-NL" smtClean="0"/>
              <a:t>29-6-2014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260000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000" y="1260000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2000" y="1260000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2000" y="1260000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889D-237A-484F-BA72-0715C176C3B9}" type="datetime1">
              <a:rPr lang="nl-NL" smtClean="0"/>
              <a:t>29-6-2014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A5C3D-6CB3-4B1F-85F9-9EB448F4D34D}" type="datetime1">
              <a:rPr lang="nl-NL" smtClean="0"/>
              <a:t>29-6-2014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0D17D-E57A-463C-A47A-BC83B91D4921}" type="datetime1">
              <a:rPr lang="nl-NL" smtClean="0"/>
              <a:t>29-6-2014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0000" y="216000"/>
            <a:ext cx="6372000" cy="486000"/>
          </a:xfrm>
        </p:spPr>
        <p:txBody>
          <a:bodyPr anchor="b">
            <a:normAutofit/>
          </a:bodyPr>
          <a:lstStyle>
            <a:lvl1pPr algn="r">
              <a:defRPr sz="3400" b="0">
                <a:latin typeface="+mj-lt"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0" y="1260000"/>
            <a:ext cx="5111750" cy="342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000" y="1260000"/>
            <a:ext cx="3008313" cy="3456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0DB96-6CAE-4319-B5F4-3BF322EA84E7}" type="datetime1">
              <a:rPr lang="nl-NL" smtClean="0"/>
              <a:t>29-6-2014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PT_BB_GROUP_slide_b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-1"/>
            <a:ext cx="9144000" cy="51636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000" y="0"/>
            <a:ext cx="6624000" cy="100011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260000"/>
            <a:ext cx="8424000" cy="342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7158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3C174-F020-4F1C-A13D-28CE719462E4}" type="datetime1">
              <a:rPr lang="nl-NL" smtClean="0"/>
              <a:t>29-6-2014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05532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6633"/>
                </a:solidFill>
              </a:defRPr>
            </a:lvl1pPr>
          </a:lstStyle>
          <a:p>
            <a:r>
              <a:rPr lang="en-US" smtClean="0"/>
              <a:t>© Sioux 2013 | Confidential |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56" y="4767263"/>
            <a:ext cx="32858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324D5A"/>
                </a:solidFill>
              </a:defRPr>
            </a:lvl1pPr>
          </a:lstStyle>
          <a:p>
            <a:fld id="{B60E6772-B9F1-4672-903F-323A7A0E6EBD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r" defTabSz="914400" rtl="0" eaLnBrk="1" latinLnBrk="0" hangingPunct="1">
        <a:spcBef>
          <a:spcPct val="0"/>
        </a:spcBef>
        <a:buNone/>
        <a:defRPr sz="3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000" kern="1200">
          <a:solidFill>
            <a:srgbClr val="324D5A"/>
          </a:solidFill>
          <a:latin typeface="+mn-lt"/>
          <a:ea typeface="+mn-ea"/>
          <a:cs typeface="+mn-cs"/>
        </a:defRPr>
      </a:lvl1pPr>
      <a:lvl2pPr marL="714375" indent="-352425" algn="l" defTabSz="914400" rtl="0" eaLnBrk="1" latinLnBrk="0" hangingPunct="1">
        <a:spcBef>
          <a:spcPct val="20000"/>
        </a:spcBef>
        <a:buFont typeface="Wingdings" pitchFamily="2" charset="2"/>
        <a:buChar char="§"/>
        <a:defRPr sz="3000" kern="1200">
          <a:solidFill>
            <a:srgbClr val="324D5A"/>
          </a:solidFill>
          <a:latin typeface="+mn-lt"/>
          <a:ea typeface="+mn-ea"/>
          <a:cs typeface="+mn-cs"/>
        </a:defRPr>
      </a:lvl2pPr>
      <a:lvl3pPr marL="1076325" indent="-361950" algn="l" defTabSz="914400" rtl="0" eaLnBrk="1" latinLnBrk="0" hangingPunct="1">
        <a:spcBef>
          <a:spcPct val="20000"/>
        </a:spcBef>
        <a:buFont typeface="Wingdings" pitchFamily="2" charset="2"/>
        <a:buChar char="§"/>
        <a:defRPr sz="2600" kern="1200">
          <a:solidFill>
            <a:srgbClr val="324D5A"/>
          </a:solidFill>
          <a:latin typeface="+mn-lt"/>
          <a:ea typeface="+mn-ea"/>
          <a:cs typeface="+mn-cs"/>
        </a:defRPr>
      </a:lvl3pPr>
      <a:lvl4pPr marL="1438275" indent="-361950" algn="l" defTabSz="914400" rtl="0" eaLnBrk="1" latinLnBrk="0" hangingPunct="1">
        <a:spcBef>
          <a:spcPct val="20000"/>
        </a:spcBef>
        <a:buFont typeface="Wingdings" pitchFamily="2" charset="2"/>
        <a:buChar char="§"/>
        <a:defRPr sz="2200" kern="1200">
          <a:solidFill>
            <a:srgbClr val="324D5A"/>
          </a:solidFill>
          <a:latin typeface="+mn-lt"/>
          <a:ea typeface="+mn-ea"/>
          <a:cs typeface="+mn-cs"/>
        </a:defRPr>
      </a:lvl4pPr>
      <a:lvl5pPr marL="1790700" indent="-352425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kern="1200">
          <a:solidFill>
            <a:srgbClr val="324D5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ask.wireshark.org/" TargetMode="External"/><Relationship Id="rId2" Type="http://schemas.openxmlformats.org/officeDocument/2006/relationships/hyperlink" Target="http://wiki.wireshark.org/Lua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stackoverflow.com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gif"/><Relationship Id="rId4" Type="http://schemas.openxmlformats.org/officeDocument/2006/relationships/image" Target="../media/image17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wireshark.org/Lua#How_Lua_fits_into_Wireshark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Lua</a:t>
            </a:r>
            <a:r>
              <a:rPr lang="en-GB" dirty="0" smtClean="0"/>
              <a:t> </a:t>
            </a:r>
            <a:r>
              <a:rPr lang="en-GB" dirty="0" err="1" smtClean="0"/>
              <a:t>Wireshark</a:t>
            </a:r>
            <a:r>
              <a:rPr lang="en-GB" dirty="0" smtClean="0"/>
              <a:t> Dissectors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So easy, so useful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Kristoffel </a:t>
            </a:r>
            <a:r>
              <a:rPr lang="en-GB" dirty="0" err="1" smtClean="0"/>
              <a:t>Pirard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July 1</a:t>
            </a:r>
            <a:r>
              <a:rPr lang="en-GB" baseline="30000" dirty="0" smtClean="0"/>
              <a:t>st</a:t>
            </a:r>
            <a:r>
              <a:rPr lang="en-GB" dirty="0" smtClean="0"/>
              <a:t> 2014</a:t>
            </a:r>
            <a:endParaRPr lang="en-GB" dirty="0"/>
          </a:p>
        </p:txBody>
      </p:sp>
      <p:pic>
        <p:nvPicPr>
          <p:cNvPr id="11" name="Picture Placeholder 10" descr="ppt_SES_icecube_small.jpg"/>
          <p:cNvPicPr>
            <a:picLocks noGrp="1" noChangeAspect="1"/>
          </p:cNvPicPr>
          <p:nvPr>
            <p:ph type="pic" sz="quarter" idx="15"/>
          </p:nvPr>
        </p:nvPicPr>
        <p:blipFill>
          <a:blip r:embed="rId2" cstate="print"/>
          <a:srcRect t="6710" b="6710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Dissecting a dissector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the protocol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Declare the dissector function</a:t>
            </a:r>
          </a:p>
          <a:p>
            <a:endParaRPr lang="en-US" dirty="0"/>
          </a:p>
          <a:p>
            <a:r>
              <a:rPr lang="en-US" dirty="0" smtClean="0"/>
              <a:t>Bind to a dissector table</a:t>
            </a:r>
          </a:p>
          <a:p>
            <a:pPr lvl="1"/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38561"/>
            <a:ext cx="4548554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071" y="2866710"/>
            <a:ext cx="40862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580" y="4019550"/>
            <a:ext cx="420624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9939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Dissecting a dissector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the fields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Enumeration fields: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85950"/>
            <a:ext cx="688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876550"/>
            <a:ext cx="77819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6101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Dissecting a dissector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Populate the tree and info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13" y="1909763"/>
            <a:ext cx="49815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1659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Dissecting a dissector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Delegating to sub-protocols:</a:t>
            </a:r>
          </a:p>
          <a:p>
            <a:pPr lvl="1"/>
            <a:r>
              <a:rPr lang="en-US" dirty="0" smtClean="0"/>
              <a:t>Declare a dissector table</a:t>
            </a:r>
          </a:p>
          <a:p>
            <a:pPr lvl="1"/>
            <a:r>
              <a:rPr lang="en-US" dirty="0" smtClean="0"/>
              <a:t>Dispatch in dissector function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Register sub-protocols</a:t>
            </a: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255" y="2258287"/>
            <a:ext cx="6000462" cy="233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944485"/>
            <a:ext cx="4305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4019550"/>
            <a:ext cx="381000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9518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Loopback on windows: </a:t>
            </a:r>
            <a:r>
              <a:rPr lang="en-US" dirty="0" err="1" smtClean="0"/>
              <a:t>rawcap</a:t>
            </a:r>
            <a:r>
              <a:rPr lang="en-US" dirty="0" smtClean="0"/>
              <a:t> needed</a:t>
            </a:r>
          </a:p>
          <a:p>
            <a:r>
              <a:rPr lang="en-US" dirty="0" err="1" smtClean="0"/>
              <a:t>Endianness</a:t>
            </a:r>
            <a:endParaRPr lang="en-US" dirty="0" smtClean="0"/>
          </a:p>
          <a:p>
            <a:r>
              <a:rPr lang="en-US" dirty="0" smtClean="0"/>
              <a:t>Conversations, </a:t>
            </a:r>
            <a:r>
              <a:rPr lang="en-US" smtClean="0"/>
              <a:t>multi-packet messages, …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31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 all goes well</a:t>
            </a: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58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started: </a:t>
            </a:r>
            <a:endParaRPr lang="en-US" dirty="0" smtClean="0"/>
          </a:p>
          <a:p>
            <a:pPr marL="704850" lvl="2" indent="-342900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wiki.wireshark.org/Lua</a:t>
            </a:r>
            <a:endParaRPr lang="en-US" dirty="0"/>
          </a:p>
          <a:p>
            <a:r>
              <a:rPr lang="en-US" dirty="0" smtClean="0"/>
              <a:t>Details</a:t>
            </a: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://ask.wireshark.org/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http://stackoverflow.com/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04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0E6772-B9F1-4672-903F-323A7A0E6EBD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Sioux 2013 | Confidential | 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smtClean="0"/>
              <a:t>www.sioux.eu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85000" lnSpcReduction="20000"/>
          </a:bodyPr>
          <a:lstStyle/>
          <a:p>
            <a:endParaRPr lang="en-GB" dirty="0"/>
          </a:p>
        </p:txBody>
      </p:sp>
      <p:pic>
        <p:nvPicPr>
          <p:cNvPr id="13" name="Picture 12" descr="ses_icon_phone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99792" y="3435846"/>
            <a:ext cx="360000" cy="360000"/>
          </a:xfrm>
          <a:prstGeom prst="rect">
            <a:avLst/>
          </a:prstGeom>
        </p:spPr>
      </p:pic>
      <p:pic>
        <p:nvPicPr>
          <p:cNvPr id="14" name="Picture 13" descr="ses_icon_email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99792" y="3867894"/>
            <a:ext cx="360000" cy="360000"/>
          </a:xfrm>
          <a:prstGeom prst="rect">
            <a:avLst/>
          </a:prstGeom>
        </p:spPr>
      </p:pic>
      <p:pic>
        <p:nvPicPr>
          <p:cNvPr id="15" name="Picture 14" descr="ses_icon_internet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99792" y="3003798"/>
            <a:ext cx="360000" cy="360000"/>
          </a:xfrm>
          <a:prstGeom prst="rect">
            <a:avLst/>
          </a:prstGeom>
        </p:spPr>
      </p:pic>
      <p:pic>
        <p:nvPicPr>
          <p:cNvPr id="16" name="Picture Placeholder 15" descr="ppt_SES_powerbutton.jpg"/>
          <p:cNvPicPr>
            <a:picLocks noGrp="1" noChangeAspect="1"/>
          </p:cNvPicPr>
          <p:nvPr>
            <p:ph type="pic" sz="quarter" idx="13"/>
          </p:nvPr>
        </p:nvPicPr>
        <p:blipFill>
          <a:blip r:embed="rId6" cstate="print"/>
          <a:srcRect l="16643" r="16643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Why and when</a:t>
            </a:r>
          </a:p>
          <a:p>
            <a:r>
              <a:rPr lang="en-GB" dirty="0" smtClean="0"/>
              <a:t>Dissector architecture</a:t>
            </a:r>
          </a:p>
          <a:p>
            <a:r>
              <a:rPr lang="en-GB" dirty="0" smtClean="0"/>
              <a:t>Example dissector dissected</a:t>
            </a:r>
          </a:p>
          <a:p>
            <a:r>
              <a:rPr lang="en-GB" dirty="0" smtClean="0"/>
              <a:t>Demo</a:t>
            </a:r>
            <a:endParaRPr lang="en-GB" dirty="0" smtClean="0"/>
          </a:p>
          <a:p>
            <a:r>
              <a:rPr lang="en-GB" dirty="0" smtClean="0"/>
              <a:t>Links</a:t>
            </a:r>
            <a:endParaRPr lang="en-GB" dirty="0"/>
          </a:p>
          <a:p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 Sioux 2013 | Confidential | 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and when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packet decoding</a:t>
            </a:r>
          </a:p>
          <a:p>
            <a:r>
              <a:rPr lang="en-US" dirty="0" smtClean="0"/>
              <a:t>Recorded session</a:t>
            </a:r>
          </a:p>
          <a:p>
            <a:r>
              <a:rPr lang="en-US" dirty="0" smtClean="0"/>
              <a:t>Use case: new protocol, new implementations</a:t>
            </a:r>
          </a:p>
          <a:p>
            <a:r>
              <a:rPr lang="en-US" dirty="0" err="1" smtClean="0"/>
              <a:t>Lua</a:t>
            </a:r>
            <a:r>
              <a:rPr lang="en-US" dirty="0" smtClean="0"/>
              <a:t> =&gt; </a:t>
            </a:r>
            <a:r>
              <a:rPr lang="en-US" dirty="0" smtClean="0"/>
              <a:t>no performance</a:t>
            </a:r>
            <a:endParaRPr lang="en-US" dirty="0" smtClean="0"/>
          </a:p>
          <a:p>
            <a:pPr lvl="1"/>
            <a:r>
              <a:rPr lang="en-US" dirty="0" smtClean="0"/>
              <a:t>&lt; 100k packets, &lt; 10MB recording</a:t>
            </a: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39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Dissector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Table-driven delegation</a:t>
            </a:r>
          </a:p>
          <a:p>
            <a:pPr lvl="1"/>
            <a:r>
              <a:rPr lang="en-US" dirty="0" smtClean="0"/>
              <a:t>Key -&gt; Dissector</a:t>
            </a:r>
          </a:p>
          <a:p>
            <a:pPr lvl="1"/>
            <a:r>
              <a:rPr lang="en-US" dirty="0" smtClean="0"/>
              <a:t>Dissector -&gt; Table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00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457" y="1062116"/>
            <a:ext cx="3928685" cy="2756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Dissector Architecture</a:t>
            </a: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25" name="Groep 24"/>
          <p:cNvGrpSpPr/>
          <p:nvPr/>
        </p:nvGrpSpPr>
        <p:grpSpPr>
          <a:xfrm>
            <a:off x="609600" y="1535335"/>
            <a:ext cx="1219200" cy="914400"/>
            <a:chOff x="609600" y="1535335"/>
            <a:chExt cx="1219200" cy="914400"/>
          </a:xfrm>
        </p:grpSpPr>
        <p:sp>
          <p:nvSpPr>
            <p:cNvPr id="7" name="Rechthoek 6"/>
            <p:cNvSpPr/>
            <p:nvPr/>
          </p:nvSpPr>
          <p:spPr>
            <a:xfrm>
              <a:off x="609600" y="1535335"/>
              <a:ext cx="1219200" cy="914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hthoek 7"/>
            <p:cNvSpPr/>
            <p:nvPr/>
          </p:nvSpPr>
          <p:spPr>
            <a:xfrm>
              <a:off x="923846" y="1588706"/>
              <a:ext cx="523954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2014</a:t>
              </a:r>
              <a:endParaRPr lang="en-US" sz="1100" dirty="0"/>
            </a:p>
          </p:txBody>
        </p:sp>
        <p:grpSp>
          <p:nvGrpSpPr>
            <p:cNvPr id="20" name="Groep 19"/>
            <p:cNvGrpSpPr/>
            <p:nvPr/>
          </p:nvGrpSpPr>
          <p:grpSpPr>
            <a:xfrm>
              <a:off x="762000" y="1796522"/>
              <a:ext cx="914400" cy="609600"/>
              <a:chOff x="835995" y="2800350"/>
              <a:chExt cx="914400" cy="609600"/>
            </a:xfrm>
          </p:grpSpPr>
          <p:sp>
            <p:nvSpPr>
              <p:cNvPr id="17" name="Rechthoek 16"/>
              <p:cNvSpPr/>
              <p:nvPr/>
            </p:nvSpPr>
            <p:spPr>
              <a:xfrm>
                <a:off x="835995" y="2800350"/>
                <a:ext cx="914400" cy="609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hthoek 17"/>
              <p:cNvSpPr/>
              <p:nvPr/>
            </p:nvSpPr>
            <p:spPr>
              <a:xfrm>
                <a:off x="845441" y="2853721"/>
                <a:ext cx="523954" cy="1524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9" name="Ovaal 18"/>
              <p:cNvSpPr/>
              <p:nvPr/>
            </p:nvSpPr>
            <p:spPr>
              <a:xfrm>
                <a:off x="1167560" y="3016272"/>
                <a:ext cx="533401" cy="358171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" name="Groep 26"/>
          <p:cNvGrpSpPr/>
          <p:nvPr/>
        </p:nvGrpSpPr>
        <p:grpSpPr>
          <a:xfrm>
            <a:off x="2388020" y="1780149"/>
            <a:ext cx="523954" cy="609600"/>
            <a:chOff x="2362200" y="1387185"/>
            <a:chExt cx="523954" cy="609600"/>
          </a:xfrm>
        </p:grpSpPr>
        <p:sp>
          <p:nvSpPr>
            <p:cNvPr id="21" name="Rechthoek 20"/>
            <p:cNvSpPr/>
            <p:nvPr/>
          </p:nvSpPr>
          <p:spPr>
            <a:xfrm>
              <a:off x="2362200" y="1387185"/>
              <a:ext cx="523954" cy="152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10</a:t>
              </a:r>
              <a:endParaRPr lang="en-US" sz="1100" dirty="0"/>
            </a:p>
          </p:txBody>
        </p:sp>
        <p:sp>
          <p:nvSpPr>
            <p:cNvPr id="22" name="Rechthoek 21"/>
            <p:cNvSpPr/>
            <p:nvPr/>
          </p:nvSpPr>
          <p:spPr>
            <a:xfrm>
              <a:off x="2362200" y="1539585"/>
              <a:ext cx="523954" cy="152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23</a:t>
              </a:r>
              <a:endParaRPr lang="en-US" sz="1100" dirty="0"/>
            </a:p>
          </p:txBody>
        </p:sp>
        <p:sp>
          <p:nvSpPr>
            <p:cNvPr id="23" name="Rechthoek 22"/>
            <p:cNvSpPr/>
            <p:nvPr/>
          </p:nvSpPr>
          <p:spPr>
            <a:xfrm>
              <a:off x="2362200" y="1691985"/>
              <a:ext cx="523954" cy="152400"/>
            </a:xfrm>
            <a:prstGeom prst="rect">
              <a:avLst/>
            </a:prstGeom>
            <a:solidFill>
              <a:srgbClr val="FF663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8000</a:t>
              </a:r>
              <a:endParaRPr lang="en-US" sz="1100" dirty="0"/>
            </a:p>
          </p:txBody>
        </p:sp>
        <p:sp>
          <p:nvSpPr>
            <p:cNvPr id="24" name="Rechthoek 23"/>
            <p:cNvSpPr/>
            <p:nvPr/>
          </p:nvSpPr>
          <p:spPr>
            <a:xfrm>
              <a:off x="2362200" y="1844385"/>
              <a:ext cx="523954" cy="152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8080</a:t>
              </a:r>
              <a:endParaRPr lang="en-US" sz="1100" dirty="0"/>
            </a:p>
          </p:txBody>
        </p:sp>
      </p:grpSp>
      <p:cxnSp>
        <p:nvCxnSpPr>
          <p:cNvPr id="29" name="Rechte verbindingslijn met pijl 28"/>
          <p:cNvCxnSpPr>
            <a:stCxn id="23" idx="3"/>
            <a:endCxn id="26" idx="1"/>
          </p:cNvCxnSpPr>
          <p:nvPr/>
        </p:nvCxnSpPr>
        <p:spPr>
          <a:xfrm flipV="1">
            <a:off x="2911974" y="2086797"/>
            <a:ext cx="515766" cy="74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fgeronde rechthoek 30"/>
          <p:cNvSpPr/>
          <p:nvPr/>
        </p:nvSpPr>
        <p:spPr>
          <a:xfrm>
            <a:off x="3607220" y="1491008"/>
            <a:ext cx="914400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telnet</a:t>
            </a:r>
            <a:endParaRPr lang="en-US" dirty="0"/>
          </a:p>
        </p:txBody>
      </p:sp>
      <p:sp>
        <p:nvSpPr>
          <p:cNvPr id="40" name="Tekstvak 39"/>
          <p:cNvSpPr txBox="1"/>
          <p:nvPr/>
        </p:nvSpPr>
        <p:spPr>
          <a:xfrm>
            <a:off x="2103213" y="105084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issector</a:t>
            </a:r>
          </a:p>
          <a:p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41" name="Tekstvak 40"/>
          <p:cNvSpPr txBox="1"/>
          <p:nvPr/>
        </p:nvSpPr>
        <p:spPr>
          <a:xfrm>
            <a:off x="3657600" y="11239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dissector</a:t>
            </a:r>
            <a:endParaRPr lang="en-US" dirty="0"/>
          </a:p>
        </p:txBody>
      </p:sp>
      <p:sp>
        <p:nvSpPr>
          <p:cNvPr id="42" name="Afgeronde rechthoek 41"/>
          <p:cNvSpPr/>
          <p:nvPr/>
        </p:nvSpPr>
        <p:spPr>
          <a:xfrm>
            <a:off x="3276600" y="2190750"/>
            <a:ext cx="914400" cy="49876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ftp</a:t>
            </a:r>
            <a:endParaRPr lang="en-US" dirty="0"/>
          </a:p>
        </p:txBody>
      </p:sp>
      <p:sp>
        <p:nvSpPr>
          <p:cNvPr id="43" name="Afgeronde rechthoek 42"/>
          <p:cNvSpPr/>
          <p:nvPr/>
        </p:nvSpPr>
        <p:spPr>
          <a:xfrm>
            <a:off x="4038600" y="1885950"/>
            <a:ext cx="914400" cy="5637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26" name="Afgeronde rechthoek 25"/>
          <p:cNvSpPr/>
          <p:nvPr/>
        </p:nvSpPr>
        <p:spPr>
          <a:xfrm>
            <a:off x="3427740" y="1768185"/>
            <a:ext cx="914400" cy="637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  <p:grpSp>
        <p:nvGrpSpPr>
          <p:cNvPr id="48" name="Groep 47"/>
          <p:cNvGrpSpPr/>
          <p:nvPr/>
        </p:nvGrpSpPr>
        <p:grpSpPr>
          <a:xfrm>
            <a:off x="2823940" y="3190123"/>
            <a:ext cx="914400" cy="609600"/>
            <a:chOff x="835995" y="2800350"/>
            <a:chExt cx="914400" cy="609600"/>
          </a:xfrm>
        </p:grpSpPr>
        <p:sp>
          <p:nvSpPr>
            <p:cNvPr id="49" name="Rechthoek 48"/>
            <p:cNvSpPr/>
            <p:nvPr/>
          </p:nvSpPr>
          <p:spPr>
            <a:xfrm>
              <a:off x="835995" y="2800350"/>
              <a:ext cx="914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hthoek 49"/>
            <p:cNvSpPr/>
            <p:nvPr/>
          </p:nvSpPr>
          <p:spPr>
            <a:xfrm>
              <a:off x="845441" y="2853721"/>
              <a:ext cx="523954" cy="1524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51" name="Ovaal 50"/>
            <p:cNvSpPr/>
            <p:nvPr/>
          </p:nvSpPr>
          <p:spPr>
            <a:xfrm>
              <a:off x="1167560" y="3016272"/>
              <a:ext cx="533401" cy="35817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Rechte verbindingslijn met pijl 5"/>
          <p:cNvCxnSpPr>
            <a:stCxn id="26" idx="2"/>
            <a:endCxn id="49" idx="0"/>
          </p:cNvCxnSpPr>
          <p:nvPr/>
        </p:nvCxnSpPr>
        <p:spPr>
          <a:xfrm flipH="1">
            <a:off x="3281140" y="2405408"/>
            <a:ext cx="603800" cy="7847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met pijl 31"/>
          <p:cNvCxnSpPr>
            <a:stCxn id="26" idx="3"/>
          </p:cNvCxnSpPr>
          <p:nvPr/>
        </p:nvCxnSpPr>
        <p:spPr>
          <a:xfrm>
            <a:off x="4342140" y="2086797"/>
            <a:ext cx="1982460" cy="15055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met pijl 34"/>
          <p:cNvCxnSpPr>
            <a:stCxn id="26" idx="3"/>
          </p:cNvCxnSpPr>
          <p:nvPr/>
        </p:nvCxnSpPr>
        <p:spPr>
          <a:xfrm>
            <a:off x="4342140" y="2086797"/>
            <a:ext cx="2439660" cy="86595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266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Dissector Architecture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Cascading dissector table</a:t>
            </a:r>
          </a:p>
          <a:p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6" name="Groep 5"/>
          <p:cNvGrpSpPr/>
          <p:nvPr/>
        </p:nvGrpSpPr>
        <p:grpSpPr>
          <a:xfrm>
            <a:off x="483965" y="1799673"/>
            <a:ext cx="1219200" cy="914400"/>
            <a:chOff x="609600" y="1535335"/>
            <a:chExt cx="1219200" cy="914400"/>
          </a:xfrm>
        </p:grpSpPr>
        <p:sp>
          <p:nvSpPr>
            <p:cNvPr id="7" name="Rechthoek 6"/>
            <p:cNvSpPr/>
            <p:nvPr/>
          </p:nvSpPr>
          <p:spPr>
            <a:xfrm>
              <a:off x="609600" y="1535335"/>
              <a:ext cx="1219200" cy="914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hthoek 7"/>
            <p:cNvSpPr/>
            <p:nvPr/>
          </p:nvSpPr>
          <p:spPr>
            <a:xfrm>
              <a:off x="923846" y="1588706"/>
              <a:ext cx="523954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2014</a:t>
              </a:r>
              <a:endParaRPr lang="en-US" sz="1100" dirty="0"/>
            </a:p>
          </p:txBody>
        </p:sp>
        <p:grpSp>
          <p:nvGrpSpPr>
            <p:cNvPr id="9" name="Groep 8"/>
            <p:cNvGrpSpPr/>
            <p:nvPr/>
          </p:nvGrpSpPr>
          <p:grpSpPr>
            <a:xfrm>
              <a:off x="762000" y="1796522"/>
              <a:ext cx="914400" cy="609600"/>
              <a:chOff x="835995" y="2800350"/>
              <a:chExt cx="914400" cy="609600"/>
            </a:xfrm>
          </p:grpSpPr>
          <p:sp>
            <p:nvSpPr>
              <p:cNvPr id="10" name="Rechthoek 9"/>
              <p:cNvSpPr/>
              <p:nvPr/>
            </p:nvSpPr>
            <p:spPr>
              <a:xfrm>
                <a:off x="835995" y="2800350"/>
                <a:ext cx="914400" cy="609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hthoek 10"/>
              <p:cNvSpPr/>
              <p:nvPr/>
            </p:nvSpPr>
            <p:spPr>
              <a:xfrm>
                <a:off x="845441" y="2853721"/>
                <a:ext cx="523954" cy="1524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2" name="Ovaal 11"/>
              <p:cNvSpPr/>
              <p:nvPr/>
            </p:nvSpPr>
            <p:spPr>
              <a:xfrm>
                <a:off x="1167560" y="3016272"/>
                <a:ext cx="533401" cy="358171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" name="Groep 12"/>
          <p:cNvGrpSpPr/>
          <p:nvPr/>
        </p:nvGrpSpPr>
        <p:grpSpPr>
          <a:xfrm>
            <a:off x="2262385" y="2044487"/>
            <a:ext cx="523954" cy="609600"/>
            <a:chOff x="2362200" y="1387185"/>
            <a:chExt cx="523954" cy="609600"/>
          </a:xfrm>
        </p:grpSpPr>
        <p:sp>
          <p:nvSpPr>
            <p:cNvPr id="14" name="Rechthoek 13"/>
            <p:cNvSpPr/>
            <p:nvPr/>
          </p:nvSpPr>
          <p:spPr>
            <a:xfrm>
              <a:off x="2362200" y="1387185"/>
              <a:ext cx="523954" cy="152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10</a:t>
              </a:r>
              <a:endParaRPr lang="en-US" sz="1100" dirty="0"/>
            </a:p>
          </p:txBody>
        </p:sp>
        <p:sp>
          <p:nvSpPr>
            <p:cNvPr id="15" name="Rechthoek 14"/>
            <p:cNvSpPr/>
            <p:nvPr/>
          </p:nvSpPr>
          <p:spPr>
            <a:xfrm>
              <a:off x="2362200" y="1539585"/>
              <a:ext cx="523954" cy="152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23</a:t>
              </a:r>
              <a:endParaRPr lang="en-US" sz="1100" dirty="0"/>
            </a:p>
          </p:txBody>
        </p:sp>
        <p:sp>
          <p:nvSpPr>
            <p:cNvPr id="16" name="Rechthoek 15"/>
            <p:cNvSpPr/>
            <p:nvPr/>
          </p:nvSpPr>
          <p:spPr>
            <a:xfrm>
              <a:off x="2362200" y="1691985"/>
              <a:ext cx="523954" cy="152400"/>
            </a:xfrm>
            <a:prstGeom prst="rect">
              <a:avLst/>
            </a:prstGeom>
            <a:solidFill>
              <a:srgbClr val="FF663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8000</a:t>
              </a:r>
              <a:endParaRPr lang="en-US" sz="1100" dirty="0"/>
            </a:p>
          </p:txBody>
        </p:sp>
        <p:sp>
          <p:nvSpPr>
            <p:cNvPr id="17" name="Rechthoek 16"/>
            <p:cNvSpPr/>
            <p:nvPr/>
          </p:nvSpPr>
          <p:spPr>
            <a:xfrm>
              <a:off x="2362200" y="1844385"/>
              <a:ext cx="523954" cy="152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8080</a:t>
              </a:r>
              <a:endParaRPr lang="en-US" sz="1100" dirty="0"/>
            </a:p>
          </p:txBody>
        </p:sp>
      </p:grpSp>
      <p:cxnSp>
        <p:nvCxnSpPr>
          <p:cNvPr id="18" name="Rechte verbindingslijn met pijl 17"/>
          <p:cNvCxnSpPr>
            <a:stCxn id="16" idx="3"/>
            <a:endCxn id="21" idx="1"/>
          </p:cNvCxnSpPr>
          <p:nvPr/>
        </p:nvCxnSpPr>
        <p:spPr>
          <a:xfrm flipV="1">
            <a:off x="2786339" y="2351135"/>
            <a:ext cx="515766" cy="74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fgeronde rechthoek 18"/>
          <p:cNvSpPr/>
          <p:nvPr/>
        </p:nvSpPr>
        <p:spPr>
          <a:xfrm>
            <a:off x="3481585" y="1755346"/>
            <a:ext cx="914400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telnet</a:t>
            </a:r>
            <a:endParaRPr lang="en-US" dirty="0"/>
          </a:p>
        </p:txBody>
      </p:sp>
      <p:sp>
        <p:nvSpPr>
          <p:cNvPr id="20" name="Afgeronde rechthoek 19"/>
          <p:cNvSpPr/>
          <p:nvPr/>
        </p:nvSpPr>
        <p:spPr>
          <a:xfrm>
            <a:off x="3150965" y="2455088"/>
            <a:ext cx="914400" cy="49876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ftp</a:t>
            </a:r>
            <a:endParaRPr lang="en-US" dirty="0"/>
          </a:p>
        </p:txBody>
      </p:sp>
      <p:sp>
        <p:nvSpPr>
          <p:cNvPr id="21" name="Afgeronde rechthoek 20"/>
          <p:cNvSpPr/>
          <p:nvPr/>
        </p:nvSpPr>
        <p:spPr>
          <a:xfrm>
            <a:off x="3302105" y="2032523"/>
            <a:ext cx="914400" cy="637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  <p:grpSp>
        <p:nvGrpSpPr>
          <p:cNvPr id="22" name="Groep 21"/>
          <p:cNvGrpSpPr/>
          <p:nvPr/>
        </p:nvGrpSpPr>
        <p:grpSpPr>
          <a:xfrm>
            <a:off x="2698305" y="3454461"/>
            <a:ext cx="914400" cy="609600"/>
            <a:chOff x="835995" y="2800350"/>
            <a:chExt cx="914400" cy="609600"/>
          </a:xfrm>
        </p:grpSpPr>
        <p:sp>
          <p:nvSpPr>
            <p:cNvPr id="23" name="Rechthoek 22"/>
            <p:cNvSpPr/>
            <p:nvPr/>
          </p:nvSpPr>
          <p:spPr>
            <a:xfrm>
              <a:off x="835995" y="2800350"/>
              <a:ext cx="914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hthoek 23"/>
            <p:cNvSpPr/>
            <p:nvPr/>
          </p:nvSpPr>
          <p:spPr>
            <a:xfrm>
              <a:off x="845441" y="2853721"/>
              <a:ext cx="523954" cy="1524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5" name="Ovaal 24"/>
            <p:cNvSpPr/>
            <p:nvPr/>
          </p:nvSpPr>
          <p:spPr>
            <a:xfrm>
              <a:off x="1167560" y="3016272"/>
              <a:ext cx="533401" cy="35817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6" name="Rechte verbindingslijn met pijl 25"/>
          <p:cNvCxnSpPr>
            <a:stCxn id="21" idx="2"/>
            <a:endCxn id="23" idx="0"/>
          </p:cNvCxnSpPr>
          <p:nvPr/>
        </p:nvCxnSpPr>
        <p:spPr>
          <a:xfrm flipH="1">
            <a:off x="3155505" y="2669746"/>
            <a:ext cx="603800" cy="7847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ep 31"/>
          <p:cNvGrpSpPr/>
          <p:nvPr/>
        </p:nvGrpSpPr>
        <p:grpSpPr>
          <a:xfrm>
            <a:off x="5029200" y="1907746"/>
            <a:ext cx="523954" cy="304800"/>
            <a:chOff x="5029200" y="1907746"/>
            <a:chExt cx="523954" cy="304800"/>
          </a:xfrm>
        </p:grpSpPr>
        <p:sp>
          <p:nvSpPr>
            <p:cNvPr id="28" name="Rechthoek 27"/>
            <p:cNvSpPr/>
            <p:nvPr/>
          </p:nvSpPr>
          <p:spPr>
            <a:xfrm>
              <a:off x="5029200" y="1907746"/>
              <a:ext cx="523954" cy="152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0x01</a:t>
              </a:r>
              <a:endParaRPr lang="en-US" sz="1100" dirty="0"/>
            </a:p>
          </p:txBody>
        </p:sp>
        <p:sp>
          <p:nvSpPr>
            <p:cNvPr id="29" name="Rechthoek 28"/>
            <p:cNvSpPr/>
            <p:nvPr/>
          </p:nvSpPr>
          <p:spPr>
            <a:xfrm>
              <a:off x="5029200" y="2060146"/>
              <a:ext cx="523954" cy="152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0x02</a:t>
              </a:r>
              <a:endParaRPr lang="en-US" sz="1100" dirty="0"/>
            </a:p>
          </p:txBody>
        </p:sp>
      </p:grpSp>
      <p:cxnSp>
        <p:nvCxnSpPr>
          <p:cNvPr id="33" name="Rechte verbindingslijn met pijl 32"/>
          <p:cNvCxnSpPr>
            <a:stCxn id="21" idx="3"/>
            <a:endCxn id="29" idx="1"/>
          </p:cNvCxnSpPr>
          <p:nvPr/>
        </p:nvCxnSpPr>
        <p:spPr>
          <a:xfrm flipV="1">
            <a:off x="4216505" y="2136346"/>
            <a:ext cx="812695" cy="2147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fgeronde rechthoek 39"/>
          <p:cNvSpPr/>
          <p:nvPr/>
        </p:nvSpPr>
        <p:spPr>
          <a:xfrm>
            <a:off x="6019800" y="1494396"/>
            <a:ext cx="914400" cy="637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d</a:t>
            </a:r>
            <a:r>
              <a:rPr lang="en-US" dirty="0" err="1" smtClean="0"/>
              <a:t>emo.short</a:t>
            </a:r>
            <a:endParaRPr lang="en-US" dirty="0"/>
          </a:p>
        </p:txBody>
      </p:sp>
      <p:sp>
        <p:nvSpPr>
          <p:cNvPr id="41" name="Afgeronde rechthoek 40"/>
          <p:cNvSpPr/>
          <p:nvPr/>
        </p:nvSpPr>
        <p:spPr>
          <a:xfrm>
            <a:off x="6030506" y="2351848"/>
            <a:ext cx="914400" cy="637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d</a:t>
            </a:r>
            <a:r>
              <a:rPr lang="en-US" dirty="0" err="1" smtClean="0"/>
              <a:t>emo.large</a:t>
            </a:r>
            <a:endParaRPr lang="en-US" dirty="0"/>
          </a:p>
        </p:txBody>
      </p:sp>
      <p:cxnSp>
        <p:nvCxnSpPr>
          <p:cNvPr id="42" name="Rechte verbindingslijn met pijl 41"/>
          <p:cNvCxnSpPr>
            <a:stCxn id="28" idx="3"/>
            <a:endCxn id="40" idx="1"/>
          </p:cNvCxnSpPr>
          <p:nvPr/>
        </p:nvCxnSpPr>
        <p:spPr>
          <a:xfrm flipV="1">
            <a:off x="5553154" y="1813008"/>
            <a:ext cx="466646" cy="170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chte verbindingslijn met pijl 42"/>
          <p:cNvCxnSpPr>
            <a:stCxn id="29" idx="3"/>
            <a:endCxn id="41" idx="1"/>
          </p:cNvCxnSpPr>
          <p:nvPr/>
        </p:nvCxnSpPr>
        <p:spPr>
          <a:xfrm>
            <a:off x="5553154" y="2136346"/>
            <a:ext cx="477352" cy="5341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380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Dissector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Plugins</a:t>
            </a:r>
          </a:p>
          <a:p>
            <a:pPr lvl="1"/>
            <a:r>
              <a:rPr lang="en-US" smtClean="0"/>
              <a:t>Compiled (C)</a:t>
            </a:r>
          </a:p>
          <a:p>
            <a:pPr lvl="1"/>
            <a:r>
              <a:rPr lang="en-US" smtClean="0"/>
              <a:t>Dynamic (.so, .dll)</a:t>
            </a:r>
          </a:p>
          <a:p>
            <a:pPr lvl="1"/>
            <a:r>
              <a:rPr lang="en-US" smtClean="0"/>
              <a:t>Python </a:t>
            </a:r>
            <a:r>
              <a:rPr lang="en-US" sz="1600" smtClean="0"/>
              <a:t>(broken on current windows version)</a:t>
            </a:r>
          </a:p>
          <a:p>
            <a:pPr lvl="1"/>
            <a:r>
              <a:rPr lang="en-US" smtClean="0"/>
              <a:t>Lua</a:t>
            </a:r>
            <a:endParaRPr lang="en-US" smtClean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36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Dissector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Entry </a:t>
            </a:r>
            <a:r>
              <a:rPr lang="en-US" dirty="0" smtClean="0"/>
              <a:t>points (</a:t>
            </a:r>
            <a:r>
              <a:rPr lang="en-US" dirty="0" smtClean="0">
                <a:hlinkClick r:id="rId2"/>
              </a:rPr>
              <a:t>link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i="1" dirty="0"/>
              <a:t>&lt;personal </a:t>
            </a:r>
            <a:r>
              <a:rPr lang="en-US" i="1" dirty="0" err="1"/>
              <a:t>config</a:t>
            </a:r>
            <a:r>
              <a:rPr lang="en-US" i="1" dirty="0"/>
              <a:t> </a:t>
            </a:r>
            <a:r>
              <a:rPr lang="en-US" i="1" dirty="0" err="1"/>
              <a:t>dir</a:t>
            </a:r>
            <a:r>
              <a:rPr lang="en-US" i="1" dirty="0"/>
              <a:t>&gt;</a:t>
            </a:r>
            <a:r>
              <a:rPr lang="en-US" dirty="0"/>
              <a:t>/</a:t>
            </a:r>
            <a:r>
              <a:rPr lang="en-US" dirty="0" err="1" smtClean="0"/>
              <a:t>init.lua</a:t>
            </a:r>
            <a:endParaRPr lang="en-US" dirty="0"/>
          </a:p>
          <a:p>
            <a:pPr lvl="1"/>
            <a:r>
              <a:rPr lang="en-US" dirty="0" err="1" smtClean="0"/>
              <a:t>Wireshark</a:t>
            </a:r>
            <a:r>
              <a:rPr lang="en-US" dirty="0" smtClean="0"/>
              <a:t>/plugins</a:t>
            </a:r>
          </a:p>
          <a:p>
            <a:pPr lvl="1"/>
            <a:r>
              <a:rPr lang="en-US" dirty="0" err="1" smtClean="0"/>
              <a:t>cmdline</a:t>
            </a:r>
            <a:r>
              <a:rPr lang="en-US" dirty="0" smtClean="0"/>
              <a:t>:</a:t>
            </a:r>
            <a:r>
              <a:rPr lang="en-US" dirty="0"/>
              <a:t> </a:t>
            </a:r>
            <a:r>
              <a:rPr lang="en-US" b="1" dirty="0"/>
              <a:t>-</a:t>
            </a:r>
            <a:r>
              <a:rPr lang="en-US" b="1"/>
              <a:t>X </a:t>
            </a:r>
            <a:r>
              <a:rPr lang="en-US" b="1" smtClean="0"/>
              <a:t>lua_script:</a:t>
            </a:r>
            <a:r>
              <a:rPr lang="en-US" i="1" smtClean="0"/>
              <a:t>xxx.lua</a:t>
            </a:r>
          </a:p>
          <a:p>
            <a:endParaRPr lang="en-US" smtClean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32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Dissector Architecture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your entry </a:t>
            </a:r>
            <a:r>
              <a:rPr lang="en-US" dirty="0" smtClean="0"/>
              <a:t>point</a:t>
            </a:r>
            <a:endParaRPr lang="en-US" dirty="0" smtClean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09750"/>
            <a:ext cx="259080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074" y="1885948"/>
            <a:ext cx="5114925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0328558"/>
      </p:ext>
    </p:extLst>
  </p:cSld>
  <p:clrMapOvr>
    <a:masterClrMapping/>
  </p:clrMapOvr>
</p:sld>
</file>

<file path=ppt/theme/theme1.xml><?xml version="1.0" encoding="utf-8"?>
<a:theme xmlns:a="http://schemas.openxmlformats.org/drawingml/2006/main" name="Sioux_presentation_16x9_2007_2013">
  <a:themeElements>
    <a:clrScheme name="Sioux Embedded Systems">
      <a:dk1>
        <a:srgbClr val="324D5A"/>
      </a:dk1>
      <a:lt1>
        <a:sysClr val="window" lastClr="FFFFFF"/>
      </a:lt1>
      <a:dk2>
        <a:srgbClr val="324D5A"/>
      </a:dk2>
      <a:lt2>
        <a:srgbClr val="FFFFFF"/>
      </a:lt2>
      <a:accent1>
        <a:srgbClr val="F26621"/>
      </a:accent1>
      <a:accent2>
        <a:srgbClr val="90B43C"/>
      </a:accent2>
      <a:accent3>
        <a:srgbClr val="00AACF"/>
      </a:accent3>
      <a:accent4>
        <a:srgbClr val="BFBFBF"/>
      </a:accent4>
      <a:accent5>
        <a:srgbClr val="982036"/>
      </a:accent5>
      <a:accent6>
        <a:srgbClr val="324D5A"/>
      </a:accent6>
      <a:hlink>
        <a:srgbClr val="982036"/>
      </a:hlink>
      <a:folHlink>
        <a:srgbClr val="7F7F7F"/>
      </a:folHlink>
    </a:clrScheme>
    <a:fontScheme name="Siou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Sioux_presentation_16x9_2007_2013</Template>
  <TotalTime>162</TotalTime>
  <Words>358</Words>
  <Application>Microsoft Office PowerPoint</Application>
  <PresentationFormat>Diavoorstelling (16:9)</PresentationFormat>
  <Paragraphs>138</Paragraphs>
  <Slides>17</Slides>
  <Notes>3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18" baseType="lpstr">
      <vt:lpstr>Sioux_presentation_16x9_2007_2013</vt:lpstr>
      <vt:lpstr>Lua Wireshark Dissectors</vt:lpstr>
      <vt:lpstr>Overview</vt:lpstr>
      <vt:lpstr>Why and when</vt:lpstr>
      <vt:lpstr>Dissector Architecture</vt:lpstr>
      <vt:lpstr>Dissector Architecture</vt:lpstr>
      <vt:lpstr>Dissector Architecture</vt:lpstr>
      <vt:lpstr>Dissector Architecture</vt:lpstr>
      <vt:lpstr>Dissector Architecture</vt:lpstr>
      <vt:lpstr>Dissector Architecture</vt:lpstr>
      <vt:lpstr>Dissecting a dissector</vt:lpstr>
      <vt:lpstr>Dissecting a dissector</vt:lpstr>
      <vt:lpstr>Dissecting a dissector</vt:lpstr>
      <vt:lpstr>Dissecting a dissector</vt:lpstr>
      <vt:lpstr>Extras</vt:lpstr>
      <vt:lpstr>Demo</vt:lpstr>
      <vt:lpstr>Links</vt:lpstr>
      <vt:lpstr>PowerPoint-presentatie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Lua Wireshark Dissectors</dc:title>
  <dc:creator>Kristoffel Pirard</dc:creator>
  <cp:lastModifiedBy>Kristoffel Pirard</cp:lastModifiedBy>
  <cp:revision>73</cp:revision>
  <dcterms:created xsi:type="dcterms:W3CDTF">2014-06-21T04:07:19Z</dcterms:created>
  <dcterms:modified xsi:type="dcterms:W3CDTF">2014-06-29T13:48:38Z</dcterms:modified>
</cp:coreProperties>
</file>