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1" r:id="rId3"/>
    <p:sldId id="280" r:id="rId4"/>
    <p:sldId id="262" r:id="rId5"/>
    <p:sldId id="281" r:id="rId6"/>
    <p:sldId id="263" r:id="rId7"/>
    <p:sldId id="268" r:id="rId8"/>
    <p:sldId id="270" r:id="rId9"/>
    <p:sldId id="266" r:id="rId10"/>
    <p:sldId id="267" r:id="rId11"/>
    <p:sldId id="264" r:id="rId12"/>
    <p:sldId id="282" r:id="rId13"/>
    <p:sldId id="271" r:id="rId14"/>
    <p:sldId id="272" r:id="rId15"/>
    <p:sldId id="273" r:id="rId16"/>
    <p:sldId id="274" r:id="rId17"/>
    <p:sldId id="283" r:id="rId18"/>
    <p:sldId id="275" r:id="rId19"/>
    <p:sldId id="284" r:id="rId20"/>
    <p:sldId id="276" r:id="rId21"/>
    <p:sldId id="265" r:id="rId22"/>
    <p:sldId id="260" r:id="rId23"/>
  </p:sldIdLst>
  <p:sldSz cx="9144000" cy="5143500" type="screen16x9"/>
  <p:notesSz cx="9774238" cy="6724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6DFCAA08-B615-48B9-A55F-F277298D24F9}">
          <p14:sldIdLst>
            <p14:sldId id="259"/>
            <p14:sldId id="261"/>
            <p14:sldId id="280"/>
            <p14:sldId id="262"/>
            <p14:sldId id="281"/>
            <p14:sldId id="263"/>
            <p14:sldId id="268"/>
            <p14:sldId id="270"/>
            <p14:sldId id="266"/>
            <p14:sldId id="267"/>
            <p14:sldId id="264"/>
            <p14:sldId id="282"/>
            <p14:sldId id="271"/>
            <p14:sldId id="272"/>
            <p14:sldId id="273"/>
          </p14:sldIdLst>
        </p14:section>
        <p14:section name="Naamloze sectie" id="{0A15FF24-BCDA-41BA-AFBA-ED0352ADECBC}">
          <p14:sldIdLst/>
        </p14:section>
        <p14:section name="Naamloze sectie" id="{4C877596-24D6-42BC-8590-5D91782CE8EC}">
          <p14:sldIdLst>
            <p14:sldId id="274"/>
            <p14:sldId id="283"/>
            <p14:sldId id="275"/>
            <p14:sldId id="284"/>
            <p14:sldId id="276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8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 autoAdjust="0"/>
    <p:restoredTop sz="95827" autoAdjust="0"/>
  </p:normalViewPr>
  <p:slideViewPr>
    <p:cSldViewPr>
      <p:cViewPr varScale="1">
        <p:scale>
          <a:sx n="89" d="100"/>
          <a:sy n="89" d="100"/>
        </p:scale>
        <p:origin x="221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118"/>
        <p:guide pos="307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6473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6473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6473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6363" y="504825"/>
            <a:ext cx="4481512" cy="252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424" y="3194209"/>
            <a:ext cx="7819390" cy="302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6473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tcp_port</a:t>
            </a:r>
            <a:endParaRPr lang="en-US" dirty="0" smtClean="0"/>
          </a:p>
          <a:p>
            <a:r>
              <a:rPr lang="en-US" dirty="0" smtClean="0"/>
              <a:t>TODO:</a:t>
            </a:r>
            <a:r>
              <a:rPr lang="en-US" baseline="0" dirty="0" smtClean="0"/>
              <a:t> drawing!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dissector gets hold of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vtbuffer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Packet info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Tree structure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0" y="324000"/>
            <a:ext cx="6120000" cy="972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spcAft>
                <a:spcPts val="0"/>
              </a:spcAft>
              <a:defRPr sz="3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1260000"/>
            <a:ext cx="6120000" cy="97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4870-87CF-4469-8CD0-8CD470DEE959}" type="datetime1">
              <a:rPr lang="nl-NL" smtClean="0"/>
              <a:t>30-6-2014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00000" y="2664000"/>
            <a:ext cx="3240000" cy="135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4000510"/>
            <a:ext cx="3240000" cy="351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42000" y="2664000"/>
            <a:ext cx="1620000" cy="16200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750477"/>
            <a:ext cx="5486400" cy="275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5486400" cy="2464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FA6-1447-4153-9C82-46E7F8F8B89C}" type="datetime1">
              <a:rPr lang="nl-NL" smtClean="0"/>
              <a:t>30-6-2014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1F0-D111-4BBD-8623-848AB053C0B5}" type="datetime1">
              <a:rPr lang="nl-NL" smtClean="0"/>
              <a:t>30-6-2014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42" y="1260000"/>
            <a:ext cx="2057400" cy="3420000"/>
          </a:xfrm>
        </p:spPr>
        <p:txBody>
          <a:bodyPr vert="eaVert"/>
          <a:lstStyle>
            <a:lvl1pPr>
              <a:defRPr>
                <a:solidFill>
                  <a:srgbClr val="FF663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1260000"/>
            <a:ext cx="6019800" cy="3420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0CA-8F05-43B0-AC5C-A4C2CAF4C6B2}" type="datetime1">
              <a:rPr lang="nl-NL" smtClean="0"/>
              <a:t>30-6-2014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F40-9FE8-486C-B78C-098A5BC017A4}" type="datetime1">
              <a:rPr lang="nl-NL" smtClean="0"/>
              <a:t>30-6-2014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000" y="2664000"/>
            <a:ext cx="1620000" cy="162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3003798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3867894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0" y="3435846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602-EDE5-427A-9AEE-A7874C612705}" type="datetime1">
              <a:rPr lang="nl-NL" smtClean="0"/>
              <a:t>30-6-2014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C3C2-402D-47D0-AC93-A6F0FF3F5D95}" type="datetime1">
              <a:rPr lang="nl-NL" smtClean="0"/>
              <a:t>30-6-2014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C5C-EE5B-4C22-9880-06E381D0A66B}" type="datetime1">
              <a:rPr lang="nl-NL" smtClean="0"/>
              <a:t>30-6-2014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000" y="126000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0" y="1260000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89D-237A-484F-BA72-0715C176C3B9}" type="datetime1">
              <a:rPr lang="nl-NL" smtClean="0"/>
              <a:t>30-6-2014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5C3D-6CB3-4B1F-85F9-9EB448F4D34D}" type="datetime1">
              <a:rPr lang="nl-NL" smtClean="0"/>
              <a:t>30-6-2014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17D-E57A-463C-A47A-BC83B91D4921}" type="datetime1">
              <a:rPr lang="nl-NL" smtClean="0"/>
              <a:t>30-6-2014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16000"/>
            <a:ext cx="6372000" cy="486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1260000"/>
            <a:ext cx="5111750" cy="34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3008313" cy="34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DB96-6CAE-4319-B5F4-3BF322EA84E7}" type="datetime1">
              <a:rPr lang="nl-NL" smtClean="0"/>
              <a:t>30-6-2014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5163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24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C174-F020-4F1C-A13D-28CE719462E4}" type="datetime1">
              <a:rPr lang="nl-NL" smtClean="0"/>
              <a:t>30-6-2014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55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56" y="4767263"/>
            <a:ext cx="3285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Lua#How_Lua_fits_into_Wireshark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ireshark.org/Lu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ask.wireshark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 err="1" smtClean="0"/>
              <a:t>Wireshark</a:t>
            </a:r>
            <a:r>
              <a:rPr lang="en-GB" dirty="0" smtClean="0"/>
              <a:t> Dissectors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 easy, so useful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Kristoffel </a:t>
            </a:r>
            <a:r>
              <a:rPr lang="en-GB" dirty="0" err="1" smtClean="0"/>
              <a:t>Pirard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July 1</a:t>
            </a:r>
            <a:r>
              <a:rPr lang="en-GB" baseline="30000" dirty="0" smtClean="0"/>
              <a:t>st</a:t>
            </a:r>
            <a:r>
              <a:rPr lang="en-GB" dirty="0" smtClean="0"/>
              <a:t> 2014</a:t>
            </a:r>
            <a:endParaRPr lang="en-GB" dirty="0"/>
          </a:p>
        </p:txBody>
      </p:sp>
      <p:pic>
        <p:nvPicPr>
          <p:cNvPr id="11" name="Picture Placeholder 10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10" b="67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smtClean="0"/>
              <a:t>points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/>
              <a:t>&lt;personal 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  <a:r>
              <a:rPr lang="en-US" i="1" dirty="0" err="1"/>
              <a:t>dir</a:t>
            </a:r>
            <a:r>
              <a:rPr lang="en-US" i="1" dirty="0"/>
              <a:t>&gt;</a:t>
            </a:r>
            <a:r>
              <a:rPr lang="en-US" dirty="0"/>
              <a:t>/</a:t>
            </a:r>
            <a:r>
              <a:rPr lang="en-US" dirty="0" err="1" smtClean="0"/>
              <a:t>init.lua</a:t>
            </a:r>
            <a:endParaRPr lang="en-US" dirty="0"/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/plugins</a:t>
            </a:r>
          </a:p>
          <a:p>
            <a:pPr lvl="1"/>
            <a:r>
              <a:rPr lang="en-US" dirty="0" err="1" smtClean="0"/>
              <a:t>cmdline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-</a:t>
            </a:r>
            <a:r>
              <a:rPr lang="en-US" b="1"/>
              <a:t>X </a:t>
            </a:r>
            <a:r>
              <a:rPr lang="en-US" b="1" smtClean="0"/>
              <a:t>lua_script:</a:t>
            </a:r>
            <a:r>
              <a:rPr lang="en-US" i="1" smtClean="0"/>
              <a:t>xxx.lua</a:t>
            </a:r>
          </a:p>
          <a:p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your entry point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590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4" y="1885948"/>
            <a:ext cx="5114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1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Declare the dissector function</a:t>
            </a:r>
          </a:p>
          <a:p>
            <a:endParaRPr lang="en-US" dirty="0"/>
          </a:p>
          <a:p>
            <a:r>
              <a:rPr lang="en-US" dirty="0" smtClean="0"/>
              <a:t>Bind to a dissector table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38561"/>
            <a:ext cx="454855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1" y="2866710"/>
            <a:ext cx="4086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4019550"/>
            <a:ext cx="42062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3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fields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Enumeration fields: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5950"/>
            <a:ext cx="688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76550"/>
            <a:ext cx="7781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0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the tree and info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909763"/>
            <a:ext cx="498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5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Delegating to sub-protocols:</a:t>
            </a:r>
          </a:p>
          <a:p>
            <a:pPr lvl="1"/>
            <a:r>
              <a:rPr lang="en-US" dirty="0" smtClean="0"/>
              <a:t>Declare a dissector table</a:t>
            </a:r>
          </a:p>
          <a:p>
            <a:pPr lvl="1"/>
            <a:r>
              <a:rPr lang="en-US" dirty="0" smtClean="0"/>
              <a:t>Dispatch in dissector function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Register sub-protocols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2258287"/>
            <a:ext cx="6000462" cy="23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4485"/>
            <a:ext cx="4305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19550"/>
            <a:ext cx="3810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51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>
                <a:solidFill>
                  <a:srgbClr val="FF0000"/>
                </a:solidFill>
              </a:rPr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wasn’t covered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Loopback on windows: </a:t>
            </a:r>
            <a:r>
              <a:rPr lang="en-US" dirty="0" err="1" smtClean="0"/>
              <a:t>rawcap</a:t>
            </a:r>
            <a:r>
              <a:rPr lang="en-US" dirty="0" smtClean="0"/>
              <a:t> needed</a:t>
            </a:r>
          </a:p>
          <a:p>
            <a:r>
              <a:rPr lang="en-US" dirty="0" err="1" smtClean="0"/>
              <a:t>Endianness</a:t>
            </a:r>
            <a:r>
              <a:rPr lang="en-US" dirty="0" smtClean="0"/>
              <a:t>, </a:t>
            </a:r>
            <a:r>
              <a:rPr lang="en-US" smtClean="0"/>
              <a:t>bitfields</a:t>
            </a:r>
            <a:endParaRPr lang="en-US" dirty="0" smtClean="0"/>
          </a:p>
          <a:p>
            <a:r>
              <a:rPr lang="en-US" dirty="0" smtClean="0"/>
              <a:t>Conversations, multi-packet messages, …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5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all goes well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endParaRPr lang="en-US" dirty="0" smtClean="0"/>
          </a:p>
          <a:p>
            <a:pPr marL="704850" lvl="2" indent="-34290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wiki.wireshark.org/Lua</a:t>
            </a:r>
            <a:endParaRPr lang="en-US" dirty="0"/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://ask.wireshark.org/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http://stackoverflow.com/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www.sioux.eu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pic>
        <p:nvPicPr>
          <p:cNvPr id="13" name="Picture 12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435846"/>
            <a:ext cx="360000" cy="360000"/>
          </a:xfrm>
          <a:prstGeom prst="rect">
            <a:avLst/>
          </a:prstGeom>
        </p:spPr>
      </p:pic>
      <p:pic>
        <p:nvPicPr>
          <p:cNvPr id="14" name="Picture 13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7894"/>
            <a:ext cx="360000" cy="360000"/>
          </a:xfrm>
          <a:prstGeom prst="rect">
            <a:avLst/>
          </a:prstGeom>
        </p:spPr>
      </p:pic>
      <p:pic>
        <p:nvPicPr>
          <p:cNvPr id="15" name="Picture 14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003798"/>
            <a:ext cx="360000" cy="360000"/>
          </a:xfrm>
          <a:prstGeom prst="rect">
            <a:avLst/>
          </a:prstGeom>
        </p:spPr>
      </p:pic>
      <p:pic>
        <p:nvPicPr>
          <p:cNvPr id="16" name="Picture Placeholder 15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0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packet decoding</a:t>
            </a:r>
          </a:p>
          <a:p>
            <a:r>
              <a:rPr lang="en-US" dirty="0" smtClean="0"/>
              <a:t>Recorded session</a:t>
            </a:r>
          </a:p>
          <a:p>
            <a:r>
              <a:rPr lang="en-US" dirty="0" smtClean="0"/>
              <a:t>Use case: new protocol, new implementations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=&gt; no performance</a:t>
            </a:r>
          </a:p>
          <a:p>
            <a:pPr lvl="1"/>
            <a:r>
              <a:rPr lang="en-US" dirty="0" smtClean="0"/>
              <a:t>&lt; 100k packets, &lt; 10MB recording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4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Table-driven delegation</a:t>
            </a:r>
          </a:p>
          <a:p>
            <a:pPr lvl="1"/>
            <a:r>
              <a:rPr lang="en-US" dirty="0" smtClean="0"/>
              <a:t>Key -&gt; Dissector</a:t>
            </a:r>
          </a:p>
          <a:p>
            <a:pPr lvl="1"/>
            <a:r>
              <a:rPr lang="en-US" dirty="0" smtClean="0"/>
              <a:t>Dissector -&gt; Table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7" y="1062116"/>
            <a:ext cx="3928685" cy="27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609600" y="1535335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20" name="Groep 19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7" name="Rechthoek 16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ep 26"/>
          <p:cNvGrpSpPr/>
          <p:nvPr/>
        </p:nvGrpSpPr>
        <p:grpSpPr>
          <a:xfrm>
            <a:off x="2388020" y="1780149"/>
            <a:ext cx="523954" cy="609600"/>
            <a:chOff x="2362200" y="1387185"/>
            <a:chExt cx="523954" cy="609600"/>
          </a:xfrm>
        </p:grpSpPr>
        <p:sp>
          <p:nvSpPr>
            <p:cNvPr id="21" name="Rechthoek 20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22" name="Rechthoek 21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23" name="Rechthoek 22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8000</a:t>
              </a:r>
              <a:endParaRPr lang="en-US" sz="1100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29" name="Rechte verbindingslijn met pijl 28"/>
          <p:cNvCxnSpPr>
            <a:stCxn id="23" idx="3"/>
            <a:endCxn id="26" idx="1"/>
          </p:cNvCxnSpPr>
          <p:nvPr/>
        </p:nvCxnSpPr>
        <p:spPr>
          <a:xfrm flipV="1">
            <a:off x="2911974" y="2086797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607220" y="1491008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0" name="Tekstvak 39"/>
          <p:cNvSpPr txBox="1"/>
          <p:nvPr/>
        </p:nvSpPr>
        <p:spPr>
          <a:xfrm>
            <a:off x="2103213" y="1050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issector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1" name="Tekstvak 40"/>
          <p:cNvSpPr txBox="1"/>
          <p:nvPr/>
        </p:nvSpPr>
        <p:spPr>
          <a:xfrm>
            <a:off x="3657600" y="112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dissector</a:t>
            </a:r>
            <a:endParaRPr lang="en-US" dirty="0"/>
          </a:p>
        </p:txBody>
      </p:sp>
      <p:sp>
        <p:nvSpPr>
          <p:cNvPr id="42" name="Afgeronde rechthoek 41"/>
          <p:cNvSpPr/>
          <p:nvPr/>
        </p:nvSpPr>
        <p:spPr>
          <a:xfrm>
            <a:off x="3276600" y="2190750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3" name="Afgeronde rechthoek 42"/>
          <p:cNvSpPr/>
          <p:nvPr/>
        </p:nvSpPr>
        <p:spPr>
          <a:xfrm>
            <a:off x="4038600" y="1885950"/>
            <a:ext cx="914400" cy="5637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Afgeronde rechthoek 25"/>
          <p:cNvSpPr/>
          <p:nvPr/>
        </p:nvSpPr>
        <p:spPr>
          <a:xfrm>
            <a:off x="3427740" y="1768185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48" name="Groep 47"/>
          <p:cNvGrpSpPr/>
          <p:nvPr/>
        </p:nvGrpSpPr>
        <p:grpSpPr>
          <a:xfrm>
            <a:off x="2823940" y="3190123"/>
            <a:ext cx="914400" cy="609600"/>
            <a:chOff x="835995" y="2800350"/>
            <a:chExt cx="914400" cy="609600"/>
          </a:xfrm>
        </p:grpSpPr>
        <p:sp>
          <p:nvSpPr>
            <p:cNvPr id="49" name="Rechthoek 48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Ovaal 50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echte verbindingslijn met pijl 5"/>
          <p:cNvCxnSpPr>
            <a:stCxn id="26" idx="2"/>
            <a:endCxn id="49" idx="0"/>
          </p:cNvCxnSpPr>
          <p:nvPr/>
        </p:nvCxnSpPr>
        <p:spPr>
          <a:xfrm flipH="1">
            <a:off x="3281140" y="2405408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26" idx="3"/>
          </p:cNvCxnSpPr>
          <p:nvPr/>
        </p:nvCxnSpPr>
        <p:spPr>
          <a:xfrm>
            <a:off x="4342140" y="2086797"/>
            <a:ext cx="1982460" cy="150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26" idx="3"/>
          </p:cNvCxnSpPr>
          <p:nvPr/>
        </p:nvCxnSpPr>
        <p:spPr>
          <a:xfrm>
            <a:off x="4342140" y="2086797"/>
            <a:ext cx="2439660" cy="865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Dissector Architecture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dissector table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483965" y="1799673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al 11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ep 12"/>
          <p:cNvGrpSpPr/>
          <p:nvPr/>
        </p:nvGrpSpPr>
        <p:grpSpPr>
          <a:xfrm>
            <a:off x="2262385" y="2044487"/>
            <a:ext cx="523954" cy="609600"/>
            <a:chOff x="2362200" y="1387185"/>
            <a:chExt cx="523954" cy="609600"/>
          </a:xfrm>
        </p:grpSpPr>
        <p:sp>
          <p:nvSpPr>
            <p:cNvPr id="14" name="Rechthoek 13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15" name="Rechthoek 14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8000</a:t>
              </a:r>
            </a:p>
          </p:txBody>
        </p:sp>
        <p:sp>
          <p:nvSpPr>
            <p:cNvPr id="17" name="Rechthoek 16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18" name="Rechte verbindingslijn met pijl 17"/>
          <p:cNvCxnSpPr>
            <a:stCxn id="16" idx="3"/>
            <a:endCxn id="21" idx="1"/>
          </p:cNvCxnSpPr>
          <p:nvPr/>
        </p:nvCxnSpPr>
        <p:spPr>
          <a:xfrm flipV="1">
            <a:off x="2786339" y="2351135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481585" y="1755346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20" name="Afgeronde rechthoek 19"/>
          <p:cNvSpPr/>
          <p:nvPr/>
        </p:nvSpPr>
        <p:spPr>
          <a:xfrm>
            <a:off x="3150965" y="2455088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21" name="Afgeronde rechthoek 20"/>
          <p:cNvSpPr/>
          <p:nvPr/>
        </p:nvSpPr>
        <p:spPr>
          <a:xfrm>
            <a:off x="3302105" y="2032523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22" name="Groep 21"/>
          <p:cNvGrpSpPr/>
          <p:nvPr/>
        </p:nvGrpSpPr>
        <p:grpSpPr>
          <a:xfrm>
            <a:off x="2698305" y="3454461"/>
            <a:ext cx="914400" cy="609600"/>
            <a:chOff x="835995" y="2800350"/>
            <a:chExt cx="914400" cy="609600"/>
          </a:xfrm>
        </p:grpSpPr>
        <p:sp>
          <p:nvSpPr>
            <p:cNvPr id="23" name="Rechthoek 22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Rechte verbindingslijn met pijl 25"/>
          <p:cNvCxnSpPr>
            <a:stCxn id="21" idx="2"/>
            <a:endCxn id="23" idx="0"/>
          </p:cNvCxnSpPr>
          <p:nvPr/>
        </p:nvCxnSpPr>
        <p:spPr>
          <a:xfrm flipH="1">
            <a:off x="3155505" y="2669746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ep 31"/>
          <p:cNvGrpSpPr/>
          <p:nvPr/>
        </p:nvGrpSpPr>
        <p:grpSpPr>
          <a:xfrm>
            <a:off x="5029200" y="1907746"/>
            <a:ext cx="523954" cy="304800"/>
            <a:chOff x="5029200" y="1907746"/>
            <a:chExt cx="523954" cy="304800"/>
          </a:xfrm>
        </p:grpSpPr>
        <p:sp>
          <p:nvSpPr>
            <p:cNvPr id="28" name="Rechthoek 27"/>
            <p:cNvSpPr/>
            <p:nvPr/>
          </p:nvSpPr>
          <p:spPr>
            <a:xfrm>
              <a:off x="5029200" y="19077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0x01</a:t>
              </a:r>
              <a:endParaRPr lang="en-US" sz="1100" dirty="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029200" y="20601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0x02</a:t>
              </a:r>
              <a:endParaRPr lang="en-US" sz="1100" dirty="0"/>
            </a:p>
          </p:txBody>
        </p:sp>
      </p:grpSp>
      <p:cxnSp>
        <p:nvCxnSpPr>
          <p:cNvPr id="33" name="Rechte verbindingslijn met pijl 32"/>
          <p:cNvCxnSpPr>
            <a:stCxn id="21" idx="3"/>
            <a:endCxn id="29" idx="1"/>
          </p:cNvCxnSpPr>
          <p:nvPr/>
        </p:nvCxnSpPr>
        <p:spPr>
          <a:xfrm flipV="1">
            <a:off x="4216505" y="2136346"/>
            <a:ext cx="812695" cy="21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6019800" y="1494396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emo.short</a:t>
            </a:r>
            <a:endParaRPr lang="en-US" dirty="0"/>
          </a:p>
        </p:txBody>
      </p:sp>
      <p:sp>
        <p:nvSpPr>
          <p:cNvPr id="41" name="Afgeronde rechthoek 40"/>
          <p:cNvSpPr/>
          <p:nvPr/>
        </p:nvSpPr>
        <p:spPr>
          <a:xfrm>
            <a:off x="6030506" y="2351848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demo.large</a:t>
            </a:r>
            <a:endParaRPr lang="en-US" dirty="0"/>
          </a:p>
        </p:txBody>
      </p:sp>
      <p:cxnSp>
        <p:nvCxnSpPr>
          <p:cNvPr id="42" name="Rechte verbindingslijn met pijl 41"/>
          <p:cNvCxnSpPr>
            <a:stCxn id="28" idx="3"/>
            <a:endCxn id="40" idx="1"/>
          </p:cNvCxnSpPr>
          <p:nvPr/>
        </p:nvCxnSpPr>
        <p:spPr>
          <a:xfrm flipV="1">
            <a:off x="5553154" y="1813008"/>
            <a:ext cx="466646" cy="17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29" idx="3"/>
            <a:endCxn id="41" idx="1"/>
          </p:cNvCxnSpPr>
          <p:nvPr/>
        </p:nvCxnSpPr>
        <p:spPr>
          <a:xfrm>
            <a:off x="5553154" y="2136346"/>
            <a:ext cx="477352" cy="53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8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Statically linked (C)</a:t>
            </a:r>
            <a:endParaRPr lang="en-US" dirty="0" smtClean="0"/>
          </a:p>
          <a:p>
            <a:pPr lvl="1"/>
            <a:r>
              <a:rPr lang="en-US" dirty="0" smtClean="0"/>
              <a:t>Dynamic (.so,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Python </a:t>
            </a:r>
            <a:r>
              <a:rPr lang="en-US" sz="1600" dirty="0" smtClean="0"/>
              <a:t>(broken on current windows version)</a:t>
            </a:r>
          </a:p>
          <a:p>
            <a:pPr lvl="1"/>
            <a:r>
              <a:rPr lang="en-US" dirty="0" err="1" smtClean="0"/>
              <a:t>Lua</a:t>
            </a: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6259"/>
      </p:ext>
    </p:extLst>
  </p:cSld>
  <p:clrMapOvr>
    <a:masterClrMapping/>
  </p:clrMapOvr>
</p:sld>
</file>

<file path=ppt/theme/theme1.xml><?xml version="1.0" encoding="utf-8"?>
<a:theme xmlns:a="http://schemas.openxmlformats.org/drawingml/2006/main" name="Sioux_presentation_16x9_2007_2013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Sioux_presentation_16x9_2007_2013</Template>
  <TotalTime>1352</TotalTime>
  <Words>472</Words>
  <Application>Microsoft Office PowerPoint</Application>
  <PresentationFormat>On-screen Show (16:9)</PresentationFormat>
  <Paragraphs>185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Sioux_presentation_16x9_2007_2013</vt:lpstr>
      <vt:lpstr>Lua Wireshark Dissectors</vt:lpstr>
      <vt:lpstr>Overview</vt:lpstr>
      <vt:lpstr>Overview</vt:lpstr>
      <vt:lpstr>Why and when</vt:lpstr>
      <vt:lpstr>Overview</vt:lpstr>
      <vt:lpstr>Dissector Architecture</vt:lpstr>
      <vt:lpstr>Dissector Architecture</vt:lpstr>
      <vt:lpstr>Dissector Architecture</vt:lpstr>
      <vt:lpstr>Dissector Architecture</vt:lpstr>
      <vt:lpstr>Dissector Architecture</vt:lpstr>
      <vt:lpstr>Dissector Architecture</vt:lpstr>
      <vt:lpstr>Overview</vt:lpstr>
      <vt:lpstr>Example dissector dissected</vt:lpstr>
      <vt:lpstr>Example dissector dissected</vt:lpstr>
      <vt:lpstr>Example dissector dissected</vt:lpstr>
      <vt:lpstr>Example dissector dissected</vt:lpstr>
      <vt:lpstr>Overview</vt:lpstr>
      <vt:lpstr>What wasn’t covered</vt:lpstr>
      <vt:lpstr>Overview</vt:lpstr>
      <vt:lpstr>Demo</vt:lpstr>
      <vt:lpstr>Links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Wireshark Dissectors</dc:title>
  <dc:creator>Kristoffel Pirard</dc:creator>
  <cp:lastModifiedBy>Kristoffel Pirard</cp:lastModifiedBy>
  <cp:revision>86</cp:revision>
  <cp:lastPrinted>2014-06-30T15:47:38Z</cp:lastPrinted>
  <dcterms:created xsi:type="dcterms:W3CDTF">2014-06-21T04:07:19Z</dcterms:created>
  <dcterms:modified xsi:type="dcterms:W3CDTF">2014-07-01T11:34:06Z</dcterms:modified>
</cp:coreProperties>
</file>