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1" r:id="rId3"/>
    <p:sldId id="262" r:id="rId4"/>
    <p:sldId id="263" r:id="rId5"/>
    <p:sldId id="268" r:id="rId6"/>
    <p:sldId id="270" r:id="rId7"/>
    <p:sldId id="266" r:id="rId8"/>
    <p:sldId id="267" r:id="rId9"/>
    <p:sldId id="271" r:id="rId10"/>
    <p:sldId id="269" r:id="rId11"/>
    <p:sldId id="265" r:id="rId12"/>
    <p:sldId id="264" r:id="rId13"/>
    <p:sldId id="258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79" autoAdjust="0"/>
    <p:restoredTop sz="86475" autoAdjust="0"/>
  </p:normalViewPr>
  <p:slideViewPr>
    <p:cSldViewPr>
      <p:cViewPr>
        <p:scale>
          <a:sx n="126" d="100"/>
          <a:sy n="126" d="100"/>
        </p:scale>
        <p:origin x="-96" y="5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tcp_port</a:t>
            </a:r>
            <a:endParaRPr lang="en-US" dirty="0" smtClean="0"/>
          </a:p>
          <a:p>
            <a:r>
              <a:rPr lang="en-US" dirty="0" smtClean="0"/>
              <a:t>TODO:</a:t>
            </a:r>
            <a:r>
              <a:rPr lang="en-US" baseline="0" dirty="0" smtClean="0"/>
              <a:t> drawing!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dissector gets hold of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 smtClean="0"/>
              <a:t>vtbuffer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Packet info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Tree structure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000" y="324000"/>
            <a:ext cx="6120000" cy="972000"/>
          </a:xfrm>
        </p:spPr>
        <p:txBody>
          <a:bodyPr>
            <a:normAutofit/>
          </a:bodyPr>
          <a:lstStyle>
            <a:lvl1pPr algn="l">
              <a:lnSpc>
                <a:spcPts val="3400"/>
              </a:lnSpc>
              <a:spcAft>
                <a:spcPts val="0"/>
              </a:spcAft>
              <a:defRPr sz="3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000" y="1260000"/>
            <a:ext cx="6120000" cy="972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4870-87CF-4469-8CD0-8CD470DEE959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700000" y="2664000"/>
            <a:ext cx="3240000" cy="135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4000510"/>
            <a:ext cx="3240000" cy="351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342000" y="2664000"/>
            <a:ext cx="1620000" cy="16200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750477"/>
            <a:ext cx="5486400" cy="2750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1260000"/>
            <a:ext cx="5486400" cy="24646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FA6-1447-4153-9C82-46E7F8F8B89C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21F0-D111-4BBD-8623-848AB053C0B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9442" y="1260000"/>
            <a:ext cx="2057400" cy="3420000"/>
          </a:xfrm>
        </p:spPr>
        <p:txBody>
          <a:bodyPr vert="eaVert"/>
          <a:lstStyle>
            <a:lvl1pPr>
              <a:defRPr>
                <a:solidFill>
                  <a:srgbClr val="FF663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1260000"/>
            <a:ext cx="6019800" cy="3420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E0CA-8F05-43B0-AC5C-A4C2CAF4C6B2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B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516367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BF40-9FE8-486C-B78C-098A5BC017A4}" type="datetime1">
              <a:rPr lang="nl-NL" smtClean="0"/>
              <a:t>29-6-2014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460000" y="4767263"/>
            <a:ext cx="328586" cy="273844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706000" y="4767263"/>
            <a:ext cx="2894400" cy="273844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2000" y="2664000"/>
            <a:ext cx="1620000" cy="162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3003798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3867894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3131840" y="3435846"/>
            <a:ext cx="4320000" cy="3429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602-EDE5-427A-9AEE-A7874C61270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C3C2-402D-47D0-AC93-A6F0FF3F5D95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26000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0C5C-EE5B-4C22-9880-06E381D0A66B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000" y="126000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00" y="1260000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89D-237A-484F-BA72-0715C176C3B9}" type="datetime1">
              <a:rPr lang="nl-NL" smtClean="0"/>
              <a:t>29-6-2014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5C3D-6CB3-4B1F-85F9-9EB448F4D34D}" type="datetime1">
              <a:rPr lang="nl-NL" smtClean="0"/>
              <a:t>29-6-2014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D17D-E57A-463C-A47A-BC83B91D4921}" type="datetime1">
              <a:rPr lang="nl-NL" smtClean="0"/>
              <a:t>29-6-2014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16000"/>
            <a:ext cx="6372000" cy="486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0" y="1260000"/>
            <a:ext cx="5111750" cy="342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3008313" cy="3456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0DB96-6CAE-4319-B5F4-3BF322EA84E7}" type="datetime1">
              <a:rPr lang="nl-NL" smtClean="0"/>
              <a:t>29-6-2014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BB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51636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24000" cy="34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5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C174-F020-4F1C-A13D-28CE719462E4}" type="datetime1">
              <a:rPr lang="nl-NL" smtClean="0"/>
              <a:t>29-6-2014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553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56" y="4767263"/>
            <a:ext cx="32858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sk.wireshark.org/" TargetMode="External"/><Relationship Id="rId2" Type="http://schemas.openxmlformats.org/officeDocument/2006/relationships/hyperlink" Target="http://wiki.wireshark.org/Lu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ackoverflo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ireshark.org/Lua#How_Lua_fits_into_Wireshar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Lua</a:t>
            </a:r>
            <a:r>
              <a:rPr lang="en-GB" dirty="0" smtClean="0"/>
              <a:t> </a:t>
            </a:r>
            <a:r>
              <a:rPr lang="en-GB" dirty="0" err="1" smtClean="0"/>
              <a:t>Wireshark</a:t>
            </a:r>
            <a:r>
              <a:rPr lang="en-GB" dirty="0" smtClean="0"/>
              <a:t> Dissectors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 easy, so useful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Kristoffel </a:t>
            </a:r>
            <a:r>
              <a:rPr lang="en-GB" dirty="0" err="1" smtClean="0"/>
              <a:t>Pirard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July 1</a:t>
            </a:r>
            <a:r>
              <a:rPr lang="en-GB" baseline="30000" dirty="0" smtClean="0"/>
              <a:t>st</a:t>
            </a:r>
            <a:r>
              <a:rPr lang="en-GB" dirty="0" smtClean="0"/>
              <a:t> 2014</a:t>
            </a:r>
            <a:endParaRPr lang="en-GB" dirty="0"/>
          </a:p>
        </p:txBody>
      </p:sp>
      <p:pic>
        <p:nvPicPr>
          <p:cNvPr id="11" name="Picture Placeholder 10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10" b="671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Dissector Dissected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endParaRPr lang="en-US" dirty="0" smtClean="0"/>
          </a:p>
          <a:p>
            <a:pPr marL="7048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wiki.wireshark.org/Lua</a:t>
            </a:r>
            <a:endParaRPr lang="en-US" dirty="0"/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://ask.wireshark.org/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http://stackoverflow.com/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your entry point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590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74" y="1885948"/>
            <a:ext cx="5114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2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00" y="0"/>
            <a:ext cx="6624000" cy="1000114"/>
          </a:xfrm>
        </p:spPr>
        <p:txBody>
          <a:bodyPr>
            <a:normAutofit/>
          </a:bodyPr>
          <a:lstStyle/>
          <a:p>
            <a:r>
              <a:rPr lang="en-GB" sz="3200" noProof="1" smtClean="0"/>
              <a:t>&lt;&lt; Colour options &gt;&gt;</a:t>
            </a:r>
            <a:r>
              <a:rPr lang="en-GB" sz="1200" noProof="1" smtClean="0"/>
              <a:t/>
            </a:r>
            <a:br>
              <a:rPr lang="en-GB" sz="1200" noProof="1" smtClean="0"/>
            </a:br>
            <a:r>
              <a:rPr lang="en-GB" sz="2000" noProof="1" smtClean="0"/>
              <a:t>Remove this slide after use from the presentation.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24000" cy="954560"/>
          </a:xfrm>
        </p:spPr>
        <p:txBody>
          <a:bodyPr>
            <a:normAutofit lnSpcReduction="10000"/>
          </a:bodyPr>
          <a:lstStyle/>
          <a:p>
            <a:r>
              <a:rPr lang="en-GB" noProof="1" smtClean="0"/>
              <a:t>You can choose from the following colours for the graphic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>
          <a:xfrm>
            <a:off x="5708650" y="6245225"/>
            <a:ext cx="2895600" cy="47625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FF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Sioux 2012 | Confidential |</a:t>
            </a:r>
          </a:p>
        </p:txBody>
      </p:sp>
      <p:sp>
        <p:nvSpPr>
          <p:cNvPr id="27" name="Rectangle 6"/>
          <p:cNvSpPr txBox="1">
            <a:spLocks noChangeArrowheads="1"/>
          </p:cNvSpPr>
          <p:nvPr/>
        </p:nvSpPr>
        <p:spPr>
          <a:xfrm>
            <a:off x="8459788" y="6237288"/>
            <a:ext cx="874712" cy="4841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B384B-53A3-40E8-B7BB-5969B76F3B3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324D5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800" b="0" i="0" u="none" strike="noStrike" kern="1200" cap="none" spc="0" normalizeH="0" baseline="0" noProof="0" smtClean="0">
              <a:ln>
                <a:noFill/>
              </a:ln>
              <a:solidFill>
                <a:srgbClr val="324D5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 txBox="1">
            <a:spLocks noGrp="1"/>
          </p:cNvSpPr>
          <p:nvPr/>
        </p:nvSpPr>
        <p:spPr bwMode="auto">
          <a:xfrm>
            <a:off x="8459788" y="6237288"/>
            <a:ext cx="8747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BC871EA6-2DB7-4404-BDE5-68322184D52D}" type="slidenum">
              <a:rPr lang="en-GB" sz="900" smtClean="0">
                <a:solidFill>
                  <a:srgbClr val="324D5A"/>
                </a:solidFill>
              </a:rPr>
              <a:pPr/>
              <a:t>13</a:t>
            </a:fld>
            <a:endParaRPr lang="en-GB" sz="900">
              <a:solidFill>
                <a:srgbClr val="324D5A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11560" y="2211710"/>
            <a:ext cx="3455988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#7b1b67 | R:123 – G:27 – B: 103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#a61f55 | R:166 – G:31 – B: 85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#be161d | R:190 – G:22 – B: 29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#f15d03 | R:241 – G:93 – B: 3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#ff9900 | R:255 – G:153 – B: 0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#ffcb05 | R:255 – G:203 – B: 5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39952" y="2355726"/>
            <a:ext cx="287337" cy="287338"/>
          </a:xfrm>
          <a:prstGeom prst="rect">
            <a:avLst/>
          </a:prstGeom>
          <a:solidFill>
            <a:srgbClr val="7B1B67"/>
          </a:solidFill>
          <a:ln>
            <a:solidFill>
              <a:srgbClr val="7B1B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39952" y="2787774"/>
            <a:ext cx="287337" cy="287338"/>
          </a:xfrm>
          <a:prstGeom prst="rect">
            <a:avLst/>
          </a:prstGeom>
          <a:solidFill>
            <a:srgbClr val="A61F55"/>
          </a:solidFill>
          <a:ln>
            <a:solidFill>
              <a:srgbClr val="A61F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4139952" y="3219822"/>
            <a:ext cx="287337" cy="287338"/>
          </a:xfrm>
          <a:prstGeom prst="rect">
            <a:avLst/>
          </a:prstGeom>
          <a:solidFill>
            <a:srgbClr val="BE161D"/>
          </a:solidFill>
          <a:ln>
            <a:solidFill>
              <a:srgbClr val="BE16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139952" y="3651870"/>
            <a:ext cx="287337" cy="287338"/>
          </a:xfrm>
          <a:prstGeom prst="rect">
            <a:avLst/>
          </a:prstGeom>
          <a:solidFill>
            <a:srgbClr val="F15D03"/>
          </a:solidFill>
          <a:ln>
            <a:solidFill>
              <a:srgbClr val="F15D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139952" y="4083918"/>
            <a:ext cx="287337" cy="287337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4139952" y="4515966"/>
            <a:ext cx="287337" cy="287337"/>
          </a:xfrm>
          <a:prstGeom prst="rect">
            <a:avLst/>
          </a:prstGeom>
          <a:solidFill>
            <a:srgbClr val="FFCB05"/>
          </a:solidFill>
          <a:ln>
            <a:solidFill>
              <a:srgbClr val="FFCB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076056" y="2211710"/>
            <a:ext cx="3455987" cy="266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  <a:latin typeface="+mn-lt"/>
              </a:rPr>
              <a:t>#000000 | R:0 – G:0 – B: 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#324d5a | R:50 – G:77 – B: 90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#84949c | R:132 – G:148 – B: 156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#ccd2d6 | R:204 – G:210 – B: 214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#e6e9eb| R:230 – G:233 – B: 235 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300" b="1" kern="0" noProof="1" smtClean="0">
                <a:solidFill>
                  <a:srgbClr val="324D5A"/>
                </a:solidFill>
              </a:rPr>
              <a:t>#ffffff | R:255 – G:255 – B: 255 </a:t>
            </a:r>
          </a:p>
          <a:p>
            <a:pPr marL="342900" indent="-342900" algn="r">
              <a:lnSpc>
                <a:spcPct val="200000"/>
              </a:lnSpc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200" kern="0" noProof="1" smtClean="0">
                <a:solidFill>
                  <a:srgbClr val="324D5A"/>
                </a:solidFill>
              </a:rPr>
              <a:t> </a:t>
            </a:r>
          </a:p>
          <a:p>
            <a:pPr marL="342900" indent="-342900" algn="r">
              <a:spcBef>
                <a:spcPct val="20000"/>
              </a:spcBef>
              <a:buClr>
                <a:srgbClr val="324D5A"/>
              </a:buClr>
              <a:defRPr/>
            </a:pPr>
            <a:r>
              <a:rPr lang="en-GB" sz="1100" kern="0" noProof="1" smtClean="0">
                <a:solidFill>
                  <a:srgbClr val="324D5A"/>
                </a:solidFill>
                <a:latin typeface="+mn-lt"/>
              </a:rPr>
              <a:t> </a:t>
            </a:r>
            <a:endParaRPr lang="en-GB" sz="1100" kern="0" noProof="1">
              <a:solidFill>
                <a:srgbClr val="324D5A"/>
              </a:solidFill>
              <a:latin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44008" y="2355726"/>
            <a:ext cx="288925" cy="28733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4644008" y="2787774"/>
            <a:ext cx="288925" cy="287338"/>
          </a:xfrm>
          <a:prstGeom prst="rect">
            <a:avLst/>
          </a:prstGeom>
          <a:solidFill>
            <a:srgbClr val="324D5A"/>
          </a:solidFill>
          <a:ln>
            <a:solidFill>
              <a:srgbClr val="324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644008" y="3219822"/>
            <a:ext cx="288925" cy="287338"/>
          </a:xfrm>
          <a:prstGeom prst="rect">
            <a:avLst/>
          </a:prstGeom>
          <a:solidFill>
            <a:srgbClr val="84949C"/>
          </a:solidFill>
          <a:ln>
            <a:solidFill>
              <a:srgbClr val="849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644008" y="3651870"/>
            <a:ext cx="288925" cy="288925"/>
          </a:xfrm>
          <a:prstGeom prst="rect">
            <a:avLst/>
          </a:prstGeom>
          <a:solidFill>
            <a:srgbClr val="CCD2D6"/>
          </a:solidFill>
          <a:ln>
            <a:solidFill>
              <a:srgbClr val="CC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644008" y="4083918"/>
            <a:ext cx="288925" cy="288925"/>
          </a:xfrm>
          <a:prstGeom prst="rect">
            <a:avLst/>
          </a:prstGeom>
          <a:solidFill>
            <a:srgbClr val="E6E9EB"/>
          </a:solidFill>
          <a:ln>
            <a:solidFill>
              <a:srgbClr val="E6E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4644008" y="4515966"/>
            <a:ext cx="2889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mtClean="0"/>
              <a:t>www.sioux.eu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pic>
        <p:nvPicPr>
          <p:cNvPr id="13" name="Picture 12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435846"/>
            <a:ext cx="360000" cy="360000"/>
          </a:xfrm>
          <a:prstGeom prst="rect">
            <a:avLst/>
          </a:prstGeom>
        </p:spPr>
      </p:pic>
      <p:pic>
        <p:nvPicPr>
          <p:cNvPr id="14" name="Picture 13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3867894"/>
            <a:ext cx="360000" cy="360000"/>
          </a:xfrm>
          <a:prstGeom prst="rect">
            <a:avLst/>
          </a:prstGeom>
        </p:spPr>
      </p:pic>
      <p:pic>
        <p:nvPicPr>
          <p:cNvPr id="15" name="Picture 14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003798"/>
            <a:ext cx="360000" cy="360000"/>
          </a:xfrm>
          <a:prstGeom prst="rect">
            <a:avLst/>
          </a:prstGeom>
        </p:spPr>
      </p:pic>
      <p:pic>
        <p:nvPicPr>
          <p:cNvPr id="16" name="Picture Placeholder 15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43" r="16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and when</a:t>
            </a:r>
          </a:p>
          <a:p>
            <a:r>
              <a:rPr lang="en-GB" dirty="0" smtClean="0"/>
              <a:t>Dissector architecture</a:t>
            </a:r>
          </a:p>
          <a:p>
            <a:r>
              <a:rPr lang="en-GB" dirty="0" smtClean="0"/>
              <a:t>Example dissector dissected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Links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Sioux 2013 | Confidential |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 when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packet decoding</a:t>
            </a:r>
          </a:p>
          <a:p>
            <a:r>
              <a:rPr lang="en-US" dirty="0" smtClean="0"/>
              <a:t>Recorded session</a:t>
            </a:r>
          </a:p>
          <a:p>
            <a:r>
              <a:rPr lang="en-US" dirty="0" smtClean="0"/>
              <a:t>Use case: new protocol, new implementations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=&gt; </a:t>
            </a:r>
            <a:r>
              <a:rPr lang="en-US" dirty="0" smtClean="0"/>
              <a:t>no performance</a:t>
            </a:r>
            <a:endParaRPr lang="en-US" dirty="0" smtClean="0"/>
          </a:p>
          <a:p>
            <a:pPr lvl="1"/>
            <a:r>
              <a:rPr lang="en-US" dirty="0" smtClean="0"/>
              <a:t>&lt; 100k packets, &lt; 10MB recording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Table-driven delegation</a:t>
            </a:r>
          </a:p>
          <a:p>
            <a:pPr lvl="1"/>
            <a:r>
              <a:rPr lang="en-US" dirty="0" smtClean="0"/>
              <a:t>Key -&gt; Dissector</a:t>
            </a:r>
          </a:p>
          <a:p>
            <a:pPr lvl="1"/>
            <a:r>
              <a:rPr lang="en-US" dirty="0" smtClean="0"/>
              <a:t>Dissector -&gt; Table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7" y="1062116"/>
            <a:ext cx="3928685" cy="27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Architecture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5" name="Groep 24"/>
          <p:cNvGrpSpPr/>
          <p:nvPr/>
        </p:nvGrpSpPr>
        <p:grpSpPr>
          <a:xfrm>
            <a:off x="609600" y="1535335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20" name="Groep 19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7" name="Rechthoek 16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hthoek 17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9" name="Ovaal 18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ep 26"/>
          <p:cNvGrpSpPr/>
          <p:nvPr/>
        </p:nvGrpSpPr>
        <p:grpSpPr>
          <a:xfrm>
            <a:off x="2388020" y="1780149"/>
            <a:ext cx="523954" cy="609600"/>
            <a:chOff x="2362200" y="1387185"/>
            <a:chExt cx="523954" cy="609600"/>
          </a:xfrm>
        </p:grpSpPr>
        <p:sp>
          <p:nvSpPr>
            <p:cNvPr id="21" name="Rechthoek 20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22" name="Rechthoek 21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23" name="Rechthoek 22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8000</a:t>
              </a:r>
              <a:endParaRPr lang="en-US" sz="1100" dirty="0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29" name="Rechte verbindingslijn met pijl 28"/>
          <p:cNvCxnSpPr>
            <a:stCxn id="23" idx="3"/>
            <a:endCxn id="26" idx="1"/>
          </p:cNvCxnSpPr>
          <p:nvPr/>
        </p:nvCxnSpPr>
        <p:spPr>
          <a:xfrm flipV="1">
            <a:off x="2911974" y="2086797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geronde rechthoek 30"/>
          <p:cNvSpPr/>
          <p:nvPr/>
        </p:nvSpPr>
        <p:spPr>
          <a:xfrm>
            <a:off x="3607220" y="1491008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40" name="Tekstvak 39"/>
          <p:cNvSpPr txBox="1"/>
          <p:nvPr/>
        </p:nvSpPr>
        <p:spPr>
          <a:xfrm>
            <a:off x="2103213" y="10508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issector</a:t>
            </a:r>
          </a:p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1" name="Tekstvak 40"/>
          <p:cNvSpPr txBox="1"/>
          <p:nvPr/>
        </p:nvSpPr>
        <p:spPr>
          <a:xfrm>
            <a:off x="3657600" y="1123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dissector</a:t>
            </a:r>
            <a:endParaRPr lang="en-US" dirty="0"/>
          </a:p>
        </p:txBody>
      </p:sp>
      <p:sp>
        <p:nvSpPr>
          <p:cNvPr id="42" name="Afgeronde rechthoek 41"/>
          <p:cNvSpPr/>
          <p:nvPr/>
        </p:nvSpPr>
        <p:spPr>
          <a:xfrm>
            <a:off x="3276600" y="2190750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3" name="Afgeronde rechthoek 42"/>
          <p:cNvSpPr/>
          <p:nvPr/>
        </p:nvSpPr>
        <p:spPr>
          <a:xfrm>
            <a:off x="4038600" y="1885950"/>
            <a:ext cx="914400" cy="5637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6" name="Afgeronde rechthoek 25"/>
          <p:cNvSpPr/>
          <p:nvPr/>
        </p:nvSpPr>
        <p:spPr>
          <a:xfrm>
            <a:off x="3427740" y="1768185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48" name="Groep 47"/>
          <p:cNvGrpSpPr/>
          <p:nvPr/>
        </p:nvGrpSpPr>
        <p:grpSpPr>
          <a:xfrm>
            <a:off x="2823940" y="3190123"/>
            <a:ext cx="914400" cy="609600"/>
            <a:chOff x="835995" y="2800350"/>
            <a:chExt cx="914400" cy="609600"/>
          </a:xfrm>
        </p:grpSpPr>
        <p:sp>
          <p:nvSpPr>
            <p:cNvPr id="49" name="Rechthoek 48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hoek 49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1" name="Ovaal 50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echte verbindingslijn met pijl 5"/>
          <p:cNvCxnSpPr>
            <a:stCxn id="26" idx="2"/>
            <a:endCxn id="49" idx="0"/>
          </p:cNvCxnSpPr>
          <p:nvPr/>
        </p:nvCxnSpPr>
        <p:spPr>
          <a:xfrm flipH="1">
            <a:off x="3281140" y="2405408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26" idx="3"/>
          </p:cNvCxnSpPr>
          <p:nvPr/>
        </p:nvCxnSpPr>
        <p:spPr>
          <a:xfrm>
            <a:off x="4342140" y="2086797"/>
            <a:ext cx="1982460" cy="1505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stCxn id="26" idx="3"/>
          </p:cNvCxnSpPr>
          <p:nvPr/>
        </p:nvCxnSpPr>
        <p:spPr>
          <a:xfrm>
            <a:off x="4342140" y="2086797"/>
            <a:ext cx="2439660" cy="8659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Dissector Architecture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dissector table</a:t>
            </a:r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ep 5"/>
          <p:cNvGrpSpPr/>
          <p:nvPr/>
        </p:nvGrpSpPr>
        <p:grpSpPr>
          <a:xfrm>
            <a:off x="483965" y="1799673"/>
            <a:ext cx="1219200" cy="914400"/>
            <a:chOff x="609600" y="1535335"/>
            <a:chExt cx="1219200" cy="914400"/>
          </a:xfrm>
        </p:grpSpPr>
        <p:sp>
          <p:nvSpPr>
            <p:cNvPr id="7" name="Rechthoek 6"/>
            <p:cNvSpPr/>
            <p:nvPr/>
          </p:nvSpPr>
          <p:spPr>
            <a:xfrm>
              <a:off x="609600" y="1535335"/>
              <a:ext cx="12192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hoek 7"/>
            <p:cNvSpPr/>
            <p:nvPr/>
          </p:nvSpPr>
          <p:spPr>
            <a:xfrm>
              <a:off x="923846" y="1588706"/>
              <a:ext cx="52395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2014</a:t>
              </a:r>
              <a:endParaRPr lang="en-US" sz="1100" dirty="0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762000" y="1796522"/>
              <a:ext cx="914400" cy="609600"/>
              <a:chOff x="835995" y="2800350"/>
              <a:chExt cx="914400" cy="6096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835995" y="2800350"/>
                <a:ext cx="9144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845441" y="2853721"/>
                <a:ext cx="523954" cy="152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Ovaal 11"/>
              <p:cNvSpPr/>
              <p:nvPr/>
            </p:nvSpPr>
            <p:spPr>
              <a:xfrm>
                <a:off x="1167560" y="3016272"/>
                <a:ext cx="533401" cy="35817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ep 12"/>
          <p:cNvGrpSpPr/>
          <p:nvPr/>
        </p:nvGrpSpPr>
        <p:grpSpPr>
          <a:xfrm>
            <a:off x="2262385" y="2044487"/>
            <a:ext cx="523954" cy="609600"/>
            <a:chOff x="2362200" y="1387185"/>
            <a:chExt cx="523954" cy="609600"/>
          </a:xfrm>
        </p:grpSpPr>
        <p:sp>
          <p:nvSpPr>
            <p:cNvPr id="14" name="Rechthoek 13"/>
            <p:cNvSpPr/>
            <p:nvPr/>
          </p:nvSpPr>
          <p:spPr>
            <a:xfrm>
              <a:off x="2362200" y="13871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10</a:t>
              </a:r>
              <a:endParaRPr lang="en-US" sz="1100" dirty="0"/>
            </a:p>
          </p:txBody>
        </p:sp>
        <p:sp>
          <p:nvSpPr>
            <p:cNvPr id="15" name="Rechthoek 14"/>
            <p:cNvSpPr/>
            <p:nvPr/>
          </p:nvSpPr>
          <p:spPr>
            <a:xfrm>
              <a:off x="2362200" y="15395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23</a:t>
              </a:r>
              <a:endParaRPr lang="en-US" sz="1100" dirty="0"/>
            </a:p>
          </p:txBody>
        </p:sp>
        <p:sp>
          <p:nvSpPr>
            <p:cNvPr id="16" name="Rechthoek 15"/>
            <p:cNvSpPr/>
            <p:nvPr/>
          </p:nvSpPr>
          <p:spPr>
            <a:xfrm>
              <a:off x="2362200" y="1691985"/>
              <a:ext cx="523954" cy="152400"/>
            </a:xfrm>
            <a:prstGeom prst="rect">
              <a:avLst/>
            </a:prstGeom>
            <a:solidFill>
              <a:srgbClr val="FF66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8000</a:t>
              </a:r>
              <a:endParaRPr lang="en-US" sz="1100" dirty="0"/>
            </a:p>
          </p:txBody>
        </p:sp>
        <p:sp>
          <p:nvSpPr>
            <p:cNvPr id="17" name="Rechthoek 16"/>
            <p:cNvSpPr/>
            <p:nvPr/>
          </p:nvSpPr>
          <p:spPr>
            <a:xfrm>
              <a:off x="2362200" y="1844385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8080</a:t>
              </a:r>
              <a:endParaRPr lang="en-US" sz="1100" dirty="0"/>
            </a:p>
          </p:txBody>
        </p:sp>
      </p:grpSp>
      <p:cxnSp>
        <p:nvCxnSpPr>
          <p:cNvPr id="18" name="Rechte verbindingslijn met pijl 17"/>
          <p:cNvCxnSpPr>
            <a:stCxn id="16" idx="3"/>
            <a:endCxn id="21" idx="1"/>
          </p:cNvCxnSpPr>
          <p:nvPr/>
        </p:nvCxnSpPr>
        <p:spPr>
          <a:xfrm flipV="1">
            <a:off x="2786339" y="2351135"/>
            <a:ext cx="515766" cy="74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/>
          <p:cNvSpPr/>
          <p:nvPr/>
        </p:nvSpPr>
        <p:spPr>
          <a:xfrm>
            <a:off x="3481585" y="1755346"/>
            <a:ext cx="914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20" name="Afgeronde rechthoek 19"/>
          <p:cNvSpPr/>
          <p:nvPr/>
        </p:nvSpPr>
        <p:spPr>
          <a:xfrm>
            <a:off x="3150965" y="2455088"/>
            <a:ext cx="914400" cy="498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21" name="Afgeronde rechthoek 20"/>
          <p:cNvSpPr/>
          <p:nvPr/>
        </p:nvSpPr>
        <p:spPr>
          <a:xfrm>
            <a:off x="3302105" y="2032523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grpSp>
        <p:nvGrpSpPr>
          <p:cNvPr id="22" name="Groep 21"/>
          <p:cNvGrpSpPr/>
          <p:nvPr/>
        </p:nvGrpSpPr>
        <p:grpSpPr>
          <a:xfrm>
            <a:off x="2698305" y="3454461"/>
            <a:ext cx="914400" cy="609600"/>
            <a:chOff x="835995" y="2800350"/>
            <a:chExt cx="914400" cy="609600"/>
          </a:xfrm>
        </p:grpSpPr>
        <p:sp>
          <p:nvSpPr>
            <p:cNvPr id="23" name="Rechthoek 22"/>
            <p:cNvSpPr/>
            <p:nvPr/>
          </p:nvSpPr>
          <p:spPr>
            <a:xfrm>
              <a:off x="835995" y="28003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hoek 23"/>
            <p:cNvSpPr/>
            <p:nvPr/>
          </p:nvSpPr>
          <p:spPr>
            <a:xfrm>
              <a:off x="845441" y="2853721"/>
              <a:ext cx="523954" cy="1524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Ovaal 24"/>
            <p:cNvSpPr/>
            <p:nvPr/>
          </p:nvSpPr>
          <p:spPr>
            <a:xfrm>
              <a:off x="1167560" y="3016272"/>
              <a:ext cx="533401" cy="358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Rechte verbindingslijn met pijl 25"/>
          <p:cNvCxnSpPr>
            <a:stCxn id="21" idx="2"/>
            <a:endCxn id="23" idx="0"/>
          </p:cNvCxnSpPr>
          <p:nvPr/>
        </p:nvCxnSpPr>
        <p:spPr>
          <a:xfrm flipH="1">
            <a:off x="3155505" y="2669746"/>
            <a:ext cx="603800" cy="7847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ep 31"/>
          <p:cNvGrpSpPr/>
          <p:nvPr/>
        </p:nvGrpSpPr>
        <p:grpSpPr>
          <a:xfrm>
            <a:off x="5029200" y="1907746"/>
            <a:ext cx="523954" cy="304800"/>
            <a:chOff x="5029200" y="1907746"/>
            <a:chExt cx="523954" cy="304800"/>
          </a:xfrm>
        </p:grpSpPr>
        <p:sp>
          <p:nvSpPr>
            <p:cNvPr id="28" name="Rechthoek 27"/>
            <p:cNvSpPr/>
            <p:nvPr/>
          </p:nvSpPr>
          <p:spPr>
            <a:xfrm>
              <a:off x="5029200" y="19077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0x01</a:t>
              </a:r>
              <a:endParaRPr lang="en-US" sz="1100" dirty="0"/>
            </a:p>
          </p:txBody>
        </p:sp>
        <p:sp>
          <p:nvSpPr>
            <p:cNvPr id="29" name="Rechthoek 28"/>
            <p:cNvSpPr/>
            <p:nvPr/>
          </p:nvSpPr>
          <p:spPr>
            <a:xfrm>
              <a:off x="5029200" y="2060146"/>
              <a:ext cx="523954" cy="152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0x02</a:t>
              </a:r>
              <a:endParaRPr lang="en-US" sz="1100" dirty="0"/>
            </a:p>
          </p:txBody>
        </p:sp>
      </p:grpSp>
      <p:cxnSp>
        <p:nvCxnSpPr>
          <p:cNvPr id="33" name="Rechte verbindingslijn met pijl 32"/>
          <p:cNvCxnSpPr>
            <a:stCxn id="21" idx="3"/>
            <a:endCxn id="29" idx="1"/>
          </p:cNvCxnSpPr>
          <p:nvPr/>
        </p:nvCxnSpPr>
        <p:spPr>
          <a:xfrm flipV="1">
            <a:off x="4216505" y="2136346"/>
            <a:ext cx="812695" cy="21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fgeronde rechthoek 39"/>
          <p:cNvSpPr/>
          <p:nvPr/>
        </p:nvSpPr>
        <p:spPr>
          <a:xfrm>
            <a:off x="6019800" y="1494396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emo.short</a:t>
            </a:r>
            <a:endParaRPr lang="en-US" dirty="0"/>
          </a:p>
        </p:txBody>
      </p:sp>
      <p:sp>
        <p:nvSpPr>
          <p:cNvPr id="41" name="Afgeronde rechthoek 40"/>
          <p:cNvSpPr/>
          <p:nvPr/>
        </p:nvSpPr>
        <p:spPr>
          <a:xfrm>
            <a:off x="6030506" y="2351848"/>
            <a:ext cx="914400" cy="637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emo.large</a:t>
            </a:r>
            <a:endParaRPr lang="en-US" dirty="0"/>
          </a:p>
        </p:txBody>
      </p:sp>
      <p:cxnSp>
        <p:nvCxnSpPr>
          <p:cNvPr id="42" name="Rechte verbindingslijn met pijl 41"/>
          <p:cNvCxnSpPr>
            <a:stCxn id="28" idx="3"/>
            <a:endCxn id="40" idx="1"/>
          </p:cNvCxnSpPr>
          <p:nvPr/>
        </p:nvCxnSpPr>
        <p:spPr>
          <a:xfrm flipV="1">
            <a:off x="5553154" y="1813008"/>
            <a:ext cx="466646" cy="17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29" idx="3"/>
            <a:endCxn id="41" idx="1"/>
          </p:cNvCxnSpPr>
          <p:nvPr/>
        </p:nvCxnSpPr>
        <p:spPr>
          <a:xfrm>
            <a:off x="5553154" y="2136346"/>
            <a:ext cx="477352" cy="534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Plugins</a:t>
            </a:r>
          </a:p>
          <a:p>
            <a:pPr lvl="1"/>
            <a:r>
              <a:rPr lang="en-US" smtClean="0"/>
              <a:t>Compiled (C)</a:t>
            </a:r>
          </a:p>
          <a:p>
            <a:pPr lvl="1"/>
            <a:r>
              <a:rPr lang="en-US" smtClean="0"/>
              <a:t>Dynamic (.so, .dll)</a:t>
            </a:r>
          </a:p>
          <a:p>
            <a:pPr lvl="1"/>
            <a:r>
              <a:rPr lang="en-US" smtClean="0"/>
              <a:t>Python </a:t>
            </a:r>
            <a:r>
              <a:rPr lang="en-US" sz="1600" smtClean="0"/>
              <a:t>(broken on current windows version)</a:t>
            </a:r>
          </a:p>
          <a:p>
            <a:pPr lvl="1"/>
            <a:r>
              <a:rPr lang="en-US" smtClean="0"/>
              <a:t>Lua</a:t>
            </a:r>
            <a:endParaRPr lang="en-US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Dissector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</a:t>
            </a:r>
            <a:r>
              <a:rPr lang="en-US" dirty="0" smtClean="0"/>
              <a:t>points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i="1" dirty="0"/>
              <a:t>&lt;personal </a:t>
            </a:r>
            <a:r>
              <a:rPr lang="en-US" i="1" dirty="0" err="1"/>
              <a:t>config</a:t>
            </a:r>
            <a:r>
              <a:rPr lang="en-US" i="1" dirty="0"/>
              <a:t> </a:t>
            </a:r>
            <a:r>
              <a:rPr lang="en-US" i="1" dirty="0" err="1"/>
              <a:t>dir</a:t>
            </a:r>
            <a:r>
              <a:rPr lang="en-US" i="1" dirty="0"/>
              <a:t>&gt;</a:t>
            </a:r>
            <a:r>
              <a:rPr lang="en-US" dirty="0"/>
              <a:t>/</a:t>
            </a:r>
            <a:r>
              <a:rPr lang="en-US" dirty="0" err="1" smtClean="0"/>
              <a:t>init.lua</a:t>
            </a:r>
            <a:endParaRPr lang="en-US" dirty="0"/>
          </a:p>
          <a:p>
            <a:pPr lvl="1"/>
            <a:r>
              <a:rPr lang="en-US" dirty="0" err="1" smtClean="0"/>
              <a:t>Wireshark</a:t>
            </a:r>
            <a:r>
              <a:rPr lang="en-US" dirty="0" smtClean="0"/>
              <a:t>/plugins</a:t>
            </a:r>
          </a:p>
          <a:p>
            <a:pPr lvl="1"/>
            <a:r>
              <a:rPr lang="en-US" dirty="0" err="1" smtClean="0"/>
              <a:t>cmdline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b="1" dirty="0"/>
              <a:t>-X </a:t>
            </a:r>
            <a:r>
              <a:rPr lang="en-US" b="1" dirty="0" err="1"/>
              <a:t>lua_script:</a:t>
            </a:r>
            <a:r>
              <a:rPr lang="en-US" i="1" dirty="0" err="1"/>
              <a:t>xxx.lua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the protocol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Declare the dissector function</a:t>
            </a:r>
          </a:p>
          <a:p>
            <a:endParaRPr lang="en-US" dirty="0"/>
          </a:p>
          <a:p>
            <a:r>
              <a:rPr lang="en-US" dirty="0" smtClean="0"/>
              <a:t>Bind to a dissector table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38561"/>
            <a:ext cx="45485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71" y="2866710"/>
            <a:ext cx="4086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0" y="4019550"/>
            <a:ext cx="42062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Sioux_presentation_16x9_2007_2013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Sioux_presentation_16x9_2007_2013</Template>
  <TotalTime>147</TotalTime>
  <Words>431</Words>
  <Application>Microsoft Office PowerPoint</Application>
  <PresentationFormat>Diavoorstelling (16:9)</PresentationFormat>
  <Paragraphs>133</Paragraphs>
  <Slides>14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Sioux_presentation_16x9_2007_2013</vt:lpstr>
      <vt:lpstr>Lua Wireshark Dissectors</vt:lpstr>
      <vt:lpstr>Overview</vt:lpstr>
      <vt:lpstr>Why and when</vt:lpstr>
      <vt:lpstr>Dissector Architecture</vt:lpstr>
      <vt:lpstr>Dissector Architecture</vt:lpstr>
      <vt:lpstr>Dissector Architecture</vt:lpstr>
      <vt:lpstr>Dissector Architecture</vt:lpstr>
      <vt:lpstr>Dissector Architecture</vt:lpstr>
      <vt:lpstr>PowerPoint-presentatie</vt:lpstr>
      <vt:lpstr>Example Dissector Dissected</vt:lpstr>
      <vt:lpstr>Links</vt:lpstr>
      <vt:lpstr>PowerPoint-presentatie</vt:lpstr>
      <vt:lpstr>&lt;&lt; Colour options &gt;&gt; Remove this slide after use from the presentation.</vt:lpstr>
      <vt:lpstr>PowerPoint-presentatie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Wireshark Dissectors</dc:title>
  <dc:creator>Kristoffel Pirard</dc:creator>
  <cp:lastModifiedBy>Kristoffel Pirard</cp:lastModifiedBy>
  <cp:revision>49</cp:revision>
  <dcterms:created xsi:type="dcterms:W3CDTF">2014-06-21T04:07:19Z</dcterms:created>
  <dcterms:modified xsi:type="dcterms:W3CDTF">2014-06-29T13:34:15Z</dcterms:modified>
</cp:coreProperties>
</file>