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1"/>
  </p:notesMasterIdLst>
  <p:sldIdLst>
    <p:sldId id="256" r:id="rId5"/>
    <p:sldId id="264" r:id="rId6"/>
    <p:sldId id="281" r:id="rId7"/>
    <p:sldId id="277" r:id="rId8"/>
    <p:sldId id="279" r:id="rId9"/>
    <p:sldId id="280" r:id="rId10"/>
    <p:sldId id="289" r:id="rId11"/>
    <p:sldId id="290" r:id="rId12"/>
    <p:sldId id="282" r:id="rId13"/>
    <p:sldId id="302" r:id="rId14"/>
    <p:sldId id="292" r:id="rId15"/>
    <p:sldId id="287" r:id="rId16"/>
    <p:sldId id="305" r:id="rId17"/>
    <p:sldId id="297" r:id="rId18"/>
    <p:sldId id="303" r:id="rId19"/>
    <p:sldId id="304" r:id="rId20"/>
    <p:sldId id="294" r:id="rId21"/>
    <p:sldId id="293" r:id="rId22"/>
    <p:sldId id="295" r:id="rId23"/>
    <p:sldId id="296" r:id="rId24"/>
    <p:sldId id="306" r:id="rId25"/>
    <p:sldId id="291" r:id="rId26"/>
    <p:sldId id="284" r:id="rId27"/>
    <p:sldId id="285" r:id="rId28"/>
    <p:sldId id="301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57" autoAdjust="0"/>
  </p:normalViewPr>
  <p:slideViewPr>
    <p:cSldViewPr snapToGrid="0">
      <p:cViewPr varScale="1">
        <p:scale>
          <a:sx n="76" d="100"/>
          <a:sy n="76" d="100"/>
        </p:scale>
        <p:origin x="5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CC53-B9D0-4AFD-A1C8-FA52B13DCC34}" type="datetimeFigureOut">
              <a:rPr lang="en-US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F0D82-87EE-413D-842D-55154CF2732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F0D82-87EE-413D-842D-55154CF273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870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1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6ADA-4ED5-4C06-B8C4-EA4713E43C2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61C0-A9D2-4EE5-95C4-851D42ED4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6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ntainer-service/container-service-load-balancing" TargetMode="External"/><Relationship Id="rId3" Type="http://schemas.openxmlformats.org/officeDocument/2006/relationships/hyperlink" Target="https://github.com/xtophs/acs-engine/tree/xtoph-agentscripts" TargetMode="External"/><Relationship Id="rId7" Type="http://schemas.openxmlformats.org/officeDocument/2006/relationships/hyperlink" Target="https://github.com/xtophs/troubleshooting-cloud-config" TargetMode="External"/><Relationship Id="rId2" Type="http://schemas.openxmlformats.org/officeDocument/2006/relationships/hyperlink" Target="https://docs.mesosphere.com/1.8/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-init.io/" TargetMode="External"/><Relationship Id="rId5" Type="http://schemas.openxmlformats.org/officeDocument/2006/relationships/hyperlink" Target="https://github.com/xtophs/add-vmss-to-existing-load-balancer" TargetMode="External"/><Relationship Id="rId4" Type="http://schemas.openxmlformats.org/officeDocument/2006/relationships/hyperlink" Target="https://github.com/xtophs/acs-engine/tree/xtoph-attribut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Containerized Apps to Azure Container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 Schittko</a:t>
            </a:r>
          </a:p>
          <a:p>
            <a:r>
              <a:rPr lang="en-US" dirty="0"/>
              <a:t>Cloud Solution Architect, 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ACS-Engine Model (snippet)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07" y="1625051"/>
            <a:ext cx="4121245" cy="534188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"</a:t>
            </a:r>
            <a:r>
              <a:rPr lang="en-US" sz="1800" dirty="0" err="1"/>
              <a:t>agentPoolProfiles</a:t>
            </a:r>
            <a:r>
              <a:rPr lang="en-US" sz="1800" dirty="0"/>
              <a:t>": [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"name": "</a:t>
            </a:r>
            <a:r>
              <a:rPr lang="en-US" sz="1800" dirty="0" err="1"/>
              <a:t>agentapps</a:t>
            </a:r>
            <a:r>
              <a:rPr lang="en-US" sz="1800" dirty="0"/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"count": 4,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"</a:t>
            </a:r>
            <a:r>
              <a:rPr lang="en-US" sz="1800" dirty="0" err="1"/>
              <a:t>vmSize</a:t>
            </a:r>
            <a:r>
              <a:rPr lang="en-US" sz="1800" dirty="0"/>
              <a:t>": "Standard_D2_v2"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"name": "</a:t>
            </a:r>
            <a:r>
              <a:rPr lang="en-US" sz="1800" dirty="0" err="1"/>
              <a:t>agentcassandra</a:t>
            </a:r>
            <a:r>
              <a:rPr lang="en-US" sz="1800" dirty="0"/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"count": 1,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"</a:t>
            </a:r>
            <a:r>
              <a:rPr lang="en-US" sz="1800" dirty="0" err="1"/>
              <a:t>vmSize</a:t>
            </a:r>
            <a:r>
              <a:rPr lang="en-US" sz="1800" dirty="0"/>
              <a:t>": "Standard_D3_v2",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"</a:t>
            </a:r>
            <a:r>
              <a:rPr lang="en-US" sz="1800" dirty="0" err="1"/>
              <a:t>availabilityProfile</a:t>
            </a:r>
            <a:r>
              <a:rPr lang="en-US" sz="1800" dirty="0"/>
              <a:t>": "</a:t>
            </a:r>
            <a:r>
              <a:rPr lang="en-US" sz="1800" dirty="0" err="1"/>
              <a:t>AvailabilitySet</a:t>
            </a:r>
            <a:r>
              <a:rPr lang="en-US" sz="1800" dirty="0"/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"</a:t>
            </a:r>
            <a:r>
              <a:rPr lang="en-US" sz="1800" dirty="0" err="1"/>
              <a:t>storageProfile</a:t>
            </a:r>
            <a:r>
              <a:rPr lang="en-US" sz="1800" dirty="0"/>
              <a:t>": "</a:t>
            </a:r>
            <a:r>
              <a:rPr lang="en-US" sz="1800" dirty="0" err="1"/>
              <a:t>StorageAccount</a:t>
            </a:r>
            <a:r>
              <a:rPr lang="en-US" sz="1800" dirty="0"/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  "</a:t>
            </a:r>
            <a:r>
              <a:rPr lang="en-US" sz="1800" dirty="0" err="1"/>
              <a:t>diskSizesGB</a:t>
            </a:r>
            <a:r>
              <a:rPr lang="en-US" sz="1800" dirty="0"/>
              <a:t>": [128, 128, 128, 128]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  ],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53935"/>
          <a:stretch/>
        </p:blipFill>
        <p:spPr>
          <a:xfrm>
            <a:off x="5422900" y="3449637"/>
            <a:ext cx="5054600" cy="2447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89699"/>
          <a:stretch/>
        </p:blipFill>
        <p:spPr>
          <a:xfrm>
            <a:off x="10465991" y="3449637"/>
            <a:ext cx="1130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66" y="2065410"/>
            <a:ext cx="5454869" cy="42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Script Extension requires ARM modifications</a:t>
            </a:r>
          </a:p>
          <a:p>
            <a:r>
              <a:rPr lang="en-US" dirty="0"/>
              <a:t>Custom Agent Script Hook in ACS-Engine (not published yet)</a:t>
            </a:r>
          </a:p>
          <a:p>
            <a:r>
              <a:rPr lang="en-US" dirty="0"/>
              <a:t>Cloud </a:t>
            </a:r>
            <a:r>
              <a:rPr lang="en-US" dirty="0" err="1"/>
              <a:t>Init</a:t>
            </a:r>
            <a:r>
              <a:rPr lang="en-US" dirty="0"/>
              <a:t> / Cloud Config</a:t>
            </a:r>
          </a:p>
        </p:txBody>
      </p:sp>
    </p:spTree>
    <p:extLst>
      <p:ext uri="{BB962C8B-B14F-4D97-AF65-F5344CB8AC3E}">
        <p14:creationId xmlns:p14="http://schemas.microsoft.com/office/powerpoint/2010/main" val="97942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Script Extension vs. Custom Data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05" y="1806859"/>
            <a:ext cx="6062195" cy="3483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9300" y="5235620"/>
            <a:ext cx="197894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Custom Script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8782" y="4464768"/>
            <a:ext cx="18517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Custom Data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59" y="4889500"/>
            <a:ext cx="6871477" cy="17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Node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Docker Drivers or Add-Ons</a:t>
            </a:r>
          </a:p>
          <a:p>
            <a:r>
              <a:rPr lang="en-US" dirty="0"/>
              <a:t>Container Registry Credentials</a:t>
            </a:r>
          </a:p>
          <a:p>
            <a:r>
              <a:rPr lang="en-US" dirty="0"/>
              <a:t>Specify DCOS Attributes for Placement Constraints</a:t>
            </a:r>
          </a:p>
          <a:p>
            <a:r>
              <a:rPr lang="en-US" dirty="0"/>
              <a:t>Configuring Nodes for Cassandra HA</a:t>
            </a:r>
          </a:p>
          <a:p>
            <a:pPr lvl="1"/>
            <a:r>
              <a:rPr lang="en-US" dirty="0"/>
              <a:t>E.g. Cassandra requires rack topology to configure itself for HA</a:t>
            </a:r>
          </a:p>
          <a:p>
            <a:pPr lvl="1"/>
            <a:r>
              <a:rPr lang="en-US" dirty="0"/>
              <a:t>Racks map to Azure Fault Domains</a:t>
            </a:r>
          </a:p>
          <a:p>
            <a:pPr lvl="1"/>
            <a:r>
              <a:rPr lang="en-US" dirty="0"/>
              <a:t>FD discovery via Metadata Service at Node Provisioning time</a:t>
            </a:r>
          </a:p>
          <a:p>
            <a:pPr lvl="1"/>
            <a:r>
              <a:rPr lang="en-US" dirty="0"/>
              <a:t>Publish to DCOS via attributes</a:t>
            </a:r>
          </a:p>
          <a:p>
            <a:pPr lvl="1"/>
            <a:r>
              <a:rPr lang="en-US" dirty="0"/>
              <a:t>Perform Customization in Container Startup Script</a:t>
            </a:r>
          </a:p>
        </p:txBody>
      </p:sp>
    </p:spTree>
    <p:extLst>
      <p:ext uri="{BB962C8B-B14F-4D97-AF65-F5344CB8AC3E}">
        <p14:creationId xmlns:p14="http://schemas.microsoft.com/office/powerpoint/2010/main" val="30478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en-US" dirty="0" err="1"/>
              <a:t>Init</a:t>
            </a:r>
            <a:r>
              <a:rPr lang="en-US" dirty="0"/>
              <a:t> via ARM’s </a:t>
            </a:r>
            <a:r>
              <a:rPr lang="en-US" dirty="0" err="1"/>
              <a:t>customData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7633" y="1514994"/>
            <a:ext cx="107719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Platform solution to customize cloud VMs (http://cloud-init.io)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Passed Directly to the VM’s Azure Agent at provisioning time. No Staging Needed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"type": "</a:t>
            </a:r>
            <a:r>
              <a:rPr lang="en-US" dirty="0" err="1"/>
              <a:t>Microsoft.Compute</a:t>
            </a:r>
            <a:r>
              <a:rPr lang="en-US" dirty="0"/>
              <a:t>/</a:t>
            </a:r>
            <a:r>
              <a:rPr lang="en-US" dirty="0" err="1"/>
              <a:t>virtualMachines</a:t>
            </a:r>
            <a:r>
              <a:rPr lang="en-US" dirty="0"/>
              <a:t>“,</a:t>
            </a:r>
          </a:p>
          <a:p>
            <a:endParaRPr lang="en-US" dirty="0"/>
          </a:p>
          <a:p>
            <a:r>
              <a:rPr lang="en-US" dirty="0"/>
              <a:t>    "</a:t>
            </a:r>
            <a:r>
              <a:rPr lang="en-US" dirty="0" err="1"/>
              <a:t>osProfile</a:t>
            </a:r>
            <a:r>
              <a:rPr lang="en-US" dirty="0"/>
              <a:t>": {          </a:t>
            </a:r>
          </a:p>
          <a:p>
            <a:r>
              <a:rPr lang="en-US" dirty="0"/>
              <a:t>      "</a:t>
            </a:r>
            <a:r>
              <a:rPr lang="en-US" dirty="0" err="1"/>
              <a:t>adminUsername</a:t>
            </a:r>
            <a:r>
              <a:rPr lang="en-US" dirty="0"/>
              <a:t>": "[variables('</a:t>
            </a:r>
            <a:r>
              <a:rPr lang="en-US" dirty="0" err="1"/>
              <a:t>adminUsername</a:t>
            </a:r>
            <a:r>
              <a:rPr lang="en-US" dirty="0"/>
              <a:t>')]",</a:t>
            </a:r>
          </a:p>
          <a:p>
            <a:r>
              <a:rPr lang="en-US" dirty="0"/>
              <a:t>      "</a:t>
            </a:r>
            <a:r>
              <a:rPr lang="en-US" dirty="0" err="1"/>
              <a:t>computername</a:t>
            </a:r>
            <a:r>
              <a:rPr lang="en-US" dirty="0"/>
              <a:t>": "[</a:t>
            </a:r>
            <a:r>
              <a:rPr lang="en-US" dirty="0" err="1"/>
              <a:t>concat</a:t>
            </a:r>
            <a:r>
              <a:rPr lang="en-US" dirty="0"/>
              <a:t>(variables('agent128VMNamePrefix'), </a:t>
            </a:r>
            <a:r>
              <a:rPr lang="en-US" dirty="0" err="1"/>
              <a:t>copyIndex</a:t>
            </a:r>
            <a:r>
              <a:rPr lang="en-US" dirty="0"/>
              <a:t>())]",          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b="1" dirty="0"/>
              <a:t>"</a:t>
            </a:r>
            <a:r>
              <a:rPr lang="en-US" b="1" dirty="0" err="1"/>
              <a:t>customData</a:t>
            </a:r>
            <a:r>
              <a:rPr lang="en-US" b="1" dirty="0"/>
              <a:t>": "[base64(</a:t>
            </a:r>
            <a:r>
              <a:rPr lang="en-US" b="1" dirty="0" err="1"/>
              <a:t>concat</a:t>
            </a:r>
            <a:r>
              <a:rPr lang="en-US" b="1" dirty="0"/>
              <a:t>('#cloud-config\n\n', '{\"</a:t>
            </a:r>
            <a:r>
              <a:rPr lang="en-US" b="1" dirty="0" err="1"/>
              <a:t>bootcmd</a:t>
            </a:r>
            <a:r>
              <a:rPr lang="en-US" b="1" dirty="0"/>
              <a:t>\":[\"bash -c \...]"</a:t>
            </a:r>
            <a:r>
              <a:rPr lang="en-US" dirty="0"/>
              <a:t>          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 "</a:t>
            </a:r>
            <a:r>
              <a:rPr lang="en-US" dirty="0" err="1"/>
              <a:t>linuxConfiguration</a:t>
            </a:r>
            <a:r>
              <a:rPr lang="en-US" dirty="0"/>
              <a:t>": {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7633" y="5281448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14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Config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3792" y="1688124"/>
            <a:ext cx="96747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#cloud-config</a:t>
            </a:r>
          </a:p>
          <a:p>
            <a:endParaRPr lang="en-US" dirty="0"/>
          </a:p>
          <a:p>
            <a:r>
              <a:rPr lang="en-US" dirty="0" err="1"/>
              <a:t>bootcmd</a:t>
            </a:r>
            <a:r>
              <a:rPr lang="en-US" dirty="0"/>
              <a:t>: […]</a:t>
            </a:r>
          </a:p>
          <a:p>
            <a:endParaRPr lang="en-US" dirty="0"/>
          </a:p>
          <a:p>
            <a:r>
              <a:rPr lang="en-US" dirty="0" err="1"/>
              <a:t>disk_setup</a:t>
            </a:r>
            <a:r>
              <a:rPr lang="en-US" dirty="0"/>
              <a:t>:    […]</a:t>
            </a:r>
          </a:p>
          <a:p>
            <a:endParaRPr lang="en-US" dirty="0"/>
          </a:p>
          <a:p>
            <a:r>
              <a:rPr lang="en-US" dirty="0" err="1"/>
              <a:t>fs_setup</a:t>
            </a:r>
            <a:r>
              <a:rPr lang="en-US" dirty="0"/>
              <a:t>: […]</a:t>
            </a:r>
          </a:p>
          <a:p>
            <a:endParaRPr lang="en-US" dirty="0"/>
          </a:p>
          <a:p>
            <a:r>
              <a:rPr lang="en-US" dirty="0"/>
              <a:t>mounts: […]</a:t>
            </a:r>
          </a:p>
          <a:p>
            <a:endParaRPr lang="en-US" dirty="0"/>
          </a:p>
          <a:p>
            <a:r>
              <a:rPr lang="en-US" dirty="0" err="1"/>
              <a:t>runcmd</a:t>
            </a:r>
            <a:r>
              <a:rPr lang="en-US" dirty="0"/>
              <a:t>: […]</a:t>
            </a:r>
          </a:p>
          <a:p>
            <a:endParaRPr lang="en-US" dirty="0"/>
          </a:p>
          <a:p>
            <a:r>
              <a:rPr lang="en-US" dirty="0" err="1"/>
              <a:t>write_files</a:t>
            </a:r>
            <a:r>
              <a:rPr lang="en-US" dirty="0"/>
              <a:t>: […]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3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Externally Accessible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26" y="2776972"/>
            <a:ext cx="3389144" cy="2930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45" y="2144110"/>
            <a:ext cx="31518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Host Mode Networking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79252" y="2144110"/>
            <a:ext cx="33906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Bridge Mode Networking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252" y="2776972"/>
            <a:ext cx="3239733" cy="36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Externally Accessible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ACS Public Agent Pool</a:t>
            </a:r>
          </a:p>
          <a:p>
            <a:pPr lvl="1"/>
            <a:r>
              <a:rPr lang="en-US" dirty="0"/>
              <a:t>Works great with Containers in Host Mode</a:t>
            </a:r>
          </a:p>
          <a:p>
            <a:r>
              <a:rPr lang="en-US" dirty="0"/>
              <a:t>Azure L4 ELB / Azure L7 App Gateway</a:t>
            </a:r>
          </a:p>
          <a:p>
            <a:pPr lvl="1"/>
            <a:r>
              <a:rPr lang="en-US" dirty="0"/>
              <a:t>Hard to add agents (CLI 1.x / VMSS)  and containers</a:t>
            </a:r>
          </a:p>
          <a:p>
            <a:r>
              <a:rPr lang="en-US" dirty="0"/>
              <a:t>DCOS Built-In L4 LB (minuteman)</a:t>
            </a:r>
          </a:p>
          <a:p>
            <a:pPr lvl="1"/>
            <a:r>
              <a:rPr lang="en-US" dirty="0"/>
              <a:t>Integrated in DCOS scaling operations</a:t>
            </a:r>
          </a:p>
          <a:p>
            <a:r>
              <a:rPr lang="en-US" dirty="0"/>
              <a:t>L7 LB (Marathon-</a:t>
            </a:r>
            <a:r>
              <a:rPr lang="en-US" dirty="0" err="1"/>
              <a:t>lb</a:t>
            </a:r>
            <a:r>
              <a:rPr lang="en-US" dirty="0"/>
              <a:t> / HA Proxy )</a:t>
            </a:r>
          </a:p>
          <a:p>
            <a:pPr lvl="1"/>
            <a:r>
              <a:rPr lang="en-US" dirty="0"/>
              <a:t>Integrated in DCOS scaling operations</a:t>
            </a:r>
          </a:p>
          <a:p>
            <a:r>
              <a:rPr lang="en-US" dirty="0"/>
              <a:t>Nginx Proxy in Host Mode on Public Agent </a:t>
            </a:r>
          </a:p>
          <a:p>
            <a:pPr lvl="1"/>
            <a:r>
              <a:rPr lang="en-US" dirty="0"/>
              <a:t>Combine with minuteman to allow for DCOS scaling</a:t>
            </a:r>
          </a:p>
          <a:p>
            <a:pPr lvl="1"/>
            <a:r>
              <a:rPr lang="en-US" dirty="0"/>
              <a:t>Expose through ELB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DCOS Service Discovery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36462"/>
              </p:ext>
            </p:extLst>
          </p:nvPr>
        </p:nvGraphicFramePr>
        <p:xfrm>
          <a:off x="1117601" y="1870436"/>
          <a:ext cx="10620187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0049">
                  <a:extLst>
                    <a:ext uri="{9D8B030D-6E8A-4147-A177-3AD203B41FA5}">
                      <a16:colId xmlns:a16="http://schemas.microsoft.com/office/drawing/2014/main" val="32573439"/>
                    </a:ext>
                  </a:extLst>
                </a:gridCol>
                <a:gridCol w="3254476">
                  <a:extLst>
                    <a:ext uri="{9D8B030D-6E8A-4147-A177-3AD203B41FA5}">
                      <a16:colId xmlns:a16="http://schemas.microsoft.com/office/drawing/2014/main" val="4271163939"/>
                    </a:ext>
                  </a:extLst>
                </a:gridCol>
                <a:gridCol w="5405662">
                  <a:extLst>
                    <a:ext uri="{9D8B030D-6E8A-4147-A177-3AD203B41FA5}">
                      <a16:colId xmlns:a16="http://schemas.microsoft.com/office/drawing/2014/main" val="2136113658"/>
                    </a:ext>
                  </a:extLst>
                </a:gridCol>
              </a:tblGrid>
              <a:tr h="365044">
                <a:tc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 Naming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51403"/>
                  </a:ext>
                </a:extLst>
              </a:tr>
              <a:tr h="365044">
                <a:tc>
                  <a:txBody>
                    <a:bodyPr/>
                    <a:lstStyle/>
                    <a:p>
                      <a:r>
                        <a:rPr lang="en-US" dirty="0"/>
                        <a:t>Host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IP </a:t>
                      </a:r>
                      <a:r>
                        <a:rPr lang="en-US" baseline="0" dirty="0"/>
                        <a:t>: Host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marathon.mesos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03293"/>
                  </a:ext>
                </a:extLst>
              </a:tr>
              <a:tr h="365044">
                <a:tc>
                  <a:txBody>
                    <a:bodyPr/>
                    <a:lstStyle/>
                    <a:p>
                      <a:r>
                        <a:rPr lang="en-US" dirty="0"/>
                        <a:t>Bridge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VIP</a:t>
                      </a:r>
                      <a:r>
                        <a:rPr lang="en-US" baseline="0" dirty="0"/>
                        <a:t> : Container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&gt;.marathon.l4lb.thisdcos.directory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08513"/>
                  </a:ext>
                </a:extLst>
              </a:tr>
              <a:tr h="630076">
                <a:tc>
                  <a:txBody>
                    <a:bodyPr/>
                    <a:lstStyle/>
                    <a:p>
                      <a:r>
                        <a:rPr lang="en-US" dirty="0"/>
                        <a:t>User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IP : Container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&gt;.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marathon.containerip.dcos.thisdcos.directory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6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6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Customer On-</a:t>
            </a:r>
            <a:r>
              <a:rPr lang="en-US" dirty="0" err="1"/>
              <a:t>Prem</a:t>
            </a:r>
            <a:r>
              <a:rPr lang="en-US" dirty="0"/>
              <a:t> Architecture</a:t>
            </a:r>
          </a:p>
          <a:p>
            <a:r>
              <a:rPr lang="en-US" dirty="0"/>
              <a:t>Challenges and Solutions</a:t>
            </a:r>
          </a:p>
          <a:p>
            <a:r>
              <a:rPr lang="en-US" dirty="0"/>
              <a:t>Lessons Learned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Docker Virtual Networks</a:t>
            </a:r>
          </a:p>
          <a:p>
            <a:r>
              <a:rPr lang="en-US" dirty="0"/>
              <a:t>Isolate Applications to their own address space</a:t>
            </a:r>
          </a:p>
          <a:p>
            <a:r>
              <a:rPr lang="en-US" dirty="0"/>
              <a:t>Scope Name Resolution</a:t>
            </a:r>
          </a:p>
          <a:p>
            <a:r>
              <a:rPr lang="en-US" dirty="0"/>
              <a:t>Simplification NOT a security boundary</a:t>
            </a:r>
          </a:p>
          <a:p>
            <a:r>
              <a:rPr lang="en-US" dirty="0"/>
              <a:t>Very hard to provision in current DCOS configuration</a:t>
            </a:r>
          </a:p>
          <a:p>
            <a:pPr lvl="1"/>
            <a:r>
              <a:rPr lang="en-US" dirty="0"/>
              <a:t>Mesosphere recommends placement in pre-configured overlay network</a:t>
            </a:r>
          </a:p>
        </p:txBody>
      </p:sp>
    </p:spTree>
    <p:extLst>
      <p:ext uri="{BB962C8B-B14F-4D97-AF65-F5344CB8AC3E}">
        <p14:creationId xmlns:p14="http://schemas.microsoft.com/office/powerpoint/2010/main" val="329150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11" y="1469759"/>
            <a:ext cx="7368094" cy="51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ACS-Engine: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ACS-Engine Repo</a:t>
            </a:r>
          </a:p>
          <a:p>
            <a:r>
              <a:rPr lang="en-US" dirty="0"/>
              <a:t>Build engine</a:t>
            </a:r>
          </a:p>
          <a:p>
            <a:r>
              <a:rPr lang="en-US" dirty="0"/>
              <a:t>Custom Model</a:t>
            </a:r>
          </a:p>
          <a:p>
            <a:r>
              <a:rPr lang="en-US" dirty="0"/>
              <a:t>Provision Cluster</a:t>
            </a:r>
          </a:p>
          <a:p>
            <a:r>
              <a:rPr lang="en-US" dirty="0"/>
              <a:t>Show DCOS UI </a:t>
            </a:r>
            <a:r>
              <a:rPr lang="en-US" dirty="0">
                <a:sym typeface="Wingdings" panose="05000000000000000000" pitchFamily="2" charset="2"/>
              </a:rPr>
              <a:t> Cooking Show Style</a:t>
            </a:r>
            <a:endParaRPr lang="en-US" dirty="0"/>
          </a:p>
          <a:p>
            <a:r>
              <a:rPr lang="en-US" dirty="0"/>
              <a:t>Deploy Service?</a:t>
            </a:r>
          </a:p>
        </p:txBody>
      </p:sp>
    </p:spTree>
    <p:extLst>
      <p:ext uri="{BB962C8B-B14F-4D97-AF65-F5344CB8AC3E}">
        <p14:creationId xmlns:p14="http://schemas.microsoft.com/office/powerpoint/2010/main" val="22368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 Accomplished: No Code Changes</a:t>
            </a:r>
          </a:p>
          <a:p>
            <a:pPr lvl="1"/>
            <a:r>
              <a:rPr lang="en-US" dirty="0"/>
              <a:t>Minor </a:t>
            </a:r>
            <a:r>
              <a:rPr lang="en-US" dirty="0" err="1"/>
              <a:t>Config</a:t>
            </a:r>
            <a:r>
              <a:rPr lang="en-US" dirty="0"/>
              <a:t> Changes</a:t>
            </a:r>
          </a:p>
          <a:p>
            <a:pPr lvl="2"/>
            <a:r>
              <a:rPr lang="en-US" dirty="0"/>
              <a:t>DNS Naming</a:t>
            </a:r>
          </a:p>
          <a:p>
            <a:pPr lvl="2"/>
            <a:r>
              <a:rPr lang="en-US" dirty="0"/>
              <a:t>Network Mode</a:t>
            </a:r>
          </a:p>
          <a:p>
            <a:pPr lvl="2"/>
            <a:r>
              <a:rPr lang="en-US" dirty="0"/>
              <a:t>Setup Scripts</a:t>
            </a:r>
          </a:p>
          <a:p>
            <a:pPr lvl="1"/>
            <a:r>
              <a:rPr lang="en-US" dirty="0"/>
              <a:t>Modifications to S3Proxy to account for S3 not following HTTP standard</a:t>
            </a:r>
          </a:p>
          <a:p>
            <a:r>
              <a:rPr lang="en-US" dirty="0"/>
              <a:t>~2300 cores of compute</a:t>
            </a:r>
          </a:p>
          <a:p>
            <a:r>
              <a:rPr lang="en-US" dirty="0"/>
              <a:t>&gt;100 TB storage</a:t>
            </a:r>
          </a:p>
          <a:p>
            <a:r>
              <a:rPr lang="en-US" dirty="0"/>
              <a:t>Passing Load / Stress 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Explore Existing Container Solutions before building your own (S3 Proxy, Cassandra)</a:t>
            </a:r>
          </a:p>
          <a:p>
            <a:r>
              <a:rPr lang="en-US" dirty="0"/>
              <a:t>ACS install requires outbound network connectivity</a:t>
            </a:r>
          </a:p>
          <a:p>
            <a:r>
              <a:rPr lang="en-US" dirty="0"/>
              <a:t>Azure Container Registry + ACS works seamless</a:t>
            </a:r>
          </a:p>
          <a:p>
            <a:r>
              <a:rPr lang="en-US" dirty="0"/>
              <a:t>DCOS  install does not detect orphaned nodes</a:t>
            </a:r>
          </a:p>
          <a:p>
            <a:r>
              <a:rPr lang="en-US" dirty="0"/>
              <a:t>ACS DCOS makes private networks really hard</a:t>
            </a:r>
          </a:p>
          <a:p>
            <a:r>
              <a:rPr lang="en-US" dirty="0"/>
              <a:t>DCOS is moving fast. DCOS docs, not so much</a:t>
            </a:r>
          </a:p>
          <a:p>
            <a:r>
              <a:rPr lang="en-US" dirty="0"/>
              <a:t>Slack (K8s, </a:t>
            </a:r>
            <a:r>
              <a:rPr lang="en-US" dirty="0" err="1"/>
              <a:t>Mesos</a:t>
            </a:r>
            <a:r>
              <a:rPr lang="en-US" dirty="0"/>
              <a:t>)</a:t>
            </a:r>
          </a:p>
          <a:p>
            <a:r>
              <a:rPr lang="en-US" dirty="0"/>
              <a:t>DCOS Jira for bug fixes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250 Storage Accounts isn’t as much as you think</a:t>
            </a:r>
          </a:p>
          <a:p>
            <a:r>
              <a:rPr lang="en-US" dirty="0"/>
              <a:t>Large Storage Opportunities. Work with Azure Storage team to optimize storage account placement</a:t>
            </a:r>
          </a:p>
          <a:p>
            <a:r>
              <a:rPr lang="en-US" dirty="0"/>
              <a:t>Think about Elasticity when you Switch to Availability Sets</a:t>
            </a:r>
          </a:p>
          <a:p>
            <a:pPr lvl="1"/>
            <a:r>
              <a:rPr lang="en-US" dirty="0"/>
              <a:t>Templates / Scripts to increase / decrease agent pool size</a:t>
            </a:r>
          </a:p>
          <a:p>
            <a:r>
              <a:rPr lang="en-US" dirty="0" err="1"/>
              <a:t>GlusterFS</a:t>
            </a:r>
            <a:r>
              <a:rPr lang="en-US" dirty="0"/>
              <a:t> on Data Disks instead of Azure Files</a:t>
            </a:r>
          </a:p>
          <a:p>
            <a:pPr lvl="1"/>
            <a:r>
              <a:rPr lang="en-US" dirty="0"/>
              <a:t>Limited Locking Capabilities can cause data corruption</a:t>
            </a:r>
          </a:p>
          <a:p>
            <a:pPr lvl="1"/>
            <a:r>
              <a:rPr lang="en-US" dirty="0"/>
              <a:t> 1000 IOPS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07" y="1905000"/>
            <a:ext cx="11829394" cy="4267200"/>
          </a:xfrm>
        </p:spPr>
        <p:txBody>
          <a:bodyPr>
            <a:normAutofit fontScale="92500"/>
          </a:bodyPr>
          <a:lstStyle/>
          <a:p>
            <a:r>
              <a:rPr lang="en-US" dirty="0"/>
              <a:t>DCOS Docs: </a:t>
            </a:r>
            <a:r>
              <a:rPr lang="en-US" dirty="0">
                <a:hlinkClick r:id="rId2"/>
              </a:rPr>
              <a:t>https://docs.mesosphere.com/1.8/overview/</a:t>
            </a:r>
            <a:r>
              <a:rPr lang="en-US" dirty="0"/>
              <a:t> </a:t>
            </a:r>
          </a:p>
          <a:p>
            <a:r>
              <a:rPr lang="en-US" dirty="0"/>
              <a:t>ACS-Engine with Persistent Volume Provisioning: </a:t>
            </a:r>
            <a:r>
              <a:rPr lang="en-US" dirty="0">
                <a:hlinkClick r:id="rId3"/>
              </a:rPr>
              <a:t>https://github.com/xtophs/acs-engine/tree/xtoph-agentscripts</a:t>
            </a:r>
            <a:r>
              <a:rPr lang="en-US" dirty="0"/>
              <a:t> </a:t>
            </a:r>
          </a:p>
          <a:p>
            <a:r>
              <a:rPr lang="en-US" dirty="0"/>
              <a:t>ACS-Engine with DCOS attributes: </a:t>
            </a:r>
            <a:r>
              <a:rPr lang="en-US" dirty="0">
                <a:hlinkClick r:id="rId4"/>
              </a:rPr>
              <a:t>https://github.com/xtophs/acs-engine/tree/xtoph-attributes</a:t>
            </a:r>
            <a:r>
              <a:rPr lang="en-US" dirty="0"/>
              <a:t> </a:t>
            </a:r>
          </a:p>
          <a:p>
            <a:r>
              <a:rPr lang="en-US" dirty="0"/>
              <a:t>Adding existing VMSS to Azure LB: </a:t>
            </a:r>
            <a:r>
              <a:rPr lang="en-US" dirty="0">
                <a:hlinkClick r:id="rId5"/>
              </a:rPr>
              <a:t>https://github.com/xtophs/add-vmss-to-existing-load-balancer</a:t>
            </a:r>
            <a:r>
              <a:rPr lang="en-US" dirty="0"/>
              <a:t> </a:t>
            </a:r>
          </a:p>
          <a:p>
            <a:r>
              <a:rPr lang="en-US" dirty="0"/>
              <a:t>Cloud </a:t>
            </a:r>
            <a:r>
              <a:rPr lang="en-US" dirty="0" err="1"/>
              <a:t>Init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https://cloud-init.io/</a:t>
            </a:r>
            <a:r>
              <a:rPr lang="en-US" dirty="0"/>
              <a:t> </a:t>
            </a:r>
          </a:p>
          <a:p>
            <a:r>
              <a:rPr lang="en-US" dirty="0"/>
              <a:t>Troubleshooting Cloud Config: </a:t>
            </a:r>
            <a:r>
              <a:rPr lang="en-US" dirty="0">
                <a:hlinkClick r:id="rId7"/>
              </a:rPr>
              <a:t>https://github.com/xtophs/troubleshooting-cloud-config</a:t>
            </a:r>
            <a:r>
              <a:rPr lang="en-US" dirty="0"/>
              <a:t> </a:t>
            </a:r>
          </a:p>
          <a:p>
            <a:r>
              <a:rPr lang="en-US" dirty="0"/>
              <a:t>Configuring </a:t>
            </a:r>
            <a:r>
              <a:rPr lang="en-US" dirty="0" err="1"/>
              <a:t>HAProxy</a:t>
            </a:r>
            <a:r>
              <a:rPr lang="en-US" dirty="0"/>
              <a:t> in DCOS : </a:t>
            </a:r>
            <a:r>
              <a:rPr lang="en-US" dirty="0">
                <a:hlinkClick r:id="rId8"/>
              </a:rPr>
              <a:t>https://docs.microsoft.com/en-us/azure/container-service/container-service-load-balancing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88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 with Docker</a:t>
            </a:r>
          </a:p>
          <a:p>
            <a:r>
              <a:rPr lang="en-US" dirty="0"/>
              <a:t>Familiar with Container Deployment and Orchestration</a:t>
            </a:r>
          </a:p>
          <a:p>
            <a:r>
              <a:rPr lang="en-US" dirty="0"/>
              <a:t>Familiar with Azure 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384262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on-</a:t>
            </a:r>
            <a:r>
              <a:rPr lang="en-US" dirty="0" err="1"/>
              <a:t>prem</a:t>
            </a:r>
            <a:r>
              <a:rPr lang="en-US" dirty="0"/>
              <a:t> hardware at PB scale is expensive</a:t>
            </a:r>
          </a:p>
          <a:p>
            <a:r>
              <a:rPr lang="en-US" dirty="0"/>
              <a:t>New business models require new operating models</a:t>
            </a:r>
          </a:p>
          <a:p>
            <a:pPr lvl="1"/>
            <a:r>
              <a:rPr lang="en-US" dirty="0"/>
              <a:t>Elastic Scale</a:t>
            </a:r>
          </a:p>
          <a:p>
            <a:pPr lvl="1"/>
            <a:r>
              <a:rPr lang="en-US" dirty="0"/>
              <a:t>Cost Efficient Deployment through Highest Density</a:t>
            </a:r>
          </a:p>
          <a:p>
            <a:r>
              <a:rPr lang="en-US" dirty="0"/>
              <a:t>Rapid Global Expansion requires Partnering with Public Cloud 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Customer On-</a:t>
            </a:r>
            <a:r>
              <a:rPr lang="en-US" dirty="0" err="1"/>
              <a:t>Prem</a:t>
            </a:r>
            <a:r>
              <a:rPr lang="en-US" dirty="0"/>
              <a:t> Solution(s)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20" y="1547337"/>
            <a:ext cx="6740951" cy="53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Efficient Cluster Configurations</a:t>
            </a:r>
          </a:p>
          <a:p>
            <a:r>
              <a:rPr lang="en-US" dirty="0"/>
              <a:t>Persistent Data with high IOPS requirements</a:t>
            </a:r>
          </a:p>
          <a:p>
            <a:r>
              <a:rPr lang="en-US" dirty="0"/>
              <a:t>Internet Access to Services</a:t>
            </a:r>
          </a:p>
          <a:p>
            <a:r>
              <a:rPr lang="en-US" dirty="0"/>
              <a:t>Advanced Node Configuration (Cassandra HA)</a:t>
            </a:r>
          </a:p>
          <a:p>
            <a:r>
              <a:rPr lang="en-US" dirty="0"/>
              <a:t>Network “Isolation”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959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ACS-Engine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ACS works with 2 Tiers of Templates</a:t>
            </a:r>
          </a:p>
          <a:p>
            <a:pPr lvl="1"/>
            <a:r>
              <a:rPr lang="en-US" dirty="0"/>
              <a:t>ACS Deployment Model -&gt; ARM Templates</a:t>
            </a:r>
          </a:p>
          <a:p>
            <a:r>
              <a:rPr lang="en-US" dirty="0"/>
              <a:t>Highly Customizable Cluster Topology</a:t>
            </a:r>
          </a:p>
          <a:p>
            <a:r>
              <a:rPr lang="en-US" dirty="0"/>
              <a:t>Built with learning from POCs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8131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ACS-Engine: Model and </a:t>
            </a:r>
            <a:r>
              <a:rPr lang="en-US" dirty="0" err="1"/>
              <a:t>Config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29319"/>
              </p:ext>
            </p:extLst>
          </p:nvPr>
        </p:nvGraphicFramePr>
        <p:xfrm>
          <a:off x="1346199" y="1717193"/>
          <a:ext cx="10711412" cy="284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0709">
                  <a:extLst>
                    <a:ext uri="{9D8B030D-6E8A-4147-A177-3AD203B41FA5}">
                      <a16:colId xmlns:a16="http://schemas.microsoft.com/office/drawing/2014/main" val="1302613583"/>
                    </a:ext>
                  </a:extLst>
                </a:gridCol>
                <a:gridCol w="3114302">
                  <a:extLst>
                    <a:ext uri="{9D8B030D-6E8A-4147-A177-3AD203B41FA5}">
                      <a16:colId xmlns:a16="http://schemas.microsoft.com/office/drawing/2014/main" val="3169812063"/>
                    </a:ext>
                  </a:extLst>
                </a:gridCol>
                <a:gridCol w="6036401">
                  <a:extLst>
                    <a:ext uri="{9D8B030D-6E8A-4147-A177-3AD203B41FA5}">
                      <a16:colId xmlns:a16="http://schemas.microsoft.com/office/drawing/2014/main" val="3329819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0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Authoring JSON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 ARM Template (JSON docs w/ proprietary templating)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 Provision Scripts (bash scripts w/ proprietary templating)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6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 the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Extend the model (Go Coding)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additional provisioning hooks (Go Coding)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9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Efficient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VM possible</a:t>
            </a:r>
          </a:p>
          <a:p>
            <a:r>
              <a:rPr lang="en-US" dirty="0"/>
              <a:t>Scale Elastically</a:t>
            </a:r>
          </a:p>
          <a:p>
            <a:r>
              <a:rPr lang="en-US" dirty="0"/>
              <a:t>Agent Type Per Workload</a:t>
            </a:r>
          </a:p>
          <a:p>
            <a:pPr lvl="1"/>
            <a:r>
              <a:rPr lang="en-US" dirty="0"/>
              <a:t>VM type</a:t>
            </a:r>
          </a:p>
          <a:p>
            <a:pPr lvl="1"/>
            <a:r>
              <a:rPr lang="en-US" dirty="0"/>
              <a:t>Storage 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Application specific config</a:t>
            </a:r>
          </a:p>
        </p:txBody>
      </p:sp>
    </p:spTree>
    <p:extLst>
      <p:ext uri="{BB962C8B-B14F-4D97-AF65-F5344CB8AC3E}">
        <p14:creationId xmlns:p14="http://schemas.microsoft.com/office/powerpoint/2010/main" val="258266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A8B58170381B47A69269CE5847E076" ma:contentTypeVersion="4" ma:contentTypeDescription="Create a new document." ma:contentTypeScope="" ma:versionID="20b8b9023426c2128d581eebf0b1b2bb">
  <xsd:schema xmlns:xsd="http://www.w3.org/2001/XMLSchema" xmlns:xs="http://www.w3.org/2001/XMLSchema" xmlns:p="http://schemas.microsoft.com/office/2006/metadata/properties" xmlns:ns2="57bc2033-0f41-46a6-869b-34ca45b559c9" targetNamespace="http://schemas.microsoft.com/office/2006/metadata/properties" ma:root="true" ma:fieldsID="91578f47a287e0f16a03d87147d627fd" ns2:_="">
    <xsd:import namespace="57bc2033-0f41-46a6-869b-34ca45b559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c2033-0f41-46a6-869b-34ca45b559c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7bc2033-0f41-46a6-869b-34ca45b559c9">
      <UserInfo>
        <DisplayName>Rob Wilson</DisplayName>
        <AccountId>184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41B36DD-424C-4802-8A6F-3D3E150618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2195AC-5650-4263-BC5C-A6EA02828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bc2033-0f41-46a6-869b-34ca45b559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34661A-B97B-454D-9DBD-AAC7B8526C68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57bc2033-0f41-46a6-869b-34ca45b559c9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924</Words>
  <Application>Microsoft Office PowerPoint</Application>
  <PresentationFormat>Widescreen</PresentationFormat>
  <Paragraphs>199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Corbel</vt:lpstr>
      <vt:lpstr>Wingdings</vt:lpstr>
      <vt:lpstr>Chalkboard 16x9</vt:lpstr>
      <vt:lpstr>Moving Containerized Apps to Azure Container Service</vt:lpstr>
      <vt:lpstr>Agenda</vt:lpstr>
      <vt:lpstr>Assumptions</vt:lpstr>
      <vt:lpstr>Business Problem</vt:lpstr>
      <vt:lpstr>Existing Customer On-Prem Solution(s)</vt:lpstr>
      <vt:lpstr>Challenges</vt:lpstr>
      <vt:lpstr>Introducing ACS-Engine</vt:lpstr>
      <vt:lpstr>ACS-Engine: Model and Config</vt:lpstr>
      <vt:lpstr>Cost Efficient Clusters</vt:lpstr>
      <vt:lpstr>ACS-Engine Model (snippet)</vt:lpstr>
      <vt:lpstr>Persistent Data</vt:lpstr>
      <vt:lpstr>Node Configuration</vt:lpstr>
      <vt:lpstr>Custom Script Extension vs. Custom Data</vt:lpstr>
      <vt:lpstr>Advanced Node Config</vt:lpstr>
      <vt:lpstr>Cloud Init via ARM’s customData</vt:lpstr>
      <vt:lpstr>Cloud Config</vt:lpstr>
      <vt:lpstr>Externally Accessible Services</vt:lpstr>
      <vt:lpstr>Externally Accessible Services</vt:lpstr>
      <vt:lpstr>DCOS Service Discovery</vt:lpstr>
      <vt:lpstr>Application Networks</vt:lpstr>
      <vt:lpstr>Resulting Architecture</vt:lpstr>
      <vt:lpstr>ACS-Engine: Demo</vt:lpstr>
      <vt:lpstr>Outcome</vt:lpstr>
      <vt:lpstr>Other Lessons Learned</vt:lpstr>
      <vt:lpstr>Some More Lessons Learned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 Azure Chalk Talks</dc:title>
  <cp:lastModifiedBy>Christoph Schittko</cp:lastModifiedBy>
  <cp:revision>54</cp:revision>
  <dcterms:modified xsi:type="dcterms:W3CDTF">2017-01-12T21:14:41Z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0x01010083A8B58170381B47A69269CE5847E076</vt:lpwstr>
  </property>
</Properties>
</file>