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79" r:id="rId32"/>
  </p:sldIdLst>
  <p:sldSz cx="12192000" cy="6858000"/>
  <p:notesSz cx="6858000" cy="9144000"/>
  <p:embeddedFontLst>
    <p:embeddedFont>
      <p:font typeface="Tium" panose="02000800000000000000" pitchFamily="2" charset="0"/>
      <p:bold r:id="rId33"/>
    </p:embeddedFont>
    <p:embeddedFont>
      <p:font typeface="Tmon몬소리 Black" panose="02000A03000000000000" pitchFamily="2" charset="-127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HY견고딕" panose="02030600000101010101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6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0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8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D70D-0FC2-4F0F-94F2-74B024D3FA26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FA233-F847-4E4E-9FDF-4E8216CBB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AJn5F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스터디</a:t>
            </a:r>
            <a:endParaRPr lang="ko-KR" altLang="en-US" dirty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11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주차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-89453" y="99390"/>
            <a:ext cx="2733261" cy="258417"/>
            <a:chOff x="-89453" y="99390"/>
            <a:chExt cx="2733261" cy="25841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-89453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49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다른 점은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send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통해서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함수에 값을 전달할 수 있다는 점입니다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14887" y="2111337"/>
            <a:ext cx="4223994" cy="37856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def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coroutine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while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True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received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yield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ea typeface="굴림체" panose="020B060900010101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ea typeface="굴림체" panose="020B0609000101010101" pitchFamily="49" charset="-127"/>
              </a:rPr>
              <a:t>Received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ea typeface="굴림체" panose="020B0609000101010101" pitchFamily="49" charset="-127"/>
              </a:rPr>
              <a:t>:'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received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coroutine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next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#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코루틴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 준비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ea typeface="굴림체" panose="020B0609000101010101" pitchFamily="49" charset="-127"/>
              </a:rPr>
              <a:t>'First'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ea typeface="굴림체" panose="020B060900010101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ea typeface="굴림체" panose="020B0609000101010101" pitchFamily="49" charset="-127"/>
              </a:rPr>
              <a:t>Second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ea typeface="굴림체" panose="020B0609000101010101" pitchFamily="49" charset="-127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A9B7C6"/>
                </a:solidFill>
                <a:ea typeface="굴림체" panose="020B0609000101010101" pitchFamily="49" charset="-127"/>
              </a:rPr>
              <a:t>&gt;&gt;&gt;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chemeClr val="bg1"/>
                </a:solidFill>
              </a:rPr>
              <a:t>Received: First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chemeClr val="bg1"/>
                </a:solidFill>
              </a:rPr>
              <a:t>Received: Second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599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Send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값을 전달받으면서 외부로 값을 전달하는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b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다음과 같이 작성할 수 있습니다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66630" y="2177804"/>
            <a:ext cx="4176331" cy="40934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def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minimize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current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yield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while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True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current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current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min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current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minimize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next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ea typeface="굴림체" panose="020B0609000101010101" pitchFamily="49" charset="-127"/>
              </a:rPr>
              <a:t>100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	#100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ea typeface="굴림체" panose="020B0609000101010101" pitchFamily="49" charset="-127"/>
              </a:rPr>
              <a:t>50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	#50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ea typeface="굴림체" panose="020B0609000101010101" pitchFamily="49" charset="-127"/>
              </a:rPr>
              <a:t>60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	#</a:t>
            </a:r>
            <a:r>
              <a:rPr lang="en-US" altLang="ko-KR" sz="2000" dirty="0">
                <a:solidFill>
                  <a:srgbClr val="A9B7C6"/>
                </a:solidFill>
                <a:ea typeface="굴림체" panose="020B0609000101010101" pitchFamily="49" charset="-127"/>
              </a:rPr>
              <a:t>50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ea typeface="굴림체" panose="020B0609000101010101" pitchFamily="49" charset="-127"/>
              </a:rPr>
              <a:t>40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	#40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ea typeface="굴림체" panose="020B0609000101010101" pitchFamily="49" charset="-127"/>
              </a:rPr>
              <a:t>12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	#12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00" y="2544469"/>
            <a:ext cx="2612647" cy="336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423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그럼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코루틴이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스레드의 문제를 해결 할 수 있을까요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확실히 순차 일관성을 보장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것입니다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멀티 코어를 사용하는게 아니기 때문에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코드의 이해도는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함수의 복잡도에 따라 다를 것 같습니다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4090988"/>
            <a:ext cx="3695700" cy="2085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306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스레드 보다 적은 메모리를 사용할까요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코루틴도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자신의 스택과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context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정보는 가져야 할 필요가 있습니다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Boost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경우 스택 없는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코루틴이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있으나 최상위 루틴에서 일시정지  </a:t>
            </a:r>
            <a:b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되는 것만 가능한 제약이 있습니다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4090988"/>
            <a:ext cx="3695700" cy="2085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057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스레드 보다 비용이 적을 것입니다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결국은 함수의 호출이기 때문에 모든 레지스터를 저장하지 않아도 될    </a:t>
            </a:r>
            <a:b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것입니다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5" y="4100513"/>
            <a:ext cx="3686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0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구현체의 상세 내용은 잘 모르겠지만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저자가 언급하는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코루틴의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장점은 어느정도 납득은 갑니다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이제부터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코루틴을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사용하는 예제를 살펴보겠습니다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87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생명게임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존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호튼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콘웨이가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고안한 </a:t>
            </a:r>
            <a:r>
              <a:rPr lang="en-US" altLang="ko-KR" dirty="0">
                <a:solidFill>
                  <a:srgbClr val="FF000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Cellular Automata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게임입니다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정사각형의 여러 칸으로 나뉜 격자에서 각 칸마다 하나씩 존재하는 세포들이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규칙에 따라서 죽은 상태와 산 상태를 전환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하는 것을 살펴보는 게임입니다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GameOfLife_Glider_Animation.gif (101×101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74" y="3799787"/>
            <a:ext cx="1788197" cy="17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6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생명게임은 다음과 같이 진행됩니다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주변 격자의 상태를 취합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규칙에 따라 자신의 상태를 변경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1, 2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과정을 전체 격자에 반복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1, 2, 3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과정을 여러 번 반복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18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주변 격자의 상태를 취합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6630" y="1566358"/>
            <a:ext cx="10209485" cy="501675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def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count_neighbors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_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#</a:t>
            </a:r>
            <a:r>
              <a:rPr kumimoji="0" lang="en-US" altLang="ko-KR" sz="20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20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호출한 루틴에 </a:t>
            </a:r>
            <a:r>
              <a:rPr lang="ko-KR" altLang="en-US" sz="2000" dirty="0">
                <a:solidFill>
                  <a:srgbClr val="A9B7C6"/>
                </a:solidFill>
                <a:latin typeface="+mj-ea"/>
                <a:ea typeface="+mj-ea"/>
              </a:rPr>
              <a:t>좌표 값을 가진 객체를 반환하고</a:t>
            </a:r>
            <a:endParaRPr lang="en-US" altLang="ko-KR" sz="2000" dirty="0">
              <a:solidFill>
                <a:srgbClr val="A9B7C6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				   </a:t>
            </a:r>
            <a:r>
              <a:rPr kumimoji="0" lang="ko-KR" altLang="en-US" sz="20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해당 좌표 값의 상태를 입력을 받을 것을 기대합니다</a:t>
            </a:r>
            <a:r>
              <a:rPr kumimoji="0" lang="en-US" altLang="ko-KR" sz="20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.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_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–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_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–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–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–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_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–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–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neighbor_states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_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_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_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_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]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count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0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for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neighbor_states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if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== ALIVE: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count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+=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return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count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# ALIVE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상태인 격자의 수를 세서 반환합니다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395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규칙에 따라 자신의 상태를 변경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6630" y="1831591"/>
            <a:ext cx="10190632" cy="34778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def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game_logic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neighbors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if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== ALIVE: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if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neighbors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&lt;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ea typeface="굴림체" panose="020B0609000101010101" pitchFamily="49" charset="-127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return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EMPTY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elif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neighbors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&gt;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ea typeface="굴림체" panose="020B0609000101010101" pitchFamily="49" charset="-127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return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EMPTY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if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neighbors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ea typeface="굴림체" panose="020B0609000101010101" pitchFamily="49" charset="-127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return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ALIVE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return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state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080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662" y="2733260"/>
            <a:ext cx="11663680" cy="1243841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Tium" panose="02000800000000000000" pitchFamily="2" charset="0"/>
              </a:rPr>
              <a:t>Ch40</a:t>
            </a:r>
            <a:r>
              <a:rPr lang="en-US" altLang="ko-KR" sz="4000" b="1" dirty="0">
                <a:solidFill>
                  <a:schemeClr val="bg1"/>
                </a:solidFill>
              </a:rPr>
              <a:t>. </a:t>
            </a:r>
            <a:r>
              <a:rPr lang="ko-KR" altLang="en-US" sz="4000" b="1" dirty="0">
                <a:solidFill>
                  <a:schemeClr val="bg1"/>
                </a:solidFill>
              </a:rPr>
              <a:t>많은 함수를 동시에 실행하려면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ko-KR" altLang="en-US" sz="4000" b="1" dirty="0" err="1">
                <a:solidFill>
                  <a:schemeClr val="bg1"/>
                </a:solidFill>
              </a:rPr>
              <a:t>코루틴을</a:t>
            </a:r>
            <a:r>
              <a:rPr lang="ko-KR" altLang="en-US" sz="4000" b="1" dirty="0">
                <a:solidFill>
                  <a:schemeClr val="bg1"/>
                </a:solidFill>
              </a:rPr>
              <a:t> 고려하자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42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3. 1, 2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과정을 전체 격자에 반복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yield from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코루틴을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조합하여 복잡한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코루틴을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구축하는데 사용됩니다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dirty="0" err="1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count_neighbors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모두 소진되면 최종 결과 값이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neighbors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담기게 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6628" y="1591698"/>
            <a:ext cx="10313182" cy="163121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def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step_cell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#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현재 상태를 입력을 받을 것을 기대합니다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neighbors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count_neighbors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endParaRPr lang="en-US" altLang="ko-KR" sz="2000" dirty="0">
              <a:solidFill>
                <a:srgbClr val="A9B7C6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next_state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game_logic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neighbors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Transition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next_state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79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3. 1, 2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과정을 전체 격자에 반복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47263" y="1768149"/>
            <a:ext cx="10341973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def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simulate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height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width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while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True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for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ea"/>
                <a:ea typeface="+mj-ea"/>
              </a:rPr>
              <a:t>range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height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for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ea"/>
                <a:ea typeface="+mj-ea"/>
              </a:rPr>
              <a:t>range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width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    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step_cell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yield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TICK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# </a:t>
            </a:r>
            <a:r>
              <a:rPr lang="ko-KR" altLang="en-US" sz="2000" dirty="0">
                <a:solidFill>
                  <a:srgbClr val="A9B7C6"/>
                </a:solidFill>
                <a:latin typeface="+mj-ea"/>
                <a:ea typeface="+mj-ea"/>
              </a:rPr>
              <a:t>전체 격자에 대해 반복이 끝났음을 나타내는 객체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1263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4. 1, 2, 3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과정을 여러 번 반복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6887" y="1529934"/>
            <a:ext cx="10350631" cy="347787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def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live_a_generation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grid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sim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progeny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Grid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grid.height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grid.width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next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sim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while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is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not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TICK: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if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isinstance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grid.query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item.y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item.x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sim.send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: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#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Must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be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Transition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굴림체" panose="020B0609000101010101" pitchFamily="49" charset="-127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progeny.assign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item.y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item.x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item.state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item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ea typeface="굴림체" panose="020B0609000101010101" pitchFamily="49" charset="-127"/>
              </a:rPr>
              <a:t>next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sim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return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ea typeface="굴림체" panose="020B0609000101010101" pitchFamily="49" charset="-127"/>
              </a:rPr>
              <a:t>progeny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66887" y="5461693"/>
            <a:ext cx="10350631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for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굴림체" panose="020B0609000101010101" pitchFamily="49" charset="-127"/>
              </a:rPr>
              <a:t>range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lt"/>
                <a:ea typeface="굴림체" panose="020B0609000101010101" pitchFamily="49" charset="-127"/>
              </a:rPr>
              <a:t>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columns.append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lt"/>
                <a:ea typeface="굴림체" panose="020B0609000101010101" pitchFamily="49" charset="-127"/>
              </a:rPr>
              <a:t>str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grid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grid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live_a_generation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grid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lt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sim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lt"/>
                <a:ea typeface="굴림체" panose="020B0609000101010101" pitchFamily="49" charset="-127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729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4662" y="2733260"/>
            <a:ext cx="11663680" cy="1243841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Tium" panose="02000800000000000000" pitchFamily="2" charset="0"/>
              </a:rPr>
              <a:t>Ch41</a:t>
            </a:r>
            <a:r>
              <a:rPr lang="en-US" altLang="ko-KR" sz="4000" b="1" dirty="0">
                <a:solidFill>
                  <a:schemeClr val="bg1"/>
                </a:solidFill>
              </a:rPr>
              <a:t>. </a:t>
            </a:r>
            <a:r>
              <a:rPr lang="ko-KR" altLang="en-US" sz="4000" b="1" dirty="0">
                <a:solidFill>
                  <a:schemeClr val="bg1"/>
                </a:solidFill>
              </a:rPr>
              <a:t>진정한 병렬성을 실현하려면 </a:t>
            </a:r>
            <a:r>
              <a:rPr lang="en-US" altLang="ko-KR" sz="4000" b="1" dirty="0" err="1">
                <a:solidFill>
                  <a:schemeClr val="bg1"/>
                </a:solidFill>
                <a:latin typeface="Tium" panose="02000800000000000000" pitchFamily="2" charset="0"/>
              </a:rPr>
              <a:t>concurrent.futures</a:t>
            </a:r>
            <a:r>
              <a:rPr lang="ko-KR" altLang="en-US" sz="4000" b="1" dirty="0">
                <a:solidFill>
                  <a:schemeClr val="bg1"/>
                </a:solidFill>
              </a:rPr>
              <a:t>를 고려하자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4459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표준 구현체는 </a:t>
            </a:r>
            <a:r>
              <a:rPr lang="en-US" altLang="ko-KR" dirty="0">
                <a:solidFill>
                  <a:srgbClr val="FF000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GIL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인해 스레드가 병렬적으로 실행되지</a:t>
            </a:r>
            <a:b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않습니다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성능이 중요한 상황에서는 일반적으로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언어로 모듈을 작성할 수 있지만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코드를 재 작성하는 것은 상당한 비용이 듭니다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저번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ppt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떠오르는 군요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390" name="Picture 6" descr="아련 짤방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742" y="3435101"/>
            <a:ext cx="4109058" cy="27418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2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파이썬에서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병렬성을 통해서 성능을 높이는 방법으로는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Tium" panose="02000800000000000000" pitchFamily="2" charset="0"/>
              </a:rPr>
              <a:t>concurrent.futures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를 사용하는 방법이 있습니다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Tium" panose="02000800000000000000" pitchFamily="2" charset="0"/>
              </a:rPr>
              <a:t>concurrent.futures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는 자식 </a:t>
            </a:r>
            <a:r>
              <a:rPr lang="ko-KR" altLang="en-US" b="1" dirty="0">
                <a:solidFill>
                  <a:srgbClr val="FF0000"/>
                </a:solidFill>
                <a:latin typeface="+mj-ea"/>
              </a:rPr>
              <a:t>프로세스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에서 추가적인 인터프리터를 실행해서 병렬로 </a:t>
            </a:r>
            <a:r>
              <a:rPr lang="en-US" altLang="ko-KR" b="1" dirty="0">
                <a:solidFill>
                  <a:schemeClr val="bg1"/>
                </a:solidFill>
                <a:latin typeface="Tium" panose="02000800000000000000" pitchFamily="2" charset="0"/>
              </a:rPr>
              <a:t>CPU</a:t>
            </a:r>
            <a:r>
              <a:rPr lang="ko-KR" altLang="en-US" b="1" dirty="0">
                <a:solidFill>
                  <a:schemeClr val="bg1"/>
                </a:solidFill>
                <a:latin typeface="+mj-ea"/>
              </a:rPr>
              <a:t>코어를 활용할 수 있게 합니다</a:t>
            </a:r>
            <a:r>
              <a:rPr lang="en-US" altLang="ko-KR" b="1" dirty="0">
                <a:solidFill>
                  <a:schemeClr val="bg1"/>
                </a:solidFill>
                <a:latin typeface="+mj-ea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멀티 스레드가 안되면 멀티 프로세스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410" name="Picture 2" descr="방긋 짤방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08" y="3943400"/>
            <a:ext cx="3275892" cy="22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07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 공약수를 찾는 예제를 그냥 작성해 보면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66630" y="1830467"/>
            <a:ext cx="7601146" cy="39703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from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time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gcd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pair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pair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low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ea"/>
                <a:ea typeface="+mj-ea"/>
              </a:rPr>
              <a:t>min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ea"/>
                <a:ea typeface="+mj-ea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low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%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0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%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i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[(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1963309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2265973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2030677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3814172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1551645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2229620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2039045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2020802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start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result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ea"/>
                <a:ea typeface="+mj-ea"/>
              </a:rPr>
              <a:t>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ea"/>
                <a:ea typeface="+mj-ea"/>
              </a:rPr>
              <a:t>map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gcd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numbers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Took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 %.3f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seconds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%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-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start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solidFill>
                <a:srgbClr val="A9B7C6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&gt;&gt;&gt;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Took 1.507 seconds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976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Tium" panose="02000800000000000000" pitchFamily="2" charset="0"/>
              </a:rPr>
              <a:t>concurrent.futures</a:t>
            </a:r>
            <a:r>
              <a:rPr lang="en-US" altLang="ko-KR" b="1" dirty="0">
                <a:solidFill>
                  <a:schemeClr val="bg1"/>
                </a:solidFill>
                <a:latin typeface="Tium" panose="02000800000000000000" pitchFamily="2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 err="1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ThreadPoolExecutor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사용해 보면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0967" y="1886311"/>
            <a:ext cx="4805033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start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time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pool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ThreadPoolExecutor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ea"/>
                <a:ea typeface="+mj-ea"/>
              </a:rPr>
              <a:t>max_workers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ea"/>
                <a:ea typeface="+mj-ea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pool.map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gcd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numbers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time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Took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 %.3f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seconds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%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start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&gt;&gt;&gt;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Took 1.749 seconds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1703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이건 다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 생성 비용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때문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생성한 프로세스를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Pool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관리하여 재사용하도록 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0967" y="1886311"/>
            <a:ext cx="4865947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start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time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pool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lang="en-US" altLang="ko-KR" dirty="0">
                <a:solidFill>
                  <a:srgbClr val="A9B7C6"/>
                </a:solidFill>
                <a:latin typeface="+mj-ea"/>
                <a:ea typeface="+mj-ea"/>
              </a:rPr>
              <a:t>Process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PoolExecutor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+mj-ea"/>
                <a:ea typeface="+mj-ea"/>
              </a:rPr>
              <a:t>max_workers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result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+mj-ea"/>
                <a:ea typeface="+mj-ea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pool.map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gcd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numbers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time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Took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 %.3f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seconds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j-ea"/>
                <a:ea typeface="+mj-ea"/>
              </a:rPr>
              <a:t>'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%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start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))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A9B7C6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j-ea"/>
                <a:ea typeface="+mj-ea"/>
              </a:rPr>
              <a:t>&gt;&gt;&gt;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Took 0.939 seconds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2931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매우 간단하지만 실제로는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복잡한 과정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거칩니다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 데이터에서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각 아이템을 가져온다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pickle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모듈을 사용하여 바이너리 데이터로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직렬화한다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971550" lvl="1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 인터프리터 프로세스에서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직렬화한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데이터를 지역 소켓을 통해 자식 인터프리터 프로세스로 복사한다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인터프리터에서는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pickle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사용해서 데이터를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객체로 역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직렬화한다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7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스레드를 사용한 동시성은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 문제를 가지고 있습니다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순차 일관성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Sequential consistency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보장하는데 </a:t>
            </a:r>
            <a:b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특별한 도구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Lock, Condition variable </a:t>
            </a:r>
            <a:r>
              <a:rPr lang="en-US" altLang="ko-KR" dirty="0" err="1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etc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…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b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필요하며 싱글 스레드 코드보다 이해하기 어렵습니다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Data race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Heisenbug</a:t>
            </a:r>
            <a:endParaRPr lang="en-US" altLang="ko-KR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lvl="1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36" y="3414740"/>
            <a:ext cx="2662684" cy="276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gcd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함수가 들어 있는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모듈을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임포트한다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자식 프로세스를 사용하여 병렬로 입력 데이터를 처리한다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결과를 다시 바이트로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직렬화한다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소켓을 통해 바이트를 다시 복사한다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바이트를 부모 프로세스에 있는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객체로 역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직렬화한다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여러 자식에 있는 결과를 하나의 결과로 합친다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결국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프로세스간 통신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이루어집니다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전송해야 하는 데이터의 양은 적지만 많은 계산이 발생하는</a:t>
            </a:r>
            <a:b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지렛대 효과가 큰 작업에 적합합니다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8249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5400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Reference</a:t>
            </a:r>
          </a:p>
          <a:p>
            <a:pPr marL="0" indent="0">
              <a:buNone/>
            </a:pPr>
            <a:endParaRPr lang="en-US" altLang="ko-KR" sz="44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ko-KR" altLang="en-US" dirty="0" err="1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파이썬</a:t>
            </a:r>
            <a:r>
              <a:rPr lang="ko-KR" altLang="en-US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코딩의 기술</a:t>
            </a:r>
            <a:r>
              <a:rPr lang="en-US" altLang="ko-KR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 </a:t>
            </a:r>
            <a:r>
              <a:rPr lang="ko-KR" altLang="en-US" sz="1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브렛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슬라킨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김형철옮김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길벗</a:t>
            </a: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전문가를 위한 </a:t>
            </a:r>
            <a:r>
              <a:rPr lang="ko-KR" altLang="en-US" dirty="0" err="1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파이썬</a:t>
            </a:r>
            <a:r>
              <a:rPr lang="ko-KR" altLang="en-US" dirty="0">
                <a:solidFill>
                  <a:srgbClr val="0070C0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 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저자 </a:t>
            </a:r>
            <a:r>
              <a:rPr lang="ko-KR" altLang="en-US" sz="1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루시아누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하말류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강권학옮김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한빛</a:t>
            </a: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라이프 게임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-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Tium" panose="02000800000000000000" pitchFamily="2" charset="0"/>
                <a:hlinkClick r:id="rId2"/>
              </a:rPr>
              <a:t>https://goo.gl/AJn5F8</a:t>
            </a:r>
            <a:endParaRPr lang="en-US" altLang="ko-KR" sz="1800" dirty="0">
              <a:solidFill>
                <a:schemeClr val="bg1"/>
              </a:solidFill>
              <a:latin typeface="Tium" panose="02000800000000000000" pitchFamily="2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  <a:latin typeface="Tium" panose="02000800000000000000" pitchFamily="2" charset="0"/>
              <a:ea typeface="HY견고딕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61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스레드는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메모리를 많이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스레드당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8MB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정도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소모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윈도우 스레드의 경우에는 스택을 위한 메모리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MB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필요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Context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위한 메모리가 필수적으로 필요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://2.bp.blogspot.com/-3AB4sE53Dfw/VMVNdWa_V0I/AAAAAAAAACo/UAGFO7f6_UA/s1600/euva3a00.p54z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27" y="2970375"/>
            <a:ext cx="5223324" cy="320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4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스레드를 시작하는데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비용이 많이 듭니다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스레드 스택을 위한 메모리 할당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컨텍스트 생성을 위한 비용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07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파이썬에서는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코루틴으로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이런 문제를 모두 해결합니다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676" y="1890480"/>
            <a:ext cx="2612647" cy="336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32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Coroutine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뭘 까요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일단 서브 루틴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>
                <a:solidFill>
                  <a:schemeClr val="bg1"/>
                </a:solidFill>
                <a:latin typeface="Tium" panose="02000800000000000000" pitchFamily="2" charset="0"/>
                <a:ea typeface="HY견고딕" panose="02030600000101010101" pitchFamily="18" charset="-127"/>
              </a:rPr>
              <a:t>Subroutine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대해서 집고 넘어가려고 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544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서브 루틴은 특정 목적을 지닌 작업을 처리하는 코드의 모음 입니다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루틴에서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호출되어 리턴 할 때 까지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하나의 처리 단위로 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975391" y="3035430"/>
            <a:ext cx="2241218" cy="3446217"/>
            <a:chOff x="5005636" y="3337088"/>
            <a:chExt cx="2241218" cy="3446217"/>
          </a:xfrm>
        </p:grpSpPr>
        <p:grpSp>
          <p:nvGrpSpPr>
            <p:cNvPr id="19" name="그룹 18"/>
            <p:cNvGrpSpPr/>
            <p:nvPr/>
          </p:nvGrpSpPr>
          <p:grpSpPr>
            <a:xfrm>
              <a:off x="5005636" y="3337088"/>
              <a:ext cx="1555419" cy="3444653"/>
              <a:chOff x="5005636" y="3337088"/>
              <a:chExt cx="1555419" cy="3444653"/>
            </a:xfrm>
          </p:grpSpPr>
          <p:cxnSp>
            <p:nvCxnSpPr>
              <p:cNvPr id="4" name="직선 화살표 연결선 3"/>
              <p:cNvCxnSpPr/>
              <p:nvPr/>
            </p:nvCxnSpPr>
            <p:spPr>
              <a:xfrm>
                <a:off x="5354425" y="3337088"/>
                <a:ext cx="0" cy="3054284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/>
              <p:cNvCxnSpPr/>
              <p:nvPr/>
            </p:nvCxnSpPr>
            <p:spPr>
              <a:xfrm>
                <a:off x="6542203" y="3619893"/>
                <a:ext cx="0" cy="10558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/>
              <p:nvPr/>
            </p:nvCxnSpPr>
            <p:spPr>
              <a:xfrm>
                <a:off x="5354425" y="3487917"/>
                <a:ext cx="1197204" cy="1696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 flipV="1">
                <a:off x="5354425" y="3516198"/>
                <a:ext cx="1187778" cy="11594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6551629" y="4939647"/>
                <a:ext cx="0" cy="10558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5363851" y="4807671"/>
                <a:ext cx="1197204" cy="1696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 flipV="1">
                <a:off x="5363851" y="4835952"/>
                <a:ext cx="1187778" cy="11594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005636" y="6412409"/>
                <a:ext cx="725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Tium" panose="02000800000000000000" pitchFamily="2" charset="0"/>
                  </a:rPr>
                  <a:t>Main </a:t>
                </a:r>
                <a:endParaRPr lang="ko-KR" altLang="en-US" dirty="0">
                  <a:solidFill>
                    <a:schemeClr val="bg1"/>
                  </a:solidFill>
                  <a:latin typeface="Tium" panose="02000800000000000000" pitchFamily="2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856403" y="6413973"/>
              <a:ext cx="1390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Tium" panose="02000800000000000000" pitchFamily="2" charset="0"/>
                </a:rPr>
                <a:t>Subroutine </a:t>
              </a:r>
              <a:endParaRPr lang="ko-KR" altLang="en-US" dirty="0">
                <a:solidFill>
                  <a:schemeClr val="bg1"/>
                </a:solidFill>
                <a:latin typeface="Tium" panose="02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76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1286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반면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코루틴은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일련을 코드 수행을 중단한 다음 메인 루틴으로</a:t>
            </a:r>
            <a:b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돌아간 다음 다시 중단한 부분 부터 수행을 재개할 수 있습니다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99390"/>
            <a:ext cx="2733261" cy="258417"/>
            <a:chOff x="0" y="99390"/>
            <a:chExt cx="2733261" cy="258417"/>
          </a:xfrm>
        </p:grpSpPr>
        <p:sp>
          <p:nvSpPr>
            <p:cNvPr id="8" name="제목 1"/>
            <p:cNvSpPr txBox="1">
              <a:spLocks/>
            </p:cNvSpPr>
            <p:nvPr/>
          </p:nvSpPr>
          <p:spPr>
            <a:xfrm>
              <a:off x="0" y="99390"/>
              <a:ext cx="2418080" cy="2584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파이썬</a:t>
              </a:r>
              <a:r>
                <a:rPr lang="ko-KR" altLang="en-US" sz="12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스터디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357807"/>
              <a:ext cx="273326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5015454" y="2168164"/>
            <a:ext cx="2161091" cy="3451897"/>
            <a:chOff x="4873661" y="2158738"/>
            <a:chExt cx="2161091" cy="3451897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5222450" y="2158738"/>
              <a:ext cx="0" cy="3054284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6410228" y="2158738"/>
              <a:ext cx="0" cy="305428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5222450" y="2309567"/>
              <a:ext cx="1197204" cy="169683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 flipV="1">
              <a:off x="5222450" y="2337849"/>
              <a:ext cx="1197204" cy="436862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5231876" y="2802992"/>
              <a:ext cx="1178351" cy="82633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 flipV="1">
              <a:off x="5231876" y="3657603"/>
              <a:ext cx="1187778" cy="273374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73661" y="5234059"/>
              <a:ext cx="72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Tium" panose="02000800000000000000" pitchFamily="2" charset="0"/>
                </a:rPr>
                <a:t>Main </a:t>
              </a:r>
              <a:endParaRPr lang="ko-KR" altLang="en-US" dirty="0">
                <a:solidFill>
                  <a:schemeClr val="bg1"/>
                </a:solidFill>
                <a:latin typeface="Tium" panose="02000800000000000000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5703" y="5241303"/>
              <a:ext cx="12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Tium" panose="02000800000000000000" pitchFamily="2" charset="0"/>
                </a:rPr>
                <a:t>Coroutine </a:t>
              </a:r>
              <a:endParaRPr lang="ko-KR" altLang="en-US" dirty="0">
                <a:solidFill>
                  <a:schemeClr val="bg1"/>
                </a:solidFill>
                <a:latin typeface="Tium" panose="02000800000000000000" pitchFamily="2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V="1">
              <a:off x="5231876" y="3925985"/>
              <a:ext cx="1178351" cy="826330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 flipV="1">
              <a:off x="5231876" y="4780596"/>
              <a:ext cx="1187778" cy="170059"/>
            </a:xfrm>
            <a:prstGeom prst="straightConnector1">
              <a:avLst/>
            </a:prstGeom>
            <a:ln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631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733</Words>
  <Application>Microsoft Office PowerPoint</Application>
  <PresentationFormat>와이드스크린</PresentationFormat>
  <Paragraphs>167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Tium</vt:lpstr>
      <vt:lpstr>굴림체</vt:lpstr>
      <vt:lpstr>Tmon몬소리 Black</vt:lpstr>
      <vt:lpstr>Arial</vt:lpstr>
      <vt:lpstr>맑은 고딕</vt:lpstr>
      <vt:lpstr>HY견고딕</vt:lpstr>
      <vt:lpstr>Office 테마</vt:lpstr>
      <vt:lpstr>파이썬 스터디</vt:lpstr>
      <vt:lpstr>Ch40. 많은 함수를 동시에 실행하려면  코루틴을 고려하자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Ch41. 진정한 병렬성을 실현하려면 concurrent.futures를 고려하자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스터디</dc:title>
  <dc:creator>조봉석 [xtozero]</dc:creator>
  <cp:lastModifiedBy>xtozero</cp:lastModifiedBy>
  <cp:revision>57</cp:revision>
  <dcterms:created xsi:type="dcterms:W3CDTF">2016-09-11T08:49:14Z</dcterms:created>
  <dcterms:modified xsi:type="dcterms:W3CDTF">2016-12-13T12:44:53Z</dcterms:modified>
</cp:coreProperties>
</file>