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2" r:id="rId9"/>
    <p:sldId id="264" r:id="rId10"/>
    <p:sldId id="266" r:id="rId11"/>
    <p:sldId id="267" r:id="rId12"/>
  </p:sldIdLst>
  <p:sldSz cx="18288000" cy="10287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f0621473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20f0621473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f0621473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20f0621473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0f062147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20f062147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4c215e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1d4c215e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8400" y="5829300"/>
            <a:ext cx="13716000" cy="1485900"/>
          </a:xfrm>
        </p:spPr>
        <p:txBody>
          <a:bodyPr anchor="t" anchorCtr="0"/>
          <a:lstStyle>
            <a:lvl1pPr algn="r">
              <a:defRPr sz="57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7686675"/>
            <a:ext cx="13716000" cy="800100"/>
          </a:xfrm>
        </p:spPr>
        <p:txBody>
          <a:bodyPr/>
          <a:lstStyle>
            <a:lvl1pPr marL="0" indent="0" algn="r">
              <a:buNone/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801600" y="9532620"/>
            <a:ext cx="4572000" cy="548640"/>
          </a:xfrm>
        </p:spPr>
        <p:txBody>
          <a:bodyPr/>
          <a:lstStyle>
            <a:lvl1pPr>
              <a:defRPr sz="25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797296" y="9532620"/>
            <a:ext cx="694944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432304" y="9532620"/>
            <a:ext cx="2438400" cy="54864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09750" y="5472113"/>
            <a:ext cx="14630400" cy="192024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7572375"/>
            <a:ext cx="14630400" cy="10287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809750" y="5472113"/>
            <a:ext cx="457200" cy="192024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828800" y="7572375"/>
            <a:ext cx="457200" cy="10287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14400" y="9529763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8722254" y="4802928"/>
            <a:ext cx="87782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16459200" cy="740664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457700"/>
            <a:ext cx="13716000" cy="1600200"/>
          </a:xfrm>
        </p:spPr>
        <p:txBody>
          <a:bodyPr anchor="t" anchorCtr="0"/>
          <a:lstStyle>
            <a:lvl1pPr algn="r">
              <a:buNone/>
              <a:defRPr sz="57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6400800"/>
            <a:ext cx="13563600" cy="1714500"/>
          </a:xfrm>
        </p:spPr>
        <p:txBody>
          <a:bodyPr anchor="t" anchorCtr="0"/>
          <a:lstStyle>
            <a:lvl1pPr marL="0" indent="0" algn="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01600" y="9532620"/>
            <a:ext cx="45720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7296" y="9532620"/>
            <a:ext cx="694944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9696" y="9532620"/>
            <a:ext cx="3041904" cy="54864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229100"/>
            <a:ext cx="14630400" cy="192024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828800" y="4229100"/>
            <a:ext cx="457200" cy="192024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16459200" cy="1371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8083296" cy="740664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264396" y="1824228"/>
            <a:ext cx="8083296" cy="740664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16459200" cy="1371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28813"/>
            <a:ext cx="8080376" cy="1028700"/>
          </a:xfrm>
          <a:noFill/>
          <a:ln>
            <a:noFill/>
          </a:ln>
        </p:spPr>
        <p:txBody>
          <a:bodyPr lIns="163284" anchor="b" anchorCtr="0">
            <a:noAutofit/>
          </a:bodyPr>
          <a:lstStyle>
            <a:lvl1pPr marL="0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401" y="1943100"/>
            <a:ext cx="8083550" cy="1028700"/>
          </a:xfrm>
          <a:noFill/>
          <a:ln>
            <a:noFill/>
          </a:ln>
        </p:spPr>
        <p:txBody>
          <a:bodyPr lIns="163284" anchor="b" anchorCtr="0"/>
          <a:lstStyle>
            <a:lvl1pPr marL="0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14400" y="3200400"/>
            <a:ext cx="8077200" cy="60579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9296400" y="3200400"/>
            <a:ext cx="8077200" cy="60579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16459200" cy="1371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14400" y="9529763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0" y="457200"/>
            <a:ext cx="5029200" cy="1257300"/>
          </a:xfrm>
        </p:spPr>
        <p:txBody>
          <a:bodyPr anchor="b" anchorCtr="0">
            <a:noAutofit/>
          </a:bodyPr>
          <a:lstStyle>
            <a:lvl1pPr algn="l">
              <a:buNone/>
              <a:defRPr sz="3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649200" y="1828801"/>
            <a:ext cx="5029200" cy="7265195"/>
          </a:xfrm>
        </p:spPr>
        <p:txBody>
          <a:bodyPr/>
          <a:lstStyle>
            <a:lvl1pPr marL="0" indent="0">
              <a:lnSpc>
                <a:spcPts val="3929"/>
              </a:lnSpc>
              <a:spcAft>
                <a:spcPts val="1786"/>
              </a:spcAft>
              <a:buNone/>
              <a:defRPr sz="2900">
                <a:solidFill>
                  <a:schemeClr val="tx2"/>
                </a:solidFill>
              </a:defRPr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14400" y="9529763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7830050" y="4986338"/>
            <a:ext cx="90525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11430000" cy="85725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1284"/>
            <a:ext cx="16459200" cy="1012032"/>
          </a:xfrm>
          <a:ln>
            <a:solidFill>
              <a:schemeClr val="accent1"/>
            </a:solidFill>
          </a:ln>
        </p:spPr>
        <p:txBody>
          <a:bodyPr lIns="489853" anchor="ctr"/>
          <a:lstStyle>
            <a:lvl1pPr algn="r">
              <a:buNone/>
              <a:defRPr sz="36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2857500"/>
            <a:ext cx="16459200" cy="640537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1071"/>
              </a:spcBef>
              <a:buNone/>
              <a:defRPr sz="57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828800"/>
            <a:ext cx="16459200" cy="800100"/>
          </a:xfrm>
        </p:spPr>
        <p:txBody>
          <a:bodyPr anchor="ctr" anchorCtr="0"/>
          <a:lstStyle>
            <a:lvl1pPr marL="0" indent="0" algn="l">
              <a:buFontTx/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14400" y="9529763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914400" y="751284"/>
            <a:ext cx="365760" cy="10287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6459200" cy="1485900"/>
          </a:xfrm>
          <a:prstGeom prst="rect">
            <a:avLst/>
          </a:prstGeom>
        </p:spPr>
        <p:txBody>
          <a:bodyPr vert="horz" lIns="163284" tIns="81642" rIns="163284" bIns="81642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6459200" cy="7365492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801600" y="9534525"/>
            <a:ext cx="4578096" cy="548640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797296" y="9534525"/>
            <a:ext cx="7010400" cy="548640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r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25296" y="9534525"/>
            <a:ext cx="3962400" cy="548640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14400" y="9529763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914400" y="1714500"/>
            <a:ext cx="1645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885913" y="9671134"/>
            <a:ext cx="286274" cy="24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ts val="1071"/>
        </a:spcBef>
        <a:buClr>
          <a:schemeClr val="accent1"/>
        </a:buClr>
        <a:buSzPct val="76000"/>
        <a:buFont typeface="Wingdings 3"/>
        <a:buChar char="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979706" indent="-489853" algn="l" rtl="0" eaLnBrk="1" latinLnBrk="0" hangingPunct="1">
        <a:spcBef>
          <a:spcPts val="893"/>
        </a:spcBef>
        <a:buClr>
          <a:schemeClr val="accent2"/>
        </a:buClr>
        <a:buSzPct val="76000"/>
        <a:buFont typeface="Wingdings 3"/>
        <a:buChar char=""/>
        <a:defRPr kumimoji="0" sz="4100" kern="1200">
          <a:solidFill>
            <a:schemeClr val="tx2"/>
          </a:solidFill>
          <a:latin typeface="+mn-lt"/>
          <a:ea typeface="+mn-ea"/>
          <a:cs typeface="+mn-cs"/>
        </a:defRPr>
      </a:lvl2pPr>
      <a:lvl3pPr marL="1469560" indent="-408211" algn="l" rtl="0" eaLnBrk="1" latinLnBrk="0" hangingPunct="1">
        <a:spcBef>
          <a:spcPts val="893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413" indent="-408211" algn="l" rtl="0" eaLnBrk="1" latinLnBrk="0" hangingPunct="1">
        <a:spcBef>
          <a:spcPts val="714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66" indent="-408211" algn="l" rtl="0" eaLnBrk="1" latinLnBrk="0" hangingPunct="1">
        <a:spcBef>
          <a:spcPts val="536"/>
        </a:spcBef>
        <a:buClr>
          <a:schemeClr val="accent2"/>
        </a:buClr>
        <a:buSzPct val="7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9" indent="-326569" algn="l" rtl="0" eaLnBrk="1" latinLnBrk="0" hangingPunct="1">
        <a:spcBef>
          <a:spcPts val="536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3265688" indent="-326569" algn="l" rtl="0" eaLnBrk="1" latinLnBrk="0" hangingPunct="1">
        <a:spcBef>
          <a:spcPts val="536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3592257" indent="-326569" algn="l" rtl="0" eaLnBrk="1" latinLnBrk="0" hangingPunct="1">
        <a:spcBef>
          <a:spcPts val="536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918826" indent="-326569" algn="l" rtl="0" eaLnBrk="1" latinLnBrk="0" hangingPunct="1">
        <a:spcBef>
          <a:spcPts val="536"/>
        </a:spcBef>
        <a:buClr>
          <a:srgbClr val="9FB8CD"/>
        </a:buClr>
        <a:buSzPct val="75000"/>
        <a:buFont typeface="Wingdings 3"/>
        <a:buChar char=""/>
        <a:defRPr kumimoji="0" lang="en-US" sz="21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1884218" y="1292801"/>
            <a:ext cx="12661532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3998"/>
              </a:lnSpc>
            </a:pPr>
            <a:r>
              <a:rPr lang="en-US" sz="10000" dirty="0">
                <a:solidFill>
                  <a:srgbClr val="100F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 On Smart City-AIOT Project</a:t>
            </a:r>
            <a:endParaRPr sz="1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3697903" y="4523894"/>
            <a:ext cx="8895879" cy="4204469"/>
            <a:chOff x="-240830" y="-349870"/>
            <a:chExt cx="2565985" cy="1306451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2285192" cy="922141"/>
            </a:xfrm>
            <a:custGeom>
              <a:avLst/>
              <a:gdLst/>
              <a:ahLst/>
              <a:cxnLst/>
              <a:rect l="l" t="t" r="r" b="b"/>
              <a:pathLst>
                <a:path w="2285192" h="922141" extrusionOk="0">
                  <a:moveTo>
                    <a:pt x="0" y="0"/>
                  </a:moveTo>
                  <a:lnTo>
                    <a:pt x="2285192" y="0"/>
                  </a:lnTo>
                  <a:lnTo>
                    <a:pt x="2285192" y="922141"/>
                  </a:lnTo>
                  <a:lnTo>
                    <a:pt x="0" y="922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3" name="Google Shape;103;p13"/>
            <p:cNvSpPr txBox="1"/>
            <p:nvPr/>
          </p:nvSpPr>
          <p:spPr>
            <a:xfrm>
              <a:off x="-240830" y="-349870"/>
              <a:ext cx="2565985" cy="1306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2743026">
                <a:lnSpc>
                  <a:spcPct val="140010"/>
                </a:lnSpc>
              </a:pPr>
              <a:r>
                <a:rPr lang="en-US" sz="39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 Presented By</a:t>
              </a:r>
            </a:p>
            <a:p>
              <a:pPr marL="2743026">
                <a:lnSpc>
                  <a:spcPct val="140010"/>
                </a:lnSpc>
              </a:pPr>
              <a:r>
                <a:rPr lang="en-US" sz="36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Tejashwini</a:t>
              </a:r>
              <a:r>
                <a:rPr lang="en-US" sz="3600" dirty="0">
                  <a:latin typeface="Times New Roman"/>
                  <a:ea typeface="Times New Roman"/>
                  <a:cs typeface="Times New Roman"/>
                  <a:sym typeface="Times New Roman"/>
                </a:rPr>
                <a:t> R[1AP21IS052]</a:t>
              </a:r>
              <a:r>
                <a:rPr lang="en-US" sz="36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             </a:t>
              </a:r>
              <a:endParaRPr sz="3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>
                <a:lnSpc>
                  <a:spcPct val="140011"/>
                </a:lnSpc>
              </a:pPr>
              <a:r>
                <a:rPr lang="en-US" sz="3600" dirty="0"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Keerthana M  [1AP21CS021]</a:t>
              </a:r>
              <a:endParaRPr sz="3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>
                <a:lnSpc>
                  <a:spcPct val="140011"/>
                </a:lnSpc>
              </a:pPr>
              <a:r>
                <a:rPr lang="en-US" sz="3600" dirty="0"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Vinay Kumar GR  [1AP22EC408]</a:t>
              </a:r>
              <a:endParaRPr sz="3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2548550" y="460500"/>
            <a:ext cx="12881100" cy="210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9011"/>
              </a:lnSpc>
            </a:pPr>
            <a:r>
              <a:rPr lang="en-US" sz="4600" b="1" dirty="0">
                <a:solidFill>
                  <a:schemeClr val="dk1"/>
                </a:solidFill>
              </a:rPr>
              <a:t>Conclusion</a:t>
            </a:r>
            <a:endParaRPr sz="4600" b="1">
              <a:solidFill>
                <a:schemeClr val="dk1"/>
              </a:solidFill>
            </a:endParaRPr>
          </a:p>
          <a:p>
            <a:pPr algn="ctr">
              <a:lnSpc>
                <a:spcPct val="149011"/>
              </a:lnSpc>
            </a:pPr>
            <a:r>
              <a:rPr lang="en-US" sz="4600" b="1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600" b="1"/>
          </a:p>
        </p:txBody>
      </p:sp>
      <p:sp>
        <p:nvSpPr>
          <p:cNvPr id="234" name="Google Shape;234;p23"/>
          <p:cNvSpPr txBox="1"/>
          <p:nvPr/>
        </p:nvSpPr>
        <p:spPr>
          <a:xfrm>
            <a:off x="540327" y="1330036"/>
            <a:ext cx="17041091" cy="1555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91421" rIns="91421" bIns="91421" anchor="t" anchorCtr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b="1" dirty="0"/>
              <a:t>Improved Traffic Flow</a:t>
            </a:r>
            <a:r>
              <a:rPr lang="en-US" sz="3200" dirty="0"/>
              <a:t>: Advanced systems help manage traffic more efficiently, reducing congestion and travel times.</a:t>
            </a:r>
          </a:p>
          <a:p>
            <a:pPr algn="just">
              <a:buFont typeface="Arial" pitchFamily="34" charset="0"/>
              <a:buChar char="•"/>
            </a:pPr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b="1" dirty="0"/>
              <a:t>Enhanced Safety</a:t>
            </a:r>
            <a:r>
              <a:rPr lang="en-US" sz="3200" dirty="0"/>
              <a:t>: Smart technologies monitor and respond to traffic conditions, helping to prevent accidents and improve road safety.</a:t>
            </a:r>
          </a:p>
          <a:p>
            <a:pPr algn="just">
              <a:buFont typeface="Arial" pitchFamily="34" charset="0"/>
              <a:buChar char="•"/>
            </a:pPr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b="1" dirty="0"/>
              <a:t>Environmental Sustainability</a:t>
            </a:r>
            <a:r>
              <a:rPr lang="en-US" sz="3200" dirty="0"/>
              <a:t>: By optimizing traffic, these systems reduce vehicle emissions and promote eco-friendly transportation options.</a:t>
            </a:r>
          </a:p>
          <a:p>
            <a:pPr algn="just">
              <a:buFont typeface="Arial" pitchFamily="34" charset="0"/>
              <a:buChar char="•"/>
            </a:pPr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b="1" dirty="0"/>
              <a:t>Real-Time Monitoring</a:t>
            </a:r>
            <a:r>
              <a:rPr lang="en-US" sz="3200" dirty="0"/>
              <a:t>: IoT devices and sensors provide real-time data on traffic conditions, enabling quick responses to incidents and dynamic traffic control.</a:t>
            </a:r>
          </a:p>
          <a:p>
            <a:pPr algn="just">
              <a:buFont typeface="Arial" pitchFamily="34" charset="0"/>
              <a:buChar char="•"/>
            </a:pPr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b="1" dirty="0"/>
              <a:t>Public Transport Efficiency</a:t>
            </a:r>
            <a:r>
              <a:rPr lang="en-US" sz="3200" dirty="0"/>
              <a:t>: Integrating smart traffic management with public transport systems can lead to more reliable and efficient services, encouraging more people to use public transit.</a:t>
            </a:r>
          </a:p>
          <a:p>
            <a:pPr marL="457171" indent="-419072">
              <a:buSzPts val="3000"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71"/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71" indent="-419072">
              <a:buSzPts val="3000"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3688802" y="3019870"/>
            <a:ext cx="10910396" cy="195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6997"/>
              </a:lnSpc>
            </a:pPr>
            <a:r>
              <a:rPr lang="en-US" sz="14600" b="1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4"/>
          <p:cNvGrpSpPr/>
          <p:nvPr/>
        </p:nvGrpSpPr>
        <p:grpSpPr>
          <a:xfrm>
            <a:off x="1028700" y="2654751"/>
            <a:ext cx="15235624" cy="6404991"/>
            <a:chOff x="0" y="-355209"/>
            <a:chExt cx="4012648" cy="1686900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0"/>
              <a:ext cx="1667322" cy="777756"/>
            </a:xfrm>
            <a:custGeom>
              <a:avLst/>
              <a:gdLst/>
              <a:ahLst/>
              <a:cxnLst/>
              <a:rect l="l" t="t" r="r" b="b"/>
              <a:pathLst>
                <a:path w="1667322" h="777756" extrusionOk="0">
                  <a:moveTo>
                    <a:pt x="0" y="0"/>
                  </a:moveTo>
                  <a:lnTo>
                    <a:pt x="1667322" y="0"/>
                  </a:lnTo>
                  <a:lnTo>
                    <a:pt x="1667322" y="777756"/>
                  </a:lnTo>
                  <a:lnTo>
                    <a:pt x="0" y="777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6" name="Google Shape;116;p14"/>
            <p:cNvSpPr txBox="1"/>
            <p:nvPr/>
          </p:nvSpPr>
          <p:spPr>
            <a:xfrm>
              <a:off x="83848" y="-355209"/>
              <a:ext cx="3928800" cy="16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14343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66696" indent="-457171">
                <a:lnSpc>
                  <a:spcPct val="138500"/>
                </a:lnSpc>
                <a:buClr>
                  <a:schemeClr val="dk1"/>
                </a:buClr>
                <a:buSzPts val="345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Objectives.</a:t>
              </a: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66696" indent="-457171">
                <a:lnSpc>
                  <a:spcPct val="140011"/>
                </a:lnSpc>
                <a:buClr>
                  <a:schemeClr val="dk1"/>
                </a:buClr>
                <a:buSzPts val="345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Applications.</a:t>
              </a: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66696" indent="-457171">
                <a:lnSpc>
                  <a:spcPct val="140011"/>
                </a:lnSpc>
                <a:buClr>
                  <a:schemeClr val="dk1"/>
                </a:buClr>
                <a:buSzPts val="345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rgbClr val="100F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Equipment's Used.</a:t>
              </a:r>
              <a:endParaRPr sz="3400" dirty="0">
                <a:solidFill>
                  <a:srgbClr val="100F0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66696" indent="-457171">
                <a:lnSpc>
                  <a:spcPct val="140011"/>
                </a:lnSpc>
                <a:buClr>
                  <a:schemeClr val="dk1"/>
                </a:buClr>
                <a:buSzPts val="345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rgbClr val="100F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Flow Chart.</a:t>
              </a:r>
              <a:endParaRPr sz="3400" dirty="0">
                <a:solidFill>
                  <a:srgbClr val="100F0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66696" indent="-457171">
                <a:lnSpc>
                  <a:spcPct val="140011"/>
                </a:lnSpc>
                <a:buClr>
                  <a:schemeClr val="dk1"/>
                </a:buClr>
                <a:buSzPts val="3450"/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Conclusion.</a:t>
              </a: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40011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14343" indent="-457171" algn="ctr">
                <a:lnSpc>
                  <a:spcPct val="149011"/>
                </a:lnSpc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rgbClr val="100F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40011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rgbClr val="100F0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40011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rgbClr val="100F0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40011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14343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14343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4696691" y="1122219"/>
            <a:ext cx="8779409" cy="157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343" indent="457171">
              <a:lnSpc>
                <a:spcPct val="140011"/>
              </a:lnSpc>
              <a:buClr>
                <a:schemeClr val="dk1"/>
              </a:buClr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lang="en-US" sz="4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343" indent="457171">
              <a:lnSpc>
                <a:spcPct val="140011"/>
              </a:lnSpc>
              <a:buClr>
                <a:schemeClr val="dk1"/>
              </a:buClr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-285532" y="950822"/>
            <a:ext cx="16089256" cy="6761474"/>
            <a:chOff x="-49889" y="-466905"/>
            <a:chExt cx="4237500" cy="1780800"/>
          </a:xfrm>
        </p:grpSpPr>
        <p:sp>
          <p:nvSpPr>
            <p:cNvPr id="129" name="Google Shape;129;p15"/>
            <p:cNvSpPr/>
            <p:nvPr/>
          </p:nvSpPr>
          <p:spPr>
            <a:xfrm>
              <a:off x="0" y="0"/>
              <a:ext cx="1667322" cy="777756"/>
            </a:xfrm>
            <a:custGeom>
              <a:avLst/>
              <a:gdLst/>
              <a:ahLst/>
              <a:cxnLst/>
              <a:rect l="l" t="t" r="r" b="b"/>
              <a:pathLst>
                <a:path w="1667322" h="777756" extrusionOk="0">
                  <a:moveTo>
                    <a:pt x="0" y="0"/>
                  </a:moveTo>
                  <a:lnTo>
                    <a:pt x="1667322" y="0"/>
                  </a:lnTo>
                  <a:lnTo>
                    <a:pt x="1667322" y="777756"/>
                  </a:lnTo>
                  <a:lnTo>
                    <a:pt x="0" y="777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0" name="Google Shape;130;p15"/>
            <p:cNvSpPr txBox="1"/>
            <p:nvPr/>
          </p:nvSpPr>
          <p:spPr>
            <a:xfrm>
              <a:off x="-49889" y="-466905"/>
              <a:ext cx="4237500" cy="17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>
                <a:lnSpc>
                  <a:spcPct val="90585"/>
                </a:lnSpc>
              </a:pPr>
              <a:endParaRPr sz="34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661100" y="8062876"/>
            <a:ext cx="6878920" cy="1946723"/>
          </a:xfrm>
          <a:custGeom>
            <a:avLst/>
            <a:gdLst/>
            <a:ahLst/>
            <a:cxnLst/>
            <a:rect l="l" t="t" r="r" b="b"/>
            <a:pathLst>
              <a:path w="1811720" h="777756" extrusionOk="0">
                <a:moveTo>
                  <a:pt x="0" y="0"/>
                </a:moveTo>
                <a:lnTo>
                  <a:pt x="1811720" y="0"/>
                </a:lnTo>
                <a:lnTo>
                  <a:pt x="1811720" y="777756"/>
                </a:lnTo>
                <a:lnTo>
                  <a:pt x="0" y="77775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DA5C6-0E17-B820-1631-4B87885167DD}"/>
              </a:ext>
            </a:extLst>
          </p:cNvPr>
          <p:cNvSpPr txBox="1"/>
          <p:nvPr/>
        </p:nvSpPr>
        <p:spPr>
          <a:xfrm>
            <a:off x="1094510" y="3061857"/>
            <a:ext cx="6445512" cy="8887046"/>
          </a:xfrm>
          <a:prstGeom prst="rect">
            <a:avLst/>
          </a:prstGeom>
          <a:noFill/>
        </p:spPr>
        <p:txBody>
          <a:bodyPr wrap="square" lIns="91439" tIns="45719" rIns="91439" bIns="45719">
            <a:spAutoFit/>
          </a:bodyPr>
          <a:lstStyle/>
          <a:p>
            <a:pPr marL="285735" indent="-28573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Smart Traffic Management System that optimizes traffic flow, reduces congestion, and enhances road safety using IoT-enabled sensors and real-time data analytics. </a:t>
            </a: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5" indent="-285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47BA4-7E3D-70C1-6C7B-7E9FA8420EA7}"/>
              </a:ext>
            </a:extLst>
          </p:cNvPr>
          <p:cNvSpPr txBox="1"/>
          <p:nvPr/>
        </p:nvSpPr>
        <p:spPr>
          <a:xfrm>
            <a:off x="1645920" y="950810"/>
            <a:ext cx="12322324" cy="784828"/>
          </a:xfrm>
          <a:prstGeom prst="rect">
            <a:avLst/>
          </a:prstGeom>
          <a:noFill/>
        </p:spPr>
        <p:txBody>
          <a:bodyPr wrap="square" lIns="91439" tIns="45719" rIns="91439" bIns="45719">
            <a:sp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0EA884D0-25C1-0F77-DA75-6CF097325146}"/>
              </a:ext>
            </a:extLst>
          </p:cNvPr>
          <p:cNvSpPr/>
          <p:nvPr/>
        </p:nvSpPr>
        <p:spPr>
          <a:xfrm>
            <a:off x="8104648" y="2613812"/>
            <a:ext cx="9581804" cy="6316838"/>
          </a:xfrm>
          <a:custGeom>
            <a:avLst/>
            <a:gdLst/>
            <a:ahLst/>
            <a:cxnLst/>
            <a:rect l="l" t="t" r="r" b="b"/>
            <a:pathLst>
              <a:path w="9209940" h="6212183">
                <a:moveTo>
                  <a:pt x="0" y="0"/>
                </a:moveTo>
                <a:lnTo>
                  <a:pt x="9209940" y="0"/>
                </a:lnTo>
                <a:lnTo>
                  <a:pt x="9209940" y="6212183"/>
                </a:lnTo>
                <a:lnTo>
                  <a:pt x="0" y="6212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4" r="-25098" b="-5696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7"/>
          <p:cNvGrpSpPr/>
          <p:nvPr/>
        </p:nvGrpSpPr>
        <p:grpSpPr>
          <a:xfrm>
            <a:off x="1028715" y="2237727"/>
            <a:ext cx="14917262" cy="6404991"/>
            <a:chOff x="0" y="-465042"/>
            <a:chExt cx="3928800" cy="1686900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1667322" cy="777756"/>
            </a:xfrm>
            <a:custGeom>
              <a:avLst/>
              <a:gdLst/>
              <a:ahLst/>
              <a:cxnLst/>
              <a:rect l="l" t="t" r="r" b="b"/>
              <a:pathLst>
                <a:path w="1667322" h="777756" extrusionOk="0">
                  <a:moveTo>
                    <a:pt x="0" y="0"/>
                  </a:moveTo>
                  <a:lnTo>
                    <a:pt x="1667322" y="0"/>
                  </a:lnTo>
                  <a:lnTo>
                    <a:pt x="1667322" y="777756"/>
                  </a:lnTo>
                  <a:lnTo>
                    <a:pt x="0" y="777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0" name="Google Shape;160;p17"/>
            <p:cNvSpPr txBox="1"/>
            <p:nvPr/>
          </p:nvSpPr>
          <p:spPr>
            <a:xfrm>
              <a:off x="0" y="-465042"/>
              <a:ext cx="3928800" cy="16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457171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highlight>
                    <a:srgbClr val="FFFFFF"/>
                  </a:highlight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Detection and Management of traffic Congestion.</a:t>
              </a:r>
              <a:endParaRPr sz="3000" dirty="0">
                <a:solidFill>
                  <a:schemeClr val="dk1"/>
                </a:solidFill>
                <a:highlight>
                  <a:srgbClr val="FFFFFF"/>
                </a:highlight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endParaRP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Improved Traffic Flow and Public Safety</a:t>
              </a:r>
              <a:r>
                <a:rPr lang="en-US" sz="3000" b="1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.</a:t>
              </a:r>
              <a:endParaRPr sz="30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endParaRP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Real-Time Monitoring and Reporting.</a:t>
              </a: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Vehicle prioritizaition.</a:t>
              </a: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Automatic tolling.</a:t>
              </a: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dk1"/>
                  </a:solidFill>
                  <a:latin typeface="Times New Roman" pitchFamily="18" charset="0"/>
                  <a:ea typeface="Times New Roman"/>
                  <a:cs typeface="Times New Roman" pitchFamily="18" charset="0"/>
                  <a:sym typeface="Times New Roman"/>
                </a:rPr>
                <a:t>Accident detection and response</a:t>
              </a: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endParaRPr sz="3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endParaRP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</a:pPr>
              <a:endParaRPr sz="3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endParaRPr>
            </a:p>
            <a:p>
              <a:pPr marL="488921" indent="-457171">
                <a:lnSpc>
                  <a:spcPct val="138500"/>
                </a:lnSpc>
                <a:buClr>
                  <a:schemeClr val="dk1"/>
                </a:buClr>
                <a:buSzPts val="3100"/>
                <a:buFont typeface="Arial" panose="020B0604020202020204" pitchFamily="34" charset="0"/>
                <a:buChar char="•"/>
              </a:pPr>
              <a:endParaRPr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14343" indent="-457171">
                <a:lnSpc>
                  <a:spcPct val="138500"/>
                </a:lnSpc>
                <a:buFont typeface="Arial" panose="020B0604020202020204" pitchFamily="34" charset="0"/>
                <a:buChar char="•"/>
              </a:pPr>
              <a:endParaRPr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5627200" y="1390427"/>
            <a:ext cx="78489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343" indent="457171">
              <a:lnSpc>
                <a:spcPct val="140011"/>
              </a:lnSpc>
              <a:buClr>
                <a:schemeClr val="dk1"/>
              </a:buClr>
            </a:pPr>
            <a:r>
              <a:rPr lang="en-US" sz="4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3015994" y="301704"/>
            <a:ext cx="10564800" cy="103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9011"/>
              </a:lnSpc>
            </a:pPr>
            <a:r>
              <a:rPr lang="en-US" sz="4500" b="1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Equipment's Used</a:t>
            </a:r>
            <a:endParaRPr sz="4500" b="1" dirty="0"/>
          </a:p>
        </p:txBody>
      </p:sp>
      <p:sp>
        <p:nvSpPr>
          <p:cNvPr id="173" name="Google Shape;173;p18"/>
          <p:cNvSpPr txBox="1"/>
          <p:nvPr/>
        </p:nvSpPr>
        <p:spPr>
          <a:xfrm>
            <a:off x="12242004" y="3159709"/>
            <a:ext cx="4125600" cy="2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3"/>
              </a:lnSpc>
            </a:pP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2614236" y="6308067"/>
            <a:ext cx="5095200" cy="25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7024"/>
              </a:lnSpc>
            </a:pP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0179202" y="7097023"/>
            <a:ext cx="4125600" cy="2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3"/>
              </a:lnSpc>
            </a:pP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2005286" y="1431452"/>
            <a:ext cx="13113900" cy="582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91421" rIns="91421" bIns="91421" anchor="t" anchorCtr="0">
            <a:spAutoFit/>
          </a:bodyPr>
          <a:lstStyle/>
          <a:p>
            <a:pPr>
              <a:lnSpc>
                <a:spcPct val="150000"/>
              </a:lnSpc>
            </a:pPr>
            <a:endParaRPr lang="en-IN" sz="3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63" indent="-5714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Ultrasonic sensor</a:t>
            </a:r>
          </a:p>
          <a:p>
            <a:pPr marL="571463" indent="-5714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 model B</a:t>
            </a:r>
          </a:p>
          <a:p>
            <a:pPr marL="571463" indent="-5714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Cameras</a:t>
            </a:r>
          </a:p>
          <a:p>
            <a:pPr marL="571463" indent="-5714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7-Segement LCD Display</a:t>
            </a:r>
          </a:p>
          <a:p>
            <a:pPr marL="565113" indent="-571463">
              <a:buClr>
                <a:schemeClr val="dk1"/>
              </a:buClr>
              <a:buSzPts val="3700"/>
              <a:buFont typeface="Arial" panose="020B0604020202020204" pitchFamily="34" charset="0"/>
              <a:buChar char="•"/>
            </a:pPr>
            <a:endParaRPr lang="en-US"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463" indent="-571463">
              <a:buFont typeface="Arial" panose="020B0604020202020204" pitchFamily="34" charset="0"/>
              <a:buChar char="•"/>
            </a:pPr>
            <a:endParaRPr lang="en-US" sz="3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18287999" cy="982344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 </a:t>
            </a:r>
            <a:r>
              <a:rPr lang="en-US" sz="4700" b="1" dirty="0"/>
              <a:t>Ultrasonic sensor</a:t>
            </a:r>
            <a:endParaRPr lang="en-US" sz="6400" b="1" dirty="0"/>
          </a:p>
          <a:p>
            <a:pPr>
              <a:buFont typeface="Arial" pitchFamily="34" charset="0"/>
              <a:buChar char="•"/>
            </a:pPr>
            <a:endParaRPr lang="en-US" sz="6400" b="1" dirty="0"/>
          </a:p>
          <a:p>
            <a:pPr>
              <a:buFont typeface="Arial" pitchFamily="34" charset="0"/>
              <a:buChar char="•"/>
            </a:pPr>
            <a:endParaRPr lang="en-US" sz="6400" b="1" dirty="0"/>
          </a:p>
          <a:p>
            <a:pPr>
              <a:buFont typeface="Arial" pitchFamily="34" charset="0"/>
              <a:buChar char="•"/>
            </a:pPr>
            <a:endParaRPr lang="en-US" sz="64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An ultrasonic sensor is an electronic device that convert converts the </a:t>
            </a:r>
            <a:r>
              <a:rPr lang="en-US" sz="3200"/>
              <a:t>received sound waves </a:t>
            </a:r>
            <a:r>
              <a:rPr lang="en-US" sz="3200" dirty="0"/>
              <a:t>into electrical signal. </a:t>
            </a:r>
          </a:p>
          <a:p>
            <a:endParaRPr lang="en-US" sz="3200" b="1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 </a:t>
            </a:r>
            <a:r>
              <a:rPr lang="en-US" sz="4700" b="1" dirty="0"/>
              <a:t>Raspberry pi 4 model B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Raspberry</a:t>
            </a:r>
            <a:r>
              <a:rPr lang="en-US" sz="3200" b="1" dirty="0"/>
              <a:t> </a:t>
            </a:r>
            <a:r>
              <a:rPr lang="en-US" sz="2900" dirty="0"/>
              <a:t>Pi 4 Model B </a:t>
            </a:r>
            <a:r>
              <a:rPr lang="en-US" sz="3200" dirty="0"/>
              <a:t>is a powerful single-board computer that offers significant upgrades.</a:t>
            </a:r>
          </a:p>
          <a:p>
            <a:endParaRPr lang="en-US" sz="3200" b="1" dirty="0"/>
          </a:p>
        </p:txBody>
      </p:sp>
      <p:pic>
        <p:nvPicPr>
          <p:cNvPr id="11" name="Picture 10" descr="raspberry-pi-4-labelled-f5e5dcdf6a34223235f83261fa42d1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09" y="5858852"/>
            <a:ext cx="8340438" cy="2412313"/>
          </a:xfrm>
          <a:prstGeom prst="rect">
            <a:avLst/>
          </a:prstGeom>
        </p:spPr>
      </p:pic>
      <p:pic>
        <p:nvPicPr>
          <p:cNvPr id="13" name="Picture 12" descr="ultrasonic-sensor-1000x1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3" y="0"/>
            <a:ext cx="7815262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" y="249382"/>
            <a:ext cx="18037276" cy="967628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/>
              <a:t>    Seven Segment Display</a:t>
            </a:r>
          </a:p>
          <a:p>
            <a:pPr>
              <a:buFont typeface="Arial" pitchFamily="34" charset="0"/>
              <a:buChar char="•"/>
            </a:pP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>
              <a:buFont typeface="Arial" pitchFamily="34" charset="0"/>
              <a:buChar char="•"/>
            </a:pPr>
            <a:endParaRPr lang="en-US" sz="3600" b="1" dirty="0"/>
          </a:p>
          <a:p>
            <a:pPr>
              <a:buFont typeface="Arial" pitchFamily="34" charset="0"/>
              <a:buChar char="•"/>
            </a:pPr>
            <a:endParaRPr lang="en-US" sz="3600" b="1" dirty="0"/>
          </a:p>
          <a:p>
            <a:pPr>
              <a:buFont typeface="Arial" pitchFamily="34" charset="0"/>
              <a:buChar char="•"/>
            </a:pPr>
            <a:endParaRPr lang="en-US" sz="3600" b="1" dirty="0"/>
          </a:p>
          <a:p>
            <a:r>
              <a:rPr lang="en-US" sz="3600" dirty="0"/>
              <a:t>seven-segment display is an electronic device used to display decimal numerals.</a:t>
            </a:r>
            <a:endParaRPr lang="en-US" sz="3600" b="1" dirty="0"/>
          </a:p>
          <a:p>
            <a:pPr>
              <a:buFont typeface="Arial" pitchFamily="34" charset="0"/>
              <a:buChar char="•"/>
            </a:pPr>
            <a:r>
              <a:rPr lang="en-US" sz="3600" b="1" dirty="0"/>
              <a:t> Camaras</a:t>
            </a:r>
          </a:p>
          <a:p>
            <a:pPr>
              <a:buFont typeface="Arial" pitchFamily="34" charset="0"/>
              <a:buChar char="•"/>
            </a:pP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dirty="0"/>
              <a:t>Cameras </a:t>
            </a:r>
            <a:r>
              <a:rPr lang="en-US" sz="3600" dirty="0" err="1"/>
              <a:t>caputres</a:t>
            </a:r>
            <a:r>
              <a:rPr lang="en-US" sz="3600" dirty="0"/>
              <a:t> images and </a:t>
            </a:r>
            <a:r>
              <a:rPr lang="en-US" sz="3600" dirty="0" err="1"/>
              <a:t>vedios</a:t>
            </a:r>
            <a:r>
              <a:rPr lang="en-US" sz="3600" dirty="0"/>
              <a:t> and monitor traffic flow.</a:t>
            </a:r>
          </a:p>
          <a:p>
            <a:pPr>
              <a:buFont typeface="Arial" pitchFamily="34" charset="0"/>
              <a:buChar char="•"/>
            </a:pPr>
            <a:endParaRPr lang="en-US" sz="3600" b="1" dirty="0"/>
          </a:p>
        </p:txBody>
      </p:sp>
      <p:pic>
        <p:nvPicPr>
          <p:cNvPr id="6" name="Picture 5" descr="OIP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06" y="788278"/>
            <a:ext cx="8778709" cy="3132558"/>
          </a:xfrm>
          <a:prstGeom prst="rect">
            <a:avLst/>
          </a:prstGeom>
        </p:spPr>
      </p:pic>
      <p:pic>
        <p:nvPicPr>
          <p:cNvPr id="7" name="Picture 6" descr="closeup-traffic-security-camera-surveill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50" y="6366165"/>
            <a:ext cx="9105036" cy="24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2492974" y="336675"/>
            <a:ext cx="12881100" cy="103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9011"/>
              </a:lnSpc>
            </a:pPr>
            <a:r>
              <a:rPr lang="en-US" sz="4500" b="1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Traffic Management Flow Chart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00" y="1766027"/>
            <a:ext cx="13774624" cy="802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2492974" y="336684"/>
            <a:ext cx="12881100" cy="19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9011"/>
              </a:lnSpc>
            </a:pPr>
            <a:r>
              <a:rPr lang="en-US" sz="4300" b="1" dirty="0">
                <a:solidFill>
                  <a:schemeClr val="dk1"/>
                </a:solidFill>
              </a:rPr>
              <a:t>Pseudo-Code for Traffic Management System</a:t>
            </a:r>
            <a:endParaRPr lang="en-IN" sz="4300" b="1" dirty="0">
              <a:solidFill>
                <a:schemeClr val="dk1"/>
              </a:solidFill>
            </a:endParaRPr>
          </a:p>
          <a:p>
            <a:pPr algn="ctr">
              <a:lnSpc>
                <a:spcPct val="149011"/>
              </a:lnSpc>
            </a:pPr>
            <a:r>
              <a:rPr lang="en-US" sz="4300" b="1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300" b="1" dirty="0"/>
          </a:p>
        </p:txBody>
      </p:sp>
      <p:sp>
        <p:nvSpPr>
          <p:cNvPr id="2" name="Google Shape;234;p23">
            <a:extLst>
              <a:ext uri="{FF2B5EF4-FFF2-40B4-BE49-F238E27FC236}">
                <a16:creationId xmlns:a16="http://schemas.microsoft.com/office/drawing/2014/main" id="{ED1E080C-0BA5-9BC4-35D4-1AB7DD60E9BC}"/>
              </a:ext>
            </a:extLst>
          </p:cNvPr>
          <p:cNvSpPr txBox="1"/>
          <p:nvPr/>
        </p:nvSpPr>
        <p:spPr>
          <a:xfrm>
            <a:off x="775857" y="1696769"/>
            <a:ext cx="14835822" cy="7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91421" rIns="91421" bIns="91421" anchor="t" anchorCtr="0">
            <a:spAutoFit/>
          </a:bodyPr>
          <a:lstStyle/>
          <a:p>
            <a:pPr marL="514319" indent="-514319">
              <a:buFont typeface="Arial" pitchFamily="34" charset="0"/>
              <a:buChar char="•"/>
            </a:pPr>
            <a:r>
              <a:rPr lang="en-IN" sz="2700" dirty="0"/>
              <a:t>Initialize Flask App and GPIO Setup </a:t>
            </a:r>
          </a:p>
          <a:p>
            <a:pPr marL="514319" indent="-514319"/>
            <a:r>
              <a:rPr lang="en-IN" sz="2700" dirty="0"/>
              <a:t>      Define GPIO pins for data (SDI), latch (RCLK), and clock (SRCLK).</a:t>
            </a:r>
          </a:p>
          <a:p>
            <a:pPr marL="457171" indent="-457171"/>
            <a:r>
              <a:rPr lang="en-IN" sz="2700" dirty="0"/>
              <a:t>      Initialize 7-segment display. </a:t>
            </a:r>
          </a:p>
          <a:p>
            <a:pPr marL="457171" indent="-457171">
              <a:buFontTx/>
              <a:buChar char="-"/>
            </a:pPr>
            <a:endParaRPr lang="en-IN" sz="2700" dirty="0"/>
          </a:p>
          <a:p>
            <a:pPr>
              <a:buFont typeface="Arial" pitchFamily="34" charset="0"/>
              <a:buChar char="•"/>
            </a:pPr>
            <a:r>
              <a:rPr lang="en-IN" sz="2700" dirty="0"/>
              <a:t>    Setup 7-Segment Display Functions</a:t>
            </a:r>
          </a:p>
          <a:p>
            <a:r>
              <a:rPr lang="en-IN" sz="2700" dirty="0"/>
              <a:t>     setup display(): Configures GPIO pins for output and sets them to low.</a:t>
            </a:r>
          </a:p>
          <a:p>
            <a:r>
              <a:rPr lang="en-IN" sz="2700" dirty="0"/>
              <a:t>     hc595 shift(data): Sends data to the 7-segment display using shift registers. </a:t>
            </a:r>
          </a:p>
          <a:p>
            <a:pPr marL="457171" indent="-457171"/>
            <a:r>
              <a:rPr lang="en-IN" sz="2700" dirty="0"/>
              <a:t>     display number on kit(number): Displays single or double-digit numbers on the 7-segment display.</a:t>
            </a:r>
          </a:p>
          <a:p>
            <a:pPr marL="457171" indent="-457171">
              <a:buFontTx/>
              <a:buChar char="-"/>
            </a:pPr>
            <a:endParaRPr lang="en-IN" sz="2700" dirty="0"/>
          </a:p>
          <a:p>
            <a:pPr>
              <a:buFont typeface="Arial" pitchFamily="34" charset="0"/>
              <a:buChar char="•"/>
            </a:pPr>
            <a:r>
              <a:rPr lang="en-US" sz="2700" dirty="0"/>
              <a:t>     Traffic Data Structure - Initialize a dictionary traffic data with keys A, B, C, D, and current to, 	lights, and current active signal. times</a:t>
            </a:r>
          </a:p>
          <a:p>
            <a:r>
              <a:rPr lang="en-US" sz="2700" dirty="0"/>
              <a:t> </a:t>
            </a:r>
            <a:endParaRPr lang="en-IN" sz="2700" dirty="0"/>
          </a:p>
          <a:p>
            <a:pPr marL="457171" indent="-457171">
              <a:buFont typeface="Arial" pitchFamily="34" charset="0"/>
              <a:buChar char="•"/>
            </a:pPr>
            <a:r>
              <a:rPr lang="en-US" sz="2700" dirty="0"/>
              <a:t>Random Traffic Value Generation   generate random values(): Generate random values for traffic signals A, B, C, and D. </a:t>
            </a:r>
            <a:endParaRPr lang="en-IN" sz="2700" dirty="0"/>
          </a:p>
          <a:p>
            <a:endParaRPr lang="en-IN" sz="2700" dirty="0"/>
          </a:p>
          <a:p>
            <a:pPr marL="457171" indent="-457171">
              <a:buAutoNum type="arabicPeriod"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448</Words>
  <Application>Microsoft Office PowerPoint</Application>
  <PresentationFormat>Custom</PresentationFormat>
  <Paragraphs>126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DM Sans</vt:lpstr>
      <vt:lpstr>Wingdings 3</vt:lpstr>
      <vt:lpstr>Bookman Old Style</vt:lpstr>
      <vt:lpstr>Arial</vt:lpstr>
      <vt:lpstr>Gill Sans MT</vt:lpstr>
      <vt:lpstr>Wingdings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TUFF</dc:creator>
  <cp:lastModifiedBy>am5158612@gmail.com</cp:lastModifiedBy>
  <cp:revision>28</cp:revision>
  <dcterms:modified xsi:type="dcterms:W3CDTF">2024-12-11T16:44:59Z</dcterms:modified>
</cp:coreProperties>
</file>