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57EC7-682A-450A-A86B-5084F731CF1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14D870-B0F9-4777-B19B-E9A30F78DEA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800" dirty="0" smtClean="0"/>
            <a:t>The reconstruction of an initial piecewise-linear model</a:t>
          </a:r>
          <a:endParaRPr lang="en-US" sz="2800" dirty="0"/>
        </a:p>
      </dgm:t>
    </dgm:pt>
    <dgm:pt modelId="{D38AA9C8-BE9E-4664-9124-33D6E1A55BA6}" type="parTrans" cxnId="{5D26D2DC-A6C2-4CD6-AA75-C8FF4F2B1EEA}">
      <dgm:prSet/>
      <dgm:spPr/>
      <dgm:t>
        <a:bodyPr/>
        <a:lstStyle/>
        <a:p>
          <a:endParaRPr lang="en-US"/>
        </a:p>
      </dgm:t>
    </dgm:pt>
    <dgm:pt modelId="{6B4C03F2-A260-46B9-9777-32BFFB310788}" type="sibTrans" cxnId="{5D26D2DC-A6C2-4CD6-AA75-C8FF4F2B1EEA}">
      <dgm:prSet/>
      <dgm:spPr/>
      <dgm:t>
        <a:bodyPr/>
        <a:lstStyle/>
        <a:p>
          <a:endParaRPr lang="en-US"/>
        </a:p>
      </dgm:t>
    </dgm:pt>
    <dgm:pt modelId="{29E5A4ED-2D7E-49FC-8087-39F6C0AF848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Cleanup</a:t>
          </a:r>
          <a:endParaRPr lang="en-US" dirty="0"/>
        </a:p>
      </dgm:t>
    </dgm:pt>
    <dgm:pt modelId="{615362E0-EC6F-4F9F-B5BE-143EAE244684}" type="parTrans" cxnId="{698F63B9-13EF-485D-A47A-AF629344DFFF}">
      <dgm:prSet/>
      <dgm:spPr/>
      <dgm:t>
        <a:bodyPr/>
        <a:lstStyle/>
        <a:p>
          <a:endParaRPr lang="en-US"/>
        </a:p>
      </dgm:t>
    </dgm:pt>
    <dgm:pt modelId="{933B9EB6-AD61-4B2F-BB2F-8840F94EB0AA}" type="sibTrans" cxnId="{698F63B9-13EF-485D-A47A-AF629344DFFF}">
      <dgm:prSet/>
      <dgm:spPr/>
      <dgm:t>
        <a:bodyPr/>
        <a:lstStyle/>
        <a:p>
          <a:endParaRPr lang="en-US"/>
        </a:p>
      </dgm:t>
    </dgm:pt>
    <dgm:pt modelId="{BFA56E34-F7BB-4CD0-B97C-87F2744537F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Simplification</a:t>
          </a:r>
          <a:endParaRPr lang="en-US" dirty="0"/>
        </a:p>
      </dgm:t>
    </dgm:pt>
    <dgm:pt modelId="{09255DF4-B145-4F40-8138-92FFB6015215}" type="parTrans" cxnId="{79FD1373-76B7-4DB8-B0CC-9E9AD39A3D55}">
      <dgm:prSet/>
      <dgm:spPr/>
      <dgm:t>
        <a:bodyPr/>
        <a:lstStyle/>
        <a:p>
          <a:endParaRPr lang="en-US"/>
        </a:p>
      </dgm:t>
    </dgm:pt>
    <dgm:pt modelId="{8A026E38-7B2A-4536-BB39-ECB6A58929B0}" type="sibTrans" cxnId="{79FD1373-76B7-4DB8-B0CC-9E9AD39A3D55}">
      <dgm:prSet/>
      <dgm:spPr/>
      <dgm:t>
        <a:bodyPr/>
        <a:lstStyle/>
        <a:p>
          <a:endParaRPr lang="en-US"/>
        </a:p>
      </dgm:t>
    </dgm:pt>
    <dgm:pt modelId="{49D91556-E97A-42C6-B3A8-484368BEF51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fitting with curved surface patches</a:t>
          </a:r>
          <a:endParaRPr lang="en-US" dirty="0"/>
        </a:p>
      </dgm:t>
    </dgm:pt>
    <dgm:pt modelId="{CEB56214-C367-411F-9756-438EC2E25818}" type="parTrans" cxnId="{0426CB42-A796-46C4-A1BF-CDBB214D83EF}">
      <dgm:prSet/>
      <dgm:spPr/>
      <dgm:t>
        <a:bodyPr/>
        <a:lstStyle/>
        <a:p>
          <a:endParaRPr lang="en-US"/>
        </a:p>
      </dgm:t>
    </dgm:pt>
    <dgm:pt modelId="{558240FE-70BE-4457-A0D0-7901E48BFC8F}" type="sibTrans" cxnId="{0426CB42-A796-46C4-A1BF-CDBB214D83EF}">
      <dgm:prSet/>
      <dgm:spPr/>
      <dgm:t>
        <a:bodyPr/>
        <a:lstStyle/>
        <a:p>
          <a:endParaRPr lang="en-US"/>
        </a:p>
      </dgm:t>
    </dgm:pt>
    <dgm:pt modelId="{18464841-0935-4F93-B68F-CB306B504E5D}" type="pres">
      <dgm:prSet presAssocID="{4E057EC7-682A-450A-A86B-5084F731CF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1D55F-573A-4FED-B849-B6B276AA0BE4}" type="pres">
      <dgm:prSet presAssocID="{49D91556-E97A-42C6-B3A8-484368BEF51E}" presName="boxAndChildren" presStyleCnt="0"/>
      <dgm:spPr/>
    </dgm:pt>
    <dgm:pt modelId="{5D5416D0-2176-4463-9A73-FDF07791584C}" type="pres">
      <dgm:prSet presAssocID="{49D91556-E97A-42C6-B3A8-484368BEF51E}" presName="parentTextBox" presStyleLbl="node1" presStyleIdx="0" presStyleCnt="4" custScaleX="66667"/>
      <dgm:spPr/>
      <dgm:t>
        <a:bodyPr/>
        <a:lstStyle/>
        <a:p>
          <a:endParaRPr lang="en-US"/>
        </a:p>
      </dgm:t>
    </dgm:pt>
    <dgm:pt modelId="{F936AFC9-52A2-4AB8-AB8E-9D4F0D74157A}" type="pres">
      <dgm:prSet presAssocID="{8A026E38-7B2A-4536-BB39-ECB6A58929B0}" presName="sp" presStyleCnt="0"/>
      <dgm:spPr/>
    </dgm:pt>
    <dgm:pt modelId="{F81AD2AF-EBA8-4A21-9B93-18C63B498367}" type="pres">
      <dgm:prSet presAssocID="{BFA56E34-F7BB-4CD0-B97C-87F2744537F5}" presName="arrowAndChildren" presStyleCnt="0"/>
      <dgm:spPr/>
    </dgm:pt>
    <dgm:pt modelId="{BBD810E5-49FE-4E83-9D9F-A119988D1481}" type="pres">
      <dgm:prSet presAssocID="{BFA56E34-F7BB-4CD0-B97C-87F2744537F5}" presName="parentTextArrow" presStyleLbl="node1" presStyleIdx="1" presStyleCnt="4" custScaleX="30556"/>
      <dgm:spPr/>
      <dgm:t>
        <a:bodyPr/>
        <a:lstStyle/>
        <a:p>
          <a:endParaRPr lang="en-US"/>
        </a:p>
      </dgm:t>
    </dgm:pt>
    <dgm:pt modelId="{2F25A2CF-714B-46A8-B42B-7443F0A3ECC7}" type="pres">
      <dgm:prSet presAssocID="{933B9EB6-AD61-4B2F-BB2F-8840F94EB0AA}" presName="sp" presStyleCnt="0"/>
      <dgm:spPr/>
    </dgm:pt>
    <dgm:pt modelId="{9CCED7A0-C527-475D-B021-6BDFFF98B116}" type="pres">
      <dgm:prSet presAssocID="{29E5A4ED-2D7E-49FC-8087-39F6C0AF8489}" presName="arrowAndChildren" presStyleCnt="0"/>
      <dgm:spPr/>
    </dgm:pt>
    <dgm:pt modelId="{F758BC7F-013A-4259-9B51-30F7A822B8F7}" type="pres">
      <dgm:prSet presAssocID="{29E5A4ED-2D7E-49FC-8087-39F6C0AF8489}" presName="parentTextArrow" presStyleLbl="node1" presStyleIdx="2" presStyleCnt="4" custScaleX="30556"/>
      <dgm:spPr/>
      <dgm:t>
        <a:bodyPr/>
        <a:lstStyle/>
        <a:p>
          <a:endParaRPr lang="en-US"/>
        </a:p>
      </dgm:t>
    </dgm:pt>
    <dgm:pt modelId="{E7C2DD15-BB0D-469B-9027-2AE49C4BA40E}" type="pres">
      <dgm:prSet presAssocID="{6B4C03F2-A260-46B9-9777-32BFFB310788}" presName="sp" presStyleCnt="0"/>
      <dgm:spPr/>
    </dgm:pt>
    <dgm:pt modelId="{196C028E-22E0-4A03-998B-9F7062DD3DA9}" type="pres">
      <dgm:prSet presAssocID="{1114D870-B0F9-4777-B19B-E9A30F78DEAF}" presName="arrowAndChildren" presStyleCnt="0"/>
      <dgm:spPr/>
    </dgm:pt>
    <dgm:pt modelId="{75E4AA79-F8FB-46D6-8B0B-FD1ED1FA0D3A}" type="pres">
      <dgm:prSet presAssocID="{1114D870-B0F9-4777-B19B-E9A30F78DEAF}" presName="parentTextArrow" presStyleLbl="node1" presStyleIdx="3" presStyleCnt="4" custScaleX="91667" custScaleY="275157"/>
      <dgm:spPr/>
      <dgm:t>
        <a:bodyPr/>
        <a:lstStyle/>
        <a:p>
          <a:endParaRPr lang="en-US"/>
        </a:p>
      </dgm:t>
    </dgm:pt>
  </dgm:ptLst>
  <dgm:cxnLst>
    <dgm:cxn modelId="{93BEEFA4-79AD-4E12-9561-3F19A67C241A}" type="presOf" srcId="{1114D870-B0F9-4777-B19B-E9A30F78DEAF}" destId="{75E4AA79-F8FB-46D6-8B0B-FD1ED1FA0D3A}" srcOrd="0" destOrd="0" presId="urn:microsoft.com/office/officeart/2005/8/layout/process4"/>
    <dgm:cxn modelId="{130B6715-C5EF-4894-9CC6-F02C2CAF42FE}" type="presOf" srcId="{29E5A4ED-2D7E-49FC-8087-39F6C0AF8489}" destId="{F758BC7F-013A-4259-9B51-30F7A822B8F7}" srcOrd="0" destOrd="0" presId="urn:microsoft.com/office/officeart/2005/8/layout/process4"/>
    <dgm:cxn modelId="{808A2C10-D11C-426F-BBC0-268691E9649E}" type="presOf" srcId="{BFA56E34-F7BB-4CD0-B97C-87F2744537F5}" destId="{BBD810E5-49FE-4E83-9D9F-A119988D1481}" srcOrd="0" destOrd="0" presId="urn:microsoft.com/office/officeart/2005/8/layout/process4"/>
    <dgm:cxn modelId="{698F63B9-13EF-485D-A47A-AF629344DFFF}" srcId="{4E057EC7-682A-450A-A86B-5084F731CF11}" destId="{29E5A4ED-2D7E-49FC-8087-39F6C0AF8489}" srcOrd="1" destOrd="0" parTransId="{615362E0-EC6F-4F9F-B5BE-143EAE244684}" sibTransId="{933B9EB6-AD61-4B2F-BB2F-8840F94EB0AA}"/>
    <dgm:cxn modelId="{6C8F6E3B-BAC1-4CF3-B79D-73BFF4BCCFF6}" type="presOf" srcId="{4E057EC7-682A-450A-A86B-5084F731CF11}" destId="{18464841-0935-4F93-B68F-CB306B504E5D}" srcOrd="0" destOrd="0" presId="urn:microsoft.com/office/officeart/2005/8/layout/process4"/>
    <dgm:cxn modelId="{18DFFD58-921F-4F8A-9322-0A7811483D5F}" type="presOf" srcId="{49D91556-E97A-42C6-B3A8-484368BEF51E}" destId="{5D5416D0-2176-4463-9A73-FDF07791584C}" srcOrd="0" destOrd="0" presId="urn:microsoft.com/office/officeart/2005/8/layout/process4"/>
    <dgm:cxn modelId="{5D26D2DC-A6C2-4CD6-AA75-C8FF4F2B1EEA}" srcId="{4E057EC7-682A-450A-A86B-5084F731CF11}" destId="{1114D870-B0F9-4777-B19B-E9A30F78DEAF}" srcOrd="0" destOrd="0" parTransId="{D38AA9C8-BE9E-4664-9124-33D6E1A55BA6}" sibTransId="{6B4C03F2-A260-46B9-9777-32BFFB310788}"/>
    <dgm:cxn modelId="{79FD1373-76B7-4DB8-B0CC-9E9AD39A3D55}" srcId="{4E057EC7-682A-450A-A86B-5084F731CF11}" destId="{BFA56E34-F7BB-4CD0-B97C-87F2744537F5}" srcOrd="2" destOrd="0" parTransId="{09255DF4-B145-4F40-8138-92FFB6015215}" sibTransId="{8A026E38-7B2A-4536-BB39-ECB6A58929B0}"/>
    <dgm:cxn modelId="{0426CB42-A796-46C4-A1BF-CDBB214D83EF}" srcId="{4E057EC7-682A-450A-A86B-5084F731CF11}" destId="{49D91556-E97A-42C6-B3A8-484368BEF51E}" srcOrd="3" destOrd="0" parTransId="{CEB56214-C367-411F-9756-438EC2E25818}" sibTransId="{558240FE-70BE-4457-A0D0-7901E48BFC8F}"/>
    <dgm:cxn modelId="{654C72C7-238A-4392-BEAA-EE491D32E773}" type="presParOf" srcId="{18464841-0935-4F93-B68F-CB306B504E5D}" destId="{9CD1D55F-573A-4FED-B849-B6B276AA0BE4}" srcOrd="0" destOrd="0" presId="urn:microsoft.com/office/officeart/2005/8/layout/process4"/>
    <dgm:cxn modelId="{282A12BC-D931-4340-B4F5-B0FA60EF4054}" type="presParOf" srcId="{9CD1D55F-573A-4FED-B849-B6B276AA0BE4}" destId="{5D5416D0-2176-4463-9A73-FDF07791584C}" srcOrd="0" destOrd="0" presId="urn:microsoft.com/office/officeart/2005/8/layout/process4"/>
    <dgm:cxn modelId="{B09B4096-13B7-4786-AA58-85BA62120B23}" type="presParOf" srcId="{18464841-0935-4F93-B68F-CB306B504E5D}" destId="{F936AFC9-52A2-4AB8-AB8E-9D4F0D74157A}" srcOrd="1" destOrd="0" presId="urn:microsoft.com/office/officeart/2005/8/layout/process4"/>
    <dgm:cxn modelId="{143812AC-6495-4F04-9F32-B0ACE8688211}" type="presParOf" srcId="{18464841-0935-4F93-B68F-CB306B504E5D}" destId="{F81AD2AF-EBA8-4A21-9B93-18C63B498367}" srcOrd="2" destOrd="0" presId="urn:microsoft.com/office/officeart/2005/8/layout/process4"/>
    <dgm:cxn modelId="{468E07AE-4D70-47EB-B245-2D6D8165EE3F}" type="presParOf" srcId="{F81AD2AF-EBA8-4A21-9B93-18C63B498367}" destId="{BBD810E5-49FE-4E83-9D9F-A119988D1481}" srcOrd="0" destOrd="0" presId="urn:microsoft.com/office/officeart/2005/8/layout/process4"/>
    <dgm:cxn modelId="{F029CFC6-E387-4772-A9C3-6B847F2878B3}" type="presParOf" srcId="{18464841-0935-4F93-B68F-CB306B504E5D}" destId="{2F25A2CF-714B-46A8-B42B-7443F0A3ECC7}" srcOrd="3" destOrd="0" presId="urn:microsoft.com/office/officeart/2005/8/layout/process4"/>
    <dgm:cxn modelId="{A45FE56A-33D9-4E05-A2E9-7792448C9221}" type="presParOf" srcId="{18464841-0935-4F93-B68F-CB306B504E5D}" destId="{9CCED7A0-C527-475D-B021-6BDFFF98B116}" srcOrd="4" destOrd="0" presId="urn:microsoft.com/office/officeart/2005/8/layout/process4"/>
    <dgm:cxn modelId="{6CCF945B-2762-402F-AC43-AE7F8CF6D0AD}" type="presParOf" srcId="{9CCED7A0-C527-475D-B021-6BDFFF98B116}" destId="{F758BC7F-013A-4259-9B51-30F7A822B8F7}" srcOrd="0" destOrd="0" presId="urn:microsoft.com/office/officeart/2005/8/layout/process4"/>
    <dgm:cxn modelId="{B0B832B7-D71E-47ED-B1AC-83D2DA4222D1}" type="presParOf" srcId="{18464841-0935-4F93-B68F-CB306B504E5D}" destId="{E7C2DD15-BB0D-469B-9027-2AE49C4BA40E}" srcOrd="5" destOrd="0" presId="urn:microsoft.com/office/officeart/2005/8/layout/process4"/>
    <dgm:cxn modelId="{3B55ED31-CD9B-459C-B99F-B98884C9AFB6}" type="presParOf" srcId="{18464841-0935-4F93-B68F-CB306B504E5D}" destId="{196C028E-22E0-4A03-998B-9F7062DD3DA9}" srcOrd="6" destOrd="0" presId="urn:microsoft.com/office/officeart/2005/8/layout/process4"/>
    <dgm:cxn modelId="{E65E760C-FD3D-40E3-9A31-957F2F55EC6C}" type="presParOf" srcId="{196C028E-22E0-4A03-998B-9F7062DD3DA9}" destId="{75E4AA79-F8FB-46D6-8B0B-FD1ED1FA0D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416D0-2176-4463-9A73-FDF07791584C}">
      <dsp:nvSpPr>
        <dsp:cNvPr id="0" name=""/>
        <dsp:cNvSpPr/>
      </dsp:nvSpPr>
      <dsp:spPr>
        <a:xfrm>
          <a:off x="609593" y="3977496"/>
          <a:ext cx="2438412" cy="547513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fitting with curved surface patches</a:t>
          </a:r>
          <a:endParaRPr lang="en-US" sz="1200" kern="1200" dirty="0"/>
        </a:p>
      </dsp:txBody>
      <dsp:txXfrm>
        <a:off x="609593" y="3977496"/>
        <a:ext cx="2438412" cy="547513"/>
      </dsp:txXfrm>
    </dsp:sp>
    <dsp:sp modelId="{BBD810E5-49FE-4E83-9D9F-A119988D1481}">
      <dsp:nvSpPr>
        <dsp:cNvPr id="0" name=""/>
        <dsp:cNvSpPr/>
      </dsp:nvSpPr>
      <dsp:spPr>
        <a:xfrm rot="10800000">
          <a:off x="1269991" y="3143633"/>
          <a:ext cx="1117616" cy="842075"/>
        </a:xfrm>
        <a:prstGeom prst="upArrowCallou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Simplification</a:t>
          </a:r>
          <a:endParaRPr lang="en-US" sz="1200" kern="1200" dirty="0"/>
        </a:p>
      </dsp:txBody>
      <dsp:txXfrm rot="10800000">
        <a:off x="1269991" y="3143633"/>
        <a:ext cx="1117616" cy="547155"/>
      </dsp:txXfrm>
    </dsp:sp>
    <dsp:sp modelId="{F758BC7F-013A-4259-9B51-30F7A822B8F7}">
      <dsp:nvSpPr>
        <dsp:cNvPr id="0" name=""/>
        <dsp:cNvSpPr/>
      </dsp:nvSpPr>
      <dsp:spPr>
        <a:xfrm rot="10800000">
          <a:off x="1269991" y="2309770"/>
          <a:ext cx="1117616" cy="842075"/>
        </a:xfrm>
        <a:prstGeom prst="upArrowCallou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Cleanup</a:t>
          </a:r>
          <a:endParaRPr lang="en-US" sz="1200" kern="1200" dirty="0"/>
        </a:p>
      </dsp:txBody>
      <dsp:txXfrm rot="10800000">
        <a:off x="1269991" y="2309770"/>
        <a:ext cx="1117616" cy="547155"/>
      </dsp:txXfrm>
    </dsp:sp>
    <dsp:sp modelId="{75E4AA79-F8FB-46D6-8B0B-FD1ED1FA0D3A}">
      <dsp:nvSpPr>
        <dsp:cNvPr id="0" name=""/>
        <dsp:cNvSpPr/>
      </dsp:nvSpPr>
      <dsp:spPr>
        <a:xfrm rot="10800000">
          <a:off x="152393" y="953"/>
          <a:ext cx="3352812" cy="2317029"/>
        </a:xfrm>
        <a:prstGeom prst="upArrowCallout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reconstruction of an initial piecewise-linear model</a:t>
          </a:r>
          <a:endParaRPr lang="en-US" sz="2800" kern="1200" dirty="0"/>
        </a:p>
      </dsp:txBody>
      <dsp:txXfrm rot="10800000">
        <a:off x="152393" y="953"/>
        <a:ext cx="3352812" cy="1505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7772400" cy="1975104"/>
          </a:xfrm>
        </p:spPr>
        <p:txBody>
          <a:bodyPr>
            <a:normAutofit/>
          </a:bodyPr>
          <a:lstStyle/>
          <a:p>
            <a:r>
              <a:rPr lang="en-US" dirty="0"/>
              <a:t>Surface Reconstruction from Point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0000"/>
            <a:ext cx="7772400" cy="15087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 </a:t>
            </a:r>
            <a:r>
              <a:rPr lang="en-US" sz="2800" dirty="0"/>
              <a:t>I</a:t>
            </a:r>
            <a:r>
              <a:rPr lang="en-US" sz="2800" dirty="0" smtClean="0"/>
              <a:t>mplementation of </a:t>
            </a:r>
          </a:p>
          <a:p>
            <a:r>
              <a:rPr lang="en-US" i="1" dirty="0" smtClean="0"/>
              <a:t>H. Hoppe et al., “Surface Reconstruction from Unorganized Points.” SIGGRAPH 92</a:t>
            </a:r>
          </a:p>
          <a:p>
            <a:r>
              <a:rPr lang="en-US" i="1" dirty="0" err="1" smtClean="0"/>
              <a:t>W.Lorensen</a:t>
            </a:r>
            <a:r>
              <a:rPr lang="en-US" i="1" dirty="0" smtClean="0"/>
              <a:t> and </a:t>
            </a:r>
            <a:r>
              <a:rPr lang="en-US" i="1" dirty="0" err="1" smtClean="0"/>
              <a:t>H.Cline</a:t>
            </a:r>
            <a:r>
              <a:rPr lang="en-US" i="1" dirty="0" smtClean="0"/>
              <a:t>, “Marching Cubes: A High Resolution 3D Surface Construction Algorithm”, SIGGRAPH 87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5249636"/>
            <a:ext cx="7772400" cy="6705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Zhuoli</a:t>
            </a:r>
            <a:r>
              <a:rPr lang="en-US" dirty="0" smtClean="0"/>
              <a:t> Jiang, </a:t>
            </a:r>
            <a:r>
              <a:rPr lang="en-US" dirty="0" err="1" smtClean="0"/>
              <a:t>Rui</a:t>
            </a:r>
            <a:r>
              <a:rPr lang="en-US" dirty="0" smtClean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&amp; </a:t>
            </a:r>
            <a:r>
              <a:rPr lang="en-US" dirty="0" err="1" smtClean="0"/>
              <a:t>Furtherwork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-&gt; KD tree, </a:t>
            </a:r>
            <a:r>
              <a:rPr lang="en-US" dirty="0" err="1" smtClean="0"/>
              <a:t>Octree</a:t>
            </a:r>
            <a:r>
              <a:rPr lang="en-US" dirty="0" smtClean="0"/>
              <a:t>, R-tree etc.</a:t>
            </a:r>
          </a:p>
          <a:p>
            <a:r>
              <a:rPr lang="en-US" dirty="0" smtClean="0"/>
              <a:t>Cube ambiguity problem</a:t>
            </a:r>
          </a:p>
          <a:p>
            <a:r>
              <a:rPr lang="en-US" dirty="0" smtClean="0"/>
              <a:t>Duplicate vertices in output -&gt; indexing vertices (degradation in performance)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35" y="4114800"/>
            <a:ext cx="2211603" cy="21336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35" y="1905000"/>
            <a:ext cx="224124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34936"/>
            <a:ext cx="1636673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243807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243302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0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Thank You!</a:t>
            </a:r>
          </a:p>
          <a:p>
            <a:pPr marL="68580" indent="0" algn="ctr">
              <a:buNone/>
            </a:pPr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76600"/>
            <a:ext cx="130056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9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</a:t>
            </a:r>
            <a:r>
              <a:rPr lang="en-US" i="1" dirty="0" smtClean="0"/>
              <a:t>ntroduction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407502"/>
              </p:ext>
            </p:extLst>
          </p:nvPr>
        </p:nvGraphicFramePr>
        <p:xfrm>
          <a:off x="990600" y="1523998"/>
          <a:ext cx="365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own Arrow 7"/>
          <p:cNvSpPr/>
          <p:nvPr/>
        </p:nvSpPr>
        <p:spPr>
          <a:xfrm>
            <a:off x="6920098" y="3664039"/>
            <a:ext cx="533400" cy="3048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1523998"/>
            <a:ext cx="13716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46814" y="2971800"/>
            <a:ext cx="1420586" cy="3048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82814"/>
            <a:ext cx="2508879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968839"/>
            <a:ext cx="2508879" cy="24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Input</a:t>
                </a:r>
                <a:r>
                  <a:rPr lang="en-US" dirty="0" smtClean="0"/>
                  <a:t>: unorganized set of points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}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on or near unknown surface M</a:t>
                </a:r>
              </a:p>
              <a:p>
                <a:r>
                  <a:rPr lang="en-US" dirty="0" smtClean="0">
                    <a:solidFill>
                      <a:srgbClr val="FFC000"/>
                    </a:solidFill>
                  </a:rPr>
                  <a:t>Output</a:t>
                </a:r>
                <a:r>
                  <a:rPr lang="en-US" dirty="0" smtClean="0"/>
                  <a:t>: an triangle mesh approximates M</a:t>
                </a:r>
              </a:p>
              <a:p>
                <a:r>
                  <a:rPr lang="en-US" dirty="0" smtClean="0">
                    <a:solidFill>
                      <a:srgbClr val="FFC000"/>
                    </a:solidFill>
                  </a:rPr>
                  <a:t>Why</a:t>
                </a:r>
                <a:r>
                  <a:rPr lang="en-US" dirty="0" smtClean="0"/>
                  <a:t> is it useful?</a:t>
                </a:r>
              </a:p>
              <a:p>
                <a:pPr marL="329184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- one algorithm solves a general problem </a:t>
                </a:r>
                <a:r>
                  <a:rPr lang="en-US" dirty="0" smtClean="0"/>
                  <a:t>can be used </a:t>
                </a:r>
                <a:r>
                  <a:rPr lang="en-US" dirty="0" smtClean="0"/>
                  <a:t>to solve others</a:t>
                </a:r>
              </a:p>
              <a:p>
                <a:pPr marL="329184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- medical imagery</a:t>
                </a:r>
                <a:r>
                  <a:rPr lang="en-US" dirty="0"/>
                  <a:t>, laser range scanners, contact probe digitizers, </a:t>
                </a:r>
                <a:r>
                  <a:rPr lang="en-US" dirty="0" smtClean="0"/>
                  <a:t>radar and </a:t>
                </a:r>
                <a:r>
                  <a:rPr lang="en-US" dirty="0"/>
                  <a:t>seismic surveys, and mathematical </a:t>
                </a:r>
                <a:r>
                  <a:rPr lang="en-US" dirty="0" smtClean="0"/>
                  <a:t>models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err="1" smtClean="0">
                    <a:solidFill>
                      <a:srgbClr val="FFC000"/>
                    </a:solidFill>
                  </a:rPr>
                  <a:t>kNN</a:t>
                </a:r>
                <a:r>
                  <a:rPr lang="en-US" dirty="0" smtClean="0"/>
                  <a:t>: </a:t>
                </a:r>
                <a:r>
                  <a:rPr lang="en-US" dirty="0" smtClean="0"/>
                  <a:t>finds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of tangent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PCA</a:t>
                </a:r>
                <a:r>
                  <a:rPr lang="en-US" dirty="0" smtClean="0"/>
                  <a:t> of </a:t>
                </a:r>
                <a:r>
                  <a:rPr lang="en-US" dirty="0" err="1" smtClean="0"/>
                  <a:t>kNN</a:t>
                </a:r>
                <a:r>
                  <a:rPr lang="en-US" dirty="0" smtClean="0"/>
                  <a:t> -&gt; </a:t>
                </a:r>
                <a:r>
                  <a:rPr lang="en-US" dirty="0" smtClean="0"/>
                  <a:t>analyzes smallest </a:t>
                </a:r>
                <a:r>
                  <a:rPr lang="en-US" dirty="0" smtClean="0"/>
                  <a:t>eigenvalue is the </a:t>
                </a:r>
                <a:r>
                  <a:rPr lang="en-US" dirty="0" smtClean="0"/>
                  <a:t>+/- normal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EMST</a:t>
                </a:r>
                <a:r>
                  <a:rPr lang="en-US" dirty="0" smtClean="0"/>
                  <a:t> &amp; </a:t>
                </a:r>
                <a:r>
                  <a:rPr lang="en-US" dirty="0">
                    <a:solidFill>
                      <a:srgbClr val="FFC000"/>
                    </a:solidFill>
                  </a:rPr>
                  <a:t>Riemannian Graph </a:t>
                </a:r>
                <a:r>
                  <a:rPr lang="en-US" dirty="0" smtClean="0"/>
                  <a:t>-&gt; </a:t>
                </a:r>
                <a:r>
                  <a:rPr lang="en-US" dirty="0" smtClean="0"/>
                  <a:t>propag</a:t>
                </a:r>
                <a:r>
                  <a:rPr lang="en-US" dirty="0" smtClean="0"/>
                  <a:t>ate </a:t>
                </a:r>
                <a:r>
                  <a:rPr lang="en-US" dirty="0" smtClean="0"/>
                  <a:t>normal</a:t>
                </a:r>
                <a:endParaRPr lang="en-US" dirty="0" smtClean="0"/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SDF</a:t>
                </a:r>
                <a:r>
                  <a:rPr lang="en-US" dirty="0" smtClean="0"/>
                  <a:t> -&gt; </a:t>
                </a:r>
                <a:r>
                  <a:rPr lang="en-US" dirty="0" smtClean="0"/>
                  <a:t>return signed </a:t>
                </a:r>
                <a:r>
                  <a:rPr lang="en-US" dirty="0" smtClean="0"/>
                  <a:t>shortest distance between input point p and the closest tangent plane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Marching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Cubes </a:t>
                </a:r>
                <a:r>
                  <a:rPr lang="en-US" dirty="0" smtClean="0"/>
                  <a:t>-&gt; </a:t>
                </a:r>
                <a:r>
                  <a:rPr lang="en-US" dirty="0" smtClean="0"/>
                  <a:t>use </a:t>
                </a:r>
                <a:r>
                  <a:rPr lang="en-US" dirty="0" smtClean="0"/>
                  <a:t>SDF to render </a:t>
                </a:r>
                <a:r>
                  <a:rPr lang="en-US" dirty="0" smtClean="0"/>
                  <a:t>triangle mesh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200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8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tangent plane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K Nearest </a:t>
                </a:r>
                <a:r>
                  <a:rPr lang="en-US" dirty="0">
                    <a:solidFill>
                      <a:srgbClr val="FFC0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eighbors</a:t>
                </a:r>
              </a:p>
              <a:p>
                <a:pPr marL="397764" lvl="1" indent="0">
                  <a:buNone/>
                </a:pPr>
                <a:r>
                  <a:rPr lang="en-US" dirty="0" smtClean="0"/>
                  <a:t>- k </a:t>
                </a:r>
                <a:r>
                  <a:rPr lang="en-US" dirty="0" smtClean="0"/>
                  <a:t>is picked by user; carefully picked if noise is high</a:t>
                </a:r>
              </a:p>
              <a:p>
                <a:pPr marL="329184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:r>
                  <a:rPr lang="en-US" dirty="0"/>
                  <a:t>based on the Euclidean distance; forms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/>
                      </a:rPr>
                      <m:t>N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</a:rPr>
                      <m:t>h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</a:rPr>
                      <m:t>𝑑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29184" lvl="1" indent="0">
                  <a:buNone/>
                </a:pPr>
                <a:r>
                  <a:rPr lang="en-US" dirty="0" smtClean="0"/>
                  <a:t> </a:t>
                </a:r>
                <a:r>
                  <a:rPr lang="en-US" dirty="0" smtClean="0"/>
                  <a:t>- </a:t>
                </a:r>
                <a:r>
                  <a:rPr lang="en-US" dirty="0" smtClean="0"/>
                  <a:t>finds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of tangent </a:t>
                </a:r>
                <a:r>
                  <a:rPr lang="en-US" dirty="0" smtClean="0"/>
                  <a:t>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29184" lvl="1" indent="0">
                  <a:buNone/>
                </a:pPr>
                <a:r>
                  <a:rPr lang="en-US" dirty="0" smtClean="0"/>
                  <a:t> - </a:t>
                </a:r>
                <a:r>
                  <a:rPr lang="en-US" dirty="0"/>
                  <a:t>can be adapted and automatically pick</a:t>
                </a:r>
              </a:p>
              <a:p>
                <a:r>
                  <a:rPr lang="en-US" dirty="0" smtClean="0">
                    <a:solidFill>
                      <a:srgbClr val="FFC000"/>
                    </a:solidFill>
                  </a:rPr>
                  <a:t>Principle Component Analysis</a:t>
                </a:r>
              </a:p>
              <a:p>
                <a:pPr marL="329184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- forms covariance matrix </a:t>
                </a:r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⨂(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329184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- PCA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got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:endParaRPr lang="en-US" dirty="0" smtClean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329184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-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+/-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is the normal of plane pi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6340027" y="3661915"/>
            <a:ext cx="2209800" cy="1574810"/>
            <a:chOff x="6696534" y="3344636"/>
            <a:chExt cx="2209800" cy="1574810"/>
          </a:xfrm>
        </p:grpSpPr>
        <p:grpSp>
          <p:nvGrpSpPr>
            <p:cNvPr id="4" name="Group 3"/>
            <p:cNvGrpSpPr/>
            <p:nvPr/>
          </p:nvGrpSpPr>
          <p:grpSpPr>
            <a:xfrm>
              <a:off x="6696534" y="3344636"/>
              <a:ext cx="2209800" cy="1574810"/>
              <a:chOff x="5867400" y="2847511"/>
              <a:chExt cx="2209800" cy="1574810"/>
            </a:xfrm>
          </p:grpSpPr>
          <p:sp>
            <p:nvSpPr>
              <p:cNvPr id="5" name="Parallelogram 4"/>
              <p:cNvSpPr/>
              <p:nvPr/>
            </p:nvSpPr>
            <p:spPr>
              <a:xfrm rot="19159622">
                <a:off x="5867400" y="3355521"/>
                <a:ext cx="2209800" cy="1066800"/>
              </a:xfrm>
              <a:prstGeom prst="parallelogram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172200" y="2847511"/>
                <a:ext cx="1461407" cy="1550202"/>
                <a:chOff x="6172200" y="2847511"/>
                <a:chExt cx="1461407" cy="155020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972300" y="3758292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6591300" y="383177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6740979" y="362494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885215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6858000" y="3850821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615793" y="40767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010400" y="354874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089321" y="3812721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874329" y="3458936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817179" y="4082143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6629400" y="3657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9342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233557" y="360045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198178" y="3420836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01493" y="3976007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809015" y="398961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418614" y="3401786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667500" y="4267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6776357" y="3178628"/>
                  <a:ext cx="767443" cy="67219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6809015" y="3801835"/>
                  <a:ext cx="427263" cy="31840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6501493" y="3439886"/>
                  <a:ext cx="318410" cy="372837"/>
                </a:xfrm>
                <a:prstGeom prst="straightConnector1">
                  <a:avLst/>
                </a:prstGeom>
                <a:ln w="25400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6172200" y="3164790"/>
                      <a:ext cx="533400" cy="394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2200" y="3164790"/>
                      <a:ext cx="533400" cy="394723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r="-10227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100207" y="2847511"/>
                      <a:ext cx="533400" cy="3941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00207" y="2847511"/>
                      <a:ext cx="533400" cy="39414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r="-10227" b="-15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7086600" y="4002990"/>
                      <a:ext cx="533400" cy="3947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86600" y="4002990"/>
                      <a:ext cx="533400" cy="394723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10227"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2" name="Straight Arrow Connector 31"/>
            <p:cNvCxnSpPr>
              <a:stCxn id="18" idx="0"/>
            </p:cNvCxnSpPr>
            <p:nvPr/>
          </p:nvCxnSpPr>
          <p:spPr>
            <a:xfrm>
              <a:off x="7649034" y="4307125"/>
              <a:ext cx="378278" cy="390351"/>
            </a:xfrm>
            <a:prstGeom prst="straightConnector1">
              <a:avLst/>
            </a:prstGeom>
            <a:ln w="254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736455" y="5433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55" y="5433264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0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</a:t>
            </a:r>
            <a:r>
              <a:rPr lang="en-US" dirty="0" smtClean="0"/>
              <a:t>Normal </a:t>
            </a:r>
            <a:r>
              <a:rPr lang="en-US" dirty="0"/>
              <a:t>P</a:t>
            </a:r>
            <a:r>
              <a:rPr lang="en-US" dirty="0" smtClean="0"/>
              <a:t>ropagation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Goal</a:t>
                </a:r>
                <a:r>
                  <a:rPr lang="en-US" dirty="0" smtClean="0"/>
                  <a:t>: global optimal max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⨀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–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NP-Hard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 smtClean="0"/>
                  <a:t>Approximation: propagates </a:t>
                </a:r>
                <a:r>
                  <a:rPr lang="en-US" dirty="0"/>
                  <a:t>the normal along </a:t>
                </a:r>
                <a:r>
                  <a:rPr lang="en-US" dirty="0">
                    <a:solidFill>
                      <a:srgbClr val="FFC000"/>
                    </a:solidFill>
                  </a:rPr>
                  <a:t>sufficiently close </a:t>
                </a:r>
                <a:r>
                  <a:rPr lang="en-US" dirty="0" smtClean="0"/>
                  <a:t>points</a:t>
                </a:r>
              </a:p>
              <a:p>
                <a:r>
                  <a:rPr lang="en-US" dirty="0" smtClean="0">
                    <a:solidFill>
                      <a:srgbClr val="FFC000"/>
                    </a:solidFill>
                  </a:rPr>
                  <a:t>Euclidean Minimum Spanning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Tree</a:t>
                </a:r>
              </a:p>
              <a:p>
                <a:pPr marL="324612" lvl="2" indent="0">
                  <a:spcBef>
                    <a:spcPts val="700"/>
                  </a:spcBef>
                  <a:buClr>
                    <a:schemeClr val="tx2"/>
                  </a:buClr>
                  <a:buSzPct val="95000"/>
                  <a:buNone/>
                </a:pPr>
                <a:r>
                  <a:rPr lang="en-US" dirty="0"/>
                  <a:t>- Search </a:t>
                </a:r>
                <a:r>
                  <a:rPr lang="en-US" dirty="0" err="1"/>
                  <a:t>kNN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not the entire </a:t>
                </a:r>
                <a:r>
                  <a:rPr lang="en-US" dirty="0"/>
                  <a:t>set</a:t>
                </a:r>
              </a:p>
              <a:p>
                <a:pPr marL="324612" lvl="2" indent="0">
                  <a:spcBef>
                    <a:spcPts val="700"/>
                  </a:spcBef>
                  <a:buClr>
                    <a:schemeClr val="tx2"/>
                  </a:buClr>
                  <a:buSzPct val="95000"/>
                  <a:buNone/>
                </a:pPr>
                <a:r>
                  <a:rPr lang="en-US" dirty="0"/>
                  <a:t> - Result is good as long as k is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</a:t>
                </a:r>
                <a:r>
                  <a:rPr lang="en-US" dirty="0" smtClean="0"/>
                  <a:t>degree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 smtClean="0">
                    <a:solidFill>
                      <a:srgbClr val="FFC000"/>
                    </a:solidFill>
                  </a:rPr>
                  <a:t>Riemannian Graph</a:t>
                </a:r>
              </a:p>
              <a:p>
                <a:pPr marL="397764" lvl="1" indent="0">
                  <a:buNone/>
                </a:pPr>
                <a:r>
                  <a:rPr lang="en-US" dirty="0"/>
                  <a:t>-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its </a:t>
                </a:r>
                <a:r>
                  <a:rPr lang="en-US" dirty="0" err="1"/>
                  <a:t>kNN</a:t>
                </a:r>
                <a:endParaRPr lang="en-US" dirty="0"/>
              </a:p>
              <a:p>
                <a:pPr marL="397764" lvl="1" indent="0">
                  <a:buNone/>
                </a:pPr>
                <a:r>
                  <a:rPr lang="en-US" dirty="0"/>
                  <a:t>- Dense graph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geometric </a:t>
                </a:r>
                <a:r>
                  <a:rPr lang="en-US" dirty="0" smtClean="0"/>
                  <a:t>approximation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Travels MST over Riemannian Graph 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pPr marL="397764" lvl="1" indent="0">
                  <a:buNone/>
                </a:pPr>
                <a:r>
                  <a:rPr lang="en-US" dirty="0" smtClean="0"/>
                  <a:t>- starting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C000"/>
                  </a:solidFill>
                </a:endParaRPr>
              </a:p>
              <a:p>
                <a:pPr marL="397764" lvl="1" indent="0">
                  <a:buNone/>
                </a:pPr>
                <a:r>
                  <a:rPr lang="en-US" dirty="0" smtClean="0"/>
                  <a:t>-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dirty="0" smtClean="0"/>
                  <a:t>if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⨀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endParaRPr lang="en-US" dirty="0" smtClean="0">
                  <a:solidFill>
                    <a:srgbClr val="FFC000"/>
                  </a:solidFill>
                </a:endParaRPr>
              </a:p>
              <a:p>
                <a:pPr marL="397764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4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MST over Riemannian Graph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57756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30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7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Marching Cubes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Signed Distance Function</a:t>
                </a:r>
              </a:p>
              <a:p>
                <a:pPr marL="397764" lvl="1" indent="0">
                  <a:buNone/>
                </a:pPr>
                <a:r>
                  <a:rPr lang="en-US" dirty="0" smtClean="0"/>
                  <a:t>-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⨀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C000"/>
                    </a:solidFill>
                  </a:rPr>
                  <a:t>Marching </a:t>
                </a:r>
                <a:r>
                  <a:rPr lang="en-US" dirty="0">
                    <a:solidFill>
                      <a:srgbClr val="FFC000"/>
                    </a:solidFill>
                  </a:rPr>
                  <a:t>C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ubes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678</TotalTime>
  <Words>617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Surface Reconstruction from Point Set </vt:lpstr>
      <vt:lpstr>Introduction </vt:lpstr>
      <vt:lpstr>Background</vt:lpstr>
      <vt:lpstr>Approach</vt:lpstr>
      <vt:lpstr>Implementation – tangent plane</vt:lpstr>
      <vt:lpstr>Implementation – Normal Propagation</vt:lpstr>
      <vt:lpstr>MST over Riemannian Graph</vt:lpstr>
      <vt:lpstr>Normal Propagation</vt:lpstr>
      <vt:lpstr>Implementation – Marching Cubes</vt:lpstr>
      <vt:lpstr>Limitation &amp; Furtherwork</vt:lpstr>
      <vt:lpstr>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Reconstruction from Point Set </dc:title>
  <dc:creator>Rui Yang</dc:creator>
  <cp:lastModifiedBy>Rui Yang</cp:lastModifiedBy>
  <cp:revision>47</cp:revision>
  <dcterms:created xsi:type="dcterms:W3CDTF">2006-08-16T00:00:00Z</dcterms:created>
  <dcterms:modified xsi:type="dcterms:W3CDTF">2012-04-15T21:55:03Z</dcterms:modified>
</cp:coreProperties>
</file>