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.png" ContentType="image/png"/>
  <Override PartName="/ppt/media/image5.png" ContentType="image/png"/>
  <Override PartName="/ppt/media/image8.png" ContentType="image/png"/>
  <Override PartName="/ppt/media/image1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6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0.xml.rels" ContentType="application/vnd.openxmlformats-package.relationships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365400" cy="68540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255240" y="5047560"/>
            <a:ext cx="72720" cy="1691280"/>
          </a:xfrm>
          <a:prstGeom prst="rect">
            <a:avLst/>
          </a:prstGeom>
          <a:solidFill>
            <a:srgbClr val="ea157a"/>
          </a:solidFill>
        </p:spPr>
      </p:sp>
      <p:sp>
        <p:nvSpPr>
          <p:cNvPr id="2" name="CustomShape 3"/>
          <p:cNvSpPr/>
          <p:nvPr/>
        </p:nvSpPr>
        <p:spPr>
          <a:xfrm>
            <a:off x="255240" y="4796640"/>
            <a:ext cx="72720" cy="228240"/>
          </a:xfrm>
          <a:prstGeom prst="rect">
            <a:avLst/>
          </a:prstGeom>
          <a:solidFill>
            <a:srgbClr val="feb80a"/>
          </a:solidFill>
        </p:spPr>
      </p:sp>
      <p:sp>
        <p:nvSpPr>
          <p:cNvPr id="3" name="CustomShape 4"/>
          <p:cNvSpPr/>
          <p:nvPr/>
        </p:nvSpPr>
        <p:spPr>
          <a:xfrm>
            <a:off x="255240" y="4637520"/>
            <a:ext cx="72720" cy="136800"/>
          </a:xfrm>
          <a:prstGeom prst="rect">
            <a:avLst/>
          </a:prstGeom>
          <a:solidFill>
            <a:srgbClr val="4e5b6f"/>
          </a:solidFill>
        </p:spPr>
      </p:sp>
      <p:sp>
        <p:nvSpPr>
          <p:cNvPr id="4" name="CustomShape 5"/>
          <p:cNvSpPr/>
          <p:nvPr/>
        </p:nvSpPr>
        <p:spPr>
          <a:xfrm>
            <a:off x="255240" y="4542480"/>
            <a:ext cx="72720" cy="72720"/>
          </a:xfrm>
          <a:prstGeom prst="rect">
            <a:avLst/>
          </a:prstGeom>
          <a:solidFill>
            <a:srgbClr val="ea157a"/>
          </a:solidFill>
        </p:spPr>
      </p:sp>
      <p:sp>
        <p:nvSpPr>
          <p:cNvPr id="5" name="CustomShape 6"/>
          <p:cNvSpPr/>
          <p:nvPr/>
        </p:nvSpPr>
        <p:spPr>
          <a:xfrm>
            <a:off x="309600" y="680400"/>
            <a:ext cx="4536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" name="CustomShape 7"/>
          <p:cNvSpPr/>
          <p:nvPr/>
        </p:nvSpPr>
        <p:spPr>
          <a:xfrm>
            <a:off x="268920" y="680400"/>
            <a:ext cx="2700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" name="CustomShape 8"/>
          <p:cNvSpPr/>
          <p:nvPr/>
        </p:nvSpPr>
        <p:spPr>
          <a:xfrm>
            <a:off x="250200" y="680400"/>
            <a:ext cx="864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8" name="CustomShape 9"/>
          <p:cNvSpPr/>
          <p:nvPr/>
        </p:nvSpPr>
        <p:spPr>
          <a:xfrm>
            <a:off x="221760" y="680400"/>
            <a:ext cx="864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9" name="PlaceHolder 10"/>
          <p:cNvSpPr>
            <a:spLocks noGrp="1"/>
          </p:cNvSpPr>
          <p:nvPr>
            <p:ph type="dt"/>
          </p:nvPr>
        </p:nvSpPr>
        <p:spPr>
          <a:xfrm>
            <a:off x="6477120" y="6416640"/>
            <a:ext cx="2133360" cy="36468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CA" sz="1100">
                <a:solidFill>
                  <a:srgbClr val="d6ecff"/>
                </a:solidFill>
                <a:latin typeface="Corbel"/>
              </a:rPr>
              <a:t>12-4-15</a:t>
            </a:r>
            <a:endParaRPr/>
          </a:p>
        </p:txBody>
      </p:sp>
      <p:sp>
        <p:nvSpPr>
          <p:cNvPr id="10" name="TextShape 11"/>
          <p:cNvSpPr txBox="1"/>
          <p:nvPr/>
        </p:nvSpPr>
        <p:spPr>
          <a:xfrm>
            <a:off x="914400" y="6416640"/>
            <a:ext cx="5562360" cy="364680"/>
          </a:xfrm>
          <a:prstGeom prst="rect">
            <a:avLst/>
          </a:prstGeom>
        </p:spPr>
      </p:sp>
      <p:sp>
        <p:nvSpPr>
          <p:cNvPr id="11" name="PlaceHolder 12"/>
          <p:cNvSpPr>
            <a:spLocks noGrp="1"/>
          </p:cNvSpPr>
          <p:nvPr>
            <p:ph type="sldNum"/>
          </p:nvPr>
        </p:nvSpPr>
        <p:spPr>
          <a:xfrm>
            <a:off x="8610480" y="6416640"/>
            <a:ext cx="456840" cy="364680"/>
          </a:xfrm>
          <a:prstGeom prst="rect">
            <a:avLst/>
          </a:prstGeom>
        </p:spPr>
        <p:txBody>
          <a:bodyPr anchor="b" bIns="45000" lIns="90000" rIns="90000" tIns="45000"/>
          <a:p>
            <a:fld id="{A151F181-B121-41B1-8141-61A191F151C1}" type="slidenum">
              <a:rPr lang="en-CA" sz="1200">
                <a:solidFill>
                  <a:srgbClr val="d6ecff"/>
                </a:solidFill>
                <a:latin typeface="Corbel"/>
              </a:rPr>
              <a:t>&lt;number&gt;</a:t>
            </a:fld>
            <a:endParaRPr/>
          </a:p>
        </p:txBody>
      </p:sp>
      <p:sp>
        <p:nvSpPr>
          <p:cNvPr id="12" name="CustomShape 13"/>
          <p:cNvSpPr/>
          <p:nvPr/>
        </p:nvSpPr>
        <p:spPr>
          <a:xfrm>
            <a:off x="0" y="0"/>
            <a:ext cx="365400" cy="68540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" name="CustomShape 14"/>
          <p:cNvSpPr/>
          <p:nvPr/>
        </p:nvSpPr>
        <p:spPr>
          <a:xfrm>
            <a:off x="309600" y="680400"/>
            <a:ext cx="4536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4" name="CustomShape 15"/>
          <p:cNvSpPr/>
          <p:nvPr/>
        </p:nvSpPr>
        <p:spPr>
          <a:xfrm>
            <a:off x="268920" y="680400"/>
            <a:ext cx="2700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5" name="CustomShape 16"/>
          <p:cNvSpPr/>
          <p:nvPr/>
        </p:nvSpPr>
        <p:spPr>
          <a:xfrm>
            <a:off x="250200" y="680400"/>
            <a:ext cx="864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6" name="CustomShape 17"/>
          <p:cNvSpPr/>
          <p:nvPr/>
        </p:nvSpPr>
        <p:spPr>
          <a:xfrm>
            <a:off x="221760" y="680400"/>
            <a:ext cx="864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7" name="PlaceHolder 18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000">
                <a:solidFill>
                  <a:srgbClr val="ffffff"/>
                </a:solidFill>
                <a:latin typeface="Consolas"/>
              </a:rPr>
              <a:t>Click to edit the title text formatClick to edit Master title style</a:t>
            </a:r>
            <a:endParaRPr/>
          </a:p>
        </p:txBody>
      </p:sp>
      <p:sp>
        <p:nvSpPr>
          <p:cNvPr id="18" name="CustomShape 19"/>
          <p:cNvSpPr/>
          <p:nvPr/>
        </p:nvSpPr>
        <p:spPr>
          <a:xfrm>
            <a:off x="255240" y="5047560"/>
            <a:ext cx="72720" cy="1691280"/>
          </a:xfrm>
          <a:prstGeom prst="rect">
            <a:avLst/>
          </a:prstGeom>
          <a:solidFill>
            <a:srgbClr val="ea157a"/>
          </a:solidFill>
        </p:spPr>
      </p:sp>
      <p:sp>
        <p:nvSpPr>
          <p:cNvPr id="19" name="CustomShape 20"/>
          <p:cNvSpPr/>
          <p:nvPr/>
        </p:nvSpPr>
        <p:spPr>
          <a:xfrm>
            <a:off x="255240" y="4796640"/>
            <a:ext cx="72720" cy="228240"/>
          </a:xfrm>
          <a:prstGeom prst="rect">
            <a:avLst/>
          </a:prstGeom>
          <a:solidFill>
            <a:srgbClr val="feb80a"/>
          </a:solidFill>
        </p:spPr>
      </p:sp>
      <p:sp>
        <p:nvSpPr>
          <p:cNvPr id="20" name="CustomShape 21"/>
          <p:cNvSpPr/>
          <p:nvPr/>
        </p:nvSpPr>
        <p:spPr>
          <a:xfrm>
            <a:off x="255240" y="4637520"/>
            <a:ext cx="72720" cy="136800"/>
          </a:xfrm>
          <a:prstGeom prst="rect">
            <a:avLst/>
          </a:prstGeom>
          <a:solidFill>
            <a:srgbClr val="4e5b6f"/>
          </a:solidFill>
        </p:spPr>
      </p:sp>
      <p:sp>
        <p:nvSpPr>
          <p:cNvPr id="21" name="CustomShape 22"/>
          <p:cNvSpPr/>
          <p:nvPr/>
        </p:nvSpPr>
        <p:spPr>
          <a:xfrm>
            <a:off x="255240" y="4542480"/>
            <a:ext cx="72720" cy="72720"/>
          </a:xfrm>
          <a:prstGeom prst="rect">
            <a:avLst/>
          </a:prstGeom>
          <a:solidFill>
            <a:srgbClr val="ea157a"/>
          </a:solidFill>
        </p:spPr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stomShape 1"/>
          <p:cNvSpPr/>
          <p:nvPr/>
        </p:nvSpPr>
        <p:spPr>
          <a:xfrm>
            <a:off x="0" y="0"/>
            <a:ext cx="365400" cy="68540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4" name="CustomShape 2"/>
          <p:cNvSpPr/>
          <p:nvPr/>
        </p:nvSpPr>
        <p:spPr>
          <a:xfrm>
            <a:off x="255240" y="5047560"/>
            <a:ext cx="72720" cy="1691280"/>
          </a:xfrm>
          <a:prstGeom prst="rect">
            <a:avLst/>
          </a:prstGeom>
          <a:solidFill>
            <a:srgbClr val="ea157a"/>
          </a:solidFill>
        </p:spPr>
      </p:sp>
      <p:sp>
        <p:nvSpPr>
          <p:cNvPr id="25" name="CustomShape 3"/>
          <p:cNvSpPr/>
          <p:nvPr/>
        </p:nvSpPr>
        <p:spPr>
          <a:xfrm>
            <a:off x="255240" y="4796640"/>
            <a:ext cx="72720" cy="228240"/>
          </a:xfrm>
          <a:prstGeom prst="rect">
            <a:avLst/>
          </a:prstGeom>
          <a:solidFill>
            <a:srgbClr val="feb80a"/>
          </a:solidFill>
        </p:spPr>
      </p:sp>
      <p:sp>
        <p:nvSpPr>
          <p:cNvPr id="26" name="CustomShape 4"/>
          <p:cNvSpPr/>
          <p:nvPr/>
        </p:nvSpPr>
        <p:spPr>
          <a:xfrm>
            <a:off x="255240" y="4637520"/>
            <a:ext cx="72720" cy="136800"/>
          </a:xfrm>
          <a:prstGeom prst="rect">
            <a:avLst/>
          </a:prstGeom>
          <a:solidFill>
            <a:srgbClr val="4e5b6f"/>
          </a:solidFill>
        </p:spPr>
      </p:sp>
      <p:sp>
        <p:nvSpPr>
          <p:cNvPr id="27" name="CustomShape 5"/>
          <p:cNvSpPr/>
          <p:nvPr/>
        </p:nvSpPr>
        <p:spPr>
          <a:xfrm>
            <a:off x="255240" y="4542480"/>
            <a:ext cx="72720" cy="72720"/>
          </a:xfrm>
          <a:prstGeom prst="rect">
            <a:avLst/>
          </a:prstGeom>
          <a:solidFill>
            <a:srgbClr val="ea157a"/>
          </a:solidFill>
        </p:spPr>
      </p:sp>
      <p:sp>
        <p:nvSpPr>
          <p:cNvPr id="28" name="CustomShape 6"/>
          <p:cNvSpPr/>
          <p:nvPr/>
        </p:nvSpPr>
        <p:spPr>
          <a:xfrm>
            <a:off x="309600" y="680400"/>
            <a:ext cx="4536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9" name="CustomShape 7"/>
          <p:cNvSpPr/>
          <p:nvPr/>
        </p:nvSpPr>
        <p:spPr>
          <a:xfrm>
            <a:off x="268920" y="680400"/>
            <a:ext cx="2700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0" name="CustomShape 8"/>
          <p:cNvSpPr/>
          <p:nvPr/>
        </p:nvSpPr>
        <p:spPr>
          <a:xfrm>
            <a:off x="250200" y="680400"/>
            <a:ext cx="864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1" name="CustomShape 9"/>
          <p:cNvSpPr/>
          <p:nvPr/>
        </p:nvSpPr>
        <p:spPr>
          <a:xfrm>
            <a:off x="221760" y="680400"/>
            <a:ext cx="8640" cy="3654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2" name="PlaceHolder 10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2040" cy="914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d6ecff"/>
                </a:solidFill>
                <a:latin typeface="Consolas"/>
              </a:rPr>
              <a:t>Click to edit the title text formatClick to edit Master title style</a:t>
            </a:r>
            <a:endParaRPr/>
          </a:p>
        </p:txBody>
      </p:sp>
      <p:sp>
        <p:nvSpPr>
          <p:cNvPr id="33" name="PlaceHolder 11"/>
          <p:cNvSpPr>
            <a:spLocks noGrp="1"/>
          </p:cNvSpPr>
          <p:nvPr>
            <p:ph type="body"/>
          </p:nvPr>
        </p:nvSpPr>
        <p:spPr>
          <a:xfrm>
            <a:off x="914400" y="1783440"/>
            <a:ext cx="7772040" cy="45716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ffffff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>
                <a:solidFill>
                  <a:srgbClr val="ffffff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orbe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orbe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orbel"/>
              </a:rPr>
              <a:t>Eighth Outline Level</a:t>
            </a:r>
            <a:endParaRPr/>
          </a:p>
          <a:p>
            <a:r>
              <a:rPr lang="en-US">
                <a:solidFill>
                  <a:srgbClr val="ffffff"/>
                </a:solidFill>
                <a:latin typeface="Corbel"/>
              </a:rPr>
              <a:t>Ninth Outline LevelClick to edit Master text styles</a:t>
            </a:r>
            <a:endParaRPr/>
          </a:p>
          <a:p>
            <a:r>
              <a:rPr lang="en-US">
                <a:solidFill>
                  <a:srgbClr val="ffffff"/>
                </a:solidFill>
                <a:latin typeface="Corbel"/>
              </a:rPr>
              <a:t>Second level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orbel"/>
              </a:rPr>
              <a:t>Third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ffffff"/>
                </a:solidFill>
                <a:latin typeface="Corbel"/>
              </a:rPr>
              <a:t>Fourth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34" name="PlaceHolder 12"/>
          <p:cNvSpPr>
            <a:spLocks noGrp="1"/>
          </p:cNvSpPr>
          <p:nvPr>
            <p:ph type="dt"/>
          </p:nvPr>
        </p:nvSpPr>
        <p:spPr>
          <a:xfrm>
            <a:off x="6477120" y="6416640"/>
            <a:ext cx="2133360" cy="36468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CA" sz="1100">
                <a:solidFill>
                  <a:srgbClr val="d6ecff"/>
                </a:solidFill>
                <a:latin typeface="Corbel"/>
              </a:rPr>
              <a:t>12-4-15</a:t>
            </a:r>
            <a:endParaRPr/>
          </a:p>
        </p:txBody>
      </p:sp>
      <p:sp>
        <p:nvSpPr>
          <p:cNvPr id="35" name="TextShape 13"/>
          <p:cNvSpPr txBox="1"/>
          <p:nvPr/>
        </p:nvSpPr>
        <p:spPr>
          <a:xfrm>
            <a:off x="914400" y="6416640"/>
            <a:ext cx="5562360" cy="364680"/>
          </a:xfrm>
          <a:prstGeom prst="rect">
            <a:avLst/>
          </a:prstGeom>
        </p:spPr>
      </p:sp>
      <p:sp>
        <p:nvSpPr>
          <p:cNvPr id="36" name="PlaceHolder 14"/>
          <p:cNvSpPr>
            <a:spLocks noGrp="1"/>
          </p:cNvSpPr>
          <p:nvPr>
            <p:ph type="sldNum"/>
          </p:nvPr>
        </p:nvSpPr>
        <p:spPr>
          <a:xfrm>
            <a:off x="8610480" y="6416640"/>
            <a:ext cx="456840" cy="364680"/>
          </a:xfrm>
          <a:prstGeom prst="rect">
            <a:avLst/>
          </a:prstGeom>
        </p:spPr>
        <p:txBody>
          <a:bodyPr anchor="b" bIns="45000" lIns="90000" rIns="90000" tIns="45000"/>
          <a:p>
            <a:fld id="{7101A111-2181-4171-B1E1-11D111016191}" type="slidenum">
              <a:rPr lang="en-CA" sz="1200">
                <a:solidFill>
                  <a:srgbClr val="d6ecff"/>
                </a:solidFill>
                <a:latin typeface="Corbe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838080" y="2133720"/>
            <a:ext cx="7772040" cy="197460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000">
                <a:solidFill>
                  <a:srgbClr val="ffffff"/>
                </a:solidFill>
                <a:latin typeface="Consolas"/>
              </a:rPr>
              <a:t>Surface Reconstruction from Point Set</a:t>
            </a:r>
            <a:r>
              <a:rPr b="1" lang="en-US" sz="2000">
                <a:solidFill>
                  <a:srgbClr val="ffffff"/>
                </a:solidFill>
                <a:latin typeface="Consolas"/>
              </a:rPr>
              <a:t>
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914400" y="3809880"/>
            <a:ext cx="7772040" cy="1508400"/>
          </a:xfrm>
          <a:prstGeom prst="rect">
            <a:avLst/>
          </a:prstGeom>
        </p:spPr>
        <p:txBody>
          <a:bodyPr anchor="b" bIns="45000" lIns="100440" rIns="90000"/>
          <a:p>
            <a:r>
              <a:rPr b="1" lang="en-CA" sz="2800">
                <a:solidFill>
                  <a:srgbClr val="ffffff"/>
                </a:solidFill>
              </a:rPr>
              <a:t>An Implementation of </a:t>
            </a:r>
            <a:endParaRPr/>
          </a:p>
          <a:p>
            <a:r>
              <a:rPr b="1" i="1" lang="en-CA" sz="2000">
                <a:solidFill>
                  <a:srgbClr val="ffffff"/>
                </a:solidFill>
              </a:rPr>
              <a:t>H. Hoppe et al., “Surface Reconstruction from Unorganized Points.” SIGGRAPH 92</a:t>
            </a:r>
            <a:endParaRPr/>
          </a:p>
          <a:p>
            <a:r>
              <a:rPr b="1" i="1" lang="en-CA" sz="2000">
                <a:solidFill>
                  <a:srgbClr val="ffffff"/>
                </a:solidFill>
              </a:rPr>
              <a:t>W.Lorensen and H.Cline, “Marching Cubes: A High Resolution 3D Surface Construction Algorithm”, SIGGRAPH 87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914400" y="5249520"/>
            <a:ext cx="7772040" cy="670320"/>
          </a:xfrm>
          <a:prstGeom prst="rect">
            <a:avLst/>
          </a:prstGeom>
        </p:spPr>
        <p:txBody>
          <a:bodyPr anchor="b" bIns="45000" lIns="100440" rIns="90000"/>
          <a:p>
            <a:r>
              <a:rPr lang="en-CA" sz="2000">
                <a:solidFill>
                  <a:srgbClr val="ffffff"/>
                </a:solidFill>
                <a:latin typeface="Corbel"/>
              </a:rPr>
              <a:t>Zhuoli Jiang, Rui Yang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d6ecff"/>
                </a:solidFill>
                <a:latin typeface="Consolas"/>
              </a:rPr>
              <a:t>Limitation &amp; Furtherwork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914400" y="1783440"/>
            <a:ext cx="7772040" cy="45716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>
                <a:solidFill>
                  <a:srgbClr val="ffffff"/>
                </a:solidFill>
                <a:latin typeface="Corbel"/>
              </a:rPr>
              <a:t>Data structure -&gt; KD tree, Octree, R-tree etc.</a:t>
            </a:r>
            <a:endParaRPr/>
          </a:p>
          <a:p>
            <a:r>
              <a:rPr lang="en-US">
                <a:solidFill>
                  <a:srgbClr val="ffffff"/>
                </a:solidFill>
                <a:latin typeface="Corbel"/>
              </a:rPr>
              <a:t>Cube ambiguity problem</a:t>
            </a:r>
            <a:endParaRPr/>
          </a:p>
          <a:p>
            <a:r>
              <a:rPr lang="en-US">
                <a:solidFill>
                  <a:srgbClr val="ffffff"/>
                </a:solidFill>
                <a:latin typeface="Corbel"/>
              </a:rPr>
              <a:t>Duplicate vertices in output -&gt; indexing vertices (degradation in performance)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d6ecff"/>
                </a:solidFill>
                <a:latin typeface="Consolas"/>
              </a:rPr>
              <a:t>Results</a:t>
            </a:r>
            <a:endParaRPr/>
          </a:p>
        </p:txBody>
      </p:sp>
      <p:pic>
        <p:nvPicPr>
          <p:cNvPr descr="" id="8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09880" y="1905120"/>
            <a:ext cx="2241000" cy="2057040"/>
          </a:xfrm>
          <a:prstGeom prst="rect">
            <a:avLst/>
          </a:prstGeom>
        </p:spPr>
      </p:pic>
      <p:pic>
        <p:nvPicPr>
          <p:cNvPr descr="" id="8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81280" y="1935000"/>
            <a:ext cx="1636200" cy="1980720"/>
          </a:xfrm>
          <a:prstGeom prst="rect">
            <a:avLst/>
          </a:prstGeom>
        </p:spPr>
      </p:pic>
      <p:pic>
        <p:nvPicPr>
          <p:cNvPr descr="" id="84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24480" y="2133720"/>
            <a:ext cx="2437560" cy="3809520"/>
          </a:xfrm>
          <a:prstGeom prst="rect">
            <a:avLst/>
          </a:prstGeom>
        </p:spPr>
      </p:pic>
      <p:pic>
        <p:nvPicPr>
          <p:cNvPr descr="" id="85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581280" y="4114800"/>
            <a:ext cx="2432520" cy="213336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</p:spPr>
      </p:sp>
      <p:sp>
        <p:nvSpPr>
          <p:cNvPr id="87" name="TextShape 2"/>
          <p:cNvSpPr txBox="1"/>
          <p:nvPr/>
        </p:nvSpPr>
        <p:spPr>
          <a:xfrm>
            <a:off x="914400" y="1783440"/>
            <a:ext cx="7772040" cy="45716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Corbel"/>
              </a:rPr>
              <a:t>Thank You!</a:t>
            </a:r>
            <a:endParaRPr/>
          </a:p>
          <a:p>
            <a:pPr algn="ctr"/>
            <a:r>
              <a:rPr lang="en-US">
                <a:solidFill>
                  <a:srgbClr val="ffffff"/>
                </a:solidFill>
                <a:latin typeface="Corbel"/>
              </a:rPr>
              <a:t>Question?</a:t>
            </a:r>
            <a:endParaRPr/>
          </a:p>
        </p:txBody>
      </p:sp>
      <p:pic>
        <p:nvPicPr>
          <p:cNvPr descr="" id="8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4191120" y="3276720"/>
            <a:ext cx="1300320" cy="251424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</p:spPr>
        <p:txBody>
          <a:bodyPr bIns="45000" lIns="90000" rIns="90000" tIns="45000"/>
          <a:p>
            <a:r>
              <a:rPr i="1" lang="en-US" sz="4000">
                <a:solidFill>
                  <a:srgbClr val="d6ecff"/>
                </a:solidFill>
                <a:latin typeface="Consolas"/>
              </a:rPr>
              <a:t>Introduction 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6919920" y="3664080"/>
            <a:ext cx="533160" cy="30456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c00000"/>
          </a:solidFill>
          <a:ln w="19080">
            <a:solidFill>
              <a:srgbClr val="5d9a2b"/>
            </a:solidFill>
            <a:round/>
          </a:ln>
        </p:spPr>
      </p:sp>
      <p:sp>
        <p:nvSpPr>
          <p:cNvPr id="42" name="Line 3"/>
          <p:cNvSpPr/>
          <p:nvPr/>
        </p:nvSpPr>
        <p:spPr>
          <a:xfrm>
            <a:off x="4495680" y="1523880"/>
            <a:ext cx="1371600" cy="0"/>
          </a:xfrm>
          <a:prstGeom prst="line">
            <a:avLst/>
          </a:prstGeom>
          <a:ln w="50760">
            <a:solidFill>
              <a:srgbClr val="c00000"/>
            </a:solidFill>
            <a:round/>
          </a:ln>
        </p:spPr>
      </p:sp>
      <p:sp>
        <p:nvSpPr>
          <p:cNvPr id="43" name="Line 4"/>
          <p:cNvSpPr/>
          <p:nvPr/>
        </p:nvSpPr>
        <p:spPr>
          <a:xfrm>
            <a:off x="4446720" y="2971800"/>
            <a:ext cx="1420560" cy="3047760"/>
          </a:xfrm>
          <a:prstGeom prst="line">
            <a:avLst/>
          </a:prstGeom>
          <a:ln w="50760">
            <a:solidFill>
              <a:srgbClr val="c00000"/>
            </a:solidFill>
            <a:round/>
          </a:ln>
        </p:spPr>
      </p:sp>
      <p:pic>
        <p:nvPicPr>
          <p:cNvPr descr="" id="4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867280" y="1482840"/>
            <a:ext cx="2508480" cy="2180880"/>
          </a:xfrm>
          <a:prstGeom prst="rect">
            <a:avLst/>
          </a:prstGeom>
        </p:spPr>
      </p:pic>
      <p:pic>
        <p:nvPicPr>
          <p:cNvPr descr="" id="4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867280" y="3969000"/>
            <a:ext cx="2508480" cy="246492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d6ecff"/>
                </a:solidFill>
                <a:latin typeface="Consolas"/>
              </a:rPr>
              <a:t>Background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d6ecff"/>
                </a:solidFill>
                <a:latin typeface="Consolas"/>
              </a:rPr>
              <a:t>Approach</a:t>
            </a:r>
            <a:endParaRPr/>
          </a:p>
        </p:txBody>
      </p:sp>
    </p:spTree>
  </p:cSld>
</p:sld>
</file>

<file path=ppt/slides/slide5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48" name="TextShape 1"/><p:cNvSpPr txBox="1"/><p:nvPr/></p:nvSpPr><p:spPr><a:xfrm><a:off x="914400" y="511920"/><a:ext cx="7772040" cy="914040"/></a:xfrm><a:prstGeom prst="rect"><a:avLst/></a:prstGeom></p:spPr><p:txBody><a:bodyPr bIns="45000" lIns="90000" rIns="90000" tIns="45000"/><a:p><a:r><a:rPr lang="en-US" sz="4000"><a:solidFill><a:srgbClr val="d6ecff"/></a:solidFill><a:latin typeface="Consolas"/></a:rPr><a:t>Implementation – tangent plane</a:t></a:r><a:endParaRPr/></a:p></p:txBody></p:sp><p:sp><p:nvSpPr><p:cNvPr id="49" name="CustomShape 2"/><p:cNvSpPr/><p:nvPr/></p:nvSpPr><p:spPr><a:xfrm><a:off x="6259320" y="5018760"/><a:ext cx="2209320" cy="1066320"/></a:xfrm><a:prstGeom prst="parallelogram"><a:avLst><a:gd fmla="val 5400" name="adj"/></a:avLst></a:prstGeom><a:ln w="19080"><a:solidFill><a:srgbClr val="5d9a2b"/></a:solidFill><a:round/></a:ln></p:spPr></p:sp><p:sp><p:nvSpPr><p:cNvPr id="50" name="CustomShape 3"/><p:cNvSpPr/><p:nvPr/></p:nvSpPr><p:spPr><a:xfrm><a:off x="7444800" y="4572720"/><a:ext cx="75960" cy="75960"/></a:xfrm><a:prstGeom prst="ellipse"><a:avLst></a:avLst></a:prstGeom><a:solidFill><a:srgbClr val="7fd13b"/></a:solidFill><a:ln w="19080"><a:solidFill><a:srgbClr val="5d9a2b"/></a:solidFill><a:round/></a:ln></p:spPr></p:sp><p:sp><p:nvSpPr><p:cNvPr id="51" name="CustomShape 4"/><p:cNvSpPr/><p:nvPr/></p:nvSpPr><p:spPr><a:xfrm><a:off x="7063920" y="4646160"/><a:ext cx="75960" cy="75960"/></a:xfrm><a:prstGeom prst="ellipse"><a:avLst></a:avLst></a:prstGeom><a:solidFill><a:srgbClr val="7fd13b"/></a:solidFill><a:ln w="19080"><a:solidFill><a:srgbClr val="5d9a2b"/></a:solidFill><a:round/></a:ln></p:spPr></p:sp><p:sp><p:nvSpPr><p:cNvPr id="52" name="CustomShape 5"/><p:cNvSpPr/><p:nvPr/></p:nvSpPr><p:spPr><a:xfrm><a:off x="7213680" y="4439520"/><a:ext cx="75960" cy="75960"/></a:xfrm><a:prstGeom prst="ellipse"><a:avLst></a:avLst></a:prstGeom><a:solidFill><a:srgbClr val="7fd13b"/></a:solidFill><a:ln w="19080"><a:solidFill><a:srgbClr val="5d9a2b"/></a:solidFill><a:round/></a:ln></p:spPr></p:sp><p:sp><p:nvSpPr><p:cNvPr id="53" name="CustomShape 6"/><p:cNvSpPr/><p:nvPr/></p:nvSpPr><p:spPr><a:xfrm><a:off x="7357680" y="4471920"/><a:ext cx="75960" cy="75960"/></a:xfrm><a:prstGeom prst="ellipse"><a:avLst></a:avLst></a:prstGeom><a:solidFill><a:srgbClr val="7fd13b"/></a:solidFill><a:ln w="19080"><a:solidFill><a:srgbClr val="5d9a2b"/></a:solidFill><a:round/></a:ln></p:spPr></p:sp><p:sp><p:nvSpPr><p:cNvPr id="54" name="CustomShape 7"/><p:cNvSpPr/><p:nvPr/></p:nvSpPr><p:spPr><a:xfrm><a:off x="7330680" y="4665240"/><a:ext cx="75960" cy="75960"/></a:xfrm><a:prstGeom prst="ellipse"><a:avLst></a:avLst></a:prstGeom><a:solidFill><a:srgbClr val="7fd13b"/></a:solidFill><a:ln w="19080"><a:solidFill><a:srgbClr val="5d9a2b"/></a:solidFill><a:round/></a:ln></p:spPr></p:sp><p:sp><p:nvSpPr><p:cNvPr id="55" name="CustomShape 8"/><p:cNvSpPr/><p:nvPr/></p:nvSpPr><p:spPr><a:xfrm><a:off x="7088400" y="4890960"/><a:ext cx="75960" cy="75960"/></a:xfrm><a:prstGeom prst="ellipse"><a:avLst></a:avLst></a:prstGeom><a:solidFill><a:srgbClr val="7fd13b"/></a:solidFill><a:ln w="19080"><a:solidFill><a:srgbClr val="5d9a2b"/></a:solidFill><a:round/></a:ln></p:spPr></p:sp><p:sp><p:nvSpPr><p:cNvPr id="56" name="CustomShape 9"/><p:cNvSpPr/><p:nvPr/></p:nvSpPr><p:spPr><a:xfrm><a:off x="7482960" y="4363200"/><a:ext cx="75960" cy="75960"/></a:xfrm><a:prstGeom prst="ellipse"><a:avLst></a:avLst></a:prstGeom><a:solidFill><a:srgbClr val="7fd13b"/></a:solidFill><a:ln w="19080"><a:solidFill><a:srgbClr val="5d9a2b"/></a:solidFill><a:round/></a:ln></p:spPr></p:sp><p:sp><p:nvSpPr><p:cNvPr id="57" name="CustomShape 10"/><p:cNvSpPr/><p:nvPr/></p:nvSpPr><p:spPr><a:xfrm><a:off x="7561800" y="4627080"/><a:ext cx="75960" cy="75960"/></a:xfrm><a:prstGeom prst="ellipse"><a:avLst></a:avLst></a:prstGeom><a:solidFill><a:srgbClr val="7fd13b"/></a:solidFill><a:ln w="19080"><a:solidFill><a:srgbClr val="5d9a2b"/></a:solidFill><a:round/></a:ln></p:spPr></p:sp><p:sp><p:nvSpPr><p:cNvPr id="58" name="CustomShape 11"/><p:cNvSpPr/><p:nvPr/></p:nvSpPr><p:spPr><a:xfrm><a:off x="7346880" y="4273200"/><a:ext cx="75960" cy="75960"/></a:xfrm><a:prstGeom prst="ellipse"><a:avLst></a:avLst></a:prstGeom><a:solidFill><a:srgbClr val="7fd13b"/></a:solidFill><a:ln w="19080"><a:solidFill><a:srgbClr val="5d9a2b"/></a:solidFill><a:round/></a:ln></p:spPr></p:sp><p:sp><p:nvSpPr><p:cNvPr id="59" name="CustomShape 12"/><p:cNvSpPr/><p:nvPr/></p:nvSpPr><p:spPr><a:xfrm><a:off x="7289640" y="4896720"/><a:ext cx="75960" cy="75960"/></a:xfrm><a:prstGeom prst="ellipse"><a:avLst></a:avLst></a:prstGeom><a:solidFill><a:srgbClr val="7fd13b"/></a:solidFill><a:ln w="19080"><a:solidFill><a:srgbClr val="5d9a2b"/></a:solidFill><a:round/></a:ln></p:spPr></p:sp><p:sp><p:nvSpPr><p:cNvPr id="60" name="CustomShape 13"/><p:cNvSpPr/><p:nvPr/></p:nvSpPr><p:spPr><a:xfrm><a:off x="7102080" y="4471920"/><a:ext cx="75960" cy="75960"/></a:xfrm><a:prstGeom prst="ellipse"><a:avLst></a:avLst></a:prstGeom><a:solidFill><a:srgbClr val="7fd13b"/></a:solidFill><a:ln w="19080"><a:solidFill><a:srgbClr val="5d9a2b"/></a:solidFill><a:round/></a:ln></p:spPr></p:sp><p:sp><p:nvSpPr><p:cNvPr id="61" name="CustomShape 14"/><p:cNvSpPr/><p:nvPr/></p:nvSpPr><p:spPr><a:xfrm><a:off x="7254360" y="4624560"/><a:ext cx="75960" cy="75960"/></a:xfrm><a:prstGeom prst="ellipse"><a:avLst></a:avLst></a:prstGeom><a:solidFill><a:srgbClr val="7fd13b"/></a:solidFill><a:ln w="19080"><a:solidFill><a:srgbClr val="5d9a2b"/></a:solidFill><a:round/></a:ln></p:spPr></p:sp><p:sp><p:nvSpPr><p:cNvPr id="62" name="CustomShape 15"/><p:cNvSpPr/><p:nvPr/></p:nvSpPr><p:spPr><a:xfrm><a:off x="7407000" y="4776840"/><a:ext cx="75960" cy="75960"/></a:xfrm><a:prstGeom prst="ellipse"><a:avLst></a:avLst></a:prstGeom><a:solidFill><a:srgbClr val="7fd13b"/></a:solidFill><a:ln w="19080"><a:solidFill><a:srgbClr val="5d9a2b"/></a:solidFill><a:round/></a:ln></p:spPr></p:sp><p:sp><p:nvSpPr><p:cNvPr id="63" name="CustomShape 16"/><p:cNvSpPr/><p:nvPr/></p:nvSpPr><p:spPr><a:xfrm><a:off x="7706160" y="4414680"/><a:ext cx="75960" cy="75960"/></a:xfrm><a:prstGeom prst="ellipse"><a:avLst></a:avLst></a:prstGeom><a:solidFill><a:srgbClr val="7fd13b"/></a:solidFill><a:ln w="19080"><a:solidFill><a:srgbClr val="5d9a2b"/></a:solidFill><a:round/></a:ln></p:spPr></p:sp><p:sp><p:nvSpPr><p:cNvPr id="64" name="CustomShape 17"/><p:cNvSpPr/><p:nvPr/></p:nvSpPr><p:spPr><a:xfrm><a:off x="7670880" y="4235400"/><a:ext cx="75960" cy="75960"/></a:xfrm><a:prstGeom prst="ellipse"><a:avLst></a:avLst></a:prstGeom><a:solidFill><a:srgbClr val="7fd13b"/></a:solidFill><a:ln w="19080"><a:solidFill><a:srgbClr val="5d9a2b"/></a:solidFill><a:round/></a:ln></p:spPr></p:sp><p:sp><p:nvSpPr><p:cNvPr id="65" name="CustomShape 18"/><p:cNvSpPr/><p:nvPr/></p:nvSpPr><p:spPr><a:xfrm><a:off x="6974280" y="4790520"/><a:ext cx="75960" cy="75960"/></a:xfrm><a:prstGeom prst="ellipse"><a:avLst></a:avLst></a:prstGeom><a:solidFill><a:srgbClr val="7fd13b"/></a:solidFill><a:ln w="19080"><a:solidFill><a:srgbClr val="5d9a2b"/></a:solidFill><a:round/></a:ln></p:spPr></p:sp><p:sp><p:nvSpPr><p:cNvPr id="66" name="CustomShape 19"/><p:cNvSpPr/><p:nvPr/></p:nvSpPr><p:spPr><a:xfrm><a:off x="7281720" y="4803840"/><a:ext cx="75960" cy="75960"/></a:xfrm><a:prstGeom prst="ellipse"><a:avLst></a:avLst></a:prstGeom><a:solidFill><a:srgbClr val="7fd13b"/></a:solidFill><a:ln w="19080"><a:solidFill><a:srgbClr val="5d9a2b"/></a:solidFill><a:round/></a:ln></p:spPr></p:sp><p:sp><p:nvSpPr><p:cNvPr id="67" name="CustomShape 20"/><p:cNvSpPr/><p:nvPr/></p:nvSpPr><p:spPr><a:xfrm><a:off x="7891200" y="4216320"/><a:ext cx="75960" cy="75960"/></a:xfrm><a:prstGeom prst="ellipse"><a:avLst></a:avLst></a:prstGeom><a:solidFill><a:srgbClr val="7fd13b"/></a:solidFill><a:ln w="19080"><a:solidFill><a:srgbClr val="5d9a2b"/></a:solidFill><a:round/></a:ln></p:spPr></p:sp><p:sp><p:nvSpPr><p:cNvPr id="68" name="CustomShape 21"/><p:cNvSpPr/><p:nvPr/></p:nvSpPr><p:spPr><a:xfrm><a:off x="7140240" y="5081760"/><a:ext cx="75960" cy="75960"/></a:xfrm><a:prstGeom prst="ellipse"><a:avLst></a:avLst></a:prstGeom><a:solidFill><a:srgbClr val="7fd13b"/></a:solidFill><a:ln w="19080"><a:solidFill><a:srgbClr val="5d9a2b"/></a:solidFill><a:round/></a:ln></p:spPr></p:sp><p:cxnSp><p:nvCxnSpPr><p:cNvPr id="69" name="Line 22"/><p:cNvCxnSpPr></p:cNvCxnSpPr><p:nvPr/></p:nvCxnSpPr><p:spPr><xfrm flipH="1"><a:off x="7248960" y="3992760"/><a:ext cx="767520" cy="672480"/></xfrm><a:prstGeom prst="straightConnector1"><a:avLst/></a:prstGeom><a:ln w="25560"><a:solidFill><a:srgbClr val="7fd13b"/></a:solidFill><a:round/><a:tailEnd len="med" type="triangle" w="med"/></a:ln></p:spPr></p:cxnSp><p:cxnSp><p:nvCxnSpPr><p:cNvPr id="70" name="Line 23"/><p:cNvCxnSpPr></p:cNvCxnSpPr><p:nvPr/></p:nvCxnSpPr><p:spPr><xfrm><a:off x="7281360" y="4615920"/><a:ext cx="427680" cy="318960"/></xfrm><a:prstGeom prst="straightConnector1"><a:avLst/></a:prstGeom><a:ln w="25560"><a:solidFill><a:srgbClr val="7fd13b"/></a:solidFill><a:round/><a:tailEnd len="med" type="triangle" w="med"/></a:ln></p:spPr></p:cxnSp><p:cxnSp><p:nvCxnSpPr><p:cNvPr id="71" name="Line 24"/><p:cNvCxnSpPr></p:cNvCxnSpPr><p:nvPr/></p:nvCxnSpPr><p:spPr><1pic:xfrm flipH="1"><a:off x="6973920" y="4254120"/><a:ext cx="318960" cy="373320"/></1pic:xfrm><a:prstGeom prst="straightConnector1"><a:avLst/></a:prstGeom><a:ln w="25560"><a:solidFill><a:srgbClr val="ffc000"/></a:solidFill><a:round/><a:tailEnd len="med" type="triangle" w="med"/></a:ln></p:spPr></p:cxnSp><p:cxnSp><p:nvCxnSpPr><p:cNvPr id="72" name="Line 25"/><p:cNvCxnSpPr></p:cNvCxnSpPr><p:nvPr/></p:nvCxnSpPr><p:spPr><xfrm><a:off x="7292520" y="4624200"/><a:ext cx="378360" cy="390600"/></xfrm><a:prstGeom prst="straightConnector1"><a:avLst/></a:prstGeom><a:ln w="25560"><a:solidFill><a:srgbClr val="ffc000"/></a:solidFill><a:custDash><a:ds d="71000" sp="71000"/></a:custDash><a:round/><a:tailEnd len="med" type="triangle" w="med"/></a:ln></p:spPr></p:cxnSp></p:spTree></p:cSld>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d6ecff"/>
                </a:solidFill>
                <a:latin typeface="Consolas"/>
              </a:rPr>
              <a:t>Implementation – Normal Propagation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d6ecff"/>
                </a:solidFill>
                <a:latin typeface="Consolas"/>
              </a:rPr>
              <a:t>MST over Riemannian Graph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d6ecff"/>
                </a:solidFill>
                <a:latin typeface="Consolas"/>
              </a:rPr>
              <a:t>Normal Propagation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914400" y="1783440"/>
            <a:ext cx="7772040" cy="4571640"/>
          </a:xfrm>
          <a:prstGeom prst="rect">
            <a:avLst/>
          </a:prstGeom>
        </p:spPr>
      </p:sp>
      <p:pic>
        <p:nvPicPr>
          <p:cNvPr descr="" id="7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0" y="1800000"/>
            <a:ext cx="4680000" cy="432000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d6ecff"/>
                </a:solidFill>
                <a:latin typeface="Consolas"/>
              </a:rPr>
              <a:t>Implementation – Marching Cubes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