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6858000" cy="9144000"/>
  <p:embeddedFontLst>
    <p:embeddedFont>
      <p:font typeface="Open Sans" panose="020B0606030504020204" pitchFamily="34" charset="0"/>
      <p:regular r:id="rId19"/>
      <p:bold r:id="rId20"/>
      <p:italic r:id="rId21"/>
      <p:boldItalic r:id="rId22"/>
    </p:embeddedFont>
    <p:embeddedFont>
      <p:font typeface="Open Sauce" panose="020B0604020202020204" charset="0"/>
      <p:regular r:id="rId23"/>
    </p:embeddedFont>
    <p:embeddedFont>
      <p:font typeface="Open Sauce Heavy" panose="020B0604020202020204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1027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02227-1F9F-4821-B6FF-A49EB9B616B7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34CBB-8DD7-4936-A78C-9BEEEBF656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766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34CBB-8DD7-4936-A78C-9BEEEBF656E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877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34CBB-8DD7-4936-A78C-9BEEEBF656E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072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svg"/><Relationship Id="rId7" Type="http://schemas.openxmlformats.org/officeDocument/2006/relationships/image" Target="../media/image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svg"/><Relationship Id="rId7" Type="http://schemas.openxmlformats.org/officeDocument/2006/relationships/image" Target="../media/image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svg"/><Relationship Id="rId7" Type="http://schemas.openxmlformats.org/officeDocument/2006/relationships/image" Target="../media/image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svg"/><Relationship Id="rId7" Type="http://schemas.openxmlformats.org/officeDocument/2006/relationships/image" Target="../media/image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6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svg"/><Relationship Id="rId7" Type="http://schemas.openxmlformats.org/officeDocument/2006/relationships/image" Target="../media/image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6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svg"/><Relationship Id="rId7" Type="http://schemas.openxmlformats.org/officeDocument/2006/relationships/image" Target="../media/image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6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svg"/><Relationship Id="rId7" Type="http://schemas.openxmlformats.org/officeDocument/2006/relationships/image" Target="../media/image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114800" y="2400300"/>
            <a:ext cx="10368293" cy="4602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90"/>
              </a:lnSpc>
            </a:pPr>
            <a:r>
              <a:rPr lang="en-US" sz="7200" b="1" dirty="0">
                <a:solidFill>
                  <a:srgbClr val="007D9C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PROJECT TITLE</a:t>
            </a:r>
          </a:p>
          <a:p>
            <a:pPr algn="ctr">
              <a:lnSpc>
                <a:spcPts val="9290"/>
              </a:lnSpc>
            </a:pPr>
            <a:endParaRPr lang="en-US" sz="9108" b="1" dirty="0">
              <a:solidFill>
                <a:srgbClr val="007D9C"/>
              </a:solidFill>
              <a:latin typeface="Open Sauce Heavy"/>
              <a:ea typeface="Open Sauce Heavy"/>
              <a:cs typeface="Open Sauce Heavy"/>
              <a:sym typeface="Open Sauce Heavy"/>
            </a:endParaRPr>
          </a:p>
          <a:p>
            <a:pPr algn="ctr">
              <a:lnSpc>
                <a:spcPts val="9290"/>
              </a:lnSpc>
            </a:pPr>
            <a:r>
              <a:rPr lang="en-US" sz="4400" b="1" dirty="0">
                <a:solidFill>
                  <a:srgbClr val="007D9C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CRATER DETECTION USING IMAGE PROCESSING</a:t>
            </a:r>
          </a:p>
        </p:txBody>
      </p:sp>
      <p:sp>
        <p:nvSpPr>
          <p:cNvPr id="3" name="Freeform 3"/>
          <p:cNvSpPr/>
          <p:nvPr/>
        </p:nvSpPr>
        <p:spPr>
          <a:xfrm>
            <a:off x="14048009" y="-741890"/>
            <a:ext cx="7315200" cy="3657600"/>
          </a:xfrm>
          <a:custGeom>
            <a:avLst/>
            <a:gdLst/>
            <a:ahLst/>
            <a:cxnLst/>
            <a:rect l="l" t="t" r="r" b="b"/>
            <a:pathLst>
              <a:path w="7315200" h="3657600">
                <a:moveTo>
                  <a:pt x="0" y="0"/>
                </a:moveTo>
                <a:lnTo>
                  <a:pt x="7315200" y="0"/>
                </a:lnTo>
                <a:lnTo>
                  <a:pt x="7315200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4" name="Group 4"/>
          <p:cNvGrpSpPr/>
          <p:nvPr/>
        </p:nvGrpSpPr>
        <p:grpSpPr>
          <a:xfrm>
            <a:off x="16618699" y="-1086910"/>
            <a:ext cx="2173821" cy="2173821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 flipH="1">
            <a:off x="-1631347" y="6083524"/>
            <a:ext cx="5874518" cy="5874518"/>
          </a:xfrm>
          <a:custGeom>
            <a:avLst/>
            <a:gdLst/>
            <a:ahLst/>
            <a:cxnLst/>
            <a:rect l="l" t="t" r="r" b="b"/>
            <a:pathLst>
              <a:path w="5874518" h="5874518">
                <a:moveTo>
                  <a:pt x="5874518" y="0"/>
                </a:moveTo>
                <a:lnTo>
                  <a:pt x="0" y="0"/>
                </a:lnTo>
                <a:lnTo>
                  <a:pt x="0" y="5874518"/>
                </a:lnTo>
                <a:lnTo>
                  <a:pt x="5874518" y="5874518"/>
                </a:lnTo>
                <a:lnTo>
                  <a:pt x="587451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8" name="Group 8"/>
          <p:cNvGrpSpPr/>
          <p:nvPr/>
        </p:nvGrpSpPr>
        <p:grpSpPr>
          <a:xfrm>
            <a:off x="-1123584" y="5143500"/>
            <a:ext cx="2598841" cy="2598841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5201900" y="784324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>
            <a:off x="-1856863" y="-1795549"/>
            <a:ext cx="7315200" cy="3591098"/>
          </a:xfrm>
          <a:custGeom>
            <a:avLst/>
            <a:gdLst/>
            <a:ahLst/>
            <a:cxnLst/>
            <a:rect l="l" t="t" r="r" b="b"/>
            <a:pathLst>
              <a:path w="7315200" h="3591098">
                <a:moveTo>
                  <a:pt x="0" y="0"/>
                </a:moveTo>
                <a:lnTo>
                  <a:pt x="7315200" y="0"/>
                </a:lnTo>
                <a:lnTo>
                  <a:pt x="7315200" y="3591098"/>
                </a:lnTo>
                <a:lnTo>
                  <a:pt x="0" y="35910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09800" y="800100"/>
            <a:ext cx="13577325" cy="74639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76"/>
              </a:lnSpc>
              <a:spcBef>
                <a:spcPct val="0"/>
              </a:spcBef>
            </a:pPr>
            <a:endParaRPr lang="en-US" sz="4800" dirty="0">
              <a:solidFill>
                <a:srgbClr val="007D9C"/>
              </a:solidFill>
              <a:latin typeface="Open Sauce"/>
              <a:ea typeface="Open Sans"/>
              <a:cs typeface="Open Sans"/>
              <a:sym typeface="Open Sans"/>
            </a:endParaRPr>
          </a:p>
          <a:p>
            <a:pPr algn="ctr">
              <a:lnSpc>
                <a:spcPts val="4476"/>
              </a:lnSpc>
              <a:spcBef>
                <a:spcPct val="0"/>
              </a:spcBef>
            </a:pPr>
            <a:r>
              <a:rPr lang="en-US" sz="4800" dirty="0">
                <a:solidFill>
                  <a:srgbClr val="007D9C"/>
                </a:solidFill>
                <a:latin typeface="Open Sauce"/>
                <a:ea typeface="Open Sans"/>
                <a:cs typeface="Open Sans"/>
                <a:sym typeface="Open Sans"/>
              </a:rPr>
              <a:t>Graph Construction</a:t>
            </a:r>
          </a:p>
          <a:p>
            <a:pPr>
              <a:lnSpc>
                <a:spcPts val="4476"/>
              </a:lnSpc>
              <a:spcBef>
                <a:spcPct val="0"/>
              </a:spcBef>
            </a:pPr>
            <a:endParaRPr lang="en-US" sz="3600" dirty="0">
              <a:solidFill>
                <a:srgbClr val="007D9C"/>
              </a:solidFill>
              <a:latin typeface="Open Sauce"/>
              <a:ea typeface="Open Sans"/>
              <a:cs typeface="Open Sans"/>
              <a:sym typeface="Open Sans"/>
            </a:endParaRPr>
          </a:p>
          <a:p>
            <a:pPr>
              <a:lnSpc>
                <a:spcPts val="4476"/>
              </a:lnSpc>
              <a:spcBef>
                <a:spcPct val="0"/>
              </a:spcBef>
            </a:pPr>
            <a:endParaRPr lang="en-US" sz="3600" dirty="0">
              <a:solidFill>
                <a:srgbClr val="007D9C"/>
              </a:solidFill>
              <a:latin typeface="Open Sauce"/>
              <a:ea typeface="Open Sans"/>
              <a:cs typeface="Open Sans"/>
              <a:sym typeface="Open Sans"/>
            </a:endParaRPr>
          </a:p>
          <a:p>
            <a:pPr marL="571500" indent="-571500">
              <a:lnSpc>
                <a:spcPts val="4476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7D9C"/>
                </a:solidFill>
                <a:latin typeface="Open Sauce"/>
                <a:ea typeface="Open Sans"/>
                <a:cs typeface="Open Sans"/>
                <a:sym typeface="Open Sans"/>
              </a:rPr>
              <a:t>Computes the angle between segments and filters out invalid edge pairs to form a valid graph structure.</a:t>
            </a:r>
          </a:p>
          <a:p>
            <a:pPr marL="571500" indent="-571500">
              <a:lnSpc>
                <a:spcPts val="4476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7D9C"/>
                </a:solidFill>
                <a:latin typeface="Open Sauce"/>
                <a:ea typeface="Open Sans"/>
                <a:cs typeface="Open Sans"/>
                <a:sym typeface="Open Sans"/>
              </a:rPr>
              <a:t>Purpose: Helps identify segments that could potentially belong to the same crater cycle.</a:t>
            </a:r>
          </a:p>
          <a:p>
            <a:pPr marL="571500" indent="-571500">
              <a:lnSpc>
                <a:spcPts val="4476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7D9C"/>
                </a:solidFill>
                <a:latin typeface="Open Sauce"/>
                <a:ea typeface="Open Sans"/>
                <a:cs typeface="Open Sans"/>
                <a:sym typeface="Open Sans"/>
              </a:rPr>
              <a:t>Visual: Diagram showing two edge segments with their computed angle between them.</a:t>
            </a:r>
          </a:p>
          <a:p>
            <a:pPr>
              <a:lnSpc>
                <a:spcPts val="4476"/>
              </a:lnSpc>
              <a:spcBef>
                <a:spcPct val="0"/>
              </a:spcBef>
            </a:pPr>
            <a:endParaRPr lang="en-US" sz="3600" dirty="0">
              <a:solidFill>
                <a:srgbClr val="007D9C"/>
              </a:solidFill>
              <a:latin typeface="Open Sauce"/>
              <a:ea typeface="Open Sans"/>
              <a:cs typeface="Open Sans"/>
              <a:sym typeface="Open Sans"/>
            </a:endParaRPr>
          </a:p>
          <a:p>
            <a:pPr>
              <a:lnSpc>
                <a:spcPts val="4476"/>
              </a:lnSpc>
              <a:spcBef>
                <a:spcPct val="0"/>
              </a:spcBef>
            </a:pPr>
            <a:endParaRPr lang="en-US" sz="3600" dirty="0">
              <a:solidFill>
                <a:srgbClr val="007D9C"/>
              </a:solidFill>
              <a:latin typeface="Open Sauce"/>
              <a:ea typeface="Open Sans"/>
              <a:cs typeface="Open Sans"/>
              <a:sym typeface="Open Sans"/>
            </a:endParaRPr>
          </a:p>
          <a:p>
            <a:pPr>
              <a:lnSpc>
                <a:spcPts val="4476"/>
              </a:lnSpc>
              <a:spcBef>
                <a:spcPct val="0"/>
              </a:spcBef>
            </a:pPr>
            <a:endParaRPr lang="en-US" sz="3600" dirty="0">
              <a:solidFill>
                <a:srgbClr val="007D9C"/>
              </a:solidFill>
              <a:latin typeface="Open Sauce"/>
              <a:ea typeface="Open Sans"/>
              <a:cs typeface="Open Sans"/>
              <a:sym typeface="Open Sans"/>
            </a:endParaRPr>
          </a:p>
        </p:txBody>
      </p:sp>
      <p:sp>
        <p:nvSpPr>
          <p:cNvPr id="3" name="Freeform 8">
            <a:extLst>
              <a:ext uri="{FF2B5EF4-FFF2-40B4-BE49-F238E27FC236}">
                <a16:creationId xmlns:a16="http://schemas.microsoft.com/office/drawing/2014/main" id="{C89E8C71-5D70-1C47-CEA3-7CA5F6324901}"/>
              </a:ext>
            </a:extLst>
          </p:cNvPr>
          <p:cNvSpPr/>
          <p:nvPr/>
        </p:nvSpPr>
        <p:spPr>
          <a:xfrm>
            <a:off x="-3285545" y="-800100"/>
            <a:ext cx="5816717" cy="2855479"/>
          </a:xfrm>
          <a:custGeom>
            <a:avLst/>
            <a:gdLst/>
            <a:ahLst/>
            <a:cxnLst/>
            <a:rect l="l" t="t" r="r" b="b"/>
            <a:pathLst>
              <a:path w="5816717" h="2855479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4" name="Group 9">
            <a:extLst>
              <a:ext uri="{FF2B5EF4-FFF2-40B4-BE49-F238E27FC236}">
                <a16:creationId xmlns:a16="http://schemas.microsoft.com/office/drawing/2014/main" id="{38521A15-A88A-7F25-3CBB-C8958B16C96A}"/>
              </a:ext>
            </a:extLst>
          </p:cNvPr>
          <p:cNvGrpSpPr/>
          <p:nvPr/>
        </p:nvGrpSpPr>
        <p:grpSpPr>
          <a:xfrm>
            <a:off x="-638476" y="1080055"/>
            <a:ext cx="1399693" cy="1399693"/>
            <a:chOff x="0" y="0"/>
            <a:chExt cx="812800" cy="812800"/>
          </a:xfrm>
        </p:grpSpPr>
        <p:sp>
          <p:nvSpPr>
            <p:cNvPr id="5" name="Freeform 10">
              <a:extLst>
                <a:ext uri="{FF2B5EF4-FFF2-40B4-BE49-F238E27FC236}">
                  <a16:creationId xmlns:a16="http://schemas.microsoft.com/office/drawing/2014/main" id="{7F94F4D4-DD5C-9956-57FA-5BF6945E4ED2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11">
              <a:extLst>
                <a:ext uri="{FF2B5EF4-FFF2-40B4-BE49-F238E27FC236}">
                  <a16:creationId xmlns:a16="http://schemas.microsoft.com/office/drawing/2014/main" id="{96E45669-30CB-47D8-77FA-F489A19B3E14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Freeform 3">
            <a:extLst>
              <a:ext uri="{FF2B5EF4-FFF2-40B4-BE49-F238E27FC236}">
                <a16:creationId xmlns:a16="http://schemas.microsoft.com/office/drawing/2014/main" id="{4E532C52-AC5D-9B47-A55F-97F919E2B38F}"/>
              </a:ext>
            </a:extLst>
          </p:cNvPr>
          <p:cNvSpPr/>
          <p:nvPr/>
        </p:nvSpPr>
        <p:spPr>
          <a:xfrm flipH="1">
            <a:off x="-1352580" y="7144503"/>
            <a:ext cx="4227594" cy="4227594"/>
          </a:xfrm>
          <a:custGeom>
            <a:avLst/>
            <a:gdLst/>
            <a:ahLst/>
            <a:cxnLst/>
            <a:rect l="l" t="t" r="r" b="b"/>
            <a:pathLst>
              <a:path w="4227594" h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2">
            <a:extLst>
              <a:ext uri="{FF2B5EF4-FFF2-40B4-BE49-F238E27FC236}">
                <a16:creationId xmlns:a16="http://schemas.microsoft.com/office/drawing/2014/main" id="{D27F636E-6C5A-EA09-30C2-11DE0CA45415}"/>
              </a:ext>
            </a:extLst>
          </p:cNvPr>
          <p:cNvSpPr/>
          <p:nvPr/>
        </p:nvSpPr>
        <p:spPr>
          <a:xfrm>
            <a:off x="15443283" y="-800100"/>
            <a:ext cx="5160004" cy="2580002"/>
          </a:xfrm>
          <a:custGeom>
            <a:avLst/>
            <a:gdLst/>
            <a:ahLst/>
            <a:cxnLst/>
            <a:rect l="l" t="t" r="r" b="b"/>
            <a:pathLst>
              <a:path w="5160004" h="2580002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1C42D6C3-40CC-55FD-B797-837070A65D5F}"/>
              </a:ext>
            </a:extLst>
          </p:cNvPr>
          <p:cNvSpPr/>
          <p:nvPr/>
        </p:nvSpPr>
        <p:spPr>
          <a:xfrm>
            <a:off x="15201900" y="784324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0" name="Group 5">
            <a:extLst>
              <a:ext uri="{FF2B5EF4-FFF2-40B4-BE49-F238E27FC236}">
                <a16:creationId xmlns:a16="http://schemas.microsoft.com/office/drawing/2014/main" id="{E1A5102A-9DEC-946B-61F2-1BD61B5AE5B5}"/>
              </a:ext>
            </a:extLst>
          </p:cNvPr>
          <p:cNvGrpSpPr/>
          <p:nvPr/>
        </p:nvGrpSpPr>
        <p:grpSpPr>
          <a:xfrm>
            <a:off x="17259300" y="6703862"/>
            <a:ext cx="2053173" cy="2053173"/>
            <a:chOff x="0" y="0"/>
            <a:chExt cx="812800" cy="812800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D6281A5-5B81-C6B5-8E06-E22C21FB2FE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7">
              <a:extLst>
                <a:ext uri="{FF2B5EF4-FFF2-40B4-BE49-F238E27FC236}">
                  <a16:creationId xmlns:a16="http://schemas.microsoft.com/office/drawing/2014/main" id="{E0450C91-4ED9-5ED1-B3FB-9952B990D27F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14600" y="419100"/>
            <a:ext cx="13106400" cy="68868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76"/>
              </a:lnSpc>
              <a:spcBef>
                <a:spcPct val="0"/>
              </a:spcBef>
            </a:pPr>
            <a:endParaRPr lang="en-US" sz="4800" dirty="0">
              <a:solidFill>
                <a:srgbClr val="007D9C"/>
              </a:solidFill>
              <a:latin typeface="Open Sauce"/>
              <a:ea typeface="Open Sans"/>
              <a:cs typeface="Open Sans"/>
              <a:sym typeface="Open Sans"/>
            </a:endParaRPr>
          </a:p>
          <a:p>
            <a:pPr algn="ctr">
              <a:lnSpc>
                <a:spcPts val="4476"/>
              </a:lnSpc>
              <a:spcBef>
                <a:spcPct val="0"/>
              </a:spcBef>
            </a:pPr>
            <a:endParaRPr lang="en-US" sz="4800" dirty="0">
              <a:solidFill>
                <a:srgbClr val="007D9C"/>
              </a:solidFill>
              <a:latin typeface="Open Sauce"/>
              <a:ea typeface="Open Sans"/>
              <a:cs typeface="Open Sans"/>
              <a:sym typeface="Open Sans"/>
            </a:endParaRPr>
          </a:p>
          <a:p>
            <a:pPr algn="ctr">
              <a:lnSpc>
                <a:spcPts val="4476"/>
              </a:lnSpc>
              <a:spcBef>
                <a:spcPct val="0"/>
              </a:spcBef>
            </a:pPr>
            <a:r>
              <a:rPr lang="en-US" sz="4800" dirty="0">
                <a:solidFill>
                  <a:srgbClr val="007D9C"/>
                </a:solidFill>
                <a:latin typeface="Open Sauce"/>
                <a:ea typeface="Open Sans"/>
                <a:cs typeface="Open Sans"/>
                <a:sym typeface="Open Sans"/>
              </a:rPr>
              <a:t>Contour Detection</a:t>
            </a:r>
          </a:p>
          <a:p>
            <a:pPr algn="ctr">
              <a:lnSpc>
                <a:spcPts val="4476"/>
              </a:lnSpc>
              <a:spcBef>
                <a:spcPct val="0"/>
              </a:spcBef>
            </a:pPr>
            <a:endParaRPr lang="en-US" sz="4800" dirty="0">
              <a:solidFill>
                <a:srgbClr val="007D9C"/>
              </a:solidFill>
              <a:latin typeface="Open Sauce"/>
              <a:ea typeface="Open Sans"/>
              <a:cs typeface="Open Sans"/>
              <a:sym typeface="Open Sans"/>
            </a:endParaRPr>
          </a:p>
          <a:p>
            <a:pPr marL="571500" indent="-571500">
              <a:lnSpc>
                <a:spcPts val="4476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007D9C"/>
              </a:solidFill>
              <a:latin typeface="Open Sauce"/>
              <a:ea typeface="Open Sans"/>
              <a:cs typeface="Open Sans"/>
              <a:sym typeface="Open Sans"/>
            </a:endParaRPr>
          </a:p>
          <a:p>
            <a:pPr marL="571500" indent="-571500">
              <a:lnSpc>
                <a:spcPts val="4476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7D9C"/>
                </a:solidFill>
                <a:latin typeface="Open Sauce"/>
                <a:ea typeface="Open Sans"/>
                <a:cs typeface="Open Sans"/>
                <a:sym typeface="Open Sans"/>
              </a:rPr>
              <a:t>Uses OpenCV's </a:t>
            </a:r>
            <a:r>
              <a:rPr lang="en-US" sz="3600" dirty="0" err="1">
                <a:solidFill>
                  <a:srgbClr val="007D9C"/>
                </a:solidFill>
                <a:latin typeface="Open Sauce"/>
                <a:ea typeface="Open Sans"/>
                <a:cs typeface="Open Sans"/>
                <a:sym typeface="Open Sans"/>
              </a:rPr>
              <a:t>findContours</a:t>
            </a:r>
            <a:r>
              <a:rPr lang="en-US" sz="3600" dirty="0">
                <a:solidFill>
                  <a:srgbClr val="007D9C"/>
                </a:solidFill>
                <a:latin typeface="Open Sauce"/>
                <a:ea typeface="Open Sans"/>
                <a:cs typeface="Open Sans"/>
                <a:sym typeface="Open Sans"/>
              </a:rPr>
              <a:t> function to detect contours in the edge-detected image.</a:t>
            </a:r>
          </a:p>
          <a:p>
            <a:pPr marL="571500" indent="-571500">
              <a:lnSpc>
                <a:spcPts val="4476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7D9C"/>
                </a:solidFill>
                <a:latin typeface="Open Sauce"/>
                <a:ea typeface="Open Sans"/>
                <a:cs typeface="Open Sans"/>
                <a:sym typeface="Open Sans"/>
              </a:rPr>
              <a:t>Extracts information such as the center, bounding box, and midpoint of each contour, which is useful for identifying possible crater boundaries.</a:t>
            </a:r>
          </a:p>
          <a:p>
            <a:pPr marL="571500" indent="-571500">
              <a:lnSpc>
                <a:spcPts val="4476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7D9C"/>
                </a:solidFill>
                <a:latin typeface="Open Sauce"/>
                <a:ea typeface="Open Sans"/>
                <a:cs typeface="Open Sans"/>
                <a:sym typeface="Open Sans"/>
              </a:rPr>
              <a:t>Visual: Example showing detected contours on an image.</a:t>
            </a:r>
          </a:p>
        </p:txBody>
      </p:sp>
      <p:sp>
        <p:nvSpPr>
          <p:cNvPr id="4" name="Freeform 8">
            <a:extLst>
              <a:ext uri="{FF2B5EF4-FFF2-40B4-BE49-F238E27FC236}">
                <a16:creationId xmlns:a16="http://schemas.microsoft.com/office/drawing/2014/main" id="{AC98DDEB-04D8-F891-EDC6-D4FE1DE2A200}"/>
              </a:ext>
            </a:extLst>
          </p:cNvPr>
          <p:cNvSpPr/>
          <p:nvPr/>
        </p:nvSpPr>
        <p:spPr>
          <a:xfrm>
            <a:off x="-3285545" y="-800100"/>
            <a:ext cx="5816717" cy="2855479"/>
          </a:xfrm>
          <a:custGeom>
            <a:avLst/>
            <a:gdLst/>
            <a:ahLst/>
            <a:cxnLst/>
            <a:rect l="l" t="t" r="r" b="b"/>
            <a:pathLst>
              <a:path w="5816717" h="2855479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88D9C0B4-183A-E2E2-6507-F6C002BF41EB}"/>
              </a:ext>
            </a:extLst>
          </p:cNvPr>
          <p:cNvGrpSpPr/>
          <p:nvPr/>
        </p:nvGrpSpPr>
        <p:grpSpPr>
          <a:xfrm>
            <a:off x="-638476" y="1080055"/>
            <a:ext cx="1399693" cy="1399693"/>
            <a:chOff x="0" y="0"/>
            <a:chExt cx="812800" cy="812800"/>
          </a:xfrm>
        </p:grpSpPr>
        <p:sp>
          <p:nvSpPr>
            <p:cNvPr id="6" name="Freeform 10">
              <a:extLst>
                <a:ext uri="{FF2B5EF4-FFF2-40B4-BE49-F238E27FC236}">
                  <a16:creationId xmlns:a16="http://schemas.microsoft.com/office/drawing/2014/main" id="{EC56AC98-00E9-09EE-601B-E3FC45C3D48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11">
              <a:extLst>
                <a:ext uri="{FF2B5EF4-FFF2-40B4-BE49-F238E27FC236}">
                  <a16:creationId xmlns:a16="http://schemas.microsoft.com/office/drawing/2014/main" id="{C4CC594D-F522-F4E4-7BFA-2C6A3F00053B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3">
            <a:extLst>
              <a:ext uri="{FF2B5EF4-FFF2-40B4-BE49-F238E27FC236}">
                <a16:creationId xmlns:a16="http://schemas.microsoft.com/office/drawing/2014/main" id="{688599CA-629F-DBA8-8A93-3035E415C32A}"/>
              </a:ext>
            </a:extLst>
          </p:cNvPr>
          <p:cNvSpPr/>
          <p:nvPr/>
        </p:nvSpPr>
        <p:spPr>
          <a:xfrm flipH="1">
            <a:off x="-1352580" y="7144503"/>
            <a:ext cx="4227594" cy="4227594"/>
          </a:xfrm>
          <a:custGeom>
            <a:avLst/>
            <a:gdLst/>
            <a:ahLst/>
            <a:cxnLst/>
            <a:rect l="l" t="t" r="r" b="b"/>
            <a:pathLst>
              <a:path w="4227594" h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2">
            <a:extLst>
              <a:ext uri="{FF2B5EF4-FFF2-40B4-BE49-F238E27FC236}">
                <a16:creationId xmlns:a16="http://schemas.microsoft.com/office/drawing/2014/main" id="{220B1B9E-341E-B684-4474-49C78E0E9C30}"/>
              </a:ext>
            </a:extLst>
          </p:cNvPr>
          <p:cNvSpPr/>
          <p:nvPr/>
        </p:nvSpPr>
        <p:spPr>
          <a:xfrm>
            <a:off x="15443283" y="-800100"/>
            <a:ext cx="5160004" cy="2580002"/>
          </a:xfrm>
          <a:custGeom>
            <a:avLst/>
            <a:gdLst/>
            <a:ahLst/>
            <a:cxnLst/>
            <a:rect l="l" t="t" r="r" b="b"/>
            <a:pathLst>
              <a:path w="5160004" h="2580002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13037C8D-0312-7849-A02F-DF9179CEE77E}"/>
              </a:ext>
            </a:extLst>
          </p:cNvPr>
          <p:cNvSpPr/>
          <p:nvPr/>
        </p:nvSpPr>
        <p:spPr>
          <a:xfrm>
            <a:off x="15201900" y="784324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1" name="Group 5">
            <a:extLst>
              <a:ext uri="{FF2B5EF4-FFF2-40B4-BE49-F238E27FC236}">
                <a16:creationId xmlns:a16="http://schemas.microsoft.com/office/drawing/2014/main" id="{C3B3A06A-B5C2-F348-B04E-9C9722B37D84}"/>
              </a:ext>
            </a:extLst>
          </p:cNvPr>
          <p:cNvGrpSpPr/>
          <p:nvPr/>
        </p:nvGrpSpPr>
        <p:grpSpPr>
          <a:xfrm>
            <a:off x="17259300" y="6703862"/>
            <a:ext cx="2053173" cy="2053173"/>
            <a:chOff x="0" y="0"/>
            <a:chExt cx="812800" cy="812800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A3B2FA6A-3EBF-C423-3C28-F0F3C9B5184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7">
              <a:extLst>
                <a:ext uri="{FF2B5EF4-FFF2-40B4-BE49-F238E27FC236}">
                  <a16:creationId xmlns:a16="http://schemas.microsoft.com/office/drawing/2014/main" id="{97042DED-6FCC-F7AE-E695-BDBE78B47C2E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61D1E2-2DE8-6531-FFFC-F39BC92C0AB2}"/>
              </a:ext>
            </a:extLst>
          </p:cNvPr>
          <p:cNvSpPr txBox="1"/>
          <p:nvPr/>
        </p:nvSpPr>
        <p:spPr>
          <a:xfrm>
            <a:off x="2209800" y="800100"/>
            <a:ext cx="13577325" cy="74639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76"/>
              </a:lnSpc>
              <a:spcBef>
                <a:spcPct val="0"/>
              </a:spcBef>
            </a:pPr>
            <a:endParaRPr lang="en-US" sz="4800" dirty="0">
              <a:solidFill>
                <a:srgbClr val="007D9C"/>
              </a:solidFill>
              <a:latin typeface="Open Sauce"/>
              <a:ea typeface="Open Sans"/>
              <a:cs typeface="Open Sans"/>
              <a:sym typeface="Open Sans"/>
            </a:endParaRPr>
          </a:p>
          <a:p>
            <a:pPr algn="ctr">
              <a:lnSpc>
                <a:spcPts val="4476"/>
              </a:lnSpc>
              <a:spcBef>
                <a:spcPct val="0"/>
              </a:spcBef>
            </a:pPr>
            <a:r>
              <a:rPr lang="en-US" sz="4800" dirty="0">
                <a:solidFill>
                  <a:srgbClr val="007D9C"/>
                </a:solidFill>
                <a:latin typeface="Open Sauce"/>
                <a:ea typeface="Open Sans"/>
                <a:cs typeface="Open Sans"/>
                <a:sym typeface="Open Sans"/>
              </a:rPr>
              <a:t>Graph Construction</a:t>
            </a:r>
          </a:p>
          <a:p>
            <a:pPr>
              <a:lnSpc>
                <a:spcPts val="4476"/>
              </a:lnSpc>
              <a:spcBef>
                <a:spcPct val="0"/>
              </a:spcBef>
            </a:pPr>
            <a:endParaRPr lang="en-US" sz="3600" dirty="0">
              <a:solidFill>
                <a:srgbClr val="007D9C"/>
              </a:solidFill>
              <a:latin typeface="Open Sauce"/>
              <a:ea typeface="Open Sans"/>
              <a:cs typeface="Open Sans"/>
              <a:sym typeface="Open Sans"/>
            </a:endParaRPr>
          </a:p>
          <a:p>
            <a:pPr>
              <a:lnSpc>
                <a:spcPts val="4476"/>
              </a:lnSpc>
              <a:spcBef>
                <a:spcPct val="0"/>
              </a:spcBef>
            </a:pPr>
            <a:endParaRPr lang="en-US" sz="3600" dirty="0">
              <a:solidFill>
                <a:srgbClr val="007D9C"/>
              </a:solidFill>
              <a:latin typeface="Open Sauce"/>
              <a:ea typeface="Open Sans"/>
              <a:cs typeface="Open Sans"/>
              <a:sym typeface="Open Sans"/>
            </a:endParaRPr>
          </a:p>
          <a:p>
            <a:pPr marL="571500" indent="-571500">
              <a:lnSpc>
                <a:spcPts val="4476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7D9C"/>
                </a:solidFill>
                <a:latin typeface="Open Sauce"/>
                <a:ea typeface="Open Sans"/>
                <a:cs typeface="Open Sans"/>
                <a:sym typeface="Open Sans"/>
              </a:rPr>
              <a:t>Constructs a graph where each contour is represented as a node.</a:t>
            </a:r>
          </a:p>
          <a:p>
            <a:pPr marL="571500" indent="-571500">
              <a:lnSpc>
                <a:spcPts val="4476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7D9C"/>
                </a:solidFill>
                <a:latin typeface="Open Sauce"/>
                <a:ea typeface="Open Sans"/>
                <a:cs typeface="Open Sans"/>
                <a:sym typeface="Open Sans"/>
              </a:rPr>
              <a:t>Edges are created between nodes based on spatial and angular similarity, allowing detection of crater boundaries.</a:t>
            </a:r>
          </a:p>
          <a:p>
            <a:pPr marL="571500" indent="-571500">
              <a:lnSpc>
                <a:spcPts val="4476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7D9C"/>
                </a:solidFill>
                <a:latin typeface="Open Sauce"/>
                <a:ea typeface="Open Sans"/>
                <a:cs typeface="Open Sans"/>
                <a:sym typeface="Open Sans"/>
              </a:rPr>
              <a:t>Visual: Graph showing nodes (contours) connected by edges, representing relationships between adjacent edge segments.</a:t>
            </a:r>
          </a:p>
          <a:p>
            <a:pPr>
              <a:lnSpc>
                <a:spcPts val="4476"/>
              </a:lnSpc>
              <a:spcBef>
                <a:spcPct val="0"/>
              </a:spcBef>
            </a:pPr>
            <a:endParaRPr lang="en-US" sz="3600" dirty="0">
              <a:solidFill>
                <a:srgbClr val="007D9C"/>
              </a:solidFill>
              <a:latin typeface="Open Sauce"/>
              <a:ea typeface="Open Sans"/>
              <a:cs typeface="Open Sans"/>
              <a:sym typeface="Open Sans"/>
            </a:endParaRPr>
          </a:p>
          <a:p>
            <a:pPr>
              <a:lnSpc>
                <a:spcPts val="4476"/>
              </a:lnSpc>
              <a:spcBef>
                <a:spcPct val="0"/>
              </a:spcBef>
            </a:pPr>
            <a:endParaRPr lang="en-US" sz="3600" dirty="0">
              <a:solidFill>
                <a:srgbClr val="007D9C"/>
              </a:solidFill>
              <a:latin typeface="Open Sauce"/>
              <a:ea typeface="Open Sans"/>
              <a:cs typeface="Open Sans"/>
              <a:sym typeface="Open Sans"/>
            </a:endParaRPr>
          </a:p>
        </p:txBody>
      </p:sp>
      <p:sp>
        <p:nvSpPr>
          <p:cNvPr id="4" name="Freeform 8">
            <a:extLst>
              <a:ext uri="{FF2B5EF4-FFF2-40B4-BE49-F238E27FC236}">
                <a16:creationId xmlns:a16="http://schemas.microsoft.com/office/drawing/2014/main" id="{0E4B7AD7-E5CB-0826-A255-917803F5D3B3}"/>
              </a:ext>
            </a:extLst>
          </p:cNvPr>
          <p:cNvSpPr/>
          <p:nvPr/>
        </p:nvSpPr>
        <p:spPr>
          <a:xfrm>
            <a:off x="-3285545" y="-800100"/>
            <a:ext cx="5816717" cy="2855479"/>
          </a:xfrm>
          <a:custGeom>
            <a:avLst/>
            <a:gdLst/>
            <a:ahLst/>
            <a:cxnLst/>
            <a:rect l="l" t="t" r="r" b="b"/>
            <a:pathLst>
              <a:path w="5816717" h="2855479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D7E3AC05-EA7D-A9B7-5D43-8B7C298DB3D3}"/>
              </a:ext>
            </a:extLst>
          </p:cNvPr>
          <p:cNvGrpSpPr/>
          <p:nvPr/>
        </p:nvGrpSpPr>
        <p:grpSpPr>
          <a:xfrm>
            <a:off x="-638476" y="1080055"/>
            <a:ext cx="1399693" cy="1399693"/>
            <a:chOff x="0" y="0"/>
            <a:chExt cx="812800" cy="812800"/>
          </a:xfrm>
        </p:grpSpPr>
        <p:sp>
          <p:nvSpPr>
            <p:cNvPr id="6" name="Freeform 10">
              <a:extLst>
                <a:ext uri="{FF2B5EF4-FFF2-40B4-BE49-F238E27FC236}">
                  <a16:creationId xmlns:a16="http://schemas.microsoft.com/office/drawing/2014/main" id="{1F628544-8A63-7005-2458-C36D21A33CF7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11">
              <a:extLst>
                <a:ext uri="{FF2B5EF4-FFF2-40B4-BE49-F238E27FC236}">
                  <a16:creationId xmlns:a16="http://schemas.microsoft.com/office/drawing/2014/main" id="{DE14B6F1-78E9-4E30-C01B-2B8BBD67A16D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3">
            <a:extLst>
              <a:ext uri="{FF2B5EF4-FFF2-40B4-BE49-F238E27FC236}">
                <a16:creationId xmlns:a16="http://schemas.microsoft.com/office/drawing/2014/main" id="{CBC68F6F-ACBB-9C22-6A9D-F48250F610BC}"/>
              </a:ext>
            </a:extLst>
          </p:cNvPr>
          <p:cNvSpPr/>
          <p:nvPr/>
        </p:nvSpPr>
        <p:spPr>
          <a:xfrm flipH="1">
            <a:off x="-1352580" y="7144503"/>
            <a:ext cx="4227594" cy="4227594"/>
          </a:xfrm>
          <a:custGeom>
            <a:avLst/>
            <a:gdLst/>
            <a:ahLst/>
            <a:cxnLst/>
            <a:rect l="l" t="t" r="r" b="b"/>
            <a:pathLst>
              <a:path w="4227594" h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2">
            <a:extLst>
              <a:ext uri="{FF2B5EF4-FFF2-40B4-BE49-F238E27FC236}">
                <a16:creationId xmlns:a16="http://schemas.microsoft.com/office/drawing/2014/main" id="{28882B14-D0E0-15D3-B464-B19A5F258C7F}"/>
              </a:ext>
            </a:extLst>
          </p:cNvPr>
          <p:cNvSpPr/>
          <p:nvPr/>
        </p:nvSpPr>
        <p:spPr>
          <a:xfrm>
            <a:off x="15443283" y="-800100"/>
            <a:ext cx="5160004" cy="2580002"/>
          </a:xfrm>
          <a:custGeom>
            <a:avLst/>
            <a:gdLst/>
            <a:ahLst/>
            <a:cxnLst/>
            <a:rect l="l" t="t" r="r" b="b"/>
            <a:pathLst>
              <a:path w="5160004" h="2580002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F3892703-4F34-77B9-91A9-B2B8D919B826}"/>
              </a:ext>
            </a:extLst>
          </p:cNvPr>
          <p:cNvSpPr/>
          <p:nvPr/>
        </p:nvSpPr>
        <p:spPr>
          <a:xfrm>
            <a:off x="15201900" y="784324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1" name="Group 5">
            <a:extLst>
              <a:ext uri="{FF2B5EF4-FFF2-40B4-BE49-F238E27FC236}">
                <a16:creationId xmlns:a16="http://schemas.microsoft.com/office/drawing/2014/main" id="{A4D841AF-E40E-7D20-3998-25CF03C7E9D7}"/>
              </a:ext>
            </a:extLst>
          </p:cNvPr>
          <p:cNvGrpSpPr/>
          <p:nvPr/>
        </p:nvGrpSpPr>
        <p:grpSpPr>
          <a:xfrm>
            <a:off x="17259300" y="6703862"/>
            <a:ext cx="2053173" cy="2053173"/>
            <a:chOff x="0" y="0"/>
            <a:chExt cx="812800" cy="812800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4E49B43-A238-DDBD-ED06-F93AEBC4F933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7">
              <a:extLst>
                <a:ext uri="{FF2B5EF4-FFF2-40B4-BE49-F238E27FC236}">
                  <a16:creationId xmlns:a16="http://schemas.microsoft.com/office/drawing/2014/main" id="{1483B59F-FDC1-568B-6ED8-AB616095A3D2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AA252E-A1EF-868B-2176-77D6DD4421C3}"/>
              </a:ext>
            </a:extLst>
          </p:cNvPr>
          <p:cNvSpPr txBox="1"/>
          <p:nvPr/>
        </p:nvSpPr>
        <p:spPr>
          <a:xfrm>
            <a:off x="2209800" y="800100"/>
            <a:ext cx="13233483" cy="74639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76"/>
              </a:lnSpc>
              <a:spcBef>
                <a:spcPct val="0"/>
              </a:spcBef>
            </a:pPr>
            <a:endParaRPr lang="en-US" sz="4800" dirty="0">
              <a:solidFill>
                <a:srgbClr val="007D9C"/>
              </a:solidFill>
              <a:latin typeface="Open Sauce"/>
              <a:ea typeface="Open Sans"/>
              <a:cs typeface="Open Sans"/>
              <a:sym typeface="Open Sans"/>
            </a:endParaRPr>
          </a:p>
          <a:p>
            <a:pPr algn="ctr">
              <a:lnSpc>
                <a:spcPts val="4476"/>
              </a:lnSpc>
              <a:spcBef>
                <a:spcPct val="0"/>
              </a:spcBef>
            </a:pPr>
            <a:r>
              <a:rPr lang="en-US" sz="4800" dirty="0">
                <a:solidFill>
                  <a:srgbClr val="007D9C"/>
                </a:solidFill>
                <a:latin typeface="Open Sauce"/>
                <a:ea typeface="Open Sans"/>
                <a:cs typeface="Open Sans"/>
                <a:sym typeface="Open Sans"/>
              </a:rPr>
              <a:t>Cycle Detection</a:t>
            </a:r>
          </a:p>
          <a:p>
            <a:pPr>
              <a:lnSpc>
                <a:spcPts val="4476"/>
              </a:lnSpc>
              <a:spcBef>
                <a:spcPct val="0"/>
              </a:spcBef>
            </a:pPr>
            <a:endParaRPr lang="en-US" sz="3600" dirty="0">
              <a:solidFill>
                <a:srgbClr val="007D9C"/>
              </a:solidFill>
              <a:latin typeface="Open Sauce"/>
              <a:ea typeface="Open Sans"/>
              <a:cs typeface="Open Sans"/>
              <a:sym typeface="Open Sans"/>
            </a:endParaRPr>
          </a:p>
          <a:p>
            <a:pPr>
              <a:lnSpc>
                <a:spcPts val="4476"/>
              </a:lnSpc>
              <a:spcBef>
                <a:spcPct val="0"/>
              </a:spcBef>
            </a:pPr>
            <a:endParaRPr lang="en-US" sz="3600" dirty="0">
              <a:solidFill>
                <a:srgbClr val="007D9C"/>
              </a:solidFill>
              <a:latin typeface="Open Sauce"/>
              <a:ea typeface="Open Sans"/>
              <a:cs typeface="Open Sans"/>
              <a:sym typeface="Open Sans"/>
            </a:endParaRPr>
          </a:p>
          <a:p>
            <a:pPr marL="571500" indent="-571500">
              <a:lnSpc>
                <a:spcPts val="4476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7D9C"/>
                </a:solidFill>
                <a:latin typeface="Open Sauce"/>
                <a:ea typeface="Open Sans"/>
                <a:cs typeface="Open Sans"/>
                <a:sym typeface="Open Sans"/>
              </a:rPr>
              <a:t>Detects cycles in the graph using </a:t>
            </a:r>
            <a:r>
              <a:rPr lang="en-US" sz="3600" dirty="0" err="1">
                <a:solidFill>
                  <a:srgbClr val="007D9C"/>
                </a:solidFill>
                <a:latin typeface="Open Sauce"/>
                <a:ea typeface="Open Sans"/>
                <a:cs typeface="Open Sans"/>
                <a:sym typeface="Open Sans"/>
              </a:rPr>
              <a:t>NetworkX's</a:t>
            </a:r>
            <a:r>
              <a:rPr lang="en-US" sz="3600" dirty="0">
                <a:solidFill>
                  <a:srgbClr val="007D9C"/>
                </a:solidFill>
                <a:latin typeface="Open Sauce"/>
                <a:ea typeface="Open Sans"/>
                <a:cs typeface="Open Sans"/>
                <a:sym typeface="Open Sans"/>
              </a:rPr>
              <a:t> cycle detection methods.</a:t>
            </a:r>
          </a:p>
          <a:p>
            <a:pPr marL="571500" indent="-571500">
              <a:lnSpc>
                <a:spcPts val="4476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7D9C"/>
                </a:solidFill>
                <a:latin typeface="Open Sauce"/>
                <a:ea typeface="Open Sans"/>
                <a:cs typeface="Open Sans"/>
                <a:sym typeface="Open Sans"/>
              </a:rPr>
              <a:t>Filters the cycles based on their size to detect the ones that most likely represent crater boundaries.</a:t>
            </a:r>
          </a:p>
          <a:p>
            <a:pPr marL="571500" indent="-571500">
              <a:lnSpc>
                <a:spcPts val="4476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7D9C"/>
                </a:solidFill>
                <a:latin typeface="Open Sauce"/>
                <a:ea typeface="Open Sans"/>
                <a:cs typeface="Open Sans"/>
                <a:sym typeface="Open Sans"/>
              </a:rPr>
              <a:t>Visual: Image showing a detected cycle forming the boundary of a crater, highlighting the detected cycle area.</a:t>
            </a:r>
          </a:p>
          <a:p>
            <a:pPr>
              <a:lnSpc>
                <a:spcPts val="4476"/>
              </a:lnSpc>
              <a:spcBef>
                <a:spcPct val="0"/>
              </a:spcBef>
            </a:pPr>
            <a:endParaRPr lang="en-US" sz="3600" dirty="0">
              <a:solidFill>
                <a:srgbClr val="007D9C"/>
              </a:solidFill>
              <a:latin typeface="Open Sauce"/>
              <a:ea typeface="Open Sans"/>
              <a:cs typeface="Open Sans"/>
              <a:sym typeface="Open Sans"/>
            </a:endParaRPr>
          </a:p>
          <a:p>
            <a:pPr>
              <a:lnSpc>
                <a:spcPts val="4476"/>
              </a:lnSpc>
              <a:spcBef>
                <a:spcPct val="0"/>
              </a:spcBef>
            </a:pPr>
            <a:endParaRPr lang="en-US" sz="3600" dirty="0">
              <a:solidFill>
                <a:srgbClr val="007D9C"/>
              </a:solidFill>
              <a:latin typeface="Open Sauce"/>
              <a:ea typeface="Open Sans"/>
              <a:cs typeface="Open Sans"/>
              <a:sym typeface="Open Sans"/>
            </a:endParaRPr>
          </a:p>
        </p:txBody>
      </p:sp>
      <p:sp>
        <p:nvSpPr>
          <p:cNvPr id="4" name="Freeform 8">
            <a:extLst>
              <a:ext uri="{FF2B5EF4-FFF2-40B4-BE49-F238E27FC236}">
                <a16:creationId xmlns:a16="http://schemas.microsoft.com/office/drawing/2014/main" id="{4CF28253-0AB0-3411-14A4-DE3EB0EA3D4A}"/>
              </a:ext>
            </a:extLst>
          </p:cNvPr>
          <p:cNvSpPr/>
          <p:nvPr/>
        </p:nvSpPr>
        <p:spPr>
          <a:xfrm>
            <a:off x="-3285545" y="-800100"/>
            <a:ext cx="5816717" cy="2855479"/>
          </a:xfrm>
          <a:custGeom>
            <a:avLst/>
            <a:gdLst/>
            <a:ahLst/>
            <a:cxnLst/>
            <a:rect l="l" t="t" r="r" b="b"/>
            <a:pathLst>
              <a:path w="5816717" h="2855479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7CBA667D-5B98-759C-DA89-AD2BDAE592DB}"/>
              </a:ext>
            </a:extLst>
          </p:cNvPr>
          <p:cNvGrpSpPr/>
          <p:nvPr/>
        </p:nvGrpSpPr>
        <p:grpSpPr>
          <a:xfrm>
            <a:off x="-638476" y="1080055"/>
            <a:ext cx="1399693" cy="1399693"/>
            <a:chOff x="0" y="0"/>
            <a:chExt cx="812800" cy="812800"/>
          </a:xfrm>
        </p:grpSpPr>
        <p:sp>
          <p:nvSpPr>
            <p:cNvPr id="6" name="Freeform 10">
              <a:extLst>
                <a:ext uri="{FF2B5EF4-FFF2-40B4-BE49-F238E27FC236}">
                  <a16:creationId xmlns:a16="http://schemas.microsoft.com/office/drawing/2014/main" id="{55E3B997-F797-7D02-00B1-2D00ABF13EE8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11">
              <a:extLst>
                <a:ext uri="{FF2B5EF4-FFF2-40B4-BE49-F238E27FC236}">
                  <a16:creationId xmlns:a16="http://schemas.microsoft.com/office/drawing/2014/main" id="{EC8DAF71-0F60-CE05-DA76-DD11F9F26029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3">
            <a:extLst>
              <a:ext uri="{FF2B5EF4-FFF2-40B4-BE49-F238E27FC236}">
                <a16:creationId xmlns:a16="http://schemas.microsoft.com/office/drawing/2014/main" id="{DEAE5141-BC67-D3B4-A5F2-5B54B3765C57}"/>
              </a:ext>
            </a:extLst>
          </p:cNvPr>
          <p:cNvSpPr/>
          <p:nvPr/>
        </p:nvSpPr>
        <p:spPr>
          <a:xfrm flipH="1">
            <a:off x="-1352580" y="7144503"/>
            <a:ext cx="4227594" cy="4227594"/>
          </a:xfrm>
          <a:custGeom>
            <a:avLst/>
            <a:gdLst/>
            <a:ahLst/>
            <a:cxnLst/>
            <a:rect l="l" t="t" r="r" b="b"/>
            <a:pathLst>
              <a:path w="4227594" h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2">
            <a:extLst>
              <a:ext uri="{FF2B5EF4-FFF2-40B4-BE49-F238E27FC236}">
                <a16:creationId xmlns:a16="http://schemas.microsoft.com/office/drawing/2014/main" id="{2648814D-80D2-AE42-5339-55965377ED3E}"/>
              </a:ext>
            </a:extLst>
          </p:cNvPr>
          <p:cNvSpPr/>
          <p:nvPr/>
        </p:nvSpPr>
        <p:spPr>
          <a:xfrm>
            <a:off x="15443283" y="-800100"/>
            <a:ext cx="5160004" cy="2580002"/>
          </a:xfrm>
          <a:custGeom>
            <a:avLst/>
            <a:gdLst/>
            <a:ahLst/>
            <a:cxnLst/>
            <a:rect l="l" t="t" r="r" b="b"/>
            <a:pathLst>
              <a:path w="5160004" h="2580002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A1DDC125-00A7-D8F0-090E-208EE4FE0D98}"/>
              </a:ext>
            </a:extLst>
          </p:cNvPr>
          <p:cNvSpPr/>
          <p:nvPr/>
        </p:nvSpPr>
        <p:spPr>
          <a:xfrm>
            <a:off x="15201900" y="784324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1" name="Group 5">
            <a:extLst>
              <a:ext uri="{FF2B5EF4-FFF2-40B4-BE49-F238E27FC236}">
                <a16:creationId xmlns:a16="http://schemas.microsoft.com/office/drawing/2014/main" id="{652DB00A-8B64-3F77-7EA9-E619489F084A}"/>
              </a:ext>
            </a:extLst>
          </p:cNvPr>
          <p:cNvGrpSpPr/>
          <p:nvPr/>
        </p:nvGrpSpPr>
        <p:grpSpPr>
          <a:xfrm>
            <a:off x="17259300" y="6703862"/>
            <a:ext cx="2053173" cy="2053173"/>
            <a:chOff x="0" y="0"/>
            <a:chExt cx="812800" cy="812800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9A5E948-50B5-F1AE-3A87-773C704E99ED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7">
              <a:extLst>
                <a:ext uri="{FF2B5EF4-FFF2-40B4-BE49-F238E27FC236}">
                  <a16:creationId xmlns:a16="http://schemas.microsoft.com/office/drawing/2014/main" id="{D338F84C-F065-AB79-20FB-9FD477401A63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33D919-9946-C205-D4E1-CD6FA6C3198C}"/>
              </a:ext>
            </a:extLst>
          </p:cNvPr>
          <p:cNvSpPr txBox="1"/>
          <p:nvPr/>
        </p:nvSpPr>
        <p:spPr>
          <a:xfrm>
            <a:off x="2286000" y="800100"/>
            <a:ext cx="13501125" cy="68868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76"/>
              </a:lnSpc>
              <a:spcBef>
                <a:spcPct val="0"/>
              </a:spcBef>
            </a:pPr>
            <a:endParaRPr lang="en-US" sz="4800" dirty="0">
              <a:solidFill>
                <a:srgbClr val="007D9C"/>
              </a:solidFill>
              <a:latin typeface="Open Sauce"/>
              <a:ea typeface="Open Sans"/>
              <a:cs typeface="Open Sans"/>
              <a:sym typeface="Open Sans"/>
            </a:endParaRPr>
          </a:p>
          <a:p>
            <a:pPr algn="ctr">
              <a:lnSpc>
                <a:spcPts val="4476"/>
              </a:lnSpc>
              <a:spcBef>
                <a:spcPct val="0"/>
              </a:spcBef>
            </a:pPr>
            <a:r>
              <a:rPr lang="en-US" sz="4800" dirty="0">
                <a:solidFill>
                  <a:srgbClr val="007D9C"/>
                </a:solidFill>
                <a:latin typeface="Open Sauce"/>
                <a:ea typeface="Open Sans"/>
                <a:cs typeface="Open Sans"/>
                <a:sym typeface="Open Sans"/>
              </a:rPr>
              <a:t>Ellipse Fitting</a:t>
            </a:r>
          </a:p>
          <a:p>
            <a:pPr>
              <a:lnSpc>
                <a:spcPts val="4476"/>
              </a:lnSpc>
              <a:spcBef>
                <a:spcPct val="0"/>
              </a:spcBef>
            </a:pPr>
            <a:endParaRPr lang="en-US" sz="3600" dirty="0">
              <a:solidFill>
                <a:srgbClr val="007D9C"/>
              </a:solidFill>
              <a:latin typeface="Open Sauce"/>
              <a:ea typeface="Open Sans"/>
              <a:cs typeface="Open Sans"/>
              <a:sym typeface="Open Sans"/>
            </a:endParaRPr>
          </a:p>
          <a:p>
            <a:pPr>
              <a:lnSpc>
                <a:spcPts val="4476"/>
              </a:lnSpc>
              <a:spcBef>
                <a:spcPct val="0"/>
              </a:spcBef>
            </a:pPr>
            <a:endParaRPr lang="en-US" sz="3600" dirty="0">
              <a:solidFill>
                <a:srgbClr val="007D9C"/>
              </a:solidFill>
              <a:latin typeface="Open Sauce"/>
              <a:ea typeface="Open Sans"/>
              <a:cs typeface="Open Sans"/>
              <a:sym typeface="Open Sans"/>
            </a:endParaRPr>
          </a:p>
          <a:p>
            <a:pPr marL="571500" indent="-571500">
              <a:lnSpc>
                <a:spcPts val="4476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7D9C"/>
                </a:solidFill>
                <a:latin typeface="Open Sauce"/>
                <a:ea typeface="Open Sans"/>
                <a:cs typeface="Open Sans"/>
                <a:sym typeface="Open Sans"/>
              </a:rPr>
              <a:t>Fits ellipses to the detected cycles using cv2.fitEllipse.Visualizes the fitted ellipses on the image and computes a fitness score to evaluate how well the ellipse matches the detected edge.</a:t>
            </a:r>
          </a:p>
          <a:p>
            <a:pPr marL="571500" indent="-571500">
              <a:lnSpc>
                <a:spcPts val="4476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7D9C"/>
                </a:solidFill>
                <a:latin typeface="Open Sauce"/>
                <a:ea typeface="Open Sans"/>
                <a:cs typeface="Open Sans"/>
                <a:sym typeface="Open Sans"/>
              </a:rPr>
              <a:t>Visual: Example showing fitted ellipses on crater boundaries in the image</a:t>
            </a:r>
          </a:p>
          <a:p>
            <a:pPr>
              <a:lnSpc>
                <a:spcPts val="4476"/>
              </a:lnSpc>
              <a:spcBef>
                <a:spcPct val="0"/>
              </a:spcBef>
            </a:pPr>
            <a:endParaRPr lang="en-US" sz="3600" dirty="0">
              <a:solidFill>
                <a:srgbClr val="007D9C"/>
              </a:solidFill>
              <a:latin typeface="Open Sauce"/>
              <a:ea typeface="Open Sans"/>
              <a:cs typeface="Open Sans"/>
              <a:sym typeface="Open Sans"/>
            </a:endParaRPr>
          </a:p>
          <a:p>
            <a:pPr>
              <a:lnSpc>
                <a:spcPts val="4476"/>
              </a:lnSpc>
              <a:spcBef>
                <a:spcPct val="0"/>
              </a:spcBef>
            </a:pPr>
            <a:endParaRPr lang="en-US" sz="3600" dirty="0">
              <a:solidFill>
                <a:srgbClr val="007D9C"/>
              </a:solidFill>
              <a:latin typeface="Open Sauce"/>
              <a:ea typeface="Open Sans"/>
              <a:cs typeface="Open Sans"/>
              <a:sym typeface="Open Sans"/>
            </a:endParaRPr>
          </a:p>
        </p:txBody>
      </p:sp>
      <p:sp>
        <p:nvSpPr>
          <p:cNvPr id="4" name="Freeform 8">
            <a:extLst>
              <a:ext uri="{FF2B5EF4-FFF2-40B4-BE49-F238E27FC236}">
                <a16:creationId xmlns:a16="http://schemas.microsoft.com/office/drawing/2014/main" id="{6C32BD1B-5C55-D6D6-AA24-E4BC80593550}"/>
              </a:ext>
            </a:extLst>
          </p:cNvPr>
          <p:cNvSpPr/>
          <p:nvPr/>
        </p:nvSpPr>
        <p:spPr>
          <a:xfrm>
            <a:off x="-3285545" y="-800100"/>
            <a:ext cx="5816717" cy="2855479"/>
          </a:xfrm>
          <a:custGeom>
            <a:avLst/>
            <a:gdLst/>
            <a:ahLst/>
            <a:cxnLst/>
            <a:rect l="l" t="t" r="r" b="b"/>
            <a:pathLst>
              <a:path w="5816717" h="2855479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A77ED0BD-98A8-229B-6D3B-C68B9D562C61}"/>
              </a:ext>
            </a:extLst>
          </p:cNvPr>
          <p:cNvGrpSpPr/>
          <p:nvPr/>
        </p:nvGrpSpPr>
        <p:grpSpPr>
          <a:xfrm>
            <a:off x="-638476" y="1080055"/>
            <a:ext cx="1399693" cy="1399693"/>
            <a:chOff x="0" y="0"/>
            <a:chExt cx="812800" cy="812800"/>
          </a:xfrm>
        </p:grpSpPr>
        <p:sp>
          <p:nvSpPr>
            <p:cNvPr id="6" name="Freeform 10">
              <a:extLst>
                <a:ext uri="{FF2B5EF4-FFF2-40B4-BE49-F238E27FC236}">
                  <a16:creationId xmlns:a16="http://schemas.microsoft.com/office/drawing/2014/main" id="{28B0E3BF-DF6E-7302-CD9A-471EFA686161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11">
              <a:extLst>
                <a:ext uri="{FF2B5EF4-FFF2-40B4-BE49-F238E27FC236}">
                  <a16:creationId xmlns:a16="http://schemas.microsoft.com/office/drawing/2014/main" id="{5BB40199-AC6F-7136-A808-662DC5702014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3">
            <a:extLst>
              <a:ext uri="{FF2B5EF4-FFF2-40B4-BE49-F238E27FC236}">
                <a16:creationId xmlns:a16="http://schemas.microsoft.com/office/drawing/2014/main" id="{C032E6DA-46E0-75F7-064C-FBDE9C016838}"/>
              </a:ext>
            </a:extLst>
          </p:cNvPr>
          <p:cNvSpPr/>
          <p:nvPr/>
        </p:nvSpPr>
        <p:spPr>
          <a:xfrm flipH="1">
            <a:off x="-1352580" y="7144503"/>
            <a:ext cx="4227594" cy="4227594"/>
          </a:xfrm>
          <a:custGeom>
            <a:avLst/>
            <a:gdLst/>
            <a:ahLst/>
            <a:cxnLst/>
            <a:rect l="l" t="t" r="r" b="b"/>
            <a:pathLst>
              <a:path w="4227594" h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2">
            <a:extLst>
              <a:ext uri="{FF2B5EF4-FFF2-40B4-BE49-F238E27FC236}">
                <a16:creationId xmlns:a16="http://schemas.microsoft.com/office/drawing/2014/main" id="{3941241E-1D42-ED16-79CA-8F13BE21F725}"/>
              </a:ext>
            </a:extLst>
          </p:cNvPr>
          <p:cNvSpPr/>
          <p:nvPr/>
        </p:nvSpPr>
        <p:spPr>
          <a:xfrm>
            <a:off x="15443283" y="-800100"/>
            <a:ext cx="5160004" cy="2580002"/>
          </a:xfrm>
          <a:custGeom>
            <a:avLst/>
            <a:gdLst/>
            <a:ahLst/>
            <a:cxnLst/>
            <a:rect l="l" t="t" r="r" b="b"/>
            <a:pathLst>
              <a:path w="5160004" h="2580002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E9949E75-2FBA-FFF5-3929-4949A92D2E3B}"/>
              </a:ext>
            </a:extLst>
          </p:cNvPr>
          <p:cNvSpPr/>
          <p:nvPr/>
        </p:nvSpPr>
        <p:spPr>
          <a:xfrm>
            <a:off x="15201900" y="784324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1" name="Group 5">
            <a:extLst>
              <a:ext uri="{FF2B5EF4-FFF2-40B4-BE49-F238E27FC236}">
                <a16:creationId xmlns:a16="http://schemas.microsoft.com/office/drawing/2014/main" id="{6370D05D-EE83-560B-DC64-0FD2B8B3F95F}"/>
              </a:ext>
            </a:extLst>
          </p:cNvPr>
          <p:cNvGrpSpPr/>
          <p:nvPr/>
        </p:nvGrpSpPr>
        <p:grpSpPr>
          <a:xfrm>
            <a:off x="17259300" y="6703862"/>
            <a:ext cx="2053173" cy="2053173"/>
            <a:chOff x="0" y="0"/>
            <a:chExt cx="812800" cy="812800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395A007-2EE6-A0B6-3E11-E631B0E277F2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7">
              <a:extLst>
                <a:ext uri="{FF2B5EF4-FFF2-40B4-BE49-F238E27FC236}">
                  <a16:creationId xmlns:a16="http://schemas.microsoft.com/office/drawing/2014/main" id="{91F80FD7-4D74-F81F-FB57-BDE9FED37128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2F64AC-6A09-669B-D44A-5CAFC3DCD515}"/>
              </a:ext>
            </a:extLst>
          </p:cNvPr>
          <p:cNvSpPr txBox="1"/>
          <p:nvPr/>
        </p:nvSpPr>
        <p:spPr>
          <a:xfrm>
            <a:off x="2209800" y="800100"/>
            <a:ext cx="14325600" cy="68868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76"/>
              </a:lnSpc>
              <a:spcBef>
                <a:spcPct val="0"/>
              </a:spcBef>
            </a:pPr>
            <a:endParaRPr lang="en-US" sz="4800" dirty="0">
              <a:solidFill>
                <a:srgbClr val="007D9C"/>
              </a:solidFill>
              <a:latin typeface="Open Sauce"/>
              <a:ea typeface="Open Sans"/>
              <a:cs typeface="Open Sans"/>
              <a:sym typeface="Open Sans"/>
            </a:endParaRPr>
          </a:p>
          <a:p>
            <a:pPr algn="ctr">
              <a:lnSpc>
                <a:spcPts val="4476"/>
              </a:lnSpc>
              <a:spcBef>
                <a:spcPct val="0"/>
              </a:spcBef>
            </a:pPr>
            <a:r>
              <a:rPr lang="en-US" sz="4800" dirty="0">
                <a:solidFill>
                  <a:srgbClr val="007D9C"/>
                </a:solidFill>
                <a:latin typeface="Open Sauce"/>
                <a:ea typeface="Open Sans"/>
                <a:cs typeface="Open Sans"/>
                <a:sym typeface="Open Sans"/>
              </a:rPr>
              <a:t>Crater Detection</a:t>
            </a:r>
          </a:p>
          <a:p>
            <a:pPr>
              <a:lnSpc>
                <a:spcPts val="4476"/>
              </a:lnSpc>
              <a:spcBef>
                <a:spcPct val="0"/>
              </a:spcBef>
            </a:pPr>
            <a:endParaRPr lang="en-US" sz="3600" dirty="0">
              <a:solidFill>
                <a:srgbClr val="007D9C"/>
              </a:solidFill>
              <a:latin typeface="Open Sauce"/>
              <a:ea typeface="Open Sans"/>
              <a:cs typeface="Open Sans"/>
              <a:sym typeface="Open Sans"/>
            </a:endParaRPr>
          </a:p>
          <a:p>
            <a:pPr>
              <a:lnSpc>
                <a:spcPts val="4476"/>
              </a:lnSpc>
              <a:spcBef>
                <a:spcPct val="0"/>
              </a:spcBef>
            </a:pPr>
            <a:endParaRPr lang="en-US" sz="3600" dirty="0">
              <a:solidFill>
                <a:srgbClr val="007D9C"/>
              </a:solidFill>
              <a:latin typeface="Open Sauce"/>
              <a:ea typeface="Open Sans"/>
              <a:cs typeface="Open Sans"/>
              <a:sym typeface="Open Sans"/>
            </a:endParaRPr>
          </a:p>
          <a:p>
            <a:pPr marL="571500" indent="-571500">
              <a:lnSpc>
                <a:spcPts val="4476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7D9C"/>
                </a:solidFill>
                <a:latin typeface="Open Sauce"/>
                <a:ea typeface="Open Sans"/>
                <a:cs typeface="Open Sans"/>
                <a:sym typeface="Open Sans"/>
              </a:rPr>
              <a:t>Uses a compactness formula to identify circular or elliptical features in the image.</a:t>
            </a:r>
          </a:p>
          <a:p>
            <a:pPr marL="571500" indent="-571500">
              <a:lnSpc>
                <a:spcPts val="4476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7D9C"/>
                </a:solidFill>
                <a:latin typeface="Open Sauce"/>
                <a:ea typeface="Open Sans"/>
                <a:cs typeface="Open Sans"/>
                <a:sym typeface="Open Sans"/>
              </a:rPr>
              <a:t>Filters out contours that do not meet the compactness threshold, identifying potential craters based on shape.</a:t>
            </a:r>
          </a:p>
          <a:p>
            <a:pPr marL="571500" indent="-571500">
              <a:lnSpc>
                <a:spcPts val="4476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7D9C"/>
                </a:solidFill>
                <a:latin typeface="Open Sauce"/>
                <a:ea typeface="Open Sans"/>
                <a:cs typeface="Open Sans"/>
                <a:sym typeface="Open Sans"/>
              </a:rPr>
              <a:t>Visual: Example showing detected natural craters in the image, highlighting their contours and bounding boxes.</a:t>
            </a:r>
          </a:p>
          <a:p>
            <a:pPr>
              <a:lnSpc>
                <a:spcPts val="4476"/>
              </a:lnSpc>
              <a:spcBef>
                <a:spcPct val="0"/>
              </a:spcBef>
            </a:pPr>
            <a:endParaRPr lang="en-US" sz="3600" dirty="0">
              <a:solidFill>
                <a:srgbClr val="007D9C"/>
              </a:solidFill>
              <a:latin typeface="Open Sauce"/>
              <a:ea typeface="Open Sans"/>
              <a:cs typeface="Open Sans"/>
              <a:sym typeface="Open Sans"/>
            </a:endParaRPr>
          </a:p>
          <a:p>
            <a:pPr>
              <a:lnSpc>
                <a:spcPts val="4476"/>
              </a:lnSpc>
              <a:spcBef>
                <a:spcPct val="0"/>
              </a:spcBef>
            </a:pPr>
            <a:endParaRPr lang="en-US" sz="3600" dirty="0">
              <a:solidFill>
                <a:srgbClr val="007D9C"/>
              </a:solidFill>
              <a:latin typeface="Open Sauce"/>
              <a:ea typeface="Open Sans"/>
              <a:cs typeface="Open Sans"/>
              <a:sym typeface="Open Sans"/>
            </a:endParaRPr>
          </a:p>
        </p:txBody>
      </p:sp>
      <p:sp>
        <p:nvSpPr>
          <p:cNvPr id="4" name="Freeform 8">
            <a:extLst>
              <a:ext uri="{FF2B5EF4-FFF2-40B4-BE49-F238E27FC236}">
                <a16:creationId xmlns:a16="http://schemas.microsoft.com/office/drawing/2014/main" id="{06ACCF08-CC68-8A58-CFDA-47AA6DB39003}"/>
              </a:ext>
            </a:extLst>
          </p:cNvPr>
          <p:cNvSpPr/>
          <p:nvPr/>
        </p:nvSpPr>
        <p:spPr>
          <a:xfrm>
            <a:off x="-3285545" y="-800100"/>
            <a:ext cx="5816717" cy="2855479"/>
          </a:xfrm>
          <a:custGeom>
            <a:avLst/>
            <a:gdLst/>
            <a:ahLst/>
            <a:cxnLst/>
            <a:rect l="l" t="t" r="r" b="b"/>
            <a:pathLst>
              <a:path w="5816717" h="2855479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19CD2374-3CDD-4833-F895-36614B1DBC7E}"/>
              </a:ext>
            </a:extLst>
          </p:cNvPr>
          <p:cNvGrpSpPr/>
          <p:nvPr/>
        </p:nvGrpSpPr>
        <p:grpSpPr>
          <a:xfrm>
            <a:off x="-638476" y="1080055"/>
            <a:ext cx="1399693" cy="1399693"/>
            <a:chOff x="0" y="0"/>
            <a:chExt cx="812800" cy="812800"/>
          </a:xfrm>
        </p:grpSpPr>
        <p:sp>
          <p:nvSpPr>
            <p:cNvPr id="6" name="Freeform 10">
              <a:extLst>
                <a:ext uri="{FF2B5EF4-FFF2-40B4-BE49-F238E27FC236}">
                  <a16:creationId xmlns:a16="http://schemas.microsoft.com/office/drawing/2014/main" id="{044230DF-B0B7-2EAB-6B93-5D5A635828C3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11">
              <a:extLst>
                <a:ext uri="{FF2B5EF4-FFF2-40B4-BE49-F238E27FC236}">
                  <a16:creationId xmlns:a16="http://schemas.microsoft.com/office/drawing/2014/main" id="{2D6F6E1C-8515-939C-F39D-B436E10C7F1D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3">
            <a:extLst>
              <a:ext uri="{FF2B5EF4-FFF2-40B4-BE49-F238E27FC236}">
                <a16:creationId xmlns:a16="http://schemas.microsoft.com/office/drawing/2014/main" id="{084192C4-1CC8-4FC8-666F-C2D94708D2A3}"/>
              </a:ext>
            </a:extLst>
          </p:cNvPr>
          <p:cNvSpPr/>
          <p:nvPr/>
        </p:nvSpPr>
        <p:spPr>
          <a:xfrm flipH="1">
            <a:off x="-1352580" y="7144503"/>
            <a:ext cx="4227594" cy="4227594"/>
          </a:xfrm>
          <a:custGeom>
            <a:avLst/>
            <a:gdLst/>
            <a:ahLst/>
            <a:cxnLst/>
            <a:rect l="l" t="t" r="r" b="b"/>
            <a:pathLst>
              <a:path w="4227594" h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2">
            <a:extLst>
              <a:ext uri="{FF2B5EF4-FFF2-40B4-BE49-F238E27FC236}">
                <a16:creationId xmlns:a16="http://schemas.microsoft.com/office/drawing/2014/main" id="{9CF4EC1E-E084-F802-8932-D6B65782F983}"/>
              </a:ext>
            </a:extLst>
          </p:cNvPr>
          <p:cNvSpPr/>
          <p:nvPr/>
        </p:nvSpPr>
        <p:spPr>
          <a:xfrm>
            <a:off x="15443283" y="-800100"/>
            <a:ext cx="5160004" cy="2580002"/>
          </a:xfrm>
          <a:custGeom>
            <a:avLst/>
            <a:gdLst/>
            <a:ahLst/>
            <a:cxnLst/>
            <a:rect l="l" t="t" r="r" b="b"/>
            <a:pathLst>
              <a:path w="5160004" h="2580002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6D32BD1-3EE9-4E2D-F569-22D0A7AADD05}"/>
              </a:ext>
            </a:extLst>
          </p:cNvPr>
          <p:cNvSpPr/>
          <p:nvPr/>
        </p:nvSpPr>
        <p:spPr>
          <a:xfrm>
            <a:off x="15201900" y="784324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1" name="Group 5">
            <a:extLst>
              <a:ext uri="{FF2B5EF4-FFF2-40B4-BE49-F238E27FC236}">
                <a16:creationId xmlns:a16="http://schemas.microsoft.com/office/drawing/2014/main" id="{E1290EEE-E5A0-CF3B-A359-E7DDBBD1AA0D}"/>
              </a:ext>
            </a:extLst>
          </p:cNvPr>
          <p:cNvGrpSpPr/>
          <p:nvPr/>
        </p:nvGrpSpPr>
        <p:grpSpPr>
          <a:xfrm>
            <a:off x="17259300" y="6703862"/>
            <a:ext cx="2053173" cy="2053173"/>
            <a:chOff x="0" y="0"/>
            <a:chExt cx="812800" cy="812800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90A17FC-D0F4-D17A-2FD2-16236F8A2679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7">
              <a:extLst>
                <a:ext uri="{FF2B5EF4-FFF2-40B4-BE49-F238E27FC236}">
                  <a16:creationId xmlns:a16="http://schemas.microsoft.com/office/drawing/2014/main" id="{32AD372A-1955-10BF-AE8A-DBBD99423471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B1F924-4F21-642C-0125-716AA40324A9}"/>
              </a:ext>
            </a:extLst>
          </p:cNvPr>
          <p:cNvSpPr txBox="1"/>
          <p:nvPr/>
        </p:nvSpPr>
        <p:spPr>
          <a:xfrm>
            <a:off x="2209800" y="627639"/>
            <a:ext cx="14325600" cy="9195146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4476"/>
              </a:lnSpc>
              <a:spcBef>
                <a:spcPct val="0"/>
              </a:spcBef>
            </a:pPr>
            <a:endParaRPr lang="en-US" sz="4800" dirty="0">
              <a:solidFill>
                <a:srgbClr val="007D9C"/>
              </a:solidFill>
              <a:latin typeface="Open Sauce"/>
              <a:ea typeface="Open Sans"/>
              <a:cs typeface="Open Sans"/>
              <a:sym typeface="Open Sans"/>
            </a:endParaRPr>
          </a:p>
          <a:p>
            <a:pPr algn="ctr">
              <a:lnSpc>
                <a:spcPts val="4476"/>
              </a:lnSpc>
              <a:spcBef>
                <a:spcPct val="0"/>
              </a:spcBef>
            </a:pPr>
            <a:r>
              <a:rPr lang="en-US" sz="4800" dirty="0">
                <a:solidFill>
                  <a:srgbClr val="007D9C"/>
                </a:solidFill>
                <a:latin typeface="Open Sauce"/>
                <a:ea typeface="Open Sans"/>
                <a:cs typeface="Open Sans"/>
                <a:sym typeface="Open Sans"/>
              </a:rPr>
              <a:t>Conclusion and Final Visualization</a:t>
            </a:r>
          </a:p>
          <a:p>
            <a:pPr algn="ctr">
              <a:lnSpc>
                <a:spcPts val="4476"/>
              </a:lnSpc>
              <a:spcBef>
                <a:spcPct val="0"/>
              </a:spcBef>
            </a:pPr>
            <a:endParaRPr lang="en-US" sz="3600" dirty="0">
              <a:solidFill>
                <a:srgbClr val="007D9C"/>
              </a:solidFill>
              <a:latin typeface="Open Sauce"/>
              <a:ea typeface="Open Sans"/>
              <a:cs typeface="Open Sans"/>
              <a:sym typeface="Open Sans"/>
            </a:endParaRPr>
          </a:p>
          <a:p>
            <a:pPr>
              <a:lnSpc>
                <a:spcPts val="4476"/>
              </a:lnSpc>
              <a:spcBef>
                <a:spcPct val="0"/>
              </a:spcBef>
            </a:pPr>
            <a:endParaRPr lang="en-US" sz="3600" dirty="0">
              <a:solidFill>
                <a:srgbClr val="007D9C"/>
              </a:solidFill>
              <a:latin typeface="Open Sauce"/>
              <a:ea typeface="Open Sans"/>
              <a:cs typeface="Open Sans"/>
              <a:sym typeface="Open Sans"/>
            </a:endParaRPr>
          </a:p>
          <a:p>
            <a:pPr marL="571500" indent="-571500">
              <a:lnSpc>
                <a:spcPts val="4476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7D9C"/>
                </a:solidFill>
                <a:latin typeface="Open Sauce"/>
                <a:ea typeface="Open Sans"/>
                <a:cs typeface="Open Sans"/>
                <a:sym typeface="Open Sans"/>
              </a:rPr>
              <a:t>Pipeline Outcome: Detects and visualizes craters using texture, edge, and graph-based analysis techniques.</a:t>
            </a:r>
          </a:p>
          <a:p>
            <a:pPr marL="840465" lvl="1" indent="-420233">
              <a:lnSpc>
                <a:spcPts val="4476"/>
              </a:lnSpc>
              <a:buFont typeface="Arial"/>
              <a:buChar char="•"/>
            </a:pPr>
            <a:r>
              <a:rPr lang="en-US" sz="3600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Use Cases:</a:t>
            </a:r>
          </a:p>
          <a:p>
            <a:pPr marL="1680930" lvl="2" indent="-560310">
              <a:lnSpc>
                <a:spcPts val="4476"/>
              </a:lnSpc>
              <a:buFont typeface="Arial"/>
              <a:buChar char="⚬"/>
            </a:pPr>
            <a:r>
              <a:rPr lang="en-US" sz="3600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Geological surveys to identify impact craters on Earth and other planetary bodies.</a:t>
            </a:r>
          </a:p>
          <a:p>
            <a:pPr marL="1680930" lvl="2" indent="-560310">
              <a:lnSpc>
                <a:spcPts val="4476"/>
              </a:lnSpc>
              <a:buFont typeface="Arial"/>
              <a:buChar char="⚬"/>
            </a:pPr>
            <a:r>
              <a:rPr lang="en-US" sz="3600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Crater detection on other planets (e.g., Mars, the Moon) using satellite imagery.</a:t>
            </a:r>
            <a:endParaRPr lang="en-US" sz="3600" dirty="0">
              <a:solidFill>
                <a:srgbClr val="007D9C"/>
              </a:solidFill>
              <a:latin typeface="Open Sauce"/>
              <a:ea typeface="Open Sans"/>
              <a:cs typeface="Open Sans"/>
              <a:sym typeface="Open Sans"/>
            </a:endParaRPr>
          </a:p>
          <a:p>
            <a:pPr marL="571500" indent="-571500">
              <a:lnSpc>
                <a:spcPts val="4476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7D9C"/>
                </a:solidFill>
                <a:latin typeface="Open Sauce"/>
                <a:ea typeface="Open Sans"/>
                <a:cs typeface="Open Sans"/>
                <a:sym typeface="Open Sans"/>
              </a:rPr>
              <a:t>Visual: Final visualization showing detected craters and ellipses on an image, combined with the results of the pipeline.</a:t>
            </a:r>
          </a:p>
          <a:p>
            <a:pPr>
              <a:lnSpc>
                <a:spcPts val="4476"/>
              </a:lnSpc>
              <a:spcBef>
                <a:spcPct val="0"/>
              </a:spcBef>
            </a:pPr>
            <a:endParaRPr lang="en-US" sz="3600" dirty="0">
              <a:solidFill>
                <a:srgbClr val="007D9C"/>
              </a:solidFill>
              <a:latin typeface="Open Sauce"/>
              <a:ea typeface="Open Sans"/>
              <a:cs typeface="Open Sans"/>
              <a:sym typeface="Open Sans"/>
            </a:endParaRPr>
          </a:p>
          <a:p>
            <a:pPr>
              <a:lnSpc>
                <a:spcPts val="4476"/>
              </a:lnSpc>
              <a:spcBef>
                <a:spcPct val="0"/>
              </a:spcBef>
            </a:pPr>
            <a:endParaRPr lang="en-US" sz="3600" dirty="0">
              <a:solidFill>
                <a:srgbClr val="007D9C"/>
              </a:solidFill>
              <a:latin typeface="Open Sauce"/>
              <a:ea typeface="Open Sans"/>
              <a:cs typeface="Open Sans"/>
              <a:sym typeface="Open Sans"/>
            </a:endParaRPr>
          </a:p>
        </p:txBody>
      </p:sp>
      <p:sp>
        <p:nvSpPr>
          <p:cNvPr id="4" name="Freeform 8">
            <a:extLst>
              <a:ext uri="{FF2B5EF4-FFF2-40B4-BE49-F238E27FC236}">
                <a16:creationId xmlns:a16="http://schemas.microsoft.com/office/drawing/2014/main" id="{E2B516BE-0EEE-0F88-BE7D-6DAF52A5D99D}"/>
              </a:ext>
            </a:extLst>
          </p:cNvPr>
          <p:cNvSpPr/>
          <p:nvPr/>
        </p:nvSpPr>
        <p:spPr>
          <a:xfrm>
            <a:off x="-3285545" y="-800100"/>
            <a:ext cx="5816717" cy="2855479"/>
          </a:xfrm>
          <a:custGeom>
            <a:avLst/>
            <a:gdLst/>
            <a:ahLst/>
            <a:cxnLst/>
            <a:rect l="l" t="t" r="r" b="b"/>
            <a:pathLst>
              <a:path w="5816717" h="2855479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6056A456-9C77-1396-6D4C-F8B6D62F3F16}"/>
              </a:ext>
            </a:extLst>
          </p:cNvPr>
          <p:cNvGrpSpPr/>
          <p:nvPr/>
        </p:nvGrpSpPr>
        <p:grpSpPr>
          <a:xfrm>
            <a:off x="-638476" y="1080055"/>
            <a:ext cx="1399693" cy="1399693"/>
            <a:chOff x="0" y="0"/>
            <a:chExt cx="812800" cy="812800"/>
          </a:xfrm>
        </p:grpSpPr>
        <p:sp>
          <p:nvSpPr>
            <p:cNvPr id="6" name="Freeform 10">
              <a:extLst>
                <a:ext uri="{FF2B5EF4-FFF2-40B4-BE49-F238E27FC236}">
                  <a16:creationId xmlns:a16="http://schemas.microsoft.com/office/drawing/2014/main" id="{1E1E0732-6BAC-D81F-CFF1-56E1A77F7FA3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11">
              <a:extLst>
                <a:ext uri="{FF2B5EF4-FFF2-40B4-BE49-F238E27FC236}">
                  <a16:creationId xmlns:a16="http://schemas.microsoft.com/office/drawing/2014/main" id="{6EA26812-09E7-1C3C-6DFC-382CF2114377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3">
            <a:extLst>
              <a:ext uri="{FF2B5EF4-FFF2-40B4-BE49-F238E27FC236}">
                <a16:creationId xmlns:a16="http://schemas.microsoft.com/office/drawing/2014/main" id="{8736A6BB-69E5-6D0A-531D-1D869E56E1BA}"/>
              </a:ext>
            </a:extLst>
          </p:cNvPr>
          <p:cNvSpPr/>
          <p:nvPr/>
        </p:nvSpPr>
        <p:spPr>
          <a:xfrm flipH="1">
            <a:off x="-1352580" y="7144503"/>
            <a:ext cx="4227594" cy="4227594"/>
          </a:xfrm>
          <a:custGeom>
            <a:avLst/>
            <a:gdLst/>
            <a:ahLst/>
            <a:cxnLst/>
            <a:rect l="l" t="t" r="r" b="b"/>
            <a:pathLst>
              <a:path w="4227594" h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2">
            <a:extLst>
              <a:ext uri="{FF2B5EF4-FFF2-40B4-BE49-F238E27FC236}">
                <a16:creationId xmlns:a16="http://schemas.microsoft.com/office/drawing/2014/main" id="{6C96CEDE-8289-EDF6-D66D-B19EB44A9207}"/>
              </a:ext>
            </a:extLst>
          </p:cNvPr>
          <p:cNvSpPr/>
          <p:nvPr/>
        </p:nvSpPr>
        <p:spPr>
          <a:xfrm>
            <a:off x="15443283" y="-800100"/>
            <a:ext cx="5160004" cy="2580002"/>
          </a:xfrm>
          <a:custGeom>
            <a:avLst/>
            <a:gdLst/>
            <a:ahLst/>
            <a:cxnLst/>
            <a:rect l="l" t="t" r="r" b="b"/>
            <a:pathLst>
              <a:path w="5160004" h="2580002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89EA1CB4-AF9C-6ADD-3A74-A869B07CA8AD}"/>
              </a:ext>
            </a:extLst>
          </p:cNvPr>
          <p:cNvSpPr/>
          <p:nvPr/>
        </p:nvSpPr>
        <p:spPr>
          <a:xfrm>
            <a:off x="15201900" y="784324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1" name="Group 5">
            <a:extLst>
              <a:ext uri="{FF2B5EF4-FFF2-40B4-BE49-F238E27FC236}">
                <a16:creationId xmlns:a16="http://schemas.microsoft.com/office/drawing/2014/main" id="{77552A7A-D551-9134-EEDD-B8B1467C4409}"/>
              </a:ext>
            </a:extLst>
          </p:cNvPr>
          <p:cNvGrpSpPr/>
          <p:nvPr/>
        </p:nvGrpSpPr>
        <p:grpSpPr>
          <a:xfrm>
            <a:off x="17259300" y="6703862"/>
            <a:ext cx="2053173" cy="2053173"/>
            <a:chOff x="0" y="0"/>
            <a:chExt cx="812800" cy="812800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D17B04A-DB51-ECA2-A444-741B249627E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7">
              <a:extLst>
                <a:ext uri="{FF2B5EF4-FFF2-40B4-BE49-F238E27FC236}">
                  <a16:creationId xmlns:a16="http://schemas.microsoft.com/office/drawing/2014/main" id="{726F0AC5-61CC-7DBA-9BDB-CFD653DBF08D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32130" y="1092772"/>
            <a:ext cx="12423740" cy="8101455"/>
            <a:chOff x="0" y="-29156"/>
            <a:chExt cx="1291156" cy="84195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91156" cy="812800"/>
            </a:xfrm>
            <a:custGeom>
              <a:avLst/>
              <a:gdLst/>
              <a:ahLst/>
              <a:cxnLst/>
              <a:rect l="l" t="t" r="r" b="b"/>
              <a:pathLst>
                <a:path w="1291156" h="812800">
                  <a:moveTo>
                    <a:pt x="645578" y="0"/>
                  </a:moveTo>
                  <a:cubicBezTo>
                    <a:pt x="289035" y="0"/>
                    <a:pt x="0" y="181951"/>
                    <a:pt x="0" y="406400"/>
                  </a:cubicBezTo>
                  <a:cubicBezTo>
                    <a:pt x="0" y="630849"/>
                    <a:pt x="289035" y="812800"/>
                    <a:pt x="645578" y="812800"/>
                  </a:cubicBezTo>
                  <a:cubicBezTo>
                    <a:pt x="1002121" y="812800"/>
                    <a:pt x="1291156" y="630849"/>
                    <a:pt x="1291156" y="406400"/>
                  </a:cubicBezTo>
                  <a:cubicBezTo>
                    <a:pt x="1291156" y="181951"/>
                    <a:pt x="1002121" y="0"/>
                    <a:pt x="645578" y="0"/>
                  </a:cubicBezTo>
                  <a:close/>
                </a:path>
              </a:pathLst>
            </a:custGeom>
            <a:solidFill>
              <a:srgbClr val="85CCE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225860" y="-29156"/>
              <a:ext cx="831516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0359"/>
                </a:lnSpc>
              </a:pPr>
              <a:r>
                <a:rPr lang="en-US" sz="7399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7399" dirty="0">
                  <a:solidFill>
                    <a:schemeClr val="tx2">
                      <a:lumMod val="50000"/>
                    </a:schemeClr>
                  </a:solidFill>
                  <a:latin typeface="Open Sans"/>
                  <a:ea typeface="Open Sans"/>
                  <a:cs typeface="Open Sans"/>
                  <a:sym typeface="Open Sans"/>
                </a:rPr>
                <a:t>Group Members</a:t>
              </a:r>
            </a:p>
            <a:p>
              <a:pPr marL="514350" indent="-514350">
                <a:lnSpc>
                  <a:spcPts val="10359"/>
                </a:lnSpc>
                <a:buFont typeface="+mj-lt"/>
                <a:buAutoNum type="arabicPeriod"/>
              </a:pPr>
              <a:r>
                <a:rPr lang="en-US" sz="3399" dirty="0">
                  <a:solidFill>
                    <a:schemeClr val="accent1">
                      <a:lumMod val="50000"/>
                    </a:schemeClr>
                  </a:solidFill>
                  <a:latin typeface="Open Sans"/>
                  <a:ea typeface="Open Sans"/>
                  <a:cs typeface="Open Sans"/>
                  <a:sym typeface="Open Sans"/>
                </a:rPr>
                <a:t>Lovy Verma</a:t>
              </a:r>
            </a:p>
            <a:p>
              <a:pPr marL="514350" indent="-514350">
                <a:lnSpc>
                  <a:spcPts val="10359"/>
                </a:lnSpc>
                <a:buFont typeface="+mj-lt"/>
                <a:buAutoNum type="arabicPeriod"/>
              </a:pPr>
              <a:r>
                <a:rPr lang="en-US" sz="3399" dirty="0">
                  <a:solidFill>
                    <a:schemeClr val="accent1">
                      <a:lumMod val="50000"/>
                    </a:schemeClr>
                  </a:solidFill>
                  <a:latin typeface="Open Sans"/>
                  <a:ea typeface="Open Sans"/>
                  <a:cs typeface="Open Sans"/>
                  <a:sym typeface="Open Sans"/>
                </a:rPr>
                <a:t>Harshil </a:t>
              </a:r>
              <a:r>
                <a:rPr lang="en-US" sz="3399" dirty="0" err="1">
                  <a:solidFill>
                    <a:schemeClr val="accent1">
                      <a:lumMod val="50000"/>
                    </a:schemeClr>
                  </a:solidFill>
                  <a:latin typeface="Open Sans"/>
                  <a:ea typeface="Open Sans"/>
                  <a:cs typeface="Open Sans"/>
                  <a:sym typeface="Open Sans"/>
                </a:rPr>
                <a:t>Taranag</a:t>
              </a:r>
              <a:endParaRPr lang="en-US" sz="3399" dirty="0">
                <a:solidFill>
                  <a:schemeClr val="accent1">
                    <a:lumMod val="50000"/>
                  </a:schemeClr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514350" indent="-514350">
                <a:lnSpc>
                  <a:spcPts val="10359"/>
                </a:lnSpc>
                <a:buFont typeface="+mj-lt"/>
                <a:buAutoNum type="arabicPeriod"/>
              </a:pPr>
              <a:r>
                <a:rPr lang="en-US" sz="3399" dirty="0" err="1">
                  <a:solidFill>
                    <a:schemeClr val="accent1">
                      <a:lumMod val="50000"/>
                    </a:schemeClr>
                  </a:solidFill>
                  <a:latin typeface="Open Sans"/>
                  <a:ea typeface="Open Sans"/>
                  <a:cs typeface="Open Sans"/>
                  <a:sym typeface="Open Sans"/>
                </a:rPr>
                <a:t>S.Prothish</a:t>
              </a:r>
              <a:r>
                <a:rPr lang="en-US" sz="3399" dirty="0">
                  <a:solidFill>
                    <a:schemeClr val="accent1">
                      <a:lumMod val="50000"/>
                    </a:schemeClr>
                  </a:solidFill>
                  <a:latin typeface="Open Sans"/>
                  <a:ea typeface="Open Sans"/>
                  <a:cs typeface="Open Sans"/>
                  <a:sym typeface="Open Sans"/>
                </a:rPr>
                <a:t> Kumar Ayyappa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443283" y="-800100"/>
            <a:ext cx="5160004" cy="2580002"/>
          </a:xfrm>
          <a:custGeom>
            <a:avLst/>
            <a:gdLst/>
            <a:ahLst/>
            <a:cxnLst/>
            <a:rect l="l" t="t" r="r" b="b"/>
            <a:pathLst>
              <a:path w="5160004" h="2580002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flipH="1">
            <a:off x="-1352580" y="7144503"/>
            <a:ext cx="4227594" cy="4227594"/>
          </a:xfrm>
          <a:custGeom>
            <a:avLst/>
            <a:gdLst/>
            <a:ahLst/>
            <a:cxnLst/>
            <a:rect l="l" t="t" r="r" b="b"/>
            <a:pathLst>
              <a:path w="4227594" h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5201900" y="784324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5" name="Group 5"/>
          <p:cNvGrpSpPr/>
          <p:nvPr/>
        </p:nvGrpSpPr>
        <p:grpSpPr>
          <a:xfrm>
            <a:off x="17259300" y="6703862"/>
            <a:ext cx="2053173" cy="2053173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-3285545" y="-800100"/>
            <a:ext cx="5816717" cy="2855479"/>
          </a:xfrm>
          <a:custGeom>
            <a:avLst/>
            <a:gdLst/>
            <a:ahLst/>
            <a:cxnLst/>
            <a:rect l="l" t="t" r="r" b="b"/>
            <a:pathLst>
              <a:path w="5816717" h="2855479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2082861" y="571939"/>
            <a:ext cx="13360422" cy="98103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6"/>
              </a:lnSpc>
            </a:pPr>
            <a:r>
              <a:rPr lang="en-US" sz="3892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</a:p>
          <a:p>
            <a:pPr algn="ctr">
              <a:lnSpc>
                <a:spcPts val="4476"/>
              </a:lnSpc>
            </a:pPr>
            <a:r>
              <a:rPr lang="en-US" sz="4800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Introduction to Crater Detection</a:t>
            </a:r>
          </a:p>
          <a:p>
            <a:pPr algn="ctr">
              <a:lnSpc>
                <a:spcPts val="4476"/>
              </a:lnSpc>
            </a:pPr>
            <a:endParaRPr lang="en-US" sz="3200" dirty="0">
              <a:solidFill>
                <a:srgbClr val="007D9C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ctr">
              <a:lnSpc>
                <a:spcPts val="4476"/>
              </a:lnSpc>
            </a:pPr>
            <a:endParaRPr lang="en-US" sz="3200" dirty="0">
              <a:solidFill>
                <a:srgbClr val="007D9C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marL="840465" lvl="1" indent="-420233">
              <a:lnSpc>
                <a:spcPts val="4476"/>
              </a:lnSpc>
              <a:buFont typeface="Arial"/>
              <a:buChar char="•"/>
            </a:pPr>
            <a:r>
              <a:rPr lang="en-US" sz="3600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Goal:</a:t>
            </a:r>
          </a:p>
          <a:p>
            <a:pPr marL="1680930" lvl="2" indent="-560310">
              <a:lnSpc>
                <a:spcPts val="4476"/>
              </a:lnSpc>
              <a:buFont typeface="Arial"/>
              <a:buChar char="⚬"/>
            </a:pPr>
            <a:r>
              <a:rPr lang="en-US" sz="3600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Detect craters or circular/elliptical features in satellite or geological images.</a:t>
            </a:r>
          </a:p>
          <a:p>
            <a:pPr marL="840465" lvl="1" indent="-420233">
              <a:lnSpc>
                <a:spcPts val="4476"/>
              </a:lnSpc>
              <a:buFont typeface="Arial"/>
              <a:buChar char="•"/>
            </a:pPr>
            <a:r>
              <a:rPr lang="en-US" sz="3600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Application:</a:t>
            </a:r>
          </a:p>
          <a:p>
            <a:pPr marL="1680930" lvl="2" indent="-560310">
              <a:lnSpc>
                <a:spcPts val="4476"/>
              </a:lnSpc>
              <a:buFont typeface="Arial"/>
              <a:buChar char="⚬"/>
            </a:pPr>
            <a:r>
              <a:rPr lang="en-US" sz="3600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Used in planetary science, geological surveys, and terrain analysis.</a:t>
            </a:r>
          </a:p>
          <a:p>
            <a:pPr marL="1680930" lvl="2" indent="-560310">
              <a:lnSpc>
                <a:spcPts val="4476"/>
              </a:lnSpc>
              <a:buFont typeface="Arial"/>
              <a:buChar char="⚬"/>
            </a:pPr>
            <a:r>
              <a:rPr lang="en-US" sz="3600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Important for studying the surface features of planets (e.g., Mars, Moon) or Earth’s landscapes.</a:t>
            </a:r>
          </a:p>
          <a:p>
            <a:pPr marL="840465" lvl="1" indent="-420233">
              <a:lnSpc>
                <a:spcPts val="4476"/>
              </a:lnSpc>
              <a:buFont typeface="Arial"/>
              <a:buChar char="•"/>
            </a:pPr>
            <a:r>
              <a:rPr lang="en-US" sz="3600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Visual:</a:t>
            </a:r>
          </a:p>
          <a:p>
            <a:pPr marL="1680930" lvl="2" indent="-560310">
              <a:lnSpc>
                <a:spcPts val="4476"/>
              </a:lnSpc>
              <a:buFont typeface="Arial"/>
              <a:buChar char="⚬"/>
            </a:pPr>
            <a:r>
              <a:rPr lang="en-US" sz="3600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Include an image of a crater or terrain with visible craters, such as an image of the Moon or Mars surface.</a:t>
            </a:r>
          </a:p>
          <a:p>
            <a:pPr algn="ctr">
              <a:lnSpc>
                <a:spcPts val="4476"/>
              </a:lnSpc>
            </a:pPr>
            <a:endParaRPr lang="en-US" sz="3892" dirty="0">
              <a:solidFill>
                <a:srgbClr val="007D9C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-638476" y="1080055"/>
            <a:ext cx="1399693" cy="1399693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443283" y="-800100"/>
            <a:ext cx="5160004" cy="2580002"/>
          </a:xfrm>
          <a:custGeom>
            <a:avLst/>
            <a:gdLst/>
            <a:ahLst/>
            <a:cxnLst/>
            <a:rect l="l" t="t" r="r" b="b"/>
            <a:pathLst>
              <a:path w="5160004" h="2580002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flipH="1">
            <a:off x="-1352580" y="7144503"/>
            <a:ext cx="4227594" cy="4227594"/>
          </a:xfrm>
          <a:custGeom>
            <a:avLst/>
            <a:gdLst/>
            <a:ahLst/>
            <a:cxnLst/>
            <a:rect l="l" t="t" r="r" b="b"/>
            <a:pathLst>
              <a:path w="4227594" h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5201900" y="784324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5" name="Group 5"/>
          <p:cNvGrpSpPr/>
          <p:nvPr/>
        </p:nvGrpSpPr>
        <p:grpSpPr>
          <a:xfrm>
            <a:off x="17259300" y="6703862"/>
            <a:ext cx="2053173" cy="2053173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-3285545" y="-800100"/>
            <a:ext cx="5816717" cy="2855479"/>
          </a:xfrm>
          <a:custGeom>
            <a:avLst/>
            <a:gdLst/>
            <a:ahLst/>
            <a:cxnLst/>
            <a:rect l="l" t="t" r="r" b="b"/>
            <a:pathLst>
              <a:path w="5816717" h="2855479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9" name="Group 9"/>
          <p:cNvGrpSpPr/>
          <p:nvPr/>
        </p:nvGrpSpPr>
        <p:grpSpPr>
          <a:xfrm>
            <a:off x="-638476" y="1080055"/>
            <a:ext cx="1399693" cy="1399693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933619" y="342900"/>
            <a:ext cx="15121473" cy="105054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07"/>
              </a:lnSpc>
              <a:spcBef>
                <a:spcPct val="0"/>
              </a:spcBef>
            </a:pPr>
            <a:endParaRPr lang="en-US" sz="4800" dirty="0">
              <a:solidFill>
                <a:srgbClr val="007D9C"/>
              </a:solidFill>
              <a:latin typeface="Open Sauce"/>
              <a:sym typeface="Open Sans"/>
            </a:endParaRPr>
          </a:p>
          <a:p>
            <a:pPr algn="ctr">
              <a:lnSpc>
                <a:spcPts val="4707"/>
              </a:lnSpc>
              <a:spcBef>
                <a:spcPct val="0"/>
              </a:spcBef>
            </a:pPr>
            <a:r>
              <a:rPr lang="en-US" sz="4800" dirty="0">
                <a:solidFill>
                  <a:srgbClr val="007D9C"/>
                </a:solidFill>
                <a:latin typeface="Open Sauce"/>
                <a:sym typeface="Open Sans"/>
              </a:rPr>
              <a:t>Libraries &amp; Tools Used</a:t>
            </a:r>
          </a:p>
          <a:p>
            <a:pPr algn="ctr">
              <a:lnSpc>
                <a:spcPts val="4707"/>
              </a:lnSpc>
              <a:spcBef>
                <a:spcPct val="0"/>
              </a:spcBef>
            </a:pPr>
            <a:endParaRPr lang="en-US" sz="4800" dirty="0">
              <a:solidFill>
                <a:srgbClr val="007D9C"/>
              </a:solidFill>
              <a:latin typeface="Open Sauce"/>
              <a:sym typeface="Open Sans"/>
            </a:endParaRPr>
          </a:p>
          <a:p>
            <a:pPr algn="ctr">
              <a:lnSpc>
                <a:spcPts val="4707"/>
              </a:lnSpc>
              <a:spcBef>
                <a:spcPct val="0"/>
              </a:spcBef>
            </a:pPr>
            <a:endParaRPr lang="en-US" sz="3892" dirty="0">
              <a:solidFill>
                <a:srgbClr val="007D9C"/>
              </a:solidFill>
              <a:latin typeface="Open Sauce"/>
              <a:sym typeface="Open Sans"/>
            </a:endParaRPr>
          </a:p>
          <a:p>
            <a:pPr marL="840465" lvl="1" indent="-420233">
              <a:lnSpc>
                <a:spcPts val="4476"/>
              </a:lnSpc>
              <a:buFont typeface="Arial"/>
              <a:buChar char="•"/>
            </a:pPr>
            <a:r>
              <a:rPr lang="en-US" sz="3600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OpenCV:</a:t>
            </a:r>
          </a:p>
          <a:p>
            <a:pPr marL="1680930" lvl="2" indent="-560310">
              <a:lnSpc>
                <a:spcPts val="4476"/>
              </a:lnSpc>
              <a:buFont typeface="Arial"/>
              <a:buChar char="⚬"/>
            </a:pPr>
            <a:r>
              <a:rPr lang="en-US" sz="3600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Computer vision for edge detection, contours, and ellipse fitting.</a:t>
            </a:r>
          </a:p>
          <a:p>
            <a:pPr marL="840465" lvl="1" indent="-420233">
              <a:lnSpc>
                <a:spcPts val="4476"/>
              </a:lnSpc>
              <a:buFont typeface="Arial"/>
              <a:buChar char="•"/>
            </a:pPr>
            <a:r>
              <a:rPr lang="en-US" sz="3600" dirty="0" err="1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CuPy</a:t>
            </a:r>
            <a:r>
              <a:rPr lang="en-US" sz="3600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:</a:t>
            </a:r>
          </a:p>
          <a:p>
            <a:pPr marL="1680930" lvl="2" indent="-560310">
              <a:lnSpc>
                <a:spcPts val="4476"/>
              </a:lnSpc>
              <a:buFont typeface="Arial"/>
              <a:buChar char="⚬"/>
            </a:pPr>
            <a:r>
              <a:rPr lang="en-US" sz="3600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GPU-accelerated computations for faster processing.</a:t>
            </a:r>
          </a:p>
          <a:p>
            <a:pPr marL="840465" lvl="1" indent="-420233">
              <a:lnSpc>
                <a:spcPts val="4476"/>
              </a:lnSpc>
              <a:buFont typeface="Arial"/>
              <a:buChar char="•"/>
            </a:pPr>
            <a:r>
              <a:rPr lang="en-US" sz="3600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Scikit-image:</a:t>
            </a:r>
          </a:p>
          <a:p>
            <a:pPr marL="1680930" lvl="2" indent="-560310">
              <a:lnSpc>
                <a:spcPts val="4476"/>
              </a:lnSpc>
              <a:buFont typeface="Arial"/>
              <a:buChar char="⚬"/>
            </a:pPr>
            <a:r>
              <a:rPr lang="en-US" sz="3600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For texture analysis and morphological operations.</a:t>
            </a:r>
          </a:p>
          <a:p>
            <a:pPr marL="840465" lvl="1" indent="-420233">
              <a:lnSpc>
                <a:spcPts val="4476"/>
              </a:lnSpc>
              <a:buFont typeface="Arial"/>
              <a:buChar char="•"/>
            </a:pPr>
            <a:r>
              <a:rPr lang="en-US" sz="3600" dirty="0" err="1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NetworkX</a:t>
            </a:r>
            <a:r>
              <a:rPr lang="en-US" sz="3600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:</a:t>
            </a:r>
          </a:p>
          <a:p>
            <a:pPr marL="1680930" lvl="2" indent="-560310">
              <a:lnSpc>
                <a:spcPts val="4476"/>
              </a:lnSpc>
              <a:buFont typeface="Arial"/>
              <a:buChar char="⚬"/>
            </a:pPr>
            <a:r>
              <a:rPr lang="en-US" sz="3600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For graph-based crater detection through cycles.</a:t>
            </a:r>
          </a:p>
          <a:p>
            <a:pPr marL="840465" lvl="1" indent="-420233">
              <a:lnSpc>
                <a:spcPts val="4476"/>
              </a:lnSpc>
              <a:buFont typeface="Arial"/>
              <a:buChar char="•"/>
            </a:pPr>
            <a:r>
              <a:rPr lang="en-US" sz="3600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Visual:</a:t>
            </a:r>
          </a:p>
          <a:p>
            <a:pPr marL="1680930" lvl="2" indent="-560310">
              <a:lnSpc>
                <a:spcPts val="4476"/>
              </a:lnSpc>
              <a:buFont typeface="Arial"/>
              <a:buChar char="⚬"/>
            </a:pPr>
            <a:r>
              <a:rPr lang="en-US" sz="3600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Include icons or logos for OpenCV, </a:t>
            </a:r>
            <a:r>
              <a:rPr lang="en-US" sz="3600" dirty="0" err="1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CuPy</a:t>
            </a:r>
            <a:r>
              <a:rPr lang="en-US" sz="3600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, scikit-image, and Network.</a:t>
            </a:r>
          </a:p>
          <a:p>
            <a:pPr algn="ctr">
              <a:lnSpc>
                <a:spcPts val="4707"/>
              </a:lnSpc>
              <a:spcBef>
                <a:spcPct val="0"/>
              </a:spcBef>
            </a:pPr>
            <a:endParaRPr lang="en-US" sz="3892" dirty="0">
              <a:solidFill>
                <a:srgbClr val="007D9C"/>
              </a:solidFill>
              <a:latin typeface="Open Sauce"/>
              <a:sym typeface="Open Sans"/>
            </a:endParaRPr>
          </a:p>
          <a:p>
            <a:pPr algn="ctr">
              <a:lnSpc>
                <a:spcPts val="4707"/>
              </a:lnSpc>
              <a:spcBef>
                <a:spcPct val="0"/>
              </a:spcBef>
            </a:pPr>
            <a:endParaRPr lang="en-US" sz="3892" dirty="0">
              <a:solidFill>
                <a:srgbClr val="007D9C"/>
              </a:solidFill>
              <a:latin typeface="Open Sauce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443283" y="-800100"/>
            <a:ext cx="5160004" cy="2580002"/>
          </a:xfrm>
          <a:custGeom>
            <a:avLst/>
            <a:gdLst/>
            <a:ahLst/>
            <a:cxnLst/>
            <a:rect l="l" t="t" r="r" b="b"/>
            <a:pathLst>
              <a:path w="5160004" h="2580002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flipH="1">
            <a:off x="-1352580" y="7144503"/>
            <a:ext cx="4227594" cy="4227594"/>
          </a:xfrm>
          <a:custGeom>
            <a:avLst/>
            <a:gdLst/>
            <a:ahLst/>
            <a:cxnLst/>
            <a:rect l="l" t="t" r="r" b="b"/>
            <a:pathLst>
              <a:path w="4227594" h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5201900" y="784324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5" name="Group 5"/>
          <p:cNvGrpSpPr/>
          <p:nvPr/>
        </p:nvGrpSpPr>
        <p:grpSpPr>
          <a:xfrm>
            <a:off x="17259300" y="6703862"/>
            <a:ext cx="2053173" cy="2053173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-3285545" y="-800100"/>
            <a:ext cx="5816717" cy="2855479"/>
          </a:xfrm>
          <a:custGeom>
            <a:avLst/>
            <a:gdLst/>
            <a:ahLst/>
            <a:cxnLst/>
            <a:rect l="l" t="t" r="r" b="b"/>
            <a:pathLst>
              <a:path w="5816717" h="2855479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9" name="Group 9"/>
          <p:cNvGrpSpPr/>
          <p:nvPr/>
        </p:nvGrpSpPr>
        <p:grpSpPr>
          <a:xfrm>
            <a:off x="-638476" y="1080055"/>
            <a:ext cx="1399693" cy="1399693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2531172" y="1411548"/>
            <a:ext cx="12912111" cy="68868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76"/>
              </a:lnSpc>
              <a:spcBef>
                <a:spcPct val="0"/>
              </a:spcBef>
              <a:buFont typeface="Arial"/>
            </a:pPr>
            <a:r>
              <a:rPr lang="en-US" sz="4800" dirty="0">
                <a:solidFill>
                  <a:srgbClr val="007D9C"/>
                </a:solidFill>
                <a:latin typeface="Open Sauce"/>
                <a:sym typeface="Open Sans"/>
              </a:rPr>
              <a:t>Overview of the Pipeline</a:t>
            </a:r>
          </a:p>
          <a:p>
            <a:pPr algn="ctr">
              <a:lnSpc>
                <a:spcPts val="4476"/>
              </a:lnSpc>
              <a:spcBef>
                <a:spcPct val="0"/>
              </a:spcBef>
              <a:buFont typeface="Arial"/>
            </a:pPr>
            <a:endParaRPr lang="en-US" sz="3890" dirty="0">
              <a:solidFill>
                <a:srgbClr val="007D9C"/>
              </a:solidFill>
              <a:latin typeface="Open Sauce"/>
              <a:sym typeface="Open Sans"/>
            </a:endParaRPr>
          </a:p>
          <a:p>
            <a:pPr algn="ctr">
              <a:lnSpc>
                <a:spcPts val="4476"/>
              </a:lnSpc>
              <a:spcBef>
                <a:spcPct val="0"/>
              </a:spcBef>
              <a:buFont typeface="Arial"/>
            </a:pPr>
            <a:endParaRPr lang="en-US" sz="3890" dirty="0">
              <a:solidFill>
                <a:srgbClr val="007D9C"/>
              </a:solidFill>
              <a:latin typeface="Open Sauce"/>
              <a:sym typeface="Open Sans"/>
            </a:endParaRPr>
          </a:p>
          <a:p>
            <a:pPr marL="457200" indent="-457200">
              <a:lnSpc>
                <a:spcPts val="4476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007D9C"/>
                </a:solidFill>
                <a:latin typeface="Open Sauce"/>
                <a:sym typeface="Open Sans"/>
              </a:rPr>
              <a:t>Step 1: Texture-based ROI segmentation (GLCM Features)</a:t>
            </a:r>
          </a:p>
          <a:p>
            <a:pPr marL="457200" indent="-457200">
              <a:lnSpc>
                <a:spcPts val="4476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007D9C"/>
                </a:solidFill>
                <a:latin typeface="Open Sauce"/>
                <a:sym typeface="Open Sans"/>
              </a:rPr>
              <a:t>Step 2: Edge detection and refinement</a:t>
            </a:r>
          </a:p>
          <a:p>
            <a:pPr marL="457200" indent="-457200">
              <a:lnSpc>
                <a:spcPts val="4476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007D9C"/>
                </a:solidFill>
                <a:latin typeface="Open Sauce"/>
                <a:sym typeface="Open Sans"/>
              </a:rPr>
              <a:t>Step 3: Graph construction and cycle detection</a:t>
            </a:r>
          </a:p>
          <a:p>
            <a:pPr marL="457200" indent="-457200">
              <a:lnSpc>
                <a:spcPts val="4476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007D9C"/>
                </a:solidFill>
                <a:latin typeface="Open Sauce"/>
                <a:sym typeface="Open Sans"/>
              </a:rPr>
              <a:t>Step 4: Crater fitting using ellipses and compactness evaluation</a:t>
            </a:r>
          </a:p>
          <a:p>
            <a:pPr marL="457200" indent="-457200">
              <a:lnSpc>
                <a:spcPts val="4476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007D9C"/>
                </a:solidFill>
                <a:latin typeface="Open Sauce"/>
                <a:sym typeface="Open Sans"/>
              </a:rPr>
              <a:t>Step 5: Visualization and final result combination</a:t>
            </a:r>
          </a:p>
          <a:p>
            <a:pPr marL="457200" indent="-457200">
              <a:lnSpc>
                <a:spcPts val="4476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007D9C"/>
                </a:solidFill>
                <a:latin typeface="Open Sauce"/>
                <a:sym typeface="Open Sans"/>
              </a:rPr>
              <a:t>Visual: Create a flowchart showing the steps from texture segmentation to final visualization.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443283" y="-800100"/>
            <a:ext cx="5160004" cy="2580002"/>
          </a:xfrm>
          <a:custGeom>
            <a:avLst/>
            <a:gdLst/>
            <a:ahLst/>
            <a:cxnLst/>
            <a:rect l="l" t="t" r="r" b="b"/>
            <a:pathLst>
              <a:path w="5160004" h="2580002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flipH="1">
            <a:off x="-1352580" y="7144503"/>
            <a:ext cx="4227594" cy="4227594"/>
          </a:xfrm>
          <a:custGeom>
            <a:avLst/>
            <a:gdLst/>
            <a:ahLst/>
            <a:cxnLst/>
            <a:rect l="l" t="t" r="r" b="b"/>
            <a:pathLst>
              <a:path w="4227594" h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5201900" y="784324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5" name="Group 5"/>
          <p:cNvGrpSpPr/>
          <p:nvPr/>
        </p:nvGrpSpPr>
        <p:grpSpPr>
          <a:xfrm>
            <a:off x="17259300" y="6703862"/>
            <a:ext cx="2053173" cy="2053173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-3285545" y="-800100"/>
            <a:ext cx="5816717" cy="2855479"/>
          </a:xfrm>
          <a:custGeom>
            <a:avLst/>
            <a:gdLst/>
            <a:ahLst/>
            <a:cxnLst/>
            <a:rect l="l" t="t" r="r" b="b"/>
            <a:pathLst>
              <a:path w="5816717" h="2855479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9" name="Group 9"/>
          <p:cNvGrpSpPr/>
          <p:nvPr/>
        </p:nvGrpSpPr>
        <p:grpSpPr>
          <a:xfrm>
            <a:off x="-638476" y="1080055"/>
            <a:ext cx="1399693" cy="1399693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2531172" y="1560018"/>
            <a:ext cx="13470828" cy="51438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76"/>
              </a:lnSpc>
              <a:spcBef>
                <a:spcPct val="0"/>
              </a:spcBef>
              <a:buFont typeface="Arial"/>
            </a:pPr>
            <a:r>
              <a:rPr lang="en-US" sz="4412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4800" dirty="0">
                <a:solidFill>
                  <a:srgbClr val="007D9C"/>
                </a:solidFill>
                <a:latin typeface="Open Sauce"/>
                <a:sym typeface="Open Sans"/>
              </a:rPr>
              <a:t>Texture Extraction</a:t>
            </a:r>
          </a:p>
          <a:p>
            <a:pPr algn="ctr">
              <a:lnSpc>
                <a:spcPts val="4476"/>
              </a:lnSpc>
              <a:spcBef>
                <a:spcPct val="0"/>
              </a:spcBef>
              <a:buFont typeface="Arial"/>
            </a:pPr>
            <a:endParaRPr lang="en-US" sz="3890" dirty="0">
              <a:solidFill>
                <a:srgbClr val="007D9C"/>
              </a:solidFill>
              <a:latin typeface="Open Sauce"/>
              <a:sym typeface="Open Sans"/>
            </a:endParaRPr>
          </a:p>
          <a:p>
            <a:pPr>
              <a:lnSpc>
                <a:spcPts val="4476"/>
              </a:lnSpc>
              <a:spcBef>
                <a:spcPct val="0"/>
              </a:spcBef>
              <a:buFont typeface="Arial"/>
            </a:pPr>
            <a:endParaRPr lang="en-US" sz="3200" dirty="0">
              <a:solidFill>
                <a:srgbClr val="007D9C"/>
              </a:solidFill>
              <a:latin typeface="Open Sauce"/>
              <a:sym typeface="Open Sans"/>
            </a:endParaRPr>
          </a:p>
          <a:p>
            <a:pPr marL="457200" indent="-457200">
              <a:lnSpc>
                <a:spcPts val="4476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7D9C"/>
                </a:solidFill>
                <a:latin typeface="Open Sauce"/>
                <a:sym typeface="Open Sans"/>
              </a:rPr>
              <a:t>Extracts texture features such as contrast, homogeneity, and energy from image patches.</a:t>
            </a:r>
          </a:p>
          <a:p>
            <a:pPr marL="457200" indent="-457200">
              <a:lnSpc>
                <a:spcPts val="4476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7D9C"/>
                </a:solidFill>
                <a:latin typeface="Open Sauce"/>
                <a:sym typeface="Open Sans"/>
              </a:rPr>
              <a:t>Uses </a:t>
            </a:r>
            <a:r>
              <a:rPr lang="en-US" sz="3600" dirty="0" err="1">
                <a:solidFill>
                  <a:srgbClr val="007D9C"/>
                </a:solidFill>
                <a:latin typeface="Open Sauce"/>
                <a:sym typeface="Open Sans"/>
              </a:rPr>
              <a:t>graycomatrix</a:t>
            </a:r>
            <a:r>
              <a:rPr lang="en-US" sz="3600" dirty="0">
                <a:solidFill>
                  <a:srgbClr val="007D9C"/>
                </a:solidFill>
                <a:latin typeface="Open Sauce"/>
                <a:sym typeface="Open Sans"/>
              </a:rPr>
              <a:t> and </a:t>
            </a:r>
            <a:r>
              <a:rPr lang="en-US" sz="3600" dirty="0" err="1">
                <a:solidFill>
                  <a:srgbClr val="007D9C"/>
                </a:solidFill>
                <a:latin typeface="Open Sauce"/>
                <a:sym typeface="Open Sans"/>
              </a:rPr>
              <a:t>graycoprops</a:t>
            </a:r>
            <a:r>
              <a:rPr lang="en-US" sz="3600" dirty="0">
                <a:solidFill>
                  <a:srgbClr val="007D9C"/>
                </a:solidFill>
                <a:latin typeface="Open Sauce"/>
                <a:sym typeface="Open Sans"/>
              </a:rPr>
              <a:t> from scikit-image to compute these features.</a:t>
            </a:r>
          </a:p>
          <a:p>
            <a:pPr marL="457200" indent="-457200">
              <a:lnSpc>
                <a:spcPts val="4476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7D9C"/>
                </a:solidFill>
                <a:latin typeface="Open Sauce"/>
                <a:sym typeface="Open Sans"/>
              </a:rPr>
              <a:t>Helps in identifying and analyzing areas of the image that might contain craters.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443283" y="-800100"/>
            <a:ext cx="5160004" cy="2580002"/>
          </a:xfrm>
          <a:custGeom>
            <a:avLst/>
            <a:gdLst/>
            <a:ahLst/>
            <a:cxnLst/>
            <a:rect l="l" t="t" r="r" b="b"/>
            <a:pathLst>
              <a:path w="5160004" h="2580002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flipH="1">
            <a:off x="-1352580" y="7144503"/>
            <a:ext cx="4227594" cy="4227594"/>
          </a:xfrm>
          <a:custGeom>
            <a:avLst/>
            <a:gdLst/>
            <a:ahLst/>
            <a:cxnLst/>
            <a:rect l="l" t="t" r="r" b="b"/>
            <a:pathLst>
              <a:path w="4227594" h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5201900" y="784324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5" name="Group 5"/>
          <p:cNvGrpSpPr/>
          <p:nvPr/>
        </p:nvGrpSpPr>
        <p:grpSpPr>
          <a:xfrm>
            <a:off x="17259300" y="6703862"/>
            <a:ext cx="2053173" cy="2053173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-3285545" y="-800100"/>
            <a:ext cx="5816717" cy="2855479"/>
          </a:xfrm>
          <a:custGeom>
            <a:avLst/>
            <a:gdLst/>
            <a:ahLst/>
            <a:cxnLst/>
            <a:rect l="l" t="t" r="r" b="b"/>
            <a:pathLst>
              <a:path w="5816717" h="2855479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9" name="Group 9"/>
          <p:cNvGrpSpPr/>
          <p:nvPr/>
        </p:nvGrpSpPr>
        <p:grpSpPr>
          <a:xfrm>
            <a:off x="-638476" y="1080055"/>
            <a:ext cx="1399693" cy="1399693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2531172" y="1241374"/>
            <a:ext cx="12912111" cy="57429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76"/>
              </a:lnSpc>
              <a:spcBef>
                <a:spcPct val="0"/>
              </a:spcBef>
              <a:buFont typeface="Arial"/>
            </a:pPr>
            <a:r>
              <a:rPr lang="en-US" sz="7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4800" dirty="0">
                <a:solidFill>
                  <a:srgbClr val="007D9C"/>
                </a:solidFill>
                <a:latin typeface="Open Sauce"/>
                <a:ea typeface="Open Sans"/>
                <a:cs typeface="Open Sans"/>
                <a:sym typeface="Open Sans"/>
              </a:rPr>
              <a:t>ROI Segmentation</a:t>
            </a:r>
          </a:p>
          <a:p>
            <a:pPr algn="ctr">
              <a:lnSpc>
                <a:spcPts val="4476"/>
              </a:lnSpc>
              <a:spcBef>
                <a:spcPct val="0"/>
              </a:spcBef>
              <a:buFont typeface="Arial"/>
            </a:pPr>
            <a:endParaRPr lang="en-US" sz="4800" dirty="0">
              <a:solidFill>
                <a:srgbClr val="007D9C"/>
              </a:solidFill>
              <a:latin typeface="Open Sauce"/>
              <a:sym typeface="Open Sans"/>
            </a:endParaRPr>
          </a:p>
          <a:p>
            <a:pPr>
              <a:lnSpc>
                <a:spcPts val="4476"/>
              </a:lnSpc>
              <a:spcBef>
                <a:spcPct val="0"/>
              </a:spcBef>
              <a:buFont typeface="Arial"/>
            </a:pPr>
            <a:endParaRPr lang="en-US" sz="4800" dirty="0">
              <a:solidFill>
                <a:srgbClr val="007D9C"/>
              </a:solidFill>
              <a:latin typeface="Open Sauce"/>
              <a:sym typeface="Open Sans"/>
            </a:endParaRPr>
          </a:p>
          <a:p>
            <a:pPr marL="457200" indent="-457200">
              <a:lnSpc>
                <a:spcPts val="4476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7D9C"/>
                </a:solidFill>
                <a:latin typeface="Open Sauce"/>
                <a:sym typeface="Open Sans"/>
              </a:rPr>
              <a:t>Scans the image in blocks, computes texture features, and clusters regions using </a:t>
            </a:r>
            <a:r>
              <a:rPr lang="en-US" sz="3600" dirty="0" err="1">
                <a:solidFill>
                  <a:srgbClr val="007D9C"/>
                </a:solidFill>
                <a:latin typeface="Open Sauce"/>
                <a:sym typeface="Open Sans"/>
              </a:rPr>
              <a:t>KMeans</a:t>
            </a:r>
            <a:r>
              <a:rPr lang="en-US" sz="3600" dirty="0">
                <a:solidFill>
                  <a:srgbClr val="007D9C"/>
                </a:solidFill>
                <a:latin typeface="Open Sauce"/>
                <a:sym typeface="Open Sans"/>
              </a:rPr>
              <a:t>.</a:t>
            </a:r>
          </a:p>
          <a:p>
            <a:pPr marL="457200" indent="-457200">
              <a:lnSpc>
                <a:spcPts val="4476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7D9C"/>
                </a:solidFill>
                <a:latin typeface="Open Sauce"/>
                <a:sym typeface="Open Sans"/>
              </a:rPr>
              <a:t>Creates a region-of-interest (ROI) map based on texture similarities to isolate potential crater areas.</a:t>
            </a:r>
          </a:p>
          <a:p>
            <a:pPr marL="457200" indent="-457200">
              <a:lnSpc>
                <a:spcPts val="4476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7D9C"/>
                </a:solidFill>
                <a:latin typeface="Open Sauce"/>
                <a:sym typeface="Open Sans"/>
              </a:rPr>
              <a:t>Visual: Example image with segmented regions, showing the ROI map where texture features are highlighted.</a:t>
            </a:r>
            <a:endParaRPr lang="en-US" sz="36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443283" y="-800100"/>
            <a:ext cx="5160004" cy="2580002"/>
          </a:xfrm>
          <a:custGeom>
            <a:avLst/>
            <a:gdLst/>
            <a:ahLst/>
            <a:cxnLst/>
            <a:rect l="l" t="t" r="r" b="b"/>
            <a:pathLst>
              <a:path w="5160004" h="2580002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flipH="1">
            <a:off x="-1352580" y="7144503"/>
            <a:ext cx="4227594" cy="4227594"/>
          </a:xfrm>
          <a:custGeom>
            <a:avLst/>
            <a:gdLst/>
            <a:ahLst/>
            <a:cxnLst/>
            <a:rect l="l" t="t" r="r" b="b"/>
            <a:pathLst>
              <a:path w="4227594" h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5201900" y="784324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5" name="Group 5"/>
          <p:cNvGrpSpPr/>
          <p:nvPr/>
        </p:nvGrpSpPr>
        <p:grpSpPr>
          <a:xfrm>
            <a:off x="17259300" y="6703862"/>
            <a:ext cx="2053173" cy="2053173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-3285545" y="-800100"/>
            <a:ext cx="5816717" cy="2855479"/>
          </a:xfrm>
          <a:custGeom>
            <a:avLst/>
            <a:gdLst/>
            <a:ahLst/>
            <a:cxnLst/>
            <a:rect l="l" t="t" r="r" b="b"/>
            <a:pathLst>
              <a:path w="5816717" h="2855479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9" name="Group 9"/>
          <p:cNvGrpSpPr/>
          <p:nvPr/>
        </p:nvGrpSpPr>
        <p:grpSpPr>
          <a:xfrm>
            <a:off x="-638476" y="1080055"/>
            <a:ext cx="1399693" cy="1399693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2434929" y="1591643"/>
            <a:ext cx="12912111" cy="57429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76"/>
              </a:lnSpc>
              <a:spcBef>
                <a:spcPct val="0"/>
              </a:spcBef>
            </a:pPr>
            <a:r>
              <a:rPr lang="en-US" sz="4800" dirty="0">
                <a:solidFill>
                  <a:srgbClr val="007D9C"/>
                </a:solidFill>
                <a:latin typeface="Open Sauce"/>
                <a:ea typeface="Open Sans"/>
                <a:cs typeface="Open Sans"/>
                <a:sym typeface="Open Sans"/>
              </a:rPr>
              <a:t>Sobel Gradient</a:t>
            </a:r>
          </a:p>
          <a:p>
            <a:pPr algn="ctr">
              <a:lnSpc>
                <a:spcPts val="4476"/>
              </a:lnSpc>
              <a:spcBef>
                <a:spcPct val="0"/>
              </a:spcBef>
            </a:pPr>
            <a:endParaRPr lang="en-US" sz="3890" dirty="0">
              <a:solidFill>
                <a:srgbClr val="007D9C"/>
              </a:solidFill>
              <a:latin typeface="Open Sauce"/>
              <a:ea typeface="Open Sans"/>
              <a:cs typeface="Open Sans"/>
              <a:sym typeface="Open Sans"/>
            </a:endParaRPr>
          </a:p>
          <a:p>
            <a:pPr algn="ctr">
              <a:lnSpc>
                <a:spcPts val="4476"/>
              </a:lnSpc>
              <a:spcBef>
                <a:spcPct val="0"/>
              </a:spcBef>
            </a:pPr>
            <a:endParaRPr lang="en-US" sz="3890" dirty="0">
              <a:solidFill>
                <a:srgbClr val="007D9C"/>
              </a:solidFill>
              <a:latin typeface="Open Sauce"/>
              <a:ea typeface="Open Sans"/>
              <a:cs typeface="Open Sans"/>
              <a:sym typeface="Open Sans"/>
            </a:endParaRPr>
          </a:p>
          <a:p>
            <a:pPr marL="457200" indent="-457200">
              <a:lnSpc>
                <a:spcPts val="4476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7D9C"/>
                </a:solidFill>
                <a:latin typeface="Open Sauce"/>
                <a:ea typeface="Open Sans"/>
                <a:cs typeface="Open Sans"/>
                <a:sym typeface="Open Sans"/>
              </a:rPr>
              <a:t>Applies the Sobel operator to detect gradients in X and Y directions, highlighting edges.</a:t>
            </a:r>
          </a:p>
          <a:p>
            <a:pPr marL="457200" indent="-457200">
              <a:lnSpc>
                <a:spcPts val="4476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7D9C"/>
                </a:solidFill>
                <a:latin typeface="Open Sauce"/>
                <a:ea typeface="Open Sans"/>
                <a:cs typeface="Open Sans"/>
                <a:sym typeface="Open Sans"/>
              </a:rPr>
              <a:t>Computes the gradient magnitude and angle to emphasize edges in the image, which are crucial for detecting crater boundaries.</a:t>
            </a:r>
          </a:p>
          <a:p>
            <a:pPr marL="457200" indent="-457200">
              <a:lnSpc>
                <a:spcPts val="4476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7D9C"/>
                </a:solidFill>
                <a:latin typeface="Open Sauce"/>
                <a:ea typeface="Open Sans"/>
                <a:cs typeface="Open Sans"/>
                <a:sym typeface="Open Sans"/>
              </a:rPr>
              <a:t>Visual: Image showing edge detection using Sobel operator, with gradients and edges clearly highlighted.</a:t>
            </a:r>
            <a:endParaRPr lang="en-US" sz="36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443283" y="-800100"/>
            <a:ext cx="5160004" cy="2580002"/>
          </a:xfrm>
          <a:custGeom>
            <a:avLst/>
            <a:gdLst/>
            <a:ahLst/>
            <a:cxnLst/>
            <a:rect l="l" t="t" r="r" b="b"/>
            <a:pathLst>
              <a:path w="5160004" h="2580002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flipH="1">
            <a:off x="-1352580" y="7144503"/>
            <a:ext cx="4227594" cy="4227594"/>
          </a:xfrm>
          <a:custGeom>
            <a:avLst/>
            <a:gdLst/>
            <a:ahLst/>
            <a:cxnLst/>
            <a:rect l="l" t="t" r="r" b="b"/>
            <a:pathLst>
              <a:path w="4227594" h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5201900" y="784324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5" name="Group 5"/>
          <p:cNvGrpSpPr/>
          <p:nvPr/>
        </p:nvGrpSpPr>
        <p:grpSpPr>
          <a:xfrm>
            <a:off x="17259300" y="6703862"/>
            <a:ext cx="2053173" cy="2053173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-3285545" y="-800100"/>
            <a:ext cx="5816717" cy="2855479"/>
          </a:xfrm>
          <a:custGeom>
            <a:avLst/>
            <a:gdLst/>
            <a:ahLst/>
            <a:cxnLst/>
            <a:rect l="l" t="t" r="r" b="b"/>
            <a:pathLst>
              <a:path w="5816717" h="2855479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9" name="Group 9"/>
          <p:cNvGrpSpPr/>
          <p:nvPr/>
        </p:nvGrpSpPr>
        <p:grpSpPr>
          <a:xfrm>
            <a:off x="-638476" y="1080055"/>
            <a:ext cx="1399693" cy="1399693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2845706" y="1685546"/>
            <a:ext cx="13089828" cy="51555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76"/>
              </a:lnSpc>
              <a:spcBef>
                <a:spcPct val="0"/>
              </a:spcBef>
            </a:pPr>
            <a:r>
              <a:rPr lang="en-US" sz="4800" dirty="0">
                <a:solidFill>
                  <a:srgbClr val="007D9C"/>
                </a:solidFill>
                <a:latin typeface="Open Sauce"/>
                <a:ea typeface="Open Sans"/>
                <a:cs typeface="Open Sans"/>
                <a:sym typeface="Open Sans"/>
              </a:rPr>
              <a:t>Morphological Refinement</a:t>
            </a:r>
          </a:p>
          <a:p>
            <a:pPr algn="ctr">
              <a:lnSpc>
                <a:spcPts val="4476"/>
              </a:lnSpc>
              <a:spcBef>
                <a:spcPct val="0"/>
              </a:spcBef>
            </a:pPr>
            <a:endParaRPr lang="en-US" sz="4000" dirty="0">
              <a:solidFill>
                <a:srgbClr val="007D9C"/>
              </a:solidFill>
              <a:latin typeface="Open Sauce"/>
              <a:ea typeface="Open Sans"/>
              <a:cs typeface="Open Sans"/>
              <a:sym typeface="Open Sans"/>
            </a:endParaRPr>
          </a:p>
          <a:p>
            <a:pPr algn="ctr">
              <a:lnSpc>
                <a:spcPts val="4476"/>
              </a:lnSpc>
              <a:spcBef>
                <a:spcPct val="0"/>
              </a:spcBef>
            </a:pPr>
            <a:endParaRPr lang="en-US" sz="4000" dirty="0">
              <a:solidFill>
                <a:srgbClr val="007D9C"/>
              </a:solidFill>
              <a:latin typeface="Open Sauce"/>
              <a:ea typeface="Open Sans"/>
              <a:cs typeface="Open Sans"/>
              <a:sym typeface="Open Sans"/>
            </a:endParaRPr>
          </a:p>
          <a:p>
            <a:pPr marL="571500" indent="-571500">
              <a:lnSpc>
                <a:spcPts val="4476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7D9C"/>
                </a:solidFill>
                <a:latin typeface="Open Sauce"/>
                <a:ea typeface="Open Sans"/>
                <a:cs typeface="Open Sans"/>
                <a:sym typeface="Open Sans"/>
              </a:rPr>
              <a:t>Skeletonization: Thins binary masks for more precise edge detection.</a:t>
            </a:r>
          </a:p>
          <a:p>
            <a:pPr marL="571500" indent="-571500">
              <a:lnSpc>
                <a:spcPts val="4476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7D9C"/>
                </a:solidFill>
                <a:latin typeface="Open Sauce"/>
                <a:ea typeface="Open Sans"/>
                <a:cs typeface="Open Sans"/>
                <a:sym typeface="Open Sans"/>
              </a:rPr>
              <a:t>Binary dilation: Expands edges to refine the boundary detection process.</a:t>
            </a:r>
          </a:p>
          <a:p>
            <a:pPr marL="571500" indent="-571500">
              <a:lnSpc>
                <a:spcPts val="4476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7D9C"/>
                </a:solidFill>
                <a:latin typeface="Open Sauce"/>
                <a:ea typeface="Open Sans"/>
                <a:cs typeface="Open Sans"/>
                <a:sym typeface="Open Sans"/>
              </a:rPr>
              <a:t>Visual: Comparison of the original edge mask versus the refined mask after skeletonization and dilation.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A193CE5-D6B9-4D4A-A684-F9CE8EA4FEA7}">
  <we:reference id="wa200005566" version="3.0.0.2" store="en-GB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795</Words>
  <Application>Microsoft Office PowerPoint</Application>
  <PresentationFormat>Custom</PresentationFormat>
  <Paragraphs>119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Calibri</vt:lpstr>
      <vt:lpstr>Open Sauce Heavy</vt:lpstr>
      <vt:lpstr>Aptos</vt:lpstr>
      <vt:lpstr>Wingdings</vt:lpstr>
      <vt:lpstr>Open Sans</vt:lpstr>
      <vt:lpstr>Arial</vt:lpstr>
      <vt:lpstr>Open Sauce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Minimalist Group Project Presentation</dc:title>
  <dc:creator>HP</dc:creator>
  <cp:lastModifiedBy>ISHIKA JINDAL</cp:lastModifiedBy>
  <cp:revision>3</cp:revision>
  <dcterms:created xsi:type="dcterms:W3CDTF">2006-08-16T00:00:00Z</dcterms:created>
  <dcterms:modified xsi:type="dcterms:W3CDTF">2025-05-06T16:09:50Z</dcterms:modified>
  <dc:identifier>DAGmqKFLxv4</dc:identifier>
</cp:coreProperties>
</file>