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sldIdLst>
    <p:sldId id="256" r:id="rId2"/>
    <p:sldId id="337" r:id="rId3"/>
    <p:sldId id="257" r:id="rId4"/>
    <p:sldId id="258" r:id="rId5"/>
    <p:sldId id="260" r:id="rId6"/>
    <p:sldId id="259" r:id="rId7"/>
    <p:sldId id="261" r:id="rId8"/>
    <p:sldId id="262" r:id="rId9"/>
    <p:sldId id="264" r:id="rId10"/>
    <p:sldId id="263" r:id="rId11"/>
    <p:sldId id="266" r:id="rId12"/>
    <p:sldId id="272" r:id="rId13"/>
    <p:sldId id="267" r:id="rId14"/>
    <p:sldId id="268" r:id="rId15"/>
    <p:sldId id="269" r:id="rId16"/>
    <p:sldId id="271" r:id="rId17"/>
    <p:sldId id="273" r:id="rId18"/>
    <p:sldId id="275" r:id="rId19"/>
    <p:sldId id="276" r:id="rId20"/>
    <p:sldId id="289" r:id="rId21"/>
    <p:sldId id="278" r:id="rId22"/>
    <p:sldId id="274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77" r:id="rId31"/>
    <p:sldId id="287" r:id="rId32"/>
    <p:sldId id="286" r:id="rId33"/>
    <p:sldId id="338" r:id="rId34"/>
    <p:sldId id="290" r:id="rId35"/>
    <p:sldId id="291" r:id="rId36"/>
    <p:sldId id="292" r:id="rId37"/>
    <p:sldId id="293" r:id="rId38"/>
    <p:sldId id="294" r:id="rId39"/>
    <p:sldId id="297" r:id="rId40"/>
    <p:sldId id="298" r:id="rId41"/>
    <p:sldId id="295" r:id="rId42"/>
    <p:sldId id="296" r:id="rId43"/>
    <p:sldId id="299" r:id="rId44"/>
    <p:sldId id="324" r:id="rId45"/>
    <p:sldId id="300" r:id="rId46"/>
    <p:sldId id="302" r:id="rId47"/>
    <p:sldId id="303" r:id="rId48"/>
    <p:sldId id="304" r:id="rId49"/>
    <p:sldId id="301" r:id="rId50"/>
    <p:sldId id="305" r:id="rId51"/>
    <p:sldId id="306" r:id="rId52"/>
    <p:sldId id="308" r:id="rId53"/>
    <p:sldId id="309" r:id="rId54"/>
    <p:sldId id="315" r:id="rId55"/>
    <p:sldId id="318" r:id="rId56"/>
    <p:sldId id="311" r:id="rId57"/>
    <p:sldId id="313" r:id="rId58"/>
    <p:sldId id="314" r:id="rId59"/>
    <p:sldId id="317" r:id="rId60"/>
    <p:sldId id="339" r:id="rId61"/>
    <p:sldId id="310" r:id="rId62"/>
    <p:sldId id="312" r:id="rId63"/>
    <p:sldId id="319" r:id="rId64"/>
    <p:sldId id="320" r:id="rId65"/>
    <p:sldId id="321" r:id="rId66"/>
    <p:sldId id="322" r:id="rId67"/>
    <p:sldId id="325" r:id="rId68"/>
    <p:sldId id="307" r:id="rId69"/>
    <p:sldId id="323" r:id="rId70"/>
    <p:sldId id="316" r:id="rId71"/>
    <p:sldId id="326" r:id="rId7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2FCF3"/>
    <a:srgbClr val="E1FEA7"/>
    <a:srgbClr val="F8FDBA"/>
    <a:srgbClr val="CBFCE1"/>
    <a:srgbClr val="DAE9D9"/>
    <a:srgbClr val="B101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Средний стиль 3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23"/>
    <p:restoredTop sz="84270"/>
  </p:normalViewPr>
  <p:slideViewPr>
    <p:cSldViewPr snapToGrid="0">
      <p:cViewPr varScale="1">
        <p:scale>
          <a:sx n="111" d="100"/>
          <a:sy n="111" d="100"/>
        </p:scale>
        <p:origin x="248" y="632"/>
      </p:cViewPr>
      <p:guideLst/>
    </p:cSldViewPr>
  </p:slideViewPr>
  <p:outlineViewPr>
    <p:cViewPr>
      <p:scale>
        <a:sx n="33" d="100"/>
        <a:sy n="33" d="100"/>
      </p:scale>
      <p:origin x="0" y="-14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34764-CD10-3441-BE6D-0CDC8CC61C93}" type="datetimeFigureOut">
              <a:rPr lang="ru-RU" smtClean="0"/>
              <a:t>07.04.2025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70C688-1D52-F54D-97F9-166F3AAF99C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147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7230#section-5.4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3222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53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058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59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4366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68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8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248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Если используется </a:t>
            </a:r>
            <a:r>
              <a:rPr lang="ru-RU" b="1" dirty="0"/>
              <a:t>нестандартный порт</a:t>
            </a:r>
            <a:r>
              <a:rPr lang="ru-RU" dirty="0"/>
              <a:t>, он </a:t>
            </a:r>
            <a:r>
              <a:rPr lang="ru-RU" b="1" dirty="0"/>
              <a:t>обязан быть указан в заголовке </a:t>
            </a:r>
            <a:r>
              <a:rPr lang="en" b="1" dirty="0"/>
              <a:t>Host</a:t>
            </a:r>
            <a:r>
              <a:rPr lang="en" dirty="0"/>
              <a:t> </a:t>
            </a:r>
            <a:r>
              <a:rPr lang="ru-RU" dirty="0"/>
              <a:t>согласно </a:t>
            </a:r>
            <a:r>
              <a:rPr lang="en" dirty="0">
                <a:hlinkClick r:id="rId3"/>
              </a:rPr>
              <a:t>RFC 7230 (HTTP/1.1)</a:t>
            </a:r>
            <a:r>
              <a:rPr lang="en" dirty="0"/>
              <a:t>:</a:t>
            </a:r>
          </a:p>
          <a:p>
            <a:r>
              <a:rPr lang="ru-RU" dirty="0"/>
              <a:t>В заголовке </a:t>
            </a:r>
            <a:r>
              <a:rPr lang="en" dirty="0"/>
              <a:t>Host </a:t>
            </a:r>
            <a:r>
              <a:rPr lang="ru-RU" dirty="0"/>
              <a:t>должен быть указан </a:t>
            </a:r>
            <a:r>
              <a:rPr lang="ru-RU" b="1" dirty="0"/>
              <a:t>домен и порт</a:t>
            </a:r>
            <a:r>
              <a:rPr lang="ru-RU" dirty="0"/>
              <a:t>, если порт </a:t>
            </a:r>
            <a:r>
              <a:rPr lang="ru-RU" b="1" dirty="0"/>
              <a:t>отличен от стандартного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2776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Заголовок </a:t>
            </a:r>
            <a:r>
              <a:rPr lang="en" dirty="0" err="1"/>
              <a:t>SameSite</a:t>
            </a:r>
            <a:r>
              <a:rPr lang="en" dirty="0"/>
              <a:t>=Strict </a:t>
            </a:r>
            <a:r>
              <a:rPr lang="ru-RU" dirty="0"/>
              <a:t>ограничивает отправку </a:t>
            </a:r>
            <a:r>
              <a:rPr lang="en" dirty="0"/>
              <a:t>cookies </a:t>
            </a:r>
            <a:r>
              <a:rPr lang="ru-RU" b="1" dirty="0"/>
              <a:t>только к “своим” запросам</a:t>
            </a:r>
            <a:r>
              <a:rPr lang="ru-RU" dirty="0"/>
              <a:t>, и вот как это работает:</a:t>
            </a:r>
          </a:p>
          <a:p>
            <a:pPr>
              <a:buNone/>
            </a:pPr>
            <a:r>
              <a:rPr lang="ru-RU" b="1" dirty="0"/>
              <a:t>🍪 </a:t>
            </a:r>
            <a:r>
              <a:rPr lang="en" b="1" dirty="0" err="1"/>
              <a:t>SameSite</a:t>
            </a:r>
            <a:r>
              <a:rPr lang="en" b="1" dirty="0"/>
              <a:t>=Strict — </a:t>
            </a:r>
            <a:r>
              <a:rPr lang="ru-RU" b="1" dirty="0"/>
              <a:t>пояснение</a:t>
            </a:r>
            <a:endParaRPr lang="ru-RU" dirty="0"/>
          </a:p>
          <a:p>
            <a:pPr>
              <a:buNone/>
            </a:pPr>
            <a:br>
              <a:rPr lang="ru-RU" dirty="0"/>
            </a:br>
            <a:endParaRPr lang="ru-RU" dirty="0"/>
          </a:p>
          <a:p>
            <a:pPr>
              <a:buNone/>
            </a:pPr>
            <a:r>
              <a:rPr lang="en" b="1" dirty="0"/>
              <a:t>Cookie </a:t>
            </a:r>
            <a:r>
              <a:rPr lang="ru-RU" b="1" dirty="0"/>
              <a:t>с </a:t>
            </a:r>
            <a:r>
              <a:rPr lang="en" b="1" dirty="0" err="1"/>
              <a:t>SameSite</a:t>
            </a:r>
            <a:r>
              <a:rPr lang="en" b="1" dirty="0"/>
              <a:t>=Strict </a:t>
            </a:r>
            <a:r>
              <a:rPr lang="ru-RU" b="1" dirty="0"/>
              <a:t>отправляется ТОЛЬКО если пользователь уже находится на этом сайте и инициирует запрос с него же.</a:t>
            </a:r>
            <a:endParaRPr lang="ru-RU" dirty="0"/>
          </a:p>
          <a:p>
            <a:pPr>
              <a:buNone/>
            </a:pPr>
            <a:r>
              <a:rPr lang="ru-RU" b="1" dirty="0"/>
              <a:t>🔒 Что считается “своим” запросом?</a:t>
            </a:r>
            <a:endParaRPr lang="ru-RU" dirty="0"/>
          </a:p>
          <a:p>
            <a:pPr>
              <a:buNone/>
            </a:pPr>
            <a:r>
              <a:rPr lang="ru-RU" dirty="0"/>
              <a:t>• Пользователь </a:t>
            </a:r>
            <a:r>
              <a:rPr lang="ru-RU" b="1" dirty="0"/>
              <a:t>вводит </a:t>
            </a:r>
            <a:r>
              <a:rPr lang="en" b="1" dirty="0"/>
              <a:t>URL </a:t>
            </a:r>
            <a:r>
              <a:rPr lang="ru-RU" b="1" dirty="0"/>
              <a:t>вручную</a:t>
            </a:r>
            <a:r>
              <a:rPr lang="ru-RU" dirty="0"/>
              <a:t> или переходит </a:t>
            </a:r>
            <a:r>
              <a:rPr lang="ru-RU" b="1" dirty="0"/>
              <a:t>внутри сайта</a:t>
            </a:r>
            <a:r>
              <a:rPr lang="ru-RU" dirty="0"/>
              <a:t> — </a:t>
            </a:r>
            <a:r>
              <a:rPr lang="en" dirty="0"/>
              <a:t>cookie </a:t>
            </a:r>
            <a:r>
              <a:rPr lang="ru-RU" dirty="0"/>
              <a:t>отправляется ✅</a:t>
            </a:r>
          </a:p>
          <a:p>
            <a:pPr>
              <a:buNone/>
            </a:pPr>
            <a:r>
              <a:rPr lang="ru-RU" dirty="0"/>
              <a:t>• Формы, нажатия, </a:t>
            </a:r>
            <a:r>
              <a:rPr lang="en" dirty="0"/>
              <a:t>ajax — </a:t>
            </a:r>
            <a:r>
              <a:rPr lang="ru-RU" dirty="0"/>
              <a:t>с текущего сайта → тоже ✅</a:t>
            </a:r>
          </a:p>
          <a:p>
            <a:pPr>
              <a:buNone/>
            </a:pPr>
            <a:r>
              <a:rPr lang="ru-RU" dirty="0"/>
              <a:t>• </a:t>
            </a:r>
            <a:r>
              <a:rPr lang="en" b="1" dirty="0"/>
              <a:t>Referer </a:t>
            </a:r>
            <a:r>
              <a:rPr lang="ru-RU" b="1" dirty="0"/>
              <a:t>остаётся в рамках одного домена</a:t>
            </a:r>
            <a:r>
              <a:rPr lang="ru-RU" dirty="0"/>
              <a:t> — это хороший индикатор, но не единственный.</a:t>
            </a:r>
          </a:p>
          <a:p>
            <a:pPr>
              <a:buNone/>
            </a:pPr>
            <a:r>
              <a:rPr lang="ru-RU" b="1" dirty="0"/>
              <a:t>🚫 Когда кука не отправляется:</a:t>
            </a:r>
            <a:endParaRPr lang="ru-RU" dirty="0"/>
          </a:p>
          <a:p>
            <a:pPr>
              <a:buNone/>
            </a:pPr>
            <a:r>
              <a:rPr lang="ru-RU" dirty="0"/>
              <a:t>• Если сайт загружается </a:t>
            </a:r>
            <a:r>
              <a:rPr lang="ru-RU" b="1" dirty="0"/>
              <a:t>в &lt;</a:t>
            </a:r>
            <a:r>
              <a:rPr lang="en" b="1" dirty="0" err="1"/>
              <a:t>iframe</a:t>
            </a:r>
            <a:r>
              <a:rPr lang="en" b="1" dirty="0"/>
              <a:t>&gt; </a:t>
            </a:r>
            <a:r>
              <a:rPr lang="ru-RU" b="1" dirty="0"/>
              <a:t>с другого домена</a:t>
            </a:r>
            <a:endParaRPr lang="ru-RU" dirty="0"/>
          </a:p>
          <a:p>
            <a:pPr>
              <a:buNone/>
            </a:pPr>
            <a:r>
              <a:rPr lang="ru-RU" dirty="0"/>
              <a:t>• Если пользователь переходит </a:t>
            </a:r>
            <a:r>
              <a:rPr lang="ru-RU" b="1" dirty="0"/>
              <a:t>по внешней ссылке</a:t>
            </a:r>
            <a:r>
              <a:rPr lang="ru-RU" dirty="0"/>
              <a:t> (например, с </a:t>
            </a:r>
            <a:r>
              <a:rPr lang="en" dirty="0"/>
              <a:t>Google </a:t>
            </a:r>
            <a:r>
              <a:rPr lang="ru-RU" dirty="0"/>
              <a:t>на </a:t>
            </a:r>
            <a:r>
              <a:rPr lang="en" dirty="0"/>
              <a:t>example.com)</a:t>
            </a:r>
          </a:p>
          <a:p>
            <a:pPr>
              <a:buNone/>
            </a:pPr>
            <a:r>
              <a:rPr lang="en" dirty="0"/>
              <a:t>• </a:t>
            </a:r>
            <a:r>
              <a:rPr lang="ru-RU" dirty="0"/>
              <a:t>Если запрос к сайту делается </a:t>
            </a:r>
            <a:r>
              <a:rPr lang="ru-RU" b="1" dirty="0"/>
              <a:t>с другого источника</a:t>
            </a:r>
            <a:r>
              <a:rPr lang="ru-RU" dirty="0"/>
              <a:t> (например, с </a:t>
            </a:r>
            <a:r>
              <a:rPr lang="en" dirty="0" err="1"/>
              <a:t>evil.com</a:t>
            </a:r>
            <a:r>
              <a:rPr lang="en" dirty="0"/>
              <a:t> </a:t>
            </a:r>
            <a:r>
              <a:rPr lang="ru-RU" dirty="0"/>
              <a:t>к </a:t>
            </a:r>
            <a:r>
              <a:rPr lang="en" dirty="0" err="1"/>
              <a:t>yourbank.com</a:t>
            </a:r>
            <a:r>
              <a:rPr lang="en" dirty="0"/>
              <a:t>)</a:t>
            </a:r>
          </a:p>
          <a:p>
            <a:pPr>
              <a:buNone/>
            </a:pPr>
            <a:r>
              <a:rPr lang="ru-RU" b="1" dirty="0"/>
              <a:t>📌 Примеры:</a:t>
            </a:r>
            <a:endParaRPr lang="ru-RU" dirty="0"/>
          </a:p>
          <a:p>
            <a:pPr>
              <a:buNone/>
            </a:pPr>
            <a:br>
              <a:rPr lang="ru-RU" dirty="0"/>
            </a:br>
            <a:endParaRPr lang="ru-RU" dirty="0"/>
          </a:p>
          <a:p>
            <a:pPr>
              <a:buNone/>
            </a:pPr>
            <a:r>
              <a:rPr lang="ru-RU" b="1" dirty="0"/>
              <a:t>1. Вы на </a:t>
            </a:r>
            <a:r>
              <a:rPr lang="en" b="1" dirty="0"/>
              <a:t>example.com, </a:t>
            </a:r>
            <a:r>
              <a:rPr lang="ru-RU" b="1" dirty="0"/>
              <a:t>кликаете по кнопке — отправляется </a:t>
            </a:r>
            <a:r>
              <a:rPr lang="en" b="1" dirty="0"/>
              <a:t>POST /pay:</a:t>
            </a:r>
            <a:endParaRPr lang="en" dirty="0"/>
          </a:p>
          <a:p>
            <a:pPr>
              <a:buNone/>
            </a:pPr>
            <a:br>
              <a:rPr lang="en" dirty="0"/>
            </a:br>
            <a:endParaRPr lang="en" dirty="0"/>
          </a:p>
          <a:p>
            <a:pPr>
              <a:buNone/>
            </a:pPr>
            <a:r>
              <a:rPr lang="en" dirty="0"/>
              <a:t>→ </a:t>
            </a:r>
            <a:r>
              <a:rPr lang="en" b="1" dirty="0"/>
              <a:t>Cookie </a:t>
            </a:r>
            <a:r>
              <a:rPr lang="ru-RU" b="1" dirty="0"/>
              <a:t>с </a:t>
            </a:r>
            <a:r>
              <a:rPr lang="en" b="1" dirty="0" err="1"/>
              <a:t>SameSite</a:t>
            </a:r>
            <a:r>
              <a:rPr lang="en" b="1" dirty="0"/>
              <a:t>=Strict </a:t>
            </a:r>
            <a:r>
              <a:rPr lang="ru-RU" b="1" dirty="0"/>
              <a:t>будет отправлена</a:t>
            </a:r>
            <a:r>
              <a:rPr lang="ru-RU" dirty="0"/>
              <a:t> ✅</a:t>
            </a:r>
          </a:p>
          <a:p>
            <a:pPr>
              <a:buNone/>
            </a:pPr>
            <a:br>
              <a:rPr lang="ru-RU" dirty="0"/>
            </a:br>
            <a:endParaRPr lang="ru-RU" dirty="0"/>
          </a:p>
          <a:p>
            <a:pPr>
              <a:buNone/>
            </a:pPr>
            <a:r>
              <a:rPr lang="ru-RU" b="1" dirty="0"/>
              <a:t>2. Вы на </a:t>
            </a:r>
            <a:r>
              <a:rPr lang="en" b="1" dirty="0" err="1"/>
              <a:t>evil.com</a:t>
            </a:r>
            <a:r>
              <a:rPr lang="en" b="1" dirty="0"/>
              <a:t>, </a:t>
            </a:r>
            <a:r>
              <a:rPr lang="ru-RU" b="1" dirty="0"/>
              <a:t>он отправляет </a:t>
            </a:r>
            <a:r>
              <a:rPr lang="en" b="1" dirty="0"/>
              <a:t>POST https://example.com/pay </a:t>
            </a:r>
            <a:r>
              <a:rPr lang="ru-RU" b="1" dirty="0"/>
              <a:t>через </a:t>
            </a:r>
            <a:r>
              <a:rPr lang="en" b="1" dirty="0"/>
              <a:t>JS:</a:t>
            </a:r>
            <a:endParaRPr lang="en" dirty="0"/>
          </a:p>
          <a:p>
            <a:pPr>
              <a:buNone/>
            </a:pPr>
            <a:br>
              <a:rPr lang="en" dirty="0"/>
            </a:br>
            <a:endParaRPr lang="en" dirty="0"/>
          </a:p>
          <a:p>
            <a:pPr>
              <a:buNone/>
            </a:pPr>
            <a:r>
              <a:rPr lang="en" dirty="0"/>
              <a:t>→ </a:t>
            </a:r>
            <a:r>
              <a:rPr lang="en" b="1" dirty="0"/>
              <a:t>Cookie </a:t>
            </a:r>
            <a:r>
              <a:rPr lang="ru-RU" b="1" dirty="0"/>
              <a:t>с </a:t>
            </a:r>
            <a:r>
              <a:rPr lang="en" b="1" dirty="0" err="1"/>
              <a:t>SameSite</a:t>
            </a:r>
            <a:r>
              <a:rPr lang="en" b="1" dirty="0"/>
              <a:t>=Strict </a:t>
            </a:r>
            <a:r>
              <a:rPr lang="ru-RU" b="1" dirty="0"/>
              <a:t>НЕ будет отправлена</a:t>
            </a:r>
            <a:r>
              <a:rPr lang="ru-RU" dirty="0"/>
              <a:t> ❌</a:t>
            </a:r>
          </a:p>
          <a:p>
            <a:pPr>
              <a:buNone/>
            </a:pPr>
            <a:br>
              <a:rPr lang="ru-RU" dirty="0"/>
            </a:br>
            <a:endParaRPr lang="ru-RU" dirty="0"/>
          </a:p>
          <a:p>
            <a:pPr>
              <a:buNone/>
            </a:pPr>
            <a:r>
              <a:rPr lang="ru-RU" b="1" dirty="0"/>
              <a:t>3. Вы переходите на </a:t>
            </a:r>
            <a:r>
              <a:rPr lang="en" b="1" dirty="0"/>
              <a:t>example.com </a:t>
            </a:r>
            <a:r>
              <a:rPr lang="ru-RU" b="1" dirty="0"/>
              <a:t>с письма:</a:t>
            </a:r>
            <a:endParaRPr lang="ru-RU" dirty="0"/>
          </a:p>
          <a:p>
            <a:pPr>
              <a:buNone/>
            </a:pPr>
            <a:br>
              <a:rPr lang="ru-RU" dirty="0"/>
            </a:br>
            <a:endParaRPr lang="ru-RU" dirty="0"/>
          </a:p>
          <a:p>
            <a:r>
              <a:rPr lang="ru-RU" dirty="0"/>
              <a:t>→ </a:t>
            </a:r>
            <a:r>
              <a:rPr lang="en" b="1" dirty="0"/>
              <a:t>Cookie </a:t>
            </a:r>
            <a:r>
              <a:rPr lang="ru-RU" b="1" dirty="0"/>
              <a:t>с </a:t>
            </a:r>
            <a:r>
              <a:rPr lang="en" b="1" dirty="0" err="1"/>
              <a:t>SameSite</a:t>
            </a:r>
            <a:r>
              <a:rPr lang="en" b="1" dirty="0"/>
              <a:t>=Strict </a:t>
            </a:r>
            <a:r>
              <a:rPr lang="ru-RU" b="1" dirty="0"/>
              <a:t>тоже НЕ отправится</a:t>
            </a:r>
            <a:r>
              <a:rPr lang="ru-RU" dirty="0"/>
              <a:t>, пока пользователь явно не взаимодействует на сайте.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3534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0685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2750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b="1" dirty="0"/>
              <a:t>Устанавливается ли </a:t>
            </a:r>
            <a:r>
              <a:rPr lang="en" b="1" dirty="0"/>
              <a:t>TLS </a:t>
            </a:r>
            <a:r>
              <a:rPr lang="ru-RU" b="1" dirty="0"/>
              <a:t>при использовании </a:t>
            </a:r>
            <a:r>
              <a:rPr lang="en" b="1" dirty="0"/>
              <a:t>QUIC </a:t>
            </a:r>
            <a:r>
              <a:rPr lang="ru-RU" b="1" dirty="0"/>
              <a:t>и </a:t>
            </a:r>
            <a:r>
              <a:rPr lang="en" b="1" dirty="0"/>
              <a:t>HTTP/3?</a:t>
            </a:r>
            <a:endParaRPr lang="en" dirty="0"/>
          </a:p>
          <a:p>
            <a:pPr>
              <a:buNone/>
            </a:pPr>
            <a:br>
              <a:rPr lang="en" dirty="0"/>
            </a:br>
            <a:endParaRPr lang="en" dirty="0"/>
          </a:p>
          <a:p>
            <a:pPr>
              <a:buNone/>
            </a:pPr>
            <a:r>
              <a:rPr lang="ru-RU" b="1" dirty="0"/>
              <a:t>Да, </a:t>
            </a:r>
            <a:r>
              <a:rPr lang="en" b="1" dirty="0"/>
              <a:t>TLS </a:t>
            </a:r>
            <a:r>
              <a:rPr lang="ru-RU" b="1" dirty="0"/>
              <a:t>обязательно устанавливается.</a:t>
            </a:r>
            <a:endParaRPr lang="ru-RU" dirty="0"/>
          </a:p>
          <a:p>
            <a:pPr>
              <a:buNone/>
            </a:pPr>
            <a:r>
              <a:rPr lang="ru-RU" dirty="0"/>
              <a:t>Но — </a:t>
            </a:r>
            <a:r>
              <a:rPr lang="ru-RU" b="1" dirty="0"/>
              <a:t>через </a:t>
            </a:r>
            <a:r>
              <a:rPr lang="en" b="1" dirty="0"/>
              <a:t>UDP</a:t>
            </a:r>
            <a:r>
              <a:rPr lang="en" dirty="0"/>
              <a:t>, </a:t>
            </a:r>
            <a:r>
              <a:rPr lang="ru-RU" dirty="0"/>
              <a:t>как часть </a:t>
            </a:r>
            <a:r>
              <a:rPr lang="ru-RU" b="1" dirty="0"/>
              <a:t>самого протокола </a:t>
            </a:r>
            <a:r>
              <a:rPr lang="en" b="1" dirty="0"/>
              <a:t>QUIC</a:t>
            </a:r>
            <a:r>
              <a:rPr lang="en" dirty="0"/>
              <a:t>.</a:t>
            </a:r>
          </a:p>
          <a:p>
            <a:pPr>
              <a:buNone/>
            </a:pPr>
            <a:r>
              <a:rPr lang="ru-RU" b="1" dirty="0"/>
              <a:t>💡 Главное отличие:</a:t>
            </a:r>
            <a:endParaRPr lang="ru-RU" dirty="0"/>
          </a:p>
          <a:p>
            <a:pPr>
              <a:buNone/>
            </a:pPr>
            <a:r>
              <a:rPr lang="ru-RU" dirty="0"/>
              <a:t>• В </a:t>
            </a:r>
            <a:r>
              <a:rPr lang="en" b="1" dirty="0"/>
              <a:t>HTTP/1.1 </a:t>
            </a:r>
            <a:r>
              <a:rPr lang="ru-RU" b="1" dirty="0"/>
              <a:t>и </a:t>
            </a:r>
            <a:r>
              <a:rPr lang="en" b="1" dirty="0"/>
              <a:t>HTTP/2</a:t>
            </a:r>
            <a:r>
              <a:rPr lang="en" dirty="0"/>
              <a:t>:</a:t>
            </a:r>
          </a:p>
          <a:p>
            <a:pPr>
              <a:buNone/>
            </a:pPr>
            <a:r>
              <a:rPr lang="en" dirty="0"/>
              <a:t>• TLS = </a:t>
            </a:r>
            <a:r>
              <a:rPr lang="ru-RU" dirty="0"/>
              <a:t>отдельный слой поверх </a:t>
            </a:r>
            <a:r>
              <a:rPr lang="en" dirty="0"/>
              <a:t>TCP (TLS over TCP)</a:t>
            </a:r>
          </a:p>
          <a:p>
            <a:pPr>
              <a:buNone/>
            </a:pPr>
            <a:r>
              <a:rPr lang="en" dirty="0"/>
              <a:t>• </a:t>
            </a:r>
            <a:r>
              <a:rPr lang="ru-RU" dirty="0"/>
              <a:t>Сначала </a:t>
            </a:r>
            <a:r>
              <a:rPr lang="en" dirty="0"/>
              <a:t>TCP handshake → </a:t>
            </a:r>
            <a:r>
              <a:rPr lang="ru-RU" dirty="0"/>
              <a:t>потом </a:t>
            </a:r>
            <a:r>
              <a:rPr lang="en" dirty="0"/>
              <a:t>TLS handshake → </a:t>
            </a:r>
            <a:r>
              <a:rPr lang="ru-RU" dirty="0"/>
              <a:t>потом </a:t>
            </a:r>
            <a:r>
              <a:rPr lang="en" dirty="0"/>
              <a:t>HTTP</a:t>
            </a:r>
          </a:p>
          <a:p>
            <a:pPr>
              <a:buNone/>
            </a:pPr>
            <a:r>
              <a:rPr lang="en" dirty="0"/>
              <a:t>• </a:t>
            </a:r>
            <a:r>
              <a:rPr lang="ru-RU" dirty="0"/>
              <a:t>В </a:t>
            </a:r>
            <a:r>
              <a:rPr lang="en" b="1" dirty="0"/>
              <a:t>HTTP/3</a:t>
            </a:r>
            <a:r>
              <a:rPr lang="en" dirty="0"/>
              <a:t>:</a:t>
            </a:r>
          </a:p>
          <a:p>
            <a:pPr>
              <a:buNone/>
            </a:pPr>
            <a:r>
              <a:rPr lang="en" dirty="0"/>
              <a:t>• QUIC = </a:t>
            </a:r>
            <a:r>
              <a:rPr lang="ru-RU" dirty="0"/>
              <a:t>транспортный протокол, построенный поверх </a:t>
            </a:r>
            <a:r>
              <a:rPr lang="en" b="1" dirty="0"/>
              <a:t>UDP</a:t>
            </a:r>
            <a:endParaRPr lang="en" dirty="0"/>
          </a:p>
          <a:p>
            <a:pPr>
              <a:buNone/>
            </a:pPr>
            <a:r>
              <a:rPr lang="en" dirty="0"/>
              <a:t>• </a:t>
            </a:r>
            <a:r>
              <a:rPr lang="en" b="1" dirty="0"/>
              <a:t>TLS 1.3 </a:t>
            </a:r>
            <a:r>
              <a:rPr lang="ru-RU" b="1" dirty="0"/>
              <a:t>интегрирован прямо в </a:t>
            </a:r>
            <a:r>
              <a:rPr lang="en" b="1" dirty="0"/>
              <a:t>QUIC</a:t>
            </a:r>
            <a:r>
              <a:rPr lang="en" dirty="0"/>
              <a:t>, </a:t>
            </a:r>
            <a:r>
              <a:rPr lang="ru-RU" dirty="0"/>
              <a:t>нет отдельного </a:t>
            </a:r>
            <a:r>
              <a:rPr lang="en" dirty="0"/>
              <a:t>TLS-</a:t>
            </a:r>
            <a:r>
              <a:rPr lang="ru-RU" dirty="0"/>
              <a:t>слоя</a:t>
            </a:r>
          </a:p>
          <a:p>
            <a:pPr>
              <a:buNone/>
            </a:pPr>
            <a:r>
              <a:rPr lang="ru-RU" dirty="0"/>
              <a:t>• Всё — </a:t>
            </a:r>
            <a:r>
              <a:rPr lang="ru-RU" b="1" dirty="0"/>
              <a:t>и криптография, и установление соединения, и мультиплексирование</a:t>
            </a:r>
            <a:r>
              <a:rPr lang="ru-RU" dirty="0"/>
              <a:t> — работает внутри </a:t>
            </a:r>
            <a:r>
              <a:rPr lang="en" dirty="0"/>
              <a:t>QUIC</a:t>
            </a:r>
          </a:p>
          <a:p>
            <a:pPr>
              <a:buNone/>
            </a:pPr>
            <a:r>
              <a:rPr lang="ru-RU" b="1" dirty="0"/>
              <a:t>🔄 Что происходит при соединении:</a:t>
            </a:r>
            <a:endParaRPr lang="ru-RU" dirty="0"/>
          </a:p>
          <a:p>
            <a:pPr>
              <a:buNone/>
            </a:pPr>
            <a:r>
              <a:rPr lang="ru-RU" dirty="0"/>
              <a:t>1. Клиент отправляет </a:t>
            </a:r>
            <a:r>
              <a:rPr lang="en" b="1" dirty="0"/>
              <a:t>QUIC Initial packet</a:t>
            </a:r>
            <a:r>
              <a:rPr lang="en" dirty="0"/>
              <a:t> (</a:t>
            </a:r>
            <a:r>
              <a:rPr lang="ru-RU" dirty="0"/>
              <a:t>по </a:t>
            </a:r>
            <a:r>
              <a:rPr lang="en" dirty="0"/>
              <a:t>UDP) </a:t>
            </a:r>
            <a:r>
              <a:rPr lang="ru-RU" dirty="0"/>
              <a:t>с частью </a:t>
            </a:r>
            <a:r>
              <a:rPr lang="en" dirty="0"/>
              <a:t>TLS </a:t>
            </a:r>
            <a:r>
              <a:rPr lang="en" dirty="0" err="1"/>
              <a:t>ClientHello</a:t>
            </a:r>
            <a:endParaRPr lang="en" dirty="0"/>
          </a:p>
          <a:p>
            <a:pPr>
              <a:buNone/>
            </a:pPr>
            <a:r>
              <a:rPr lang="en" dirty="0"/>
              <a:t>2. </a:t>
            </a:r>
            <a:r>
              <a:rPr lang="ru-RU" dirty="0"/>
              <a:t>Сервер отвечает </a:t>
            </a:r>
            <a:r>
              <a:rPr lang="en" dirty="0"/>
              <a:t>QUIC </a:t>
            </a:r>
            <a:r>
              <a:rPr lang="ru-RU" dirty="0"/>
              <a:t>пакетом с </a:t>
            </a:r>
            <a:r>
              <a:rPr lang="en" dirty="0"/>
              <a:t>TLS </a:t>
            </a:r>
            <a:r>
              <a:rPr lang="en" dirty="0" err="1"/>
              <a:t>ServerHello</a:t>
            </a:r>
            <a:endParaRPr lang="en" dirty="0"/>
          </a:p>
          <a:p>
            <a:pPr>
              <a:buNone/>
            </a:pPr>
            <a:r>
              <a:rPr lang="en" dirty="0"/>
              <a:t>3. </a:t>
            </a:r>
            <a:r>
              <a:rPr lang="ru-RU" dirty="0"/>
              <a:t>После короткого обмена → соединение установлено и зашифровано</a:t>
            </a:r>
          </a:p>
          <a:p>
            <a:pPr>
              <a:buNone/>
            </a:pPr>
            <a:br>
              <a:rPr lang="ru-RU" dirty="0"/>
            </a:br>
            <a:endParaRPr lang="ru-RU" dirty="0"/>
          </a:p>
          <a:p>
            <a:pPr>
              <a:buNone/>
            </a:pPr>
            <a:r>
              <a:rPr lang="ru-RU" dirty="0"/>
              <a:t>✅ Всё по </a:t>
            </a:r>
            <a:r>
              <a:rPr lang="en" dirty="0"/>
              <a:t>UDP</a:t>
            </a:r>
          </a:p>
          <a:p>
            <a:pPr>
              <a:buNone/>
            </a:pPr>
            <a:r>
              <a:rPr lang="ru-RU" dirty="0"/>
              <a:t>✅ Сразу защищено (</a:t>
            </a:r>
            <a:r>
              <a:rPr lang="en" dirty="0"/>
              <a:t>TLS 1.3)</a:t>
            </a:r>
          </a:p>
          <a:p>
            <a:r>
              <a:rPr lang="ru-RU" dirty="0"/>
              <a:t>✅ Меньше </a:t>
            </a:r>
            <a:r>
              <a:rPr lang="en" dirty="0"/>
              <a:t>RTT (</a:t>
            </a:r>
            <a:r>
              <a:rPr lang="ru-RU" dirty="0"/>
              <a:t>возможен 0-</a:t>
            </a:r>
            <a:r>
              <a:rPr lang="en" dirty="0"/>
              <a:t>RTT)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84089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873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70C688-1D52-F54D-97F9-166F3AAF99C4}" type="slidenum">
              <a:rPr lang="ru-RU" smtClean="0"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73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C9402-E191-E9D7-BD53-ED1C1EF49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B48951-9FA2-76A1-AE64-F281E61ED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87A4AD-249D-AFA5-F5F5-F6CB7E66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07.04.2025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8AD742-9538-ADEA-2D3B-44DC980D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6C68B2-CDA5-2704-C77A-16110F70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327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432586-CEBF-EB78-AAE6-120F20B7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D4557F-F972-3C97-8E8C-B803AA9C9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A8FC1C-B5B9-2BFB-2BEA-F2268A63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07.04.2025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EE4B57-92FA-F174-3454-E731218A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84FDB-151E-4BEE-285C-6A52993D6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88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A53B708-4FF3-1223-51B6-E5DE56328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5FAFBA-CC64-62A2-19B5-09036F534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252043-1221-D471-1032-E655517FB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07.04.2025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4D13D3-6602-D5AA-4051-8CCEFF67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2FEF8F-F38A-F7C9-04F8-1DD0E30F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01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8EDD4-3070-CD69-3CD1-91CACDB5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35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A7A655-7FA3-5A91-C45A-4A3ECB9C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154"/>
            <a:ext cx="10515600" cy="5144720"/>
          </a:xfrm>
        </p:spPr>
        <p:txBody>
          <a:bodyPr>
            <a:no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05502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23CE7-9CFE-7B09-8304-A50A20F1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4B589-C392-9735-B8CB-C91FFC554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0B93D3-2D47-7DF3-33A6-BFD275EB3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07.04.2025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DEE528-CA3E-7170-1BA6-252CD885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2D5382-30BF-CDFC-4CCB-7B420AD1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7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38409-8C58-F30F-3AD7-290A6793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6D3723-D401-5A10-9ABD-69B2FA5FF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BD0976-EFEC-766C-CFA2-9A2E4C80B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8D7446-10E1-9E72-F781-DF11DB9F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07.04.2025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DC2A2E-288F-4FF4-7684-A58ADBB7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DCD6D5-3649-7B34-274A-E47CA2C4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042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E3057-BBFF-1AD0-3EE6-2CE17829B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298C4D-0407-D1A0-5FCB-2A1833101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3A66F74-04EC-5E93-5EC8-E223A64D6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426417-311A-5AF2-7F05-91A63DF8A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668F883-B52B-F5BE-9A52-AF0D2BA22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544F00B-0F49-6792-39FC-D79CD6816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07.04.2025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2724B3-6024-CE98-5CE6-1F1CDE28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D2CAD7-5F0E-3EC7-0957-91642A38D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685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87EB1-3C94-5EE4-9AB2-26B173F5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554D2C-E3A5-B166-69EB-6A6C2DD87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07.04.2025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A449D9F-38CB-3BAE-A3B3-0EA5AD313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F95D85-3B84-F618-F87D-665674452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57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5A57B8-A865-4376-0CCA-F338783E3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07.04.2025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5BC499B-2B11-2459-2CAD-7A4AED29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4D1BB4-A855-6354-ABED-8AF56083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8393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A58AD4-3D91-9701-3E1E-BF9D8BE9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E09A4-BA49-16D4-4E71-07BD544C7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C1AF9E-680C-D31B-869A-DF160AFAB8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90E4F0-E82C-FC3D-1218-F53CBDEF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07.04.2025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856B55-8852-0E7C-3D79-831C2287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F36797-E064-4556-959D-D9D77FC4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896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C41B0-21D9-CBE0-828F-51A760CE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0CA63B-4D0A-9A7A-6900-556969116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AD8C67-AD3B-153E-2E36-266155107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82F1BE1-E589-2D45-8A3E-1D14A666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7379-25BA-B743-BF9E-84F72B74FAFD}" type="datetimeFigureOut">
              <a:rPr lang="ru-RU" smtClean="0"/>
              <a:t>07.04.2025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49C087-C38B-3A8A-EF45-8F09AFED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F69BEA-BCC5-3C10-0507-D0782226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629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93DB19-EB87-33B2-225A-C4496140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823AFC-CCBC-A561-5D81-F100E6E7B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D8CA1A-C2A1-7D52-48AA-AD8601D6F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7379-25BA-B743-BF9E-84F72B74FAFD}" type="datetimeFigureOut">
              <a:rPr lang="ru-RU" smtClean="0"/>
              <a:t>07.04.2025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894D62-86F9-CC74-47DA-E516A8DFA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B2A8A8-1DD2-1CAC-0176-588086EBD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12CDC-7B73-E143-88E8-162A204C133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020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amp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vk.com/vstudenniko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AF%D0%B7%D1%8B%D0%B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E777C-9466-C02A-CBA7-D6AED4E2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3749"/>
            <a:ext cx="9144000" cy="1900960"/>
          </a:xfrm>
        </p:spPr>
        <p:txBody>
          <a:bodyPr>
            <a:normAutofit fontScale="90000"/>
          </a:bodyPr>
          <a:lstStyle/>
          <a:p>
            <a:r>
              <a:rPr lang="ru-RU" sz="6700" dirty="0">
                <a:solidFill>
                  <a:schemeClr val="accent6">
                    <a:lumMod val="50000"/>
                  </a:schemeClr>
                </a:solidFill>
              </a:rPr>
              <a:t>Протокол</a:t>
            </a:r>
            <a:br>
              <a:rPr lang="en-US" sz="67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6700" dirty="0">
                <a:solidFill>
                  <a:srgbClr val="C00000"/>
                </a:solidFill>
              </a:rPr>
              <a:t>HTTP</a:t>
            </a:r>
            <a:endParaRPr lang="ru-RU" sz="6700" dirty="0">
              <a:solidFill>
                <a:srgbClr val="C00000"/>
              </a:solidFill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0076B90-DB55-5C98-9B9B-866259284F40}"/>
              </a:ext>
            </a:extLst>
          </p:cNvPr>
          <p:cNvSpPr txBox="1">
            <a:spLocks/>
          </p:cNvSpPr>
          <p:nvPr/>
        </p:nvSpPr>
        <p:spPr>
          <a:xfrm>
            <a:off x="4708827" y="6418071"/>
            <a:ext cx="2584340" cy="3352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>
              <a:lnSpc>
                <a:spcPct val="110000"/>
              </a:lnSpc>
              <a:spcBef>
                <a:spcPts val="0"/>
              </a:spcBef>
            </a:pPr>
            <a:r>
              <a:rPr lang="en-US" sz="1800" dirty="0"/>
              <a:t>© </a:t>
            </a:r>
            <a:r>
              <a:rPr lang="ru-RU" sz="1800" dirty="0"/>
              <a:t>Валерий Студенников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4D86E8-4FE3-3051-1E15-D9F176F40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C95DF9-355A-2DFA-63F8-503F9B4E0CCC}"/>
              </a:ext>
            </a:extLst>
          </p:cNvPr>
          <p:cNvSpPr txBox="1"/>
          <p:nvPr/>
        </p:nvSpPr>
        <p:spPr>
          <a:xfrm>
            <a:off x="7500396" y="278408"/>
            <a:ext cx="4232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5">
                    <a:lumMod val="50000"/>
                  </a:schemeClr>
                </a:solidFill>
              </a:rPr>
              <a:t>Курс «Сетевое программирование»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A6D40B-ACF2-3EE8-CD73-AFF8C3FA5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8657" r="5000" b="12594"/>
          <a:stretch/>
        </p:blipFill>
        <p:spPr bwMode="auto">
          <a:xfrm>
            <a:off x="3012799" y="3757067"/>
            <a:ext cx="5976396" cy="261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42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F9323-E1F7-59F0-8A65-E63B8D9A9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B5A2D869-1773-15BC-ACFE-2C2C2BC0FFB2}"/>
              </a:ext>
            </a:extLst>
          </p:cNvPr>
          <p:cNvSpPr txBox="1">
            <a:spLocks/>
          </p:cNvSpPr>
          <p:nvPr/>
        </p:nvSpPr>
        <p:spPr>
          <a:xfrm>
            <a:off x="639416" y="218663"/>
            <a:ext cx="11078817" cy="35880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" b="1" dirty="0"/>
              <a:t>PATCH</a:t>
            </a:r>
            <a:endParaRPr lang="en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Описание</a:t>
            </a:r>
            <a:r>
              <a:rPr lang="ru-RU" sz="2000" dirty="0"/>
              <a:t>: Частично обновляет ресурс.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Безопасный</a:t>
            </a:r>
            <a:r>
              <a:rPr lang="ru-RU" sz="2000" dirty="0"/>
              <a:t>: ❌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Идемпотентный</a:t>
            </a:r>
            <a:r>
              <a:rPr lang="ru-RU" sz="2000" dirty="0"/>
              <a:t>: ⚠️ (зависит от реализации)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Примеры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PATCH /users/123</a:t>
            </a:r>
            <a:r>
              <a:rPr lang="en" sz="2000" dirty="0"/>
              <a:t> (</a:t>
            </a:r>
            <a:r>
              <a:rPr lang="ru-RU" sz="2000" dirty="0"/>
              <a:t>с телом "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age=35</a:t>
            </a:r>
            <a:r>
              <a:rPr lang="en" sz="2000" dirty="0"/>
              <a:t>" → </a:t>
            </a:r>
            <a:r>
              <a:rPr lang="ru-RU" sz="2000" dirty="0"/>
              <a:t>обновить только возраст пользователя, не затрагивая другие поля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Разница между </a:t>
            </a:r>
            <a:r>
              <a:rPr lang="en" sz="2000" b="1" dirty="0"/>
              <a:t>PUT </a:t>
            </a:r>
            <a:r>
              <a:rPr lang="ru-RU" sz="2000" b="1" dirty="0"/>
              <a:t>и </a:t>
            </a:r>
            <a:r>
              <a:rPr lang="en" sz="2000" b="1" dirty="0"/>
              <a:t>PATCH</a:t>
            </a:r>
            <a:r>
              <a:rPr lang="en" sz="2000" dirty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000" dirty="0"/>
              <a:t>PUT </a:t>
            </a:r>
            <a:r>
              <a:rPr lang="ru-RU" sz="2000" dirty="0"/>
              <a:t>заменяет весь ресурс.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2000" dirty="0"/>
              <a:t>PATCH </a:t>
            </a:r>
            <a:r>
              <a:rPr lang="ru-RU" sz="2000" dirty="0"/>
              <a:t>обновляет только переданные поля.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48D36FE-9359-CAC7-AC0D-76ED5DFA1D26}"/>
              </a:ext>
            </a:extLst>
          </p:cNvPr>
          <p:cNvSpPr txBox="1">
            <a:spLocks/>
          </p:cNvSpPr>
          <p:nvPr/>
        </p:nvSpPr>
        <p:spPr>
          <a:xfrm>
            <a:off x="639416" y="3975655"/>
            <a:ext cx="11078817" cy="27566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" b="1" dirty="0"/>
              <a:t>DELETE</a:t>
            </a:r>
            <a:endParaRPr lang="en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Описание</a:t>
            </a:r>
            <a:r>
              <a:rPr lang="ru-RU" sz="2000" dirty="0"/>
              <a:t>: Удаляет ресурс.</a:t>
            </a: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Безопасный</a:t>
            </a:r>
            <a:r>
              <a:rPr lang="ru-RU" sz="2000" dirty="0"/>
              <a:t>: ❌ (изменяет данные)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Идемпотентный</a:t>
            </a:r>
            <a:r>
              <a:rPr lang="ru-RU" sz="2000" dirty="0"/>
              <a:t>: ✅ (повторное удаление не изменит состояние)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Примеры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DELETE /users/123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dirty="0"/>
              <a:t>→ </a:t>
            </a:r>
            <a:r>
              <a:rPr lang="ru-RU" sz="2000" dirty="0"/>
              <a:t>удалить пользователя с </a:t>
            </a:r>
            <a:r>
              <a:rPr lang="en" sz="2000" dirty="0"/>
              <a:t>ID 123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DELETE /orders/999</a:t>
            </a:r>
            <a:r>
              <a:rPr lang="en" sz="2000" dirty="0"/>
              <a:t> → </a:t>
            </a:r>
            <a:r>
              <a:rPr lang="ru-RU" sz="2000" dirty="0"/>
              <a:t>удалить заказ №999</a:t>
            </a:r>
          </a:p>
        </p:txBody>
      </p:sp>
    </p:spTree>
    <p:extLst>
      <p:ext uri="{BB962C8B-B14F-4D97-AF65-F5344CB8AC3E}">
        <p14:creationId xmlns:p14="http://schemas.microsoft.com/office/powerpoint/2010/main" val="1888727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DCE9D-F434-6756-C1A5-2A37282AF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10057CC6-6325-8C4F-C8D6-2194C00760F6}"/>
              </a:ext>
            </a:extLst>
          </p:cNvPr>
          <p:cNvSpPr txBox="1">
            <a:spLocks/>
          </p:cNvSpPr>
          <p:nvPr/>
        </p:nvSpPr>
        <p:spPr>
          <a:xfrm>
            <a:off x="639416" y="308114"/>
            <a:ext cx="11078817" cy="312088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" b="1" dirty="0"/>
              <a:t>OPTIONS</a:t>
            </a:r>
            <a:endParaRPr lang="en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Описание</a:t>
            </a:r>
            <a:r>
              <a:rPr lang="ru-RU" sz="2000" dirty="0"/>
              <a:t>: Возвращает список доступных методов для ресурса.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Безопасный</a:t>
            </a:r>
            <a:r>
              <a:rPr lang="ru-RU" sz="2000" dirty="0"/>
              <a:t>: ✅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Идемпотентный</a:t>
            </a:r>
            <a:r>
              <a:rPr lang="ru-RU" sz="2000" dirty="0"/>
              <a:t>: ✅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Примеры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OPTIONS /users/123 </a:t>
            </a:r>
            <a:r>
              <a:rPr lang="en" sz="2000" dirty="0"/>
              <a:t>→ </a:t>
            </a:r>
            <a:r>
              <a:rPr lang="ru-RU" sz="2000" dirty="0"/>
              <a:t>сервер может ответить: </a:t>
            </a:r>
            <a:r>
              <a:rPr lang="en" sz="2000" dirty="0">
                <a:highlight>
                  <a:srgbClr val="00FFFF"/>
                </a:highlight>
              </a:rPr>
              <a:t>Allow: GET, PUT, DELETE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Применение:</a:t>
            </a:r>
            <a:r>
              <a:rPr lang="ru-RU" sz="2000" dirty="0"/>
              <a:t> часто используется в </a:t>
            </a:r>
            <a:r>
              <a:rPr lang="en" sz="2000" dirty="0"/>
              <a:t>CORS-</a:t>
            </a:r>
            <a:r>
              <a:rPr lang="ru-RU" sz="2000" dirty="0"/>
              <a:t>запросах (</a:t>
            </a:r>
            <a:r>
              <a:rPr lang="en" sz="2000" dirty="0"/>
              <a:t>Cross-Origin Resource Sharing), </a:t>
            </a:r>
            <a:r>
              <a:rPr lang="ru-RU" sz="2000" dirty="0"/>
              <a:t>когда браузер проверяет, какие методы разрешены.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1D14ADE-359F-86D2-9140-32F53D0712D5}"/>
              </a:ext>
            </a:extLst>
          </p:cNvPr>
          <p:cNvSpPr txBox="1">
            <a:spLocks/>
          </p:cNvSpPr>
          <p:nvPr/>
        </p:nvSpPr>
        <p:spPr>
          <a:xfrm>
            <a:off x="639416" y="3856387"/>
            <a:ext cx="11078817" cy="27566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" b="1" dirty="0"/>
              <a:t>CONNECT</a:t>
            </a:r>
            <a:endParaRPr lang="en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Описание</a:t>
            </a:r>
            <a:r>
              <a:rPr lang="ru-RU" sz="2000" dirty="0"/>
              <a:t>: Используется для создания туннельного соединения, например, при работе с прокси-серверами (обычно для </a:t>
            </a:r>
            <a:r>
              <a:rPr lang="en" sz="2000" dirty="0"/>
              <a:t>HTTPS).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Безопасный</a:t>
            </a:r>
            <a:r>
              <a:rPr lang="ru-RU" sz="2000" dirty="0"/>
              <a:t>: ❌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Идемпотентный</a:t>
            </a:r>
            <a:r>
              <a:rPr lang="ru-RU" sz="2000" dirty="0"/>
              <a:t>: ❌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Примеры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CONNECT example.com:443 HTTP/1.1</a:t>
            </a:r>
            <a:r>
              <a:rPr lang="en" sz="2000" dirty="0"/>
              <a:t> → </a:t>
            </a:r>
            <a:r>
              <a:rPr lang="ru-RU" sz="2000" dirty="0"/>
              <a:t>устанавливает туннель через прокси</a:t>
            </a:r>
          </a:p>
        </p:txBody>
      </p:sp>
    </p:spTree>
    <p:extLst>
      <p:ext uri="{BB962C8B-B14F-4D97-AF65-F5344CB8AC3E}">
        <p14:creationId xmlns:p14="http://schemas.microsoft.com/office/powerpoint/2010/main" val="24750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3EA8C-582A-007C-0EEA-56141EE2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166344"/>
            <a:ext cx="6675783" cy="842352"/>
          </a:xfrm>
        </p:spPr>
        <p:txBody>
          <a:bodyPr>
            <a:noAutofit/>
          </a:bodyPr>
          <a:lstStyle/>
          <a:p>
            <a:r>
              <a:rPr lang="ru-RU" sz="3600" dirty="0"/>
              <a:t>Как посмотреть запрос / ответ</a:t>
            </a:r>
            <a:br>
              <a:rPr lang="ru-RU" sz="3600" dirty="0"/>
            </a:br>
            <a:r>
              <a:rPr lang="ru-RU" sz="3600" dirty="0"/>
              <a:t>в браузере</a:t>
            </a:r>
            <a:r>
              <a:rPr lang="en-US" sz="3600" dirty="0"/>
              <a:t> </a:t>
            </a:r>
            <a:endParaRPr lang="ru-RU" sz="36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099BB25-7A0D-BAC5-C1D8-F511B888C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0559" y="0"/>
            <a:ext cx="5131442" cy="6858000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1A60720-0EF7-54FE-D2F6-BE14710F6B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8910"/>
          <a:stretch/>
        </p:blipFill>
        <p:spPr>
          <a:xfrm>
            <a:off x="182018" y="1371596"/>
            <a:ext cx="6755495" cy="544617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C2C0DD-B2CA-EF22-44FB-F139C4692145}"/>
              </a:ext>
            </a:extLst>
          </p:cNvPr>
          <p:cNvSpPr txBox="1"/>
          <p:nvPr/>
        </p:nvSpPr>
        <p:spPr>
          <a:xfrm>
            <a:off x="3021494" y="665922"/>
            <a:ext cx="3876261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b="0" i="0" dirty="0">
                <a:solidFill>
                  <a:srgbClr val="000000"/>
                </a:solidFill>
                <a:effectLst/>
              </a:rPr>
              <a:t>Windows: </a:t>
            </a:r>
            <a:r>
              <a:rPr lang="en" b="1" i="0" u="none" strike="noStrike" dirty="0">
                <a:solidFill>
                  <a:srgbClr val="000000"/>
                </a:solidFill>
                <a:effectLst/>
              </a:rPr>
              <a:t>Ctrl</a:t>
            </a:r>
            <a:r>
              <a:rPr lang="en" b="0" i="0" dirty="0">
                <a:solidFill>
                  <a:srgbClr val="000000"/>
                </a:solidFill>
                <a:effectLst/>
              </a:rPr>
              <a:t> + </a:t>
            </a:r>
            <a:r>
              <a:rPr lang="en" b="1" i="0" u="none" strike="noStrike" dirty="0">
                <a:solidFill>
                  <a:srgbClr val="000000"/>
                </a:solidFill>
                <a:effectLst/>
              </a:rPr>
              <a:t>Shift</a:t>
            </a:r>
            <a:r>
              <a:rPr lang="en" b="0" i="0" dirty="0">
                <a:solidFill>
                  <a:srgbClr val="000000"/>
                </a:solidFill>
                <a:effectLst/>
              </a:rPr>
              <a:t> + </a:t>
            </a:r>
            <a:r>
              <a:rPr lang="en" b="1" i="0" u="none" strike="noStrike" dirty="0">
                <a:solidFill>
                  <a:srgbClr val="000000"/>
                </a:solidFill>
                <a:effectLst/>
              </a:rPr>
              <a:t>I</a:t>
            </a:r>
            <a:br>
              <a:rPr lang="en" b="1" i="0" u="none" strike="noStrike" dirty="0">
                <a:solidFill>
                  <a:srgbClr val="000000"/>
                </a:solidFill>
                <a:effectLst/>
              </a:rPr>
            </a:br>
            <a:r>
              <a:rPr lang="en" b="0" i="0" dirty="0">
                <a:solidFill>
                  <a:srgbClr val="000000"/>
                </a:solidFill>
                <a:effectLst/>
              </a:rPr>
              <a:t>macOS: </a:t>
            </a:r>
            <a:r>
              <a:rPr lang="en" b="1" i="0" u="none" strike="noStrike" dirty="0">
                <a:solidFill>
                  <a:srgbClr val="000000"/>
                </a:solidFill>
                <a:effectLst/>
              </a:rPr>
              <a:t>Command</a:t>
            </a:r>
            <a:r>
              <a:rPr lang="en" b="0" i="0" dirty="0">
                <a:solidFill>
                  <a:srgbClr val="000000"/>
                </a:solidFill>
                <a:effectLst/>
              </a:rPr>
              <a:t> + </a:t>
            </a:r>
            <a:r>
              <a:rPr lang="en" b="1" i="0" u="none" strike="noStrike" dirty="0">
                <a:solidFill>
                  <a:srgbClr val="000000"/>
                </a:solidFill>
                <a:effectLst/>
              </a:rPr>
              <a:t>Option</a:t>
            </a:r>
            <a:r>
              <a:rPr lang="en" b="0" i="0" dirty="0">
                <a:solidFill>
                  <a:srgbClr val="000000"/>
                </a:solidFill>
                <a:effectLst/>
              </a:rPr>
              <a:t> + </a:t>
            </a:r>
            <a:r>
              <a:rPr lang="en" b="1" i="0" u="none" strike="noStrike" dirty="0">
                <a:solidFill>
                  <a:srgbClr val="000000"/>
                </a:solidFill>
                <a:effectLst/>
              </a:rPr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487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63D6B-6434-6AB6-CF65-6D08065DA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74" y="216041"/>
            <a:ext cx="10515600" cy="842352"/>
          </a:xfrm>
        </p:spPr>
        <p:txBody>
          <a:bodyPr/>
          <a:lstStyle/>
          <a:p>
            <a:r>
              <a:rPr lang="ru-RU" dirty="0"/>
              <a:t>Заголовки </a:t>
            </a:r>
            <a:r>
              <a:rPr lang="en-US" dirty="0"/>
              <a:t>HTTP</a:t>
            </a:r>
            <a:r>
              <a:rPr lang="ru-RU" dirty="0"/>
              <a:t>-запросов</a:t>
            </a:r>
            <a:r>
              <a:rPr lang="en-US" dirty="0"/>
              <a:t> (Request Headers)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349996-F8C8-416A-F1A8-3683AD598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058393"/>
            <a:ext cx="7580243" cy="163121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HTTP-</a:t>
            </a:r>
            <a:r>
              <a:rPr lang="ru-RU" sz="2000" dirty="0"/>
              <a:t>заголовки используются для передачи дополнительной информации между клиентом (браузером, </a:t>
            </a:r>
            <a:r>
              <a:rPr lang="en" sz="2000" dirty="0"/>
              <a:t>API-</a:t>
            </a:r>
            <a:r>
              <a:rPr lang="ru-RU" sz="2000" dirty="0"/>
              <a:t>клиентом) и сервером.</a:t>
            </a:r>
            <a:br>
              <a:rPr lang="en-US" sz="2000" dirty="0"/>
            </a:br>
            <a:r>
              <a:rPr lang="ru-RU" sz="2000" dirty="0"/>
              <a:t>Они могут указывать, например, какой контент принимается, какие данные кешировать, и многое другое.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0BC44-EA04-124C-FDA9-5176211490A4}"/>
              </a:ext>
            </a:extLst>
          </p:cNvPr>
          <p:cNvSpPr txBox="1"/>
          <p:nvPr/>
        </p:nvSpPr>
        <p:spPr>
          <a:xfrm>
            <a:off x="8299175" y="1058393"/>
            <a:ext cx="3823252" cy="1631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sz="20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/submit-form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br>
              <a:rPr lang="en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www.example.com</a:t>
            </a:r>
            <a:br>
              <a:rPr lang="en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Text/plain</a:t>
            </a:r>
            <a:br>
              <a:rPr lang="en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Content-Length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27</a:t>
            </a:r>
            <a:b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close</a:t>
            </a:r>
            <a:endParaRPr lang="en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4DB4C-518E-BED5-0175-7E88265958B5}"/>
              </a:ext>
            </a:extLst>
          </p:cNvPr>
          <p:cNvSpPr txBox="1"/>
          <p:nvPr/>
        </p:nvSpPr>
        <p:spPr>
          <a:xfrm>
            <a:off x="526774" y="2882348"/>
            <a:ext cx="11320669" cy="34547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Host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Указывает имя хоста (доменное имя) и, при необходимости, номер порта, к которому направляется </a:t>
            </a:r>
            <a:r>
              <a:rPr lang="en" sz="2000" dirty="0"/>
              <a:t>HTTP-</a:t>
            </a:r>
            <a:r>
              <a:rPr lang="ru-RU" sz="2000" dirty="0"/>
              <a:t>запрос.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Применение</a:t>
            </a:r>
            <a:r>
              <a:rPr lang="ru-RU" sz="2000" dirty="0"/>
              <a:t>: Используется для маршрутизации запроса на нужный сервер, особенно когда один сервер обслуживает несколько доменов (виртуальный хостинг).</a:t>
            </a:r>
          </a:p>
          <a:p>
            <a:r>
              <a:rPr lang="ru-RU" sz="2000" b="1" dirty="0"/>
              <a:t>Пример</a:t>
            </a:r>
            <a:r>
              <a:rPr lang="ru-RU" sz="2000" dirty="0"/>
              <a:t>: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Host: example.com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Host: api.example.com:8080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Важно</a:t>
            </a:r>
            <a:r>
              <a:rPr lang="ru-RU" sz="2000" dirty="0"/>
              <a:t>: В </a:t>
            </a:r>
            <a:r>
              <a:rPr lang="en" sz="2000" dirty="0"/>
              <a:t>HTTP/1.1 </a:t>
            </a:r>
            <a:r>
              <a:rPr lang="ru-RU" sz="2000" dirty="0"/>
              <a:t>заголовок </a:t>
            </a:r>
            <a:r>
              <a:rPr lang="en" sz="2000" dirty="0"/>
              <a:t>Host </a:t>
            </a:r>
            <a:r>
              <a:rPr lang="ru-RU" sz="2000" dirty="0"/>
              <a:t>обязателен.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1167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DF9FA4-7AF0-D88B-59C6-3E6A5A336EE4}"/>
              </a:ext>
            </a:extLst>
          </p:cNvPr>
          <p:cNvSpPr txBox="1"/>
          <p:nvPr/>
        </p:nvSpPr>
        <p:spPr>
          <a:xfrm>
            <a:off x="435665" y="278295"/>
            <a:ext cx="9076083" cy="2318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Content-Type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1000"/>
              </a:spcBef>
            </a:pPr>
            <a:r>
              <a:rPr lang="ru-RU" sz="2000" dirty="0"/>
              <a:t>Определяет тип передаваемого контента в ТЕЛЕ запроса или ответа.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Применение</a:t>
            </a:r>
            <a:r>
              <a:rPr lang="ru-RU" sz="2000" dirty="0"/>
              <a:t>: Указывает серверу, как интерпретировать тело запроса или ответа.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Примеры</a:t>
            </a:r>
            <a:r>
              <a:rPr lang="ru-RU" sz="2000" dirty="0"/>
              <a:t>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Content-Type: application/json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Content-Type: text/html; charset=UTF-8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AEA0259-6ABA-DF1C-6B51-544033CF1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69662"/>
              </p:ext>
            </p:extLst>
          </p:nvPr>
        </p:nvGraphicFramePr>
        <p:xfrm>
          <a:off x="435664" y="2796945"/>
          <a:ext cx="11242814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1832">
                  <a:extLst>
                    <a:ext uri="{9D8B030D-6E8A-4147-A177-3AD203B41FA5}">
                      <a16:colId xmlns:a16="http://schemas.microsoft.com/office/drawing/2014/main" val="262343353"/>
                    </a:ext>
                  </a:extLst>
                </a:gridCol>
                <a:gridCol w="6370982">
                  <a:extLst>
                    <a:ext uri="{9D8B030D-6E8A-4147-A177-3AD203B41FA5}">
                      <a16:colId xmlns:a16="http://schemas.microsoft.com/office/drawing/2014/main" val="3290925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sz="1900" b="1" dirty="0"/>
                        <a:t>MIME-</a:t>
                      </a:r>
                      <a:r>
                        <a:rPr lang="ru-RU" sz="1900" b="1" dirty="0"/>
                        <a:t>тип</a:t>
                      </a:r>
                      <a:endParaRPr lang="ru-RU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b="1" dirty="0"/>
                        <a:t>Описание</a:t>
                      </a:r>
                      <a:endParaRPr lang="ru-RU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17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9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dirty="0"/>
                        <a:t>Обычный текст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59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9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text/html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900" dirty="0"/>
                        <a:t>HTML-</a:t>
                      </a:r>
                      <a:r>
                        <a:rPr lang="ru-RU" sz="1900" dirty="0"/>
                        <a:t>документ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2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9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application/json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900" dirty="0"/>
                        <a:t>JSON-</a:t>
                      </a:r>
                      <a:r>
                        <a:rPr lang="ru-RU" sz="1900" dirty="0"/>
                        <a:t>формат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57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9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application/xml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900" dirty="0"/>
                        <a:t>XML-</a:t>
                      </a:r>
                      <a:r>
                        <a:rPr lang="ru-RU" sz="1900" dirty="0"/>
                        <a:t>формат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65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9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multipart/form-data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dirty="0"/>
                        <a:t>Форма с файлами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17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9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application/x-www-form-urlencoded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dirty="0"/>
                        <a:t>Кодированные формы (стандарт для </a:t>
                      </a:r>
                      <a:r>
                        <a:rPr lang="en" sz="1900" dirty="0"/>
                        <a:t>POST)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250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9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application/octet-stream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dirty="0"/>
                        <a:t>Двоичные данные, не привязанные к конкретному формату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28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application/pdf, image/</a:t>
                      </a:r>
                      <a:r>
                        <a:rPr lang="en" sz="2000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png</a:t>
                      </a:r>
                      <a:r>
                        <a:rPr lang="en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audio/mpeg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900" dirty="0"/>
                        <a:t>Медиафайлы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281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DF1E3DE-C4C5-89E3-EA3D-37B02739A2B0}"/>
              </a:ext>
            </a:extLst>
          </p:cNvPr>
          <p:cNvSpPr txBox="1"/>
          <p:nvPr/>
        </p:nvSpPr>
        <p:spPr>
          <a:xfrm>
            <a:off x="9640957" y="312015"/>
            <a:ext cx="2315817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b="1" i="0" dirty="0">
                <a:solidFill>
                  <a:srgbClr val="202122"/>
                </a:solidFill>
                <a:effectLst/>
              </a:rPr>
              <a:t>MIME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(</a:t>
            </a:r>
            <a:r>
              <a:rPr lang="en" b="0" i="0" dirty="0">
                <a:solidFill>
                  <a:srgbClr val="202122"/>
                </a:solidFill>
                <a:effectLst/>
              </a:rPr>
              <a:t>Multipurpose Internet Mail Extensions) —</a:t>
            </a:r>
            <a:r>
              <a:rPr lang="ru-RU" b="0" i="0" dirty="0">
                <a:solidFill>
                  <a:srgbClr val="202122"/>
                </a:solidFill>
                <a:effectLst/>
              </a:rPr>
              <a:t> стандарт для обозначения типов данных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</a:t>
            </a:r>
            <a:r>
              <a:rPr lang="ru-RU" b="0" i="0" dirty="0">
                <a:solidFill>
                  <a:srgbClr val="202122"/>
                </a:solidFill>
                <a:effectLst/>
              </a:rPr>
              <a:t>для передачи в Интернете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71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4EA46-F8AF-9E55-3F73-B784043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7" y="68029"/>
            <a:ext cx="5980044" cy="698360"/>
          </a:xfrm>
        </p:spPr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Content-Type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B13FD-8727-D641-5B30-B10EA19603DD}"/>
              </a:ext>
            </a:extLst>
          </p:cNvPr>
          <p:cNvSpPr txBox="1"/>
          <p:nvPr/>
        </p:nvSpPr>
        <p:spPr>
          <a:xfrm>
            <a:off x="477077" y="766389"/>
            <a:ext cx="6470374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Content-Type: </a:t>
            </a:r>
            <a:r>
              <a:rPr lang="ru-RU" b="1" noProof="1">
                <a:latin typeface="Consolas" panose="020B0609020204030204" pitchFamily="49" charset="0"/>
                <a:cs typeface="Consolas" panose="020B0609020204030204" pitchFamily="49" charset="0"/>
              </a:rPr>
              <a:t>application/x-www-form-urlencoded</a:t>
            </a:r>
            <a:b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username=john&amp;password=1234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75BD9E-E7D3-6459-31A5-1E2815F81AFD}"/>
              </a:ext>
            </a:extLst>
          </p:cNvPr>
          <p:cNvSpPr txBox="1"/>
          <p:nvPr/>
        </p:nvSpPr>
        <p:spPr>
          <a:xfrm>
            <a:off x="477077" y="3418530"/>
            <a:ext cx="10429461" cy="34163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Content-Type: </a:t>
            </a:r>
            <a:r>
              <a:rPr lang="ru-RU" b="1" noProof="1">
                <a:latin typeface="Consolas" panose="020B0609020204030204" pitchFamily="49" charset="0"/>
                <a:cs typeface="Consolas" panose="020B0609020204030204" pitchFamily="49" charset="0"/>
              </a:rPr>
              <a:t>multipart/form-data</a:t>
            </a:r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; boundary=----WebKitFormBoundaryXYZ</a:t>
            </a:r>
          </a:p>
          <a:p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------WebKitFormBoundaryXYZ</a:t>
            </a: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Content-Disposition: form-data; name="username"</a:t>
            </a:r>
          </a:p>
          <a:p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------WebKitFormBoundaryXYZ</a:t>
            </a: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Content-Disposition: form-data; name="file"; filename="example.jpg"</a:t>
            </a: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Content-Type: image/jpeg</a:t>
            </a:r>
          </a:p>
          <a:p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(binary data)</a:t>
            </a: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------WebKitFormBoundaryXYZ--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45E2A-A3AB-6BE1-89F3-3CC669B0081E}"/>
              </a:ext>
            </a:extLst>
          </p:cNvPr>
          <p:cNvSpPr txBox="1"/>
          <p:nvPr/>
        </p:nvSpPr>
        <p:spPr>
          <a:xfrm>
            <a:off x="7600123" y="18124"/>
            <a:ext cx="4591877" cy="203132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  <a:t>Content-Type: </a:t>
            </a:r>
            <a:r>
              <a:rPr lang="ru-RU" b="1" noProof="1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-US" b="1" noProof="1"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br>
              <a:rPr lang="ru-RU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  "name": "Alex",</a:t>
            </a: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  "age": 30</a:t>
            </a: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5733D6-1D40-D316-6F45-74138786CD5A}"/>
              </a:ext>
            </a:extLst>
          </p:cNvPr>
          <p:cNvSpPr txBox="1"/>
          <p:nvPr/>
        </p:nvSpPr>
        <p:spPr>
          <a:xfrm>
            <a:off x="417241" y="2028273"/>
            <a:ext cx="11403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↑ </a:t>
            </a:r>
            <a:r>
              <a:rPr lang="ru-RU" dirty="0"/>
              <a:t>Этот формат </a:t>
            </a:r>
            <a:r>
              <a:rPr lang="ru-RU" b="1" dirty="0"/>
              <a:t>используется для передачи параметров в теле запроса</a:t>
            </a:r>
            <a:r>
              <a:rPr lang="ru-RU" dirty="0"/>
              <a:t> (например, в </a:t>
            </a:r>
            <a:r>
              <a:rPr lang="en" dirty="0"/>
              <a:t>POST-</a:t>
            </a:r>
            <a:r>
              <a:rPr lang="ru-RU" dirty="0"/>
              <a:t>запросах)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• Каждая </a:t>
            </a:r>
            <a:r>
              <a:rPr lang="ru-RU" b="1" dirty="0"/>
              <a:t>пара ключ=значение</a:t>
            </a:r>
            <a:r>
              <a:rPr lang="ru-RU" dirty="0"/>
              <a:t> кодируется как строка.</a:t>
            </a:r>
          </a:p>
          <a:p>
            <a:r>
              <a:rPr lang="ru-RU" dirty="0"/>
              <a:t>• Пары разделяются &amp;.</a:t>
            </a:r>
          </a:p>
          <a:p>
            <a:r>
              <a:rPr lang="ru-RU" dirty="0"/>
              <a:t>• Спецсимволы заменяются на </a:t>
            </a:r>
            <a:r>
              <a:rPr lang="en" dirty="0"/>
              <a:t>URL encoding (+ </a:t>
            </a:r>
            <a:r>
              <a:rPr lang="ru-RU" dirty="0"/>
              <a:t>вместо пробела, %20 для пробела и др.).</a:t>
            </a:r>
          </a:p>
        </p:txBody>
      </p:sp>
    </p:spTree>
    <p:extLst>
      <p:ext uri="{BB962C8B-B14F-4D97-AF65-F5344CB8AC3E}">
        <p14:creationId xmlns:p14="http://schemas.microsoft.com/office/powerpoint/2010/main" val="1509180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5B82B-CB5E-36B5-95F9-4D5FF3AF6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FCF792-0946-343A-3BB3-DC65910449E3}"/>
              </a:ext>
            </a:extLst>
          </p:cNvPr>
          <p:cNvSpPr txBox="1"/>
          <p:nvPr/>
        </p:nvSpPr>
        <p:spPr>
          <a:xfrm>
            <a:off x="435665" y="19881"/>
            <a:ext cx="11320669" cy="24776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Accept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700"/>
              </a:spcBef>
            </a:pPr>
            <a:r>
              <a:rPr lang="ru-RU" sz="2000" dirty="0"/>
              <a:t>Определяет, какие типы контента (</a:t>
            </a:r>
            <a:r>
              <a:rPr lang="en" sz="2000" dirty="0"/>
              <a:t>MIME-</a:t>
            </a:r>
            <a:r>
              <a:rPr lang="ru-RU" sz="2000" dirty="0"/>
              <a:t>тип) клиент готов принять от сервера.</a:t>
            </a:r>
          </a:p>
          <a:p>
            <a:r>
              <a:rPr lang="ru-RU" sz="2000" dirty="0"/>
              <a:t>Позволяет серверу отправлять наиболее подходящий формат (например, </a:t>
            </a:r>
            <a:r>
              <a:rPr lang="en" sz="2000" dirty="0"/>
              <a:t>HTML, JSON, XML).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Пример</a:t>
            </a:r>
            <a:r>
              <a:rPr lang="ru-RU" sz="2000" dirty="0"/>
              <a:t>:</a:t>
            </a:r>
          </a:p>
          <a:p>
            <a:pPr>
              <a:buNone/>
            </a:pPr>
            <a: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  <a:t>Accept: text/html,application/xhtml+xml,application/xml;q=0.9,image/avif,image/webp</a:t>
            </a:r>
            <a:br>
              <a:rPr lang="en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Accept: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*/*</a:t>
            </a:r>
            <a:r>
              <a:rPr lang="ru-RU" sz="2000" dirty="0"/>
              <a:t> — это универсальный медиатип, читается как</a:t>
            </a:r>
            <a:r>
              <a:rPr lang="en-US" sz="2000" dirty="0"/>
              <a:t> </a:t>
            </a:r>
            <a:r>
              <a:rPr lang="ru-RU" sz="2000" dirty="0"/>
              <a:t>«Принимаю любой тип данных</a:t>
            </a:r>
            <a:r>
              <a:rPr lang="en-US" sz="2000" dirty="0"/>
              <a:t>»</a:t>
            </a:r>
            <a:br>
              <a:rPr lang="en-US" sz="1900" noProof="1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dirty="0"/>
              <a:t>q=0.9 — </a:t>
            </a:r>
            <a:r>
              <a:rPr lang="ru-RU" dirty="0"/>
              <a:t>указывает предпочтение (чем выше, тем приоритетнее).</a:t>
            </a:r>
            <a:endParaRPr lang="en" noProof="1">
              <a:effectLst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E6FC3C-C3AB-C4A7-A367-F196B5A7485E}"/>
              </a:ext>
            </a:extLst>
          </p:cNvPr>
          <p:cNvSpPr txBox="1"/>
          <p:nvPr/>
        </p:nvSpPr>
        <p:spPr>
          <a:xfrm>
            <a:off x="435665" y="2451705"/>
            <a:ext cx="11320669" cy="18825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Accept-Encoding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Определяет, какие методы сжатия клиент поддерживает.</a:t>
            </a:r>
            <a:br>
              <a:rPr lang="ru-RU" sz="2000" dirty="0"/>
            </a:br>
            <a:r>
              <a:rPr lang="ru-RU" sz="2000" dirty="0"/>
              <a:t>Позволяет серверу сжимать ответ (например, с помощью </a:t>
            </a:r>
            <a:r>
              <a:rPr lang="en" sz="2000" dirty="0"/>
              <a:t>gzip) </a:t>
            </a:r>
            <a:r>
              <a:rPr lang="ru-RU" sz="2000" dirty="0"/>
              <a:t>для экономии трафика.</a:t>
            </a:r>
            <a:endParaRPr lang="en" sz="2000" dirty="0"/>
          </a:p>
          <a:p>
            <a:pPr>
              <a:spcBef>
                <a:spcPts val="500"/>
              </a:spcBef>
            </a:pPr>
            <a:r>
              <a:rPr lang="ru-RU" sz="2000" b="1" dirty="0"/>
              <a:t>Пример</a:t>
            </a:r>
            <a:r>
              <a:rPr lang="ru-RU" sz="2000" dirty="0"/>
              <a:t>:</a:t>
            </a:r>
          </a:p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Accept-Encoding: gzip, deflate, br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B28372-A647-673C-5E46-DAB2C7341EDE}"/>
              </a:ext>
            </a:extLst>
          </p:cNvPr>
          <p:cNvSpPr txBox="1"/>
          <p:nvPr/>
        </p:nvSpPr>
        <p:spPr>
          <a:xfrm>
            <a:off x="435665" y="4403911"/>
            <a:ext cx="11320669" cy="2439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Accept-Language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Указывает предпочтительные языки для ответа сервера.</a:t>
            </a:r>
            <a:br>
              <a:rPr lang="ru-RU" sz="2000" dirty="0"/>
            </a:br>
            <a:r>
              <a:rPr lang="ru-RU" sz="2000" dirty="0"/>
              <a:t>Позволяет серверу отправлять контент на языке пользователя.</a:t>
            </a:r>
            <a:endParaRPr lang="en" sz="2000" dirty="0"/>
          </a:p>
          <a:p>
            <a:pPr>
              <a:spcBef>
                <a:spcPts val="500"/>
              </a:spcBef>
            </a:pPr>
            <a:r>
              <a:rPr lang="ru-RU" sz="2000" b="1" dirty="0"/>
              <a:t>Пример</a:t>
            </a:r>
            <a:r>
              <a:rPr lang="ru-RU" sz="2000" dirty="0"/>
              <a:t>:</a:t>
            </a:r>
          </a:p>
          <a:p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Accept-Language: en-US,en;q=0.9,ru;q=0.8</a:t>
            </a:r>
            <a:endParaRPr lang="ru-RU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en-US</a:t>
            </a:r>
            <a:r>
              <a:rPr lang="en" sz="1600" dirty="0"/>
              <a:t> — </a:t>
            </a:r>
            <a:r>
              <a:rPr lang="ru-RU" sz="1600" dirty="0"/>
              <a:t>предпочтительный язык.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600" noProof="1">
                <a:latin typeface="Consolas" panose="020B0609020204030204" pitchFamily="49" charset="0"/>
                <a:cs typeface="Consolas" panose="020B0609020204030204" pitchFamily="49" charset="0"/>
              </a:rPr>
              <a:t>ru;q=0.8</a:t>
            </a:r>
            <a:r>
              <a:rPr lang="en" sz="1600" dirty="0"/>
              <a:t> — </a:t>
            </a:r>
            <a:r>
              <a:rPr lang="ru-RU" sz="1600" dirty="0"/>
              <a:t>русский язык возможен, но с меньшим приоритетом.</a:t>
            </a:r>
          </a:p>
        </p:txBody>
      </p:sp>
    </p:spTree>
    <p:extLst>
      <p:ext uri="{BB962C8B-B14F-4D97-AF65-F5344CB8AC3E}">
        <p14:creationId xmlns:p14="http://schemas.microsoft.com/office/powerpoint/2010/main" val="2185828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498BF-5CD3-5C68-3779-83068F3C7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E348B2-3542-70B6-A333-F41B1C97C3F2}"/>
              </a:ext>
            </a:extLst>
          </p:cNvPr>
          <p:cNvSpPr txBox="1"/>
          <p:nvPr/>
        </p:nvSpPr>
        <p:spPr>
          <a:xfrm>
            <a:off x="435665" y="19881"/>
            <a:ext cx="11320669" cy="2254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User-Agent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1000"/>
              </a:spcBef>
            </a:pPr>
            <a:r>
              <a:rPr lang="ru-RU" sz="2000" dirty="0"/>
              <a:t>Передаёт информацию о клиенте (браузере, операционной системе, устройстве).</a:t>
            </a:r>
            <a:br>
              <a:rPr lang="en-US" sz="2000" dirty="0"/>
            </a:br>
            <a:r>
              <a:rPr lang="ru-RU" sz="2000" dirty="0"/>
              <a:t>Используется для адаптации контента, статистики, защиты от ботов.</a:t>
            </a:r>
            <a:endParaRPr lang="en" sz="2000" dirty="0"/>
          </a:p>
          <a:p>
            <a:pPr>
              <a:spcBef>
                <a:spcPts val="500"/>
              </a:spcBef>
            </a:pPr>
            <a:r>
              <a:rPr lang="ru-RU" sz="2000" b="1" dirty="0"/>
              <a:t>Пример</a:t>
            </a:r>
            <a:r>
              <a:rPr lang="ru-RU" sz="2000" dirty="0"/>
              <a:t>:</a:t>
            </a:r>
          </a:p>
          <a:p>
            <a:r>
              <a:rPr lang="en" sz="2000" b="0" i="0" noProof="1">
                <a:solidFill>
                  <a:srgbClr val="1F1F1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Mozilla/5.0 (Macintosh; Intel Mac OS X 10_15_7) AppleWebKit/537.36 (KHTML, like Gecko) Chrome/133.0.0.0 Safari/537.36</a:t>
            </a:r>
            <a:endParaRPr lang="en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937E0-7094-AD3A-7700-39F64729A68B}"/>
              </a:ext>
            </a:extLst>
          </p:cNvPr>
          <p:cNvSpPr txBox="1"/>
          <p:nvPr/>
        </p:nvSpPr>
        <p:spPr>
          <a:xfrm>
            <a:off x="435665" y="2402010"/>
            <a:ext cx="11320669" cy="18184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C00000"/>
                </a:solidFill>
              </a:rPr>
              <a:t>Referer</a:t>
            </a:r>
            <a:endParaRPr lang="en" sz="2800" dirty="0">
              <a:solidFill>
                <a:srgbClr val="C00000"/>
              </a:solidFill>
            </a:endParaRPr>
          </a:p>
          <a:p>
            <a:r>
              <a:rPr lang="ru-RU" sz="2000" b="1" dirty="0"/>
              <a:t>Описание</a:t>
            </a:r>
            <a:r>
              <a:rPr lang="ru-RU" sz="2000" dirty="0"/>
              <a:t>: Передаёт </a:t>
            </a:r>
            <a:r>
              <a:rPr lang="en" sz="2000" dirty="0"/>
              <a:t>URL-</a:t>
            </a:r>
            <a:r>
              <a:rPr lang="ru-RU" sz="2000" dirty="0"/>
              <a:t>адрес страницы, с которой пользователь перешёл.</a:t>
            </a:r>
          </a:p>
          <a:p>
            <a:r>
              <a:rPr lang="ru-RU" sz="2000" b="1" dirty="0"/>
              <a:t>Применение</a:t>
            </a:r>
            <a:r>
              <a:rPr lang="ru-RU" sz="2000" dirty="0"/>
              <a:t>: Используется для аналитики, референтных систем, защиты от </a:t>
            </a:r>
            <a:r>
              <a:rPr lang="en" sz="2000" dirty="0"/>
              <a:t>CSRF-</a:t>
            </a:r>
            <a:r>
              <a:rPr lang="ru-RU" sz="2000" dirty="0"/>
              <a:t>атак.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Пример</a:t>
            </a:r>
            <a:r>
              <a:rPr lang="ru-RU" sz="2000" dirty="0"/>
              <a:t>:</a:t>
            </a:r>
          </a:p>
          <a:p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Referer: https://example.com/page1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530511-37E5-653A-F000-049DEDD3D868}"/>
              </a:ext>
            </a:extLst>
          </p:cNvPr>
          <p:cNvSpPr txBox="1"/>
          <p:nvPr/>
        </p:nvSpPr>
        <p:spPr>
          <a:xfrm>
            <a:off x="435666" y="4334338"/>
            <a:ext cx="5660333" cy="2498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Cache-Control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Используется клиентом для управления кэшированием при получении ответа от сервера.</a:t>
            </a:r>
            <a:endParaRPr lang="en" sz="2000" dirty="0"/>
          </a:p>
          <a:p>
            <a:pPr>
              <a:spcBef>
                <a:spcPts val="500"/>
              </a:spcBef>
            </a:pPr>
            <a:r>
              <a:rPr lang="ru-RU" sz="2000" b="1" dirty="0"/>
              <a:t>Пример</a:t>
            </a:r>
            <a:r>
              <a:rPr lang="ru-RU" sz="2000" dirty="0"/>
              <a:t>:</a:t>
            </a:r>
          </a:p>
          <a:p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Cache-Control: no-cache</a:t>
            </a:r>
            <a:b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dirty="0"/>
              <a:t>Этот заголовок говорит серверу или прокси </a:t>
            </a:r>
            <a:r>
              <a:rPr lang="ru-RU" sz="2000" b="1" dirty="0"/>
              <a:t>не использовать кешированную версию ресурса</a:t>
            </a:r>
            <a:r>
              <a:rPr lang="ru-RU" sz="2000" dirty="0"/>
              <a:t>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174ADC70-8304-1A3A-D338-2064B41CF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3976"/>
              </p:ext>
            </p:extLst>
          </p:nvPr>
        </p:nvGraphicFramePr>
        <p:xfrm>
          <a:off x="6095999" y="4369278"/>
          <a:ext cx="5890592" cy="242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64272">
                  <a:extLst>
                    <a:ext uri="{9D8B030D-6E8A-4147-A177-3AD203B41FA5}">
                      <a16:colId xmlns:a16="http://schemas.microsoft.com/office/drawing/2014/main" val="88330675"/>
                    </a:ext>
                  </a:extLst>
                </a:gridCol>
                <a:gridCol w="4326320">
                  <a:extLst>
                    <a:ext uri="{9D8B030D-6E8A-4147-A177-3AD203B41FA5}">
                      <a16:colId xmlns:a16="http://schemas.microsoft.com/office/drawing/2014/main" val="765017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no-cache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/>
                        <a:t>требуем свежую версию ресурса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9218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no-store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/>
                        <a:t>просит сервер </a:t>
                      </a:r>
                      <a:r>
                        <a:rPr lang="ru-RU" sz="1500" b="1" dirty="0"/>
                        <a:t>вообще не кешировать</a:t>
                      </a:r>
                      <a:r>
                        <a:rPr lang="ru-RU" sz="1500" dirty="0"/>
                        <a:t> ответ (ни в браузере, ни в прокси, ни в </a:t>
                      </a:r>
                      <a:r>
                        <a:rPr lang="en" sz="1500" dirty="0"/>
                        <a:t>CDN)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0864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max-age=N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/>
                        <a:t>Клиент принимает кешированную версию, если она не старше </a:t>
                      </a:r>
                      <a:r>
                        <a:rPr lang="en" sz="1500" dirty="0"/>
                        <a:t>N </a:t>
                      </a:r>
                      <a:r>
                        <a:rPr lang="ru-RU" sz="1500" dirty="0"/>
                        <a:t>секунд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3956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min-fresh=N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/>
                        <a:t>Клиент требует, чтобы кешированный ответ был свежим как минимум </a:t>
                      </a:r>
                      <a:r>
                        <a:rPr lang="en" sz="1500" dirty="0"/>
                        <a:t>N </a:t>
                      </a:r>
                      <a:r>
                        <a:rPr lang="ru-RU" sz="1500" dirty="0"/>
                        <a:t>секунд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6621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5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only-if-cached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500" dirty="0"/>
                        <a:t>Клиент требует </a:t>
                      </a:r>
                      <a:r>
                        <a:rPr lang="ru-RU" sz="1500" b="1" dirty="0"/>
                        <a:t>только кешированную</a:t>
                      </a:r>
                      <a:r>
                        <a:rPr lang="ru-RU" sz="1500" dirty="0"/>
                        <a:t> версию ресурса. Если в кеше нет, запрос не отправляется на сервер.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8548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72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603C7-7BF2-0F29-45FD-AC3A1C07D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9704B4-DA5F-CB46-5607-3578CE3360D8}"/>
              </a:ext>
            </a:extLst>
          </p:cNvPr>
          <p:cNvSpPr txBox="1"/>
          <p:nvPr/>
        </p:nvSpPr>
        <p:spPr>
          <a:xfrm>
            <a:off x="435665" y="308113"/>
            <a:ext cx="11320669" cy="23185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Cookie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1000"/>
              </a:spcBef>
            </a:pPr>
            <a:r>
              <a:rPr lang="ru-RU" sz="2000" dirty="0"/>
              <a:t>Передаёт клиентские данные на сервер. Чаще всего используется для аутентификации, хранения пользовательских предпочтений, сессий.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Применение</a:t>
            </a:r>
            <a:r>
              <a:rPr lang="ru-RU" sz="2000" dirty="0"/>
              <a:t>: Передача идентификаторов сессии, трекинг пользователей.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Пример</a:t>
            </a:r>
            <a:r>
              <a:rPr lang="ru-RU" sz="2000" dirty="0"/>
              <a:t>:</a:t>
            </a:r>
            <a:br>
              <a:rPr lang="en-US" sz="2000" dirty="0"/>
            </a:b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Cookie: session_id=abc123; theme=dark</a:t>
            </a:r>
            <a:endParaRPr lang="en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3E9CB-E11B-03AB-7033-B47156611929}"/>
              </a:ext>
            </a:extLst>
          </p:cNvPr>
          <p:cNvSpPr txBox="1"/>
          <p:nvPr/>
        </p:nvSpPr>
        <p:spPr>
          <a:xfrm>
            <a:off x="435665" y="2889960"/>
            <a:ext cx="11320669" cy="36599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" sz="2000" b="1" dirty="0"/>
              <a:t>Cookie</a:t>
            </a:r>
            <a:r>
              <a:rPr lang="en" sz="2000" dirty="0"/>
              <a:t> — </a:t>
            </a:r>
            <a:r>
              <a:rPr lang="ru-RU" sz="2000" dirty="0"/>
              <a:t>это небольшой фрагмент данных, который сервер отправляет клиенту (браузеру), а затем браузер автоматически возвращает эти данные серверу при последующих запросах. </a:t>
            </a:r>
            <a:r>
              <a:rPr lang="en" sz="2000" dirty="0"/>
              <a:t>Cookie </a:t>
            </a:r>
            <a:r>
              <a:rPr lang="ru-RU" sz="2000" dirty="0"/>
              <a:t>широко используются для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аутентификации,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сохранения пользовательских настроек,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трекинга и других задач.</a:t>
            </a:r>
            <a:endParaRPr lang="en-US" sz="2000" dirty="0"/>
          </a:p>
          <a:p>
            <a:pPr>
              <a:spcBef>
                <a:spcPts val="500"/>
              </a:spcBef>
            </a:pPr>
            <a:r>
              <a:rPr lang="ru-RU" sz="2000" b="1" dirty="0"/>
              <a:t>Сервер отправляет </a:t>
            </a:r>
            <a:r>
              <a:rPr lang="en" sz="2000" b="1" dirty="0"/>
              <a:t>Set-Cookie </a:t>
            </a:r>
            <a:r>
              <a:rPr lang="ru-RU" sz="2000" b="1" dirty="0"/>
              <a:t>в ответе:</a:t>
            </a:r>
            <a:endParaRPr lang="ru-RU" sz="2000" dirty="0"/>
          </a:p>
          <a:p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Set-Cookie: session_id=abc123; Path=/; HttpOnly; Secure; Max-Age=3600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Браузер сохраняет </a:t>
            </a:r>
            <a:r>
              <a:rPr lang="en" sz="2000" b="1" dirty="0"/>
              <a:t>Cookie </a:t>
            </a:r>
            <a:r>
              <a:rPr lang="ru-RU" sz="2000" b="1" dirty="0"/>
              <a:t>и отправляет его в каждом следующем запросе:</a:t>
            </a:r>
            <a:endParaRPr lang="ru-RU" sz="2000" dirty="0"/>
          </a:p>
          <a:p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Cookie: session_id=abc123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Сервер может использовать </a:t>
            </a:r>
            <a:r>
              <a:rPr lang="en" sz="2000" b="1" dirty="0"/>
              <a:t>Cookie </a:t>
            </a:r>
            <a:r>
              <a:rPr lang="ru-RU" sz="2000" b="1" dirty="0"/>
              <a:t>для идентификации пользователя и хранения состояния.</a:t>
            </a:r>
            <a:endParaRPr lang="ru-RU" sz="2000" dirty="0"/>
          </a:p>
          <a:p>
            <a:endParaRPr lang="en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196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776CF-F0CD-4D54-62DB-0D46CC437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Просмотр </a:t>
            </a:r>
            <a:r>
              <a:rPr lang="en-US" dirty="0"/>
              <a:t>Cookie </a:t>
            </a:r>
            <a:r>
              <a:rPr lang="ru-RU" dirty="0"/>
              <a:t>в браузере </a:t>
            </a:r>
            <a:r>
              <a:rPr lang="en-US" dirty="0"/>
              <a:t>Chrome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5A2B7F-A688-A0DC-6EAC-2854969BC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5" y="1403661"/>
            <a:ext cx="10793895" cy="388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3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1E7DD-4340-E640-BBE9-08ED5581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19" y="375636"/>
            <a:ext cx="10515600" cy="948668"/>
          </a:xfrm>
        </p:spPr>
        <p:txBody>
          <a:bodyPr/>
          <a:lstStyle/>
          <a:p>
            <a:r>
              <a:rPr lang="ru-RU" dirty="0"/>
              <a:t>Валерий Студенников </a:t>
            </a:r>
            <a:r>
              <a:rPr lang="en-US" dirty="0"/>
              <a:t>// </a:t>
            </a:r>
            <a:r>
              <a:rPr lang="ru-RU" dirty="0"/>
              <a:t>обо мне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8C3E23-7B7B-A14A-B140-0C096B8D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020" y="1324304"/>
            <a:ext cx="8284779" cy="5310412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ru-RU" dirty="0"/>
              <a:t>Со-основатель, </a:t>
            </a:r>
            <a:r>
              <a:rPr lang="en-US" dirty="0"/>
              <a:t>ex-</a:t>
            </a:r>
            <a:r>
              <a:rPr lang="ru-RU" dirty="0"/>
              <a:t>технический директор</a:t>
            </a:r>
            <a:r>
              <a:rPr lang="en-US" dirty="0"/>
              <a:t> </a:t>
            </a:r>
            <a:r>
              <a:rPr lang="ru-RU" dirty="0"/>
              <a:t>и e</a:t>
            </a:r>
            <a:r>
              <a:rPr lang="en-US" dirty="0"/>
              <a:t>x-</a:t>
            </a:r>
            <a:r>
              <a:rPr lang="ru-RU" dirty="0"/>
              <a:t>руководитель разработки и </a:t>
            </a:r>
            <a:r>
              <a:rPr lang="en-US" dirty="0"/>
              <a:t>ex-</a:t>
            </a:r>
            <a:r>
              <a:rPr lang="ru-RU" dirty="0"/>
              <a:t>архитектор технической инфраструктуры </a:t>
            </a:r>
            <a:r>
              <a:rPr lang="en-US" dirty="0"/>
              <a:t>REG.RU</a:t>
            </a:r>
            <a:endParaRPr lang="ru-RU" dirty="0"/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Со-основатель и </a:t>
            </a:r>
            <a:r>
              <a:rPr lang="en-US" dirty="0"/>
              <a:t>ex-</a:t>
            </a:r>
            <a:r>
              <a:rPr lang="ru-RU" dirty="0"/>
              <a:t>президент спортивно-туристического клуба «ВелоСамара»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Со-основатель и президент самарской региональной федерации каякинга и </a:t>
            </a:r>
            <a:r>
              <a:rPr lang="en-US" dirty="0"/>
              <a:t>sup-</a:t>
            </a:r>
            <a:r>
              <a:rPr lang="ru-RU" dirty="0"/>
              <a:t>серфинга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dirty="0"/>
              <a:t>Со-основатель </a:t>
            </a:r>
            <a:r>
              <a:rPr lang="en-US" dirty="0"/>
              <a:t>Electron Bikes (</a:t>
            </a:r>
            <a:r>
              <a:rPr lang="ru-RU" dirty="0"/>
              <a:t>производство мощных электровелосипедов под заказ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linkClick r:id="rId2"/>
              </a:rPr>
              <a:t>https://vk.com/vstudennikov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Telegram: @xtrueman</a:t>
            </a:r>
          </a:p>
          <a:p>
            <a:pPr marL="0" indent="0">
              <a:buNone/>
            </a:pPr>
            <a:r>
              <a:rPr lang="en-US" dirty="0"/>
              <a:t>despair@gmail.com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169EE3-9795-C840-8A46-806B78EBDC6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819" y="1425575"/>
            <a:ext cx="2373427" cy="312540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D6C562-D1B2-8A49-A18F-3A447DB48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18" y="4829941"/>
            <a:ext cx="2367225" cy="12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8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E9F9D-293D-EF68-12D8-8BDA46019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34E550-AC60-5E5B-83EA-D8CE3699F36F}"/>
              </a:ext>
            </a:extLst>
          </p:cNvPr>
          <p:cNvSpPr txBox="1"/>
          <p:nvPr/>
        </p:nvSpPr>
        <p:spPr>
          <a:xfrm>
            <a:off x="435665" y="258418"/>
            <a:ext cx="11320669" cy="13952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X-Forwarded-For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1000"/>
              </a:spcBef>
            </a:pPr>
            <a:r>
              <a:rPr lang="ru-RU" sz="2000" dirty="0"/>
              <a:t>Передаёт реальный </a:t>
            </a:r>
            <a:r>
              <a:rPr lang="en" sz="2000" dirty="0"/>
              <a:t>IP-</a:t>
            </a:r>
            <a:r>
              <a:rPr lang="ru-RU" sz="2000" dirty="0"/>
              <a:t>адрес клиента, если запрос идёт через прокси или балансировщик нагрузки.</a:t>
            </a:r>
          </a:p>
          <a:p>
            <a:pPr>
              <a:spcBef>
                <a:spcPts val="10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X-Forwarded-For: 203.0.113.45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342B2-5717-79E0-BD7F-F439866D6069}"/>
              </a:ext>
            </a:extLst>
          </p:cNvPr>
          <p:cNvSpPr txBox="1"/>
          <p:nvPr/>
        </p:nvSpPr>
        <p:spPr>
          <a:xfrm>
            <a:off x="435664" y="1861931"/>
            <a:ext cx="11320669" cy="48192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Authorization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1000"/>
              </a:spcBef>
            </a:pPr>
            <a:r>
              <a:rPr lang="ru-RU" sz="2000" dirty="0"/>
              <a:t>Используется для передачи </a:t>
            </a:r>
            <a:r>
              <a:rPr lang="ru-RU" sz="2000" b="1" dirty="0"/>
              <a:t>данных аутентификации</a:t>
            </a:r>
            <a:r>
              <a:rPr lang="ru-RU" sz="2000" dirty="0"/>
              <a:t>.</a:t>
            </a:r>
          </a:p>
          <a:p>
            <a:pPr>
              <a:spcBef>
                <a:spcPts val="10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Authorization: Basic dXNlcjpwYXNzd29yZA==</a:t>
            </a:r>
            <a:endParaRPr lang="ru-RU" sz="20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ru-RU" sz="2000" dirty="0"/>
          </a:p>
          <a:p>
            <a:r>
              <a:rPr lang="ru-RU" sz="2000" b="1" dirty="0"/>
              <a:t>Типы аутентификации</a:t>
            </a:r>
            <a:r>
              <a:rPr lang="ru-RU" sz="2000" dirty="0"/>
              <a:t>:</a:t>
            </a:r>
          </a:p>
          <a:p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Basic</a:t>
            </a:r>
            <a:r>
              <a:rPr lang="en" sz="2000" dirty="0"/>
              <a:t> </a:t>
            </a:r>
            <a:r>
              <a:rPr lang="ru-RU" sz="2000" dirty="0"/>
              <a:t>—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Base64( "{login}:{password}"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" sz="2000" dirty="0"/>
              <a:t> (</a:t>
            </a:r>
            <a:r>
              <a:rPr lang="ru-RU" sz="2000" dirty="0"/>
              <a:t>небезопасно без </a:t>
            </a:r>
            <a:r>
              <a:rPr lang="en" sz="2000" dirty="0"/>
              <a:t>HTTPS).</a:t>
            </a:r>
          </a:p>
          <a:p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Digest</a:t>
            </a:r>
            <a:r>
              <a:rPr lang="en" sz="2000" dirty="0"/>
              <a:t> </a:t>
            </a:r>
            <a:r>
              <a:rPr lang="ru-RU" sz="2000" dirty="0"/>
              <a:t>— Более защищённая альтернатива </a:t>
            </a:r>
            <a:r>
              <a:rPr lang="en" sz="2000" dirty="0"/>
              <a:t>Basic: MD5( ... )</a:t>
            </a:r>
            <a:br>
              <a:rPr lang="en" sz="2000" dirty="0"/>
            </a:b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Bearer</a:t>
            </a:r>
            <a:r>
              <a:rPr lang="en" sz="2000" dirty="0"/>
              <a:t> </a:t>
            </a:r>
            <a:r>
              <a:rPr lang="ru-RU" sz="2000" dirty="0"/>
              <a:t>— Используется для передачи </a:t>
            </a:r>
            <a:r>
              <a:rPr lang="en" sz="2000" b="1" dirty="0"/>
              <a:t>OAuth-</a:t>
            </a:r>
            <a:r>
              <a:rPr lang="ru-RU" sz="2000" b="1" dirty="0"/>
              <a:t>токена</a:t>
            </a:r>
            <a:r>
              <a:rPr lang="ru-RU" sz="2000" dirty="0"/>
              <a:t> (</a:t>
            </a:r>
            <a:r>
              <a:rPr lang="en" sz="2000" dirty="0"/>
              <a:t>JWT).</a:t>
            </a:r>
          </a:p>
          <a:p>
            <a:pPr>
              <a:spcBef>
                <a:spcPts val="15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Authorization: Bearer eyJhbGciOiJIUzI1NiIsInR5cCI6IkpXVCJ9...</a:t>
            </a:r>
            <a:b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1" dirty="0"/>
              <a:t>Шаги аутентификации с </a:t>
            </a:r>
            <a:r>
              <a:rPr lang="en" b="1" dirty="0"/>
              <a:t>Bearer Token:</a:t>
            </a:r>
            <a:endParaRPr lang="en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Клиент логинится</a:t>
            </a:r>
            <a:r>
              <a:rPr lang="ru-RU" dirty="0"/>
              <a:t> (например, отправляет </a:t>
            </a:r>
            <a:r>
              <a:rPr lang="en" dirty="0"/>
              <a:t>username </a:t>
            </a:r>
            <a:r>
              <a:rPr lang="ru-RU" dirty="0"/>
              <a:t>и </a:t>
            </a:r>
            <a:r>
              <a:rPr lang="en" dirty="0"/>
              <a:t>password).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Сервер выдаёт токен</a:t>
            </a:r>
            <a:r>
              <a:rPr lang="ru-RU" dirty="0"/>
              <a:t> (</a:t>
            </a:r>
            <a:r>
              <a:rPr lang="en" dirty="0"/>
              <a:t>JWT, OAuth-</a:t>
            </a:r>
            <a:r>
              <a:rPr lang="ru-RU" dirty="0"/>
              <a:t>токен).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Клиент сохраняет токен</a:t>
            </a:r>
            <a:r>
              <a:rPr lang="ru-RU" dirty="0"/>
              <a:t> (</a:t>
            </a:r>
            <a:r>
              <a:rPr lang="ru-RU" noProof="1"/>
              <a:t>в localStorage, sessionStorage или cookie</a:t>
            </a:r>
            <a:r>
              <a:rPr lang="en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/>
              <a:t>Клиент отправляет токен в </a:t>
            </a:r>
            <a:r>
              <a:rPr lang="en" b="1" dirty="0"/>
              <a:t>Authorization: Bearer </a:t>
            </a:r>
            <a:r>
              <a:rPr lang="ru-RU" b="1" dirty="0"/>
              <a:t>в каждом запросе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8315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C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9EE2AE-FFFF-A8F8-00FD-F424843D5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4D6A6-B631-3B2D-9693-400A7CF0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34" y="196163"/>
            <a:ext cx="11105322" cy="842352"/>
          </a:xfrm>
        </p:spPr>
        <p:txBody>
          <a:bodyPr>
            <a:normAutofit/>
          </a:bodyPr>
          <a:lstStyle/>
          <a:p>
            <a:r>
              <a:rPr lang="ru-RU" dirty="0"/>
              <a:t>Анатомия </a:t>
            </a:r>
            <a:r>
              <a:rPr lang="en-US" dirty="0"/>
              <a:t>HTTP-</a:t>
            </a:r>
            <a:r>
              <a:rPr lang="ru-RU" dirty="0"/>
              <a:t>ответа</a:t>
            </a:r>
            <a:r>
              <a:rPr lang="en-US" dirty="0"/>
              <a:t> (</a:t>
            </a:r>
            <a:r>
              <a:rPr lang="en" dirty="0"/>
              <a:t>HTTP Response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BEDF42-3636-3A7B-2AD7-9F1E3193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818" y="1568219"/>
            <a:ext cx="4634948" cy="3101010"/>
          </a:xfrm>
        </p:spPr>
        <p:txBody>
          <a:bodyPr>
            <a:noAutofit/>
          </a:bodyPr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Стартовая строка</a:t>
            </a:r>
            <a:r>
              <a:rPr lang="en-US" sz="2400" dirty="0"/>
              <a:t> (Status line)</a:t>
            </a:r>
            <a:endParaRPr lang="ru-RU" sz="2400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ru-RU" sz="2000" dirty="0"/>
              <a:t>Версия</a:t>
            </a:r>
            <a:r>
              <a:rPr lang="en" sz="2000" dirty="0"/>
              <a:t>: </a:t>
            </a:r>
            <a:r>
              <a:rPr lang="en" sz="2000" dirty="0">
                <a:solidFill>
                  <a:srgbClr val="0070C0"/>
                </a:solidFill>
              </a:rPr>
              <a:t>HTTP/1.1</a:t>
            </a:r>
            <a:endParaRPr lang="ru-RU" sz="2000" dirty="0"/>
          </a:p>
          <a:p>
            <a:pPr lvl="1">
              <a:lnSpc>
                <a:spcPct val="100000"/>
              </a:lnSpc>
              <a:spcBef>
                <a:spcPts val="400"/>
              </a:spcBef>
            </a:pPr>
            <a:r>
              <a:rPr lang="ru-RU" sz="2000" dirty="0"/>
              <a:t>Коды состояния</a:t>
            </a:r>
            <a:r>
              <a:rPr lang="en-US" sz="2000" dirty="0"/>
              <a:t>: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1xx</a:t>
            </a:r>
            <a:r>
              <a:rPr lang="en-US" sz="2000" dirty="0"/>
              <a:t> ...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5xx</a:t>
            </a:r>
            <a:endParaRPr lang="en" sz="1800" noProof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Заголовки</a:t>
            </a:r>
            <a:r>
              <a:rPr lang="en-US" sz="2400" dirty="0"/>
              <a:t> (Headers)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Тело</a:t>
            </a:r>
            <a:r>
              <a:rPr lang="en-US" sz="2400" dirty="0"/>
              <a:t> (Body)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AB0DA-BA13-30D4-8DFD-2BE284D08527}"/>
              </a:ext>
            </a:extLst>
          </p:cNvPr>
          <p:cNvSpPr txBox="1"/>
          <p:nvPr/>
        </p:nvSpPr>
        <p:spPr>
          <a:xfrm>
            <a:off x="669234" y="1135861"/>
            <a:ext cx="287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Пример </a:t>
            </a:r>
            <a:r>
              <a:rPr lang="en-US" sz="2000" dirty="0"/>
              <a:t>HTTP-</a:t>
            </a:r>
            <a:r>
              <a:rPr lang="ru-RU" sz="2000" dirty="0"/>
              <a:t>ответа</a:t>
            </a:r>
            <a:r>
              <a:rPr lang="en-US" sz="2000" dirty="0"/>
              <a:t>: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93926-9FBD-D5E3-1AFE-B33E7D0847C3}"/>
              </a:ext>
            </a:extLst>
          </p:cNvPr>
          <p:cNvSpPr txBox="1"/>
          <p:nvPr/>
        </p:nvSpPr>
        <p:spPr>
          <a:xfrm>
            <a:off x="669234" y="1535971"/>
            <a:ext cx="6112565" cy="31700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" sz="2000" b="0" i="0" dirty="0">
                <a:solidFill>
                  <a:srgbClr val="2B91AF"/>
                </a:solidFill>
                <a:effectLst/>
                <a:highlight>
                  <a:srgbClr val="F8FDB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dirty="0">
                <a:solidFill>
                  <a:srgbClr val="000000"/>
                </a:solidFill>
                <a:effectLst/>
                <a:highlight>
                  <a:srgbClr val="E1FEA7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200 OK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Mon, 07 Jan 2025 12:00:00 GMT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text/html; charset=UTF-8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close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&lt;!DOCTYPE </a:t>
            </a:r>
            <a:r>
              <a:rPr lang="en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en" sz="2000" b="0" i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ru-RU" sz="2000" b="0" i="0" dirty="0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br>
              <a:rPr lang="ru-RU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&lt;head&gt;&lt;title&gt;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 Page</a:t>
            </a:r>
            <a:r>
              <a:rPr lang="en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&lt;/title&gt;&lt;/head&gt;</a:t>
            </a:r>
            <a:br>
              <a:rPr lang="ru-RU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&lt;body&gt;&lt;h1&gt;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Welcome to Example!</a:t>
            </a:r>
            <a:r>
              <a:rPr lang="en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&lt;/h1&gt;&lt;/body&gt;</a:t>
            </a:r>
            <a:b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" sz="2000" b="0" i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833E2EE0-94C3-E7FD-F547-85EDFEC68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23665"/>
              </p:ext>
            </p:extLst>
          </p:nvPr>
        </p:nvGraphicFramePr>
        <p:xfrm>
          <a:off x="1435651" y="5117015"/>
          <a:ext cx="91395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9792">
                  <a:extLst>
                    <a:ext uri="{9D8B030D-6E8A-4147-A177-3AD203B41FA5}">
                      <a16:colId xmlns:a16="http://schemas.microsoft.com/office/drawing/2014/main" val="312983686"/>
                    </a:ext>
                  </a:extLst>
                </a:gridCol>
                <a:gridCol w="4569792">
                  <a:extLst>
                    <a:ext uri="{9D8B030D-6E8A-4147-A177-3AD203B41FA5}">
                      <a16:colId xmlns:a16="http://schemas.microsoft.com/office/drawing/2014/main" val="421822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Статус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69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HTTP/1.1 200 OK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Запрос успешно выполнен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707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HTTP/1.1 404 Not Found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Ресурс не найден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4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HTTP/1.1 500 Internal Server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Ошибка на сервере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59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847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AC9E3B-F4CA-7D07-62A2-6311CEF7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771"/>
            <a:ext cx="4290391" cy="842352"/>
          </a:xfrm>
        </p:spPr>
        <p:txBody>
          <a:bodyPr>
            <a:normAutofit/>
          </a:bodyPr>
          <a:lstStyle/>
          <a:p>
            <a:r>
              <a:rPr lang="ru-RU" dirty="0"/>
              <a:t>Коды состояния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1B6C7D-EA34-EFD4-D82A-5FADDD313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817"/>
            <a:ext cx="10909852" cy="2722689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5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333333"/>
                </a:solidFill>
                <a:effectLst/>
              </a:rPr>
              <a:t>1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xx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 (информация)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: запрос получен, обработка продолжается.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333333"/>
                </a:solidFill>
                <a:effectLst/>
              </a:rPr>
              <a:t>2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xx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 (успешное выполнение)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: запрос был успешно принят и понят.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333333"/>
                </a:solidFill>
                <a:effectLst/>
              </a:rPr>
              <a:t>3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xx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 (перенаправление)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: для выполнения запроса необходимо предпринять дополнительные действия.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333333"/>
                </a:solidFill>
                <a:effectLst/>
              </a:rPr>
              <a:t>4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xx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 (ошибка клиента)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: запрос содержит синтаксическую ошибку или не может быть выполнен.</a:t>
            </a:r>
          </a:p>
          <a:p>
            <a:pPr algn="l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rgbClr val="333333"/>
                </a:solidFill>
                <a:effectLst/>
              </a:rPr>
              <a:t>5</a:t>
            </a:r>
            <a:r>
              <a:rPr lang="en-US" sz="2000" b="1" i="0" dirty="0">
                <a:solidFill>
                  <a:srgbClr val="333333"/>
                </a:solidFill>
                <a:effectLst/>
              </a:rPr>
              <a:t>xx</a:t>
            </a:r>
            <a:r>
              <a:rPr lang="ru-RU" sz="2000" b="1" i="0" dirty="0">
                <a:solidFill>
                  <a:srgbClr val="333333"/>
                </a:solidFill>
                <a:effectLst/>
              </a:rPr>
              <a:t> (ошибка сервера)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: запрос от клиента оформлен правильно, но при его обработке произошла ошибка на стороне сервера.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85E29-D73E-63AF-7FA5-6CB82849AF03}"/>
              </a:ext>
            </a:extLst>
          </p:cNvPr>
          <p:cNvSpPr txBox="1"/>
          <p:nvPr/>
        </p:nvSpPr>
        <p:spPr>
          <a:xfrm>
            <a:off x="6619460" y="225559"/>
            <a:ext cx="3575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" sz="3200" dirty="0"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CD0EE3A-A0FC-9E5D-2E4F-6B301270B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82345"/>
              </p:ext>
            </p:extLst>
          </p:nvPr>
        </p:nvGraphicFramePr>
        <p:xfrm>
          <a:off x="1346201" y="3920607"/>
          <a:ext cx="934830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5008">
                  <a:extLst>
                    <a:ext uri="{9D8B030D-6E8A-4147-A177-3AD203B41FA5}">
                      <a16:colId xmlns:a16="http://schemas.microsoft.com/office/drawing/2014/main" val="4034501152"/>
                    </a:ext>
                  </a:extLst>
                </a:gridCol>
                <a:gridCol w="5993296">
                  <a:extLst>
                    <a:ext uri="{9D8B030D-6E8A-4147-A177-3AD203B41FA5}">
                      <a16:colId xmlns:a16="http://schemas.microsoft.com/office/drawing/2014/main" val="1013566931"/>
                    </a:ext>
                  </a:extLst>
                </a:gridCol>
              </a:tblGrid>
              <a:tr h="34288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9727"/>
                  </a:ext>
                </a:extLst>
              </a:tr>
              <a:tr h="561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100 Continue</a:t>
                      </a:r>
                      <a:endParaRPr lang="e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Клиент может продолжить отправку данных</a:t>
                      </a:r>
                      <a:r>
                        <a:rPr lang="en-US" dirty="0"/>
                        <a:t>.</a:t>
                      </a:r>
                      <a:br>
                        <a:rPr lang="en-US" dirty="0"/>
                      </a:br>
                      <a:r>
                        <a:rPr lang="ru-RU" dirty="0"/>
                        <a:t>Используется при загрузке больших файлов (</a:t>
                      </a:r>
                      <a:r>
                        <a:rPr lang="en" dirty="0"/>
                        <a:t>PUT, POST)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342972"/>
                  </a:ext>
                </a:extLst>
              </a:tr>
              <a:tr h="561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101 Switching Protocols</a:t>
                      </a:r>
                      <a:endParaRPr lang="e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Сервер переключается на другой протокол</a:t>
                      </a:r>
                      <a:r>
                        <a:rPr lang="en-US" dirty="0"/>
                        <a:t>.</a:t>
                      </a:r>
                      <a:br>
                        <a:rPr lang="en-US" dirty="0"/>
                      </a:br>
                      <a:r>
                        <a:rPr lang="ru-RU" dirty="0"/>
                        <a:t>Применяется при переходе на </a:t>
                      </a:r>
                      <a:r>
                        <a:rPr lang="en" dirty="0"/>
                        <a:t>WebSocket</a:t>
                      </a:r>
                      <a:r>
                        <a:rPr lang="en-US" dirty="0"/>
                        <a:t>.</a:t>
                      </a:r>
                      <a:endParaRPr lang="e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345107"/>
                  </a:ext>
                </a:extLst>
              </a:tr>
              <a:tr h="561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102 Processing</a:t>
                      </a:r>
                      <a:r>
                        <a:rPr lang="en" dirty="0"/>
                        <a:t> </a:t>
                      </a:r>
                      <a:r>
                        <a:rPr lang="en" i="1" dirty="0"/>
                        <a:t>(WebDAV)</a:t>
                      </a:r>
                      <a:endParaRPr lang="e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Запрос обрабатывается, но требует времени</a:t>
                      </a:r>
                      <a:r>
                        <a:rPr lang="en-US" dirty="0"/>
                        <a:t>.</a:t>
                      </a:r>
                      <a:br>
                        <a:rPr lang="en-US" dirty="0"/>
                      </a:br>
                      <a:r>
                        <a:rPr lang="en" dirty="0"/>
                        <a:t>WebDAV-</a:t>
                      </a:r>
                      <a:r>
                        <a:rPr lang="ru-RU" dirty="0"/>
                        <a:t>серверы для длинных операций</a:t>
                      </a:r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242633"/>
                  </a:ext>
                </a:extLst>
              </a:tr>
              <a:tr h="5610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103 Early Hints</a:t>
                      </a:r>
                      <a:endParaRPr lang="e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Отправляет заголовки до основного ответа</a:t>
                      </a:r>
                      <a:r>
                        <a:rPr lang="en-US" dirty="0"/>
                        <a:t>.</a:t>
                      </a:r>
                      <a:br>
                        <a:rPr lang="en-US" dirty="0"/>
                      </a:br>
                      <a:r>
                        <a:rPr lang="ru-RU" dirty="0"/>
                        <a:t>Ускоряет загрузку страниц (предзагрузка ресурсов)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0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739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95AA073-EE71-065C-D874-F8E2D5E53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53" y="245856"/>
            <a:ext cx="10515600" cy="668544"/>
          </a:xfrm>
        </p:spPr>
        <p:txBody>
          <a:bodyPr>
            <a:normAutofit fontScale="90000"/>
          </a:bodyPr>
          <a:lstStyle/>
          <a:p>
            <a:r>
              <a:rPr lang="ru-RU" dirty="0"/>
              <a:t>Коды состояния</a:t>
            </a:r>
            <a:r>
              <a:rPr lang="en-US" dirty="0"/>
              <a:t> </a:t>
            </a:r>
            <a:r>
              <a:rPr lang="en-US" b="1" dirty="0"/>
              <a:t>2xx</a:t>
            </a:r>
            <a:r>
              <a:rPr lang="ru-RU" b="1" dirty="0"/>
              <a:t> </a:t>
            </a:r>
            <a:r>
              <a:rPr lang="ru-RU" sz="4000" dirty="0"/>
              <a:t>(Запрос обработан успешно)</a:t>
            </a:r>
            <a:endParaRPr lang="ru-RU" b="1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5A2ABDC0-C2B4-BF1E-339D-5BF2C41EC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798120"/>
              </p:ext>
            </p:extLst>
          </p:nvPr>
        </p:nvGraphicFramePr>
        <p:xfrm>
          <a:off x="521253" y="1088210"/>
          <a:ext cx="10928625" cy="557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69817">
                  <a:extLst>
                    <a:ext uri="{9D8B030D-6E8A-4147-A177-3AD203B41FA5}">
                      <a16:colId xmlns:a16="http://schemas.microsoft.com/office/drawing/2014/main" val="644112331"/>
                    </a:ext>
                  </a:extLst>
                </a:gridCol>
                <a:gridCol w="2097156">
                  <a:extLst>
                    <a:ext uri="{9D8B030D-6E8A-4147-A177-3AD203B41FA5}">
                      <a16:colId xmlns:a16="http://schemas.microsoft.com/office/drawing/2014/main" val="1949216180"/>
                    </a:ext>
                  </a:extLst>
                </a:gridCol>
                <a:gridCol w="6261652">
                  <a:extLst>
                    <a:ext uri="{9D8B030D-6E8A-4147-A177-3AD203B41FA5}">
                      <a16:colId xmlns:a16="http://schemas.microsoft.com/office/drawing/2014/main" val="127206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Название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7157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200 OK</a:t>
                      </a:r>
                      <a:endParaRPr lang="en" dirty="0"/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</a:t>
                      </a:r>
                      <a:r>
                        <a:rPr lang="en-US" dirty="0"/>
                        <a:t>k</a:t>
                      </a:r>
                      <a:endParaRPr lang="ru-RU" dirty="0"/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Запрос успешно выполнен. Данные переданы в теле ответа.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22109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201 Created</a:t>
                      </a:r>
                      <a:endParaRPr lang="en" dirty="0"/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Создано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Создано Запрос выполнен, создан новый ресурс (например, </a:t>
                      </a:r>
                      <a:r>
                        <a:rPr lang="en" dirty="0"/>
                        <a:t>POST /users).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41011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202 Accepted</a:t>
                      </a:r>
                      <a:endParaRPr lang="en" dirty="0"/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Принято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Запрос принят, но ещё не обработан.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402355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203 Non-Authoritative Information</a:t>
                      </a:r>
                      <a:endParaRPr lang="en" dirty="0"/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Информация от другого источника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Данные получены из кеша или прокси, но не от оригинального сервера.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30626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204 No Content</a:t>
                      </a:r>
                      <a:endParaRPr lang="en" dirty="0"/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 содержимого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Запрос обработан, но данных в ответе нет.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248016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205 Reset Content</a:t>
                      </a:r>
                      <a:endParaRPr lang="en" dirty="0"/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Сбросить содержимое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Клиент должен сбросить представление (например, очистить форму).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100127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206 Partial Content</a:t>
                      </a:r>
                      <a:endParaRPr lang="en" dirty="0"/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Частичное содержимое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Возвращена только часть ресурса (</a:t>
                      </a:r>
                      <a:r>
                        <a:rPr lang="en" dirty="0"/>
                        <a:t>Range-</a:t>
                      </a:r>
                      <a:r>
                        <a:rPr lang="ru-RU" dirty="0"/>
                        <a:t>запрос).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418352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207 Multi-Status</a:t>
                      </a:r>
                      <a:r>
                        <a:rPr lang="en" dirty="0"/>
                        <a:t> (WebDAV)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Множественный статус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Ответ содержит несколько кодов состояния (например, в </a:t>
                      </a:r>
                      <a:r>
                        <a:rPr lang="en" dirty="0"/>
                        <a:t>PROPFIND).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22838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208 Already Reported</a:t>
                      </a:r>
                      <a:r>
                        <a:rPr lang="en" dirty="0"/>
                        <a:t> (WebDAV)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Уже сообщено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Элемент уже был включён в предыдущие ответы (используется в </a:t>
                      </a:r>
                      <a:r>
                        <a:rPr lang="en" dirty="0"/>
                        <a:t>DAV).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37846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226 IM Used</a:t>
                      </a:r>
                      <a:endParaRPr lang="en" dirty="0"/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Использовано</a:t>
                      </a:r>
                    </a:p>
                  </a:txBody>
                  <a:tcPr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Сервер применил к ресурсу несколько операций (</a:t>
                      </a:r>
                      <a:r>
                        <a:rPr lang="en" dirty="0"/>
                        <a:t>Delta encoding).</a:t>
                      </a:r>
                    </a:p>
                  </a:txBody>
                  <a:tcPr marT="18000" marB="18000"/>
                </a:tc>
                <a:extLst>
                  <a:ext uri="{0D108BD9-81ED-4DB2-BD59-A6C34878D82A}">
                    <a16:rowId xmlns:a16="http://schemas.microsoft.com/office/drawing/2014/main" val="3774228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020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418EC-3E22-125E-DFEA-25873CC79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94B42FB-6DDB-EAFA-2222-39BF9DCF8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53" y="245856"/>
            <a:ext cx="10515600" cy="668544"/>
          </a:xfrm>
        </p:spPr>
        <p:txBody>
          <a:bodyPr>
            <a:normAutofit fontScale="90000"/>
          </a:bodyPr>
          <a:lstStyle/>
          <a:p>
            <a:r>
              <a:rPr lang="ru-RU" dirty="0"/>
              <a:t>Коды состояния</a:t>
            </a:r>
            <a:r>
              <a:rPr lang="en-US" dirty="0"/>
              <a:t> </a:t>
            </a:r>
            <a:r>
              <a:rPr lang="ru-RU" b="1" dirty="0"/>
              <a:t>3</a:t>
            </a:r>
            <a:r>
              <a:rPr lang="en-US" b="1" dirty="0"/>
              <a:t>xx</a:t>
            </a:r>
            <a:r>
              <a:rPr lang="ru-RU" b="1" dirty="0"/>
              <a:t> </a:t>
            </a:r>
            <a:r>
              <a:rPr lang="ru-RU" dirty="0"/>
              <a:t>(Коды перенаправления)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EA891B0-0826-6C8E-B795-119282ECB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156104"/>
              </p:ext>
            </p:extLst>
          </p:nvPr>
        </p:nvGraphicFramePr>
        <p:xfrm>
          <a:off x="521253" y="1177661"/>
          <a:ext cx="11216860" cy="4843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37594">
                  <a:extLst>
                    <a:ext uri="{9D8B030D-6E8A-4147-A177-3AD203B41FA5}">
                      <a16:colId xmlns:a16="http://schemas.microsoft.com/office/drawing/2014/main" val="644112331"/>
                    </a:ext>
                  </a:extLst>
                </a:gridCol>
                <a:gridCol w="2152467">
                  <a:extLst>
                    <a:ext uri="{9D8B030D-6E8A-4147-A177-3AD203B41FA5}">
                      <a16:colId xmlns:a16="http://schemas.microsoft.com/office/drawing/2014/main" val="1949216180"/>
                    </a:ext>
                  </a:extLst>
                </a:gridCol>
                <a:gridCol w="6426799">
                  <a:extLst>
                    <a:ext uri="{9D8B030D-6E8A-4147-A177-3AD203B41FA5}">
                      <a16:colId xmlns:a16="http://schemas.microsoft.com/office/drawing/2014/main" val="127206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Код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Название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Описание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7157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1" dirty="0"/>
                        <a:t>300 Multiple Choices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Множественный выбор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Запрашиваемый ресурс имеет несколько вариантов (например, разные форматы).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22109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1" dirty="0"/>
                        <a:t>301 Moved Permanently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Перемещено навсегда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Ресурс </a:t>
                      </a:r>
                      <a:r>
                        <a:rPr lang="ru-RU" sz="2000" b="1" dirty="0"/>
                        <a:t>навсегда</a:t>
                      </a:r>
                      <a:r>
                        <a:rPr lang="ru-RU" sz="2000" dirty="0"/>
                        <a:t> перемещён на новый </a:t>
                      </a:r>
                      <a:r>
                        <a:rPr lang="en" sz="2000" dirty="0"/>
                        <a:t>URL (</a:t>
                      </a:r>
                      <a:r>
                        <a:rPr lang="ru-RU" sz="2000" dirty="0"/>
                        <a:t>браузер кеширует редирект).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41011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dirty="0"/>
                        <a:t>302 Found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Найдено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Временный редирект, </a:t>
                      </a:r>
                      <a:r>
                        <a:rPr lang="en" sz="2000" dirty="0"/>
                        <a:t>URL </a:t>
                      </a:r>
                      <a:r>
                        <a:rPr lang="ru-RU" sz="2000" dirty="0"/>
                        <a:t>может измениться позже.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02355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dirty="0"/>
                        <a:t>303 See Other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Смотреть другой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Ресурс доступен по другому </a:t>
                      </a:r>
                      <a:r>
                        <a:rPr lang="en" sz="2000" dirty="0"/>
                        <a:t>URL (</a:t>
                      </a:r>
                      <a:r>
                        <a:rPr lang="ru-RU" sz="2000" dirty="0"/>
                        <a:t>используется после </a:t>
                      </a:r>
                      <a:r>
                        <a:rPr lang="en" sz="2000" dirty="0"/>
                        <a:t>POST).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30626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dirty="0"/>
                        <a:t>304 Not Modified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Не изменялось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Клиент может использовать кешированную версию (</a:t>
                      </a:r>
                      <a:r>
                        <a:rPr lang="en" sz="2000" dirty="0"/>
                        <a:t>ETag).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48016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1" dirty="0"/>
                        <a:t>307 Temporary Redirect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Используй прокси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Альтернатива 302, но запрещает смену метода запроса (</a:t>
                      </a:r>
                      <a:r>
                        <a:rPr lang="en" sz="2000" dirty="0"/>
                        <a:t>POST </a:t>
                      </a:r>
                      <a:r>
                        <a:rPr lang="ru-RU" sz="2000" dirty="0"/>
                        <a:t>остаётся </a:t>
                      </a:r>
                      <a:r>
                        <a:rPr lang="en" sz="2000" dirty="0"/>
                        <a:t>POST).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00127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dirty="0"/>
                        <a:t>308 Permanent Redirect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Альтернатива 301, но запрещает смену метода запроса (</a:t>
                      </a:r>
                      <a:r>
                        <a:rPr lang="en" sz="2000" dirty="0"/>
                        <a:t>POST </a:t>
                      </a:r>
                      <a:r>
                        <a:rPr lang="ru-RU" sz="2000" dirty="0"/>
                        <a:t>остаётся </a:t>
                      </a:r>
                      <a:r>
                        <a:rPr lang="en" sz="2000" dirty="0"/>
                        <a:t>POST).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183528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07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95723-C5ED-0089-B077-D67311B2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014"/>
            <a:ext cx="10949609" cy="698362"/>
          </a:xfrm>
        </p:spPr>
        <p:txBody>
          <a:bodyPr>
            <a:noAutofit/>
          </a:bodyPr>
          <a:lstStyle/>
          <a:p>
            <a:r>
              <a:rPr lang="ru-RU" sz="3600" dirty="0"/>
              <a:t>Коды </a:t>
            </a:r>
            <a:r>
              <a:rPr lang="en" sz="3600" b="1" dirty="0"/>
              <a:t>4xx</a:t>
            </a:r>
            <a:r>
              <a:rPr lang="en" sz="3600" dirty="0"/>
              <a:t> – </a:t>
            </a:r>
            <a:r>
              <a:rPr lang="ru-RU" sz="3200" dirty="0"/>
              <a:t>Ошибки клиента (Запрос содержит ошибку)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222B936-5AD0-C2AE-0FBB-A25C710C5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26422"/>
              </p:ext>
            </p:extLst>
          </p:nvPr>
        </p:nvGraphicFramePr>
        <p:xfrm>
          <a:off x="228600" y="809916"/>
          <a:ext cx="11827565" cy="5918200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3021496">
                  <a:extLst>
                    <a:ext uri="{9D8B030D-6E8A-4147-A177-3AD203B41FA5}">
                      <a16:colId xmlns:a16="http://schemas.microsoft.com/office/drawing/2014/main" val="64411233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49216180"/>
                    </a:ext>
                  </a:extLst>
                </a:gridCol>
                <a:gridCol w="6520069">
                  <a:extLst>
                    <a:ext uri="{9D8B030D-6E8A-4147-A177-3AD203B41FA5}">
                      <a16:colId xmlns:a16="http://schemas.microsoft.com/office/drawing/2014/main" val="127206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1" dirty="0">
                          <a:highlight>
                            <a:srgbClr val="FFFF00"/>
                          </a:highlight>
                        </a:rPr>
                        <a:t>400</a:t>
                      </a:r>
                      <a:r>
                        <a:rPr lang="en" sz="1800" b="1" dirty="0"/>
                        <a:t> Bad Request</a:t>
                      </a:r>
                      <a:endParaRPr lang="en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Неверный запрос</a:t>
                      </a:r>
                      <a:endParaRPr lang="ru-RU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Ошибка в синтаксисе запроса.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7157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1" dirty="0">
                          <a:highlight>
                            <a:srgbClr val="FFFF00"/>
                          </a:highlight>
                        </a:rPr>
                        <a:t>401</a:t>
                      </a:r>
                      <a:r>
                        <a:rPr lang="en" sz="1800" b="1" dirty="0"/>
                        <a:t> Unauthorized</a:t>
                      </a:r>
                      <a:endParaRPr lang="en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 авторизовано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Требуется аутентификация (например, </a:t>
                      </a:r>
                      <a:r>
                        <a:rPr lang="en" dirty="0"/>
                        <a:t>WWW-Authenticate).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22109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1" dirty="0">
                          <a:highlight>
                            <a:srgbClr val="FFFF00"/>
                          </a:highlight>
                        </a:rPr>
                        <a:t>402</a:t>
                      </a:r>
                      <a:r>
                        <a:rPr lang="en" sz="1800" b="1" dirty="0"/>
                        <a:t> Payment Required</a:t>
                      </a:r>
                      <a:endParaRPr lang="en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Требуется оплата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Зарезервировано для платных </a:t>
                      </a:r>
                      <a:r>
                        <a:rPr lang="en" dirty="0"/>
                        <a:t>API </a:t>
                      </a:r>
                      <a:r>
                        <a:rPr lang="ru-RU" dirty="0"/>
                        <a:t>и сервисов.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1011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1" dirty="0">
                          <a:highlight>
                            <a:srgbClr val="FFFF00"/>
                          </a:highlight>
                        </a:rPr>
                        <a:t>403</a:t>
                      </a:r>
                      <a:r>
                        <a:rPr lang="en" sz="1800" b="1" dirty="0"/>
                        <a:t> Forbidden</a:t>
                      </a:r>
                      <a:endParaRPr lang="en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Запрещено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 клиента </a:t>
                      </a:r>
                      <a:r>
                        <a:rPr lang="ru-RU" b="1" dirty="0"/>
                        <a:t>нет доступа</a:t>
                      </a:r>
                      <a:r>
                        <a:rPr lang="ru-RU" dirty="0"/>
                        <a:t> к ресурсу.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02355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1" dirty="0">
                          <a:highlight>
                            <a:srgbClr val="FFFF00"/>
                          </a:highlight>
                        </a:rPr>
                        <a:t>404</a:t>
                      </a:r>
                      <a:r>
                        <a:rPr lang="en" sz="1800" b="1" dirty="0"/>
                        <a:t> Not Found</a:t>
                      </a:r>
                      <a:endParaRPr lang="en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 найдено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Ресурс не найден (ошибка “битой ссылки”).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30626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1" dirty="0">
                          <a:highlight>
                            <a:srgbClr val="FFFF00"/>
                          </a:highlight>
                        </a:rPr>
                        <a:t>405</a:t>
                      </a:r>
                      <a:r>
                        <a:rPr lang="en" sz="1800" b="1" dirty="0"/>
                        <a:t> Method Not Allowed</a:t>
                      </a:r>
                      <a:endParaRPr lang="en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Метод запрещён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Сервер не поддерживает указанный </a:t>
                      </a:r>
                      <a:r>
                        <a:rPr lang="en" dirty="0"/>
                        <a:t>HTTP-</a:t>
                      </a:r>
                      <a:r>
                        <a:rPr lang="ru-RU" dirty="0"/>
                        <a:t>метод.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48016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800" b="1" dirty="0">
                          <a:highlight>
                            <a:srgbClr val="FFFF00"/>
                          </a:highlight>
                        </a:rPr>
                        <a:t>406</a:t>
                      </a:r>
                      <a:r>
                        <a:rPr lang="en" sz="1800" b="1" dirty="0"/>
                        <a:t> Not Acceptable</a:t>
                      </a:r>
                      <a:endParaRPr lang="en" sz="1800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Неприемлемо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Сервер не может отдать ответ в нужном формате (</a:t>
                      </a:r>
                      <a:r>
                        <a:rPr lang="en" dirty="0"/>
                        <a:t>Accept).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7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>
                          <a:highlight>
                            <a:srgbClr val="FFFF00"/>
                          </a:highlight>
                        </a:rPr>
                        <a:t>408</a:t>
                      </a:r>
                      <a:r>
                        <a:rPr lang="en" b="1" dirty="0"/>
                        <a:t> Request Timeout</a:t>
                      </a:r>
                      <a:endParaRPr lang="en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Время истекло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Клиент слишком долго отправлял запрос.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418352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>
                          <a:highlight>
                            <a:srgbClr val="FFFF00"/>
                          </a:highlight>
                        </a:rPr>
                        <a:t>410</a:t>
                      </a:r>
                      <a:r>
                        <a:rPr lang="en" b="1" dirty="0"/>
                        <a:t> Gone</a:t>
                      </a:r>
                      <a:endParaRPr lang="en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Удалён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Ресурс </a:t>
                      </a:r>
                      <a:r>
                        <a:rPr lang="ru-RU" b="1" dirty="0"/>
                        <a:t>навсегда удалён</a:t>
                      </a:r>
                      <a:r>
                        <a:rPr lang="ru-RU" dirty="0"/>
                        <a:t>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2426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411 Length Required</a:t>
                      </a:r>
                      <a:endParaRPr lang="en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Требуется </a:t>
                      </a:r>
                      <a:r>
                        <a:rPr lang="en" dirty="0"/>
                        <a:t>C-Length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 запросе отсутствует заголовок </a:t>
                      </a:r>
                      <a:r>
                        <a:rPr lang="en" dirty="0"/>
                        <a:t>Content-Length.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50624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412 Precondition Failed</a:t>
                      </a:r>
                      <a:endParaRPr lang="en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Условие не выполнено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Ошибка при проверке заголовков </a:t>
                      </a:r>
                      <a:r>
                        <a:rPr lang="en" dirty="0"/>
                        <a:t>If-Modified-Since </a:t>
                      </a:r>
                      <a:r>
                        <a:rPr lang="ru-RU" dirty="0"/>
                        <a:t>или </a:t>
                      </a:r>
                      <a:r>
                        <a:rPr lang="en" dirty="0"/>
                        <a:t>ETag.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3883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>
                          <a:highlight>
                            <a:srgbClr val="FFFF00"/>
                          </a:highlight>
                        </a:rPr>
                        <a:t>413</a:t>
                      </a:r>
                      <a:r>
                        <a:rPr lang="en" b="1" dirty="0"/>
                        <a:t> Payload Too Large</a:t>
                      </a:r>
                      <a:endParaRPr lang="en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Тело запроса слишком большое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Размер тела запроса превышает лимит.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609259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>
                          <a:highlight>
                            <a:srgbClr val="FFFF00"/>
                          </a:highlight>
                        </a:rPr>
                        <a:t>414</a:t>
                      </a:r>
                      <a:r>
                        <a:rPr lang="en" b="1" dirty="0"/>
                        <a:t> URI Too Long</a:t>
                      </a:r>
                      <a:endParaRPr lang="en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URL </a:t>
                      </a:r>
                      <a:r>
                        <a:rPr lang="ru-RU" dirty="0"/>
                        <a:t>слишк. длинный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При </a:t>
                      </a:r>
                      <a:r>
                        <a:rPr lang="en" dirty="0"/>
                        <a:t>GET-</a:t>
                      </a:r>
                      <a:r>
                        <a:rPr lang="ru-RU" dirty="0"/>
                        <a:t>запросе с слишком длинными параметрами.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662581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>
                          <a:highlight>
                            <a:srgbClr val="FFFF00"/>
                          </a:highlight>
                        </a:rPr>
                        <a:t>415</a:t>
                      </a:r>
                      <a:r>
                        <a:rPr lang="en" b="1" dirty="0"/>
                        <a:t> Unsupported Media Type</a:t>
                      </a:r>
                      <a:endParaRPr lang="en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Неподдерж. формат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Неверный </a:t>
                      </a:r>
                      <a:r>
                        <a:rPr lang="en" dirty="0"/>
                        <a:t>Content-Type</a:t>
                      </a:r>
                      <a:r>
                        <a:rPr lang="ru-RU" dirty="0"/>
                        <a:t>: Неподдерживаемый формат данных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88248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>
                          <a:highlight>
                            <a:srgbClr val="FFFF00"/>
                          </a:highlight>
                        </a:rPr>
                        <a:t>429</a:t>
                      </a:r>
                      <a:r>
                        <a:rPr lang="en" b="1" dirty="0"/>
                        <a:t> Too Many Requests</a:t>
                      </a:r>
                      <a:endParaRPr lang="en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Сл. много запросов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Ограничение по количеству запросов (</a:t>
                      </a:r>
                      <a:r>
                        <a:rPr lang="en" dirty="0"/>
                        <a:t>rate limit).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15318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97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F764F7-AB13-44C9-4C92-2851F0E5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Коды состояния</a:t>
            </a:r>
            <a:r>
              <a:rPr lang="en-US" dirty="0"/>
              <a:t> </a:t>
            </a:r>
            <a:r>
              <a:rPr lang="ru-RU" b="1" dirty="0"/>
              <a:t>5</a:t>
            </a:r>
            <a:r>
              <a:rPr lang="en-US" b="1" dirty="0"/>
              <a:t>xx</a:t>
            </a:r>
            <a:r>
              <a:rPr lang="ru-RU" b="1" dirty="0"/>
              <a:t> </a:t>
            </a:r>
            <a:r>
              <a:rPr lang="ru-RU" dirty="0"/>
              <a:t>(Ошибки сервера)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B4BE206-9468-12B9-409E-4686D6E39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364233"/>
              </p:ext>
            </p:extLst>
          </p:nvPr>
        </p:nvGraphicFramePr>
        <p:xfrm>
          <a:off x="308665" y="1386382"/>
          <a:ext cx="11574669" cy="3856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721731">
                  <a:extLst>
                    <a:ext uri="{9D8B030D-6E8A-4147-A177-3AD203B41FA5}">
                      <a16:colId xmlns:a16="http://schemas.microsoft.com/office/drawing/2014/main" val="644112331"/>
                    </a:ext>
                  </a:extLst>
                </a:gridCol>
                <a:gridCol w="2221129">
                  <a:extLst>
                    <a:ext uri="{9D8B030D-6E8A-4147-A177-3AD203B41FA5}">
                      <a16:colId xmlns:a16="http://schemas.microsoft.com/office/drawing/2014/main" val="1949216180"/>
                    </a:ext>
                  </a:extLst>
                </a:gridCol>
                <a:gridCol w="6631809">
                  <a:extLst>
                    <a:ext uri="{9D8B030D-6E8A-4147-A177-3AD203B41FA5}">
                      <a16:colId xmlns:a16="http://schemas.microsoft.com/office/drawing/2014/main" val="127206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Код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Название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Описание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7157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1" dirty="0">
                          <a:highlight>
                            <a:srgbClr val="FFFF00"/>
                          </a:highlight>
                        </a:rPr>
                        <a:t>500</a:t>
                      </a:r>
                      <a:r>
                        <a:rPr lang="en" sz="2000" b="1" dirty="0"/>
                        <a:t> Internal Server Error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Внутренняя ошибка сервера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Общая ошибка.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221092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1" dirty="0">
                          <a:highlight>
                            <a:srgbClr val="FFFF00"/>
                          </a:highlight>
                        </a:rPr>
                        <a:t>501</a:t>
                      </a:r>
                      <a:r>
                        <a:rPr lang="en" sz="2000" b="1" dirty="0"/>
                        <a:t> Not Implemented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Не реализовано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Сервер не поддерживает запрошенный метод.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41011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1" dirty="0">
                          <a:highlight>
                            <a:srgbClr val="FFFF00"/>
                          </a:highlight>
                        </a:rPr>
                        <a:t>502</a:t>
                      </a:r>
                      <a:r>
                        <a:rPr lang="en" sz="2000" b="1" dirty="0"/>
                        <a:t> Bad Gateway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Ошибка шлюза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Промежуточный сервер получил </a:t>
                      </a:r>
                      <a:r>
                        <a:rPr lang="ru-RU" sz="2000" b="1" dirty="0"/>
                        <a:t>неверный</a:t>
                      </a:r>
                      <a:r>
                        <a:rPr lang="ru-RU" sz="2000" dirty="0"/>
                        <a:t> ответ от другого сервера</a:t>
                      </a:r>
                      <a:r>
                        <a:rPr lang="en-US" sz="2000" dirty="0"/>
                        <a:t>.</a:t>
                      </a:r>
                      <a:endParaRPr lang="ru-RU" sz="2000" dirty="0"/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02355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1" dirty="0">
                          <a:highlight>
                            <a:srgbClr val="FFFF00"/>
                          </a:highlight>
                        </a:rPr>
                        <a:t>503</a:t>
                      </a:r>
                      <a:r>
                        <a:rPr lang="en" sz="2000" b="1" dirty="0"/>
                        <a:t> Service Unavailable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Сервис недоступен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Сервер перегружен или на обслуживании.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30626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1" dirty="0">
                          <a:highlight>
                            <a:srgbClr val="FFFF00"/>
                          </a:highlight>
                        </a:rPr>
                        <a:t>504</a:t>
                      </a:r>
                      <a:r>
                        <a:rPr lang="en" sz="2000" b="1" dirty="0"/>
                        <a:t> Gateway Timeout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Шлюз не отвечает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Таймаут ответа от другого сервера.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2480164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b="1" dirty="0">
                          <a:highlight>
                            <a:srgbClr val="FFFF00"/>
                          </a:highlight>
                        </a:rPr>
                        <a:t>505</a:t>
                      </a:r>
                      <a:r>
                        <a:rPr lang="en" sz="2000" b="1" dirty="0"/>
                        <a:t> HTTP Version Not Supported</a:t>
                      </a:r>
                      <a:endParaRPr lang="en" sz="2000" dirty="0"/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Версия </a:t>
                      </a:r>
                      <a:r>
                        <a:rPr lang="en" sz="2000" dirty="0"/>
                        <a:t>HTTP </a:t>
                      </a:r>
                      <a:r>
                        <a:rPr lang="ru-RU" sz="2000" dirty="0"/>
                        <a:t>не поддерживается</a:t>
                      </a: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Сервер не поддерживает запрошенную версию </a:t>
                      </a:r>
                      <a:r>
                        <a:rPr lang="en" sz="2000" dirty="0"/>
                        <a:t>HTTP.</a:t>
                      </a: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001271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559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7EA32-5663-82C8-9EA1-936950D79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66876-38FE-568A-A8B2-06B12BB6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74" y="216041"/>
            <a:ext cx="10515600" cy="842352"/>
          </a:xfrm>
        </p:spPr>
        <p:txBody>
          <a:bodyPr/>
          <a:lstStyle/>
          <a:p>
            <a:r>
              <a:rPr lang="ru-RU" dirty="0"/>
              <a:t>Заголовки </a:t>
            </a:r>
            <a:r>
              <a:rPr lang="en-US" dirty="0"/>
              <a:t>HTTP</a:t>
            </a:r>
            <a:r>
              <a:rPr lang="ru-RU" dirty="0"/>
              <a:t>-ответов</a:t>
            </a:r>
            <a:r>
              <a:rPr lang="en-US" dirty="0"/>
              <a:t> (Response Headers)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1D74E-C601-758B-C322-3A05DF4D7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87" y="1058393"/>
            <a:ext cx="5304183" cy="84235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HTTP-</a:t>
            </a:r>
            <a:r>
              <a:rPr lang="ru-RU" sz="2000" dirty="0"/>
              <a:t>заголовки содержат метаданные</a:t>
            </a:r>
            <a:r>
              <a:rPr lang="en-US" sz="2000" dirty="0"/>
              <a:t> (</a:t>
            </a:r>
            <a:r>
              <a:rPr lang="ru-RU" sz="2000" dirty="0"/>
              <a:t>любые дополнительные параметры</a:t>
            </a:r>
            <a:r>
              <a:rPr lang="en-US" sz="2000" dirty="0"/>
              <a:t>)</a:t>
            </a:r>
            <a:r>
              <a:rPr lang="ru-RU" sz="2000" dirty="0"/>
              <a:t> </a:t>
            </a:r>
            <a:r>
              <a:rPr lang="en" sz="2000" dirty="0"/>
              <a:t>HTTP-</a:t>
            </a:r>
            <a:r>
              <a:rPr lang="ru-RU" sz="2000" dirty="0"/>
              <a:t>ответа.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832B6-16CF-FCE0-6B82-E871114CC1A3}"/>
              </a:ext>
            </a:extLst>
          </p:cNvPr>
          <p:cNvSpPr txBox="1"/>
          <p:nvPr/>
        </p:nvSpPr>
        <p:spPr>
          <a:xfrm>
            <a:off x="5996607" y="1058393"/>
            <a:ext cx="5850836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sz="2000" b="0" i="0" dirty="0">
                <a:solidFill>
                  <a:srgbClr val="2B91AF"/>
                </a:solidFill>
                <a:effectLst/>
                <a:highlight>
                  <a:srgbClr val="F8FDBA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dirty="0">
                <a:solidFill>
                  <a:srgbClr val="000000"/>
                </a:solidFill>
                <a:effectLst/>
                <a:highlight>
                  <a:srgbClr val="E1FEA7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200 OK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Mon, 07 Jan 2025 12:00:00 GMT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text/html; charset=UTF-8</a:t>
            </a:r>
            <a:endParaRPr lang="en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4C164-847D-34B0-16EC-FFD4F2B4F560}"/>
              </a:ext>
            </a:extLst>
          </p:cNvPr>
          <p:cNvSpPr txBox="1"/>
          <p:nvPr/>
        </p:nvSpPr>
        <p:spPr>
          <a:xfrm>
            <a:off x="526774" y="3208552"/>
            <a:ext cx="11320669" cy="1946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Content-Type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1000"/>
              </a:spcBef>
            </a:pPr>
            <a:r>
              <a:rPr lang="ru-RU" sz="2000" dirty="0"/>
              <a:t>Определяет тип </a:t>
            </a:r>
            <a:r>
              <a:rPr lang="en-US" sz="2000" dirty="0"/>
              <a:t>/ </a:t>
            </a:r>
            <a:r>
              <a:rPr lang="ru-RU" sz="2000" dirty="0"/>
              <a:t>формат передаваемого контента в ТЕЛЕ ответа.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Примеры</a:t>
            </a:r>
            <a:r>
              <a:rPr lang="ru-RU" sz="2000" dirty="0"/>
              <a:t>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Content-Type: application/json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Content-Type: text/html; charset=UTF-8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E38FB-E12E-2AEE-DA62-117ABF1BF875}"/>
              </a:ext>
            </a:extLst>
          </p:cNvPr>
          <p:cNvSpPr txBox="1"/>
          <p:nvPr/>
        </p:nvSpPr>
        <p:spPr>
          <a:xfrm>
            <a:off x="526773" y="5266347"/>
            <a:ext cx="11320669" cy="1574790"/>
          </a:xfrm>
          <a:prstGeom prst="rect">
            <a:avLst/>
          </a:prstGeom>
          <a:solidFill>
            <a:srgbClr val="E2FCF3"/>
          </a:solidFill>
        </p:spPr>
        <p:txBody>
          <a:bodyPr wrap="square" rtlCol="0">
            <a:spAutoFit/>
          </a:bodyPr>
          <a:lstStyle/>
          <a:p>
            <a:r>
              <a:rPr lang="en" sz="2800" b="1" i="0" dirty="0">
                <a:solidFill>
                  <a:srgbClr val="C00000"/>
                </a:solidFill>
                <a:effectLst/>
              </a:rPr>
              <a:t>Content-Language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1000"/>
              </a:spcBef>
            </a:pPr>
            <a:r>
              <a:rPr lang="ru-RU" sz="2000" dirty="0"/>
              <a:t>Один или несколько естественных языков содержимого, для носителей которых оно предназначается. Языки перечисляются через запятую, порядок значения не имеет.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Content-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Language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2000" b="0" i="0" dirty="0">
                <a:solidFill>
                  <a:srgbClr val="202122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en, ru</a:t>
            </a:r>
            <a:endParaRPr lang="en" sz="20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1F57F-64EA-5494-57EB-CC6B796D627A}"/>
              </a:ext>
            </a:extLst>
          </p:cNvPr>
          <p:cNvSpPr txBox="1"/>
          <p:nvPr/>
        </p:nvSpPr>
        <p:spPr>
          <a:xfrm>
            <a:off x="526772" y="2166373"/>
            <a:ext cx="11320669" cy="9592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Date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1000"/>
              </a:spcBef>
            </a:pPr>
            <a:r>
              <a:rPr lang="ru-RU" sz="2000" dirty="0"/>
              <a:t>Дата генерации отклика.</a:t>
            </a:r>
          </a:p>
        </p:txBody>
      </p:sp>
    </p:spTree>
    <p:extLst>
      <p:ext uri="{BB962C8B-B14F-4D97-AF65-F5344CB8AC3E}">
        <p14:creationId xmlns:p14="http://schemas.microsoft.com/office/powerpoint/2010/main" val="2180246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252C2-3D80-ABC7-EA24-E0D97E5BE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535945-C11E-29F6-E987-AC6D0620A123}"/>
              </a:ext>
            </a:extLst>
          </p:cNvPr>
          <p:cNvSpPr txBox="1"/>
          <p:nvPr/>
        </p:nvSpPr>
        <p:spPr>
          <a:xfrm>
            <a:off x="435665" y="178911"/>
            <a:ext cx="11320669" cy="1946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Content-Length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Указывает размер тела ответа в байтах.</a:t>
            </a:r>
            <a:endParaRPr lang="en" sz="20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Content-Length: 1024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Позволяет клиенту </a:t>
            </a:r>
            <a:r>
              <a:rPr lang="ru-RU" sz="2000" b="1" dirty="0"/>
              <a:t>заранее знать размер загружаемых данных</a:t>
            </a:r>
            <a:r>
              <a:rPr lang="ru-RU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Используется для </a:t>
            </a:r>
            <a:r>
              <a:rPr lang="ru-RU" sz="2000" b="1" dirty="0"/>
              <a:t>частичной загрузки файлов</a:t>
            </a:r>
            <a:r>
              <a:rPr lang="ru-RU" sz="2000" dirty="0"/>
              <a:t> (</a:t>
            </a:r>
            <a:r>
              <a:rPr lang="en" sz="2000" dirty="0"/>
              <a:t>Range-</a:t>
            </a:r>
            <a:r>
              <a:rPr lang="ru-RU" sz="2000" dirty="0"/>
              <a:t>запросы).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5CA3F-ED70-6C40-2D00-24B70D19BF41}"/>
              </a:ext>
            </a:extLst>
          </p:cNvPr>
          <p:cNvSpPr txBox="1"/>
          <p:nvPr/>
        </p:nvSpPr>
        <p:spPr>
          <a:xfrm>
            <a:off x="435665" y="2358509"/>
            <a:ext cx="11320669" cy="1946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Content-Disposition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Управляет загрузкой файлов.</a:t>
            </a:r>
            <a:endParaRPr lang="en" sz="20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Content-Disposition: attachment; filename="</a:t>
            </a: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document.pdf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" sz="2000" dirty="0"/>
              <a:t>inline → </a:t>
            </a:r>
            <a:r>
              <a:rPr lang="ru-RU" sz="2000" dirty="0"/>
              <a:t>открыть в браузере.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" sz="2000" dirty="0"/>
              <a:t>attachment → </a:t>
            </a:r>
            <a:r>
              <a:rPr lang="ru-RU" sz="2000" dirty="0"/>
              <a:t>заставить браузер </a:t>
            </a:r>
            <a:r>
              <a:rPr lang="ru-RU" sz="2000" b="1" dirty="0"/>
              <a:t>скачать</a:t>
            </a:r>
            <a:r>
              <a:rPr lang="ru-RU" sz="2000" dirty="0"/>
              <a:t> файл.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BB8A84-61BA-2FD6-6E92-B7886DF7F310}"/>
              </a:ext>
            </a:extLst>
          </p:cNvPr>
          <p:cNvSpPr txBox="1"/>
          <p:nvPr/>
        </p:nvSpPr>
        <p:spPr>
          <a:xfrm>
            <a:off x="435664" y="4538107"/>
            <a:ext cx="11320669" cy="2162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Content-Encoding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Указывает, </a:t>
            </a:r>
            <a:r>
              <a:rPr lang="ru-RU" sz="2000" b="1" dirty="0"/>
              <a:t>как сжат</a:t>
            </a:r>
            <a:r>
              <a:rPr lang="ru-RU" sz="2000" dirty="0"/>
              <a:t> контент перед отправкой.</a:t>
            </a:r>
            <a:endParaRPr lang="en" sz="20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Content-Encoding: gzip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gzip</a:t>
            </a:r>
            <a:r>
              <a:rPr lang="en" dirty="0"/>
              <a:t> — </a:t>
            </a:r>
            <a:r>
              <a:rPr lang="ru-RU" dirty="0"/>
              <a:t>Стандартное сжатие (самый популярный вариант)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deflate</a:t>
            </a:r>
            <a:r>
              <a:rPr lang="en" dirty="0"/>
              <a:t> — </a:t>
            </a:r>
            <a:r>
              <a:rPr lang="ru-RU" dirty="0"/>
              <a:t>Альтернативное сжатие (редко используется)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en" dirty="0"/>
              <a:t> — Brotli, </a:t>
            </a:r>
            <a:r>
              <a:rPr lang="ru-RU" dirty="0"/>
              <a:t>более эффективный метод сжатия, используется в </a:t>
            </a:r>
            <a:r>
              <a:rPr lang="en" dirty="0"/>
              <a:t>HTTP/2</a:t>
            </a:r>
          </a:p>
        </p:txBody>
      </p:sp>
    </p:spTree>
    <p:extLst>
      <p:ext uri="{BB962C8B-B14F-4D97-AF65-F5344CB8AC3E}">
        <p14:creationId xmlns:p14="http://schemas.microsoft.com/office/powerpoint/2010/main" val="1286793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DC5D19-FCAF-2E78-E9B9-9E0777F7E2BF}"/>
              </a:ext>
            </a:extLst>
          </p:cNvPr>
          <p:cNvSpPr txBox="1"/>
          <p:nvPr/>
        </p:nvSpPr>
        <p:spPr>
          <a:xfrm>
            <a:off x="435664" y="241809"/>
            <a:ext cx="6422335" cy="15747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Cache-Control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Управляет кешированием ответа.</a:t>
            </a:r>
          </a:p>
          <a:p>
            <a:pPr>
              <a:spcBef>
                <a:spcPts val="500"/>
              </a:spcBef>
            </a:pPr>
            <a:r>
              <a:rPr lang="ru-RU" sz="2000" b="1" dirty="0"/>
              <a:t>Пример:</a:t>
            </a:r>
            <a:endParaRPr lang="en" sz="2000" b="1" dirty="0"/>
          </a:p>
          <a:p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Cache-Control: max-age=3600, public</a:t>
            </a:r>
            <a:endParaRPr lang="ru-RU" sz="2000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8DF1039-3646-99DA-3152-58FDFAA4F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17769"/>
              </p:ext>
            </p:extLst>
          </p:nvPr>
        </p:nvGraphicFramePr>
        <p:xfrm>
          <a:off x="7017024" y="261685"/>
          <a:ext cx="5027543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496">
                  <a:extLst>
                    <a:ext uri="{9D8B030D-6E8A-4147-A177-3AD203B41FA5}">
                      <a16:colId xmlns:a16="http://schemas.microsoft.com/office/drawing/2014/main" val="1207166665"/>
                    </a:ext>
                  </a:extLst>
                </a:gridCol>
                <a:gridCol w="3149047">
                  <a:extLst>
                    <a:ext uri="{9D8B030D-6E8A-4147-A177-3AD203B41FA5}">
                      <a16:colId xmlns:a16="http://schemas.microsoft.com/office/drawing/2014/main" val="2319377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Директива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Описание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4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Разрешает кеширование в браузере и прокси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64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Разрешает кеш только в браузере пользователя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74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no-cache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Требует проверять актуальность перед использованием кеша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17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no-store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Запрещает кеширование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02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max-age=600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Хранить кеш 10 минут (600 сек)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4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s-maxage=3600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Время жизни кеша для прокси-серверов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7118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81A0E5-9003-06AE-B713-CDFAD329F103}"/>
              </a:ext>
            </a:extLst>
          </p:cNvPr>
          <p:cNvSpPr txBox="1"/>
          <p:nvPr/>
        </p:nvSpPr>
        <p:spPr>
          <a:xfrm>
            <a:off x="435664" y="1974818"/>
            <a:ext cx="6422336" cy="2618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ETag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Уникальный идентификатор версии ресурса, используется для кеширования.</a:t>
            </a:r>
          </a:p>
          <a:p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ETag: "abc123"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ru-RU" dirty="0"/>
              <a:t>Клиент может отправить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If-None-Match: "abc123"</a:t>
            </a:r>
            <a:r>
              <a:rPr lang="en" dirty="0"/>
              <a:t>, </a:t>
            </a:r>
            <a:r>
              <a:rPr lang="ru-RU" dirty="0"/>
              <a:t>и сервер вернёт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304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Not Modified</a:t>
            </a:r>
            <a:r>
              <a:rPr lang="en" dirty="0"/>
              <a:t>, </a:t>
            </a:r>
            <a:r>
              <a:rPr lang="ru-RU" dirty="0"/>
              <a:t>если ресурс </a:t>
            </a:r>
            <a:r>
              <a:rPr lang="ru-RU" b="1" dirty="0"/>
              <a:t>не изменился</a:t>
            </a:r>
            <a:r>
              <a:rPr lang="ru-RU" dirty="0"/>
              <a:t>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ru-RU" dirty="0"/>
              <a:t>Оптимизирует трафик, можно </a:t>
            </a:r>
            <a:r>
              <a:rPr lang="ru-RU" b="1" dirty="0"/>
              <a:t>повторно не загружать</a:t>
            </a:r>
            <a:r>
              <a:rPr lang="ru-RU" dirty="0"/>
              <a:t> ресурс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AB08E-1B84-CFAD-ABD2-295249BCA3D4}"/>
              </a:ext>
            </a:extLst>
          </p:cNvPr>
          <p:cNvSpPr txBox="1"/>
          <p:nvPr/>
        </p:nvSpPr>
        <p:spPr>
          <a:xfrm>
            <a:off x="435663" y="4791459"/>
            <a:ext cx="11302449" cy="1736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Last-Modified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Указывает дату последнего изменения ресурса.</a:t>
            </a:r>
            <a:endParaRPr lang="en-US" sz="2000" dirty="0"/>
          </a:p>
          <a:p>
            <a:pPr>
              <a:spcBef>
                <a:spcPts val="10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Last-Modified: Mon, 10 Feb 2025 12:00:00 GMT</a:t>
            </a:r>
            <a:endParaRPr lang="ru-RU" sz="20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r>
              <a:rPr lang="ru-RU" dirty="0"/>
              <a:t>Клиент может отправить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If-Modified-Since</a:t>
            </a:r>
            <a:r>
              <a:rPr lang="en" dirty="0"/>
              <a:t>, </a:t>
            </a:r>
            <a:r>
              <a:rPr lang="ru-RU" dirty="0"/>
              <a:t>и если ресурс </a:t>
            </a:r>
            <a:r>
              <a:rPr lang="ru-RU" b="1" dirty="0"/>
              <a:t>не изменился</a:t>
            </a:r>
            <a:r>
              <a:rPr lang="ru-RU" dirty="0"/>
              <a:t>, сервер вернёт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304 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Not Modified</a:t>
            </a:r>
            <a:r>
              <a:rPr lang="e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184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76678-AF60-2D5F-A1D2-F3BA3F803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534"/>
            <a:ext cx="10515600" cy="842352"/>
          </a:xfrm>
        </p:spPr>
        <p:txBody>
          <a:bodyPr/>
          <a:lstStyle/>
          <a:p>
            <a:r>
              <a:rPr lang="ru-RU" dirty="0"/>
              <a:t>О протоколе </a:t>
            </a:r>
            <a:r>
              <a:rPr lang="en-US" dirty="0"/>
              <a:t>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32DCD0-B713-92B7-107E-E6B53BD17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108"/>
            <a:ext cx="10515600" cy="57384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" sz="2200" b="0" i="0" dirty="0">
                <a:solidFill>
                  <a:srgbClr val="333333"/>
                </a:solidFill>
                <a:effectLst/>
              </a:rPr>
              <a:t>HTTP 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расшифровывается как </a:t>
            </a:r>
            <a:r>
              <a:rPr lang="en-US" sz="2200" b="1" i="0" noProof="1">
                <a:solidFill>
                  <a:srgbClr val="333333"/>
                </a:solidFill>
                <a:effectLst/>
              </a:rPr>
              <a:t>HyperText Transfer Protocol</a:t>
            </a:r>
            <a:r>
              <a:rPr lang="en" sz="2200" b="0" i="0" dirty="0">
                <a:solidFill>
                  <a:srgbClr val="333333"/>
                </a:solidFill>
                <a:effectLst/>
              </a:rPr>
              <a:t>, 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протокол передачи гипертекста. Сейчас это один из самых популярных протоколов интернета, основа </a:t>
            </a:r>
            <a:r>
              <a:rPr lang="en" sz="2200" b="0" i="0" dirty="0">
                <a:solidFill>
                  <a:srgbClr val="333333"/>
                </a:solidFill>
                <a:effectLst/>
              </a:rPr>
              <a:t>Web.</a:t>
            </a:r>
            <a:endParaRPr lang="ru-RU" sz="2200" b="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" sz="2200" b="0" i="0" dirty="0">
                <a:solidFill>
                  <a:srgbClr val="333333"/>
                </a:solidFill>
                <a:effectLst/>
              </a:rPr>
              <a:t>HTTP 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находится на </a:t>
            </a:r>
            <a:r>
              <a:rPr lang="ru-RU" sz="2200" b="1" i="0" dirty="0">
                <a:solidFill>
                  <a:srgbClr val="333333"/>
                </a:solidFill>
                <a:effectLst/>
              </a:rPr>
              <a:t>прикладном уровне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 в моделях </a:t>
            </a:r>
            <a:r>
              <a:rPr lang="en" sz="2200" b="0" i="0" dirty="0">
                <a:solidFill>
                  <a:srgbClr val="333333"/>
                </a:solidFill>
                <a:effectLst/>
              </a:rPr>
              <a:t>OSI 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и </a:t>
            </a:r>
            <a:r>
              <a:rPr lang="en" sz="2200" b="0" i="0" dirty="0">
                <a:solidFill>
                  <a:srgbClr val="333333"/>
                </a:solidFill>
                <a:effectLst/>
              </a:rPr>
              <a:t>TCP/IP.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ru-RU" sz="2200" b="0" i="0" dirty="0">
                <a:solidFill>
                  <a:srgbClr val="333333"/>
                </a:solidFill>
                <a:effectLst/>
              </a:rPr>
              <a:t>Протокол </a:t>
            </a:r>
            <a:r>
              <a:rPr lang="en" sz="2200" b="0" i="0" dirty="0">
                <a:solidFill>
                  <a:srgbClr val="333333"/>
                </a:solidFill>
                <a:effectLst/>
              </a:rPr>
              <a:t>HTTP 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используется </a:t>
            </a:r>
            <a:r>
              <a:rPr lang="ru-RU" sz="2200" b="1" i="0" dirty="0">
                <a:solidFill>
                  <a:srgbClr val="333333"/>
                </a:solidFill>
                <a:effectLst/>
              </a:rPr>
              <a:t>браузером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 для того, чтобы загрузить с </a:t>
            </a:r>
            <a:r>
              <a:rPr lang="en" sz="2200" b="0" i="0" dirty="0">
                <a:solidFill>
                  <a:srgbClr val="333333"/>
                </a:solidFill>
                <a:effectLst/>
              </a:rPr>
              <a:t>Web-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сервера </a:t>
            </a:r>
            <a:r>
              <a:rPr lang="en" sz="2200" b="0" i="0" dirty="0">
                <a:solidFill>
                  <a:srgbClr val="333333"/>
                </a:solidFill>
                <a:effectLst/>
              </a:rPr>
              <a:t>HTML 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страницы и другие ресурсы, которые нужны для показа страниц.</a:t>
            </a:r>
            <a:br>
              <a:rPr lang="ru-RU" sz="2200" b="0" i="0" dirty="0">
                <a:solidFill>
                  <a:srgbClr val="333333"/>
                </a:solidFill>
                <a:effectLst/>
              </a:rPr>
            </a:br>
            <a:r>
              <a:rPr lang="ru-RU" sz="2200" b="0" i="0" dirty="0">
                <a:solidFill>
                  <a:srgbClr val="333333"/>
                </a:solidFill>
                <a:effectLst/>
              </a:rPr>
              <a:t>Также </a:t>
            </a:r>
            <a:r>
              <a:rPr lang="en" sz="2200" b="0" i="0" dirty="0">
                <a:solidFill>
                  <a:srgbClr val="333333"/>
                </a:solidFill>
                <a:effectLst/>
              </a:rPr>
              <a:t>HTTP 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сейчас активно применяется </a:t>
            </a:r>
            <a:r>
              <a:rPr lang="ru-RU" sz="2200" b="1" i="0" dirty="0">
                <a:solidFill>
                  <a:srgbClr val="333333"/>
                </a:solidFill>
                <a:effectLst/>
              </a:rPr>
              <a:t>в </a:t>
            </a:r>
            <a:r>
              <a:rPr lang="en" sz="2200" b="1" i="0" dirty="0">
                <a:solidFill>
                  <a:srgbClr val="333333"/>
                </a:solidFill>
                <a:effectLst/>
              </a:rPr>
              <a:t>API</a:t>
            </a:r>
            <a:r>
              <a:rPr lang="en" sz="22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2200" dirty="0">
                <a:solidFill>
                  <a:srgbClr val="333333"/>
                </a:solidFill>
              </a:rPr>
              <a:t>HTTP 0.9</a:t>
            </a:r>
            <a:r>
              <a:rPr lang="en" sz="2200" b="0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предложил в </a:t>
            </a:r>
            <a:r>
              <a:rPr lang="en-US" sz="2200" b="0" i="0" dirty="0">
                <a:solidFill>
                  <a:srgbClr val="333333"/>
                </a:solidFill>
                <a:effectLst/>
              </a:rPr>
              <a:t>1991</a:t>
            </a:r>
            <a:r>
              <a:rPr lang="ru-RU" sz="2200" b="0" i="0" dirty="0">
                <a:solidFill>
                  <a:srgbClr val="333333"/>
                </a:solidFill>
                <a:effectLst/>
              </a:rPr>
              <a:t> году Тим Бернерс-Ли из Европейского центра ядерных исследований (ЦЕРН).</a:t>
            </a:r>
            <a:endParaRPr lang="en-US" sz="2200" b="0" i="0" dirty="0">
              <a:solidFill>
                <a:srgbClr val="333333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" sz="2200" i="0" dirty="0">
                <a:solidFill>
                  <a:srgbClr val="202122"/>
                </a:solidFill>
                <a:effectLst/>
                <a:cs typeface="Consolas" panose="020B0609020204030204" pitchFamily="49" charset="0"/>
              </a:rPr>
              <a:t>HTTP 1.0 </a:t>
            </a:r>
            <a:r>
              <a:rPr lang="ru-RU" sz="2200" i="0" dirty="0">
                <a:solidFill>
                  <a:srgbClr val="202122"/>
                </a:solidFill>
                <a:effectLst/>
                <a:cs typeface="Consolas" panose="020B0609020204030204" pitchFamily="49" charset="0"/>
              </a:rPr>
              <a:t>выпущен </a:t>
            </a:r>
            <a:r>
              <a:rPr lang="ru-RU" sz="2200" dirty="0">
                <a:solidFill>
                  <a:srgbClr val="202122"/>
                </a:solidFill>
                <a:cs typeface="Consolas" panose="020B0609020204030204" pitchFamily="49" charset="0"/>
              </a:rPr>
              <a:t>в </a:t>
            </a:r>
            <a:r>
              <a:rPr lang="ru-RU" sz="2200" i="0" dirty="0">
                <a:solidFill>
                  <a:srgbClr val="202122"/>
                </a:solidFill>
                <a:effectLst/>
                <a:cs typeface="Consolas" panose="020B0609020204030204" pitchFamily="49" charset="0"/>
              </a:rPr>
              <a:t>1996 года</a:t>
            </a:r>
            <a:r>
              <a:rPr lang="en-US" sz="2200" i="0" dirty="0">
                <a:solidFill>
                  <a:srgbClr val="202122"/>
                </a:solidFill>
                <a:effectLst/>
                <a:cs typeface="Consolas" panose="020B0609020204030204" pitchFamily="49" charset="0"/>
              </a:rPr>
              <a:t> </a:t>
            </a:r>
            <a:r>
              <a:rPr lang="ru-RU" sz="2200" i="0" dirty="0">
                <a:solidFill>
                  <a:srgbClr val="202122"/>
                </a:solidFill>
                <a:effectLst/>
                <a:cs typeface="Consolas" panose="020B0609020204030204" pitchFamily="49" charset="0"/>
              </a:rPr>
              <a:t>— </a:t>
            </a:r>
            <a:r>
              <a:rPr lang="en" sz="2200" i="0" dirty="0">
                <a:solidFill>
                  <a:srgbClr val="202122"/>
                </a:solidFill>
                <a:effectLst/>
                <a:cs typeface="Consolas" panose="020B0609020204030204" pitchFamily="49" charset="0"/>
              </a:rPr>
              <a:t>RFC 1945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ru-RU" sz="2200" dirty="0"/>
              <a:t>От общего объема интернет-трафика </a:t>
            </a:r>
            <a:r>
              <a:rPr lang="en" sz="2200" dirty="0"/>
              <a:t>HTTP/HTTPS </a:t>
            </a:r>
            <a:r>
              <a:rPr lang="ru-RU" sz="2200" dirty="0"/>
              <a:t>составляет примерно 75-80%</a:t>
            </a:r>
            <a:endParaRPr lang="ru-RU" sz="2200" i="0" dirty="0">
              <a:solidFill>
                <a:srgbClr val="202122"/>
              </a:solidFill>
              <a:effectLst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" sz="2200" i="0" dirty="0">
                <a:solidFill>
                  <a:srgbClr val="202122"/>
                </a:solidFill>
                <a:effectLst/>
                <a:cs typeface="Consolas" panose="020B0609020204030204" pitchFamily="49" charset="0"/>
              </a:rPr>
              <a:t>HTTP </a:t>
            </a:r>
            <a:r>
              <a:rPr lang="ru-RU" sz="2200" i="0" dirty="0">
                <a:solidFill>
                  <a:srgbClr val="202122"/>
                </a:solidFill>
                <a:effectLst/>
                <a:cs typeface="Consolas" panose="020B0609020204030204" pitchFamily="49" charset="0"/>
              </a:rPr>
              <a:t>используется также в качестве «транспорта» для других протоколов прикладного уровня: </a:t>
            </a:r>
            <a:r>
              <a:rPr lang="en" sz="2200" i="0" dirty="0">
                <a:solidFill>
                  <a:srgbClr val="202122"/>
                </a:solidFill>
                <a:effectLst/>
                <a:cs typeface="Consolas" panose="020B0609020204030204" pitchFamily="49" charset="0"/>
              </a:rPr>
              <a:t>SOAP, XML-RPC, WebDAV</a:t>
            </a:r>
            <a:r>
              <a:rPr lang="ru-RU" sz="2200" i="0" dirty="0">
                <a:solidFill>
                  <a:srgbClr val="202122"/>
                </a:solidFill>
                <a:effectLst/>
                <a:cs typeface="Consolas" panose="020B0609020204030204" pitchFamily="49" charset="0"/>
              </a:rPr>
              <a:t> </a:t>
            </a:r>
            <a:r>
              <a:rPr lang="ru-RU" sz="2200" dirty="0">
                <a:solidFill>
                  <a:srgbClr val="202122"/>
                </a:solidFill>
                <a:cs typeface="Consolas" panose="020B0609020204030204" pitchFamily="49" charset="0"/>
              </a:rPr>
              <a:t>и т.п</a:t>
            </a:r>
            <a:r>
              <a:rPr lang="en" sz="2200" i="0" dirty="0">
                <a:solidFill>
                  <a:srgbClr val="202122"/>
                </a:solidFill>
                <a:effectLst/>
                <a:cs typeface="Consolas" panose="020B0609020204030204" pitchFamily="49" charset="0"/>
              </a:rPr>
              <a:t>.</a:t>
            </a:r>
            <a:endParaRPr lang="ru-RU" sz="2200" i="0" dirty="0">
              <a:solidFill>
                <a:srgbClr val="202122"/>
              </a:solidFill>
              <a:effectLst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800"/>
              </a:spcBef>
            </a:pPr>
            <a:r>
              <a:rPr lang="ru-RU" sz="1800" b="0" i="0" dirty="0">
                <a:solidFill>
                  <a:srgbClr val="333333"/>
                </a:solidFill>
                <a:effectLst/>
              </a:rPr>
              <a:t>В таком случае говорят, что протокол </a:t>
            </a:r>
            <a:r>
              <a:rPr lang="en" sz="1800" b="0" i="0" dirty="0">
                <a:solidFill>
                  <a:srgbClr val="333333"/>
                </a:solidFill>
                <a:effectLst/>
              </a:rPr>
              <a:t>HTTP 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используется как «транспорт».</a:t>
            </a:r>
            <a:endParaRPr lang="ru-RU" i="0" dirty="0">
              <a:solidFill>
                <a:srgbClr val="202122"/>
              </a:solidFill>
              <a:effectLst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36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0BA9CCB-BA5E-36D6-7EED-0D484C593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202449"/>
              </p:ext>
            </p:extLst>
          </p:nvPr>
        </p:nvGraphicFramePr>
        <p:xfrm>
          <a:off x="312255" y="1361443"/>
          <a:ext cx="11579087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769">
                  <a:extLst>
                    <a:ext uri="{9D8B030D-6E8A-4147-A177-3AD203B41FA5}">
                      <a16:colId xmlns:a16="http://schemas.microsoft.com/office/drawing/2014/main" val="1674057828"/>
                    </a:ext>
                  </a:extLst>
                </a:gridCol>
                <a:gridCol w="10107318">
                  <a:extLst>
                    <a:ext uri="{9D8B030D-6E8A-4147-A177-3AD203B41FA5}">
                      <a16:colId xmlns:a16="http://schemas.microsoft.com/office/drawing/2014/main" val="3339730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Директива</a:t>
                      </a:r>
                      <a:endParaRPr lang="ru-RU" dirty="0"/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Описание</a:t>
                      </a:r>
                      <a:endParaRPr lang="ru-RU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54271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Path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Ограничивает доступ </a:t>
                      </a:r>
                      <a:r>
                        <a:rPr lang="en" dirty="0"/>
                        <a:t>Cookie </a:t>
                      </a:r>
                      <a:r>
                        <a:rPr lang="ru-RU" dirty="0"/>
                        <a:t>только для определённого пути. Например, </a:t>
                      </a: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Path=/admin</a:t>
                      </a:r>
                      <a:r>
                        <a:rPr lang="en" dirty="0"/>
                        <a:t> </a:t>
                      </a:r>
                      <a:r>
                        <a:rPr lang="ru-RU" dirty="0"/>
                        <a:t>означает, что </a:t>
                      </a:r>
                      <a:r>
                        <a:rPr lang="en" dirty="0"/>
                        <a:t>Cookie </a:t>
                      </a:r>
                      <a:r>
                        <a:rPr lang="ru-RU" dirty="0"/>
                        <a:t>будет отправляться только на </a:t>
                      </a:r>
                      <a:r>
                        <a:rPr lang="ru-RU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admin</a:t>
                      </a:r>
                      <a:r>
                        <a:rPr lang="en" dirty="0"/>
                        <a:t> </a:t>
                      </a:r>
                      <a:r>
                        <a:rPr lang="ru-RU" dirty="0"/>
                        <a:t>и его подстраниц.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2986963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Domain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Определяет, для каких поддоменов </a:t>
                      </a:r>
                      <a:r>
                        <a:rPr lang="en" dirty="0"/>
                        <a:t>Cookie </a:t>
                      </a:r>
                      <a:r>
                        <a:rPr lang="ru-RU" dirty="0"/>
                        <a:t>доступен. Например, </a:t>
                      </a: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Domain=</a:t>
                      </a:r>
                      <a:r>
                        <a:rPr lang="en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example.com</a:t>
                      </a:r>
                      <a:r>
                        <a:rPr lang="en" dirty="0"/>
                        <a:t> </a:t>
                      </a:r>
                      <a:r>
                        <a:rPr lang="ru-RU" dirty="0"/>
                        <a:t>позволяет </a:t>
                      </a:r>
                      <a:r>
                        <a:rPr lang="en" dirty="0"/>
                        <a:t>Cookie </a:t>
                      </a:r>
                      <a:r>
                        <a:rPr lang="ru-RU" dirty="0"/>
                        <a:t>работать на </a:t>
                      </a:r>
                      <a:r>
                        <a:rPr lang="en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sub.example.com</a:t>
                      </a:r>
                      <a:r>
                        <a:rPr lang="en" dirty="0"/>
                        <a:t>.</a:t>
                      </a:r>
                      <a:r>
                        <a:rPr lang="ru-RU" dirty="0"/>
                        <a:t> Если </a:t>
                      </a:r>
                      <a:r>
                        <a:rPr lang="en-US" dirty="0"/>
                        <a:t>Domain </a:t>
                      </a:r>
                      <a:r>
                        <a:rPr lang="ru-RU" dirty="0"/>
                        <a:t>не указан — кука не действует на поддомены</a:t>
                      </a:r>
                      <a:endParaRPr lang="en" dirty="0"/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57248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Max-Age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  <a:r>
                        <a:rPr lang="ru-RU" dirty="0"/>
                        <a:t>рок жизни </a:t>
                      </a:r>
                      <a:r>
                        <a:rPr lang="en" dirty="0"/>
                        <a:t>Cookie </a:t>
                      </a:r>
                      <a:r>
                        <a:rPr lang="ru-RU" dirty="0"/>
                        <a:t>в </a:t>
                      </a:r>
                      <a:r>
                        <a:rPr lang="ru-RU" b="1" dirty="0"/>
                        <a:t>секундах</a:t>
                      </a:r>
                      <a:r>
                        <a:rPr lang="ru-RU" dirty="0"/>
                        <a:t> (после истечения </a:t>
                      </a:r>
                      <a:r>
                        <a:rPr lang="en" dirty="0"/>
                        <a:t>Cookie </a:t>
                      </a:r>
                      <a:r>
                        <a:rPr lang="ru-RU" dirty="0"/>
                        <a:t>удаляется). Например, </a:t>
                      </a: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Max-Age=3600</a:t>
                      </a:r>
                      <a:r>
                        <a:rPr lang="en" dirty="0"/>
                        <a:t> — 1 </a:t>
                      </a:r>
                      <a:r>
                        <a:rPr lang="ru-RU" dirty="0"/>
                        <a:t>час.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110270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Expires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Точная дата и время истечения </a:t>
                      </a:r>
                      <a:r>
                        <a:rPr lang="en" dirty="0"/>
                        <a:t>Cookie. </a:t>
                      </a:r>
                      <a:r>
                        <a:rPr lang="ru-RU" dirty="0"/>
                        <a:t>Например, </a:t>
                      </a: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Expires=Wed, 21 Feb 2025 12:00:00 GMT</a:t>
                      </a:r>
                      <a:r>
                        <a:rPr lang="en" dirty="0"/>
                        <a:t>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484760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Secure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Cookie </a:t>
                      </a:r>
                      <a:r>
                        <a:rPr lang="ru-RU" dirty="0"/>
                        <a:t>передаётся </a:t>
                      </a:r>
                      <a:r>
                        <a:rPr lang="ru-RU" b="1" dirty="0"/>
                        <a:t>только</a:t>
                      </a:r>
                      <a:r>
                        <a:rPr lang="ru-RU" dirty="0"/>
                        <a:t> через </a:t>
                      </a:r>
                      <a:r>
                        <a:rPr lang="en" dirty="0"/>
                        <a:t>HTTPS (</a:t>
                      </a:r>
                      <a:r>
                        <a:rPr lang="ru-RU" dirty="0"/>
                        <a:t>не отправляется по </a:t>
                      </a:r>
                      <a:r>
                        <a:rPr lang="en" dirty="0"/>
                        <a:t>HTTP).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377866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HttpOnly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Cookie </a:t>
                      </a:r>
                      <a:r>
                        <a:rPr lang="ru-RU" b="1" dirty="0"/>
                        <a:t>недоступен</a:t>
                      </a:r>
                      <a:r>
                        <a:rPr lang="ru-RU" dirty="0"/>
                        <a:t> через </a:t>
                      </a:r>
                      <a:r>
                        <a:rPr lang="en" dirty="0"/>
                        <a:t>JavaScript (</a:t>
                      </a:r>
                      <a:r>
                        <a:rPr lang="en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document.cookie</a:t>
                      </a:r>
                      <a:r>
                        <a:rPr lang="en" dirty="0"/>
                        <a:t>), </a:t>
                      </a:r>
                      <a:r>
                        <a:rPr lang="ru-RU" dirty="0"/>
                        <a:t>защищает от </a:t>
                      </a:r>
                      <a:r>
                        <a:rPr lang="en" dirty="0"/>
                        <a:t>XSS-</a:t>
                      </a:r>
                      <a:r>
                        <a:rPr lang="ru-RU" dirty="0"/>
                        <a:t>атак.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204464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noProof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SameSite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Ограничивает передачу </a:t>
                      </a:r>
                      <a:r>
                        <a:rPr lang="en" dirty="0"/>
                        <a:t>Cookie </a:t>
                      </a:r>
                      <a:r>
                        <a:rPr lang="ru-RU" dirty="0"/>
                        <a:t>между сайтами, защищая от </a:t>
                      </a:r>
                      <a:r>
                        <a:rPr lang="en" dirty="0"/>
                        <a:t>CSRF-</a:t>
                      </a:r>
                      <a:r>
                        <a:rPr lang="ru-RU" dirty="0"/>
                        <a:t>атак. Значения: </a:t>
                      </a:r>
                      <a:r>
                        <a:rPr lang="en" dirty="0"/>
                        <a:t>Strict, Lax, None.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506961519"/>
                  </a:ext>
                </a:extLst>
              </a:tr>
            </a:tbl>
          </a:graphicData>
        </a:graphic>
      </p:graphicFrame>
      <p:sp>
        <p:nvSpPr>
          <p:cNvPr id="7" name="Объект 2">
            <a:extLst>
              <a:ext uri="{FF2B5EF4-FFF2-40B4-BE49-F238E27FC236}">
                <a16:creationId xmlns:a16="http://schemas.microsoft.com/office/drawing/2014/main" id="{443FD543-7430-725D-D6D1-75D0CFC4C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456" y="4938927"/>
            <a:ext cx="7386431" cy="1809743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/>
              <a:t>Cookie, </a:t>
            </a:r>
            <a:r>
              <a:rPr lang="ru-RU" sz="1800" dirty="0"/>
              <a:t>который доступен только на </a:t>
            </a:r>
            <a:r>
              <a:rPr lang="en" sz="1800" dirty="0"/>
              <a:t>HTTPS </a:t>
            </a:r>
            <a:r>
              <a:rPr lang="ru-RU" sz="1800" dirty="0"/>
              <a:t>и не доступен через </a:t>
            </a:r>
            <a:r>
              <a:rPr lang="en" sz="1800" dirty="0"/>
              <a:t>JavaScript:</a:t>
            </a:r>
            <a:br>
              <a:rPr lang="en" dirty="0">
                <a:cs typeface="Consolas" panose="020B0609020204030204" pitchFamily="49" charset="0"/>
              </a:rPr>
            </a:b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Set-Cookie: session=xyz789; Secure; HttpOnly</a:t>
            </a:r>
            <a:b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dirty="0"/>
              <a:t>Cookie, </a:t>
            </a:r>
            <a:r>
              <a:rPr lang="ru-RU" sz="1800" dirty="0"/>
              <a:t>который работает только на </a:t>
            </a:r>
            <a:r>
              <a:rPr lang="en" sz="1800" noProof="1"/>
              <a:t>example.com</a:t>
            </a:r>
            <a:r>
              <a:rPr lang="en" sz="1800" dirty="0"/>
              <a:t> </a:t>
            </a:r>
            <a:r>
              <a:rPr lang="ru-RU" sz="1800" dirty="0"/>
              <a:t>и его поддоменах</a:t>
            </a:r>
            <a:r>
              <a:rPr lang="en-US" sz="1800" dirty="0"/>
              <a:t>:</a:t>
            </a:r>
            <a:endParaRPr lang="en" sz="1800" dirty="0"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Set-Cookie: auth_token=abc123; Domain=example.com; Path=/</a:t>
            </a:r>
            <a:b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dirty="0"/>
              <a:t>Cookie, </a:t>
            </a:r>
            <a:r>
              <a:rPr lang="ru-RU" sz="1800" dirty="0"/>
              <a:t>который действует 1 день и удаляется автоматически</a:t>
            </a:r>
            <a:r>
              <a:rPr lang="en-US" sz="1800" dirty="0"/>
              <a:t>:</a:t>
            </a:r>
            <a:endParaRPr lang="en" sz="1800" dirty="0"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Set-Cookie: preferences=dark_mode; Max-Age=86400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A8EB6AD3-38D7-8F9F-4518-A9C68D951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691297"/>
              </p:ext>
            </p:extLst>
          </p:nvPr>
        </p:nvGraphicFramePr>
        <p:xfrm>
          <a:off x="7692887" y="4901319"/>
          <a:ext cx="4469296" cy="19507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2629383542"/>
                    </a:ext>
                  </a:extLst>
                </a:gridCol>
                <a:gridCol w="3664226">
                  <a:extLst>
                    <a:ext uri="{9D8B030D-6E8A-4147-A177-3AD203B41FA5}">
                      <a16:colId xmlns:a16="http://schemas.microsoft.com/office/drawing/2014/main" val="2545291246"/>
                    </a:ext>
                  </a:extLst>
                </a:gridCol>
              </a:tblGrid>
              <a:tr h="644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Strict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600" dirty="0"/>
                        <a:t>Cookie </a:t>
                      </a:r>
                      <a:r>
                        <a:rPr lang="ru-RU" sz="1600" dirty="0"/>
                        <a:t>отправляется </a:t>
                      </a:r>
                      <a:r>
                        <a:rPr lang="ru-RU" sz="1600" b="1" dirty="0"/>
                        <a:t>только</a:t>
                      </a:r>
                      <a:r>
                        <a:rPr lang="ru-RU" sz="1600" dirty="0"/>
                        <a:t> при навигации </a:t>
                      </a:r>
                      <a:r>
                        <a:rPr lang="ru-RU" sz="1600" b="1" dirty="0"/>
                        <a:t>внутри</a:t>
                      </a:r>
                      <a:r>
                        <a:rPr lang="ru-RU" sz="1600" dirty="0"/>
                        <a:t> того же сайта. Подходит для аутентификационных</a:t>
                      </a:r>
                      <a:r>
                        <a:rPr lang="en-US" sz="1600" dirty="0"/>
                        <a:t> </a:t>
                      </a:r>
                      <a:r>
                        <a:rPr lang="ru-RU" sz="1600" dirty="0" err="1"/>
                        <a:t>кук</a:t>
                      </a:r>
                      <a:r>
                        <a:rPr lang="en" sz="1600" dirty="0"/>
                        <a:t>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2719568"/>
                  </a:ext>
                </a:extLst>
              </a:tr>
              <a:tr h="4834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Lax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600" dirty="0"/>
                        <a:t>Cookie </a:t>
                      </a:r>
                      <a:r>
                        <a:rPr lang="ru-RU" sz="1600" b="1" dirty="0"/>
                        <a:t>не отправляется</a:t>
                      </a:r>
                      <a:r>
                        <a:rPr lang="ru-RU" sz="1600" dirty="0"/>
                        <a:t> при </a:t>
                      </a:r>
                      <a:r>
                        <a:rPr lang="en" sz="1600" dirty="0"/>
                        <a:t>POST-</a:t>
                      </a:r>
                      <a:r>
                        <a:rPr lang="ru-RU" sz="1600" dirty="0"/>
                        <a:t>запросах с других сайтов, но отправляется при </a:t>
                      </a:r>
                      <a:r>
                        <a:rPr lang="en" sz="1600" dirty="0"/>
                        <a:t>GET.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31118920"/>
                  </a:ext>
                </a:extLst>
              </a:tr>
              <a:tr h="32232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None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600" dirty="0"/>
                        <a:t>Cookie </a:t>
                      </a:r>
                      <a:r>
                        <a:rPr lang="ru-RU" sz="1600" dirty="0"/>
                        <a:t>отправляется </a:t>
                      </a:r>
                      <a:r>
                        <a:rPr lang="ru-RU" sz="1600" b="1" dirty="0"/>
                        <a:t>во всех случаях</a:t>
                      </a:r>
                      <a:r>
                        <a:rPr lang="ru-RU" sz="1600" dirty="0"/>
                        <a:t>, но требует </a:t>
                      </a:r>
                      <a:r>
                        <a:rPr lang="en" sz="1600" dirty="0"/>
                        <a:t>Secure.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826002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563D887-CDF4-3C35-F123-1AE84D3C23C7}"/>
              </a:ext>
            </a:extLst>
          </p:cNvPr>
          <p:cNvSpPr txBox="1"/>
          <p:nvPr/>
        </p:nvSpPr>
        <p:spPr>
          <a:xfrm>
            <a:off x="306456" y="17065"/>
            <a:ext cx="11053970" cy="12670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Set-Cookie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200"/>
              </a:spcBef>
            </a:pPr>
            <a:r>
              <a:rPr lang="ru-RU" sz="2000" dirty="0"/>
              <a:t>Используется для отправки </a:t>
            </a:r>
            <a:r>
              <a:rPr lang="en" sz="2000" dirty="0"/>
              <a:t>cookie </a:t>
            </a:r>
            <a:r>
              <a:rPr lang="ru-RU" sz="2000" dirty="0"/>
              <a:t>клиенту.</a:t>
            </a:r>
            <a:endParaRPr lang="en-US" sz="2000" dirty="0"/>
          </a:p>
          <a:p>
            <a:pPr>
              <a:spcBef>
                <a:spcPts val="500"/>
              </a:spcBef>
            </a:pP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Set-Cookie: session_id=abc123; Path=/; HttpOnly; Secure; SameSite=Strict</a:t>
            </a:r>
          </a:p>
        </p:txBody>
      </p:sp>
    </p:spTree>
    <p:extLst>
      <p:ext uri="{BB962C8B-B14F-4D97-AF65-F5344CB8AC3E}">
        <p14:creationId xmlns:p14="http://schemas.microsoft.com/office/powerpoint/2010/main" val="2778062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D3BB5-B80E-69F6-4C62-6999A684E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DF897E-874F-0BF5-BC07-7E3462532B19}"/>
              </a:ext>
            </a:extLst>
          </p:cNvPr>
          <p:cNvSpPr txBox="1"/>
          <p:nvPr/>
        </p:nvSpPr>
        <p:spPr>
          <a:xfrm>
            <a:off x="435664" y="28521"/>
            <a:ext cx="11320669" cy="15106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Server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Указывает название и версию серверного ПО, обработавшего запрос.</a:t>
            </a:r>
            <a:endParaRPr lang="en" sz="2000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Server: Apache/2.4.41 (Ubuntu)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Server: nginx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04981-91E4-F6AB-0DBB-ECBF0A558EB4}"/>
              </a:ext>
            </a:extLst>
          </p:cNvPr>
          <p:cNvSpPr txBox="1"/>
          <p:nvPr/>
        </p:nvSpPr>
        <p:spPr>
          <a:xfrm>
            <a:off x="435664" y="1632955"/>
            <a:ext cx="11320669" cy="19466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Link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Предзагрузка ресурсов. Позволяет браузеру загружать ресурсы </a:t>
            </a:r>
            <a:r>
              <a:rPr lang="ru-RU" sz="2000" b="1" dirty="0"/>
              <a:t>заранее</a:t>
            </a:r>
            <a:r>
              <a:rPr lang="ru-RU" sz="2000" dirty="0"/>
              <a:t>.</a:t>
            </a:r>
            <a:endParaRPr lang="en" sz="2000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Link: &lt;/styles.css&gt;; rel=preload; as=style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ru-RU" sz="2000" dirty="0"/>
              <a:t>Ускоряет загрузку </a:t>
            </a:r>
            <a:r>
              <a:rPr lang="en" sz="2000" b="1" dirty="0"/>
              <a:t>CSS, JS, </a:t>
            </a:r>
            <a:r>
              <a:rPr lang="ru-RU" sz="2000" b="1" dirty="0"/>
              <a:t>шрифтов</a:t>
            </a:r>
            <a:r>
              <a:rPr lang="ru-RU" sz="2000" dirty="0"/>
              <a:t>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ru-RU" sz="2000" dirty="0"/>
              <a:t>Используется с 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103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Early Hints</a:t>
            </a:r>
            <a:r>
              <a:rPr lang="en" sz="2000" dirty="0"/>
              <a:t> </a:t>
            </a:r>
            <a:r>
              <a:rPr lang="ru-RU" sz="2000" dirty="0"/>
              <a:t>для </a:t>
            </a:r>
            <a:r>
              <a:rPr lang="en" sz="2000" dirty="0"/>
              <a:t>HTTP/2 </a:t>
            </a:r>
            <a:r>
              <a:rPr lang="ru-RU" sz="2000" dirty="0"/>
              <a:t>и </a:t>
            </a:r>
            <a:r>
              <a:rPr lang="en" sz="2000" dirty="0"/>
              <a:t>HTTP/3.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89C2B-1F06-9EAD-BBA2-54CDF7737041}"/>
              </a:ext>
            </a:extLst>
          </p:cNvPr>
          <p:cNvSpPr txBox="1"/>
          <p:nvPr/>
        </p:nvSpPr>
        <p:spPr>
          <a:xfrm>
            <a:off x="435663" y="3673406"/>
            <a:ext cx="11320669" cy="12670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Upgrade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dirty="0"/>
              <a:t>Сообщает клиенту о смене протокола (например, </a:t>
            </a:r>
            <a:r>
              <a:rPr lang="en" sz="2000" dirty="0"/>
              <a:t>WebSocket).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Upgrade: websocket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DDABF-DD58-E1EF-A467-5351F1AF0185}"/>
              </a:ext>
            </a:extLst>
          </p:cNvPr>
          <p:cNvSpPr txBox="1"/>
          <p:nvPr/>
        </p:nvSpPr>
        <p:spPr>
          <a:xfrm>
            <a:off x="435663" y="5034184"/>
            <a:ext cx="11320669" cy="18184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800" b="1" dirty="0">
                <a:solidFill>
                  <a:srgbClr val="C00000"/>
                </a:solidFill>
              </a:rPr>
              <a:t>WWW-Authenticate</a:t>
            </a:r>
            <a:endParaRPr lang="en" sz="2800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ru-RU" sz="2000" b="1" dirty="0"/>
              <a:t>Сообщает клиенту</a:t>
            </a:r>
            <a:r>
              <a:rPr lang="ru-RU" sz="2000" dirty="0"/>
              <a:t>, что для доступа к ресурсу требуется </a:t>
            </a:r>
            <a:r>
              <a:rPr lang="ru-RU" sz="2000" b="1" dirty="0"/>
              <a:t>аутентификация</a:t>
            </a:r>
            <a:r>
              <a:rPr lang="ru-RU" sz="2000" dirty="0"/>
              <a:t>, когда клиент </a:t>
            </a:r>
            <a:r>
              <a:rPr lang="ru-RU" sz="2000" b="1" dirty="0"/>
              <a:t>не авторизован</a:t>
            </a:r>
            <a:r>
              <a:rPr lang="ru-RU" sz="2000" dirty="0"/>
              <a:t> (</a:t>
            </a:r>
            <a:r>
              <a:rPr lang="ru-RU" sz="2000" dirty="0">
                <a:latin typeface="Consolas" panose="020B0609020204030204" pitchFamily="49" charset="0"/>
                <a:cs typeface="Consolas" panose="020B0609020204030204" pitchFamily="49" charset="0"/>
              </a:rPr>
              <a:t>401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Unauthorized</a:t>
            </a:r>
            <a:r>
              <a:rPr lang="en" sz="2000" dirty="0"/>
              <a:t>), </a:t>
            </a:r>
            <a:r>
              <a:rPr lang="ru-RU" sz="2000" dirty="0"/>
              <a:t>и указывает, </a:t>
            </a:r>
            <a:r>
              <a:rPr lang="ru-RU" sz="2000" b="1" dirty="0"/>
              <a:t>какой метод аутентификации</a:t>
            </a:r>
            <a:r>
              <a:rPr lang="ru-RU" sz="2000" dirty="0"/>
              <a:t> требуется.</a:t>
            </a:r>
            <a:endParaRPr lang="en" sz="2000" dirty="0"/>
          </a:p>
          <a:p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HTTP/1.1 401 Unauthorized</a:t>
            </a:r>
          </a:p>
          <a:p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WWW-Authenticate: Basic realm="Secure Area"</a:t>
            </a:r>
          </a:p>
        </p:txBody>
      </p:sp>
    </p:spTree>
    <p:extLst>
      <p:ext uri="{BB962C8B-B14F-4D97-AF65-F5344CB8AC3E}">
        <p14:creationId xmlns:p14="http://schemas.microsoft.com/office/powerpoint/2010/main" val="2222371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2F6A5A-91DF-3FBF-A2DA-909560AD5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407"/>
            <a:ext cx="10515600" cy="608909"/>
          </a:xfrm>
        </p:spPr>
        <p:txBody>
          <a:bodyPr>
            <a:normAutofit fontScale="90000"/>
          </a:bodyPr>
          <a:lstStyle/>
          <a:p>
            <a:r>
              <a:rPr lang="ru-RU" dirty="0"/>
              <a:t>Кодирование </a:t>
            </a:r>
            <a:r>
              <a:rPr lang="en-US" dirty="0"/>
              <a:t>URI / </a:t>
            </a:r>
            <a:r>
              <a:rPr lang="ru-RU" dirty="0"/>
              <a:t>параметров в </a:t>
            </a:r>
            <a:r>
              <a:rPr lang="en" dirty="0"/>
              <a:t>HTTP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0A9BB3-922D-3B9D-5082-190DD5473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4585"/>
            <a:ext cx="10515600" cy="9243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/>
              <a:t>В </a:t>
            </a:r>
            <a:r>
              <a:rPr lang="en" sz="2000" dirty="0"/>
              <a:t>HTTP </a:t>
            </a:r>
            <a:r>
              <a:rPr lang="ru-RU" sz="2000" dirty="0"/>
              <a:t>используются </a:t>
            </a:r>
            <a:r>
              <a:rPr lang="ru-RU" sz="2000" b="1" dirty="0"/>
              <a:t>разные методы кодирования данных</a:t>
            </a:r>
            <a:r>
              <a:rPr lang="ru-RU" sz="2000" dirty="0"/>
              <a:t> для безопасной передачи информации. Эти кодировки помогают корректно передавать </a:t>
            </a:r>
            <a:r>
              <a:rPr lang="en" sz="2000" b="1" dirty="0"/>
              <a:t>URL-</a:t>
            </a:r>
            <a:r>
              <a:rPr lang="ru-RU" sz="2000" b="1" dirty="0"/>
              <a:t>адреса, параметры запроса, бинарные данные, пароли и заголовки</a:t>
            </a:r>
            <a:r>
              <a:rPr lang="ru-RU" sz="2000" dirty="0"/>
              <a:t>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AAC2EC4-BEB6-7AD0-7530-AA6FE8F7892C}"/>
              </a:ext>
            </a:extLst>
          </p:cNvPr>
          <p:cNvSpPr txBox="1">
            <a:spLocks/>
          </p:cNvSpPr>
          <p:nvPr/>
        </p:nvSpPr>
        <p:spPr>
          <a:xfrm>
            <a:off x="228601" y="1928194"/>
            <a:ext cx="11509512" cy="2723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" sz="2200" b="1" dirty="0"/>
              <a:t>URL Encoding (Percent-Encoding)</a:t>
            </a:r>
            <a:endParaRPr lang="ru-RU" sz="2200" b="1" dirty="0"/>
          </a:p>
          <a:p>
            <a:pPr marL="0" indent="0">
              <a:buNone/>
            </a:pP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https://ru.wikipedia.org/wiki/%D0%AF%D0%B7%D1%8B%D0%BA</a:t>
            </a:r>
            <a:endParaRPr lang="ru-RU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000" indent="-180000">
              <a:lnSpc>
                <a:spcPct val="100000"/>
              </a:lnSpc>
              <a:spcBef>
                <a:spcPts val="800"/>
              </a:spcBef>
            </a:pPr>
            <a:r>
              <a:rPr lang="ru-RU" sz="2000" dirty="0"/>
              <a:t>В </a:t>
            </a:r>
            <a:r>
              <a:rPr lang="ru-RU" sz="2000" b="1" dirty="0"/>
              <a:t>параметрах </a:t>
            </a:r>
            <a:r>
              <a:rPr lang="en" sz="2000" b="1" dirty="0"/>
              <a:t>URL	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?q=hello world</a:t>
            </a:r>
            <a:r>
              <a:rPr lang="en" sz="2000" dirty="0">
                <a:cs typeface="Consolas" panose="020B0609020204030204" pitchFamily="49" charset="0"/>
              </a:rPr>
              <a:t> 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→</a:t>
            </a:r>
            <a:r>
              <a:rPr lang="ru-RU" sz="2000" dirty="0"/>
              <a:t> 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?q=hello</a:t>
            </a:r>
            <a:r>
              <a:rPr lang="ru-RU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%20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endParaRPr lang="en" sz="2000" dirty="0">
              <a:highlight>
                <a:srgbClr val="FFFF00"/>
              </a:highlight>
            </a:endParaRPr>
          </a:p>
          <a:p>
            <a:pPr marL="180000" indent="-180000">
              <a:lnSpc>
                <a:spcPct val="100000"/>
              </a:lnSpc>
              <a:spcBef>
                <a:spcPts val="800"/>
              </a:spcBef>
            </a:pPr>
            <a:r>
              <a:rPr lang="ru-RU" sz="2000" dirty="0"/>
              <a:t>В </a:t>
            </a:r>
            <a:r>
              <a:rPr lang="ru-RU" sz="2000" b="1" dirty="0"/>
              <a:t>теле запроса</a:t>
            </a:r>
            <a:r>
              <a:rPr lang="ru-RU" sz="2000" dirty="0"/>
              <a:t> (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application/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x-www-form-urlencoded</a:t>
            </a:r>
            <a:r>
              <a:rPr lang="en" sz="2000" dirty="0"/>
              <a:t>)</a:t>
            </a:r>
            <a:br>
              <a:rPr lang="ru-RU" sz="2000" dirty="0"/>
            </a:br>
            <a:r>
              <a:rPr lang="ru-RU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name=John </a:t>
            </a:r>
            <a:r>
              <a:rPr lang="en-US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Smith</a:t>
            </a:r>
            <a:r>
              <a:rPr lang="ru-RU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&amp;message=Hello World!</a:t>
            </a:r>
            <a:r>
              <a:rPr lang="en" sz="2000" dirty="0">
                <a:cs typeface="Consolas" panose="020B0609020204030204" pitchFamily="49" charset="0"/>
              </a:rPr>
              <a:t> 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→</a:t>
            </a:r>
            <a:r>
              <a:rPr lang="ru-RU" sz="2000" dirty="0"/>
              <a:t> </a:t>
            </a: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name=John+Smith&amp;message=Hello+World%21</a:t>
            </a:r>
            <a:endParaRPr lang="en" sz="20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80000" indent="-180000">
              <a:lnSpc>
                <a:spcPct val="100000"/>
              </a:lnSpc>
              <a:spcBef>
                <a:spcPts val="800"/>
              </a:spcBef>
            </a:pPr>
            <a:r>
              <a:rPr lang="ru-RU" sz="2000" dirty="0"/>
              <a:t>В </a:t>
            </a:r>
            <a:r>
              <a:rPr lang="en" sz="2000" b="1" dirty="0"/>
              <a:t>Cookies</a:t>
            </a:r>
            <a:r>
              <a:rPr lang="en" sz="2000" dirty="0"/>
              <a:t> </a:t>
            </a:r>
            <a:r>
              <a:rPr lang="ru-RU" sz="2000" dirty="0"/>
              <a:t>и других заголовках, где нельзя передавать пробелы и спецсимволы</a:t>
            </a:r>
            <a:br>
              <a:rPr lang="ru-RU" sz="2000" dirty="0"/>
            </a:b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Set-Cookie: </a:t>
            </a:r>
            <a:r>
              <a:rPr lang="en-US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=John%20Smith</a:t>
            </a:r>
            <a:br>
              <a:rPr lang="ru-RU" sz="2000" dirty="0"/>
            </a:br>
            <a:endParaRPr lang="ru-RU" sz="2000" dirty="0"/>
          </a:p>
          <a:p>
            <a:pPr marL="0" indent="0">
              <a:buNone/>
            </a:pPr>
            <a:endParaRPr lang="en" sz="20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2AFC8A1-9BD9-FCBC-8DDA-074B03E0B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81914"/>
              </p:ext>
            </p:extLst>
          </p:nvPr>
        </p:nvGraphicFramePr>
        <p:xfrm>
          <a:off x="6172201" y="4770784"/>
          <a:ext cx="541682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434">
                  <a:extLst>
                    <a:ext uri="{9D8B030D-6E8A-4147-A177-3AD203B41FA5}">
                      <a16:colId xmlns:a16="http://schemas.microsoft.com/office/drawing/2014/main" val="1325568552"/>
                    </a:ext>
                  </a:extLst>
                </a:gridCol>
                <a:gridCol w="3528391">
                  <a:extLst>
                    <a:ext uri="{9D8B030D-6E8A-4147-A177-3AD203B41FA5}">
                      <a16:colId xmlns:a16="http://schemas.microsoft.com/office/drawing/2014/main" val="103812544"/>
                    </a:ext>
                  </a:extLst>
                </a:gridCol>
              </a:tblGrid>
              <a:tr h="158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Символ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Кодирование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46517"/>
                  </a:ext>
                </a:extLst>
              </a:tr>
              <a:tr h="467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space (</a:t>
                      </a:r>
                      <a:r>
                        <a:rPr lang="ru-RU" dirty="0"/>
                        <a:t>пробел)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%20 или + (в </a:t>
                      </a:r>
                      <a:r>
                        <a:rPr lang="en" dirty="0"/>
                        <a:t>application/x-www-form-</a:t>
                      </a:r>
                      <a:r>
                        <a:rPr lang="en" dirty="0" err="1"/>
                        <a:t>urlencoded</a:t>
                      </a:r>
                      <a:r>
                        <a:rPr lang="e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18833"/>
                  </a:ext>
                </a:extLst>
              </a:tr>
              <a:tr h="359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! # $ &amp; = /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%21 %23 %24 %26 </a:t>
                      </a:r>
                      <a:r>
                        <a:rPr lang="en" dirty="0"/>
                        <a:t>%3D</a:t>
                      </a:r>
                      <a:r>
                        <a:rPr lang="ru-RU" dirty="0"/>
                        <a:t> </a:t>
                      </a:r>
                      <a:r>
                        <a:rPr lang="en" dirty="0"/>
                        <a:t>%2F</a:t>
                      </a:r>
                      <a:r>
                        <a:rPr lang="ru-RU" dirty="0"/>
                        <a:t> </a:t>
                      </a:r>
                      <a:r>
                        <a:rPr lang="en" dirty="0"/>
                        <a:t>%3F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105435"/>
                  </a:ext>
                </a:extLst>
              </a:tr>
              <a:tr h="158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💄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ASCII)</a:t>
                      </a:r>
                      <a:endParaRPr lang="ru-RU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urlencode( utf8 ( str ) 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586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B57DA8C-1B4B-8108-098E-81E06AC405CC}"/>
              </a:ext>
            </a:extLst>
          </p:cNvPr>
          <p:cNvSpPr txBox="1"/>
          <p:nvPr/>
        </p:nvSpPr>
        <p:spPr>
          <a:xfrm>
            <a:off x="228601" y="4770784"/>
            <a:ext cx="5764695" cy="198515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Стандарты </a:t>
            </a:r>
            <a:r>
              <a:rPr lang="en" b="1" dirty="0"/>
              <a:t>HTTP</a:t>
            </a:r>
            <a:r>
              <a:rPr lang="en" dirty="0"/>
              <a:t> </a:t>
            </a:r>
            <a:r>
              <a:rPr lang="ru-RU" dirty="0"/>
              <a:t>основаны на </a:t>
            </a:r>
            <a:r>
              <a:rPr lang="en" b="1" dirty="0"/>
              <a:t>ASCII</a:t>
            </a:r>
            <a:r>
              <a:rPr lang="en" dirty="0"/>
              <a:t> </a:t>
            </a:r>
            <a:r>
              <a:rPr lang="ru-RU" dirty="0"/>
              <a:t>и не поддерживают напрямую не-</a:t>
            </a:r>
            <a:r>
              <a:rPr lang="en-US" dirty="0"/>
              <a:t>ASCII</a:t>
            </a:r>
            <a:r>
              <a:rPr lang="ru-RU" dirty="0"/>
              <a:t> символы</a:t>
            </a:r>
            <a:r>
              <a:rPr lang="en-US" dirty="0"/>
              <a:t> </a:t>
            </a:r>
            <a:r>
              <a:rPr lang="ru-RU" dirty="0"/>
              <a:t>в служебных полях.</a:t>
            </a:r>
          </a:p>
          <a:p>
            <a:pPr>
              <a:spcBef>
                <a:spcPts val="1000"/>
              </a:spcBef>
            </a:pPr>
            <a:r>
              <a:rPr lang="ru-RU" b="1" dirty="0"/>
              <a:t>Как </a:t>
            </a:r>
            <a:r>
              <a:rPr lang="en" b="1" dirty="0"/>
              <a:t>URL-Encoding </a:t>
            </a:r>
            <a:r>
              <a:rPr lang="ru-RU" b="1" dirty="0"/>
              <a:t>кодирует </a:t>
            </a:r>
            <a:r>
              <a:rPr lang="en" b="1" dirty="0"/>
              <a:t>UTF-8?</a:t>
            </a:r>
            <a:endParaRPr lang="en" dirty="0"/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ru-RU" dirty="0"/>
              <a:t>Строка </a:t>
            </a:r>
            <a:r>
              <a:rPr lang="ru-RU" b="1" dirty="0"/>
              <a:t>кодируется в </a:t>
            </a:r>
            <a:r>
              <a:rPr lang="en" b="1" dirty="0"/>
              <a:t>UTF-8 (</a:t>
            </a:r>
            <a:r>
              <a:rPr lang="ru-RU" b="1" dirty="0"/>
              <a:t>если она не в </a:t>
            </a:r>
            <a:r>
              <a:rPr lang="en" b="1" dirty="0"/>
              <a:t>UTF-8)</a:t>
            </a:r>
            <a:r>
              <a:rPr lang="en" dirty="0"/>
              <a:t>.</a:t>
            </a:r>
            <a:endParaRPr lang="ru-RU" dirty="0"/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ru-RU" dirty="0"/>
              <a:t>Каждый байт </a:t>
            </a:r>
            <a:r>
              <a:rPr lang="ru-RU" b="1" dirty="0"/>
              <a:t>заменяется на %</a:t>
            </a:r>
            <a:r>
              <a:rPr lang="en" b="1" dirty="0"/>
              <a:t>XX</a:t>
            </a:r>
            <a:r>
              <a:rPr lang="en" dirty="0"/>
              <a:t>, </a:t>
            </a:r>
            <a:r>
              <a:rPr lang="ru-RU" dirty="0"/>
              <a:t>где </a:t>
            </a:r>
            <a:r>
              <a:rPr lang="en" dirty="0"/>
              <a:t>XX — </a:t>
            </a:r>
            <a:r>
              <a:rPr lang="ru-RU" dirty="0"/>
              <a:t>шестнадцатеричное представление байта.</a:t>
            </a:r>
          </a:p>
        </p:txBody>
      </p:sp>
    </p:spTree>
    <p:extLst>
      <p:ext uri="{BB962C8B-B14F-4D97-AF65-F5344CB8AC3E}">
        <p14:creationId xmlns:p14="http://schemas.microsoft.com/office/powerpoint/2010/main" val="3538782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A0546F-9C6C-E0FC-678E-7CA8DAD8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32"/>
            <a:ext cx="10515600" cy="722894"/>
          </a:xfrm>
        </p:spPr>
        <p:txBody>
          <a:bodyPr>
            <a:normAutofit/>
          </a:bodyPr>
          <a:lstStyle/>
          <a:p>
            <a:r>
              <a:rPr lang="ru-RU" dirty="0"/>
              <a:t>Что такое </a:t>
            </a:r>
            <a:r>
              <a:rPr lang="en" dirty="0"/>
              <a:t>Data URL?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58A33-5595-1F8D-AD7F-770A4FAA5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4145"/>
            <a:ext cx="10515600" cy="4010924"/>
          </a:xfrm>
        </p:spPr>
        <p:txBody>
          <a:bodyPr/>
          <a:lstStyle/>
          <a:p>
            <a:pPr marL="0" indent="0">
              <a:buNone/>
            </a:pPr>
            <a:r>
              <a:rPr lang="en" sz="2000" dirty="0"/>
              <a:t>Data URL — </a:t>
            </a:r>
            <a:r>
              <a:rPr lang="ru-RU" sz="2000" dirty="0"/>
              <a:t>это способ </a:t>
            </a:r>
            <a:r>
              <a:rPr lang="ru-RU" sz="2000" b="1" dirty="0"/>
              <a:t>вставить содержимое ресурса прямо в виде строки</a:t>
            </a:r>
            <a:r>
              <a:rPr lang="ru-RU" sz="2000" dirty="0"/>
              <a:t>, обычно закодированной в </a:t>
            </a:r>
            <a:r>
              <a:rPr lang="en" sz="2000" dirty="0"/>
              <a:t>base64. </a:t>
            </a:r>
            <a:r>
              <a:rPr lang="ru-RU" sz="2000" dirty="0"/>
              <a:t>Формат такой:</a:t>
            </a:r>
          </a:p>
          <a:p>
            <a:pPr marL="0" indent="0">
              <a:buNone/>
            </a:pP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data:[&lt;mediatype&gt;][;base64],&lt;data&gt;</a:t>
            </a:r>
          </a:p>
          <a:p>
            <a:pPr marL="0" indent="0">
              <a:buNone/>
            </a:pPr>
            <a:r>
              <a:rPr lang="ru-RU" sz="2000" b="1" dirty="0"/>
              <a:t>Пример 1: Встроенное изображение (</a:t>
            </a:r>
            <a:r>
              <a:rPr lang="en" sz="2000" b="1" dirty="0"/>
              <a:t>PNG)</a:t>
            </a:r>
            <a:endParaRPr lang="en" sz="2000" dirty="0"/>
          </a:p>
          <a:p>
            <a:pPr marL="0" indent="0">
              <a:buNone/>
            </a:pP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sz="2000" noProof="1">
                <a:solidFill>
                  <a:srgbClr val="268BD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B58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solidFill>
                  <a:srgbClr val="2AA19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"data:image/png;base64,iVBORw0KGgoAAAANSUhEUgAA..."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/&gt;</a:t>
            </a:r>
          </a:p>
          <a:p>
            <a:pPr marL="0" indent="0">
              <a:buNone/>
            </a:pPr>
            <a:r>
              <a:rPr lang="ru-RU" sz="2000" b="1" dirty="0"/>
              <a:t>Пример 2: Встроенный </a:t>
            </a:r>
            <a:r>
              <a:rPr lang="en" sz="2000" b="1" dirty="0"/>
              <a:t>CSS-</a:t>
            </a:r>
            <a:r>
              <a:rPr lang="ru-RU" sz="2000" b="1" dirty="0"/>
              <a:t>файл в </a:t>
            </a:r>
            <a:r>
              <a:rPr lang="en" sz="2000" b="1" dirty="0"/>
              <a:t>HTML</a:t>
            </a:r>
            <a:endParaRPr lang="en" sz="2000" dirty="0"/>
          </a:p>
          <a:p>
            <a:pPr marL="0" indent="0">
              <a:buNone/>
            </a:pP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" sz="2000" noProof="1">
                <a:solidFill>
                  <a:srgbClr val="268BD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B58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solidFill>
                  <a:srgbClr val="2AA19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"stylesheet"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noProof="1">
                <a:solidFill>
                  <a:srgbClr val="B58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noProof="1">
                <a:solidFill>
                  <a:srgbClr val="2AA19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"data:text/css,body%20%7Bbackground%3A%20black%3B%7D"</a:t>
            </a:r>
            <a:r>
              <a:rPr lang="en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1" dirty="0"/>
              <a:t>Пример 3: Скачиваемый файл</a:t>
            </a:r>
            <a:endParaRPr lang="en-US" sz="2000" b="1" dirty="0"/>
          </a:p>
          <a:p>
            <a:pPr marL="0" indent="0">
              <a:buNone/>
            </a:pP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ru-RU" sz="2000" noProof="1">
                <a:solidFill>
                  <a:srgbClr val="268BD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rgbClr val="B58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000" noProof="1">
                <a:solidFill>
                  <a:srgbClr val="2AA19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"data:text/plain;base64,SGVsbG8sIHdvcmxkIQ=="</a:t>
            </a: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000" noProof="1">
                <a:solidFill>
                  <a:srgbClr val="B58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download</a:t>
            </a: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ru-RU" sz="2000" noProof="1">
                <a:solidFill>
                  <a:srgbClr val="2AA19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"hello.txt"</a:t>
            </a: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ru-RU" sz="2000" noProof="1">
                <a:latin typeface="Consolas" panose="020B0609020204030204" pitchFamily="49" charset="0"/>
                <a:cs typeface="Consolas" panose="020B0609020204030204" pitchFamily="49" charset="0"/>
              </a:rPr>
              <a:t>Скачать файл</a:t>
            </a: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ru-RU" sz="2000" noProof="1">
                <a:solidFill>
                  <a:srgbClr val="268BD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200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E4132-CBB6-F43E-58D9-3186F673B6E3}"/>
              </a:ext>
            </a:extLst>
          </p:cNvPr>
          <p:cNvSpPr txBox="1"/>
          <p:nvPr/>
        </p:nvSpPr>
        <p:spPr>
          <a:xfrm>
            <a:off x="219919" y="4901585"/>
            <a:ext cx="11632557" cy="1776484"/>
          </a:xfrm>
          <a:prstGeom prst="rect">
            <a:avLst/>
          </a:prstGeom>
          <a:noFill/>
        </p:spPr>
        <p:txBody>
          <a:bodyPr wrap="square" numCol="2" spcCol="360000" rtlCol="0">
            <a:noAutofit/>
          </a:bodyPr>
          <a:lstStyle/>
          <a:p>
            <a:pPr>
              <a:buNone/>
            </a:pPr>
            <a:r>
              <a:rPr lang="ru-RU" sz="1700" dirty="0"/>
              <a:t>✅ </a:t>
            </a:r>
            <a:r>
              <a:rPr lang="ru-RU" sz="1700" b="1" dirty="0"/>
              <a:t>Плюсы:</a:t>
            </a:r>
            <a:endParaRPr lang="ru-RU" sz="1700" dirty="0"/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700" dirty="0"/>
              <a:t>Нет необходимости в отдельных </a:t>
            </a:r>
            <a:r>
              <a:rPr lang="en" sz="1700" dirty="0"/>
              <a:t>HTTP-</a:t>
            </a:r>
            <a:r>
              <a:rPr lang="ru-RU" sz="1700" dirty="0"/>
              <a:t>запросах (экономия запросов)</a:t>
            </a:r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700" dirty="0"/>
              <a:t>Полезно для встраивания мелких иконок, шрифтов, </a:t>
            </a:r>
            <a:r>
              <a:rPr lang="en" sz="1700" dirty="0"/>
              <a:t>JSON </a:t>
            </a:r>
            <a:r>
              <a:rPr lang="ru-RU" sz="1700" dirty="0"/>
              <a:t>и т.д.</a:t>
            </a:r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700" dirty="0"/>
              <a:t>Удобно в демонстрациях и генерации “одностраничных” документов</a:t>
            </a:r>
          </a:p>
          <a:p>
            <a:pPr>
              <a:buNone/>
            </a:pPr>
            <a:r>
              <a:rPr lang="ru-RU" sz="1700" dirty="0"/>
              <a:t>❌ </a:t>
            </a:r>
            <a:r>
              <a:rPr lang="ru-RU" sz="1700" b="1" dirty="0"/>
              <a:t>Минусы:</a:t>
            </a:r>
            <a:endParaRPr lang="ru-RU" sz="1700" dirty="0"/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700" dirty="0"/>
              <a:t>Увеличивают размер </a:t>
            </a:r>
            <a:r>
              <a:rPr lang="en" sz="1700" dirty="0"/>
              <a:t>HTML/CSS, </a:t>
            </a:r>
            <a:r>
              <a:rPr lang="ru-RU" sz="1700" dirty="0"/>
              <a:t>если встраивать большие ресурсы</a:t>
            </a:r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700" dirty="0"/>
              <a:t>Менее читаемы и не кешируются браузером отдельно</a:t>
            </a:r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700" dirty="0"/>
              <a:t>Некоторые браузеры/фреймворки ограничивают их использование из соображений безопасности</a:t>
            </a:r>
          </a:p>
        </p:txBody>
      </p:sp>
    </p:spTree>
    <p:extLst>
      <p:ext uri="{BB962C8B-B14F-4D97-AF65-F5344CB8AC3E}">
        <p14:creationId xmlns:p14="http://schemas.microsoft.com/office/powerpoint/2010/main" val="2515092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FAD25-A655-0C55-D406-3402A0A5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95" y="168967"/>
            <a:ext cx="6447183" cy="725556"/>
          </a:xfrm>
        </p:spPr>
        <p:txBody>
          <a:bodyPr>
            <a:normAutofit/>
          </a:bodyPr>
          <a:lstStyle/>
          <a:p>
            <a:r>
              <a:rPr lang="ru-RU" sz="4000" dirty="0"/>
              <a:t>Кодировка </a:t>
            </a:r>
            <a:r>
              <a:rPr lang="en" sz="4000" b="1" dirty="0"/>
              <a:t>Base64 Encoding</a:t>
            </a:r>
            <a:endParaRPr lang="ru-RU" sz="40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C45FD26-63FD-1A32-6BBA-3AA7A84BC4AA}"/>
              </a:ext>
            </a:extLst>
          </p:cNvPr>
          <p:cNvSpPr txBox="1">
            <a:spLocks/>
          </p:cNvSpPr>
          <p:nvPr/>
        </p:nvSpPr>
        <p:spPr>
          <a:xfrm>
            <a:off x="341244" y="929180"/>
            <a:ext cx="11509512" cy="18040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" sz="2000" b="1" dirty="0"/>
              <a:t>Base64</a:t>
            </a:r>
            <a:r>
              <a:rPr lang="en" sz="2000" dirty="0"/>
              <a:t> — </a:t>
            </a:r>
            <a:r>
              <a:rPr lang="ru-RU" sz="2000" dirty="0"/>
              <a:t>это кодировка, которая </a:t>
            </a:r>
            <a:r>
              <a:rPr lang="ru-RU" sz="2000" b="1" dirty="0"/>
              <a:t>преобразует бинарные</a:t>
            </a:r>
            <a:br>
              <a:rPr lang="ru-RU" sz="2000" b="1" dirty="0"/>
            </a:br>
            <a:r>
              <a:rPr lang="ru-RU" sz="2000" b="1" dirty="0"/>
              <a:t>данные в текст</a:t>
            </a:r>
            <a:r>
              <a:rPr lang="ru-RU" sz="2000" dirty="0"/>
              <a:t>, используя </a:t>
            </a:r>
            <a:r>
              <a:rPr lang="ru-RU" sz="2000" b="1" dirty="0"/>
              <a:t>только 64 безопасных </a:t>
            </a:r>
            <a:r>
              <a:rPr lang="en" sz="2000" b="1" dirty="0"/>
              <a:t>ASCII-</a:t>
            </a:r>
            <a:r>
              <a:rPr lang="ru-RU" sz="2000" b="1" dirty="0"/>
              <a:t>символа</a:t>
            </a:r>
            <a:r>
              <a:rPr lang="ru-RU" sz="2000" dirty="0"/>
              <a:t> (</a:t>
            </a:r>
            <a:r>
              <a:rPr lang="en" sz="2000" dirty="0"/>
              <a:t>A-Z, a-z, 0-9, +, /)</a:t>
            </a:r>
            <a:r>
              <a:rPr lang="en-US" sz="2000" dirty="0"/>
              <a:t>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1800" dirty="0"/>
              <a:t>Передача бинарных данных (например, изображений) в </a:t>
            </a:r>
            <a:r>
              <a:rPr lang="en" sz="1800" b="1" dirty="0"/>
              <a:t>JSON, HTML </a:t>
            </a:r>
            <a:r>
              <a:rPr lang="ru-RU" sz="1800" b="1" dirty="0"/>
              <a:t>и </a:t>
            </a:r>
            <a:r>
              <a:rPr lang="en" sz="1800" b="1" dirty="0"/>
              <a:t>API</a:t>
            </a:r>
            <a:r>
              <a:rPr lang="en" sz="1800" dirty="0"/>
              <a:t>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1800" dirty="0"/>
              <a:t>Кодирование </a:t>
            </a:r>
            <a:r>
              <a:rPr lang="ru-RU" sz="1800" b="1" dirty="0"/>
              <a:t>авторизационных заголовков</a:t>
            </a:r>
            <a:r>
              <a:rPr lang="ru-RU" sz="1800" dirty="0"/>
              <a:t> (</a:t>
            </a:r>
            <a:r>
              <a:rPr lang="en" sz="1800" dirty="0"/>
              <a:t>Authorization: Basic).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1800" dirty="0"/>
              <a:t>В </a:t>
            </a:r>
            <a:r>
              <a:rPr lang="en" sz="1800" b="1" dirty="0"/>
              <a:t>Data URLs (data:image/png;base64,...)</a:t>
            </a:r>
            <a:r>
              <a:rPr lang="en" sz="1800" dirty="0"/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293031-2157-5E2D-E669-C4FAD580D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949" y="3074544"/>
            <a:ext cx="4439478" cy="13090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93A233-5D25-FB9F-8414-DC32364503BC}"/>
              </a:ext>
            </a:extLst>
          </p:cNvPr>
          <p:cNvSpPr txBox="1"/>
          <p:nvPr/>
        </p:nvSpPr>
        <p:spPr>
          <a:xfrm>
            <a:off x="341244" y="2840229"/>
            <a:ext cx="727213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b="1" dirty="0"/>
              <a:t>Как работает?</a:t>
            </a:r>
            <a:endParaRPr lang="ru-RU" sz="1800" dirty="0"/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Разбивает входные данные </a:t>
            </a:r>
            <a:r>
              <a:rPr lang="ru-RU" sz="1800" b="1" dirty="0"/>
              <a:t>на блоки по 3 байта</a:t>
            </a:r>
            <a:r>
              <a:rPr lang="ru-RU" sz="1800" dirty="0"/>
              <a:t>.</a:t>
            </a:r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Каждые </a:t>
            </a:r>
            <a:r>
              <a:rPr lang="ru-RU" sz="1800" b="1" dirty="0"/>
              <a:t>3 байта (24 бита) разбиваются на 4 части по 6 бит</a:t>
            </a:r>
            <a:r>
              <a:rPr lang="ru-RU" sz="1800" dirty="0"/>
              <a:t>.</a:t>
            </a:r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Каждая 6-битная часть </a:t>
            </a:r>
            <a:r>
              <a:rPr lang="ru-RU" sz="1800" b="1" dirty="0"/>
              <a:t>кодируется символом из алфавита </a:t>
            </a:r>
            <a:r>
              <a:rPr lang="en" sz="1800" b="1" dirty="0"/>
              <a:t>Base64</a:t>
            </a:r>
            <a:r>
              <a:rPr lang="en" sz="1800" dirty="0"/>
              <a:t>.</a:t>
            </a:r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Если входные данные </a:t>
            </a:r>
            <a:r>
              <a:rPr lang="ru-RU" sz="1800" b="1" dirty="0"/>
              <a:t>не делятся на 3 байта</a:t>
            </a:r>
            <a:r>
              <a:rPr lang="ru-RU" sz="1800" dirty="0"/>
              <a:t>,</a:t>
            </a:r>
            <a:br>
              <a:rPr lang="en-US" sz="1800" dirty="0"/>
            </a:br>
            <a:r>
              <a:rPr lang="ru-RU" sz="1800" dirty="0"/>
              <a:t>добавляются символы = для выравнивания.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D1B9E-4442-B7AC-B2A3-9C80342E2819}"/>
              </a:ext>
            </a:extLst>
          </p:cNvPr>
          <p:cNvSpPr txBox="1"/>
          <p:nvPr/>
        </p:nvSpPr>
        <p:spPr>
          <a:xfrm>
            <a:off x="341245" y="4724904"/>
            <a:ext cx="7272130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500"/>
              </a:spcBef>
              <a:buNone/>
            </a:pPr>
            <a:r>
              <a:rPr lang="ru-RU" sz="1800" b="1" dirty="0"/>
              <a:t>Пример:</a:t>
            </a:r>
            <a:r>
              <a:rPr lang="ru-RU" sz="1800" dirty="0"/>
              <a:t> Кодирование логина/пароля в </a:t>
            </a:r>
            <a:r>
              <a:rPr lang="en" sz="1800" dirty="0"/>
              <a:t>HTTP Basic Auth</a:t>
            </a:r>
            <a:endParaRPr lang="ru-RU" sz="1800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1800" noProof="1">
                <a:highlight>
                  <a:srgbClr val="FFFF00"/>
                </a:highlight>
              </a:rPr>
              <a:t>username:password</a:t>
            </a:r>
            <a:r>
              <a:rPr lang="ru-RU" sz="1800" noProof="1"/>
              <a:t> → </a:t>
            </a:r>
            <a:r>
              <a:rPr lang="ru-RU" sz="1800" noProof="1">
                <a:highlight>
                  <a:srgbClr val="FFFF00"/>
                </a:highlight>
              </a:rPr>
              <a:t>dXNlcm5hbWU6cGFzc3dvcmQ=</a:t>
            </a:r>
            <a:br>
              <a:rPr lang="ru-RU" sz="1800" noProof="1"/>
            </a:b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Authorization: Basic dXNlcm5hbWU6cGFzc3dvcmQ=</a:t>
            </a:r>
            <a:endParaRPr lang="ru-RU" sz="1800" noProof="1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dirty="0"/>
              <a:t>Пример:</a:t>
            </a:r>
            <a:r>
              <a:rPr lang="ru-RU" sz="1800" dirty="0"/>
              <a:t> Встраивание изображения в </a:t>
            </a:r>
            <a:r>
              <a:rPr lang="en" sz="1800" dirty="0"/>
              <a:t>HTML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" sz="18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&lt;img src="data:image/png;base64,iVBORw0KGgoAAAAN..." /&gt;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32A6C-38A8-F0BD-3D6F-496DB48B85DF}"/>
              </a:ext>
            </a:extLst>
          </p:cNvPr>
          <p:cNvSpPr txBox="1"/>
          <p:nvPr/>
        </p:nvSpPr>
        <p:spPr>
          <a:xfrm>
            <a:off x="7424530" y="4724904"/>
            <a:ext cx="4628322" cy="13901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200" dirty="0"/>
              <a:t>Заголовок </a:t>
            </a:r>
            <a:r>
              <a:rPr lang="en" sz="2200" b="1" dirty="0">
                <a:solidFill>
                  <a:srgbClr val="C00000"/>
                </a:solidFill>
              </a:rPr>
              <a:t>Content-Transfer-Encoding</a:t>
            </a:r>
            <a:endParaRPr lang="en-US" sz="2200" b="1" dirty="0">
              <a:solidFill>
                <a:srgbClr val="C00000"/>
              </a:solidFill>
            </a:endParaRPr>
          </a:p>
          <a:p>
            <a:pPr>
              <a:spcBef>
                <a:spcPts val="1000"/>
              </a:spcBef>
            </a:pPr>
            <a:r>
              <a:rPr lang="ru-RU" dirty="0"/>
              <a:t>Используется в </a:t>
            </a:r>
            <a:r>
              <a:rPr lang="en" dirty="0"/>
              <a:t>multipart/form-data.</a:t>
            </a:r>
            <a:br>
              <a:rPr lang="en" dirty="0"/>
            </a:br>
            <a:r>
              <a:rPr lang="ru-RU" dirty="0"/>
              <a:t>Кодирует вложенные файлы (</a:t>
            </a:r>
            <a:r>
              <a:rPr lang="en" dirty="0"/>
              <a:t>base64, binary)</a:t>
            </a:r>
          </a:p>
          <a:p>
            <a:r>
              <a:rPr lang="en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Content-Transfer-Encoding: base64</a:t>
            </a:r>
          </a:p>
        </p:txBody>
      </p:sp>
    </p:spTree>
    <p:extLst>
      <p:ext uri="{BB962C8B-B14F-4D97-AF65-F5344CB8AC3E}">
        <p14:creationId xmlns:p14="http://schemas.microsoft.com/office/powerpoint/2010/main" val="2037291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5FC1C-1111-630D-0DBA-3C43314B5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4AF323-6DD8-1AF3-B918-7E8CA4C6133F}"/>
              </a:ext>
            </a:extLst>
          </p:cNvPr>
          <p:cNvSpPr txBox="1"/>
          <p:nvPr/>
        </p:nvSpPr>
        <p:spPr>
          <a:xfrm>
            <a:off x="435665" y="930880"/>
            <a:ext cx="11320669" cy="2498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</a:pPr>
            <a:r>
              <a:rPr lang="en" sz="2800" b="1" dirty="0">
                <a:solidFill>
                  <a:srgbClr val="C00000"/>
                </a:solidFill>
              </a:rPr>
              <a:t>Transfer-Encoding </a:t>
            </a:r>
            <a:endParaRPr lang="ru-RU" sz="2800" b="1" dirty="0">
              <a:solidFill>
                <a:srgbClr val="C00000"/>
              </a:solidFill>
            </a:endParaRPr>
          </a:p>
          <a:p>
            <a:pPr>
              <a:spcBef>
                <a:spcPts val="500"/>
              </a:spcBef>
            </a:pPr>
            <a:r>
              <a:rPr lang="en" sz="2000" b="1" dirty="0"/>
              <a:t>Chunked Transfer Encoding</a:t>
            </a:r>
            <a:r>
              <a:rPr lang="en" sz="2000" dirty="0"/>
              <a:t> – </a:t>
            </a:r>
            <a:r>
              <a:rPr lang="ru-RU" sz="2000" dirty="0"/>
              <a:t>это механизм передачи данных в </a:t>
            </a:r>
            <a:r>
              <a:rPr lang="en" sz="2000" dirty="0"/>
              <a:t>HTTP, </a:t>
            </a:r>
            <a:r>
              <a:rPr lang="ru-RU" sz="2000" dirty="0"/>
              <a:t>который позволяет </a:t>
            </a:r>
            <a:r>
              <a:rPr lang="ru-RU" sz="2000" b="1" dirty="0"/>
              <a:t>отправлять ответ частями (чанками) без указания общего размера контента заранее</a:t>
            </a:r>
            <a:r>
              <a:rPr lang="ru-RU" sz="2000" dirty="0"/>
              <a:t>. Этот механизм используется в заголовке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Transfer-Encoding: chunked</a:t>
            </a:r>
            <a:r>
              <a:rPr lang="en" sz="2000" dirty="0"/>
              <a:t> </a:t>
            </a:r>
            <a:r>
              <a:rPr lang="ru-RU" sz="2000" dirty="0"/>
              <a:t>и позволяет серверу </a:t>
            </a:r>
            <a:r>
              <a:rPr lang="ru-RU" sz="2000" b="1" dirty="0"/>
              <a:t>передавать данные по мере их генерации</a:t>
            </a:r>
            <a:r>
              <a:rPr lang="ru-RU" sz="2000" dirty="0"/>
              <a:t>, не дожидаясь полной готовности всего ответа.</a:t>
            </a:r>
          </a:p>
          <a:p>
            <a:pPr>
              <a:spcBef>
                <a:spcPts val="500"/>
              </a:spcBef>
            </a:pPr>
            <a:r>
              <a:rPr lang="ru-RU" sz="2000" dirty="0"/>
              <a:t>Без механизма </a:t>
            </a:r>
            <a:r>
              <a:rPr lang="en-US" sz="2000" noProof="0" dirty="0"/>
              <a:t>chunked transfer encoding</a:t>
            </a:r>
            <a:r>
              <a:rPr lang="en" sz="2000" dirty="0"/>
              <a:t> </a:t>
            </a:r>
            <a:r>
              <a:rPr lang="ru-RU" sz="2000" dirty="0"/>
              <a:t>с каждым </a:t>
            </a:r>
            <a:r>
              <a:rPr lang="en" sz="2000" dirty="0"/>
              <a:t>HTTP-</a:t>
            </a:r>
            <a:r>
              <a:rPr lang="ru-RU" sz="2000" dirty="0"/>
              <a:t>пакетом необходимо указывать заголовок 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Content-Length</a:t>
            </a:r>
            <a:r>
              <a:rPr lang="en" sz="2000" dirty="0"/>
              <a:t>, </a:t>
            </a:r>
            <a:r>
              <a:rPr lang="ru-RU" sz="2000" dirty="0"/>
              <a:t>чтобы клиент мог найти конец передаваемого сообщения.</a:t>
            </a:r>
            <a:endParaRPr lang="en-US" sz="20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6C0D6-ACBF-A8B0-9808-BBFC22F41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" y="198785"/>
            <a:ext cx="6447183" cy="725556"/>
          </a:xfrm>
        </p:spPr>
        <p:txBody>
          <a:bodyPr>
            <a:normAutofit/>
          </a:bodyPr>
          <a:lstStyle/>
          <a:p>
            <a:r>
              <a:rPr lang="en" sz="4000" dirty="0"/>
              <a:t>Chunked transfer encoding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B9F60-61F4-C382-A9E2-35FDEBBD601D}"/>
              </a:ext>
            </a:extLst>
          </p:cNvPr>
          <p:cNvSpPr txBox="1"/>
          <p:nvPr/>
        </p:nvSpPr>
        <p:spPr>
          <a:xfrm>
            <a:off x="435666" y="3609348"/>
            <a:ext cx="5955196" cy="28623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Content-Type: text/plain</a:t>
            </a: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Transfer-Encoding: chunked</a:t>
            </a:r>
          </a:p>
          <a:p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9\r\n</a:t>
            </a: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chunk 1, \r\n</a:t>
            </a: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7\r\n</a:t>
            </a: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chunk 2\r\n</a:t>
            </a: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0\r\n</a:t>
            </a:r>
          </a:p>
          <a:p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\r\n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CA343-E12C-18E2-52ED-5BC4E721B95C}"/>
              </a:ext>
            </a:extLst>
          </p:cNvPr>
          <p:cNvSpPr txBox="1"/>
          <p:nvPr/>
        </p:nvSpPr>
        <p:spPr>
          <a:xfrm>
            <a:off x="7573616" y="4816087"/>
            <a:ext cx="2435087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chunk 1, chunk 2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3BBB94C0-BAED-4279-4461-54F1F0C0A999}"/>
              </a:ext>
            </a:extLst>
          </p:cNvPr>
          <p:cNvCxnSpPr/>
          <p:nvPr/>
        </p:nvCxnSpPr>
        <p:spPr>
          <a:xfrm>
            <a:off x="6470374" y="5040509"/>
            <a:ext cx="1003852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591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7F3C5-B907-5520-9FD6-42E7EEF3F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393"/>
            <a:ext cx="10515600" cy="628787"/>
          </a:xfrm>
        </p:spPr>
        <p:txBody>
          <a:bodyPr>
            <a:normAutofit fontScale="90000"/>
          </a:bodyPr>
          <a:lstStyle/>
          <a:p>
            <a:r>
              <a:rPr lang="en-US" dirty="0"/>
              <a:t>HTTP 1.1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9A2899-5CD9-A934-6CD9-457FB465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92"/>
            <a:ext cx="10515600" cy="554960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HTTP/1.1 — </a:t>
            </a:r>
            <a:r>
              <a:rPr lang="ru-RU" sz="2000" dirty="0"/>
              <a:t>создан в </a:t>
            </a:r>
            <a:r>
              <a:rPr lang="en" sz="2000" dirty="0"/>
              <a:t>1997, RFC 2068,</a:t>
            </a:r>
            <a:r>
              <a:rPr lang="ru-RU" sz="2000" dirty="0"/>
              <a:t> обновлён в 1999 году </a:t>
            </a:r>
            <a:r>
              <a:rPr lang="en" sz="2000" dirty="0"/>
              <a:t>RFC 2616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Наиболее распространённая версия до появления </a:t>
            </a:r>
            <a:r>
              <a:rPr lang="en" sz="2000" dirty="0"/>
              <a:t>HTTP/2.</a:t>
            </a: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Особенности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Постоянные соединения (</a:t>
            </a:r>
            <a:r>
              <a:rPr lang="en" sz="2000" dirty="0"/>
              <a:t>Keep-Alive) </a:t>
            </a:r>
            <a:r>
              <a:rPr lang="ru-RU" sz="2000" dirty="0"/>
              <a:t>для многократных запросов через одно подключение.</a:t>
            </a:r>
            <a:br>
              <a:rPr lang="ru-RU" sz="2000" dirty="0"/>
            </a:b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Connection: close</a:t>
            </a:r>
            <a:br>
              <a:rPr lang="ru-RU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Connection: keep-alive</a:t>
            </a:r>
            <a:br>
              <a:rPr lang="ru-RU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Keep-Alive: 300</a:t>
            </a:r>
            <a:endParaRPr lang="ru-RU" sz="20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ru-RU" sz="2000" dirty="0"/>
              <a:t>Пайплайнинг: возможность отправки нескольких запросов до получения ответа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но это редко используется из-за сложностей с реализацией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Поддержка кеширования (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Cache-Control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ETag</a:t>
            </a:r>
            <a:r>
              <a:rPr lang="ru-RU" sz="2000" dirty="0"/>
              <a:t>)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Новые методы: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PUT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DELETE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OPTIONS</a:t>
            </a:r>
            <a:r>
              <a:rPr lang="en" sz="2000" dirty="0"/>
              <a:t>,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TRACE</a:t>
            </a:r>
            <a:endParaRPr lang="ru-RU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ru-RU" sz="2000" dirty="0"/>
              <a:t>Фрагментированная передача (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Transfer-Encoding: chunked</a:t>
            </a:r>
            <a:r>
              <a:rPr lang="en" sz="2000" dirty="0"/>
              <a:t>).</a:t>
            </a:r>
            <a:endParaRPr lang="ru-RU" sz="2000" dirty="0"/>
          </a:p>
          <a:p>
            <a:pPr>
              <a:lnSpc>
                <a:spcPct val="100000"/>
              </a:lnSpc>
            </a:pPr>
            <a:r>
              <a:rPr lang="ru-RU" sz="2000" dirty="0"/>
              <a:t>Аутентификация и безопасность (</a:t>
            </a:r>
            <a:r>
              <a:rPr lang="en" sz="2000" dirty="0"/>
              <a:t>Digest Auth, Proxy-Auth).</a:t>
            </a:r>
          </a:p>
        </p:txBody>
      </p:sp>
    </p:spTree>
    <p:extLst>
      <p:ext uri="{BB962C8B-B14F-4D97-AF65-F5344CB8AC3E}">
        <p14:creationId xmlns:p14="http://schemas.microsoft.com/office/powerpoint/2010/main" val="9295312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A05E0-822C-F533-E637-ED42AD8B1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377"/>
            <a:ext cx="10515600" cy="575524"/>
          </a:xfrm>
        </p:spPr>
        <p:txBody>
          <a:bodyPr>
            <a:normAutofit fontScale="90000"/>
          </a:bodyPr>
          <a:lstStyle/>
          <a:p>
            <a:r>
              <a:rPr lang="en" dirty="0"/>
              <a:t>Keep Alive Connections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20CAF-3E1F-F3FE-8B4E-7763E86B4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138"/>
            <a:ext cx="10515600" cy="59173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 </a:t>
            </a:r>
            <a:r>
              <a:rPr lang="en" sz="2000" b="1" dirty="0"/>
              <a:t>HTTP/1.0</a:t>
            </a:r>
            <a:r>
              <a:rPr lang="en" sz="2000" dirty="0"/>
              <a:t> </a:t>
            </a:r>
            <a:r>
              <a:rPr lang="ru-RU" sz="2000" dirty="0"/>
              <a:t>сервер закрывал соединение после каждого запроса, а в </a:t>
            </a:r>
            <a:r>
              <a:rPr lang="en" sz="2000" b="1" dirty="0"/>
              <a:t>HTTP/1.1</a:t>
            </a:r>
            <a:r>
              <a:rPr lang="en" sz="2000" dirty="0"/>
              <a:t> </a:t>
            </a:r>
            <a:r>
              <a:rPr lang="ru-RU" sz="2000" dirty="0"/>
              <a:t>предусмотрена поддержка </a:t>
            </a:r>
            <a:r>
              <a:rPr lang="en" sz="2000" b="1" dirty="0"/>
              <a:t>keep-alive</a:t>
            </a:r>
            <a:r>
              <a:rPr lang="en" sz="2000" dirty="0"/>
              <a:t> (</a:t>
            </a:r>
            <a:r>
              <a:rPr lang="ru-RU" sz="2000" dirty="0"/>
              <a:t>постоянных соединений), что </a:t>
            </a:r>
            <a:r>
              <a:rPr lang="ru-RU" sz="2000" b="1" dirty="0"/>
              <a:t>сокращает накладные расходы на установку </a:t>
            </a:r>
            <a:r>
              <a:rPr lang="en" sz="2000" b="1" dirty="0"/>
              <a:t>TCP-</a:t>
            </a:r>
            <a:r>
              <a:rPr lang="ru-RU" sz="2000" b="1" dirty="0"/>
              <a:t>соединений</a:t>
            </a:r>
            <a:r>
              <a:rPr lang="ru-RU" sz="20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 </a:t>
            </a:r>
            <a:r>
              <a:rPr lang="en" sz="2000" b="1" dirty="0"/>
              <a:t>HTTP/1.0</a:t>
            </a:r>
            <a:r>
              <a:rPr lang="en" sz="2000" dirty="0"/>
              <a:t> </a:t>
            </a:r>
            <a:r>
              <a:rPr lang="ru-RU" sz="2000" dirty="0"/>
              <a:t>приходилось явно указывать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Connection: keep-alive</a:t>
            </a:r>
            <a:r>
              <a:rPr lang="en" sz="2000" dirty="0"/>
              <a:t>, </a:t>
            </a:r>
            <a:r>
              <a:rPr lang="ru-RU" sz="2000" dirty="0"/>
              <a:t>иначе соединение закрывалось.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 </a:t>
            </a:r>
            <a:r>
              <a:rPr lang="en" sz="2000" b="1" dirty="0"/>
              <a:t>HTTP/1.1</a:t>
            </a:r>
            <a:r>
              <a:rPr lang="en" sz="2000" dirty="0"/>
              <a:t> </a:t>
            </a:r>
            <a:r>
              <a:rPr lang="ru-RU" sz="2000" b="1" dirty="0"/>
              <a:t>по умолчанию соединение остаётся открытым</a:t>
            </a:r>
            <a:r>
              <a:rPr lang="ru-RU" sz="2000" dirty="0"/>
              <a:t> для повторного использования.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dirty="0"/>
              <a:t>Пример запроса с </a:t>
            </a:r>
            <a:r>
              <a:rPr lang="en" sz="1800" b="1" dirty="0"/>
              <a:t>keep-alive:</a:t>
            </a:r>
            <a:endParaRPr lang="e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 /index.html HTTP/1.1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Host: example.com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Connection: keep-alive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1800" b="1" dirty="0"/>
              <a:t>Ответ сервера</a:t>
            </a:r>
            <a:r>
              <a:rPr lang="en-US" sz="1800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HTTP/1.1 200 OK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Content-Type: text/html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Connection: keep-alive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1800" dirty="0"/>
              <a:t>После обработки запроса сервер </a:t>
            </a:r>
            <a:r>
              <a:rPr lang="ru-RU" sz="1800" b="1" dirty="0"/>
              <a:t>не закрывает соединение</a:t>
            </a:r>
            <a:r>
              <a:rPr lang="ru-RU" sz="1800" dirty="0"/>
              <a:t>, а ждёт </a:t>
            </a:r>
            <a:r>
              <a:rPr lang="ru-RU" sz="1800" b="1" dirty="0"/>
              <a:t>следующий запрос от клиента</a:t>
            </a:r>
            <a:r>
              <a:rPr lang="ru-RU" sz="1800" dirty="0"/>
              <a:t>, что значительно </a:t>
            </a:r>
            <a:r>
              <a:rPr lang="ru-RU" sz="1800" b="1" dirty="0"/>
              <a:t>ускоряет загрузку ресурсов (</a:t>
            </a:r>
            <a:r>
              <a:rPr lang="en" sz="1800" b="1" dirty="0"/>
              <a:t>CSS, JS, </a:t>
            </a:r>
            <a:r>
              <a:rPr lang="ru-RU" sz="1800" b="1" dirty="0"/>
              <a:t>изображения)</a:t>
            </a:r>
            <a:r>
              <a:rPr lang="ru-RU" sz="1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1800" b="1" dirty="0"/>
              <a:t>Как закрыть соединение в </a:t>
            </a:r>
            <a:r>
              <a:rPr lang="en" sz="1800" b="1" dirty="0"/>
              <a:t>HTTP/1.1?</a:t>
            </a:r>
            <a:endParaRPr lang="e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Connection: close</a:t>
            </a:r>
            <a:endParaRPr lang="en-US" sz="18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1800" dirty="0"/>
              <a:t>Тогда сервер </a:t>
            </a:r>
            <a:r>
              <a:rPr lang="ru-RU" sz="1800" b="1" dirty="0"/>
              <a:t>закроет соединение после ответа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8091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66E2C-49DD-8DA8-65DC-880E09F1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781"/>
            <a:ext cx="10515600" cy="842352"/>
          </a:xfrm>
        </p:spPr>
        <p:txBody>
          <a:bodyPr/>
          <a:lstStyle/>
          <a:p>
            <a:r>
              <a:rPr lang="en" dirty="0"/>
              <a:t>HTTP/2</a:t>
            </a:r>
            <a:r>
              <a:rPr lang="ru-RU" dirty="0"/>
              <a:t> (</a:t>
            </a:r>
            <a:r>
              <a:rPr lang="en" dirty="0"/>
              <a:t>2015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D17C11-7FB4-294F-EA0E-34342F66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9132"/>
            <a:ext cx="10515600" cy="585886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b="1" dirty="0"/>
              <a:t>HTTP/2</a:t>
            </a:r>
            <a:r>
              <a:rPr lang="en" sz="2000" dirty="0"/>
              <a:t> (RFC 7540) — </a:t>
            </a:r>
            <a:r>
              <a:rPr lang="ru-RU" sz="2000" dirty="0"/>
              <a:t>значительное улучшение протокола </a:t>
            </a:r>
            <a:r>
              <a:rPr lang="en" sz="2000" dirty="0"/>
              <a:t>HTTP/1.1, </a:t>
            </a:r>
            <a:r>
              <a:rPr lang="ru-RU" sz="2000" dirty="0"/>
              <a:t>направленное на </a:t>
            </a:r>
            <a:r>
              <a:rPr lang="ru-RU" sz="2000" b="1" dirty="0"/>
              <a:t>ускорение загрузки веб-страниц</a:t>
            </a:r>
            <a:r>
              <a:rPr lang="ru-RU" sz="2000" dirty="0"/>
              <a:t>, особенно на </a:t>
            </a:r>
            <a:r>
              <a:rPr lang="ru-RU" sz="2000" b="1" dirty="0"/>
              <a:t>медленных и высоколатентных соединениях</a:t>
            </a:r>
            <a:r>
              <a:rPr lang="ru-RU" sz="2000" dirty="0"/>
              <a:t>. Он устраняет </a:t>
            </a:r>
            <a:r>
              <a:rPr lang="ru-RU" sz="2000" b="1" dirty="0"/>
              <a:t>основные ограничения </a:t>
            </a:r>
            <a:r>
              <a:rPr lang="en" sz="2000" b="1" dirty="0"/>
              <a:t>HTTP/1.1</a:t>
            </a:r>
            <a:r>
              <a:rPr lang="en" sz="2000" dirty="0"/>
              <a:t>, </a:t>
            </a:r>
            <a:r>
              <a:rPr lang="ru-RU" sz="2000" dirty="0"/>
              <a:t>такие как блокировка запросов (</a:t>
            </a:r>
            <a:r>
              <a:rPr lang="en" sz="2000" dirty="0"/>
              <a:t>head-of-line blocking) </a:t>
            </a:r>
            <a:r>
              <a:rPr lang="ru-RU" sz="2000" dirty="0"/>
              <a:t>и задержки из-за установки множества соединений.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" sz="1800" b="1" i="1" dirty="0">
                <a:highlight>
                  <a:srgbClr val="FFFF00"/>
                </a:highlight>
              </a:rPr>
              <a:t>Head-of-Line blocking</a:t>
            </a:r>
            <a:r>
              <a:rPr lang="en" sz="1800" i="1" dirty="0">
                <a:highlight>
                  <a:srgbClr val="FFFF00"/>
                </a:highlight>
              </a:rPr>
              <a:t> — </a:t>
            </a:r>
            <a:r>
              <a:rPr lang="ru-RU" sz="1800" i="1" dirty="0">
                <a:highlight>
                  <a:srgbClr val="FFFF00"/>
                </a:highlight>
              </a:rPr>
              <a:t>это ситуация, когда </a:t>
            </a:r>
            <a:r>
              <a:rPr lang="ru-RU" sz="1800" b="1" i="1" dirty="0">
                <a:highlight>
                  <a:srgbClr val="FFFF00"/>
                </a:highlight>
              </a:rPr>
              <a:t>задержка одного запроса</a:t>
            </a:r>
            <a:r>
              <a:rPr lang="ru-RU" sz="1800" i="1" dirty="0">
                <a:highlight>
                  <a:srgbClr val="FFFF00"/>
                </a:highlight>
              </a:rPr>
              <a:t> приводит к </a:t>
            </a:r>
            <a:r>
              <a:rPr lang="ru-RU" sz="1800" b="1" i="1" dirty="0">
                <a:highlight>
                  <a:srgbClr val="FFFF00"/>
                </a:highlight>
              </a:rPr>
              <a:t>задержке всех остальных</a:t>
            </a:r>
            <a:r>
              <a:rPr lang="ru-RU" sz="1800" i="1" dirty="0">
                <a:highlight>
                  <a:srgbClr val="FFFF00"/>
                </a:highlight>
              </a:rPr>
              <a:t>, даже если они независимы.</a:t>
            </a:r>
            <a:endParaRPr lang="ru-RU" i="1" dirty="0">
              <a:highlight>
                <a:srgbClr val="FFFF00"/>
              </a:highlight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ru-RU" sz="2000" b="1" dirty="0"/>
              <a:t>Бинарный формат вместо текстового</a:t>
            </a:r>
            <a:r>
              <a:rPr lang="ru-RU" sz="2000" dirty="0"/>
              <a:t>: меньше ошибок, выше производительность.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sz="1800" b="1" dirty="0"/>
              <a:t>Сжатие заголовков</a:t>
            </a:r>
            <a:r>
              <a:rPr lang="ru-RU" sz="1800" dirty="0"/>
              <a:t>: уменьшение объёма данных благодаря </a:t>
            </a:r>
            <a:r>
              <a:rPr lang="en" sz="1800" dirty="0"/>
              <a:t>HPACK.</a:t>
            </a:r>
            <a:endParaRPr lang="ru-RU" sz="1800" dirty="0"/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ru-RU" sz="2000" b="1" dirty="0"/>
              <a:t>Мультиплексирование</a:t>
            </a:r>
            <a:r>
              <a:rPr lang="ru-RU" sz="2000" dirty="0"/>
              <a:t>: возможность отправки нескольких запросов одновременно через одно соединение.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" sz="2000" b="1" dirty="0"/>
              <a:t>Server Push</a:t>
            </a:r>
            <a:r>
              <a:rPr lang="en" sz="2000" dirty="0"/>
              <a:t>: </a:t>
            </a:r>
            <a:r>
              <a:rPr lang="ru-RU" sz="2000" dirty="0"/>
              <a:t>сервер может отправлять ресурсы (например, </a:t>
            </a:r>
            <a:r>
              <a:rPr lang="en" sz="2000" dirty="0"/>
              <a:t>CSS </a:t>
            </a:r>
            <a:r>
              <a:rPr lang="ru-RU" sz="2000" dirty="0"/>
              <a:t>или </a:t>
            </a:r>
            <a:r>
              <a:rPr lang="en" sz="2000" dirty="0"/>
              <a:t>JS), </a:t>
            </a:r>
            <a:r>
              <a:rPr lang="ru-RU" sz="2000" dirty="0"/>
              <a:t>даже если клиент их не запрашивал.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ru-RU" sz="2000" b="1" dirty="0"/>
              <a:t>Улучшение производительности</a:t>
            </a:r>
            <a:r>
              <a:rPr lang="ru-RU" sz="2000" dirty="0"/>
              <a:t> на медленных и высоколатентных соединениях.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Недостатки: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ru-RU" sz="2000" dirty="0"/>
              <a:t>Более сложная реализация.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ru-RU" sz="2000" dirty="0"/>
              <a:t>Требует более современных библиотек и инструментов.</a:t>
            </a:r>
          </a:p>
        </p:txBody>
      </p:sp>
    </p:spTree>
    <p:extLst>
      <p:ext uri="{BB962C8B-B14F-4D97-AF65-F5344CB8AC3E}">
        <p14:creationId xmlns:p14="http://schemas.microsoft.com/office/powerpoint/2010/main" val="3844407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B39BF-41DD-00FB-5701-A7958E98F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736"/>
            <a:ext cx="10515600" cy="842352"/>
          </a:xfrm>
        </p:spPr>
        <p:txBody>
          <a:bodyPr>
            <a:normAutofit/>
          </a:bodyPr>
          <a:lstStyle/>
          <a:p>
            <a:r>
              <a:rPr lang="ru-RU" dirty="0"/>
              <a:t>Какие проблемы </a:t>
            </a:r>
            <a:r>
              <a:rPr lang="en" dirty="0"/>
              <a:t>HTTP/1.1 </a:t>
            </a:r>
            <a:r>
              <a:rPr lang="ru-RU" dirty="0"/>
              <a:t>решает </a:t>
            </a:r>
            <a:r>
              <a:rPr lang="en" dirty="0"/>
              <a:t>HTTP/2 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428897-226F-5303-6085-05D4BA6A0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68"/>
            <a:ext cx="10515600" cy="5658932"/>
          </a:xfrm>
        </p:spPr>
        <p:txBody>
          <a:bodyPr>
            <a:noAutofit/>
          </a:bodyPr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en" sz="2400" b="1" dirty="0"/>
              <a:t>HTTP/1.1 </a:t>
            </a:r>
            <a:r>
              <a:rPr lang="ru-RU" sz="2400" b="1" dirty="0"/>
              <a:t>требует открытия нескольких соединений</a:t>
            </a:r>
            <a:endParaRPr lang="ru-RU" sz="2400" dirty="0"/>
          </a:p>
          <a:p>
            <a:pPr lvl="1">
              <a:lnSpc>
                <a:spcPct val="100000"/>
              </a:lnSpc>
            </a:pPr>
            <a:r>
              <a:rPr lang="ru-RU" sz="1800" dirty="0"/>
              <a:t>В </a:t>
            </a:r>
            <a:r>
              <a:rPr lang="en" sz="1800" b="1" dirty="0"/>
              <a:t>HTTP/1.1</a:t>
            </a:r>
            <a:r>
              <a:rPr lang="en" sz="1800" dirty="0"/>
              <a:t> </a:t>
            </a:r>
            <a:r>
              <a:rPr lang="ru-RU" sz="1800" dirty="0"/>
              <a:t>браузеры открывают </a:t>
            </a:r>
            <a:r>
              <a:rPr lang="ru-RU" sz="1800" b="1" dirty="0"/>
              <a:t>несколько </a:t>
            </a:r>
            <a:r>
              <a:rPr lang="en" sz="1800" b="1" dirty="0"/>
              <a:t>TCP-</a:t>
            </a:r>
            <a:r>
              <a:rPr lang="ru-RU" sz="1800" b="1" dirty="0"/>
              <a:t>соединений</a:t>
            </a:r>
            <a:r>
              <a:rPr lang="ru-RU" sz="1800" dirty="0"/>
              <a:t> для загрузки ресурсов (</a:t>
            </a:r>
            <a:r>
              <a:rPr lang="en" sz="1800" dirty="0"/>
              <a:t>JS, CSS, </a:t>
            </a:r>
            <a:r>
              <a:rPr lang="ru-RU" sz="1800" dirty="0"/>
              <a:t>изображения).</a:t>
            </a:r>
          </a:p>
          <a:p>
            <a:pPr lvl="1">
              <a:lnSpc>
                <a:spcPct val="100000"/>
              </a:lnSpc>
            </a:pPr>
            <a:r>
              <a:rPr lang="ru-RU" sz="1800" b="1" dirty="0"/>
              <a:t>Проблема</a:t>
            </a:r>
            <a:r>
              <a:rPr lang="ru-RU" sz="1800" dirty="0"/>
              <a:t>: Это </a:t>
            </a:r>
            <a:r>
              <a:rPr lang="ru-RU" sz="1800" b="1" dirty="0"/>
              <a:t>нагружает сеть и сервер</a:t>
            </a:r>
            <a:r>
              <a:rPr lang="ru-RU" sz="1800" dirty="0"/>
              <a:t>, так как каждое соединение требует </a:t>
            </a:r>
            <a:r>
              <a:rPr lang="ru-RU" sz="1800" b="1" dirty="0"/>
              <a:t>отдельного </a:t>
            </a:r>
            <a:r>
              <a:rPr lang="en" sz="1800" b="1" dirty="0"/>
              <a:t>TCP-handshake </a:t>
            </a:r>
            <a:r>
              <a:rPr lang="ru-RU" sz="1800" b="1" dirty="0"/>
              <a:t>и </a:t>
            </a:r>
            <a:r>
              <a:rPr lang="en" sz="1800" b="1" dirty="0"/>
              <a:t>TLS</a:t>
            </a:r>
            <a:r>
              <a:rPr lang="en" sz="1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1800" b="1" dirty="0"/>
              <a:t>Решение в </a:t>
            </a:r>
            <a:r>
              <a:rPr lang="en" sz="1800" b="1" dirty="0"/>
              <a:t>HTTP/2</a:t>
            </a:r>
            <a:r>
              <a:rPr lang="en" sz="1800" dirty="0"/>
              <a:t>: </a:t>
            </a:r>
            <a:r>
              <a:rPr lang="ru-RU" sz="1800" dirty="0"/>
              <a:t>Используется </a:t>
            </a:r>
            <a:r>
              <a:rPr lang="ru-RU" sz="1800" b="1" dirty="0"/>
              <a:t>одно </a:t>
            </a:r>
            <a:r>
              <a:rPr lang="en" sz="1800" b="1" dirty="0"/>
              <a:t>TCP-</a:t>
            </a:r>
            <a:r>
              <a:rPr lang="ru-RU" sz="1800" b="1" dirty="0"/>
              <a:t>соединение</a:t>
            </a:r>
            <a:r>
              <a:rPr lang="ru-RU" sz="1800" dirty="0"/>
              <a:t> для </a:t>
            </a:r>
            <a:r>
              <a:rPr lang="ru-RU" sz="1800" b="1" dirty="0"/>
              <a:t>всех запросов</a:t>
            </a:r>
            <a:r>
              <a:rPr lang="ru-RU" sz="1800" dirty="0"/>
              <a:t>.</a:t>
            </a:r>
            <a:endParaRPr lang="ru-RU" dirty="0"/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400" b="1" dirty="0"/>
              <a:t>Отсутствие параллельности (</a:t>
            </a:r>
            <a:r>
              <a:rPr lang="en" sz="2400" b="1" dirty="0"/>
              <a:t>Blocking Requests)</a:t>
            </a:r>
            <a:endParaRPr lang="en" sz="2400" dirty="0"/>
          </a:p>
          <a:p>
            <a:pPr lvl="1">
              <a:lnSpc>
                <a:spcPct val="100000"/>
              </a:lnSpc>
            </a:pPr>
            <a:r>
              <a:rPr lang="ru-RU" sz="1800" dirty="0"/>
              <a:t>В </a:t>
            </a:r>
            <a:r>
              <a:rPr lang="en" sz="1800" b="1" dirty="0"/>
              <a:t>HTTP/1.1</a:t>
            </a:r>
            <a:r>
              <a:rPr lang="en" sz="1800" dirty="0"/>
              <a:t> </a:t>
            </a:r>
            <a:r>
              <a:rPr lang="ru-RU" sz="1800" dirty="0"/>
              <a:t>используется </a:t>
            </a:r>
            <a:r>
              <a:rPr lang="ru-RU" sz="1800" b="1" dirty="0"/>
              <a:t>последовательная передача</a:t>
            </a:r>
            <a:r>
              <a:rPr lang="ru-RU" sz="1800" dirty="0"/>
              <a:t> (</a:t>
            </a:r>
            <a:r>
              <a:rPr lang="en" sz="1800" dirty="0"/>
              <a:t>pipelining), </a:t>
            </a:r>
            <a:r>
              <a:rPr lang="ru-RU" sz="1800" dirty="0"/>
              <a:t>где </a:t>
            </a:r>
            <a:r>
              <a:rPr lang="ru-RU" sz="1800" b="1" dirty="0"/>
              <a:t>запросы ждут друг друга</a:t>
            </a:r>
            <a:r>
              <a:rPr lang="ru-RU" sz="1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1800" b="1" dirty="0"/>
              <a:t>Проблема</a:t>
            </a:r>
            <a:r>
              <a:rPr lang="ru-RU" sz="1800" dirty="0"/>
              <a:t>: Один медленный ресурс может </a:t>
            </a:r>
            <a:r>
              <a:rPr lang="ru-RU" sz="1800" b="1" dirty="0"/>
              <a:t>задерживать весь рендеринг страницы</a:t>
            </a:r>
            <a:r>
              <a:rPr lang="ru-RU" sz="1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1800" b="1" dirty="0"/>
              <a:t>Решение в </a:t>
            </a:r>
            <a:r>
              <a:rPr lang="en" sz="1800" b="1" dirty="0"/>
              <a:t>HTTP/2</a:t>
            </a:r>
            <a:r>
              <a:rPr lang="en" sz="1800" dirty="0"/>
              <a:t>: </a:t>
            </a:r>
            <a:r>
              <a:rPr lang="ru-RU" sz="1800" b="1" dirty="0"/>
              <a:t>Мультиплексирование</a:t>
            </a:r>
            <a:r>
              <a:rPr lang="ru-RU" sz="1800" dirty="0"/>
              <a:t> – все запросы передаются одновременно.</a:t>
            </a:r>
            <a:endParaRPr lang="ru-RU" dirty="0"/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400" b="1" dirty="0"/>
              <a:t>Заголовки запроса повторяются в каждом запросе</a:t>
            </a:r>
            <a:endParaRPr lang="ru-RU" sz="2400" dirty="0"/>
          </a:p>
          <a:p>
            <a:pPr lvl="1">
              <a:lnSpc>
                <a:spcPct val="100000"/>
              </a:lnSpc>
            </a:pPr>
            <a:r>
              <a:rPr lang="ru-RU" sz="1800" dirty="0"/>
              <a:t>В </a:t>
            </a:r>
            <a:r>
              <a:rPr lang="en" sz="1800" b="1" dirty="0"/>
              <a:t>HTTP/1.x</a:t>
            </a:r>
            <a:r>
              <a:rPr lang="en" sz="1800" dirty="0"/>
              <a:t> </a:t>
            </a:r>
            <a:r>
              <a:rPr lang="ru-RU" sz="1800" dirty="0"/>
              <a:t>заголовки (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User-Agent</a:t>
            </a:r>
            <a:r>
              <a:rPr lang="en" sz="1800" dirty="0"/>
              <a:t>,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Cookies</a:t>
            </a:r>
            <a:r>
              <a:rPr lang="en" sz="1800" dirty="0"/>
              <a:t>,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Referer</a:t>
            </a:r>
            <a:r>
              <a:rPr lang="en" sz="1800" dirty="0"/>
              <a:t>) </a:t>
            </a:r>
            <a:r>
              <a:rPr lang="ru-RU" sz="1800" dirty="0"/>
              <a:t>дублируются </a:t>
            </a:r>
            <a:r>
              <a:rPr lang="ru-RU" sz="1800" b="1" dirty="0"/>
              <a:t>в каждом запросе</a:t>
            </a:r>
            <a:r>
              <a:rPr lang="ru-RU" sz="1800" dirty="0"/>
              <a:t>, даже если они неизменны.</a:t>
            </a:r>
          </a:p>
          <a:p>
            <a:pPr lvl="1">
              <a:lnSpc>
                <a:spcPct val="100000"/>
              </a:lnSpc>
            </a:pPr>
            <a:r>
              <a:rPr lang="ru-RU" sz="1800" b="1" dirty="0"/>
              <a:t>Проблема</a:t>
            </a:r>
            <a:r>
              <a:rPr lang="ru-RU" sz="1800" dirty="0"/>
              <a:t>: Увеличивается </a:t>
            </a:r>
            <a:r>
              <a:rPr lang="ru-RU" sz="1800" b="1" dirty="0"/>
              <a:t>объём передаваемых данных</a:t>
            </a:r>
            <a:r>
              <a:rPr lang="ru-RU" sz="1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1800" b="1" dirty="0"/>
              <a:t>Решение в </a:t>
            </a:r>
            <a:r>
              <a:rPr lang="en" sz="1800" b="1" dirty="0"/>
              <a:t>HTTP/2</a:t>
            </a:r>
            <a:r>
              <a:rPr lang="en" sz="1800" dirty="0"/>
              <a:t>: </a:t>
            </a:r>
            <a:r>
              <a:rPr lang="ru-RU" sz="1800" b="1" dirty="0"/>
              <a:t>Сжатие заголовков </a:t>
            </a:r>
            <a:r>
              <a:rPr lang="en" sz="1800" b="1" dirty="0"/>
              <a:t>HPACK</a:t>
            </a:r>
            <a:r>
              <a:rPr lang="en" sz="1800" dirty="0"/>
              <a:t>, </a:t>
            </a:r>
            <a:r>
              <a:rPr lang="ru-RU" sz="1800" dirty="0"/>
              <a:t>если заголовки не поменялись, заново не передаются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404405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29799BE-1EFD-EA40-FE1D-D4795AA14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7919"/>
            <a:ext cx="10515600" cy="3063874"/>
          </a:xfrm>
        </p:spPr>
        <p:txBody>
          <a:bodyPr/>
          <a:lstStyle/>
          <a:p>
            <a:r>
              <a:rPr lang="ru-RU" sz="2400" i="0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Модель «клиент-сервер»:</a:t>
            </a:r>
          </a:p>
          <a:p>
            <a:pPr lvl="1">
              <a:lnSpc>
                <a:spcPct val="100000"/>
              </a:lnSpc>
            </a:pPr>
            <a:r>
              <a:rPr lang="ru-RU" sz="2000" i="0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клиентов — инициирует соединение и посылает запрос;</a:t>
            </a:r>
          </a:p>
          <a:p>
            <a:pPr lvl="1">
              <a:lnSpc>
                <a:spcPct val="100000"/>
              </a:lnSpc>
            </a:pPr>
            <a:r>
              <a:rPr lang="ru-RU" sz="2000" i="0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сервер — ожидает соединения для получения запроса, производят необходимые действия и возвращают обратно результат.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ru-RU" sz="2000" b="0" i="0" dirty="0">
                <a:solidFill>
                  <a:srgbClr val="333333"/>
                </a:solidFill>
                <a:effectLst/>
              </a:rPr>
              <a:t>Как правило, передача данных по протоколу </a:t>
            </a:r>
            <a:r>
              <a:rPr lang="en" sz="2000" b="0" i="0" dirty="0">
                <a:solidFill>
                  <a:srgbClr val="333333"/>
                </a:solidFill>
                <a:effectLst/>
              </a:rPr>
              <a:t>HTTP 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осуществляется через </a:t>
            </a:r>
            <a:r>
              <a:rPr lang="en" sz="2000" b="0" i="0" dirty="0">
                <a:solidFill>
                  <a:srgbClr val="333333"/>
                </a:solidFill>
                <a:effectLst/>
              </a:rPr>
              <a:t>TCP-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соединения.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ru-RU" sz="2000" dirty="0">
                <a:solidFill>
                  <a:srgbClr val="333333"/>
                </a:solidFill>
              </a:rPr>
              <a:t>На стороне сервера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 по умолчанию используется </a:t>
            </a:r>
            <a:r>
              <a:rPr lang="en" sz="2000" b="0" i="0" dirty="0">
                <a:solidFill>
                  <a:srgbClr val="333333"/>
                </a:solidFill>
                <a:effectLst/>
              </a:rPr>
              <a:t>TCP-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порт 80.</a:t>
            </a:r>
            <a:endParaRPr lang="ru-RU" sz="2000" b="0" dirty="0">
              <a:solidFill>
                <a:srgbClr val="333333"/>
              </a:solidFill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ru-RU" sz="2000" i="0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Может использоваться поверх зашифрованного соединения </a:t>
            </a:r>
            <a:r>
              <a:rPr lang="en-US" sz="2000" i="0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(SSL/TLS), </a:t>
            </a:r>
            <a:r>
              <a:rPr lang="ru-RU" sz="2000" i="0" dirty="0">
                <a:solidFill>
                  <a:srgbClr val="333333"/>
                </a:solidFill>
                <a:effectLst/>
                <a:cs typeface="Consolas" panose="020B0609020204030204" pitchFamily="49" charset="0"/>
              </a:rPr>
              <a:t>в таком случае, порт по умолчанию — 443</a:t>
            </a:r>
            <a:endParaRPr lang="ru-RU" sz="2000" b="0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EEB115-0E01-491F-878F-14DBA397F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414" y="476146"/>
            <a:ext cx="7259638" cy="2489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011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15B49-A6D4-D233-0307-54C4945D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ru-RU" dirty="0"/>
              <a:t>Как </a:t>
            </a:r>
            <a:r>
              <a:rPr lang="en" dirty="0"/>
              <a:t>HTTP/2 </a:t>
            </a:r>
            <a:r>
              <a:rPr lang="ru-RU" dirty="0"/>
              <a:t>улучшает работу на медленных и высоколатентных соединениях?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78CCF-92DB-8C8D-D5BF-B0E8DB09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HTTP/2 </a:t>
            </a:r>
            <a:r>
              <a:rPr lang="ru-RU" sz="2000" dirty="0"/>
              <a:t>использует </a:t>
            </a:r>
            <a:r>
              <a:rPr lang="ru-RU" sz="2000" b="1" dirty="0"/>
              <a:t>6 ключевых механизмов</a:t>
            </a:r>
            <a:r>
              <a:rPr lang="ru-RU" sz="2000" dirty="0"/>
              <a:t>, ускоряющих передачу данных: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Мультиплексирование (</a:t>
            </a:r>
            <a:r>
              <a:rPr lang="en" sz="2000" b="1" dirty="0"/>
              <a:t>Multiplexing)</a:t>
            </a:r>
            <a:br>
              <a:rPr lang="ru-RU" sz="2000" b="1" dirty="0"/>
            </a:br>
            <a:r>
              <a:rPr lang="ru-RU" sz="2000" dirty="0"/>
              <a:t>Позволяет </a:t>
            </a:r>
            <a:r>
              <a:rPr lang="ru-RU" sz="2000" b="1" dirty="0"/>
              <a:t>отправлять несколько запросов одновременно</a:t>
            </a:r>
            <a:r>
              <a:rPr lang="ru-RU" sz="2000" dirty="0"/>
              <a:t> по </a:t>
            </a:r>
            <a:r>
              <a:rPr lang="ru-RU" sz="2000" b="1" dirty="0"/>
              <a:t>одному </a:t>
            </a:r>
            <a:r>
              <a:rPr lang="en" sz="2000" b="1" dirty="0"/>
              <a:t>TCP-</a:t>
            </a:r>
            <a:r>
              <a:rPr lang="ru-RU" sz="2000" b="1" dirty="0"/>
              <a:t>соединению</a:t>
            </a:r>
            <a:r>
              <a:rPr lang="ru-RU" sz="2000" dirty="0"/>
              <a:t>, снижая задержки.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Сжатие заголовков (</a:t>
            </a:r>
            <a:r>
              <a:rPr lang="en" sz="2000" b="1" dirty="0"/>
              <a:t>HPACK)</a:t>
            </a:r>
            <a:br>
              <a:rPr lang="ru-RU" sz="2000" b="1" dirty="0"/>
            </a:br>
            <a:r>
              <a:rPr lang="ru-RU" sz="2000" dirty="0"/>
              <a:t>Уменьшает объём </a:t>
            </a:r>
            <a:r>
              <a:rPr lang="en" sz="2000" dirty="0"/>
              <a:t>HTTP-</a:t>
            </a:r>
            <a:r>
              <a:rPr lang="ru-RU" sz="2000" dirty="0"/>
              <a:t>запросов за счёт </a:t>
            </a:r>
            <a:r>
              <a:rPr lang="ru-RU" sz="2000" b="1" dirty="0"/>
              <a:t>сжатия заголовков</a:t>
            </a:r>
            <a:r>
              <a:rPr lang="ru-RU" sz="2000" dirty="0"/>
              <a:t>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Серверный </a:t>
            </a:r>
            <a:r>
              <a:rPr lang="en" sz="2000" b="1" dirty="0"/>
              <a:t>push (Server Push)</a:t>
            </a:r>
            <a:br>
              <a:rPr lang="ru-RU" sz="2000" b="1" dirty="0"/>
            </a:br>
            <a:r>
              <a:rPr lang="ru-RU" sz="2000" dirty="0"/>
              <a:t>Сервер </a:t>
            </a:r>
            <a:r>
              <a:rPr lang="ru-RU" sz="2000" b="1" dirty="0"/>
              <a:t>заранее отправляет</a:t>
            </a:r>
            <a:r>
              <a:rPr lang="ru-RU" sz="2000" dirty="0"/>
              <a:t> ресурсы клиенту, </a:t>
            </a:r>
            <a:r>
              <a:rPr lang="ru-RU" sz="2000" b="1" dirty="0"/>
              <a:t>уменьшая запросы</a:t>
            </a:r>
            <a:r>
              <a:rPr lang="ru-RU" sz="2000" dirty="0"/>
              <a:t>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Приоритизация потоков</a:t>
            </a:r>
            <a:br>
              <a:rPr lang="ru-RU" sz="2000" b="1" dirty="0"/>
            </a:br>
            <a:r>
              <a:rPr lang="ru-RU" sz="2000" dirty="0"/>
              <a:t>Важные ресурсы загружаются </a:t>
            </a:r>
            <a:r>
              <a:rPr lang="ru-RU" sz="2000" b="1" dirty="0"/>
              <a:t>раньше</a:t>
            </a:r>
            <a:r>
              <a:rPr lang="ru-RU" sz="2000" dirty="0"/>
              <a:t>, что ускоряет рендеринг страниц.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Отказ от </a:t>
            </a:r>
            <a:r>
              <a:rPr lang="en" sz="2000" b="1" dirty="0"/>
              <a:t>chunked (Frame-based Transfer)</a:t>
            </a:r>
            <a:br>
              <a:rPr lang="ru-RU" sz="2000" b="1" dirty="0"/>
            </a:br>
            <a:r>
              <a:rPr lang="ru-RU" sz="2000" dirty="0"/>
              <a:t>Данные передаются в </a:t>
            </a:r>
            <a:r>
              <a:rPr lang="ru-RU" sz="2000" b="1" dirty="0"/>
              <a:t>более эффективных </a:t>
            </a:r>
            <a:r>
              <a:rPr lang="en" sz="2000" b="1" dirty="0"/>
              <a:t>HTTP/2-</a:t>
            </a:r>
            <a:r>
              <a:rPr lang="ru-RU" sz="2000" b="1" dirty="0"/>
              <a:t>фреймах</a:t>
            </a:r>
            <a:r>
              <a:rPr lang="ru-RU" sz="2000" dirty="0"/>
              <a:t>.</a:t>
            </a:r>
          </a:p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Одно соединение вместо нескольких</a:t>
            </a:r>
            <a:br>
              <a:rPr lang="ru-RU" sz="2000" b="1" dirty="0"/>
            </a:br>
            <a:r>
              <a:rPr lang="ru-RU" sz="2000" dirty="0"/>
              <a:t>Уменьшает </a:t>
            </a:r>
            <a:r>
              <a:rPr lang="ru-RU" sz="2000" b="1" dirty="0"/>
              <a:t>время ожидания</a:t>
            </a:r>
            <a:r>
              <a:rPr lang="ru-RU" sz="2000" dirty="0"/>
              <a:t> (</a:t>
            </a:r>
            <a:r>
              <a:rPr lang="en" sz="2000" dirty="0"/>
              <a:t>TCP/TLS handshakes </a:t>
            </a:r>
            <a:r>
              <a:rPr lang="ru-RU" sz="2000" dirty="0"/>
              <a:t>происходят </a:t>
            </a:r>
            <a:r>
              <a:rPr lang="ru-RU" sz="2000" b="1" dirty="0"/>
              <a:t>только один раз</a:t>
            </a:r>
            <a:r>
              <a:rPr lang="ru-RU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386044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55C2C-6323-2825-A4B5-F698FB98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6346"/>
            <a:ext cx="10969487" cy="842352"/>
          </a:xfrm>
        </p:spPr>
        <p:txBody>
          <a:bodyPr>
            <a:normAutofit/>
          </a:bodyPr>
          <a:lstStyle/>
          <a:p>
            <a:r>
              <a:rPr lang="ru-RU" dirty="0"/>
              <a:t>Особенности бинарного формата в </a:t>
            </a:r>
            <a:r>
              <a:rPr lang="en" dirty="0"/>
              <a:t>HTTP/2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210F53-B5D2-F70E-892A-5BA6F9591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410"/>
            <a:ext cx="10515600" cy="5708625"/>
          </a:xfrm>
        </p:spPr>
        <p:txBody>
          <a:bodyPr>
            <a:noAutofit/>
          </a:bodyPr>
          <a:lstStyle/>
          <a:p>
            <a:pPr marL="360000" indent="-3600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Бинарные фреймы: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" sz="2000" dirty="0"/>
              <a:t>HTTP/2 </a:t>
            </a:r>
            <a:r>
              <a:rPr lang="ru-RU" sz="2000" dirty="0"/>
              <a:t>разбивает данные на </a:t>
            </a:r>
            <a:r>
              <a:rPr lang="ru-RU" sz="2000" b="1" dirty="0"/>
              <a:t>фреймы</a:t>
            </a:r>
            <a:r>
              <a:rPr lang="ru-RU" sz="2000" dirty="0"/>
              <a:t> (</a:t>
            </a:r>
            <a:r>
              <a:rPr lang="en" sz="2000" dirty="0"/>
              <a:t>frames), </a:t>
            </a:r>
            <a:r>
              <a:rPr lang="ru-RU" sz="2000" dirty="0"/>
              <a:t>которые передаются в бинарном формате.</a:t>
            </a:r>
            <a:br>
              <a:rPr lang="ru-RU" sz="2000" dirty="0"/>
            </a:br>
            <a:r>
              <a:rPr lang="ru-RU" sz="2000" dirty="0"/>
              <a:t>Примеры фреймов: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" sz="1800" dirty="0"/>
              <a:t>HEADERS: </a:t>
            </a:r>
            <a:r>
              <a:rPr lang="ru-RU" sz="1800" dirty="0"/>
              <a:t>для передачи заголовков.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" sz="1800" dirty="0"/>
              <a:t>DATA: </a:t>
            </a:r>
            <a:r>
              <a:rPr lang="ru-RU" sz="1800" dirty="0"/>
              <a:t>для передачи содержимого.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" sz="1800" dirty="0"/>
              <a:t>SETTINGS: </a:t>
            </a:r>
            <a:r>
              <a:rPr lang="ru-RU" sz="1800" dirty="0"/>
              <a:t>для настройки соединения.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Мультиплексирование: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Разные потоки данных передаются параллельно в рамках одного </a:t>
            </a:r>
            <a:r>
              <a:rPr lang="en" sz="2000" dirty="0"/>
              <a:t>TCP-</a:t>
            </a:r>
            <a:r>
              <a:rPr lang="ru-RU" sz="2000" dirty="0"/>
              <a:t>соединения.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Бинарные фреймы позволяют легче разделять данные разных потоков.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400" dirty="0"/>
              <a:t>Сжатие заголовков (</a:t>
            </a:r>
            <a:r>
              <a:rPr lang="en" sz="2400" dirty="0"/>
              <a:t>HPACK):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2000" dirty="0"/>
              <a:t>Заголовки </a:t>
            </a:r>
            <a:r>
              <a:rPr lang="en" sz="2000" dirty="0"/>
              <a:t>HTTP/2 </a:t>
            </a:r>
            <a:r>
              <a:rPr lang="ru-RU" sz="2000" dirty="0"/>
              <a:t>передаются в сжатом бинарном формате для уменьшения накладных расходов.</a:t>
            </a:r>
            <a:br>
              <a:rPr lang="ru-RU" sz="2000" dirty="0"/>
            </a:br>
            <a:r>
              <a:rPr lang="en" sz="2000" b="1" dirty="0"/>
              <a:t>HPACK</a:t>
            </a:r>
            <a:r>
              <a:rPr lang="en" sz="2000" dirty="0"/>
              <a:t> — </a:t>
            </a:r>
            <a:r>
              <a:rPr lang="ru-RU" sz="2000" dirty="0"/>
              <a:t>это алгоритм </a:t>
            </a:r>
            <a:r>
              <a:rPr lang="ru-RU" sz="2000" b="1" dirty="0"/>
              <a:t>сжатия заголовков</a:t>
            </a:r>
            <a:r>
              <a:rPr lang="ru-RU" sz="2000" dirty="0"/>
              <a:t> в </a:t>
            </a:r>
            <a:r>
              <a:rPr lang="en" sz="2000" b="1" dirty="0"/>
              <a:t>HTTP/2</a:t>
            </a:r>
            <a:r>
              <a:rPr lang="en" sz="2000" dirty="0"/>
              <a:t>, </a:t>
            </a:r>
            <a:r>
              <a:rPr lang="ru-RU" sz="2000" dirty="0"/>
              <a:t>который:</a:t>
            </a:r>
            <a:endParaRPr lang="ru-RU" sz="28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Уменьшает размер заголовков за счёт </a:t>
            </a:r>
            <a:r>
              <a:rPr lang="ru-RU" sz="1800" b="1" dirty="0"/>
              <a:t>хранения таблицы с часто используемыми значениями</a:t>
            </a:r>
            <a:r>
              <a:rPr lang="ru-RU" sz="1800" dirty="0"/>
              <a:t>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Заменяет заголовки на </a:t>
            </a:r>
            <a:r>
              <a:rPr lang="ru-RU" sz="1800" b="1" dirty="0"/>
              <a:t>индексы</a:t>
            </a:r>
            <a:r>
              <a:rPr lang="ru-RU" sz="1800" dirty="0"/>
              <a:t> (если они уже были отправлены ранее).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Использует </a:t>
            </a:r>
            <a:r>
              <a:rPr lang="en" sz="1800" b="1" dirty="0"/>
              <a:t>Huffman-</a:t>
            </a:r>
            <a:r>
              <a:rPr lang="ru-RU" sz="1800" b="1" dirty="0"/>
              <a:t>кодирование</a:t>
            </a:r>
            <a:r>
              <a:rPr lang="ru-RU" sz="1800" dirty="0"/>
              <a:t> для эффективного сжатия строк.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92001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4CC32-BD8F-BDBE-9657-DA7C4378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даёт бинарный формат </a:t>
            </a:r>
            <a:r>
              <a:rPr lang="en-US" dirty="0"/>
              <a:t>HTTP/2?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66E90F-2A0A-8BC7-BE28-0284BD9F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400" dirty="0"/>
              <a:t>Что даёт бинарный формат в реальной жизни: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Размер: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Заголовки в </a:t>
            </a:r>
            <a:r>
              <a:rPr lang="en" sz="2000" dirty="0"/>
              <a:t>HTTP/2 </a:t>
            </a:r>
            <a:r>
              <a:rPr lang="ru-RU" sz="2000" dirty="0"/>
              <a:t>в среднем на 30-50% меньше по размеру по сравнению с </a:t>
            </a:r>
            <a:r>
              <a:rPr lang="en" sz="2000" dirty="0"/>
              <a:t>HTTP/1.x </a:t>
            </a:r>
            <a:r>
              <a:rPr lang="ru-RU" sz="2000" dirty="0"/>
              <a:t>благодаря сжатию </a:t>
            </a:r>
            <a:r>
              <a:rPr lang="en" sz="2000" dirty="0"/>
              <a:t>HPACK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На реальном трафике компрессия заголовков дает экономию 20-88% в зависимости от типа запросов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Скорость парсинга: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Бинарный парсинг </a:t>
            </a:r>
            <a:r>
              <a:rPr lang="en" sz="2000" dirty="0"/>
              <a:t>HTTP/2 </a:t>
            </a:r>
            <a:r>
              <a:rPr lang="ru-RU" sz="2000" dirty="0"/>
              <a:t>на 20-40% быстрее текстового </a:t>
            </a:r>
            <a:r>
              <a:rPr lang="en" sz="2000" dirty="0"/>
              <a:t>HTTP/1.x</a:t>
            </a:r>
          </a:p>
          <a:p>
            <a:pPr lvl="1">
              <a:lnSpc>
                <a:spcPct val="100000"/>
              </a:lnSpc>
            </a:pPr>
            <a:r>
              <a:rPr lang="ru-RU" sz="2000" dirty="0"/>
              <a:t>Основной выигрыш в скорости достигается за счет: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Отсутствия необходимости текстового парсинга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Фиксированных форматов полей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ru-RU" sz="1800" dirty="0"/>
              <a:t>Более эффективной обработки бинарных данных</a:t>
            </a:r>
          </a:p>
        </p:txBody>
      </p:sp>
    </p:spTree>
    <p:extLst>
      <p:ext uri="{BB962C8B-B14F-4D97-AF65-F5344CB8AC3E}">
        <p14:creationId xmlns:p14="http://schemas.microsoft.com/office/powerpoint/2010/main" val="2099037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EF10F-5C8F-674F-5A95-92BCCD41A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39"/>
            <a:ext cx="10515600" cy="968939"/>
          </a:xfrm>
        </p:spPr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ru-RU" dirty="0"/>
              <a:t>Согласование версии протокола</a:t>
            </a:r>
            <a:br>
              <a:rPr lang="ru-RU" dirty="0"/>
            </a:br>
            <a:r>
              <a:rPr lang="ru-RU" sz="4000" dirty="0"/>
              <a:t>(для бинарного протокола)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6EEDFD-D40A-7E3F-3A5B-01F7D4D40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825"/>
            <a:ext cx="10515600" cy="550984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Как </a:t>
            </a:r>
            <a:r>
              <a:rPr lang="en" sz="2000" dirty="0"/>
              <a:t>HTTP-</a:t>
            </a:r>
            <a:r>
              <a:rPr lang="ru-RU" sz="2000" dirty="0"/>
              <a:t>клиент узнаёт, что сервер поддерживает бинарный протокол </a:t>
            </a:r>
            <a:r>
              <a:rPr lang="en" sz="2000" dirty="0"/>
              <a:t>HTTP/2?</a:t>
            </a:r>
            <a:endParaRPr lang="ru-RU" sz="2000" dirty="0"/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ru-RU" sz="2000" b="1" dirty="0"/>
              <a:t>Через механизм </a:t>
            </a:r>
            <a:r>
              <a:rPr lang="en" sz="2000" b="1" dirty="0"/>
              <a:t>ALPN</a:t>
            </a:r>
            <a:r>
              <a:rPr lang="en" sz="2000" dirty="0"/>
              <a:t> (Application-Layer Protocol Negotiation)</a:t>
            </a:r>
            <a:br>
              <a:rPr lang="ru-RU" sz="2000" dirty="0"/>
            </a:br>
            <a:r>
              <a:rPr lang="ru-RU" sz="1800" dirty="0"/>
              <a:t>Клиент в процессе установки </a:t>
            </a:r>
            <a:r>
              <a:rPr lang="en" sz="1800" dirty="0"/>
              <a:t>TLS-</a:t>
            </a:r>
            <a:r>
              <a:rPr lang="ru-RU" sz="1800" dirty="0"/>
              <a:t>соединения через механизм </a:t>
            </a:r>
            <a:r>
              <a:rPr lang="en" sz="1800" dirty="0"/>
              <a:t>ALPN </a:t>
            </a:r>
            <a:r>
              <a:rPr lang="ru-RU" sz="1800" dirty="0"/>
              <a:t>отправляет список поддерживаемых протоколов, например: </a:t>
            </a: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h2, http/1.1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2000" b="1" dirty="0"/>
              <a:t>Через </a:t>
            </a:r>
            <a:r>
              <a:rPr lang="en" sz="2000" b="1" dirty="0"/>
              <a:t>Upgrade-</a:t>
            </a:r>
            <a:r>
              <a:rPr lang="ru-RU" sz="2000" b="1" dirty="0"/>
              <a:t>заголовок</a:t>
            </a:r>
            <a:r>
              <a:rPr lang="ru-RU" sz="2000" dirty="0"/>
              <a:t> (для </a:t>
            </a:r>
            <a:r>
              <a:rPr lang="en" sz="2000" dirty="0"/>
              <a:t>HTTP </a:t>
            </a:r>
            <a:r>
              <a:rPr lang="ru-RU" sz="2000" dirty="0"/>
              <a:t>на </a:t>
            </a:r>
            <a:r>
              <a:rPr lang="en" sz="2000" dirty="0"/>
              <a:t>TCP)</a:t>
            </a:r>
            <a:br>
              <a:rPr lang="ru-RU" sz="2000" dirty="0"/>
            </a:br>
            <a:r>
              <a:rPr lang="ru-RU" sz="1800" dirty="0"/>
              <a:t>В случае незашифрованного соединения (</a:t>
            </a:r>
            <a:r>
              <a:rPr lang="en" sz="1800" dirty="0"/>
              <a:t>HTTP/1.1) </a:t>
            </a:r>
            <a:r>
              <a:rPr lang="ru-RU" sz="1800" dirty="0"/>
              <a:t>клиент может попробовать инициировать использование </a:t>
            </a:r>
            <a:r>
              <a:rPr lang="en" sz="1800" dirty="0"/>
              <a:t>HTTP/2 </a:t>
            </a:r>
            <a:r>
              <a:rPr lang="ru-RU" sz="1800" dirty="0"/>
              <a:t>через заголовок </a:t>
            </a:r>
            <a:r>
              <a:rPr lang="en" sz="1800" dirty="0"/>
              <a:t>Upgrade:</a:t>
            </a: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 / HTTP/1.1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Host: example.com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Upgrade: h2c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Connection: Upgrade</a:t>
            </a:r>
            <a:endParaRPr lang="ru-RU" sz="18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1800" dirty="0">
                <a:cs typeface="Consolas" panose="020B0609020204030204" pitchFamily="49" charset="0"/>
              </a:rPr>
              <a:t>Если сервер поддерживает </a:t>
            </a:r>
            <a:r>
              <a:rPr lang="en" sz="1800" dirty="0">
                <a:cs typeface="Consolas" panose="020B0609020204030204" pitchFamily="49" charset="0"/>
              </a:rPr>
              <a:t>HTTP/2, </a:t>
            </a:r>
            <a:r>
              <a:rPr lang="ru-RU" sz="1800" dirty="0">
                <a:cs typeface="Consolas" panose="020B0609020204030204" pitchFamily="49" charset="0"/>
              </a:rPr>
              <a:t>он отвечает: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HTTP/1.1 101 Switching Protocols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Connection: Upgrade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Upgrade: h2c</a:t>
            </a:r>
            <a:endParaRPr lang="ru-RU" sz="1800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cs typeface="Consolas" panose="020B0609020204030204" pitchFamily="49" charset="0"/>
              </a:rPr>
              <a:t>После этого клиент и сервер переключаются на </a:t>
            </a:r>
            <a:r>
              <a:rPr lang="en" sz="1800" dirty="0">
                <a:cs typeface="Consolas" panose="020B0609020204030204" pitchFamily="49" charset="0"/>
              </a:rPr>
              <a:t>HTTP/2.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cs typeface="Consolas" panose="020B0609020204030204" pitchFamily="49" charset="0"/>
              </a:rPr>
              <a:t>Этот метод редко используется, так как большинство </a:t>
            </a:r>
            <a:r>
              <a:rPr lang="en" sz="1800" dirty="0">
                <a:cs typeface="Consolas" panose="020B0609020204030204" pitchFamily="49" charset="0"/>
              </a:rPr>
              <a:t>HTTP/2-</a:t>
            </a:r>
            <a:r>
              <a:rPr lang="ru-RU" sz="1800" dirty="0">
                <a:cs typeface="Consolas" panose="020B0609020204030204" pitchFamily="49" charset="0"/>
              </a:rPr>
              <a:t>соединений работают через </a:t>
            </a:r>
            <a:r>
              <a:rPr lang="en" sz="1800" dirty="0">
                <a:cs typeface="Consolas" panose="020B0609020204030204" pitchFamily="49" charset="0"/>
              </a:rPr>
              <a:t>TLS.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800" dirty="0">
                <a:cs typeface="Consolas" panose="020B0609020204030204" pitchFamily="49" charset="0"/>
              </a:rPr>
              <a:t>Для максимальной безопасности </a:t>
            </a:r>
            <a:r>
              <a:rPr lang="en" sz="1800" dirty="0">
                <a:cs typeface="Consolas" panose="020B0609020204030204" pitchFamily="49" charset="0"/>
              </a:rPr>
              <a:t>ALPN </a:t>
            </a:r>
            <a:r>
              <a:rPr lang="ru-RU" sz="1800" dirty="0">
                <a:cs typeface="Consolas" panose="020B0609020204030204" pitchFamily="49" charset="0"/>
              </a:rPr>
              <a:t>предпочтителен.</a:t>
            </a:r>
          </a:p>
        </p:txBody>
      </p:sp>
    </p:spTree>
    <p:extLst>
      <p:ext uri="{BB962C8B-B14F-4D97-AF65-F5344CB8AC3E}">
        <p14:creationId xmlns:p14="http://schemas.microsoft.com/office/powerpoint/2010/main" val="38246886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9D96A-CEBD-6E64-7581-AF7EEEA6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42" y="119800"/>
            <a:ext cx="11651777" cy="716541"/>
          </a:xfrm>
        </p:spPr>
        <p:txBody>
          <a:bodyPr>
            <a:normAutofit fontScale="90000"/>
          </a:bodyPr>
          <a:lstStyle/>
          <a:p>
            <a:r>
              <a:rPr lang="en-US" dirty="0"/>
              <a:t>Server Push</a:t>
            </a:r>
            <a:r>
              <a:rPr lang="en-US" sz="2900" dirty="0"/>
              <a:t> </a:t>
            </a:r>
            <a:r>
              <a:rPr lang="ru-RU" sz="2900" dirty="0">
                <a:latin typeface="+mn-lt"/>
              </a:rPr>
              <a:t>—</a:t>
            </a:r>
            <a:r>
              <a:rPr lang="en-US" sz="2900" dirty="0">
                <a:latin typeface="+mn-lt"/>
              </a:rPr>
              <a:t> </a:t>
            </a:r>
            <a:r>
              <a:rPr lang="ru-RU" sz="2900" dirty="0">
                <a:latin typeface="+mn-lt"/>
              </a:rPr>
              <a:t>оптимизация загрузки:</a:t>
            </a:r>
            <a:r>
              <a:rPr lang="en-US" sz="2900" dirty="0">
                <a:latin typeface="+mn-lt"/>
              </a:rPr>
              <a:t> </a:t>
            </a:r>
            <a:r>
              <a:rPr lang="ru-RU" sz="2900" dirty="0">
                <a:latin typeface="+mn-lt"/>
              </a:rPr>
              <a:t>сервер заранее </a:t>
            </a:r>
            <a:r>
              <a:rPr lang="en-US" sz="2900" dirty="0">
                <a:latin typeface="+mn-lt"/>
              </a:rPr>
              <a:t>«</a:t>
            </a:r>
            <a:r>
              <a:rPr lang="ru-RU" sz="2900" dirty="0">
                <a:latin typeface="+mn-lt"/>
              </a:rPr>
              <a:t>впихивает</a:t>
            </a:r>
            <a:r>
              <a:rPr lang="en-US" sz="2900" dirty="0">
                <a:latin typeface="+mn-lt"/>
              </a:rPr>
              <a:t>»</a:t>
            </a:r>
            <a:r>
              <a:rPr lang="ru-RU" sz="2900" dirty="0">
                <a:latin typeface="+mn-lt"/>
              </a:rPr>
              <a:t> ресурсы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06C8B1-18C4-738B-2D8C-6A73A8875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66" y="856640"/>
            <a:ext cx="5839522" cy="5881560"/>
          </a:xfrm>
          <a:solidFill>
            <a:schemeClr val="bg2"/>
          </a:solidFill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ru-RU" sz="2000" b="1" dirty="0"/>
              <a:t>1️⃣ Клиент делает обычный </a:t>
            </a:r>
            <a:r>
              <a:rPr lang="en" sz="2000" b="1" dirty="0"/>
              <a:t>HTTP/2-</a:t>
            </a:r>
            <a:r>
              <a:rPr lang="ru-RU" sz="2000" b="1" dirty="0"/>
              <a:t>запрос</a:t>
            </a:r>
            <a:r>
              <a:rPr lang="en-US" sz="2000" b="1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/index.html</a:t>
            </a: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HTTP/2</a:t>
            </a:r>
            <a:br>
              <a:rPr lang="en" sz="18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</a:t>
            </a: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example.com</a:t>
            </a:r>
          </a:p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ru-RU" sz="2000" b="1" dirty="0"/>
              <a:t>2️⃣ Сервер отправляет ответ с </a:t>
            </a:r>
            <a:r>
              <a:rPr lang="en" sz="2000" b="1" dirty="0"/>
              <a:t>Server Push:</a:t>
            </a:r>
            <a:endParaRPr lang="en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HTTP/2</a:t>
            </a: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200 OK</a:t>
            </a:r>
            <a:b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text/html</a:t>
            </a:r>
            <a:b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PUSH_PROMISE :path: /styles.css</a:t>
            </a:r>
            <a:b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PUSH_PROMISE :path: /script.js </a:t>
            </a:r>
            <a:b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&lt;html&gt;</a:t>
            </a:r>
            <a:b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&lt;head&gt;</a:t>
            </a:r>
            <a:b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&lt;link </a:t>
            </a:r>
            <a:r>
              <a:rPr lang="en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"stylesheet"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"/styles.css"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&lt;script </a:t>
            </a:r>
            <a:r>
              <a:rPr lang="en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18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"/script.js"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&gt;&lt;/script&gt;</a:t>
            </a:r>
            <a:b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&lt;/head&gt;</a:t>
            </a:r>
            <a:b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&lt;body&gt;</a:t>
            </a:r>
            <a:b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&lt;h1&gt;</a:t>
            </a: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Hello, HTTP/2 Server Push!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&lt;/h1&gt;</a:t>
            </a:r>
            <a:endParaRPr lang="en" sz="1800" noProof="1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&lt;/body&gt;</a:t>
            </a:r>
            <a:b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&lt;/html&gt;</a:t>
            </a:r>
            <a:endParaRPr lang="en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6370E-736A-2B8E-C4A2-2C9C894E8FA1}"/>
              </a:ext>
            </a:extLst>
          </p:cNvPr>
          <p:cNvSpPr txBox="1"/>
          <p:nvPr/>
        </p:nvSpPr>
        <p:spPr>
          <a:xfrm>
            <a:off x="6478858" y="856640"/>
            <a:ext cx="5285678" cy="388311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ru-RU" sz="2000" b="1" dirty="0"/>
              <a:t>3️⃣ Затем сервер </a:t>
            </a:r>
            <a:r>
              <a:rPr lang="en-US" sz="2000" b="1" dirty="0"/>
              <a:t>«</a:t>
            </a:r>
            <a:r>
              <a:rPr lang="ru-RU" sz="2000" b="1" dirty="0"/>
              <a:t>подталкивает</a:t>
            </a:r>
            <a:r>
              <a:rPr lang="en-US" sz="2000" b="1" dirty="0"/>
              <a:t>»</a:t>
            </a:r>
            <a:r>
              <a:rPr lang="ru-RU" sz="2000" b="1" dirty="0"/>
              <a:t> клиенту дополнительные файлы:</a:t>
            </a:r>
            <a:endParaRPr lang="en-US" sz="2000" dirty="0"/>
          </a:p>
          <a:p>
            <a:pPr marL="0" indent="0">
              <a:buNone/>
            </a:pP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:method: GET</a:t>
            </a:r>
            <a:b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:scheme: https</a:t>
            </a:r>
            <a:b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:path: /styles.css</a:t>
            </a:r>
            <a:br>
              <a:rPr lang="en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:authority: example.com</a:t>
            </a:r>
            <a:br>
              <a:rPr lang="en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HTTP/2</a:t>
            </a: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200 OK</a:t>
            </a:r>
            <a:b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text/css</a:t>
            </a:r>
            <a:br>
              <a:rPr lang="en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</a:t>
            </a:r>
            <a:r>
              <a:rPr lang="en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background-color</a:t>
            </a: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#f0f0f0;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B480E-8B8F-2288-D44F-F52B1C8061E9}"/>
              </a:ext>
            </a:extLst>
          </p:cNvPr>
          <p:cNvSpPr txBox="1"/>
          <p:nvPr/>
        </p:nvSpPr>
        <p:spPr>
          <a:xfrm>
            <a:off x="6478858" y="4838110"/>
            <a:ext cx="5285678" cy="112779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ru-RU" sz="1800" b="1" dirty="0"/>
              <a:t>4️⃣ </a:t>
            </a:r>
            <a:r>
              <a:rPr lang="ru-RU" b="1" dirty="0"/>
              <a:t>Если браузер уже скачал ресурс</a:t>
            </a:r>
            <a:r>
              <a:rPr lang="en" b="1" dirty="0"/>
              <a:t>, </a:t>
            </a:r>
            <a:r>
              <a:rPr lang="ru-RU" b="1" dirty="0"/>
              <a:t>он отправляет </a:t>
            </a:r>
            <a:r>
              <a:rPr lang="en" b="1" dirty="0"/>
              <a:t>RST_STREAM</a:t>
            </a:r>
            <a:r>
              <a:rPr lang="en" dirty="0"/>
              <a:t>:</a:t>
            </a:r>
            <a:br>
              <a:rPr lang="ru-RU" dirty="0"/>
            </a:br>
            <a:endParaRPr lang="ru-RU" dirty="0"/>
          </a:p>
          <a:p>
            <a:r>
              <a:rPr lang="en" b="0" i="0" noProof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RST_STREAM :path: /style.css</a:t>
            </a:r>
            <a:endParaRPr lang="en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DC6DF-22E5-4B3C-9450-E001B00E1CE2}"/>
              </a:ext>
            </a:extLst>
          </p:cNvPr>
          <p:cNvSpPr txBox="1"/>
          <p:nvPr/>
        </p:nvSpPr>
        <p:spPr>
          <a:xfrm>
            <a:off x="6478858" y="6064257"/>
            <a:ext cx="5441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Со</a:t>
            </a:r>
            <a:r>
              <a:rPr lang="ru-RU" noProof="0" dirty="0"/>
              <a:t>временные браузеры анализируют кэш мгновенно и успевают отменить ненужные ресурсы.</a:t>
            </a:r>
          </a:p>
        </p:txBody>
      </p:sp>
    </p:spTree>
    <p:extLst>
      <p:ext uri="{BB962C8B-B14F-4D97-AF65-F5344CB8AC3E}">
        <p14:creationId xmlns:p14="http://schemas.microsoft.com/office/powerpoint/2010/main" val="29744040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0682F-86D6-9B18-60EA-B0E077F6A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553"/>
            <a:ext cx="10515600" cy="842352"/>
          </a:xfrm>
        </p:spPr>
        <p:txBody>
          <a:bodyPr/>
          <a:lstStyle/>
          <a:p>
            <a:r>
              <a:rPr lang="en" dirty="0"/>
              <a:t>HTTP/3 (2022, RFC 9114)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30A157-E6E9-6050-06B7-8CCECB0A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496"/>
            <a:ext cx="10515600" cy="514472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Построен на базе протокола </a:t>
            </a:r>
            <a:r>
              <a:rPr lang="en" sz="2000" b="1" dirty="0"/>
              <a:t>QUIC</a:t>
            </a:r>
            <a:r>
              <a:rPr lang="en" sz="2000" dirty="0"/>
              <a:t> (</a:t>
            </a:r>
            <a:r>
              <a:rPr lang="ru-RU" sz="2000" dirty="0"/>
              <a:t>разработан </a:t>
            </a:r>
            <a:r>
              <a:rPr lang="en" sz="2000" dirty="0"/>
              <a:t>Google).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Особенности: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Использует </a:t>
            </a:r>
            <a:r>
              <a:rPr lang="en" sz="2000" b="1" dirty="0"/>
              <a:t>UDP</a:t>
            </a:r>
            <a:r>
              <a:rPr lang="en" sz="2000" dirty="0"/>
              <a:t> </a:t>
            </a:r>
            <a:r>
              <a:rPr lang="ru-RU" sz="2000" dirty="0"/>
              <a:t>вместо </a:t>
            </a:r>
            <a:r>
              <a:rPr lang="en" sz="2000" b="1" dirty="0"/>
              <a:t>TCP</a:t>
            </a:r>
            <a:r>
              <a:rPr lang="en" sz="2000" dirty="0"/>
              <a:t>: </a:t>
            </a:r>
            <a:r>
              <a:rPr lang="ru-RU" sz="2000" dirty="0"/>
              <a:t>меньше задержек на установку соединений.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Интеграция </a:t>
            </a:r>
            <a:r>
              <a:rPr lang="en" sz="2000" dirty="0"/>
              <a:t>TLS 1.3: </a:t>
            </a:r>
            <a:r>
              <a:rPr lang="ru-RU" sz="2000" dirty="0"/>
              <a:t>безопасность встроена с самого начала.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Устойчивость к потере пакетов: отдельные потоки не блокируют друг друга.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Более быстрая загрузка веб-страниц, особенно на мобильных устройствах и в условиях нестабильного подключения.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Недостатки: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Требует обновления серверов и клиентских приложений.</a:t>
            </a:r>
          </a:p>
          <a:p>
            <a:pPr>
              <a:lnSpc>
                <a:spcPct val="100000"/>
              </a:lnSpc>
            </a:pPr>
            <a:r>
              <a:rPr lang="ru-RU" sz="2000" dirty="0"/>
              <a:t>Ограниченная поддержка в старых системах.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HTTP/3 </a:t>
            </a:r>
            <a:r>
              <a:rPr lang="ru-RU" sz="2000" dirty="0"/>
              <a:t>работает </a:t>
            </a:r>
            <a:r>
              <a:rPr lang="ru-RU" sz="2000" b="1" dirty="0"/>
              <a:t>исключительно</a:t>
            </a:r>
            <a:r>
              <a:rPr lang="ru-RU" sz="2000" dirty="0"/>
              <a:t> через протокол </a:t>
            </a:r>
            <a:r>
              <a:rPr lang="en" sz="2000" dirty="0"/>
              <a:t>UDP </a:t>
            </a:r>
            <a:r>
              <a:rPr lang="ru-RU" sz="2000" dirty="0"/>
              <a:t>с использованием транспортного протокола </a:t>
            </a:r>
            <a:r>
              <a:rPr lang="en" sz="2000" b="1" dirty="0"/>
              <a:t>QUIC</a:t>
            </a:r>
            <a:r>
              <a:rPr lang="en" sz="2000" dirty="0"/>
              <a:t>. </a:t>
            </a:r>
            <a:r>
              <a:rPr lang="ru-RU" sz="2000" dirty="0"/>
              <a:t>Этот дизайн является фундаментальной особенностью </a:t>
            </a:r>
            <a:r>
              <a:rPr lang="en" sz="2000" dirty="0"/>
              <a:t>HTTP/3 </a:t>
            </a:r>
            <a:r>
              <a:rPr lang="ru-RU" sz="2000" dirty="0"/>
              <a:t>и не поддерживает работу через </a:t>
            </a:r>
            <a:r>
              <a:rPr lang="en" sz="2000" dirty="0"/>
              <a:t>TCP.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422110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3F19E-AC19-544E-2007-E8F03E807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2"/>
            <a:ext cx="10515600" cy="731928"/>
          </a:xfrm>
        </p:spPr>
        <p:txBody>
          <a:bodyPr>
            <a:normAutofit/>
          </a:bodyPr>
          <a:lstStyle/>
          <a:p>
            <a:r>
              <a:rPr lang="en-US" dirty="0"/>
              <a:t>QUIC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AAB1D0-6304-E02B-0AD1-0E7144BB8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2176"/>
            <a:ext cx="10515600" cy="61260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b="1" dirty="0"/>
              <a:t>QUIC (Quick UDP Internet Connections)</a:t>
            </a:r>
            <a:r>
              <a:rPr lang="en" sz="2000" dirty="0"/>
              <a:t> — </a:t>
            </a:r>
            <a:r>
              <a:rPr lang="ru-RU" sz="2000" dirty="0"/>
              <a:t>это новый транспортный протокол, который был разработан </a:t>
            </a:r>
            <a:r>
              <a:rPr lang="en" sz="2000" dirty="0"/>
              <a:t>Google </a:t>
            </a:r>
            <a:r>
              <a:rPr lang="ru-RU" sz="2000" dirty="0"/>
              <a:t>и стандартизирован в </a:t>
            </a:r>
            <a:r>
              <a:rPr lang="en" sz="2000" b="1" dirty="0"/>
              <a:t>RFC 9000</a:t>
            </a:r>
            <a:r>
              <a:rPr lang="en" sz="2000" dirty="0"/>
              <a:t>. </a:t>
            </a:r>
            <a:r>
              <a:rPr lang="ru-RU" sz="2000" dirty="0"/>
              <a:t>Он используется в </a:t>
            </a:r>
            <a:r>
              <a:rPr lang="en" sz="2000" b="1" dirty="0"/>
              <a:t>HTTP/3</a:t>
            </a:r>
            <a:r>
              <a:rPr lang="en" sz="2000" dirty="0"/>
              <a:t> </a:t>
            </a:r>
            <a:r>
              <a:rPr lang="ru-RU" sz="2000" dirty="0"/>
              <a:t>и обеспечивает </a:t>
            </a:r>
            <a:r>
              <a:rPr lang="ru-RU" sz="2000" b="1" dirty="0"/>
              <a:t>мгновенные соединения, меньшие задержки и более эффективное использование сети</a:t>
            </a:r>
            <a:r>
              <a:rPr lang="ru-RU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Почему нужен </a:t>
            </a:r>
            <a:r>
              <a:rPr lang="en" sz="2000" b="1" dirty="0">
                <a:solidFill>
                  <a:schemeClr val="accent1">
                    <a:lumMod val="75000"/>
                  </a:schemeClr>
                </a:solidFill>
              </a:rPr>
              <a:t>QUIC?</a:t>
            </a:r>
            <a:br>
              <a:rPr lang="en" sz="20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" sz="2000" dirty="0">
                <a:solidFill>
                  <a:schemeClr val="accent1">
                    <a:lumMod val="75000"/>
                  </a:schemeClr>
                </a:solidFill>
              </a:rPr>
              <a:t>HTTP/2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работает поверх </a:t>
            </a:r>
            <a:r>
              <a:rPr lang="en" sz="2000" b="1" dirty="0">
                <a:solidFill>
                  <a:schemeClr val="accent1">
                    <a:lumMod val="75000"/>
                  </a:schemeClr>
                </a:solidFill>
              </a:rPr>
              <a:t>TCP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но 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</a:rPr>
              <a:t>TCP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имеет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некоторые проблемы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, особенно на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медленных и нестабильных сетях (</a:t>
            </a:r>
            <a:r>
              <a:rPr lang="en" sz="2000" b="1" dirty="0">
                <a:solidFill>
                  <a:schemeClr val="accent1">
                    <a:lumMod val="75000"/>
                  </a:schemeClr>
                </a:solidFill>
              </a:rPr>
              <a:t>Wi-Fi, 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мобильные сети, 3</a:t>
            </a:r>
            <a:r>
              <a:rPr lang="en" sz="2000" b="1" dirty="0">
                <a:solidFill>
                  <a:schemeClr val="accent1">
                    <a:lumMod val="75000"/>
                  </a:schemeClr>
                </a:solidFill>
              </a:rPr>
              <a:t>G, 4G, 5G)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Основные проблемы </a:t>
            </a:r>
            <a:r>
              <a:rPr lang="en" sz="2000" b="1" dirty="0"/>
              <a:t>TCP </a:t>
            </a:r>
            <a:r>
              <a:rPr lang="ru-RU" sz="2000" b="1" dirty="0"/>
              <a:t>в </a:t>
            </a:r>
            <a:r>
              <a:rPr lang="en" sz="2000" b="1" dirty="0"/>
              <a:t>HTTP/2:</a:t>
            </a:r>
            <a:endParaRPr lang="en" sz="2000" dirty="0"/>
          </a:p>
          <a:p>
            <a:pPr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/>
              <a:t>Высокая задержка из-за 3-</a:t>
            </a:r>
            <a:r>
              <a:rPr lang="en" sz="2000" dirty="0"/>
              <a:t>way handshake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sz="1800" dirty="0"/>
              <a:t>TCP </a:t>
            </a:r>
            <a:r>
              <a:rPr lang="ru-RU" sz="1800" dirty="0"/>
              <a:t>требует </a:t>
            </a:r>
            <a:r>
              <a:rPr lang="ru-RU" sz="1800" b="1" dirty="0"/>
              <a:t>3 пакета</a:t>
            </a:r>
            <a:r>
              <a:rPr lang="ru-RU" sz="1800" dirty="0"/>
              <a:t> для установления соединения.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Увеличивает время ожидания (особенно на высоколатентных сетях).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" sz="2000" dirty="0"/>
              <a:t>Head-of-line blocking (HOL) </a:t>
            </a:r>
            <a:r>
              <a:rPr lang="ru-RU" sz="2000" dirty="0"/>
              <a:t>на уровне </a:t>
            </a:r>
            <a:r>
              <a:rPr lang="en" sz="2000" dirty="0"/>
              <a:t>TCP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 </a:t>
            </a:r>
            <a:r>
              <a:rPr lang="en" sz="1800" dirty="0"/>
              <a:t>HTTP/2 </a:t>
            </a:r>
            <a:r>
              <a:rPr lang="ru-RU" sz="1800" dirty="0"/>
              <a:t>можно </a:t>
            </a:r>
            <a:r>
              <a:rPr lang="ru-RU" sz="1800" b="1" dirty="0"/>
              <a:t>отправлять несколько запросов по одному соединению</a:t>
            </a:r>
            <a:r>
              <a:rPr lang="ru-RU" sz="1800" dirty="0"/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b="1" dirty="0"/>
              <a:t>Но если один пакет теряется, всё соединение задерживается</a:t>
            </a:r>
            <a:r>
              <a:rPr lang="ru-RU" sz="1800" dirty="0"/>
              <a:t>.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/>
              <a:t>Неэффективный контроль потерь (</a:t>
            </a:r>
            <a:r>
              <a:rPr lang="en" sz="2000" dirty="0"/>
              <a:t>Packet Loss Recovery)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sz="1800" dirty="0"/>
              <a:t>TCP </a:t>
            </a:r>
            <a:r>
              <a:rPr lang="ru-RU" sz="1800" dirty="0"/>
              <a:t>использует </a:t>
            </a:r>
            <a:r>
              <a:rPr lang="ru-RU" sz="1800" b="1" dirty="0"/>
              <a:t>механизмы перегрузки</a:t>
            </a:r>
            <a:r>
              <a:rPr lang="ru-RU" sz="1800" dirty="0"/>
              <a:t>, но они не всегда эффективны.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800" b="1" dirty="0"/>
              <a:t>Если один пакет теряется, весь поток может быть заблокирован</a:t>
            </a:r>
            <a:r>
              <a:rPr lang="ru-RU" sz="1800" dirty="0"/>
              <a:t>.</a:t>
            </a:r>
          </a:p>
          <a:p>
            <a:pPr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ru-RU" sz="2000" dirty="0"/>
              <a:t>Проблемы с мобильными сетями (</a:t>
            </a:r>
            <a:r>
              <a:rPr lang="en" sz="2000" dirty="0"/>
              <a:t>IP-</a:t>
            </a:r>
            <a:r>
              <a:rPr lang="ru-RU" sz="2000" dirty="0"/>
              <a:t>адреса могут меняться)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" sz="1800" dirty="0"/>
              <a:t>TCP-</a:t>
            </a:r>
            <a:r>
              <a:rPr lang="ru-RU" sz="1800" dirty="0"/>
              <a:t>соединение </a:t>
            </a:r>
            <a:r>
              <a:rPr lang="ru-RU" sz="1800" b="1" dirty="0"/>
              <a:t>разрывается</a:t>
            </a:r>
            <a:r>
              <a:rPr lang="ru-RU" sz="1800" dirty="0"/>
              <a:t>, если </a:t>
            </a:r>
            <a:r>
              <a:rPr lang="en" sz="1800" dirty="0"/>
              <a:t>IP-</a:t>
            </a:r>
            <a:r>
              <a:rPr lang="ru-RU" sz="1800" dirty="0"/>
              <a:t>адрес устройства изменился (например, при переключении с </a:t>
            </a:r>
            <a:r>
              <a:rPr lang="en" sz="1800" dirty="0"/>
              <a:t>Wi-Fi </a:t>
            </a:r>
            <a:r>
              <a:rPr lang="ru-RU" sz="1800" dirty="0"/>
              <a:t>на мобильные данные</a:t>
            </a:r>
            <a:r>
              <a:rPr lang="en-US" sz="1800" dirty="0"/>
              <a:t> </a:t>
            </a:r>
            <a:r>
              <a:rPr lang="ru-RU" sz="1800" dirty="0"/>
              <a:t>или подключении / отключении </a:t>
            </a:r>
            <a:r>
              <a:rPr lang="en-US" sz="1800" dirty="0"/>
              <a:t>VPN</a:t>
            </a:r>
            <a:r>
              <a:rPr lang="ru-RU" sz="1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034937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5BC80-DBDB-210F-7AD7-EF753617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736"/>
            <a:ext cx="10515600" cy="718239"/>
          </a:xfrm>
        </p:spPr>
        <p:txBody>
          <a:bodyPr>
            <a:normAutofit/>
          </a:bodyPr>
          <a:lstStyle/>
          <a:p>
            <a:r>
              <a:rPr lang="ru-RU" dirty="0"/>
              <a:t>Как </a:t>
            </a:r>
            <a:r>
              <a:rPr lang="en" dirty="0"/>
              <a:t>QUIC </a:t>
            </a:r>
            <a:r>
              <a:rPr lang="ru-RU" dirty="0"/>
              <a:t>решает эти проблемы?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DD54624-4A21-A48B-C3DE-B907719E4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53058"/>
              </p:ext>
            </p:extLst>
          </p:nvPr>
        </p:nvGraphicFramePr>
        <p:xfrm>
          <a:off x="749851" y="1053549"/>
          <a:ext cx="1089881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2027">
                  <a:extLst>
                    <a:ext uri="{9D8B030D-6E8A-4147-A177-3AD203B41FA5}">
                      <a16:colId xmlns:a16="http://schemas.microsoft.com/office/drawing/2014/main" val="791097180"/>
                    </a:ext>
                  </a:extLst>
                </a:gridCol>
                <a:gridCol w="7056783">
                  <a:extLst>
                    <a:ext uri="{9D8B030D-6E8A-4147-A177-3AD203B41FA5}">
                      <a16:colId xmlns:a16="http://schemas.microsoft.com/office/drawing/2014/main" val="3461723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/>
                        <a:t>Проблема </a:t>
                      </a:r>
                      <a:r>
                        <a:rPr lang="en" sz="2000" b="1" dirty="0"/>
                        <a:t>TCP</a:t>
                      </a:r>
                      <a:endParaRPr lang="e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/>
                        <a:t>Как </a:t>
                      </a:r>
                      <a:r>
                        <a:rPr lang="en" sz="2000" b="1" dirty="0"/>
                        <a:t>QUIC </a:t>
                      </a:r>
                      <a:r>
                        <a:rPr lang="ru-RU" sz="2000" b="1" dirty="0"/>
                        <a:t>её решает?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009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dirty="0"/>
                        <a:t>3-way handshake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dirty="0"/>
                        <a:t>0-RTT Handshake</a:t>
                      </a:r>
                      <a:r>
                        <a:rPr lang="en" sz="2000" dirty="0"/>
                        <a:t> – </a:t>
                      </a:r>
                      <a:r>
                        <a:rPr lang="ru-RU" sz="2000" dirty="0"/>
                        <a:t>мгновенное установление соединения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dirty="0"/>
                        <a:t>Head-of-line blocking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/>
                        <a:t>Каждый поток передаётся независимо (</a:t>
                      </a:r>
                      <a:r>
                        <a:rPr lang="en" sz="2000" b="1" dirty="0"/>
                        <a:t>Stream Multiplexing)</a:t>
                      </a:r>
                      <a:endParaRPr lang="e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03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Потеря пакетов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/>
                        <a:t>Использует </a:t>
                      </a:r>
                      <a:r>
                        <a:rPr lang="en" sz="2000" b="1" dirty="0"/>
                        <a:t>UDP </a:t>
                      </a:r>
                      <a:r>
                        <a:rPr lang="ru-RU" sz="2000" b="1" dirty="0"/>
                        <a:t>и эффективное исправление ошибок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65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Проблемы переключением сетей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dirty="0"/>
                        <a:t>QUIC </a:t>
                      </a:r>
                      <a:r>
                        <a:rPr lang="ru-RU" sz="2000" b="1" dirty="0"/>
                        <a:t>использует </a:t>
                      </a:r>
                      <a:r>
                        <a:rPr lang="en" sz="2000" b="1" dirty="0"/>
                        <a:t>Connection ID</a:t>
                      </a:r>
                      <a:r>
                        <a:rPr lang="en" sz="2000" dirty="0"/>
                        <a:t>, </a:t>
                      </a:r>
                      <a:r>
                        <a:rPr lang="ru-RU" sz="2000" dirty="0"/>
                        <a:t>соединение не разрывается при смене </a:t>
                      </a:r>
                      <a:r>
                        <a:rPr lang="en" sz="2000" dirty="0"/>
                        <a:t>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147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150407-CA91-0383-2E94-BE75562DAD73}"/>
              </a:ext>
            </a:extLst>
          </p:cNvPr>
          <p:cNvSpPr txBox="1"/>
          <p:nvPr/>
        </p:nvSpPr>
        <p:spPr>
          <a:xfrm>
            <a:off x="749851" y="3369368"/>
            <a:ext cx="108988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Как </a:t>
            </a:r>
            <a:r>
              <a:rPr lang="en" b="1" dirty="0"/>
              <a:t>QUIC </a:t>
            </a:r>
            <a:r>
              <a:rPr lang="ru-RU" b="1" dirty="0"/>
              <a:t>исправляет ошибки лучше?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Нет блокировки начала очереди (</a:t>
            </a:r>
            <a:r>
              <a:rPr lang="en" dirty="0"/>
              <a:t>Head-of-Line Blocking)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Более быстрые повторные передачи (</a:t>
            </a:r>
            <a:r>
              <a:rPr lang="en" dirty="0"/>
              <a:t>Faster Retransmission)</a:t>
            </a:r>
          </a:p>
          <a:p>
            <a:pPr lvl="1"/>
            <a:r>
              <a:rPr lang="en" dirty="0"/>
              <a:t>• QUIC </a:t>
            </a:r>
            <a:r>
              <a:rPr lang="ru-RU" dirty="0"/>
              <a:t>отправляет потерянные пакеты сразу, без ожидания долгих таймеров.</a:t>
            </a:r>
          </a:p>
          <a:p>
            <a:pPr lvl="1"/>
            <a:r>
              <a:rPr lang="ru-RU" dirty="0"/>
              <a:t>• </a:t>
            </a:r>
            <a:r>
              <a:rPr lang="en" dirty="0"/>
              <a:t>QUIC </a:t>
            </a:r>
            <a:r>
              <a:rPr lang="ru-RU" dirty="0"/>
              <a:t>отслеживает задержки и адаптирует таймеры под реальную сеть.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Использование гибридных методов обнаружения потерь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FEC (Forward Error Correction, </a:t>
            </a:r>
            <a:r>
              <a:rPr lang="ru-RU" dirty="0"/>
              <a:t>экспериментально)</a:t>
            </a:r>
            <a:endParaRPr lang="en-US" dirty="0"/>
          </a:p>
          <a:p>
            <a:pPr lvl="1"/>
            <a:r>
              <a:rPr lang="ru-RU" dirty="0"/>
              <a:t>• </a:t>
            </a:r>
            <a:r>
              <a:rPr lang="en" dirty="0"/>
              <a:t>QUIC </a:t>
            </a:r>
            <a:r>
              <a:rPr lang="ru-RU" dirty="0"/>
              <a:t>может </a:t>
            </a:r>
            <a:r>
              <a:rPr lang="ru-RU" b="1" dirty="0"/>
              <a:t>предсказывать возможные потери</a:t>
            </a:r>
            <a:r>
              <a:rPr lang="ru-RU" dirty="0"/>
              <a:t> и заранее передавать </a:t>
            </a:r>
            <a:r>
              <a:rPr lang="ru-RU" b="1" dirty="0"/>
              <a:t>избыточные пакеты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• Это позволяет </a:t>
            </a:r>
            <a:r>
              <a:rPr lang="ru-RU" b="1" dirty="0"/>
              <a:t>восстанавливать данные без повторной передачи</a:t>
            </a:r>
            <a:r>
              <a:rPr lang="ru-RU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Оптимизированный контроль перегрузки (</a:t>
            </a:r>
            <a:r>
              <a:rPr lang="en" dirty="0"/>
              <a:t>Congestion Control)</a:t>
            </a:r>
          </a:p>
          <a:p>
            <a:pPr lvl="1"/>
            <a:r>
              <a:rPr lang="en" dirty="0"/>
              <a:t>• QUIC </a:t>
            </a:r>
            <a:r>
              <a:rPr lang="ru-RU" b="1" dirty="0"/>
              <a:t>адаптирует скорость передачи данных</a:t>
            </a:r>
            <a:r>
              <a:rPr lang="ru-RU" dirty="0"/>
              <a:t> на основе реальной сети.</a:t>
            </a:r>
          </a:p>
          <a:p>
            <a:pPr lvl="1"/>
            <a:r>
              <a:rPr lang="ru-RU" dirty="0"/>
              <a:t>• В </a:t>
            </a:r>
            <a:r>
              <a:rPr lang="en" dirty="0"/>
              <a:t>TCP </a:t>
            </a:r>
            <a:r>
              <a:rPr lang="ru-RU" dirty="0"/>
              <a:t>используется </a:t>
            </a:r>
            <a:r>
              <a:rPr lang="ru-RU" b="1" dirty="0"/>
              <a:t>старый алгоритм </a:t>
            </a:r>
            <a:r>
              <a:rPr lang="en" b="1" dirty="0"/>
              <a:t>Reno/Cubic</a:t>
            </a:r>
            <a:r>
              <a:rPr lang="en" dirty="0"/>
              <a:t>, </a:t>
            </a:r>
            <a:r>
              <a:rPr lang="ru-RU" dirty="0"/>
              <a:t>который менее гибкий.</a:t>
            </a:r>
          </a:p>
        </p:txBody>
      </p:sp>
    </p:spTree>
    <p:extLst>
      <p:ext uri="{BB962C8B-B14F-4D97-AF65-F5344CB8AC3E}">
        <p14:creationId xmlns:p14="http://schemas.microsoft.com/office/powerpoint/2010/main" val="16141583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2FC185A-4CF4-0F34-A09E-C798D6CDB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0" y="131302"/>
            <a:ext cx="5473526" cy="530342"/>
          </a:xfrm>
        </p:spPr>
        <p:txBody>
          <a:bodyPr/>
          <a:lstStyle/>
          <a:p>
            <a:pPr marL="0" indent="0">
              <a:buNone/>
            </a:pPr>
            <a:r>
              <a:rPr lang="en" sz="3600" dirty="0">
                <a:latin typeface="+mj-lt"/>
              </a:rPr>
              <a:t>QUIC vs TCP + HTTP/2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2F315C4-0E53-614E-4525-E670871C4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21792"/>
              </p:ext>
            </p:extLst>
          </p:nvPr>
        </p:nvGraphicFramePr>
        <p:xfrm>
          <a:off x="243068" y="802196"/>
          <a:ext cx="8194875" cy="3031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132">
                  <a:extLst>
                    <a:ext uri="{9D8B030D-6E8A-4147-A177-3AD203B41FA5}">
                      <a16:colId xmlns:a16="http://schemas.microsoft.com/office/drawing/2014/main" val="4185263726"/>
                    </a:ext>
                  </a:extLst>
                </a:gridCol>
                <a:gridCol w="2847372">
                  <a:extLst>
                    <a:ext uri="{9D8B030D-6E8A-4147-A177-3AD203B41FA5}">
                      <a16:colId xmlns:a16="http://schemas.microsoft.com/office/drawing/2014/main" val="2520390728"/>
                    </a:ext>
                  </a:extLst>
                </a:gridCol>
                <a:gridCol w="2847371">
                  <a:extLst>
                    <a:ext uri="{9D8B030D-6E8A-4147-A177-3AD203B41FA5}">
                      <a16:colId xmlns:a16="http://schemas.microsoft.com/office/drawing/2014/main" val="3839329081"/>
                    </a:ext>
                  </a:extLst>
                </a:gridCol>
              </a:tblGrid>
              <a:tr h="328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Фича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TCP + HTTP/2</a:t>
                      </a:r>
                      <a:endParaRPr lang="e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QUIC + HTTP/3</a:t>
                      </a:r>
                      <a:endParaRPr lang="e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286051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Протокол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TCP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UDP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445264"/>
                  </a:ext>
                </a:extLst>
              </a:tr>
              <a:tr h="635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Handshake</a:t>
                      </a:r>
                      <a:endParaRPr lang="e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3-way (SYN-ACK)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0-RTT</a:t>
                      </a:r>
                      <a:br>
                        <a:rPr lang="ru-RU" dirty="0"/>
                      </a:br>
                      <a:r>
                        <a:rPr lang="ru-RU" dirty="0"/>
                        <a:t>(</a:t>
                      </a:r>
                      <a:r>
                        <a:rPr lang="en" b="0" dirty="0"/>
                        <a:t>Zero Round-Trip Time</a:t>
                      </a:r>
                      <a:r>
                        <a:rPr lang="ru-RU" b="0" dirty="0"/>
                        <a:t>)</a:t>
                      </a:r>
                      <a:endParaRPr lang="e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712231"/>
                  </a:ext>
                </a:extLst>
              </a:tr>
              <a:tr h="4836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Head-of-line blocking</a:t>
                      </a:r>
                      <a:endParaRPr lang="e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Есть </a:t>
                      </a:r>
                      <a:r>
                        <a:rPr lang="en-US" dirty="0"/>
                        <a:t>(</a:t>
                      </a:r>
                      <a:r>
                        <a:rPr lang="ru-RU" dirty="0"/>
                        <a:t>на уровне </a:t>
                      </a:r>
                      <a:r>
                        <a:rPr lang="en-US" dirty="0"/>
                        <a:t>TCP)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165540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Мультиплексирование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Полностью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701791"/>
                  </a:ext>
                </a:extLst>
              </a:tr>
              <a:tr h="3288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b="1" dirty="0"/>
                        <a:t>TLS</a:t>
                      </a:r>
                      <a:endParaRPr lang="e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Отдельный процесс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Встроено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766691"/>
                  </a:ext>
                </a:extLst>
              </a:tr>
              <a:tr h="4445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Смена </a:t>
                      </a:r>
                      <a:r>
                        <a:rPr lang="en" b="1" dirty="0"/>
                        <a:t>IP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Разрывает соединение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Поддерживается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82359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F81A41-1694-DEC0-74C9-A1D50C918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2265" y="879501"/>
            <a:ext cx="3659735" cy="485016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6776B2-88DF-0053-320F-46186F21A0D6}"/>
              </a:ext>
            </a:extLst>
          </p:cNvPr>
          <p:cNvSpPr txBox="1"/>
          <p:nvPr/>
        </p:nvSpPr>
        <p:spPr>
          <a:xfrm>
            <a:off x="8532265" y="261534"/>
            <a:ext cx="3143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 err="1"/>
              <a:t>https</a:t>
            </a:r>
            <a:r>
              <a:rPr lang="ru-RU" sz="2000" dirty="0"/>
              <a:t>://http3check.net/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F402D-D006-173B-D136-1CF34C8EB7BD}"/>
              </a:ext>
            </a:extLst>
          </p:cNvPr>
          <p:cNvSpPr txBox="1"/>
          <p:nvPr/>
        </p:nvSpPr>
        <p:spPr>
          <a:xfrm>
            <a:off x="243068" y="4051322"/>
            <a:ext cx="859999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" b="1" dirty="0"/>
              <a:t>HOL blocking </a:t>
            </a:r>
            <a:r>
              <a:rPr lang="ru-RU" b="1" dirty="0"/>
              <a:t>в </a:t>
            </a:r>
            <a:r>
              <a:rPr lang="en-US" b="1" dirty="0"/>
              <a:t>HTTP2 </a:t>
            </a:r>
            <a:r>
              <a:rPr lang="ru-RU" b="1" dirty="0"/>
              <a:t>есть на уровне </a:t>
            </a:r>
            <a:r>
              <a:rPr lang="en" b="1" dirty="0"/>
              <a:t>TCP:</a:t>
            </a:r>
            <a:endParaRPr lang="en" dirty="0"/>
          </a:p>
          <a:p>
            <a:pPr>
              <a:buNone/>
            </a:pPr>
            <a:r>
              <a:rPr lang="en" dirty="0"/>
              <a:t>TCP </a:t>
            </a:r>
            <a:r>
              <a:rPr lang="ru-RU" dirty="0"/>
              <a:t>передаёт байты </a:t>
            </a:r>
            <a:r>
              <a:rPr lang="ru-RU" b="1" dirty="0"/>
              <a:t>строго по порядку</a:t>
            </a:r>
            <a:r>
              <a:rPr lang="ru-RU" dirty="0"/>
              <a:t>. Если потерян один пакет, всё после него </a:t>
            </a:r>
            <a:r>
              <a:rPr lang="ru-RU" b="1" dirty="0"/>
              <a:t>задерживается</a:t>
            </a:r>
            <a:r>
              <a:rPr lang="ru-RU" dirty="0"/>
              <a:t>, даже если данные из разных </a:t>
            </a:r>
            <a:r>
              <a:rPr lang="en" dirty="0"/>
              <a:t>HTTP/2-</a:t>
            </a:r>
            <a:r>
              <a:rPr lang="ru-RU" dirty="0"/>
              <a:t>потоков. </a:t>
            </a:r>
            <a:br>
              <a:rPr lang="ru-RU" dirty="0"/>
            </a:br>
            <a:r>
              <a:rPr lang="ru-RU" dirty="0"/>
              <a:t>Например:</a:t>
            </a:r>
          </a:p>
          <a:p>
            <a:pPr>
              <a:buNone/>
            </a:pPr>
            <a:r>
              <a:rPr lang="ru-RU" dirty="0"/>
              <a:t>• </a:t>
            </a:r>
            <a:r>
              <a:rPr lang="en" dirty="0"/>
              <a:t>HTTP/2-</a:t>
            </a:r>
            <a:r>
              <a:rPr lang="ru-RU" dirty="0"/>
              <a:t>потоки 1, 2 и 3 идут параллельно</a:t>
            </a:r>
          </a:p>
          <a:p>
            <a:pPr>
              <a:buNone/>
            </a:pPr>
            <a:r>
              <a:rPr lang="ru-RU" dirty="0"/>
              <a:t>• Потерялся </a:t>
            </a:r>
            <a:r>
              <a:rPr lang="en" dirty="0"/>
              <a:t>TCP-</a:t>
            </a:r>
            <a:r>
              <a:rPr lang="ru-RU" dirty="0"/>
              <a:t>пакет с частью потока 2</a:t>
            </a:r>
          </a:p>
          <a:p>
            <a:pPr>
              <a:buNone/>
            </a:pPr>
            <a:r>
              <a:rPr lang="ru-RU" dirty="0"/>
              <a:t>• </a:t>
            </a:r>
            <a:r>
              <a:rPr lang="en" b="1" dirty="0"/>
              <a:t>TCP </a:t>
            </a:r>
            <a:r>
              <a:rPr lang="ru-RU" b="1" dirty="0"/>
              <a:t>не может отдать в приложение байты из 3, пока не восстановится 2</a:t>
            </a:r>
            <a:endParaRPr lang="ru-RU" dirty="0"/>
          </a:p>
          <a:p>
            <a:r>
              <a:rPr lang="ru-RU" dirty="0"/>
              <a:t>→ </a:t>
            </a:r>
            <a:r>
              <a:rPr lang="ru-RU" b="1" dirty="0"/>
              <a:t>Вся передача блокируется</a:t>
            </a:r>
            <a:r>
              <a:rPr lang="ru-RU" dirty="0"/>
              <a:t> на моменте потери — это и есть </a:t>
            </a:r>
            <a:r>
              <a:rPr lang="en" b="1" dirty="0"/>
              <a:t>head-of-line blocking </a:t>
            </a:r>
            <a:r>
              <a:rPr lang="ru-RU" b="1" dirty="0"/>
              <a:t>на уровне </a:t>
            </a:r>
            <a:r>
              <a:rPr lang="en" b="1" dirty="0"/>
              <a:t>TCP</a:t>
            </a:r>
            <a:r>
              <a:rPr lang="e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6596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72496-01C8-940F-96BC-DCE2C5D1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отличия между версиями </a:t>
            </a:r>
            <a:r>
              <a:rPr lang="en-US" dirty="0"/>
              <a:t>HTTP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9CC2987-CB8F-E7D2-7E15-FB9EDC2946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785397"/>
              </p:ext>
            </p:extLst>
          </p:nvPr>
        </p:nvGraphicFramePr>
        <p:xfrm>
          <a:off x="838200" y="1616146"/>
          <a:ext cx="10515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157">
                  <a:extLst>
                    <a:ext uri="{9D8B030D-6E8A-4147-A177-3AD203B41FA5}">
                      <a16:colId xmlns:a16="http://schemas.microsoft.com/office/drawing/2014/main" val="1374261886"/>
                    </a:ext>
                  </a:extLst>
                </a:gridCol>
                <a:gridCol w="1441173">
                  <a:extLst>
                    <a:ext uri="{9D8B030D-6E8A-4147-A177-3AD203B41FA5}">
                      <a16:colId xmlns:a16="http://schemas.microsoft.com/office/drawing/2014/main" val="453612787"/>
                    </a:ext>
                  </a:extLst>
                </a:gridCol>
                <a:gridCol w="2166731">
                  <a:extLst>
                    <a:ext uri="{9D8B030D-6E8A-4147-A177-3AD203B41FA5}">
                      <a16:colId xmlns:a16="http://schemas.microsoft.com/office/drawing/2014/main" val="1193639892"/>
                    </a:ext>
                  </a:extLst>
                </a:gridCol>
                <a:gridCol w="5191539">
                  <a:extLst>
                    <a:ext uri="{9D8B030D-6E8A-4147-A177-3AD203B41FA5}">
                      <a16:colId xmlns:a16="http://schemas.microsoft.com/office/drawing/2014/main" val="3959724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Версия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Протокол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Подключение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Основные улучшения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2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dirty="0"/>
                        <a:t>HTTP/1.0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/>
                        <a:t>TCP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Одноразовое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70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dirty="0"/>
                        <a:t>HTTP/1.1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/>
                        <a:t>TCP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Постоянное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Пайплайнинг, кеширование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18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dirty="0"/>
                        <a:t>HTTP/2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/>
                        <a:t>TCP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Постоянное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Бинарный формат, мультиплексирование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8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sz="2000" dirty="0"/>
                        <a:t>HTTP/3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sz="2000" dirty="0"/>
                        <a:t>UDP (QUIC)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Постоянное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Быстрее соединение, </a:t>
                      </a:r>
                      <a:r>
                        <a:rPr lang="en" sz="2000" dirty="0"/>
                        <a:t>TLS 1.3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339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48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2FC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05362F-75B3-4401-3224-ADB0D985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2" y="196163"/>
            <a:ext cx="11426688" cy="842352"/>
          </a:xfrm>
        </p:spPr>
        <p:txBody>
          <a:bodyPr/>
          <a:lstStyle/>
          <a:p>
            <a:r>
              <a:rPr lang="ru-RU" dirty="0"/>
              <a:t>Анатомия </a:t>
            </a:r>
            <a:r>
              <a:rPr lang="en-US" dirty="0"/>
              <a:t>HTTP-</a:t>
            </a:r>
            <a:r>
              <a:rPr lang="ru-RU" dirty="0"/>
              <a:t>запроса</a:t>
            </a:r>
            <a:r>
              <a:rPr lang="en-US" dirty="0"/>
              <a:t> (HTTP Request)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0EA201-A987-4B63-114A-2A7A57EB4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657599"/>
            <a:ext cx="4797287" cy="3101010"/>
          </a:xfrm>
        </p:spPr>
        <p:txBody>
          <a:bodyPr>
            <a:noAutofit/>
          </a:bodyPr>
          <a:lstStyle/>
          <a:p>
            <a:pPr marL="360000" indent="-360000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ru-RU" sz="2400" dirty="0"/>
              <a:t>Стартовая строка</a:t>
            </a:r>
            <a:r>
              <a:rPr lang="en-US" sz="2400" dirty="0"/>
              <a:t> (Starting line)</a:t>
            </a:r>
            <a:endParaRPr lang="ru-RU" sz="2400" dirty="0"/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ru-RU" sz="2000" dirty="0"/>
              <a:t>Метод</a:t>
            </a:r>
            <a:r>
              <a:rPr lang="en-US" sz="2000" dirty="0"/>
              <a:t>: </a:t>
            </a:r>
            <a:r>
              <a:rPr lang="en" sz="2000" dirty="0">
                <a:solidFill>
                  <a:srgbClr val="0070C0"/>
                </a:solidFill>
              </a:rPr>
              <a:t>GET</a:t>
            </a:r>
            <a:r>
              <a:rPr lang="en" sz="2000" dirty="0"/>
              <a:t>, </a:t>
            </a:r>
            <a:r>
              <a:rPr lang="en" sz="2000" dirty="0">
                <a:solidFill>
                  <a:srgbClr val="0070C0"/>
                </a:solidFill>
              </a:rPr>
              <a:t>POST</a:t>
            </a:r>
            <a:r>
              <a:rPr lang="en" sz="2000" dirty="0"/>
              <a:t>, </a:t>
            </a:r>
            <a:r>
              <a:rPr lang="en" sz="2000" dirty="0">
                <a:solidFill>
                  <a:srgbClr val="0070C0"/>
                </a:solidFill>
              </a:rPr>
              <a:t>HEAD</a:t>
            </a: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en" sz="2000" dirty="0"/>
              <a:t>URI (Request Target): </a:t>
            </a:r>
            <a:r>
              <a:rPr lang="en" sz="2000" dirty="0">
                <a:solidFill>
                  <a:srgbClr val="0070C0"/>
                </a:solidFill>
              </a:rPr>
              <a:t>/</a:t>
            </a:r>
            <a:endParaRPr lang="ru-RU" sz="2000" dirty="0">
              <a:solidFill>
                <a:srgbClr val="0070C0"/>
              </a:solidFill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" sz="1800" noProof="1">
                <a:latin typeface="Consolas" panose="020B0609020204030204" pitchFamily="49" charset="0"/>
                <a:cs typeface="Consolas" panose="020B0609020204030204" pitchFamily="49" charset="0"/>
              </a:rPr>
              <a:t>/path/resource?query=1</a:t>
            </a:r>
            <a:endParaRPr lang="en" sz="1800" noProof="1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</a:pPr>
            <a:r>
              <a:rPr lang="ru-RU" sz="2000" dirty="0"/>
              <a:t>Версия</a:t>
            </a:r>
            <a:r>
              <a:rPr lang="en" sz="2000" dirty="0"/>
              <a:t>: </a:t>
            </a:r>
            <a:r>
              <a:rPr lang="en" sz="2000" dirty="0">
                <a:solidFill>
                  <a:srgbClr val="0070C0"/>
                </a:solidFill>
              </a:rPr>
              <a:t>HTTP/1.0</a:t>
            </a:r>
          </a:p>
          <a:p>
            <a:pPr marL="360000" indent="-360000">
              <a:lnSpc>
                <a:spcPct val="100000"/>
              </a:lnSpc>
              <a:spcBef>
                <a:spcPts val="700"/>
              </a:spcBef>
              <a:buFont typeface="+mj-lt"/>
              <a:buAutoNum type="arabicPeriod"/>
            </a:pPr>
            <a:r>
              <a:rPr lang="ru-RU" sz="2400" dirty="0"/>
              <a:t>Заголовки</a:t>
            </a:r>
            <a:r>
              <a:rPr lang="en-US" sz="2400" dirty="0"/>
              <a:t> (Headers)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" sz="2000" dirty="0">
                <a:solidFill>
                  <a:srgbClr val="0070C0"/>
                </a:solidFill>
              </a:rPr>
              <a:t>Host — </a:t>
            </a:r>
            <a:r>
              <a:rPr lang="ru-RU" sz="2000" dirty="0">
                <a:solidFill>
                  <a:srgbClr val="0070C0"/>
                </a:solidFill>
              </a:rPr>
              <a:t>обязательный заголовок</a:t>
            </a:r>
            <a:endParaRPr lang="en" sz="2000" dirty="0">
              <a:solidFill>
                <a:srgbClr val="0070C0"/>
              </a:solidFill>
            </a:endParaRPr>
          </a:p>
          <a:p>
            <a:pPr marL="360000" indent="-360000">
              <a:lnSpc>
                <a:spcPct val="100000"/>
              </a:lnSpc>
              <a:spcBef>
                <a:spcPts val="700"/>
              </a:spcBef>
              <a:buFont typeface="+mj-lt"/>
              <a:buAutoNum type="arabicPeriod"/>
            </a:pPr>
            <a:r>
              <a:rPr lang="ru-RU" sz="2400" dirty="0"/>
              <a:t>Тело</a:t>
            </a:r>
            <a:r>
              <a:rPr lang="en-US" sz="2400" dirty="0"/>
              <a:t> (Body)</a:t>
            </a: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AE196-EE54-85BE-42B9-5726DEA453EA}"/>
              </a:ext>
            </a:extLst>
          </p:cNvPr>
          <p:cNvSpPr txBox="1"/>
          <p:nvPr/>
        </p:nvSpPr>
        <p:spPr>
          <a:xfrm>
            <a:off x="381000" y="1487042"/>
            <a:ext cx="4389783" cy="11415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ru-RU" sz="23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ru-RU" sz="23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3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/index.html</a:t>
            </a:r>
            <a:r>
              <a:rPr lang="ru-RU" sz="23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2300" b="0" i="0" noProof="1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br>
              <a:rPr lang="ru-RU" sz="23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23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</a:t>
            </a:r>
            <a:r>
              <a:rPr lang="ru-RU" sz="23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www.example.com </a:t>
            </a:r>
            <a:r>
              <a:rPr lang="ru-RU" sz="23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ru-RU" sz="23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close</a:t>
            </a:r>
            <a:endParaRPr lang="ru-RU" sz="23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4004CF-3DFF-2840-4115-B4E236306323}"/>
              </a:ext>
            </a:extLst>
          </p:cNvPr>
          <p:cNvSpPr txBox="1"/>
          <p:nvPr/>
        </p:nvSpPr>
        <p:spPr>
          <a:xfrm>
            <a:off x="381000" y="1086932"/>
            <a:ext cx="2541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Пример </a:t>
            </a:r>
            <a:r>
              <a:rPr lang="en-US" sz="2000" dirty="0"/>
              <a:t>GET-</a:t>
            </a:r>
            <a:r>
              <a:rPr lang="ru-RU" sz="2000" dirty="0"/>
              <a:t>запроса</a:t>
            </a:r>
            <a:r>
              <a:rPr lang="en-US" sz="2000" dirty="0"/>
              <a:t>: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48B6C-01D1-29AB-F296-23326B6BD34E}"/>
              </a:ext>
            </a:extLst>
          </p:cNvPr>
          <p:cNvSpPr txBox="1"/>
          <p:nvPr/>
        </p:nvSpPr>
        <p:spPr>
          <a:xfrm>
            <a:off x="5178287" y="1086932"/>
            <a:ext cx="2879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Пример </a:t>
            </a:r>
            <a:r>
              <a:rPr lang="en-US" sz="2000" dirty="0"/>
              <a:t>POST-</a:t>
            </a:r>
            <a:r>
              <a:rPr lang="ru-RU" sz="2000" dirty="0"/>
              <a:t>запроса</a:t>
            </a:r>
            <a:r>
              <a:rPr lang="en-US" sz="2000" dirty="0"/>
              <a:t>:</a:t>
            </a:r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FC3FC-F620-9A26-0955-6FD3F77435C5}"/>
              </a:ext>
            </a:extLst>
          </p:cNvPr>
          <p:cNvSpPr txBox="1"/>
          <p:nvPr/>
        </p:nvSpPr>
        <p:spPr>
          <a:xfrm>
            <a:off x="5178287" y="1487042"/>
            <a:ext cx="6848061" cy="19389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sz="20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/submit-form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2000" b="0" i="0" noProof="1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br>
              <a:rPr lang="en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www.example.com</a:t>
            </a:r>
            <a:br>
              <a:rPr lang="en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application/x-www-form-urlencoded</a:t>
            </a:r>
            <a:br>
              <a:rPr lang="en" sz="20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Content-Length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27 </a:t>
            </a:r>
            <a:r>
              <a:rPr lang="en" sz="20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close</a:t>
            </a:r>
            <a:b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20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=John</a:t>
            </a:r>
            <a:r>
              <a:rPr lang="en" sz="2000" b="0" i="0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&amp;age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=30</a:t>
            </a:r>
            <a:r>
              <a:rPr lang="en" sz="2000" b="0" i="0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&amp;city</a:t>
            </a:r>
            <a:r>
              <a:rPr lang="en" sz="20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=NY</a:t>
            </a:r>
            <a:endParaRPr lang="en" sz="20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3DEFA-2191-21BF-08A3-664696E1153D}"/>
              </a:ext>
            </a:extLst>
          </p:cNvPr>
          <p:cNvSpPr txBox="1"/>
          <p:nvPr/>
        </p:nvSpPr>
        <p:spPr>
          <a:xfrm>
            <a:off x="5396948" y="3826144"/>
            <a:ext cx="6795052" cy="28007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 telnet ya.ru 80</a:t>
            </a:r>
          </a:p>
          <a:p>
            <a:pPr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Trying 5.255.255.242...</a:t>
            </a:r>
          </a:p>
          <a:p>
            <a:pPr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Connected to ya.ru.</a:t>
            </a:r>
          </a:p>
          <a:p>
            <a:pPr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Escape character is '^]'.</a:t>
            </a:r>
          </a:p>
          <a:p>
            <a:pPr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 / HTTP/1.0</a:t>
            </a:r>
          </a:p>
          <a:p>
            <a:pPr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Host: ya.ru</a:t>
            </a:r>
            <a:b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" sz="1600" noProof="1">
              <a:solidFill>
                <a:srgbClr val="2FFF1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HTTP/1.1 301 Moved permanently</a:t>
            </a:r>
          </a:p>
          <a:p>
            <a:pPr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Cache-Control: max-age=86400,private</a:t>
            </a:r>
          </a:p>
          <a:p>
            <a:pPr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Date: Mon, 07 Apr 2025 11:52:29 GMT</a:t>
            </a:r>
          </a:p>
          <a:p>
            <a:pPr>
              <a:buNone/>
            </a:pPr>
            <a:r>
              <a:rPr lang="en" sz="1600" noProof="1">
                <a:solidFill>
                  <a:srgbClr val="2FFF1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Location: https://ya.ru/</a:t>
            </a:r>
          </a:p>
        </p:txBody>
      </p:sp>
    </p:spTree>
    <p:extLst>
      <p:ext uri="{BB962C8B-B14F-4D97-AF65-F5344CB8AC3E}">
        <p14:creationId xmlns:p14="http://schemas.microsoft.com/office/powerpoint/2010/main" val="444166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3F754-7423-7DFE-F3EB-6DAD373F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Поддержка </a:t>
            </a:r>
            <a:r>
              <a:rPr lang="en-US" dirty="0"/>
              <a:t>HTTP</a:t>
            </a:r>
            <a:r>
              <a:rPr lang="ru-RU" dirty="0"/>
              <a:t> </a:t>
            </a:r>
            <a:r>
              <a:rPr lang="en-US" dirty="0"/>
              <a:t>2 </a:t>
            </a:r>
            <a:r>
              <a:rPr lang="ru-RU" dirty="0"/>
              <a:t>и </a:t>
            </a:r>
            <a:r>
              <a:rPr lang="en-US" dirty="0"/>
              <a:t>3 </a:t>
            </a:r>
            <a:r>
              <a:rPr lang="ru-RU" dirty="0"/>
              <a:t>в </a:t>
            </a:r>
            <a:r>
              <a:rPr lang="en-US" dirty="0"/>
              <a:t>Python-</a:t>
            </a:r>
            <a:r>
              <a:rPr lang="ru-RU" dirty="0"/>
              <a:t>библиотеках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B8DE4F-DDAB-ECDE-9967-BB75C82D9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38"/>
            <a:ext cx="10515600" cy="10074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В </a:t>
            </a:r>
            <a:r>
              <a:rPr lang="en" sz="2000" dirty="0"/>
              <a:t>Python </a:t>
            </a:r>
            <a:r>
              <a:rPr lang="ru-RU" sz="2000" dirty="0"/>
              <a:t>существует несколько популярных библиотек для работы с </a:t>
            </a:r>
            <a:r>
              <a:rPr lang="en" sz="2000" dirty="0"/>
              <a:t>HTTP, </a:t>
            </a:r>
            <a:r>
              <a:rPr lang="ru-RU" sz="2000" dirty="0"/>
              <a:t>которые поддерживают протоколы </a:t>
            </a:r>
            <a:r>
              <a:rPr lang="en" sz="2000" dirty="0"/>
              <a:t>HTTP/2 </a:t>
            </a:r>
            <a:r>
              <a:rPr lang="ru-RU" sz="2000" dirty="0"/>
              <a:t>и </a:t>
            </a:r>
            <a:r>
              <a:rPr lang="en" sz="2000" dirty="0"/>
              <a:t>HTTP/3.</a:t>
            </a:r>
            <a:br>
              <a:rPr lang="ru-RU" sz="2000" dirty="0"/>
            </a:br>
            <a:r>
              <a:rPr lang="ru-RU" sz="2000" dirty="0"/>
              <a:t>Поддержке этих протоколов в популярных библиотеках: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934594C-EE79-5ACA-4C52-5203B7CC4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491286"/>
              </p:ext>
            </p:extLst>
          </p:nvPr>
        </p:nvGraphicFramePr>
        <p:xfrm>
          <a:off x="838200" y="2496252"/>
          <a:ext cx="10780643" cy="3616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71">
                  <a:extLst>
                    <a:ext uri="{9D8B030D-6E8A-4147-A177-3AD203B41FA5}">
                      <a16:colId xmlns:a16="http://schemas.microsoft.com/office/drawing/2014/main" val="1557900466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889361732"/>
                    </a:ext>
                  </a:extLst>
                </a:gridCol>
                <a:gridCol w="1490869">
                  <a:extLst>
                    <a:ext uri="{9D8B030D-6E8A-4147-A177-3AD203B41FA5}">
                      <a16:colId xmlns:a16="http://schemas.microsoft.com/office/drawing/2014/main" val="229454346"/>
                    </a:ext>
                  </a:extLst>
                </a:gridCol>
                <a:gridCol w="6718851">
                  <a:extLst>
                    <a:ext uri="{9D8B030D-6E8A-4147-A177-3AD203B41FA5}">
                      <a16:colId xmlns:a16="http://schemas.microsoft.com/office/drawing/2014/main" val="1410934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Библиотека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Поддержка </a:t>
                      </a:r>
                      <a:r>
                        <a:rPr lang="en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HTTP/2</a:t>
                      </a:r>
                      <a:endParaRPr lang="en" sz="1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Поддержка </a:t>
                      </a:r>
                      <a:r>
                        <a:rPr lang="en" sz="1800" b="1" u="none" strike="noStrike">
                          <a:solidFill>
                            <a:schemeClr val="bg1"/>
                          </a:solidFill>
                          <a:effectLst/>
                        </a:rPr>
                        <a:t>HTTP/3</a:t>
                      </a:r>
                      <a:endParaRPr lang="en" sz="18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Примечания</a:t>
                      </a:r>
                      <a:endParaRPr lang="ru-RU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7626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httpx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Да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Нет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Поддержка </a:t>
                      </a:r>
                      <a:r>
                        <a:rPr lang="e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HTTP/2 </a:t>
                      </a:r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доступна при установке с опцией </a:t>
                      </a:r>
                      <a:r>
                        <a:rPr lang="e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http2.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31137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aiohttp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Нет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Нет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Поддержка </a:t>
                      </a:r>
                      <a:r>
                        <a:rPr lang="e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HTTP/2 </a:t>
                      </a:r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и </a:t>
                      </a:r>
                      <a:r>
                        <a:rPr lang="e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HTTP/3 </a:t>
                      </a:r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не реализована.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83484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requests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Нет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Нет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Библиотека не поддерживает </a:t>
                      </a:r>
                      <a:r>
                        <a:rPr lang="e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HTTP/2 </a:t>
                      </a:r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и </a:t>
                      </a:r>
                      <a:r>
                        <a:rPr lang="e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HTTP/3.  ￼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170682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hyper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Да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Нет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Поддерживает </a:t>
                      </a:r>
                      <a:r>
                        <a:rPr lang="e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HTTP/2, </a:t>
                      </a:r>
                      <a:r>
                        <a:rPr lang="ru-RU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но проект не активно развивается.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4013874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h2</a:t>
                      </a:r>
                      <a:endParaRPr lang="e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Да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Нет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Низкоуровневая реализация </a:t>
                      </a:r>
                      <a:r>
                        <a:rPr lang="en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HTTP/2, </a:t>
                      </a:r>
                      <a:r>
                        <a:rPr lang="ru-RU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требует дополнительной обёртки для использования в приложениях.</a:t>
                      </a:r>
                      <a:endParaRPr lang="ru-R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123911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u="none" strike="noStrike" noProof="1">
                          <a:solidFill>
                            <a:srgbClr val="000000"/>
                          </a:solidFill>
                          <a:effectLst/>
                        </a:rPr>
                        <a:t>aioquic</a:t>
                      </a:r>
                      <a:endParaRPr lang="en" sz="18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Нет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Да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Низкоуровневая библиотека для работы с </a:t>
                      </a:r>
                      <a:r>
                        <a:rPr lang="e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QUIC </a:t>
                      </a:r>
                      <a:r>
                        <a:rPr lang="ru-RU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и </a:t>
                      </a:r>
                      <a:r>
                        <a:rPr lang="e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HTTP/3, </a:t>
                      </a:r>
                      <a:r>
                        <a:rPr lang="ru-RU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требует дополнительной обёртки для использования в приложениях.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72000" anchor="b"/>
                </a:tc>
                <a:extLst>
                  <a:ext uri="{0D108BD9-81ED-4DB2-BD59-A6C34878D82A}">
                    <a16:rowId xmlns:a16="http://schemas.microsoft.com/office/drawing/2014/main" val="1158481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658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8C845-1DC1-576B-BB4F-A36D901D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87" y="47550"/>
            <a:ext cx="10515600" cy="59897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Поддержка версий </a:t>
            </a:r>
            <a:r>
              <a:rPr lang="en-US" dirty="0"/>
              <a:t>HTTP </a:t>
            </a:r>
            <a:r>
              <a:rPr lang="ru-RU" dirty="0"/>
              <a:t>в </a:t>
            </a:r>
            <a:r>
              <a:rPr lang="en-US" dirty="0"/>
              <a:t>API-</a:t>
            </a:r>
            <a:r>
              <a:rPr lang="ru-RU" dirty="0"/>
              <a:t>библиотеках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52041EE-2453-413C-6A6C-478443774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899509"/>
              </p:ext>
            </p:extLst>
          </p:nvPr>
        </p:nvGraphicFramePr>
        <p:xfrm>
          <a:off x="324678" y="601884"/>
          <a:ext cx="11542643" cy="6189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327">
                  <a:extLst>
                    <a:ext uri="{9D8B030D-6E8A-4147-A177-3AD203B41FA5}">
                      <a16:colId xmlns:a16="http://schemas.microsoft.com/office/drawing/2014/main" val="2986845634"/>
                    </a:ext>
                  </a:extLst>
                </a:gridCol>
                <a:gridCol w="1849470">
                  <a:extLst>
                    <a:ext uri="{9D8B030D-6E8A-4147-A177-3AD203B41FA5}">
                      <a16:colId xmlns:a16="http://schemas.microsoft.com/office/drawing/2014/main" val="1564840383"/>
                    </a:ext>
                  </a:extLst>
                </a:gridCol>
                <a:gridCol w="2121144">
                  <a:extLst>
                    <a:ext uri="{9D8B030D-6E8A-4147-A177-3AD203B41FA5}">
                      <a16:colId xmlns:a16="http://schemas.microsoft.com/office/drawing/2014/main" val="2421775232"/>
                    </a:ext>
                  </a:extLst>
                </a:gridCol>
                <a:gridCol w="1807674">
                  <a:extLst>
                    <a:ext uri="{9D8B030D-6E8A-4147-A177-3AD203B41FA5}">
                      <a16:colId xmlns:a16="http://schemas.microsoft.com/office/drawing/2014/main" val="4073621763"/>
                    </a:ext>
                  </a:extLst>
                </a:gridCol>
                <a:gridCol w="3988028">
                  <a:extLst>
                    <a:ext uri="{9D8B030D-6E8A-4147-A177-3AD203B41FA5}">
                      <a16:colId xmlns:a16="http://schemas.microsoft.com/office/drawing/2014/main" val="1604507694"/>
                    </a:ext>
                  </a:extLst>
                </a:gridCol>
              </a:tblGrid>
              <a:tr h="567771"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Фреймворк</a:t>
                      </a: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Синхронный / Асинхронный</a:t>
                      </a: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Поддержка </a:t>
                      </a:r>
                      <a:r>
                        <a:rPr lang="en" sz="17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HTTP/2</a:t>
                      </a: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Поддержка </a:t>
                      </a:r>
                      <a:r>
                        <a:rPr lang="en" sz="1700" b="0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HTTP/3</a:t>
                      </a:r>
                    </a:p>
                  </a:txBody>
                  <a:tcPr marL="72000" marR="72000" marT="36000" marB="3600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Основные особенности</a:t>
                      </a: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3034651193"/>
                  </a:ext>
                </a:extLst>
              </a:tr>
              <a:tr h="567771">
                <a:tc>
                  <a:txBody>
                    <a:bodyPr/>
                    <a:lstStyle/>
                    <a:p>
                      <a:pPr algn="l" fontAlgn="b"/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FastAPI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Асинхронный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/>
                        <a:t>✅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/>
                        <a:t>🚀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Да (через </a:t>
                      </a:r>
                      <a:r>
                        <a:rPr lang="e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uvicorn)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Высокая производительность, валидация через </a:t>
                      </a:r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Pydantic, OpenAPI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571868619"/>
                  </a:ext>
                </a:extLst>
              </a:tr>
              <a:tr h="817023">
                <a:tc>
                  <a:txBody>
                    <a:bodyPr/>
                    <a:lstStyle/>
                    <a:p>
                      <a:pPr algn="l" fontAlgn="b"/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Django REST Framework (DRF)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Синхронный</a:t>
                      </a:r>
                      <a:b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(есть </a:t>
                      </a:r>
                      <a:r>
                        <a:rPr lang="e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 </a:t>
                      </a:r>
                      <a:r>
                        <a:rPr lang="e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Django 4.1+)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 (только с </a:t>
                      </a:r>
                      <a:r>
                        <a:rPr lang="e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ASGI)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Интеграция с </a:t>
                      </a:r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Django, </a:t>
                      </a:r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мощная аутентификация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16599160"/>
                  </a:ext>
                </a:extLst>
              </a:tr>
              <a:tr h="567771">
                <a:tc>
                  <a:txBody>
                    <a:bodyPr/>
                    <a:lstStyle/>
                    <a:p>
                      <a:pPr algn="l" fontAlgn="b"/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Flask + Flask-RESTful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Синхронный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 (нужен </a:t>
                      </a:r>
                      <a:r>
                        <a:rPr lang="e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ASGI-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адаптер)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Минимализм, удобен для небольших </a:t>
                      </a:r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541051318"/>
                  </a:ext>
                </a:extLst>
              </a:tr>
              <a:tr h="567771">
                <a:tc>
                  <a:txBody>
                    <a:bodyPr/>
                    <a:lstStyle/>
                    <a:p>
                      <a:pPr algn="l" fontAlgn="b"/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Tornado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Асинхронный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 (но есть </a:t>
                      </a:r>
                      <a:r>
                        <a:rPr lang="e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HTTP/2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 </a:t>
                      </a:r>
                      <a:r>
                        <a:rPr lang="e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WebSocket)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Высокая производительность, масштабируемость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656725662"/>
                  </a:ext>
                </a:extLst>
              </a:tr>
              <a:tr h="402933">
                <a:tc>
                  <a:txBody>
                    <a:bodyPr/>
                    <a:lstStyle/>
                    <a:p>
                      <a:pPr algn="l" fontAlgn="b"/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Sanic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Асинхронный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/>
                        <a:t>✅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Чистый </a:t>
                      </a:r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async/await, </a:t>
                      </a:r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быстрее </a:t>
                      </a:r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Flask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131713268"/>
                  </a:ext>
                </a:extLst>
              </a:tr>
              <a:tr h="567771">
                <a:tc>
                  <a:txBody>
                    <a:bodyPr/>
                    <a:lstStyle/>
                    <a:p>
                      <a:pPr algn="l" fontAlgn="b"/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Starlette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Асинхронный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/>
                        <a:t>✅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700" dirty="0"/>
                        <a:t>🚀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Да (через </a:t>
                      </a:r>
                      <a:r>
                        <a:rPr lang="e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uvicorn)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Основная база </a:t>
                      </a:r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FastAPI, </a:t>
                      </a:r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лёгкий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43125795"/>
                  </a:ext>
                </a:extLst>
              </a:tr>
              <a:tr h="402933">
                <a:tc>
                  <a:txBody>
                    <a:bodyPr/>
                    <a:lstStyle/>
                    <a:p>
                      <a:pPr algn="l" fontAlgn="b"/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Quart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Асинхронный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✅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Да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Async-</a:t>
                      </a:r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версия </a:t>
                      </a:r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Flask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4264409892"/>
                  </a:ext>
                </a:extLst>
              </a:tr>
              <a:tr h="567771">
                <a:tc>
                  <a:txBody>
                    <a:bodyPr/>
                    <a:lstStyle/>
                    <a:p>
                      <a:pPr algn="l" fontAlgn="b"/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Falcon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Синхронный (есть </a:t>
                      </a:r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async)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✅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Да (через </a:t>
                      </a:r>
                      <a:r>
                        <a:rPr lang="e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uvicorn)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Высокая производительность, минимум зависимостей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746296369"/>
                  </a:ext>
                </a:extLst>
              </a:tr>
              <a:tr h="567771">
                <a:tc>
                  <a:txBody>
                    <a:bodyPr/>
                    <a:lstStyle/>
                    <a:p>
                      <a:pPr algn="l" fontAlgn="b"/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Responder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Асинхронный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Создан автором </a:t>
                      </a:r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Requests, </a:t>
                      </a:r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 проект заморожен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571975917"/>
                  </a:ext>
                </a:extLst>
              </a:tr>
              <a:tr h="402933">
                <a:tc>
                  <a:txBody>
                    <a:bodyPr/>
                    <a:lstStyle/>
                    <a:p>
                      <a:pPr algn="l" fontAlgn="b"/>
                      <a:r>
                        <a:rPr lang="e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Hug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Асинхронный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dirty="0"/>
                        <a:t>❌ </a:t>
                      </a:r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Нет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Минималистичный, быстрый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761405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43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74102-2F43-B139-1399-A6B74342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19"/>
            <a:ext cx="3455504" cy="698359"/>
          </a:xfrm>
        </p:spPr>
        <p:txBody>
          <a:bodyPr/>
          <a:lstStyle/>
          <a:p>
            <a:r>
              <a:rPr lang="en-US" dirty="0"/>
              <a:t>WebSocket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B56858-66CE-9171-0FBE-A79EF606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3793"/>
            <a:ext cx="10515600" cy="5608288"/>
          </a:xfrm>
        </p:spPr>
        <p:txBody>
          <a:bodyPr>
            <a:noAutofit/>
          </a:bodyPr>
          <a:lstStyle/>
          <a:p>
            <a:pPr marL="0" indent="0" algn="l">
              <a:spcBef>
                <a:spcPts val="900"/>
              </a:spcBef>
              <a:buNone/>
            </a:pPr>
            <a:r>
              <a:rPr lang="en" sz="2000" b="1" i="0" dirty="0">
                <a:solidFill>
                  <a:srgbClr val="333333"/>
                </a:solidFill>
                <a:effectLst/>
              </a:rPr>
              <a:t>WebSocket</a:t>
            </a:r>
            <a:r>
              <a:rPr lang="en" sz="2000" b="0" i="0" dirty="0">
                <a:solidFill>
                  <a:srgbClr val="333333"/>
                </a:solidFill>
                <a:effectLst/>
              </a:rPr>
              <a:t> — 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протокол для общения между клиентом и сервером, предоставляющий двухсторонне общение сверх протокола </a:t>
            </a:r>
            <a:r>
              <a:rPr lang="en" sz="2000" b="0" i="0" dirty="0">
                <a:solidFill>
                  <a:srgbClr val="333333"/>
                </a:solidFill>
                <a:effectLst/>
              </a:rPr>
              <a:t>TCP.</a:t>
            </a:r>
            <a:br>
              <a:rPr lang="ru-RU" sz="2000" b="0" i="0" dirty="0">
                <a:solidFill>
                  <a:srgbClr val="333333"/>
                </a:solidFill>
                <a:effectLst/>
              </a:rPr>
            </a:br>
            <a:r>
              <a:rPr lang="ru-RU" sz="2000" b="0" i="0" dirty="0">
                <a:solidFill>
                  <a:srgbClr val="333333"/>
                </a:solidFill>
                <a:effectLst/>
              </a:rPr>
              <a:t>Мы подключаем </a:t>
            </a:r>
            <a:r>
              <a:rPr lang="en" sz="2000" b="0" i="0" dirty="0">
                <a:solidFill>
                  <a:srgbClr val="333333"/>
                </a:solidFill>
                <a:effectLst/>
              </a:rPr>
              <a:t>WS 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один раз, а затем сервер может отдавать нам ответы тогда, когда посчитает нужным.</a:t>
            </a:r>
          </a:p>
          <a:p>
            <a:pPr>
              <a:lnSpc>
                <a:spcPct val="100000"/>
              </a:lnSpc>
              <a:spcBef>
                <a:spcPts val="1500"/>
              </a:spcBef>
            </a:pPr>
            <a:r>
              <a:rPr lang="en" sz="1600" dirty="0"/>
              <a:t>WebSocket </a:t>
            </a:r>
            <a:r>
              <a:rPr lang="ru-RU" sz="1600" b="1" dirty="0"/>
              <a:t>разработал Майкл Картер (</a:t>
            </a:r>
            <a:r>
              <a:rPr lang="en" sz="1600" b="1" dirty="0"/>
              <a:t>Michael Carter) </a:t>
            </a:r>
            <a:r>
              <a:rPr lang="ru-RU" sz="1600" b="1" dirty="0"/>
              <a:t>в 2008 году</a:t>
            </a:r>
            <a:r>
              <a:rPr lang="ru-RU" sz="16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В 2009 году </a:t>
            </a:r>
            <a:r>
              <a:rPr lang="en" sz="1600" dirty="0"/>
              <a:t>WebSocket </a:t>
            </a:r>
            <a:r>
              <a:rPr lang="ru-RU" sz="1600" dirty="0"/>
              <a:t>был представлен в </a:t>
            </a:r>
            <a:r>
              <a:rPr lang="en" sz="1600" b="1" dirty="0"/>
              <a:t>IETF (Internet Engineering Task Force)</a:t>
            </a:r>
            <a:r>
              <a:rPr lang="en" sz="16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В 2011 году </a:t>
            </a:r>
            <a:r>
              <a:rPr lang="ru-RU" sz="1600" b="1" dirty="0"/>
              <a:t>стандарт </a:t>
            </a:r>
            <a:r>
              <a:rPr lang="en" sz="1600" b="1" dirty="0"/>
              <a:t>WebSocket </a:t>
            </a:r>
            <a:r>
              <a:rPr lang="ru-RU" sz="1600" b="1" dirty="0"/>
              <a:t>был утверждён</a:t>
            </a:r>
            <a:r>
              <a:rPr lang="ru-RU" sz="1600" dirty="0"/>
              <a:t> и опубликован в виде </a:t>
            </a:r>
            <a:r>
              <a:rPr lang="en" sz="1600" b="1" dirty="0"/>
              <a:t>RFC 6455</a:t>
            </a:r>
            <a:r>
              <a:rPr lang="en" sz="1600" dirty="0"/>
              <a:t>.</a:t>
            </a:r>
            <a:endParaRPr lang="ru-RU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600" dirty="0"/>
              <a:t>2012-2013 Поддержка </a:t>
            </a:r>
            <a:r>
              <a:rPr lang="en" sz="1600" dirty="0"/>
              <a:t>WebSocket </a:t>
            </a:r>
            <a:r>
              <a:rPr lang="ru-RU" sz="1600" dirty="0"/>
              <a:t>в </a:t>
            </a:r>
            <a:r>
              <a:rPr lang="en" sz="1600" dirty="0"/>
              <a:t>Chrome, Firefox, Safari, Edge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600" dirty="0"/>
              <a:t>2015 WebSocket </a:t>
            </a:r>
            <a:r>
              <a:rPr lang="ru-RU" sz="1600" dirty="0"/>
              <a:t>стал стандартом для </a:t>
            </a:r>
            <a:r>
              <a:rPr lang="en" sz="1600" dirty="0"/>
              <a:t>real-time </a:t>
            </a:r>
            <a:r>
              <a:rPr lang="ru-RU" sz="1600" dirty="0"/>
              <a:t>в </a:t>
            </a:r>
            <a:r>
              <a:rPr lang="en" sz="1600" dirty="0"/>
              <a:t>web</a:t>
            </a:r>
            <a:endParaRPr lang="ru-RU" sz="18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dirty="0"/>
              <a:t>Чем он отличается от </a:t>
            </a:r>
            <a:r>
              <a:rPr lang="en" sz="1800" b="1" dirty="0"/>
              <a:t>HTTP?</a:t>
            </a:r>
            <a:endParaRPr lang="en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800" b="1" dirty="0"/>
              <a:t>HTTP</a:t>
            </a:r>
            <a:r>
              <a:rPr lang="en" sz="1800" dirty="0"/>
              <a:t> </a:t>
            </a:r>
            <a:r>
              <a:rPr lang="ru-RU" sz="1800" dirty="0"/>
              <a:t>работает по принципу </a:t>
            </a:r>
            <a:r>
              <a:rPr lang="ru-RU" sz="1800" b="1" dirty="0"/>
              <a:t>запрос-ответ</a:t>
            </a:r>
            <a:r>
              <a:rPr lang="ru-RU" sz="1800" dirty="0"/>
              <a:t> → клиент делает запрос, сервер отвечает и соединение закрывается.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800" b="1" dirty="0"/>
              <a:t>WebSocket</a:t>
            </a:r>
            <a:r>
              <a:rPr lang="en" sz="1800" dirty="0"/>
              <a:t> </a:t>
            </a:r>
            <a:r>
              <a:rPr lang="ru-RU" sz="1800" dirty="0"/>
              <a:t>открывает </a:t>
            </a:r>
            <a:r>
              <a:rPr lang="ru-RU" sz="1800" b="1" dirty="0"/>
              <a:t>долгоживущее соединение</a:t>
            </a:r>
            <a:r>
              <a:rPr lang="ru-RU" sz="1800" dirty="0"/>
              <a:t>, через которое </a:t>
            </a:r>
            <a:r>
              <a:rPr lang="ru-RU" sz="1800" b="1" dirty="0"/>
              <a:t>клиент и сервер могут отправлять данные друг другу в любое время</a:t>
            </a:r>
            <a:r>
              <a:rPr lang="ru-RU" sz="18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dirty="0"/>
              <a:t>Идеален для:</a:t>
            </a:r>
            <a:endParaRPr lang="ru-RU" sz="18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Чатов и мессенджеров 💬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Онлайн-игр 🎮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Трейдинга и бирж 📈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Стриминга данных в реальном времени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" sz="1800" dirty="0"/>
          </a:p>
          <a:p>
            <a:pPr marL="0" indent="0" algn="l">
              <a:spcBef>
                <a:spcPts val="1800"/>
              </a:spcBef>
              <a:buNone/>
            </a:pPr>
            <a:endParaRPr lang="ru-RU" sz="2000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D548A6-44C2-9904-5F78-EC1193F683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" t="38882" r="1521" b="3095"/>
          <a:stretch/>
        </p:blipFill>
        <p:spPr bwMode="auto">
          <a:xfrm>
            <a:off x="5439699" y="4959626"/>
            <a:ext cx="6752302" cy="189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609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EB316-AB37-E870-466C-F297D20B8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2"/>
            <a:ext cx="10515600" cy="738117"/>
          </a:xfrm>
        </p:spPr>
        <p:txBody>
          <a:bodyPr>
            <a:normAutofit/>
          </a:bodyPr>
          <a:lstStyle/>
          <a:p>
            <a:r>
              <a:rPr lang="ru-RU" dirty="0"/>
              <a:t>Как </a:t>
            </a:r>
            <a:r>
              <a:rPr lang="en" dirty="0"/>
              <a:t>WebSocket </a:t>
            </a:r>
            <a:r>
              <a:rPr lang="ru-RU" dirty="0"/>
              <a:t>работает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0EA505-25A4-07C6-0DE0-E1C603425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243"/>
            <a:ext cx="10515600" cy="56553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dirty="0"/>
              <a:t>📌 </a:t>
            </a:r>
            <a:r>
              <a:rPr lang="ru-RU" sz="2000" b="1" dirty="0"/>
              <a:t>Этапы работы </a:t>
            </a:r>
            <a:r>
              <a:rPr lang="en" sz="2000" b="1" dirty="0"/>
              <a:t>WebSocket:</a:t>
            </a:r>
            <a:endParaRPr lang="en" sz="20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dirty="0"/>
              <a:t>Клиент </a:t>
            </a:r>
            <a:r>
              <a:rPr lang="ru-RU" sz="2000" b="1" dirty="0"/>
              <a:t>отправляет </a:t>
            </a:r>
            <a:r>
              <a:rPr lang="en" sz="2000" b="1" dirty="0"/>
              <a:t>HTTP-</a:t>
            </a:r>
            <a:r>
              <a:rPr lang="ru-RU" sz="2000" b="1" dirty="0"/>
              <a:t>запрос с заголовком</a:t>
            </a:r>
            <a:r>
              <a:rPr lang="ru-RU" sz="2000" dirty="0"/>
              <a:t> 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Upgrade: websocket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dirty="0"/>
              <a:t>Сервер </a:t>
            </a:r>
            <a:r>
              <a:rPr lang="ru-RU" sz="2000" b="1" dirty="0"/>
              <a:t>отвечает</a:t>
            </a:r>
            <a:r>
              <a:rPr lang="ru-RU" sz="2000" dirty="0"/>
              <a:t> </a:t>
            </a:r>
            <a:r>
              <a:rPr lang="ru-RU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101 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Switching Protocols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dirty="0"/>
              <a:t>Соединение </a:t>
            </a:r>
            <a:r>
              <a:rPr lang="ru-RU" sz="2000" b="1" dirty="0"/>
              <a:t>становится </a:t>
            </a:r>
            <a:r>
              <a:rPr lang="en" sz="2000" b="1" dirty="0"/>
              <a:t>WebSocket-</a:t>
            </a:r>
            <a:r>
              <a:rPr lang="ru-RU" sz="2000" b="1" dirty="0"/>
              <a:t>соединением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dirty="0"/>
              <a:t>Клиент и сервер могут </a:t>
            </a:r>
            <a:r>
              <a:rPr lang="ru-RU" sz="2000" b="1" dirty="0"/>
              <a:t>отправлять друг другу сообщения в любое время</a:t>
            </a:r>
            <a:endParaRPr lang="ru-RU" sz="2000" dirty="0"/>
          </a:p>
          <a:p>
            <a:pPr marL="0" indent="0">
              <a:buNone/>
            </a:pPr>
            <a:r>
              <a:rPr lang="ru-RU" sz="1800" b="1" dirty="0"/>
              <a:t>Пример </a:t>
            </a:r>
            <a:r>
              <a:rPr lang="en" sz="1800" b="1" dirty="0"/>
              <a:t>WebSocket-</a:t>
            </a:r>
            <a:r>
              <a:rPr lang="ru-RU" sz="1800" b="1" dirty="0"/>
              <a:t>запроса (из браузера):</a:t>
            </a:r>
            <a:endParaRPr lang="ru-RU" sz="1800" dirty="0"/>
          </a:p>
          <a:p>
            <a:pPr marL="0" indent="0">
              <a:buNone/>
            </a:pP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/chat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963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br>
              <a:rPr lang="en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example.com</a:t>
            </a:r>
            <a:b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Upgrade</a:t>
            </a:r>
            <a:b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Upgrade: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b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Sec-WebSocket-Key: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x3JJHMbDL1EzLkh9YZrdhQ==</a:t>
            </a:r>
            <a:b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Sec-WebSocket-Version: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13</a:t>
            </a:r>
            <a:endParaRPr lang="ru-RU" sz="1800" b="0" i="0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cs typeface="Consolas" panose="020B0609020204030204" pitchFamily="49" charset="0"/>
              </a:rPr>
              <a:t>Ответ сервера (</a:t>
            </a:r>
            <a:r>
              <a:rPr lang="en" sz="1800" dirty="0">
                <a:cs typeface="Consolas" panose="020B0609020204030204" pitchFamily="49" charset="0"/>
              </a:rPr>
              <a:t>WebSocket </a:t>
            </a:r>
            <a:r>
              <a:rPr lang="ru-RU" sz="1800" dirty="0">
                <a:cs typeface="Consolas" panose="020B0609020204030204" pitchFamily="49" charset="0"/>
              </a:rPr>
              <a:t>открыт):</a:t>
            </a:r>
          </a:p>
          <a:p>
            <a:pPr marL="0" indent="0">
              <a:buNone/>
            </a:pPr>
            <a:r>
              <a:rPr lang="en" sz="1800" b="0" i="0" dirty="0">
                <a:solidFill>
                  <a:srgbClr val="963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Switching Protocols</a:t>
            </a: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Upgrade: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websocket</a:t>
            </a: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Upgrade</a:t>
            </a: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Sec-WebSocket-Accept: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HSmrc0sMlYUkAGmm5OPpG2HaGWk=</a:t>
            </a:r>
            <a:endParaRPr lang="ru-RU" sz="1800" b="0" i="0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cs typeface="Consolas" panose="020B0609020204030204" pitchFamily="49" charset="0"/>
              </a:rPr>
              <a:t>Далее сервер и клиент могут обмениваться сообщениями по </a:t>
            </a:r>
            <a:r>
              <a:rPr lang="en-US" sz="1800" dirty="0">
                <a:cs typeface="Consolas" panose="020B0609020204030204" pitchFamily="49" charset="0"/>
              </a:rPr>
              <a:t>TCP-</a:t>
            </a:r>
            <a:r>
              <a:rPr lang="ru-RU" sz="1800" dirty="0">
                <a:cs typeface="Consolas" panose="020B0609020204030204" pitchFamily="49" charset="0"/>
              </a:rPr>
              <a:t>соединению</a:t>
            </a:r>
            <a:r>
              <a:rPr lang="en-US" sz="1800" dirty="0">
                <a:cs typeface="Consolas" panose="020B0609020204030204" pitchFamily="49" charset="0"/>
              </a:rPr>
              <a:t> </a:t>
            </a:r>
            <a:r>
              <a:rPr lang="ru-RU" sz="1800" noProof="0" dirty="0">
                <a:cs typeface="Consolas" panose="020B0609020204030204" pitchFamily="49" charset="0"/>
              </a:rPr>
              <a:t>через</a:t>
            </a:r>
            <a:r>
              <a:rPr lang="ru-RU" sz="1800" dirty="0">
                <a:cs typeface="Consolas" panose="020B0609020204030204" pitchFamily="49" charset="0"/>
              </a:rPr>
              <a:t> </a:t>
            </a:r>
            <a:r>
              <a:rPr lang="en" sz="1800" dirty="0">
                <a:cs typeface="Consolas" panose="020B0609020204030204" pitchFamily="49" charset="0"/>
              </a:rPr>
              <a:t>WebSocket-</a:t>
            </a:r>
            <a:r>
              <a:rPr lang="ru-RU" sz="1800" dirty="0">
                <a:cs typeface="Consolas" panose="020B0609020204030204" pitchFamily="49" charset="0"/>
              </a:rPr>
              <a:t>фреймы.</a:t>
            </a:r>
          </a:p>
        </p:txBody>
      </p:sp>
    </p:spTree>
    <p:extLst>
      <p:ext uri="{BB962C8B-B14F-4D97-AF65-F5344CB8AC3E}">
        <p14:creationId xmlns:p14="http://schemas.microsoft.com/office/powerpoint/2010/main" val="41703445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6B039-8C45-2A2F-973B-43340422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70000"/>
              </a:lnSpc>
            </a:pPr>
            <a:r>
              <a:rPr lang="ru-RU" dirty="0"/>
              <a:t>Как устроен </a:t>
            </a:r>
            <a:r>
              <a:rPr lang="en" dirty="0"/>
              <a:t>WebSocket-</a:t>
            </a:r>
            <a:r>
              <a:rPr lang="ru-RU" dirty="0"/>
              <a:t>протокол после установления соединения?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4CFFE0-70CB-631C-F977-4070B51DE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" sz="2000" b="1" dirty="0"/>
              <a:t>WebSocket </a:t>
            </a:r>
            <a:r>
              <a:rPr lang="ru-RU" sz="2000" b="1" dirty="0"/>
              <a:t>НЕ просто передаёт данные как обычный </a:t>
            </a:r>
            <a:r>
              <a:rPr lang="en" sz="2000" b="1" dirty="0"/>
              <a:t>TCP-</a:t>
            </a:r>
            <a:r>
              <a:rPr lang="ru-RU" sz="2000" b="1" dirty="0"/>
              <a:t>соединение</a:t>
            </a:r>
            <a:r>
              <a:rPr lang="ru-RU" sz="2000" dirty="0"/>
              <a:t>.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ru-RU" sz="2000" dirty="0"/>
              <a:t>Он использует </a:t>
            </a:r>
            <a:r>
              <a:rPr lang="ru-RU" sz="2000" b="1" dirty="0"/>
              <a:t>специальный формат бинарных фреймов</a:t>
            </a:r>
            <a:r>
              <a:rPr lang="ru-RU" sz="2000" dirty="0"/>
              <a:t>, чтобы клиент и сервер могли интерпретировать сообщения.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ru-RU" sz="2000" b="1" dirty="0"/>
              <a:t>Какие виды сообщений поддерживает </a:t>
            </a:r>
            <a:r>
              <a:rPr lang="en" sz="2000" b="1" dirty="0"/>
              <a:t>WebSocket?</a:t>
            </a:r>
            <a:endParaRPr lang="ru-RU" sz="2000" b="1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1900" dirty="0"/>
              <a:t>Текстовое сообщение (</a:t>
            </a:r>
            <a:r>
              <a:rPr lang="en" sz="1900" dirty="0"/>
              <a:t>UTF-8)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1900" dirty="0"/>
              <a:t>Бинарные данные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1900" dirty="0"/>
              <a:t>Закрытие соединения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" sz="1900" dirty="0"/>
              <a:t>Ping (</a:t>
            </a:r>
            <a:r>
              <a:rPr lang="ru-RU" sz="1900" dirty="0"/>
              <a:t>сервер проверяет, активен ли клиент)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" sz="1900" dirty="0"/>
              <a:t>Pong (</a:t>
            </a:r>
            <a:r>
              <a:rPr lang="ru-RU" sz="1900" dirty="0"/>
              <a:t>клиент отвечает серверу)</a:t>
            </a:r>
          </a:p>
          <a:p>
            <a:pPr marL="0" indent="0">
              <a:buNone/>
            </a:pPr>
            <a:r>
              <a:rPr lang="ru-RU" sz="1900" b="1" dirty="0"/>
              <a:t>Как </a:t>
            </a:r>
            <a:r>
              <a:rPr lang="en" sz="1900" b="1" dirty="0"/>
              <a:t>WebSocket </a:t>
            </a:r>
            <a:r>
              <a:rPr lang="ru-RU" sz="1900" b="1" dirty="0"/>
              <a:t>держит соединение?</a:t>
            </a:r>
            <a:endParaRPr lang="ru-RU" sz="19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1900" b="1" dirty="0"/>
              <a:t>Ping/Pong </a:t>
            </a:r>
            <a:r>
              <a:rPr lang="ru-RU" sz="1900" b="1" dirty="0"/>
              <a:t>механика</a:t>
            </a:r>
            <a:r>
              <a:rPr lang="ru-RU" sz="1900" dirty="0"/>
              <a:t> → Сервер отправляет </a:t>
            </a:r>
            <a:r>
              <a:rPr lang="ru-RU" sz="19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" sz="1900" dirty="0">
                <a:latin typeface="Consolas" panose="020B0609020204030204" pitchFamily="49" charset="0"/>
                <a:cs typeface="Consolas" panose="020B0609020204030204" pitchFamily="49" charset="0"/>
              </a:rPr>
              <a:t>x9</a:t>
            </a:r>
            <a:r>
              <a:rPr lang="en" sz="1900" dirty="0"/>
              <a:t> (ping), </a:t>
            </a:r>
            <a:r>
              <a:rPr lang="ru-RU" sz="1900" dirty="0"/>
              <a:t>клиент отвечает </a:t>
            </a:r>
            <a:r>
              <a:rPr lang="ru-RU" sz="1900" noProof="1">
                <a:latin typeface="Consolas" panose="020B0609020204030204" pitchFamily="49" charset="0"/>
                <a:cs typeface="Consolas" panose="020B0609020204030204" pitchFamily="49" charset="0"/>
              </a:rPr>
              <a:t>0xA</a:t>
            </a:r>
            <a:r>
              <a:rPr lang="ru-RU" sz="1900" noProof="1"/>
              <a:t> </a:t>
            </a:r>
            <a:r>
              <a:rPr lang="en" sz="1900" dirty="0"/>
              <a:t>(pong).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1900" b="1" dirty="0"/>
              <a:t>Keep-Alive TCP</a:t>
            </a:r>
            <a:r>
              <a:rPr lang="en" sz="1900" dirty="0"/>
              <a:t> → WebSocket </a:t>
            </a:r>
            <a:r>
              <a:rPr lang="ru-RU" sz="1900" dirty="0"/>
              <a:t>держит соединение, </a:t>
            </a:r>
            <a:r>
              <a:rPr lang="ru-RU" sz="1900" b="1" dirty="0"/>
              <a:t>если нет таймаута сети</a:t>
            </a:r>
            <a:r>
              <a:rPr lang="ru-RU" sz="1900" dirty="0"/>
              <a:t>.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1900" b="1" dirty="0"/>
              <a:t>Reconnect (</a:t>
            </a:r>
            <a:r>
              <a:rPr lang="ru-RU" sz="1900" b="1" dirty="0"/>
              <a:t>если потеряно соединение)</a:t>
            </a:r>
            <a:r>
              <a:rPr lang="ru-RU" sz="1900" dirty="0"/>
              <a:t> → Клиент может автоматически переподключаться.</a:t>
            </a:r>
          </a:p>
          <a:p>
            <a:pPr marL="0" indent="0">
              <a:buNone/>
            </a:pPr>
            <a:r>
              <a:rPr lang="ru-RU" sz="1900" b="1" dirty="0"/>
              <a:t>Вывод:</a:t>
            </a:r>
            <a:r>
              <a:rPr lang="ru-RU" sz="1900" dirty="0"/>
              <a:t> </a:t>
            </a:r>
            <a:r>
              <a:rPr lang="en" sz="1900" dirty="0"/>
              <a:t>WebSocket-</a:t>
            </a:r>
            <a:r>
              <a:rPr lang="ru-RU" sz="1900" dirty="0"/>
              <a:t>соединение остаётся активным, пока </a:t>
            </a:r>
            <a:r>
              <a:rPr lang="en" sz="1900" b="1" dirty="0"/>
              <a:t>TCP-</a:t>
            </a:r>
            <a:r>
              <a:rPr lang="ru-RU" sz="1900" b="1" dirty="0"/>
              <a:t>соединение не разорвано</a:t>
            </a:r>
            <a:r>
              <a:rPr lang="ru-RU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2210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14F62-54FF-6D6C-FB13-7DDF4657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кода для работы с </a:t>
            </a:r>
            <a:r>
              <a:rPr lang="en" dirty="0"/>
              <a:t>WebSocket </a:t>
            </a:r>
            <a:r>
              <a:rPr lang="ru-RU" dirty="0"/>
              <a:t>на </a:t>
            </a:r>
            <a:r>
              <a:rPr lang="en" dirty="0"/>
              <a:t>JS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C3F7CB-EB1D-7EA4-21FE-C1E9F805DB1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/>
          <a:lstStyle/>
          <a:p>
            <a:pPr marL="0" indent="0">
              <a:buNone/>
            </a:pPr>
            <a:r>
              <a:rPr lang="ru-RU" sz="1800" b="0" i="0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Открываем соединение с WebSocket-сервером</a:t>
            </a:r>
            <a:br>
              <a:rPr lang="ru-RU" sz="1800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socket = </a:t>
            </a:r>
            <a:r>
              <a:rPr lang="ru-RU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WebSocket(</a:t>
            </a:r>
            <a: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"ws://localhost:8080"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Вызывается, когда соединение установлено</a:t>
            </a:r>
            <a:br>
              <a:rPr lang="ru-RU" sz="1800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socket.onopen = </a:t>
            </a:r>
            <a:r>
              <a:rPr lang="ru-RU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=&gt;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1800" b="0" i="0" noProof="1">
                <a:solidFill>
                  <a:srgbClr val="AB565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.log(</a:t>
            </a:r>
            <a: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"WebSocket соединение установлено."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socket.send(</a:t>
            </a:r>
            <a: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"Привет, сервер!"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ru-RU" sz="1800" b="0" i="0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Отправляем сообщение серверу</a:t>
            </a:r>
            <a:br>
              <a:rPr lang="ru-RU" sz="1800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Вызывается при получении сообщения от сервера</a:t>
            </a:r>
            <a:br>
              <a:rPr lang="ru-RU" sz="1800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socket.onmessage = </a:t>
            </a:r>
            <a:r>
              <a:rPr lang="ru-RU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ru-RU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=&gt;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1800" b="0" i="0" noProof="1">
                <a:solidFill>
                  <a:srgbClr val="AB565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.log(</a:t>
            </a:r>
            <a: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"Сообщение от сервера:"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event.data);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Обрабатываем ошибки</a:t>
            </a:r>
            <a:br>
              <a:rPr lang="ru-RU" sz="1800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socket.onerror = </a:t>
            </a:r>
            <a:r>
              <a:rPr lang="ru-RU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error</a:t>
            </a:r>
            <a:r>
              <a:rPr lang="ru-RU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=&gt;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1800" b="0" i="0" noProof="1">
                <a:solidFill>
                  <a:srgbClr val="AB565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.error(</a:t>
            </a:r>
            <a: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"WebSocket ошибка:"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error);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Вызывается при закрытии соединения</a:t>
            </a:r>
            <a:br>
              <a:rPr lang="ru-RU" sz="1800" noProof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socket.onclose = </a:t>
            </a:r>
            <a:r>
              <a:rPr lang="ru-RU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ru-RU" sz="18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=&gt;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1800" b="0" i="0" noProof="1">
                <a:solidFill>
                  <a:srgbClr val="AB565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.log(</a:t>
            </a:r>
            <a: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"WebSocket соединение закрыто."</a:t>
            </a: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event);</a:t>
            </a:r>
            <a:b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324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B20E2-7B46-9089-8D10-3F4DDADD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WebSocket — </a:t>
            </a:r>
            <a:r>
              <a:rPr lang="ru-RU" dirty="0"/>
              <a:t>преимущества и поддержка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48B853-989E-316D-52D2-D31EA22B8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8154"/>
            <a:ext cx="11234195" cy="514472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Преимущества </a:t>
            </a:r>
            <a:r>
              <a:rPr lang="en" sz="2000" b="1" dirty="0"/>
              <a:t>WebSockets</a:t>
            </a:r>
            <a:r>
              <a:rPr lang="ru-RU" sz="2000" b="1" dirty="0"/>
              <a:t>:</a:t>
            </a:r>
            <a:endParaRPr lang="en" sz="2000" dirty="0"/>
          </a:p>
          <a:p>
            <a: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Мгновенная передача данных</a:t>
            </a:r>
            <a:r>
              <a:rPr lang="ru-RU" sz="2000" dirty="0"/>
              <a:t> (без задержек на запросы)</a:t>
            </a:r>
          </a:p>
          <a:p>
            <a: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Экономия трафика</a:t>
            </a:r>
            <a:r>
              <a:rPr lang="ru-RU" sz="2000" dirty="0"/>
              <a:t> (нет </a:t>
            </a:r>
            <a:r>
              <a:rPr lang="en" sz="2000" dirty="0"/>
              <a:t>HTTP-</a:t>
            </a:r>
            <a:r>
              <a:rPr lang="ru-RU" sz="2000" dirty="0"/>
              <a:t>заголовков в каждом сообщении)</a:t>
            </a:r>
          </a:p>
          <a:p>
            <a: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Двусторонняя связь (</a:t>
            </a:r>
            <a:r>
              <a:rPr lang="en" sz="2000" b="1" dirty="0"/>
              <a:t>full-duplex)</a:t>
            </a:r>
            <a:r>
              <a:rPr lang="en" sz="2000" dirty="0"/>
              <a:t> — </a:t>
            </a:r>
            <a:r>
              <a:rPr lang="ru-RU" sz="2000" dirty="0"/>
              <a:t>клиент и сервер могут обмениваться данными </a:t>
            </a:r>
            <a:r>
              <a:rPr lang="ru-RU" sz="2000" b="1" dirty="0"/>
              <a:t>в любое время</a:t>
            </a:r>
            <a:endParaRPr lang="ru-RU" sz="2000" dirty="0"/>
          </a:p>
          <a:p>
            <a: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Поддерживается всеми браузерами</a:t>
            </a:r>
            <a:r>
              <a:rPr lang="ru-RU" sz="2000" dirty="0"/>
              <a:t> 🌍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Поддержка </a:t>
            </a:r>
            <a:r>
              <a:rPr lang="en" sz="2000" b="1" dirty="0"/>
              <a:t>WebSockets </a:t>
            </a:r>
            <a:r>
              <a:rPr lang="ru-RU" sz="2000" b="1" dirty="0"/>
              <a:t>в популярных фреймворках</a:t>
            </a:r>
            <a:r>
              <a:rPr lang="en-US" sz="2000" b="1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1800" b="1" noProof="1"/>
              <a:t>FastAPI</a:t>
            </a:r>
            <a:r>
              <a:rPr lang="ru-RU" sz="1800" noProof="1"/>
              <a:t> — ✅ Да (через WebSocket)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1800" b="1" noProof="1"/>
              <a:t>Django</a:t>
            </a:r>
            <a:r>
              <a:rPr lang="ru-RU" sz="1800" noProof="1"/>
              <a:t>  — ✅ Да (через Django Channels)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1800" b="1" noProof="1"/>
              <a:t>Flask</a:t>
            </a:r>
            <a:r>
              <a:rPr lang="ru-RU" sz="1800" noProof="1"/>
              <a:t>  —  ⚠️ Да (через Flask-SocketIO)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1800" b="1" noProof="1"/>
              <a:t>Node.js (Express.js)</a:t>
            </a:r>
            <a:r>
              <a:rPr lang="ru-RU" sz="1800" noProof="1"/>
              <a:t> —  ✅ Да (через socket.io)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1800" b="1" noProof="1"/>
              <a:t>NestJS</a:t>
            </a:r>
            <a:r>
              <a:rPr lang="ru-RU" sz="1800" noProof="1"/>
              <a:t>  —  ✅ Да (WebSocket API)</a:t>
            </a:r>
            <a:endParaRPr lang="ru-RU" sz="2000" dirty="0"/>
          </a:p>
          <a:p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6C8856-0F6C-6C1D-B730-19BA362E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247" y="3997379"/>
            <a:ext cx="4714754" cy="27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18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CC35C-E45B-C330-A850-F4AAB15A8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Когда использовать </a:t>
            </a:r>
            <a:r>
              <a:rPr lang="en" dirty="0"/>
              <a:t>WebSockets, </a:t>
            </a:r>
            <a:r>
              <a:rPr lang="ru-RU" dirty="0"/>
              <a:t>а когда нет?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765168-26C1-F11F-32B6-FC7180CD3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✅ </a:t>
            </a:r>
            <a:r>
              <a:rPr lang="en" sz="2000" b="1" dirty="0"/>
              <a:t>WebSockets </a:t>
            </a:r>
            <a:r>
              <a:rPr lang="ru-RU" sz="2000" b="1" dirty="0"/>
              <a:t>подходят для:</a:t>
            </a:r>
            <a:endParaRPr lang="ru-RU" sz="2000" dirty="0"/>
          </a:p>
          <a:p>
            <a:r>
              <a:rPr lang="ru-RU" sz="2000" dirty="0"/>
              <a:t>Чатов, мессенджеров</a:t>
            </a:r>
          </a:p>
          <a:p>
            <a:r>
              <a:rPr lang="ru-RU" sz="2000" dirty="0"/>
              <a:t>Онлайн-игр</a:t>
            </a:r>
          </a:p>
          <a:p>
            <a:r>
              <a:rPr lang="ru-RU" sz="2000" dirty="0"/>
              <a:t>Финансовых приложений (котировки, биржи)</a:t>
            </a:r>
          </a:p>
          <a:p>
            <a:r>
              <a:rPr lang="ru-RU" sz="2000" dirty="0"/>
              <a:t>Трекинга данных в реальном времени (доставка, карты)</a:t>
            </a:r>
          </a:p>
          <a:p>
            <a:r>
              <a:rPr lang="ru-RU" sz="2000" dirty="0"/>
              <a:t>Лайв-обновлений (уведомления, комментарии)</a:t>
            </a:r>
            <a:br>
              <a:rPr lang="ru-RU" sz="2000" dirty="0"/>
            </a:b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❌ </a:t>
            </a:r>
            <a:r>
              <a:rPr lang="en" sz="2000" b="1" dirty="0"/>
              <a:t>WebSockets </a:t>
            </a:r>
            <a:r>
              <a:rPr lang="ru-RU" sz="2000" b="1" dirty="0"/>
              <a:t>НЕ подходят для:</a:t>
            </a:r>
            <a:endParaRPr lang="ru-RU" sz="2000" dirty="0"/>
          </a:p>
          <a:p>
            <a:r>
              <a:rPr lang="ru-RU" sz="2000" dirty="0"/>
              <a:t>Обычных </a:t>
            </a:r>
            <a:r>
              <a:rPr lang="en" sz="2000" dirty="0"/>
              <a:t>API </a:t>
            </a:r>
            <a:r>
              <a:rPr lang="ru-RU" sz="2000" dirty="0"/>
              <a:t>с </a:t>
            </a:r>
            <a:r>
              <a:rPr lang="en" sz="2000" dirty="0"/>
              <a:t>REST-</a:t>
            </a:r>
            <a:r>
              <a:rPr lang="ru-RU" sz="2000" dirty="0"/>
              <a:t>запросами (лучше </a:t>
            </a:r>
            <a:r>
              <a:rPr lang="en" sz="2000" dirty="0"/>
              <a:t>HTTP/2)</a:t>
            </a:r>
          </a:p>
          <a:p>
            <a:r>
              <a:rPr lang="ru-RU" sz="2000" dirty="0"/>
              <a:t>Когда нужна </a:t>
            </a:r>
            <a:r>
              <a:rPr lang="ru-RU" sz="2000" b="1" dirty="0"/>
              <a:t>масштабируемость</a:t>
            </a:r>
            <a:r>
              <a:rPr lang="ru-RU" sz="2000" dirty="0"/>
              <a:t> (</a:t>
            </a:r>
            <a:r>
              <a:rPr lang="en" sz="2000" dirty="0"/>
              <a:t>WebSockets </a:t>
            </a:r>
            <a:r>
              <a:rPr lang="ru-RU" sz="2000" dirty="0"/>
              <a:t>сложно балансировать)</a:t>
            </a:r>
          </a:p>
          <a:p>
            <a:r>
              <a:rPr lang="en" sz="2000" dirty="0"/>
              <a:t>API </a:t>
            </a:r>
            <a:r>
              <a:rPr lang="ru-RU" sz="2000" dirty="0"/>
              <a:t>с кешируемыми ответами (</a:t>
            </a:r>
            <a:r>
              <a:rPr lang="en" sz="2000" dirty="0"/>
              <a:t>HTTP </a:t>
            </a:r>
            <a:r>
              <a:rPr lang="ru-RU" sz="2000" dirty="0"/>
              <a:t>лучше)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845871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DC6E93-11CC-08B5-CAB7-11F6EC6B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71" y="68614"/>
            <a:ext cx="10515600" cy="842352"/>
          </a:xfrm>
        </p:spPr>
        <p:txBody>
          <a:bodyPr>
            <a:normAutofit/>
          </a:bodyPr>
          <a:lstStyle/>
          <a:p>
            <a:r>
              <a:rPr lang="en-US" dirty="0"/>
              <a:t>Server-Sent Events (SSE)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24C802-D451-9CDE-A99C-6DFE61D37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571" y="813967"/>
            <a:ext cx="11160512" cy="11151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2000" dirty="0"/>
              <a:t>Server-Sent Events (SSE) — </a:t>
            </a:r>
            <a:r>
              <a:rPr lang="ru-RU" sz="2000" dirty="0"/>
              <a:t>это технология, позволяющая серверу </a:t>
            </a:r>
            <a:r>
              <a:rPr lang="ru-RU" sz="2000" b="1" dirty="0"/>
              <a:t>пушить</a:t>
            </a:r>
            <a:r>
              <a:rPr lang="ru-RU" sz="2000" dirty="0"/>
              <a:t> (отправлять) </a:t>
            </a:r>
            <a:r>
              <a:rPr lang="ru-RU" sz="2000" b="1" dirty="0"/>
              <a:t>обновления</a:t>
            </a:r>
            <a:r>
              <a:rPr lang="ru-RU" sz="2000" dirty="0"/>
              <a:t> клиенту через </a:t>
            </a:r>
            <a:r>
              <a:rPr lang="en" sz="2000" dirty="0"/>
              <a:t>HTTP-</a:t>
            </a:r>
            <a:r>
              <a:rPr lang="ru-RU" sz="2000" dirty="0"/>
              <a:t>соединение.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dirty="0"/>
              <a:t>📌 Главная особенность: связь только в одном направлении (сервер → клиент).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C3581C4-C93C-6704-82A4-B144BDD92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47425"/>
              </p:ext>
            </p:extLst>
          </p:nvPr>
        </p:nvGraphicFramePr>
        <p:xfrm>
          <a:off x="8586439" y="2309484"/>
          <a:ext cx="3605561" cy="322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005">
                  <a:extLst>
                    <a:ext uri="{9D8B030D-6E8A-4147-A177-3AD203B41FA5}">
                      <a16:colId xmlns:a16="http://schemas.microsoft.com/office/drawing/2014/main" val="1368023977"/>
                    </a:ext>
                  </a:extLst>
                </a:gridCol>
                <a:gridCol w="1639229">
                  <a:extLst>
                    <a:ext uri="{9D8B030D-6E8A-4147-A177-3AD203B41FA5}">
                      <a16:colId xmlns:a16="http://schemas.microsoft.com/office/drawing/2014/main" val="1083580095"/>
                    </a:ext>
                  </a:extLst>
                </a:gridCol>
                <a:gridCol w="1007327">
                  <a:extLst>
                    <a:ext uri="{9D8B030D-6E8A-4147-A177-3AD203B41FA5}">
                      <a16:colId xmlns:a16="http://schemas.microsoft.com/office/drawing/2014/main" val="3643103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Браузер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Поддержка </a:t>
                      </a:r>
                      <a:r>
                        <a:rPr lang="e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SSE?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С какого года?</a:t>
                      </a:r>
                    </a:p>
                  </a:txBody>
                  <a:tcPr marL="72000" marR="72000" marT="72000" marB="36000" anchor="b"/>
                </a:tc>
                <a:extLst>
                  <a:ext uri="{0D108BD9-81ED-4DB2-BD59-A6C34878D82A}">
                    <a16:rowId xmlns:a16="http://schemas.microsoft.com/office/drawing/2014/main" val="3776454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Chrome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72000" marR="72000" marT="72000" marB="36000" anchor="b"/>
                </a:tc>
                <a:extLst>
                  <a:ext uri="{0D108BD9-81ED-4DB2-BD59-A6C34878D82A}">
                    <a16:rowId xmlns:a16="http://schemas.microsoft.com/office/drawing/2014/main" val="421043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Firefox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72000" marR="72000" marT="72000" marB="36000" anchor="b"/>
                </a:tc>
                <a:extLst>
                  <a:ext uri="{0D108BD9-81ED-4DB2-BD59-A6C34878D82A}">
                    <a16:rowId xmlns:a16="http://schemas.microsoft.com/office/drawing/2014/main" val="3305950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Safari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72000" marR="72000" marT="72000" marB="36000" anchor="b"/>
                </a:tc>
                <a:extLst>
                  <a:ext uri="{0D108BD9-81ED-4DB2-BD59-A6C34878D82A}">
                    <a16:rowId xmlns:a16="http://schemas.microsoft.com/office/drawing/2014/main" val="176395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Edge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Chromium)</a:t>
                      </a:r>
                      <a:endParaRPr lang="e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2000" marR="72000" marT="72000" marB="36000" anchor="b"/>
                </a:tc>
                <a:extLst>
                  <a:ext uri="{0D108BD9-81ED-4DB2-BD59-A6C34878D82A}">
                    <a16:rowId xmlns:a16="http://schemas.microsoft.com/office/drawing/2014/main" val="240633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72000" marR="72000" marT="72000" marB="36000" anchor="b"/>
                </a:tc>
                <a:extLst>
                  <a:ext uri="{0D108BD9-81ED-4DB2-BD59-A6C34878D82A}">
                    <a16:rowId xmlns:a16="http://schemas.microsoft.com/office/drawing/2014/main" val="283387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Internet Explorer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</a:t>
                      </a:r>
                    </a:p>
                  </a:txBody>
                  <a:tcPr marL="72000" marR="72000" marT="72000" marB="36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—</a:t>
                      </a:r>
                    </a:p>
                  </a:txBody>
                  <a:tcPr marL="72000" marR="72000" marT="72000" marB="36000" anchor="b"/>
                </a:tc>
                <a:extLst>
                  <a:ext uri="{0D108BD9-81ED-4DB2-BD59-A6C34878D82A}">
                    <a16:rowId xmlns:a16="http://schemas.microsoft.com/office/drawing/2014/main" val="6097957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0333AA9-B740-2439-D870-5DD4B79D17EA}"/>
              </a:ext>
            </a:extLst>
          </p:cNvPr>
          <p:cNvSpPr txBox="1"/>
          <p:nvPr/>
        </p:nvSpPr>
        <p:spPr>
          <a:xfrm>
            <a:off x="570571" y="1940316"/>
            <a:ext cx="8015868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✅ </a:t>
            </a:r>
            <a:r>
              <a:rPr lang="ru-RU" sz="2000" b="1" dirty="0"/>
              <a:t>Где применяется?</a:t>
            </a:r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Новости, уведомления 📢</a:t>
            </a:r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Рейтинги, лайв-комментарии ❤️</a:t>
            </a:r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Финансовые обновления (биржи, курсы валют) 📈</a:t>
            </a:r>
          </a:p>
          <a:p>
            <a:pPr marL="180000" indent="-180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Чаты и </a:t>
            </a:r>
            <a:r>
              <a:rPr lang="en" sz="1800" dirty="0"/>
              <a:t>live-</a:t>
            </a:r>
            <a:r>
              <a:rPr lang="ru-RU" sz="1800" dirty="0"/>
              <a:t>обновления 🔄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1500"/>
              </a:spcBef>
              <a:buNone/>
            </a:pPr>
            <a:r>
              <a:rPr lang="ru-RU" sz="2000" dirty="0"/>
              <a:t>📌 </a:t>
            </a:r>
            <a:r>
              <a:rPr lang="ru-RU" sz="2000" b="1" dirty="0"/>
              <a:t>Когда и придуман и утверждён?</a:t>
            </a:r>
            <a:endParaRPr lang="en-US" sz="2000" b="1" dirty="0"/>
          </a:p>
          <a:p>
            <a:pPr marL="180000" indent="-1800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" sz="1800" b="1" dirty="0"/>
              <a:t>SSE </a:t>
            </a:r>
            <a:r>
              <a:rPr lang="ru-RU" sz="1800" b="1" dirty="0"/>
              <a:t>был предложен в 2006 году</a:t>
            </a:r>
            <a:r>
              <a:rPr lang="ru-RU" sz="1800" dirty="0"/>
              <a:t> как часть </a:t>
            </a:r>
            <a:r>
              <a:rPr lang="en" sz="1800" b="1" dirty="0"/>
              <a:t>HTML5</a:t>
            </a:r>
            <a:r>
              <a:rPr lang="en" sz="1800" dirty="0"/>
              <a:t>.</a:t>
            </a:r>
          </a:p>
          <a:p>
            <a:pPr marL="180000" indent="-1800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Разработан и стандартизирован </a:t>
            </a:r>
            <a:r>
              <a:rPr lang="en" sz="1800" b="1" dirty="0"/>
              <a:t>WHATWG</a:t>
            </a:r>
            <a:r>
              <a:rPr lang="en" sz="1800" dirty="0"/>
              <a:t> (Web Hypertext Application Technology Working Group).</a:t>
            </a:r>
          </a:p>
          <a:p>
            <a:pPr marL="180000" indent="-1800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800" b="1" dirty="0"/>
              <a:t>Официально утверждён в 2015 году</a:t>
            </a:r>
            <a:r>
              <a:rPr lang="ru-RU" sz="1800" dirty="0"/>
              <a:t> в составе </a:t>
            </a:r>
            <a:r>
              <a:rPr lang="en" sz="1800" b="1" dirty="0"/>
              <a:t>HTML5</a:t>
            </a:r>
            <a:r>
              <a:rPr lang="en" sz="1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1500"/>
              </a:spcBef>
              <a:buNone/>
            </a:pPr>
            <a:r>
              <a:rPr lang="ru-RU" sz="2000" dirty="0"/>
              <a:t>📌 </a:t>
            </a:r>
            <a:r>
              <a:rPr lang="en" sz="2000" b="1" dirty="0"/>
              <a:t>SSE </a:t>
            </a:r>
            <a:r>
              <a:rPr lang="ru-RU" sz="2000" b="1" dirty="0"/>
              <a:t>не является частью </a:t>
            </a:r>
            <a:r>
              <a:rPr lang="en" sz="2000" b="1" dirty="0"/>
              <a:t>HTTP, </a:t>
            </a:r>
            <a:r>
              <a:rPr lang="ru-RU" sz="2000" b="1" dirty="0"/>
              <a:t>использует </a:t>
            </a:r>
            <a:r>
              <a:rPr lang="en" sz="2000" b="1" dirty="0"/>
              <a:t>HTTP </a:t>
            </a:r>
            <a:r>
              <a:rPr lang="ru-RU" sz="2000" b="1" dirty="0"/>
              <a:t>как транспорт</a:t>
            </a:r>
            <a:r>
              <a:rPr lang="ru-RU" sz="2000" dirty="0"/>
              <a:t>.</a:t>
            </a:r>
          </a:p>
          <a:p>
            <a:pPr marL="180000" indent="-1800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SSE </a:t>
            </a:r>
            <a:r>
              <a:rPr lang="ru-RU" sz="1800" dirty="0"/>
              <a:t>работает </a:t>
            </a:r>
            <a:r>
              <a:rPr lang="ru-RU" sz="1800" b="1" dirty="0"/>
              <a:t>поверх обычного </a:t>
            </a:r>
            <a:r>
              <a:rPr lang="en" sz="1800" b="1" dirty="0"/>
              <a:t>HTTP (1.1, 2, 3)</a:t>
            </a:r>
            <a:r>
              <a:rPr lang="en" sz="1800" dirty="0"/>
              <a:t>.</a:t>
            </a:r>
          </a:p>
          <a:p>
            <a:pPr marL="180000" indent="-1800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1800" dirty="0"/>
              <a:t>Он </a:t>
            </a:r>
            <a:r>
              <a:rPr lang="ru-RU" sz="1800" b="1" dirty="0"/>
              <a:t>описывается в отдельном стандарте</a:t>
            </a:r>
            <a:r>
              <a:rPr lang="ru-RU" sz="1800" dirty="0"/>
              <a:t> </a:t>
            </a:r>
            <a:r>
              <a:rPr lang="en" sz="1800" b="1" dirty="0"/>
              <a:t>W3C</a:t>
            </a:r>
            <a:r>
              <a:rPr lang="en" sz="1800" dirty="0"/>
              <a:t> </a:t>
            </a:r>
            <a:r>
              <a:rPr lang="ru-RU" sz="1800" dirty="0"/>
              <a:t>и </a:t>
            </a:r>
            <a:r>
              <a:rPr lang="en" sz="1800" b="1" dirty="0"/>
              <a:t>WHATWG</a:t>
            </a:r>
            <a:r>
              <a:rPr lang="en" sz="1800" dirty="0"/>
              <a:t>, </a:t>
            </a:r>
            <a:r>
              <a:rPr lang="ru-RU" sz="1800" dirty="0"/>
              <a:t>а не в </a:t>
            </a:r>
            <a:r>
              <a:rPr lang="en" sz="1800" dirty="0"/>
              <a:t>RFC HTTP.</a:t>
            </a:r>
          </a:p>
          <a:p>
            <a:pPr marL="180000" indent="-18000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" sz="1800" dirty="0"/>
              <a:t>SSE </a:t>
            </a:r>
            <a:r>
              <a:rPr lang="ru-RU" sz="1800" b="1" dirty="0"/>
              <a:t>не требует отдельного протокола</a:t>
            </a:r>
            <a:r>
              <a:rPr lang="ru-RU" sz="1800" dirty="0"/>
              <a:t>, в отличие от </a:t>
            </a:r>
            <a:r>
              <a:rPr lang="en" sz="1800" dirty="0"/>
              <a:t>WebSocket.</a:t>
            </a:r>
          </a:p>
        </p:txBody>
      </p:sp>
    </p:spTree>
    <p:extLst>
      <p:ext uri="{BB962C8B-B14F-4D97-AF65-F5344CB8AC3E}">
        <p14:creationId xmlns:p14="http://schemas.microsoft.com/office/powerpoint/2010/main" val="22959589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B60F6-AC30-FB41-AE00-42DF9F23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742314"/>
          </a:xfrm>
        </p:spPr>
        <p:txBody>
          <a:bodyPr>
            <a:normAutofit/>
          </a:bodyPr>
          <a:lstStyle/>
          <a:p>
            <a:r>
              <a:rPr lang="ru-RU" dirty="0"/>
              <a:t>Как работает </a:t>
            </a:r>
            <a:r>
              <a:rPr lang="en" dirty="0"/>
              <a:t>SSE</a:t>
            </a:r>
            <a:r>
              <a:rPr lang="ru-RU" dirty="0"/>
              <a:t>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6ABFE-D352-8646-B82C-930F168AD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962" y="1107440"/>
            <a:ext cx="5012472" cy="551924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Клиент отправляет обычный </a:t>
            </a:r>
            <a:r>
              <a:rPr lang="en" sz="2000" dirty="0"/>
              <a:t>GET-</a:t>
            </a:r>
            <a:r>
              <a:rPr lang="ru-RU" sz="2000" dirty="0"/>
              <a:t>запрос: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/stream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963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br>
              <a:rPr lang="ru-RU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Accept: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text/event-stream</a:t>
            </a:r>
            <a:endParaRPr lang="ru-RU" sz="1800" b="0" i="0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cs typeface="Consolas" panose="020B0609020204030204" pitchFamily="49" charset="0"/>
              </a:rPr>
              <a:t>Сервер отправляет события в формате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text/event-stream</a:t>
            </a:r>
            <a:r>
              <a:rPr lang="en" sz="2000" dirty="0">
                <a:cs typeface="Consolas" panose="020B0609020204030204" pitchFamily="49" charset="0"/>
              </a:rPr>
              <a:t>:</a:t>
            </a:r>
            <a:endParaRPr lang="ru-RU" sz="2000" dirty="0">
              <a:cs typeface="Consolas" panose="020B0609020204030204" pitchFamily="49" charset="0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" sz="1800" b="0" i="0" dirty="0">
                <a:solidFill>
                  <a:srgbClr val="9632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OK</a:t>
            </a: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Content-Type: </a:t>
            </a:r>
            <a:r>
              <a:rPr lang="en" sz="1800" b="0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text/event-stream</a:t>
            </a: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Cache-Control: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no-cache</a:t>
            </a: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keep-alive</a:t>
            </a: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id: 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12345</a:t>
            </a:r>
            <a:br>
              <a:rPr lang="en-US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event: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message</a:t>
            </a: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data: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Привет, клиент!</a:t>
            </a: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event: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update</a:t>
            </a:r>
            <a:br>
              <a:rPr lang="ru-RU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data: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"price"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"change"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+</a:t>
            </a:r>
            <a:r>
              <a:rPr lang="e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1.2</a:t>
            </a:r>
            <a:r>
              <a:rPr lang="en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data: </a:t>
            </a:r>
            <a:r>
              <a:rPr lang="ru-RU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Сообщение без названия события.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" sz="1800" dirty="0">
                <a:latin typeface="Consolas" panose="020B0609020204030204" pitchFamily="49" charset="0"/>
                <a:cs typeface="Consolas" panose="020B0609020204030204" pitchFamily="49" charset="0"/>
              </a:rPr>
              <a:t>data: </a:t>
            </a:r>
            <a:r>
              <a:rPr lang="ru-RU" sz="1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Оно может содержать много строк.</a:t>
            </a:r>
          </a:p>
          <a:p>
            <a:pPr marL="0" indent="0">
              <a:buNone/>
            </a:pPr>
            <a:endParaRPr lang="en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9EDED-DB4F-88F4-5661-DA3BB2DDF44D}"/>
              </a:ext>
            </a:extLst>
          </p:cNvPr>
          <p:cNvSpPr txBox="1"/>
          <p:nvPr/>
        </p:nvSpPr>
        <p:spPr>
          <a:xfrm>
            <a:off x="5664821" y="1248937"/>
            <a:ext cx="6426820" cy="244682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sz="17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eventSource = </a:t>
            </a:r>
            <a:r>
              <a:rPr lang="ru-RU" sz="17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EventSource(</a:t>
            </a:r>
            <a:r>
              <a:rPr lang="ru-RU" sz="17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"/stream"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b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eventSource.onmessage = </a:t>
            </a:r>
            <a:r>
              <a:rPr lang="ru-RU" sz="17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ru-RU" sz="17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=&gt;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700" b="0" i="0" noProof="1">
                <a:solidFill>
                  <a:srgbClr val="AB565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.log(</a:t>
            </a:r>
            <a:r>
              <a:rPr lang="ru-RU" sz="17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7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ru-RU" sz="17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:"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event.data);</a:t>
            </a:r>
            <a:b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b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eventSource.addEventListener(</a:t>
            </a:r>
            <a:r>
              <a:rPr lang="ru-RU" sz="17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"update"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ru-RU" sz="17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event</a:t>
            </a:r>
            <a:r>
              <a:rPr lang="ru-RU" sz="1700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=&gt;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sz="1700" b="0" i="0" noProof="1">
                <a:solidFill>
                  <a:srgbClr val="AB565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.log(</a:t>
            </a:r>
            <a:r>
              <a:rPr lang="ru-RU" sz="17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7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Price upd</a:t>
            </a:r>
            <a:r>
              <a:rPr lang="ru-RU" sz="17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:"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JSON.parse(event.data));</a:t>
            </a:r>
            <a:br>
              <a:rPr lang="en-US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7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  <a:endParaRPr lang="ru-RU" sz="1700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011710-A90D-BDAE-0938-C87D9228D074}"/>
              </a:ext>
            </a:extLst>
          </p:cNvPr>
          <p:cNvSpPr txBox="1"/>
          <p:nvPr/>
        </p:nvSpPr>
        <p:spPr>
          <a:xfrm>
            <a:off x="5664821" y="3878215"/>
            <a:ext cx="6099716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✅ </a:t>
            </a:r>
            <a:r>
              <a:rPr lang="ru-RU" b="1" dirty="0"/>
              <a:t>Как работает?</a:t>
            </a:r>
            <a:endParaRPr lang="ru-RU" dirty="0"/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EventSource</a:t>
            </a:r>
            <a:r>
              <a:rPr lang="en" dirty="0">
                <a:latin typeface="Consolas" panose="020B0609020204030204" pitchFamily="49" charset="0"/>
                <a:cs typeface="Consolas" panose="020B0609020204030204" pitchFamily="49" charset="0"/>
              </a:rPr>
              <a:t>("/stream")</a:t>
            </a:r>
            <a:r>
              <a:rPr lang="en" dirty="0"/>
              <a:t> </a:t>
            </a:r>
            <a:r>
              <a:rPr lang="ru-RU" dirty="0"/>
              <a:t>открывает </a:t>
            </a:r>
            <a:r>
              <a:rPr lang="ru-RU" b="1" dirty="0"/>
              <a:t>постоянное соединение</a:t>
            </a:r>
            <a:r>
              <a:rPr lang="ru-RU" dirty="0"/>
              <a:t>.</a:t>
            </a:r>
            <a:endParaRPr lang="en-US" dirty="0"/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ru-RU" b="1" dirty="0"/>
              <a:t>Сообщения автоматически приходят</a:t>
            </a:r>
            <a:r>
              <a:rPr lang="ru-RU" dirty="0"/>
              <a:t> без повторных запросов.</a:t>
            </a:r>
            <a:endParaRPr lang="en-US" dirty="0"/>
          </a:p>
          <a:p>
            <a:pPr marL="342900" indent="-342900">
              <a:spcBef>
                <a:spcPts val="200"/>
              </a:spcBef>
              <a:buFont typeface="+mj-lt"/>
              <a:buAutoNum type="arabicPeriod"/>
            </a:pPr>
            <a:r>
              <a:rPr lang="ru-RU" dirty="0"/>
              <a:t>Клиент обрабатывает данные через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onmessage</a:t>
            </a:r>
            <a:r>
              <a:rPr lang="en" dirty="0"/>
              <a:t> </a:t>
            </a:r>
            <a:r>
              <a:rPr lang="ru-RU" dirty="0"/>
              <a:t>или </a:t>
            </a:r>
            <a:r>
              <a:rPr lang="en" noProof="1">
                <a:latin typeface="Consolas" panose="020B0609020204030204" pitchFamily="49" charset="0"/>
                <a:cs typeface="Consolas" panose="020B0609020204030204" pitchFamily="49" charset="0"/>
              </a:rPr>
              <a:t>addEventListener</a:t>
            </a:r>
            <a:r>
              <a:rPr lang="en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E5334-D8DD-D4E8-4884-34AF985FA59D}"/>
              </a:ext>
            </a:extLst>
          </p:cNvPr>
          <p:cNvSpPr txBox="1"/>
          <p:nvPr/>
        </p:nvSpPr>
        <p:spPr>
          <a:xfrm>
            <a:off x="5664821" y="871516"/>
            <a:ext cx="3780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JS </a:t>
            </a:r>
            <a:r>
              <a:rPr lang="ru-RU" sz="2000" dirty="0"/>
              <a:t>в браузере</a:t>
            </a:r>
            <a:r>
              <a:rPr lang="en-US" sz="2000" dirty="0"/>
              <a:t>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4925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5CE41-371B-FE82-D586-2C2297A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35" y="168144"/>
            <a:ext cx="10515600" cy="842352"/>
          </a:xfrm>
        </p:spPr>
        <p:txBody>
          <a:bodyPr>
            <a:normAutofit/>
          </a:bodyPr>
          <a:lstStyle/>
          <a:p>
            <a:r>
              <a:rPr lang="en" dirty="0"/>
              <a:t>URI: Uniform Resource Locator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5A8B2-D5C0-8753-E757-1E88A2F2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852" y="1010495"/>
            <a:ext cx="10899913" cy="80579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" sz="2000" b="0" i="0" dirty="0">
                <a:solidFill>
                  <a:srgbClr val="333333"/>
                </a:solidFill>
                <a:effectLst/>
              </a:rPr>
              <a:t>Uniform Resource Locator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 (</a:t>
            </a:r>
            <a:r>
              <a:rPr lang="en" sz="2000" b="0" i="0" dirty="0">
                <a:solidFill>
                  <a:srgbClr val="333333"/>
                </a:solidFill>
                <a:effectLst/>
              </a:rPr>
              <a:t>URL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)</a:t>
            </a:r>
            <a:r>
              <a:rPr lang="en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2000" dirty="0">
                <a:solidFill>
                  <a:srgbClr val="333333"/>
                </a:solidFill>
              </a:rPr>
              <a:t>—</a:t>
            </a:r>
            <a:r>
              <a:rPr lang="en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ru-RU" sz="2000" b="0" i="0" dirty="0">
                <a:solidFill>
                  <a:srgbClr val="333333"/>
                </a:solidFill>
                <a:effectLst/>
              </a:rPr>
              <a:t>единообразный определитель местонахождения ресурса. Используется для того, чтобы указать, к какой странице (ресурсу) мы хотим получить доступ.</a:t>
            </a:r>
            <a:endParaRPr lang="ru-RU" sz="2000" dirty="0"/>
          </a:p>
        </p:txBody>
      </p:sp>
      <p:pic>
        <p:nvPicPr>
          <p:cNvPr id="3074" name="Picture 2" descr="Структура URL">
            <a:extLst>
              <a:ext uri="{FF2B5EF4-FFF2-40B4-BE49-F238E27FC236}">
                <a16:creationId xmlns:a16="http://schemas.microsoft.com/office/drawing/2014/main" id="{6636C5AF-F4A9-128F-5B6B-71761CA018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3" r="5358"/>
          <a:stretch/>
        </p:blipFill>
        <p:spPr bwMode="auto">
          <a:xfrm>
            <a:off x="669235" y="1816293"/>
            <a:ext cx="6748463" cy="1296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E29C911-4731-F615-F037-F0132C32D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026" y="5332439"/>
            <a:ext cx="9603153" cy="151379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8C2923-4279-0A81-5A50-CF146AAFB83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22" r="798"/>
          <a:stretch/>
        </p:blipFill>
        <p:spPr>
          <a:xfrm>
            <a:off x="669235" y="3221335"/>
            <a:ext cx="10363200" cy="162894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26756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0A18F-9A34-DDDF-A43B-405614BC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506"/>
            <a:ext cx="10515600" cy="665021"/>
          </a:xfrm>
        </p:spPr>
        <p:txBody>
          <a:bodyPr>
            <a:normAutofit fontScale="90000"/>
          </a:bodyPr>
          <a:lstStyle/>
          <a:p>
            <a:r>
              <a:rPr lang="en" sz="4400" dirty="0"/>
              <a:t>Server Push </a:t>
            </a:r>
            <a:r>
              <a:rPr lang="ru-RU" sz="4400" dirty="0"/>
              <a:t>мёртв?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6ED94BC-0BF8-62A4-7D23-720F9915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6639"/>
            <a:ext cx="10515600" cy="580985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/>
              <a:t>🚫 Состояние на сегодня (2025):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🔥 </a:t>
            </a:r>
            <a:r>
              <a:rPr lang="en" sz="2000" b="1" dirty="0"/>
              <a:t>Chrome / Chromium / Edge:</a:t>
            </a:r>
            <a:r>
              <a:rPr lang="ru-RU" sz="2000" dirty="0"/>
              <a:t> </a:t>
            </a:r>
            <a:r>
              <a:rPr lang="ru-RU" sz="2000" b="1" dirty="0"/>
              <a:t>Отключили поддержку </a:t>
            </a:r>
            <a:r>
              <a:rPr lang="en" sz="2000" b="1" dirty="0"/>
              <a:t>Server Push </a:t>
            </a:r>
            <a:r>
              <a:rPr lang="ru-RU" sz="2000" b="1" dirty="0"/>
              <a:t>по умолчанию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🦊 </a:t>
            </a:r>
            <a:r>
              <a:rPr lang="en" sz="2000" b="1" dirty="0"/>
              <a:t>Firefox:</a:t>
            </a:r>
            <a:r>
              <a:rPr lang="ru-RU" sz="2000" b="1" dirty="0"/>
              <a:t> — Ограниченная поддержка</a:t>
            </a:r>
            <a:r>
              <a:rPr lang="ru-RU" sz="2000" dirty="0"/>
              <a:t>, но тоже стремится к отказу</a:t>
            </a:r>
            <a:r>
              <a:rPr lang="en-US" sz="2000" dirty="0"/>
              <a:t>,</a:t>
            </a:r>
            <a:r>
              <a:rPr lang="ru-RU" sz="2000" dirty="0"/>
              <a:t> механизм считается </a:t>
            </a:r>
            <a:r>
              <a:rPr lang="ru-RU" sz="2000" b="1" dirty="0"/>
              <a:t>устаревающим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b="1" dirty="0"/>
              <a:t>🍏 </a:t>
            </a:r>
            <a:r>
              <a:rPr lang="en" sz="2000" b="1" dirty="0"/>
              <a:t>Safari — </a:t>
            </a:r>
            <a:r>
              <a:rPr lang="ru-RU" sz="2000" dirty="0"/>
              <a:t>Поддержка была, но </a:t>
            </a:r>
            <a:r>
              <a:rPr lang="ru-RU" sz="2000" b="1" dirty="0"/>
              <a:t>нестабильная</a:t>
            </a:r>
            <a:r>
              <a:rPr lang="ru-RU" sz="2000" dirty="0"/>
              <a:t>, и </a:t>
            </a:r>
            <a:r>
              <a:rPr lang="en" sz="2000" dirty="0"/>
              <a:t>Apple </a:t>
            </a:r>
            <a:r>
              <a:rPr lang="ru-RU" sz="2000" dirty="0"/>
              <a:t>также </a:t>
            </a:r>
            <a:r>
              <a:rPr lang="ru-RU" sz="2000" b="1" dirty="0"/>
              <a:t>не развивает</a:t>
            </a:r>
            <a:r>
              <a:rPr lang="ru-RU" sz="2000" dirty="0"/>
              <a:t> направление </a:t>
            </a:r>
            <a:r>
              <a:rPr lang="en" sz="2000" dirty="0"/>
              <a:t>Server Push</a:t>
            </a:r>
          </a:p>
          <a:p>
            <a:pPr>
              <a:lnSpc>
                <a:spcPct val="100000"/>
              </a:lnSpc>
              <a:buNone/>
            </a:pPr>
            <a:r>
              <a:rPr lang="ru-RU" sz="2000" b="1" dirty="0"/>
              <a:t>Почему </a:t>
            </a:r>
            <a:r>
              <a:rPr lang="en" sz="2000" b="1" dirty="0"/>
              <a:t>Server Push “</a:t>
            </a:r>
            <a:r>
              <a:rPr lang="ru-RU" sz="2000" b="1" dirty="0"/>
              <a:t>провалился”?</a:t>
            </a:r>
            <a:endParaRPr lang="ru-RU" sz="20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000" b="1" dirty="0"/>
              <a:t>Сложно предугадывать</a:t>
            </a:r>
            <a:r>
              <a:rPr lang="ru-RU" sz="2000" dirty="0"/>
              <a:t>, что клиенту реально нужно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000" dirty="0"/>
              <a:t>Нельзя проверить кеш клиента до отправки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000" dirty="0"/>
              <a:t>Нельзя отменить </a:t>
            </a:r>
            <a:r>
              <a:rPr lang="ru-RU" sz="2000" dirty="0" err="1"/>
              <a:t>пуш</a:t>
            </a:r>
            <a:r>
              <a:rPr lang="ru-RU" sz="2000" dirty="0"/>
              <a:t> — он уже в пути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000" dirty="0"/>
              <a:t>Механизм был </a:t>
            </a:r>
            <a:r>
              <a:rPr lang="ru-RU" sz="2000" b="1" dirty="0"/>
              <a:t>непрозрачен и неконтролируем</a:t>
            </a:r>
            <a:endParaRPr lang="ru-RU" sz="2000" dirty="0"/>
          </a:p>
          <a:p>
            <a:pPr>
              <a:lnSpc>
                <a:spcPct val="100000"/>
              </a:lnSpc>
              <a:buNone/>
            </a:pPr>
            <a:r>
              <a:rPr lang="ru-RU" sz="2000" b="1" dirty="0"/>
              <a:t>✅ Альтернатива: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/>
              <a:t>• </a:t>
            </a:r>
            <a:r>
              <a:rPr lang="en" sz="2000" b="1" dirty="0"/>
              <a:t>Sensible preload</a:t>
            </a:r>
            <a:r>
              <a:rPr lang="en" sz="2000" dirty="0"/>
              <a:t> </a:t>
            </a:r>
            <a:r>
              <a:rPr lang="ru-RU" sz="2000" dirty="0"/>
              <a:t>через 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Link: </a:t>
            </a:r>
            <a:r>
              <a:rPr lang="en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rel</a:t>
            </a:r>
            <a:r>
              <a:rPr lang="en" sz="2000" dirty="0">
                <a:latin typeface="Consolas" panose="020B0609020204030204" pitchFamily="49" charset="0"/>
                <a:cs typeface="Consolas" panose="020B0609020204030204" pitchFamily="49" charset="0"/>
              </a:rPr>
              <a:t>=preload</a:t>
            </a:r>
            <a:r>
              <a:rPr lang="en" sz="2000" dirty="0"/>
              <a:t> — </a:t>
            </a:r>
            <a:r>
              <a:rPr lang="ru-RU" sz="2000" dirty="0"/>
              <a:t>клиент сам решает, запрашивать или нет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/>
              <a:t>• </a:t>
            </a:r>
            <a:r>
              <a:rPr lang="en" sz="2000" b="1" dirty="0"/>
              <a:t>SSE / WebSockets / HTTP/3</a:t>
            </a:r>
            <a:r>
              <a:rPr lang="en" sz="2000" dirty="0"/>
              <a:t> — </a:t>
            </a:r>
            <a:r>
              <a:rPr lang="ru-RU" sz="2000" dirty="0"/>
              <a:t>для взаимодействия в реальном времени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000" dirty="0"/>
              <a:t>• </a:t>
            </a:r>
            <a:r>
              <a:rPr lang="en" sz="2000" b="1" dirty="0"/>
              <a:t>HTTP/3 Push</a:t>
            </a:r>
            <a:r>
              <a:rPr lang="en" sz="2000" dirty="0"/>
              <a:t> </a:t>
            </a:r>
            <a:r>
              <a:rPr lang="ru-RU" sz="2000" dirty="0"/>
              <a:t>даже не разрабатывается — </a:t>
            </a:r>
            <a:r>
              <a:rPr lang="ru-RU" sz="2000" b="1" dirty="0"/>
              <a:t>спецификация была отменена</a:t>
            </a:r>
            <a:endParaRPr lang="ru-RU" sz="2000" dirty="0"/>
          </a:p>
          <a:p>
            <a:pPr>
              <a:lnSpc>
                <a:spcPct val="100000"/>
              </a:lnSpc>
              <a:buNone/>
            </a:pPr>
            <a:r>
              <a:rPr lang="ru-RU" sz="2000" b="1" dirty="0"/>
              <a:t>🧠 Итого: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" sz="2000" b="1" dirty="0"/>
              <a:t>Server Push </a:t>
            </a:r>
            <a:r>
              <a:rPr lang="ru-RU" sz="2000" b="1" dirty="0"/>
              <a:t>мёртв в клиентских браузерах</a:t>
            </a:r>
            <a:r>
              <a:rPr lang="ru-RU" sz="2000" dirty="0"/>
              <a:t>, и в будущем почти наверняка не вернётся. </a:t>
            </a:r>
          </a:p>
        </p:txBody>
      </p:sp>
    </p:spTree>
    <p:extLst>
      <p:ext uri="{BB962C8B-B14F-4D97-AF65-F5344CB8AC3E}">
        <p14:creationId xmlns:p14="http://schemas.microsoft.com/office/powerpoint/2010/main" val="23549172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04E33-5886-1E57-3CE7-53DDCB7CE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57"/>
            <a:ext cx="10515600" cy="842352"/>
          </a:xfrm>
        </p:spPr>
        <p:txBody>
          <a:bodyPr>
            <a:normAutofit/>
          </a:bodyPr>
          <a:lstStyle/>
          <a:p>
            <a:r>
              <a:rPr lang="en" dirty="0"/>
              <a:t>SSE vs WebSocket</a:t>
            </a: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94E5588-8256-6CF1-44BC-3568BBD29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1331"/>
              </p:ext>
            </p:extLst>
          </p:nvPr>
        </p:nvGraphicFramePr>
        <p:xfrm>
          <a:off x="838200" y="1394089"/>
          <a:ext cx="10800522" cy="2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4165">
                  <a:extLst>
                    <a:ext uri="{9D8B030D-6E8A-4147-A177-3AD203B41FA5}">
                      <a16:colId xmlns:a16="http://schemas.microsoft.com/office/drawing/2014/main" val="20882485"/>
                    </a:ext>
                  </a:extLst>
                </a:gridCol>
                <a:gridCol w="3526183">
                  <a:extLst>
                    <a:ext uri="{9D8B030D-6E8A-4147-A177-3AD203B41FA5}">
                      <a16:colId xmlns:a16="http://schemas.microsoft.com/office/drawing/2014/main" val="3579603274"/>
                    </a:ext>
                  </a:extLst>
                </a:gridCol>
                <a:gridCol w="3600174">
                  <a:extLst>
                    <a:ext uri="{9D8B030D-6E8A-4147-A177-3AD203B41FA5}">
                      <a16:colId xmlns:a16="http://schemas.microsoft.com/office/drawing/2014/main" val="174191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Функция</a:t>
                      </a:r>
                    </a:p>
                  </a:txBody>
                  <a:tcPr marL="72000" marR="72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SSE (Server-Sent Events)</a:t>
                      </a:r>
                    </a:p>
                  </a:txBody>
                  <a:tcPr marL="72000" marR="72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WebSocket</a:t>
                      </a:r>
                    </a:p>
                  </a:txBody>
                  <a:tcPr marL="72000" marR="72000" marT="36000" marB="36000" anchor="b"/>
                </a:tc>
                <a:extLst>
                  <a:ext uri="{0D108BD9-81ED-4DB2-BD59-A6C34878D82A}">
                    <a16:rowId xmlns:a16="http://schemas.microsoft.com/office/drawing/2014/main" val="107218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Протокол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 (1.1, 2, 3)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TCP</a:t>
                      </a:r>
                    </a:p>
                  </a:txBody>
                  <a:tcPr marL="72000" marR="72000" marT="72000" marB="36000"/>
                </a:tc>
                <a:extLst>
                  <a:ext uri="{0D108BD9-81ED-4DB2-BD59-A6C34878D82A}">
                    <a16:rowId xmlns:a16="http://schemas.microsoft.com/office/drawing/2014/main" val="34705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Двусторонняя связь?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Только сервер → клиент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Full-duplex</a:t>
                      </a:r>
                    </a:p>
                  </a:txBody>
                  <a:tcPr marL="72000" marR="72000" marT="72000" marB="36000"/>
                </a:tc>
                <a:extLst>
                  <a:ext uri="{0D108BD9-81ED-4DB2-BD59-A6C34878D82A}">
                    <a16:rowId xmlns:a16="http://schemas.microsoft.com/office/drawing/2014/main" val="238676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Использует </a:t>
                      </a:r>
                      <a:r>
                        <a:rPr lang="e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HTTP?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 (обычный 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 (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TCP)</a:t>
                      </a:r>
                    </a:p>
                  </a:txBody>
                  <a:tcPr marL="72000" marR="72000" marT="72000" marB="36000"/>
                </a:tc>
                <a:extLst>
                  <a:ext uri="{0D108BD9-81ED-4DB2-BD59-A6C34878D82A}">
                    <a16:rowId xmlns:a16="http://schemas.microsoft.com/office/drawing/2014/main" val="143724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Нативная поддержка в браузерах?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 (через </a:t>
                      </a:r>
                      <a:r>
                        <a:rPr lang="en" sz="1800" b="0" i="0" u="none" strike="noStrike" noProof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EventSource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 (нужен 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 WebSocket API)</a:t>
                      </a:r>
                    </a:p>
                  </a:txBody>
                  <a:tcPr marL="72000" marR="72000" marT="72000" marB="36000"/>
                </a:tc>
                <a:extLst>
                  <a:ext uri="{0D108BD9-81ED-4DB2-BD59-A6C34878D82A}">
                    <a16:rowId xmlns:a16="http://schemas.microsoft.com/office/drawing/2014/main" val="264441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Проще в использовании?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 (обычный 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Сложнее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(отдельный </a:t>
                      </a:r>
                      <a:r>
                        <a:rPr lang="e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WebSocket-</a:t>
                      </a: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сервер)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72000" marT="72000" marB="36000"/>
                </a:tc>
                <a:extLst>
                  <a:ext uri="{0D108BD9-81ED-4DB2-BD59-A6C34878D82A}">
                    <a16:rowId xmlns:a16="http://schemas.microsoft.com/office/drawing/2014/main" val="2921715567"/>
                  </a:ext>
                </a:extLst>
              </a:tr>
            </a:tbl>
          </a:graphicData>
        </a:graphic>
      </p:graphicFrame>
      <p:sp>
        <p:nvSpPr>
          <p:cNvPr id="7" name="Объект 6">
            <a:extLst>
              <a:ext uri="{FF2B5EF4-FFF2-40B4-BE49-F238E27FC236}">
                <a16:creationId xmlns:a16="http://schemas.microsoft.com/office/drawing/2014/main" id="{F6B75486-67B9-F3F9-4ABA-20FC964C7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118"/>
            <a:ext cx="10515600" cy="72383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" sz="2000" dirty="0"/>
              <a:t>SSE </a:t>
            </a:r>
            <a:r>
              <a:rPr lang="ru-RU" sz="2000" dirty="0"/>
              <a:t>проще и эффективнее, если данные идут только от сервера.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" sz="2000" dirty="0"/>
              <a:t>WebSocket </a:t>
            </a:r>
            <a:r>
              <a:rPr lang="ru-RU" sz="2000" dirty="0"/>
              <a:t>лучше для двустороннего </a:t>
            </a:r>
            <a:r>
              <a:rPr lang="en" sz="2000" dirty="0"/>
              <a:t>real-time </a:t>
            </a:r>
            <a:r>
              <a:rPr lang="ru-RU" sz="2000" dirty="0"/>
              <a:t>взаимодействия.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7989626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DD369-8EF1-A62C-DBFE-EF733B78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SSE vs WebSocket</a:t>
            </a:r>
            <a:r>
              <a:rPr lang="en-US" dirty="0"/>
              <a:t> vs Long Polling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0DFC408-2C3D-6103-1E4C-67ED80328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188559"/>
              </p:ext>
            </p:extLst>
          </p:nvPr>
        </p:nvGraphicFramePr>
        <p:xfrm>
          <a:off x="838200" y="1325000"/>
          <a:ext cx="10840656" cy="249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010">
                  <a:extLst>
                    <a:ext uri="{9D8B030D-6E8A-4147-A177-3AD203B41FA5}">
                      <a16:colId xmlns:a16="http://schemas.microsoft.com/office/drawing/2014/main" val="2453202936"/>
                    </a:ext>
                  </a:extLst>
                </a:gridCol>
                <a:gridCol w="2930461">
                  <a:extLst>
                    <a:ext uri="{9D8B030D-6E8A-4147-A177-3AD203B41FA5}">
                      <a16:colId xmlns:a16="http://schemas.microsoft.com/office/drawing/2014/main" val="2752259567"/>
                    </a:ext>
                  </a:extLst>
                </a:gridCol>
                <a:gridCol w="2484571">
                  <a:extLst>
                    <a:ext uri="{9D8B030D-6E8A-4147-A177-3AD203B41FA5}">
                      <a16:colId xmlns:a16="http://schemas.microsoft.com/office/drawing/2014/main" val="1955019580"/>
                    </a:ext>
                  </a:extLst>
                </a:gridCol>
                <a:gridCol w="2976614">
                  <a:extLst>
                    <a:ext uri="{9D8B030D-6E8A-4147-A177-3AD203B41FA5}">
                      <a16:colId xmlns:a16="http://schemas.microsoft.com/office/drawing/2014/main" val="2212611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Функция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Long Polling (HTTP)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WebSocket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Server-Sent Events (SSE)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283639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Направление связи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⬆️ Клиент → сервер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🔄 Двусторонняя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⬇️ Сервер → клиент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5636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Постоянное соединение?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</a:t>
                      </a:r>
                      <a:b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(новые </a:t>
                      </a:r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HTTP-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запросы)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94344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Использование ресурсов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🐢 Высокая нагрузка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🔥 Эффективно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🚀 Легковесный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19464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Идеально для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API, REST-</a:t>
                      </a: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сервисы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Чаты, игры, финансы</a:t>
                      </a:r>
                    </a:p>
                  </a:txBody>
                  <a:tcPr marL="72000" marR="72000" marT="36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Новости, уведомления</a:t>
                      </a:r>
                    </a:p>
                  </a:txBody>
                  <a:tcPr marL="72000" marR="72000" marT="36000" marB="36000"/>
                </a:tc>
                <a:extLst>
                  <a:ext uri="{0D108BD9-81ED-4DB2-BD59-A6C34878D82A}">
                    <a16:rowId xmlns:a16="http://schemas.microsoft.com/office/drawing/2014/main" val="3631828366"/>
                  </a:ext>
                </a:extLst>
              </a:tr>
            </a:tbl>
          </a:graphicData>
        </a:graphic>
      </p:graphicFrame>
      <p:sp>
        <p:nvSpPr>
          <p:cNvPr id="7" name="Объект 2">
            <a:extLst>
              <a:ext uri="{FF2B5EF4-FFF2-40B4-BE49-F238E27FC236}">
                <a16:creationId xmlns:a16="http://schemas.microsoft.com/office/drawing/2014/main" id="{21065D0B-A820-65B0-5DE7-D86A514E7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30847"/>
            <a:ext cx="10515600" cy="1237929"/>
          </a:xfrm>
        </p:spPr>
        <p:txBody>
          <a:bodyPr>
            <a:normAutofit/>
          </a:bodyPr>
          <a:lstStyle/>
          <a:p>
            <a:r>
              <a:rPr lang="ru-RU" sz="2000" dirty="0"/>
              <a:t>Если нужно </a:t>
            </a:r>
            <a:r>
              <a:rPr lang="ru-RU" sz="2000" b="1" dirty="0"/>
              <a:t>получать данные от сервера</a:t>
            </a:r>
            <a:r>
              <a:rPr lang="ru-RU" sz="2000" dirty="0"/>
              <a:t> → </a:t>
            </a:r>
            <a:r>
              <a:rPr lang="en" sz="2000" b="1" dirty="0"/>
              <a:t>SSE</a:t>
            </a:r>
            <a:r>
              <a:rPr lang="en" sz="2000" dirty="0"/>
              <a:t> (</a:t>
            </a:r>
            <a:r>
              <a:rPr lang="ru-RU" sz="2000" dirty="0"/>
              <a:t>новости, уведомления)</a:t>
            </a:r>
          </a:p>
          <a:p>
            <a:r>
              <a:rPr lang="ru-RU" sz="2000" dirty="0"/>
              <a:t>Если нужна </a:t>
            </a:r>
            <a:r>
              <a:rPr lang="ru-RU" sz="2000" b="1" dirty="0"/>
              <a:t>полноценная двусторонняя связь</a:t>
            </a:r>
            <a:r>
              <a:rPr lang="ru-RU" sz="2000" dirty="0"/>
              <a:t> → </a:t>
            </a:r>
            <a:r>
              <a:rPr lang="en" sz="2000" b="1" dirty="0"/>
              <a:t>WebSockets</a:t>
            </a:r>
            <a:r>
              <a:rPr lang="en" sz="2000" dirty="0"/>
              <a:t> (</a:t>
            </a:r>
            <a:r>
              <a:rPr lang="ru-RU" sz="2000" dirty="0"/>
              <a:t>чаты, игры, биржи)</a:t>
            </a:r>
          </a:p>
          <a:p>
            <a:r>
              <a:rPr lang="ru-RU" sz="2000" dirty="0"/>
              <a:t>Если </a:t>
            </a:r>
            <a:r>
              <a:rPr lang="ru-RU" sz="2000" b="1" dirty="0"/>
              <a:t>нужен простой </a:t>
            </a:r>
            <a:r>
              <a:rPr lang="en" sz="2000" b="1" dirty="0"/>
              <a:t>HTTP API</a:t>
            </a:r>
            <a:r>
              <a:rPr lang="en" sz="2000" dirty="0"/>
              <a:t> → </a:t>
            </a:r>
            <a:r>
              <a:rPr lang="en" sz="2000" b="1" dirty="0"/>
              <a:t>Polling (</a:t>
            </a:r>
            <a:r>
              <a:rPr lang="ru-RU" sz="2000" b="1" dirty="0"/>
              <a:t>долго, но просто)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239215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205DC-9E7C-75C2-2635-357ECC6E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559"/>
            <a:ext cx="10515600" cy="842352"/>
          </a:xfrm>
        </p:spPr>
        <p:txBody>
          <a:bodyPr>
            <a:normAutofit/>
          </a:bodyPr>
          <a:lstStyle/>
          <a:p>
            <a:r>
              <a:rPr lang="en-US" dirty="0"/>
              <a:t>gRPC</a:t>
            </a:r>
            <a:r>
              <a:rPr lang="ru-RU" dirty="0"/>
              <a:t> </a:t>
            </a:r>
            <a:r>
              <a:rPr lang="en" dirty="0"/>
              <a:t>(Google Remote Procedure Call)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1D395B-8B3E-5063-0C61-7FEA5B4DD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8226"/>
            <a:ext cx="10515600" cy="288930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" sz="2000" b="1" dirty="0"/>
              <a:t>gRPC (Google Remote Procedure Call)</a:t>
            </a:r>
            <a:r>
              <a:rPr lang="en" sz="2000" dirty="0"/>
              <a:t> — </a:t>
            </a:r>
            <a:r>
              <a:rPr lang="ru-RU" sz="2000" dirty="0"/>
              <a:t>это высокопроизводительный протокол удалённого вызова процедур</a:t>
            </a:r>
            <a:r>
              <a:rPr lang="ru-RU" sz="2000" b="1" dirty="0"/>
              <a:t> (</a:t>
            </a:r>
            <a:r>
              <a:rPr lang="en" sz="2000" b="1" dirty="0"/>
              <a:t>RPC)</a:t>
            </a:r>
            <a:r>
              <a:rPr lang="en" sz="2000" dirty="0"/>
              <a:t>, </a:t>
            </a:r>
            <a:r>
              <a:rPr lang="ru-RU" sz="2000" dirty="0"/>
              <a:t>разработанный </a:t>
            </a:r>
            <a:r>
              <a:rPr lang="en" sz="2000" dirty="0"/>
              <a:t>Google.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dirty="0"/>
              <a:t>Работает </a:t>
            </a:r>
            <a:r>
              <a:rPr lang="ru-RU" sz="2000" b="1" dirty="0"/>
              <a:t>поверх </a:t>
            </a:r>
            <a:r>
              <a:rPr lang="en" sz="2000" b="1" dirty="0"/>
              <a:t>HTTP/2</a:t>
            </a:r>
            <a:r>
              <a:rPr lang="en" sz="2000" dirty="0"/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dirty="0"/>
              <a:t>Использует </a:t>
            </a:r>
            <a:r>
              <a:rPr lang="ru-RU" sz="2000" b="1" dirty="0"/>
              <a:t>бинарный формат данных (</a:t>
            </a:r>
            <a:r>
              <a:rPr lang="en-US" sz="2000" b="1" noProof="0" dirty="0"/>
              <a:t>Protobuf</a:t>
            </a:r>
            <a:r>
              <a:rPr lang="en" sz="2000" b="1" dirty="0"/>
              <a:t>)</a:t>
            </a:r>
            <a:r>
              <a:rPr lang="en" sz="2000" dirty="0"/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dirty="0"/>
              <a:t>Поддерживает </a:t>
            </a:r>
            <a:r>
              <a:rPr lang="ru-RU" sz="2000" b="1" dirty="0"/>
              <a:t>асинхронные вызовы и потоковую передачу</a:t>
            </a:r>
            <a:r>
              <a:rPr lang="ru-RU" sz="2000" dirty="0"/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2000" dirty="0"/>
              <a:t>Позволяет </a:t>
            </a:r>
            <a:r>
              <a:rPr lang="ru-RU" sz="2000" b="1" dirty="0"/>
              <a:t>сервисам обмениваться данными быстрее и эффективнее</a:t>
            </a:r>
            <a:r>
              <a:rPr lang="ru-RU" sz="2000" dirty="0"/>
              <a:t>, чем </a:t>
            </a:r>
            <a:r>
              <a:rPr lang="en" sz="2000" dirty="0"/>
              <a:t>REST API.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✅ </a:t>
            </a:r>
            <a:r>
              <a:rPr lang="en" sz="2000" dirty="0"/>
              <a:t>gRPC </a:t>
            </a:r>
            <a:r>
              <a:rPr lang="ru-RU" sz="2000" dirty="0"/>
              <a:t>применяется в микросервисах, облаках, мобильных </a:t>
            </a:r>
            <a:r>
              <a:rPr lang="en" sz="2000" dirty="0"/>
              <a:t>API, IoT, AI/ML </a:t>
            </a:r>
            <a:r>
              <a:rPr lang="ru-RU" sz="2000" dirty="0"/>
              <a:t>и высоконагруженных сервисах.</a:t>
            </a:r>
          </a:p>
          <a:p>
            <a:pPr marL="0" indent="0">
              <a:lnSpc>
                <a:spcPct val="100000"/>
              </a:lnSpc>
              <a:buNone/>
            </a:pPr>
            <a:endParaRPr lang="ru-RU" sz="2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DB74F7-ECD1-6131-AFD7-4FC7B0052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02" y="3987851"/>
            <a:ext cx="4434900" cy="287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59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B30B5-C9BE-0D4D-DDC4-74E1334E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934" y="253616"/>
            <a:ext cx="5257800" cy="624444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 работает </a:t>
            </a:r>
            <a:r>
              <a:rPr lang="en" dirty="0"/>
              <a:t>gRPC?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60BAD-4F53-84ED-3ED4-FDF8BFA8F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970155"/>
            <a:ext cx="6096000" cy="2375210"/>
          </a:xfrm>
        </p:spPr>
        <p:txBody>
          <a:bodyPr/>
          <a:lstStyle/>
          <a:p>
            <a:pPr marL="360000" indent="-3600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ru-RU" sz="2000" b="1" dirty="0"/>
              <a:t>Клиент вызывает удалённый метод</a:t>
            </a:r>
            <a:r>
              <a:rPr lang="ru-RU" sz="2000" dirty="0"/>
              <a:t> (как обычную функцию в коде).</a:t>
            </a:r>
          </a:p>
          <a:p>
            <a:pPr marL="360000" indent="-3600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" sz="2000" b="1" dirty="0"/>
              <a:t>gRPC </a:t>
            </a:r>
            <a:r>
              <a:rPr lang="ru-RU" sz="2000" b="1" dirty="0"/>
              <a:t>использует </a:t>
            </a:r>
            <a:r>
              <a:rPr lang="en" sz="2000" b="1" dirty="0"/>
              <a:t>Protobuf</a:t>
            </a:r>
            <a:r>
              <a:rPr lang="en" sz="2000" dirty="0"/>
              <a:t> </a:t>
            </a:r>
            <a:r>
              <a:rPr lang="ru-RU" sz="2000" dirty="0"/>
              <a:t>для сериализации данных.</a:t>
            </a:r>
          </a:p>
          <a:p>
            <a:pPr marL="360000" indent="-3600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n" sz="2000" b="1" dirty="0"/>
              <a:t>HTTP/2 </a:t>
            </a:r>
            <a:r>
              <a:rPr lang="ru-RU" sz="2000" b="1" dirty="0"/>
              <a:t>отправляет запрос</a:t>
            </a:r>
            <a:r>
              <a:rPr lang="ru-RU" sz="2000" dirty="0"/>
              <a:t> серверу.</a:t>
            </a:r>
          </a:p>
          <a:p>
            <a:pPr marL="360000" indent="-360000">
              <a:lnSpc>
                <a:spcPct val="10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ru-RU" sz="2000" b="1" dirty="0"/>
              <a:t>Сервер десериализует </a:t>
            </a:r>
            <a:r>
              <a:rPr lang="en" sz="2000" b="1" dirty="0"/>
              <a:t>Protobuf</a:t>
            </a:r>
            <a:r>
              <a:rPr lang="en" sz="2000" dirty="0"/>
              <a:t>, </a:t>
            </a:r>
            <a:r>
              <a:rPr lang="ru-RU" sz="2000" dirty="0"/>
              <a:t>выполняет код и отправляет ответ.</a:t>
            </a:r>
          </a:p>
        </p:txBody>
      </p:sp>
      <p:pic>
        <p:nvPicPr>
          <p:cNvPr id="4" name="Picture 6" descr="What is RPC? gRPC Introduction.">
            <a:extLst>
              <a:ext uri="{FF2B5EF4-FFF2-40B4-BE49-F238E27FC236}">
                <a16:creationId xmlns:a16="http://schemas.microsoft.com/office/drawing/2014/main" id="{97B8FF95-68FB-12A5-6D32-5A1548EEB2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9" t="28293" r="2500" b="5529"/>
          <a:stretch/>
        </p:blipFill>
        <p:spPr bwMode="auto">
          <a:xfrm>
            <a:off x="6400800" y="209522"/>
            <a:ext cx="5791200" cy="294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CB7B3A-6630-B34D-3687-4AF1EA722CB0}"/>
              </a:ext>
            </a:extLst>
          </p:cNvPr>
          <p:cNvSpPr txBox="1"/>
          <p:nvPr/>
        </p:nvSpPr>
        <p:spPr>
          <a:xfrm>
            <a:off x="470827" y="3389975"/>
            <a:ext cx="11472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✅ </a:t>
            </a:r>
            <a:r>
              <a:rPr lang="ru-RU" sz="2000" b="1" dirty="0"/>
              <a:t>Прозрачность</a:t>
            </a:r>
            <a:r>
              <a:rPr lang="ru-RU" sz="2000" dirty="0"/>
              <a:t> → клиенту кажется, что он вызывает локальную функцию, хотя это удалённый сервис.</a:t>
            </a:r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9A147054-E126-5785-3559-2D7CB448D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64064"/>
              </p:ext>
            </p:extLst>
          </p:nvPr>
        </p:nvGraphicFramePr>
        <p:xfrm>
          <a:off x="470826" y="4402981"/>
          <a:ext cx="1134946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209">
                  <a:extLst>
                    <a:ext uri="{9D8B030D-6E8A-4147-A177-3AD203B41FA5}">
                      <a16:colId xmlns:a16="http://schemas.microsoft.com/office/drawing/2014/main" val="3000300462"/>
                    </a:ext>
                  </a:extLst>
                </a:gridCol>
                <a:gridCol w="8517258">
                  <a:extLst>
                    <a:ext uri="{9D8B030D-6E8A-4147-A177-3AD203B41FA5}">
                      <a16:colId xmlns:a16="http://schemas.microsoft.com/office/drawing/2014/main" val="3985039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/>
                        <a:t>Тип вызова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/>
                        <a:t>Описание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64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dirty="0"/>
                        <a:t>Unary RPC</a:t>
                      </a:r>
                      <a:endParaRPr lang="e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Клиент делает </a:t>
                      </a:r>
                      <a:r>
                        <a:rPr lang="ru-RU" sz="2000" b="1" dirty="0"/>
                        <a:t>1 запрос</a:t>
                      </a:r>
                      <a:r>
                        <a:rPr lang="ru-RU" sz="2000" dirty="0"/>
                        <a:t>, сервер возвращает </a:t>
                      </a:r>
                      <a:r>
                        <a:rPr lang="ru-RU" sz="2000" b="1" dirty="0"/>
                        <a:t>1 ответ</a:t>
                      </a:r>
                      <a:r>
                        <a:rPr lang="ru-RU" sz="2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991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dirty="0"/>
                        <a:t>Server Streaming</a:t>
                      </a:r>
                      <a:endParaRPr lang="e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Сервер отправляет </a:t>
                      </a:r>
                      <a:r>
                        <a:rPr lang="ru-RU" sz="2000" b="1" dirty="0"/>
                        <a:t>поток ответов</a:t>
                      </a:r>
                      <a:r>
                        <a:rPr lang="ru-RU" sz="2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194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dirty="0"/>
                        <a:t>Client Streaming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Клиент отправляет </a:t>
                      </a:r>
                      <a:r>
                        <a:rPr lang="ru-RU" sz="2000" b="1" dirty="0"/>
                        <a:t>поток запросов</a:t>
                      </a:r>
                      <a:r>
                        <a:rPr lang="ru-RU" sz="2000" dirty="0"/>
                        <a:t>, сервер отвечает </a:t>
                      </a:r>
                      <a:r>
                        <a:rPr lang="ru-RU" sz="2000" b="1" dirty="0"/>
                        <a:t>1 раз</a:t>
                      </a:r>
                      <a:r>
                        <a:rPr lang="ru-RU" sz="2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39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000" b="1" dirty="0"/>
                        <a:t>Bi-directional Streaming</a:t>
                      </a:r>
                      <a:endParaRPr lang="e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Клиент и сервер обмениваются </a:t>
                      </a:r>
                      <a:r>
                        <a:rPr lang="ru-RU" sz="2000" b="1" dirty="0"/>
                        <a:t>множеством сообщений в обе стороны</a:t>
                      </a:r>
                      <a:r>
                        <a:rPr lang="ru-RU" sz="20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18849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B86429D-0033-080D-528B-B863F4D9F614}"/>
              </a:ext>
            </a:extLst>
          </p:cNvPr>
          <p:cNvSpPr txBox="1"/>
          <p:nvPr/>
        </p:nvSpPr>
        <p:spPr>
          <a:xfrm>
            <a:off x="371707" y="4002871"/>
            <a:ext cx="24619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Типы </a:t>
            </a:r>
            <a:r>
              <a:rPr lang="en" sz="2000" b="1" dirty="0"/>
              <a:t>gRPC-</a:t>
            </a:r>
            <a:r>
              <a:rPr lang="ru-RU" sz="2000" b="1" dirty="0"/>
              <a:t>вызовов</a:t>
            </a:r>
            <a:r>
              <a:rPr lang="en-US" sz="2000" b="1" dirty="0"/>
              <a:t>: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792292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412D9-449C-8229-9B5B-7E0E4B84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68" y="89188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описания </a:t>
            </a:r>
            <a:r>
              <a:rPr lang="en-US" dirty="0"/>
              <a:t>gRPC-</a:t>
            </a:r>
            <a:r>
              <a:rPr lang="ru-RU" dirty="0"/>
              <a:t>сервиса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A6B82-401D-096A-CE39-344983997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27" y="3936911"/>
            <a:ext cx="4772722" cy="355663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Пример </a:t>
            </a:r>
            <a:r>
              <a:rPr lang="en" sz="2000" dirty="0"/>
              <a:t>gRPC-</a:t>
            </a:r>
            <a:r>
              <a:rPr lang="ru-RU" sz="2000" dirty="0"/>
              <a:t>клиента (</a:t>
            </a:r>
            <a:r>
              <a:rPr lang="en" sz="2000" noProof="1">
                <a:latin typeface="Consolas" panose="020B0609020204030204" pitchFamily="49" charset="0"/>
                <a:cs typeface="Consolas" panose="020B0609020204030204" pitchFamily="49" charset="0"/>
              </a:rPr>
              <a:t>client.py</a:t>
            </a:r>
            <a:r>
              <a:rPr lang="en" sz="2000" dirty="0"/>
              <a:t>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C2C72-7687-2826-F813-1E70CF0896AF}"/>
              </a:ext>
            </a:extLst>
          </p:cNvPr>
          <p:cNvSpPr txBox="1"/>
          <p:nvPr/>
        </p:nvSpPr>
        <p:spPr>
          <a:xfrm>
            <a:off x="122661" y="768567"/>
            <a:ext cx="6895171" cy="30839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syntax = </a:t>
            </a: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"proto3"</a:t>
            </a: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service </a:t>
            </a: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UserService {</a:t>
            </a:r>
            <a: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0" i="0" noProof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Определение 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gRPC-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сервиса.</a:t>
            </a:r>
            <a:br>
              <a:rPr lang="ru-RU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// Метод, принимающий запрос и возвращающий ответ.</a:t>
            </a:r>
            <a:b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rpc GetUser (UserRequest) returns (UserResponse)</a:t>
            </a: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 </a:t>
            </a: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UserRequest {</a:t>
            </a:r>
            <a: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0" i="0" noProof="1">
                <a:solidFill>
                  <a:schemeClr val="accent6">
                    <a:lumMod val="75000"/>
                  </a:schemeClr>
                </a:solidFill>
                <a:effectLst/>
                <a:cs typeface="Consolas" panose="020B0609020204030204" pitchFamily="49" charset="0"/>
              </a:rPr>
              <a:t>// Структура сообщения</a:t>
            </a:r>
            <a:b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int32 user_id = </a:t>
            </a: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 </a:t>
            </a: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UserResponse {</a:t>
            </a:r>
            <a:b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int32 id = </a:t>
            </a: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 name = </a:t>
            </a:r>
            <a:r>
              <a:rPr lang="en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B92DC-7F6A-FEB6-E4F4-943DC85BF3F5}"/>
              </a:ext>
            </a:extLst>
          </p:cNvPr>
          <p:cNvSpPr txBox="1"/>
          <p:nvPr/>
        </p:nvSpPr>
        <p:spPr>
          <a:xfrm>
            <a:off x="7017832" y="850640"/>
            <a:ext cx="4858214" cy="2919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ru-RU" b="0" i="0" dirty="0">
                <a:solidFill>
                  <a:srgbClr val="202122"/>
                </a:solidFill>
                <a:effectLst/>
              </a:rPr>
              <a:t>Для того чтобы определить структуру сериализуемых данных, необходимо создать </a:t>
            </a:r>
            <a:r>
              <a:rPr lang="ru-RU" dirty="0"/>
              <a:t>.</a:t>
            </a:r>
            <a:r>
              <a:rPr lang="en" dirty="0"/>
              <a:t>proto</a:t>
            </a:r>
            <a:r>
              <a:rPr lang="en" b="0" i="0" dirty="0">
                <a:solidFill>
                  <a:srgbClr val="202122"/>
                </a:solidFill>
                <a:effectLst/>
              </a:rPr>
              <a:t>-</a:t>
            </a:r>
            <a:r>
              <a:rPr lang="ru-RU" b="0" i="0" dirty="0">
                <a:solidFill>
                  <a:srgbClr val="202122"/>
                </a:solidFill>
                <a:effectLst/>
              </a:rPr>
              <a:t>файл с исходным кодом этой структуры.</a:t>
            </a:r>
            <a:endParaRPr lang="en-US" b="0" i="0" dirty="0">
              <a:solidFill>
                <a:srgbClr val="202122"/>
              </a:solidFill>
              <a:effectLst/>
            </a:endParaRPr>
          </a:p>
          <a:p>
            <a:pPr>
              <a:lnSpc>
                <a:spcPct val="85000"/>
              </a:lnSpc>
            </a:pPr>
            <a:r>
              <a:rPr lang="ru-RU" dirty="0"/>
              <a:t>Файл </a:t>
            </a:r>
            <a:r>
              <a:rPr lang="en-US" dirty="0"/>
              <a:t>.proto</a:t>
            </a:r>
            <a:r>
              <a:rPr lang="ru-RU" dirty="0"/>
              <a:t>  необходимо скомпилировать его компилятором для вашего языка программирования, чтобы сгенерировать класс доступа к этим данным. Этот класс будет содержать простейшие методы доступа ко всем полям</a:t>
            </a:r>
            <a:r>
              <a:rPr lang="en" dirty="0"/>
              <a:t>, </a:t>
            </a:r>
            <a:r>
              <a:rPr lang="ru-RU" dirty="0"/>
              <a:t>а также методы для сериализации и десериализации вашей структуры данных в/из массива байтов.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90599-2F99-BF20-187A-386A9C643BB9}"/>
              </a:ext>
            </a:extLst>
          </p:cNvPr>
          <p:cNvSpPr txBox="1"/>
          <p:nvPr/>
        </p:nvSpPr>
        <p:spPr>
          <a:xfrm>
            <a:off x="420026" y="4365314"/>
            <a:ext cx="11456019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grpc</a:t>
            </a:r>
            <a:br>
              <a:rPr lang="ru-RU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example_pb2, example_pb2_grpc</a:t>
            </a:r>
            <a:b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channel = grpc.insecure_channel(</a:t>
            </a:r>
            <a:r>
              <a:rPr lang="ru-RU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"localhost:50051"</a:t>
            </a:r>
            <a: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0" i="0" noProof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Подключаемся к серверу </a:t>
            </a:r>
            <a:r>
              <a:rPr lang="en" dirty="0">
                <a:solidFill>
                  <a:schemeClr val="accent6">
                    <a:lumMod val="75000"/>
                  </a:schemeClr>
                </a:solidFill>
              </a:rPr>
              <a:t>gRPC</a:t>
            </a:r>
            <a:b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stub = example_pb2_grpc.UserServiceStub(channel)</a:t>
            </a:r>
            <a:b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response = stub.GetUser(example_pb2.UserRequest(user_id=1))</a:t>
            </a:r>
            <a:r>
              <a:rPr lang="en-US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b="0" i="0" noProof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ru-RU" noProof="1">
                <a:solidFill>
                  <a:schemeClr val="accent6">
                    <a:lumMod val="75000"/>
                  </a:schemeClr>
                </a:solidFill>
              </a:rPr>
              <a:t>Вызываем GetUser(1)</a:t>
            </a:r>
            <a:br>
              <a:rPr lang="ru-RU" b="0" i="0" noProof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ru-RU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f"Получен ответ: ID={response.</a:t>
            </a:r>
            <a:r>
              <a:rPr lang="ru-RU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ru-RU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}, Name={response.name}"</a:t>
            </a:r>
            <a:r>
              <a:rPr lang="ru-RU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ru-RU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2275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D0A3C-2816-D4E3-195F-EF20FE99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706"/>
            <a:ext cx="10515600" cy="660787"/>
          </a:xfrm>
        </p:spPr>
        <p:txBody>
          <a:bodyPr>
            <a:normAutofit fontScale="90000"/>
          </a:bodyPr>
          <a:lstStyle/>
          <a:p>
            <a:r>
              <a:rPr lang="ru-RU" dirty="0"/>
              <a:t>Где используется </a:t>
            </a:r>
            <a:r>
              <a:rPr lang="en" dirty="0"/>
              <a:t>gRPC?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CE5A34-233D-DC9B-0CD1-210F3885D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007"/>
            <a:ext cx="10515600" cy="581218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Высоконагруженные сервисы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Микросервисная архитектура</a:t>
            </a:r>
            <a:endParaRPr lang="en" sz="2000" dirty="0"/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2000" dirty="0"/>
              <a:t>Различные </a:t>
            </a:r>
            <a:r>
              <a:rPr lang="en" sz="2000" dirty="0"/>
              <a:t>API (</a:t>
            </a:r>
            <a:r>
              <a:rPr lang="ru-RU" sz="2000" dirty="0"/>
              <a:t>обычно внутри </a:t>
            </a:r>
            <a:r>
              <a:rPr lang="en-US" sz="2000" dirty="0"/>
              <a:t>IT-</a:t>
            </a:r>
            <a:r>
              <a:rPr lang="ru-RU" sz="2000" dirty="0"/>
              <a:t>контура)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dirty="0"/>
              <a:t>IoT </a:t>
            </a:r>
            <a:r>
              <a:rPr lang="ru-RU" sz="2000" dirty="0"/>
              <a:t>и </a:t>
            </a:r>
            <a:r>
              <a:rPr lang="en" sz="2000" dirty="0"/>
              <a:t>Mobile API (</a:t>
            </a:r>
            <a:r>
              <a:rPr lang="ru-RU" sz="2000" dirty="0"/>
              <a:t>оптимизация передачи данных)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📌 </a:t>
            </a:r>
            <a:r>
              <a:rPr lang="ru-RU" sz="2000" b="1" dirty="0"/>
              <a:t>Вывод:</a:t>
            </a:r>
            <a:r>
              <a:rPr lang="ru-RU" sz="2000" dirty="0"/>
              <a:t> </a:t>
            </a:r>
            <a:r>
              <a:rPr lang="en" sz="2000" b="1" dirty="0"/>
              <a:t>gRPC </a:t>
            </a:r>
            <a:r>
              <a:rPr lang="ru-RU" sz="2000" b="1" dirty="0"/>
              <a:t>стал стандартом в микросервисах и высокопроизводительных </a:t>
            </a:r>
            <a:r>
              <a:rPr lang="en" sz="2000" b="1" dirty="0"/>
              <a:t>API</a:t>
            </a:r>
            <a:r>
              <a:rPr lang="en" sz="2000" dirty="0"/>
              <a:t>.</a:t>
            </a:r>
            <a:endParaRPr lang="ru-RU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Когда использовать </a:t>
            </a:r>
            <a:r>
              <a:rPr lang="en" sz="2000" b="1" dirty="0"/>
              <a:t>gRPC?</a:t>
            </a:r>
            <a:endParaRPr lang="en" sz="20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✅ </a:t>
            </a:r>
            <a:r>
              <a:rPr lang="en" sz="2000" b="1" dirty="0"/>
              <a:t>gRPC</a:t>
            </a:r>
            <a:r>
              <a:rPr lang="ru-RU" sz="2000" b="1" dirty="0"/>
              <a:t> хорошо подходит</a:t>
            </a:r>
            <a:r>
              <a:rPr lang="en" sz="2000" b="1" dirty="0"/>
              <a:t>:</a:t>
            </a:r>
            <a:endParaRPr lang="en" sz="20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b="1" dirty="0"/>
              <a:t>Микросервисы и внутренние </a:t>
            </a:r>
            <a:r>
              <a:rPr lang="en" sz="2000" b="1" dirty="0"/>
              <a:t>API</a:t>
            </a:r>
            <a:r>
              <a:rPr lang="en" sz="2000" dirty="0"/>
              <a:t> (</a:t>
            </a:r>
            <a:r>
              <a:rPr lang="ru-RU" sz="2000" dirty="0"/>
              <a:t>быстрее и эффективнее, чем </a:t>
            </a:r>
            <a:r>
              <a:rPr lang="en" sz="2000" dirty="0"/>
              <a:t>REST).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b="1" dirty="0"/>
              <a:t>Мобильные </a:t>
            </a:r>
            <a:r>
              <a:rPr lang="en" sz="2000" b="1" dirty="0"/>
              <a:t>API</a:t>
            </a:r>
            <a:r>
              <a:rPr lang="en" sz="2000" dirty="0"/>
              <a:t> (</a:t>
            </a:r>
            <a:r>
              <a:rPr lang="ru-RU" sz="2000" dirty="0"/>
              <a:t>экономия трафика, минимальная задержка).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" sz="2000" b="1" dirty="0"/>
              <a:t>Real-time </a:t>
            </a:r>
            <a:r>
              <a:rPr lang="ru-RU" sz="2000" b="1" dirty="0"/>
              <a:t>стриминг (биржи, </a:t>
            </a:r>
            <a:r>
              <a:rPr lang="en" sz="2000" b="1" dirty="0"/>
              <a:t>AI/ML)</a:t>
            </a:r>
            <a:r>
              <a:rPr lang="en" sz="2000" dirty="0"/>
              <a:t> (gRPC </a:t>
            </a:r>
            <a:r>
              <a:rPr lang="ru-RU" sz="2000" dirty="0"/>
              <a:t>поддерживает двустороннюю передачу).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❌ </a:t>
            </a:r>
            <a:r>
              <a:rPr lang="ru-RU" sz="2000" b="1" dirty="0"/>
              <a:t>Не подходит: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b="1" dirty="0"/>
              <a:t>Браузерные </a:t>
            </a:r>
            <a:r>
              <a:rPr lang="en" sz="2000" b="1" dirty="0"/>
              <a:t>API</a:t>
            </a:r>
            <a:r>
              <a:rPr lang="en" sz="2000" dirty="0"/>
              <a:t> (gRPC </a:t>
            </a:r>
            <a:r>
              <a:rPr lang="ru-RU" sz="2000" dirty="0"/>
              <a:t>не поддерживается нативно в браузерах).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b="1" dirty="0"/>
              <a:t>Простые </a:t>
            </a:r>
            <a:r>
              <a:rPr lang="en" sz="2000" b="1" dirty="0"/>
              <a:t>REST API</a:t>
            </a:r>
            <a:r>
              <a:rPr lang="en" sz="2000" dirty="0"/>
              <a:t> (JSON + HTTP </a:t>
            </a:r>
            <a:r>
              <a:rPr lang="ru-RU" sz="2000" dirty="0"/>
              <a:t>проще в создании и в отладке).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ru-RU" sz="2000" b="1" dirty="0"/>
              <a:t>Когда нужен кеш (</a:t>
            </a:r>
            <a:r>
              <a:rPr lang="en" sz="2000" b="1" dirty="0"/>
              <a:t>CDN, </a:t>
            </a:r>
            <a:r>
              <a:rPr lang="ru-RU" sz="2000" b="1" dirty="0"/>
              <a:t>прокси)</a:t>
            </a:r>
            <a:r>
              <a:rPr lang="ru-RU" sz="2000" dirty="0"/>
              <a:t> (</a:t>
            </a:r>
            <a:r>
              <a:rPr lang="en" sz="2000" dirty="0"/>
              <a:t>gRPC </a:t>
            </a:r>
            <a:r>
              <a:rPr lang="ru-RU" sz="2000" dirty="0"/>
              <a:t>сложнее кешировать).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🚀 </a:t>
            </a:r>
            <a:r>
              <a:rPr lang="ru-RU" sz="2000" b="1" dirty="0"/>
              <a:t>Если </a:t>
            </a:r>
            <a:r>
              <a:rPr lang="en" sz="2000" b="1" dirty="0"/>
              <a:t>API </a:t>
            </a:r>
            <a:r>
              <a:rPr lang="ru-RU" sz="2000" b="1" dirty="0"/>
              <a:t>работает внутри облака и требует высокой скорости — </a:t>
            </a:r>
            <a:r>
              <a:rPr lang="en" sz="2000" b="1" dirty="0"/>
              <a:t>gRPC </a:t>
            </a:r>
            <a:r>
              <a:rPr lang="ru-RU" sz="2000" b="1" dirty="0"/>
              <a:t>лучший выбор!</a:t>
            </a:r>
            <a:r>
              <a:rPr lang="ru-RU" sz="2000" dirty="0"/>
              <a:t> 🔥</a:t>
            </a:r>
          </a:p>
        </p:txBody>
      </p:sp>
    </p:spTree>
    <p:extLst>
      <p:ext uri="{BB962C8B-B14F-4D97-AF65-F5344CB8AC3E}">
        <p14:creationId xmlns:p14="http://schemas.microsoft.com/office/powerpoint/2010/main" val="18211116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603D8-FC94-42B8-6CDD-8A02DF28D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824"/>
            <a:ext cx="10515600" cy="626189"/>
          </a:xfrm>
        </p:spPr>
        <p:txBody>
          <a:bodyPr>
            <a:normAutofit fontScale="90000"/>
          </a:bodyPr>
          <a:lstStyle/>
          <a:p>
            <a:r>
              <a:rPr lang="en-US" dirty="0"/>
              <a:t>gRPC-Web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9FED62-7D78-6F8A-4CA0-A9A7F2F59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1314"/>
            <a:ext cx="10515600" cy="573287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" dirty="0"/>
              <a:t>gRPC-Web — </a:t>
            </a:r>
            <a:r>
              <a:rPr lang="ru-RU" dirty="0"/>
              <a:t>это адаптация </a:t>
            </a:r>
            <a:r>
              <a:rPr lang="en" dirty="0"/>
              <a:t>gRPC </a:t>
            </a:r>
            <a:r>
              <a:rPr lang="ru-RU" dirty="0"/>
              <a:t>для работы в браузерах.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Обычный </a:t>
            </a:r>
            <a:r>
              <a:rPr lang="en" sz="1800" b="1" dirty="0"/>
              <a:t>gRPC </a:t>
            </a:r>
            <a:r>
              <a:rPr lang="ru-RU" sz="1800" b="1" dirty="0"/>
              <a:t>не поддерживается нативно в браузерах</a:t>
            </a:r>
            <a:r>
              <a:rPr lang="ru-RU" sz="1800" dirty="0"/>
              <a:t>, потому что он работает </a:t>
            </a:r>
            <a:r>
              <a:rPr lang="ru-RU" sz="1800" b="1" dirty="0"/>
              <a:t>только поверх </a:t>
            </a:r>
            <a:r>
              <a:rPr lang="en" sz="1800" b="1" dirty="0"/>
              <a:t>HTTP/2</a:t>
            </a:r>
            <a:r>
              <a:rPr lang="en" sz="1800" dirty="0"/>
              <a:t> </a:t>
            </a:r>
            <a:r>
              <a:rPr lang="ru-RU" sz="1800" dirty="0"/>
              <a:t>и использует </a:t>
            </a:r>
            <a:r>
              <a:rPr lang="ru-RU" sz="1800" b="1" dirty="0"/>
              <a:t>бинарный </a:t>
            </a:r>
            <a:r>
              <a:rPr lang="en" sz="1800" b="1" dirty="0"/>
              <a:t>Protobuf</a:t>
            </a:r>
            <a:r>
              <a:rPr lang="en" sz="1800" dirty="0"/>
              <a:t>, </a:t>
            </a:r>
            <a:r>
              <a:rPr lang="ru-RU" sz="1800" dirty="0"/>
              <a:t>который сложно обработать в браузере.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1800" b="1" dirty="0"/>
              <a:t>gRPC-Web </a:t>
            </a:r>
            <a:r>
              <a:rPr lang="ru-RU" sz="1800" b="1" dirty="0"/>
              <a:t>решает эту проблему</a:t>
            </a:r>
            <a:r>
              <a:rPr lang="ru-RU" sz="1800" dirty="0"/>
              <a:t>, позволяя браузерам работать с </a:t>
            </a:r>
            <a:r>
              <a:rPr lang="en" sz="1800" dirty="0"/>
              <a:t>gRPC </a:t>
            </a:r>
            <a:r>
              <a:rPr lang="ru-RU" sz="1800" dirty="0"/>
              <a:t>через </a:t>
            </a:r>
            <a:r>
              <a:rPr lang="en" sz="1800" b="1" dirty="0"/>
              <a:t>HTTP/1.1 </a:t>
            </a:r>
            <a:r>
              <a:rPr lang="ru-RU" sz="1800" b="1" dirty="0"/>
              <a:t>и </a:t>
            </a:r>
            <a:r>
              <a:rPr lang="en" sz="1800" b="1" dirty="0"/>
              <a:t>HTTP/2</a:t>
            </a:r>
            <a:r>
              <a:rPr lang="en" sz="1800" dirty="0"/>
              <a:t> </a:t>
            </a:r>
            <a:r>
              <a:rPr lang="ru-RU" sz="1800" dirty="0"/>
              <a:t>с проксированием через </a:t>
            </a:r>
            <a:r>
              <a:rPr lang="en" sz="1800" dirty="0"/>
              <a:t>Nginx </a:t>
            </a:r>
            <a:r>
              <a:rPr lang="ru-RU" sz="1800" dirty="0"/>
              <a:t>или </a:t>
            </a:r>
            <a:r>
              <a:rPr lang="en" sz="1800" dirty="0"/>
              <a:t>Envoy.</a:t>
            </a:r>
            <a:endParaRPr lang="ru-RU" sz="1800" dirty="0"/>
          </a:p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Как работает </a:t>
            </a:r>
            <a:r>
              <a:rPr lang="en" sz="2000" b="1" dirty="0"/>
              <a:t>gRPC-Web?</a:t>
            </a:r>
            <a:endParaRPr lang="en" sz="2000" dirty="0"/>
          </a:p>
          <a:p>
            <a:pPr marL="360000" indent="-3600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sz="2000" dirty="0"/>
              <a:t>Клиент (браузер) → Отправляет </a:t>
            </a:r>
            <a:r>
              <a:rPr lang="en" sz="2000" dirty="0"/>
              <a:t>gRPC-Web-</a:t>
            </a:r>
            <a:r>
              <a:rPr lang="ru-RU" sz="2000" dirty="0"/>
              <a:t>запрос</a:t>
            </a:r>
          </a:p>
          <a:p>
            <a:pPr marL="360000" indent="-3600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sz="2000" dirty="0"/>
              <a:t>Прокси (</a:t>
            </a:r>
            <a:r>
              <a:rPr lang="en" sz="2000" dirty="0"/>
              <a:t>Nginx/Envoy) → </a:t>
            </a:r>
            <a:r>
              <a:rPr lang="ru-RU" sz="2000" dirty="0"/>
              <a:t>Преобразует запрос в обычный </a:t>
            </a:r>
            <a:r>
              <a:rPr lang="en" sz="2000" dirty="0"/>
              <a:t>gRPC</a:t>
            </a:r>
          </a:p>
          <a:p>
            <a:pPr marL="360000" indent="-360000">
              <a:lnSpc>
                <a:spcPct val="10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ru-RU" sz="2000" dirty="0"/>
              <a:t>Бекенд (</a:t>
            </a:r>
            <a:r>
              <a:rPr lang="en" sz="2000" dirty="0"/>
              <a:t>gRPC-</a:t>
            </a:r>
            <a:r>
              <a:rPr lang="ru-RU" sz="2000" dirty="0"/>
              <a:t>сервер) → Обрабатывает и возвращает ответ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2000" dirty="0"/>
              <a:t>📌 Потоковая передача (</a:t>
            </a:r>
            <a:r>
              <a:rPr lang="en" sz="2000" dirty="0"/>
              <a:t>full-duplex) </a:t>
            </a:r>
            <a:r>
              <a:rPr lang="ru-RU" sz="2000" dirty="0"/>
              <a:t>не поддерживается в браузерах, но </a:t>
            </a:r>
            <a:r>
              <a:rPr lang="en" sz="2000" dirty="0"/>
              <a:t>gRPC-Web </a:t>
            </a:r>
            <a:r>
              <a:rPr lang="ru-RU" sz="2000" dirty="0"/>
              <a:t>поддерживает </a:t>
            </a:r>
            <a:r>
              <a:rPr lang="en" sz="2000" dirty="0"/>
              <a:t>server streaming.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ru-RU" sz="1800" b="0" i="0" noProof="1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POST</a:t>
            </a:r>
            <a: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/UserService/GetUser</a:t>
            </a:r>
            <a: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b="0" i="0" noProof="1"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HTTP/1.1</a:t>
            </a:r>
            <a:br>
              <a:rPr lang="ru-RU" sz="1800" noProof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Host</a:t>
            </a:r>
            <a: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example.com</a:t>
            </a:r>
            <a:b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ru-RU" sz="1800" b="0" i="0" noProof="1"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Content-Type</a:t>
            </a:r>
            <a:r>
              <a:rPr lang="ru-RU" sz="1800" b="0" i="0" noProof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application/grpc-web+proto</a:t>
            </a:r>
          </a:p>
          <a:p>
            <a:pPr marL="0" indent="0">
              <a:lnSpc>
                <a:spcPct val="100000"/>
              </a:lnSpc>
              <a:spcBef>
                <a:spcPts val="800"/>
              </a:spcBef>
              <a:buNone/>
            </a:pPr>
            <a:r>
              <a:rPr lang="ru-RU" sz="2000" dirty="0"/>
              <a:t>Он выглядит как обычный </a:t>
            </a:r>
            <a:r>
              <a:rPr lang="en" sz="2000" dirty="0"/>
              <a:t>HTTP-</a:t>
            </a:r>
            <a:r>
              <a:rPr lang="ru-RU" sz="2000" dirty="0"/>
              <a:t>запрос,</a:t>
            </a:r>
            <a:br>
              <a:rPr lang="en-US" sz="2000" dirty="0"/>
            </a:br>
            <a:r>
              <a:rPr lang="ru-RU" sz="2000" dirty="0"/>
              <a:t>но с бинарными данными внутри.</a:t>
            </a:r>
          </a:p>
          <a:p>
            <a:pPr marL="0" indent="0">
              <a:spcBef>
                <a:spcPts val="0"/>
              </a:spcBef>
              <a:buNone/>
            </a:pPr>
            <a:endParaRPr lang="en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194" name="Picture 2" descr="gRPC Web: Call a gRPC Service from a Web Application | adjoe">
            <a:extLst>
              <a:ext uri="{FF2B5EF4-FFF2-40B4-BE49-F238E27FC236}">
                <a16:creationId xmlns:a16="http://schemas.microsoft.com/office/drawing/2014/main" id="{A28EC51F-1019-9AC8-7B4A-710547922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97" y="5041126"/>
            <a:ext cx="4856803" cy="181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8388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B7933-1368-CDE9-7FD2-309542EA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51"/>
            <a:ext cx="10515600" cy="663934"/>
          </a:xfrm>
        </p:spPr>
        <p:txBody>
          <a:bodyPr>
            <a:normAutofit fontScale="90000"/>
          </a:bodyPr>
          <a:lstStyle/>
          <a:p>
            <a:r>
              <a:rPr lang="ru-RU" dirty="0"/>
              <a:t>Когда используется </a:t>
            </a:r>
            <a:r>
              <a:rPr lang="en" dirty="0"/>
              <a:t>HTTP/2 </a:t>
            </a:r>
            <a:r>
              <a:rPr lang="ru-RU" dirty="0"/>
              <a:t>для </a:t>
            </a:r>
            <a:r>
              <a:rPr lang="en" dirty="0"/>
              <a:t>API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2DD27C-AC3B-75CC-B6A3-5536BB298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3249"/>
            <a:ext cx="10515600" cy="58082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1" dirty="0"/>
              <a:t>🔹</a:t>
            </a:r>
            <a:r>
              <a:rPr lang="ru-RU" sz="2000" dirty="0"/>
              <a:t> </a:t>
            </a:r>
            <a:r>
              <a:rPr lang="en" sz="2000" b="1" dirty="0"/>
              <a:t>REST API </a:t>
            </a:r>
            <a:r>
              <a:rPr lang="ru-RU" sz="2000" b="1" dirty="0"/>
              <a:t>и </a:t>
            </a:r>
            <a:r>
              <a:rPr lang="en" sz="2000" b="1" dirty="0"/>
              <a:t>HTTP/2</a:t>
            </a:r>
            <a:endParaRPr lang="en" sz="20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dirty="0"/>
              <a:t>Многие </a:t>
            </a:r>
            <a:r>
              <a:rPr lang="en" sz="1800" dirty="0"/>
              <a:t>API </a:t>
            </a:r>
            <a:r>
              <a:rPr lang="ru-RU" sz="1800" b="1" dirty="0"/>
              <a:t>по умолчанию работают на </a:t>
            </a:r>
            <a:r>
              <a:rPr lang="en" sz="1800" b="1" dirty="0"/>
              <a:t>HTTP/1.1</a:t>
            </a:r>
            <a:r>
              <a:rPr lang="en" sz="1800" dirty="0"/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b="1" dirty="0"/>
              <a:t>Но</a:t>
            </a:r>
            <a:r>
              <a:rPr lang="ru-RU" sz="1800" dirty="0"/>
              <a:t> </a:t>
            </a:r>
            <a:r>
              <a:rPr lang="en" sz="1800" dirty="0"/>
              <a:t>API, </a:t>
            </a:r>
            <a:r>
              <a:rPr lang="ru-RU" sz="1800" dirty="0"/>
              <a:t>работающие с </a:t>
            </a:r>
            <a:r>
              <a:rPr lang="ru-RU" sz="1800" b="1" dirty="0"/>
              <a:t>множеством небольших запросов</a:t>
            </a:r>
            <a:r>
              <a:rPr lang="ru-RU" sz="1800" dirty="0"/>
              <a:t>, </a:t>
            </a:r>
            <a:r>
              <a:rPr lang="ru-RU" sz="1800" b="1" dirty="0"/>
              <a:t>получают выгоду</a:t>
            </a:r>
            <a:r>
              <a:rPr lang="ru-RU" sz="1800" dirty="0"/>
              <a:t> от </a:t>
            </a:r>
            <a:r>
              <a:rPr lang="en" sz="1800" dirty="0"/>
              <a:t>HTTP/2.</a:t>
            </a:r>
          </a:p>
          <a:p>
            <a:pPr marL="0" indent="0">
              <a:buNone/>
            </a:pPr>
            <a:r>
              <a:rPr lang="ru-RU" sz="2000" dirty="0"/>
              <a:t>✅ </a:t>
            </a:r>
            <a:r>
              <a:rPr lang="ru-RU" sz="2000" b="1" dirty="0"/>
              <a:t>Когда стоит использовать </a:t>
            </a:r>
            <a:r>
              <a:rPr lang="en" sz="2000" b="1" dirty="0"/>
              <a:t>HTTP/2 </a:t>
            </a:r>
            <a:r>
              <a:rPr lang="ru-RU" sz="2000" b="1" dirty="0"/>
              <a:t>в </a:t>
            </a:r>
            <a:r>
              <a:rPr lang="en" sz="2000" b="1" dirty="0"/>
              <a:t>API?</a:t>
            </a:r>
            <a:endParaRPr lang="en" sz="20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b="1" dirty="0"/>
              <a:t>Если клиент делает много запросов одновременно</a:t>
            </a:r>
            <a:r>
              <a:rPr lang="ru-RU" sz="1800" dirty="0"/>
              <a:t> (например, </a:t>
            </a:r>
            <a:r>
              <a:rPr lang="en" sz="1800" dirty="0"/>
              <a:t>GraphQL </a:t>
            </a:r>
            <a:r>
              <a:rPr lang="ru-RU" sz="1800" dirty="0"/>
              <a:t>или мобильное приложение с частыми запросами).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b="1" dirty="0"/>
              <a:t>Когда </a:t>
            </a:r>
            <a:r>
              <a:rPr lang="en" sz="1800" b="1" dirty="0"/>
              <a:t>API </a:t>
            </a:r>
            <a:r>
              <a:rPr lang="ru-RU" sz="1800" b="1" dirty="0"/>
              <a:t>отдаёт несколько ресурсов</a:t>
            </a:r>
            <a:r>
              <a:rPr lang="ru-RU" sz="1800" dirty="0"/>
              <a:t> (например, </a:t>
            </a:r>
            <a:r>
              <a:rPr lang="en" sz="1800" dirty="0"/>
              <a:t>JSON + </a:t>
            </a:r>
            <a:r>
              <a:rPr lang="ru-RU" sz="1800" dirty="0"/>
              <a:t>изображения в одном запросе).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b="1" dirty="0"/>
              <a:t>Когда </a:t>
            </a:r>
            <a:r>
              <a:rPr lang="en" sz="1800" b="1" dirty="0"/>
              <a:t>API </a:t>
            </a:r>
            <a:r>
              <a:rPr lang="ru-RU" sz="1800" b="1" dirty="0"/>
              <a:t>работает через веб-браузер</a:t>
            </a:r>
            <a:r>
              <a:rPr lang="ru-RU" sz="1800" dirty="0"/>
              <a:t> (где </a:t>
            </a:r>
            <a:r>
              <a:rPr lang="en" sz="1800" dirty="0"/>
              <a:t>HTTP/2 </a:t>
            </a:r>
            <a:r>
              <a:rPr lang="ru-RU" sz="1800" dirty="0"/>
              <a:t>уже везде поддерживается).</a:t>
            </a:r>
          </a:p>
          <a:p>
            <a:pPr marL="0" indent="0">
              <a:buNone/>
            </a:pPr>
            <a:r>
              <a:rPr lang="ru-RU" sz="2000" dirty="0"/>
              <a:t>❌ </a:t>
            </a:r>
            <a:r>
              <a:rPr lang="ru-RU" sz="2000" b="1" dirty="0"/>
              <a:t>Когда </a:t>
            </a:r>
            <a:r>
              <a:rPr lang="en" sz="2000" b="1" dirty="0"/>
              <a:t>HTTP/2 </a:t>
            </a:r>
            <a:r>
              <a:rPr lang="ru-RU" sz="2000" b="1" dirty="0"/>
              <a:t>не нужен в </a:t>
            </a:r>
            <a:r>
              <a:rPr lang="en" sz="2000" b="1" dirty="0"/>
              <a:t>API?</a:t>
            </a:r>
            <a:endParaRPr lang="en" sz="20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b="1" dirty="0"/>
              <a:t>Если </a:t>
            </a:r>
            <a:r>
              <a:rPr lang="en" sz="1800" b="1" dirty="0"/>
              <a:t>API </a:t>
            </a:r>
            <a:r>
              <a:rPr lang="ru-RU" sz="1800" b="1" dirty="0"/>
              <a:t>делает один крупный запрос и получает один ответ</a:t>
            </a:r>
            <a:r>
              <a:rPr lang="ru-RU" sz="1800" dirty="0"/>
              <a:t> (например, </a:t>
            </a:r>
            <a:r>
              <a:rPr lang="en" sz="1800" dirty="0"/>
              <a:t>API </a:t>
            </a:r>
            <a:r>
              <a:rPr lang="ru-RU" sz="1800" dirty="0"/>
              <a:t>для машинного обучения).</a:t>
            </a:r>
          </a:p>
          <a:p>
            <a:pPr marL="0" indent="0">
              <a:buNone/>
            </a:pPr>
            <a:r>
              <a:rPr lang="ru-RU" sz="2000" b="1" dirty="0"/>
              <a:t>🔹 </a:t>
            </a:r>
            <a:r>
              <a:rPr lang="en" sz="2000" b="1" dirty="0"/>
              <a:t>HTTP/2 </a:t>
            </a:r>
            <a:r>
              <a:rPr lang="ru-RU" sz="2000" b="1" dirty="0"/>
              <a:t>между микросервисами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dirty="0"/>
              <a:t>Микросервисы часто общаются через </a:t>
            </a:r>
            <a:r>
              <a:rPr lang="en" sz="1800" b="1" dirty="0"/>
              <a:t>gRPC</a:t>
            </a:r>
            <a:r>
              <a:rPr lang="en" sz="1800" dirty="0"/>
              <a:t> </a:t>
            </a:r>
            <a:r>
              <a:rPr lang="ru-RU" sz="1800" dirty="0"/>
              <a:t>или </a:t>
            </a:r>
            <a:r>
              <a:rPr lang="en" sz="1800" b="1" dirty="0"/>
              <a:t>Message Queues (Kafka, RabbitMQ)</a:t>
            </a:r>
            <a:r>
              <a:rPr lang="en" sz="1800" dirty="0"/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b="1" dirty="0"/>
              <a:t>Но </a:t>
            </a:r>
            <a:r>
              <a:rPr lang="en" sz="1800" b="1" dirty="0"/>
              <a:t>gRPC </a:t>
            </a:r>
            <a:r>
              <a:rPr lang="ru-RU" sz="1800" b="1" dirty="0"/>
              <a:t>использует </a:t>
            </a:r>
            <a:r>
              <a:rPr lang="en" sz="1800" b="1" dirty="0"/>
              <a:t>HTTP/2</a:t>
            </a:r>
            <a:r>
              <a:rPr lang="ru-RU" sz="1800" dirty="0"/>
              <a:t>.</a:t>
            </a:r>
          </a:p>
          <a:p>
            <a:pPr marL="0" indent="0">
              <a:buNone/>
            </a:pPr>
            <a:r>
              <a:rPr lang="ru-RU" sz="2000" dirty="0"/>
              <a:t>✅ </a:t>
            </a:r>
            <a:r>
              <a:rPr lang="ru-RU" sz="2000" b="1" dirty="0"/>
              <a:t>Когда </a:t>
            </a:r>
            <a:r>
              <a:rPr lang="en" sz="2000" b="1" dirty="0"/>
              <a:t>HTTP/2 </a:t>
            </a:r>
            <a:r>
              <a:rPr lang="ru-RU" sz="2000" b="1" dirty="0"/>
              <a:t>полезен?</a:t>
            </a:r>
            <a:endParaRPr lang="ru-RU" sz="2000" dirty="0"/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dirty="0"/>
              <a:t>Когда микросервисы обмениваются </a:t>
            </a:r>
            <a:r>
              <a:rPr lang="ru-RU" sz="1800" b="1" dirty="0"/>
              <a:t>множеством маленьких запросов</a:t>
            </a:r>
            <a:r>
              <a:rPr lang="ru-RU" sz="1800" dirty="0"/>
              <a:t>.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ru-RU" sz="1800" b="1" dirty="0"/>
              <a:t>В </a:t>
            </a:r>
            <a:r>
              <a:rPr lang="en" sz="1800" b="1" dirty="0"/>
              <a:t>gRPC API</a:t>
            </a:r>
            <a:r>
              <a:rPr lang="en" sz="1800" dirty="0"/>
              <a:t> (Google, Netflix, Kubernetes </a:t>
            </a:r>
            <a:r>
              <a:rPr lang="ru-RU" sz="1800" dirty="0"/>
              <a:t>активно используют </a:t>
            </a:r>
            <a:r>
              <a:rPr lang="en" sz="1800" dirty="0"/>
              <a:t>HTTP/2).</a:t>
            </a:r>
            <a:endParaRPr lang="ru-RU" sz="18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821053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5CA63-0004-A4F5-723C-3686C0DA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dirty="0"/>
              <a:t>API :</a:t>
            </a:r>
            <a:r>
              <a:rPr lang="en-US" dirty="0"/>
              <a:t> </a:t>
            </a:r>
            <a:r>
              <a:rPr lang="en" dirty="0"/>
              <a:t>gRPC </a:t>
            </a:r>
            <a:r>
              <a:rPr lang="en-US" dirty="0"/>
              <a:t>vs</a:t>
            </a:r>
            <a:r>
              <a:rPr lang="ru-RU" dirty="0"/>
              <a:t> </a:t>
            </a:r>
            <a:r>
              <a:rPr lang="en-US" dirty="0"/>
              <a:t>HTTP(</a:t>
            </a:r>
            <a:r>
              <a:rPr lang="en" dirty="0"/>
              <a:t>REST)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62997-8BC0-2FB5-C9F1-E504FAF93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9599"/>
            <a:ext cx="10515600" cy="957158"/>
          </a:xfrm>
        </p:spPr>
        <p:txBody>
          <a:bodyPr/>
          <a:lstStyle/>
          <a:p>
            <a:r>
              <a:rPr lang="en" sz="2000" dirty="0"/>
              <a:t>gRPC </a:t>
            </a:r>
            <a:r>
              <a:rPr lang="ru-RU" sz="2000" b="1" dirty="0"/>
              <a:t>быстрее и эффективнее</a:t>
            </a:r>
            <a:r>
              <a:rPr lang="ru-RU" sz="2000" dirty="0"/>
              <a:t>, чем </a:t>
            </a:r>
            <a:r>
              <a:rPr lang="en" sz="2000" dirty="0"/>
              <a:t>REST API.</a:t>
            </a:r>
          </a:p>
          <a:p>
            <a:r>
              <a:rPr lang="ru-RU" sz="2000" dirty="0"/>
              <a:t>Но </a:t>
            </a:r>
            <a:r>
              <a:rPr lang="ru-RU" sz="2000" b="1" dirty="0"/>
              <a:t>браузеры не поддерживают </a:t>
            </a:r>
            <a:r>
              <a:rPr lang="en" sz="2000" b="1" dirty="0"/>
              <a:t>gRPC </a:t>
            </a:r>
            <a:r>
              <a:rPr lang="ru-RU" sz="2000" b="1" dirty="0"/>
              <a:t>нативно</a:t>
            </a:r>
            <a:r>
              <a:rPr lang="ru-RU" sz="2000" dirty="0"/>
              <a:t> → нужно использовать </a:t>
            </a:r>
            <a:r>
              <a:rPr lang="en" sz="2000" b="1" dirty="0"/>
              <a:t>gRPC-Web</a:t>
            </a:r>
            <a:r>
              <a:rPr lang="en" sz="2000" dirty="0"/>
              <a:t> </a:t>
            </a:r>
            <a:r>
              <a:rPr lang="ru-RU" sz="2000" dirty="0"/>
              <a:t>или </a:t>
            </a:r>
            <a:r>
              <a:rPr lang="en" sz="2000" dirty="0"/>
              <a:t>REST-</a:t>
            </a:r>
            <a:r>
              <a:rPr lang="ru-RU" sz="2000" dirty="0"/>
              <a:t>прокси.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4E70BDD-108A-BDA6-7819-8AB92755D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74020"/>
              </p:ext>
            </p:extLst>
          </p:nvPr>
        </p:nvGraphicFramePr>
        <p:xfrm>
          <a:off x="648630" y="1580154"/>
          <a:ext cx="108947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580">
                  <a:extLst>
                    <a:ext uri="{9D8B030D-6E8A-4147-A177-3AD203B41FA5}">
                      <a16:colId xmlns:a16="http://schemas.microsoft.com/office/drawing/2014/main" val="979191528"/>
                    </a:ext>
                  </a:extLst>
                </a:gridCol>
                <a:gridCol w="3631580">
                  <a:extLst>
                    <a:ext uri="{9D8B030D-6E8A-4147-A177-3AD203B41FA5}">
                      <a16:colId xmlns:a16="http://schemas.microsoft.com/office/drawing/2014/main" val="3509673657"/>
                    </a:ext>
                  </a:extLst>
                </a:gridCol>
                <a:gridCol w="3631580">
                  <a:extLst>
                    <a:ext uri="{9D8B030D-6E8A-4147-A177-3AD203B41FA5}">
                      <a16:colId xmlns:a16="http://schemas.microsoft.com/office/drawing/2014/main" val="1947918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Функция</a:t>
                      </a:r>
                    </a:p>
                  </a:txBody>
                  <a:tcPr marL="72000" marR="72000" marT="72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gRPC (HTTP/2)</a:t>
                      </a:r>
                    </a:p>
                  </a:txBody>
                  <a:tcPr marL="72000" marR="72000" marT="7200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REST API (HTTP/1.1, HTTP/2)</a:t>
                      </a:r>
                    </a:p>
                  </a:txBody>
                  <a:tcPr marL="72000" marR="72000" marT="72000" marB="0" anchor="ctr"/>
                </a:tc>
                <a:extLst>
                  <a:ext uri="{0D108BD9-81ED-4DB2-BD59-A6C34878D82A}">
                    <a16:rowId xmlns:a16="http://schemas.microsoft.com/office/drawing/2014/main" val="61536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Протокол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HTTP/2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HTTP/1.1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или 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HTTP/2</a:t>
                      </a:r>
                    </a:p>
                  </a:txBody>
                  <a:tcPr marL="72000" marR="72000" marT="72000" marB="0" anchor="b"/>
                </a:tc>
                <a:extLst>
                  <a:ext uri="{0D108BD9-81ED-4DB2-BD59-A6C34878D82A}">
                    <a16:rowId xmlns:a16="http://schemas.microsoft.com/office/drawing/2014/main" val="398775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Формат данных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Protobuf (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бинарный)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 (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текстовый)</a:t>
                      </a:r>
                    </a:p>
                  </a:txBody>
                  <a:tcPr marL="72000" marR="72000" marT="72000" marB="0" anchor="b"/>
                </a:tc>
                <a:extLst>
                  <a:ext uri="{0D108BD9-81ED-4DB2-BD59-A6C34878D82A}">
                    <a16:rowId xmlns:a16="http://schemas.microsoft.com/office/drawing/2014/main" val="357666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Производительность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🚀 Быстрее (меньше задержка)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🐢 Медленнее</a:t>
                      </a:r>
                    </a:p>
                  </a:txBody>
                  <a:tcPr marL="72000" marR="72000" marT="72000" marB="0" anchor="b"/>
                </a:tc>
                <a:extLst>
                  <a:ext uri="{0D108BD9-81ED-4DB2-BD59-A6C34878D82A}">
                    <a16:rowId xmlns:a16="http://schemas.microsoft.com/office/drawing/2014/main" val="368571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Размер передаваемых данных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📉 Меньше (сжатый 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Protobuf)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📈 Больше (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JSON)</a:t>
                      </a:r>
                    </a:p>
                  </a:txBody>
                  <a:tcPr marL="72000" marR="72000" marT="72000" marB="0" anchor="b"/>
                </a:tc>
                <a:extLst>
                  <a:ext uri="{0D108BD9-81ED-4DB2-BD59-A6C34878D82A}">
                    <a16:rowId xmlns:a16="http://schemas.microsoft.com/office/drawing/2014/main" val="1122540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Мультиплексирование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HTTP/2 (</a:t>
                      </a: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несколько потоков)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🚫 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HTTP/1.1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блокирует соединения</a:t>
                      </a:r>
                    </a:p>
                  </a:txBody>
                  <a:tcPr marL="72000" marR="72000" marT="72000" marB="0" anchor="b"/>
                </a:tc>
                <a:extLst>
                  <a:ext uri="{0D108BD9-81ED-4DB2-BD59-A6C34878D82A}">
                    <a16:rowId xmlns:a16="http://schemas.microsoft.com/office/drawing/2014/main" val="124989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Стриминг данных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 (двусторонний)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 (кроме 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WebSockets)</a:t>
                      </a:r>
                    </a:p>
                  </a:txBody>
                  <a:tcPr marL="72000" marR="72000" marT="72000" marB="0" anchor="b"/>
                </a:tc>
                <a:extLst>
                  <a:ext uri="{0D108BD9-81ED-4DB2-BD59-A6C34878D82A}">
                    <a16:rowId xmlns:a16="http://schemas.microsoft.com/office/drawing/2014/main" val="2534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Совместимость с браузерами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 (только через 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gRPC-Web)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Работает нативно</a:t>
                      </a:r>
                    </a:p>
                  </a:txBody>
                  <a:tcPr marL="72000" marR="72000" marT="72000" marB="0" anchor="b"/>
                </a:tc>
                <a:extLst>
                  <a:ext uri="{0D108BD9-81ED-4DB2-BD59-A6C34878D82A}">
                    <a16:rowId xmlns:a16="http://schemas.microsoft.com/office/drawing/2014/main" val="4050516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Простота отладки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Сложнее (бинарный формат)</a:t>
                      </a:r>
                    </a:p>
                  </a:txBody>
                  <a:tcPr marL="72000" marR="72000" marT="720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Легче (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понятнее)</a:t>
                      </a:r>
                    </a:p>
                  </a:txBody>
                  <a:tcPr marL="72000" marR="72000" marT="72000" marB="0" anchor="b"/>
                </a:tc>
                <a:extLst>
                  <a:ext uri="{0D108BD9-81ED-4DB2-BD59-A6C34878D82A}">
                    <a16:rowId xmlns:a16="http://schemas.microsoft.com/office/drawing/2014/main" val="14506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08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AE75A-F1ED-A9B2-0647-E7AB57132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38117"/>
          </a:xfrm>
        </p:spPr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F528F6-D856-0F7C-D95D-7F2858C1D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769"/>
            <a:ext cx="10515600" cy="57474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Метод </a:t>
            </a:r>
            <a:r>
              <a:rPr lang="en" sz="2000" b="1" dirty="0"/>
              <a:t>HTTP</a:t>
            </a:r>
            <a:r>
              <a:rPr lang="en" sz="2000" dirty="0"/>
              <a:t> — </a:t>
            </a:r>
            <a:r>
              <a:rPr lang="ru-RU" sz="2000" dirty="0"/>
              <a:t>это указание серверу, какое действие нужно выполнить с ресурсом. Он определяет тип запроса и способ взаимодействия клиента с сервером.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" sz="2000" b="1" dirty="0">
                <a:solidFill>
                  <a:schemeClr val="accent6">
                    <a:lumMod val="50000"/>
                  </a:schemeClr>
                </a:solidFill>
              </a:rPr>
              <a:t>GET</a:t>
            </a:r>
            <a:r>
              <a:rPr lang="en" sz="2000" dirty="0"/>
              <a:t> — </a:t>
            </a:r>
            <a:r>
              <a:rPr lang="ru-RU" sz="2000" dirty="0"/>
              <a:t>запрашивает ресурс, но не изменяет его (чтение данных).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" sz="2000" b="1" dirty="0">
                <a:solidFill>
                  <a:schemeClr val="accent6">
                    <a:lumMod val="50000"/>
                  </a:schemeClr>
                </a:solidFill>
              </a:rPr>
              <a:t>POST</a:t>
            </a:r>
            <a:r>
              <a:rPr lang="en" sz="2000" dirty="0"/>
              <a:t> — </a:t>
            </a:r>
            <a:r>
              <a:rPr lang="ru-RU" sz="2000" dirty="0"/>
              <a:t>отправляет данные на сервер (создание ресурса или передача информации).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" sz="2000" b="1" dirty="0"/>
              <a:t>PUT</a:t>
            </a:r>
            <a:r>
              <a:rPr lang="en" sz="2000" dirty="0"/>
              <a:t> — </a:t>
            </a:r>
            <a:r>
              <a:rPr lang="ru-RU" sz="2000" dirty="0"/>
              <a:t>обновляет ресурс или создаёт его, если он не существует.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" sz="2000" b="1" dirty="0"/>
              <a:t>DELETE</a:t>
            </a:r>
            <a:r>
              <a:rPr lang="en" sz="2000" dirty="0"/>
              <a:t> — </a:t>
            </a:r>
            <a:r>
              <a:rPr lang="ru-RU" sz="2000" dirty="0"/>
              <a:t>удаляет указанный ресурс.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" sz="2000" b="1" dirty="0"/>
              <a:t>PATCH</a:t>
            </a:r>
            <a:r>
              <a:rPr lang="en" sz="2000" dirty="0"/>
              <a:t> — </a:t>
            </a:r>
            <a:r>
              <a:rPr lang="ru-RU" sz="2000" dirty="0"/>
              <a:t>частично обновляет ресурс.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" sz="2000" b="1" dirty="0"/>
              <a:t>HEAD</a:t>
            </a:r>
            <a:r>
              <a:rPr lang="en" sz="2000" dirty="0"/>
              <a:t> — </a:t>
            </a:r>
            <a:r>
              <a:rPr lang="ru-RU" sz="2000" dirty="0"/>
              <a:t>аналог </a:t>
            </a:r>
            <a:r>
              <a:rPr lang="en" sz="2000" dirty="0"/>
              <a:t>GET, </a:t>
            </a:r>
            <a:r>
              <a:rPr lang="ru-RU" sz="2000" dirty="0"/>
              <a:t>но без тела ответа (используется для проверки ресурса).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" sz="2000" b="1" dirty="0"/>
              <a:t>OPTIONS</a:t>
            </a:r>
            <a:r>
              <a:rPr lang="en" sz="2000" dirty="0"/>
              <a:t> — </a:t>
            </a:r>
            <a:r>
              <a:rPr lang="ru-RU" sz="2000" dirty="0"/>
              <a:t>запрашивает информацию о доступных методах и параметрах соединения.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CONNECT</a:t>
            </a:r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— </a:t>
            </a:r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устанавливает туннельное соединение (например, для прокси).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TRACE</a:t>
            </a:r>
            <a:r>
              <a:rPr lang="e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— </a:t>
            </a:r>
            <a:r>
              <a:rPr lang="ru-RU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отладочный метод, возвращающий полученный сервером запрос.</a:t>
            </a:r>
            <a:endParaRPr lang="ru-RU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/>
              <a:t>Методы могут иметь свойства </a:t>
            </a:r>
            <a:r>
              <a:rPr lang="ru-RU" sz="1800" b="1" dirty="0"/>
              <a:t>идемпотентность</a:t>
            </a:r>
            <a:r>
              <a:rPr lang="ru-RU" sz="1800" dirty="0"/>
              <a:t> (результат нескольких вызовов одинаков) и </a:t>
            </a:r>
            <a:r>
              <a:rPr lang="ru-RU" sz="1800" b="1" dirty="0"/>
              <a:t>безопасность</a:t>
            </a:r>
            <a:r>
              <a:rPr lang="ru-RU" sz="1800" dirty="0"/>
              <a:t> (не изменяют данные на сервере).</a:t>
            </a:r>
            <a:br>
              <a:rPr lang="ru-RU" sz="1800" dirty="0"/>
            </a:br>
            <a:r>
              <a:rPr lang="ru-RU" sz="1800" dirty="0"/>
              <a:t>Например, </a:t>
            </a:r>
            <a:r>
              <a:rPr lang="en" sz="1800" dirty="0"/>
              <a:t>GET, HEAD </a:t>
            </a:r>
            <a:r>
              <a:rPr lang="ru-RU" sz="1800" dirty="0"/>
              <a:t>и </a:t>
            </a:r>
            <a:r>
              <a:rPr lang="en" sz="1800" dirty="0"/>
              <a:t>OPTIONS </a:t>
            </a:r>
            <a:r>
              <a:rPr lang="ru-RU" sz="1800" dirty="0"/>
              <a:t>безопасны, а </a:t>
            </a:r>
            <a:r>
              <a:rPr lang="en" sz="1800" dirty="0"/>
              <a:t>POST — </a:t>
            </a:r>
            <a:r>
              <a:rPr lang="ru-RU" sz="1800" dirty="0"/>
              <a:t>нет.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600" dirty="0"/>
              <a:t>Сервер может использовать любые методы, не существует обязательных методов для сервера или клиента. Если сервер не распознал указанный клиентом метод, то он должен вернуть статус </a:t>
            </a:r>
            <a:r>
              <a:rPr lang="ru-RU" sz="1600" b="1" dirty="0"/>
              <a:t>501</a:t>
            </a:r>
            <a:r>
              <a:rPr lang="ru-RU" sz="1600" dirty="0"/>
              <a:t> (</a:t>
            </a:r>
            <a:r>
              <a:rPr lang="en" sz="1600" dirty="0"/>
              <a:t>Not Implemented).</a:t>
            </a:r>
            <a:br>
              <a:rPr lang="ru-RU" sz="1600" dirty="0"/>
            </a:br>
            <a:r>
              <a:rPr lang="ru-RU" sz="1600" dirty="0"/>
              <a:t>Если серверу метод известен, но он неприменим к конкретному ресурсу, то возвращается сообщение с кодом </a:t>
            </a:r>
            <a:r>
              <a:rPr lang="ru-RU" sz="1600" b="1" dirty="0"/>
              <a:t>405</a:t>
            </a:r>
            <a:r>
              <a:rPr lang="ru-RU" sz="1600" dirty="0"/>
              <a:t> (</a:t>
            </a:r>
            <a:r>
              <a:rPr lang="en" sz="1600" dirty="0"/>
              <a:t>Method Not Allowed). </a:t>
            </a:r>
            <a:r>
              <a:rPr lang="ru-RU" sz="1600" dirty="0"/>
              <a:t>В обоих случаях серверу следует включить в сообщение ответа заголовок </a:t>
            </a:r>
            <a:r>
              <a:rPr lang="en" sz="1600" dirty="0"/>
              <a:t>Allow </a:t>
            </a:r>
            <a:r>
              <a:rPr lang="ru-RU" sz="1600" dirty="0"/>
              <a:t>со списком поддерживаемых 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11455865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71857-EF1C-9F59-CC9F-155CDA78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409"/>
            <a:ext cx="10515600" cy="758283"/>
          </a:xfrm>
        </p:spPr>
        <p:txBody>
          <a:bodyPr>
            <a:normAutofit/>
          </a:bodyPr>
          <a:lstStyle/>
          <a:p>
            <a:r>
              <a:rPr lang="ru-RU" dirty="0"/>
              <a:t>Сравнение</a:t>
            </a:r>
            <a:r>
              <a:rPr lang="en-US" dirty="0"/>
              <a:t> </a:t>
            </a:r>
            <a:r>
              <a:rPr lang="ru-RU" dirty="0"/>
              <a:t>расширений протокола </a:t>
            </a:r>
            <a:r>
              <a:rPr lang="en-US" dirty="0"/>
              <a:t>HTTP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1451E82-FEB9-8B23-238A-98B152EE6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715574"/>
              </p:ext>
            </p:extLst>
          </p:nvPr>
        </p:nvGraphicFramePr>
        <p:xfrm>
          <a:off x="162559" y="1834080"/>
          <a:ext cx="11815272" cy="390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1981989623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112926582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78131240"/>
                    </a:ext>
                  </a:extLst>
                </a:gridCol>
                <a:gridCol w="2306320">
                  <a:extLst>
                    <a:ext uri="{9D8B030D-6E8A-4147-A177-3AD203B41FA5}">
                      <a16:colId xmlns:a16="http://schemas.microsoft.com/office/drawing/2014/main" val="306858006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99549919"/>
                    </a:ext>
                  </a:extLst>
                </a:gridCol>
                <a:gridCol w="2427431">
                  <a:extLst>
                    <a:ext uri="{9D8B030D-6E8A-4147-A177-3AD203B41FA5}">
                      <a16:colId xmlns:a16="http://schemas.microsoft.com/office/drawing/2014/main" val="2958455433"/>
                    </a:ext>
                  </a:extLst>
                </a:gridCol>
              </a:tblGrid>
              <a:tr h="54606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Технология</a:t>
                      </a:r>
                    </a:p>
                  </a:txBody>
                  <a:tcPr marL="72000" marR="72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noProof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Прото-кол</a:t>
                      </a:r>
                    </a:p>
                  </a:txBody>
                  <a:tcPr marL="72000" marR="72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Бинарные данные</a:t>
                      </a:r>
                    </a:p>
                  </a:txBody>
                  <a:tcPr marL="72000" marR="72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Двусторонняя связь</a:t>
                      </a:r>
                    </a:p>
                  </a:txBody>
                  <a:tcPr marL="72000" marR="72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Поддержка браузерами</a:t>
                      </a:r>
                    </a:p>
                  </a:txBody>
                  <a:tcPr marL="72000" marR="72000" marT="36000" marB="360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Идеальные сценарии</a:t>
                      </a:r>
                    </a:p>
                  </a:txBody>
                  <a:tcPr marL="72000" marR="72000" marT="36000" marB="36000" anchor="b"/>
                </a:tc>
                <a:extLst>
                  <a:ext uri="{0D108BD9-81ED-4DB2-BD59-A6C34878D82A}">
                    <a16:rowId xmlns:a16="http://schemas.microsoft.com/office/drawing/2014/main" val="4152780338"/>
                  </a:ext>
                </a:extLst>
              </a:tr>
              <a:tr h="546067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WebSocket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TCP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 (обычно 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 (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Full-duplex)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 (нативно)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Чаты, игры, биржи, 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live-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трекинг</a:t>
                      </a:r>
                    </a:p>
                  </a:txBody>
                  <a:tcPr marL="72000" marR="72000" marT="72000" marB="36000"/>
                </a:tc>
                <a:extLst>
                  <a:ext uri="{0D108BD9-81ED-4DB2-BD59-A6C34878D82A}">
                    <a16:rowId xmlns:a16="http://schemas.microsoft.com/office/drawing/2014/main" val="536180852"/>
                  </a:ext>
                </a:extLst>
              </a:tr>
              <a:tr h="546067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HTTP/2 + Server Push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TCP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 (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JSON, </a:t>
                      </a: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текст)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(сервер → клиент)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Новости, подписки, уведомления</a:t>
                      </a:r>
                    </a:p>
                  </a:txBody>
                  <a:tcPr marL="72000" marR="72000" marT="72000" marB="36000"/>
                </a:tc>
                <a:extLst>
                  <a:ext uri="{0D108BD9-81ED-4DB2-BD59-A6C34878D82A}">
                    <a16:rowId xmlns:a16="http://schemas.microsoft.com/office/drawing/2014/main" val="2491313795"/>
                  </a:ext>
                </a:extLst>
              </a:tr>
              <a:tr h="546067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SSE (Server-Sent Events)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 (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JSON, </a:t>
                      </a: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текст)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</a:t>
                      </a:r>
                      <a:b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(сервер → клиент)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Новости, уведомления</a:t>
                      </a:r>
                    </a:p>
                  </a:txBody>
                  <a:tcPr marL="72000" marR="72000" marT="72000" marB="36000"/>
                </a:tc>
                <a:extLst>
                  <a:ext uri="{0D108BD9-81ED-4DB2-BD59-A6C34878D82A}">
                    <a16:rowId xmlns:a16="http://schemas.microsoft.com/office/drawing/2014/main" val="926438338"/>
                  </a:ext>
                </a:extLst>
              </a:tr>
              <a:tr h="546067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gRPC (HTTP/2)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HTTP/2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 (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Protobuf)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 (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Full-duplex)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Нет (только через 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gRPC-web)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Микросервисы, 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API,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стриминг данных</a:t>
                      </a:r>
                    </a:p>
                  </a:txBody>
                  <a:tcPr marL="72000" marR="72000" marT="72000" marB="36000"/>
                </a:tc>
                <a:extLst>
                  <a:ext uri="{0D108BD9-81ED-4DB2-BD59-A6C34878D82A}">
                    <a16:rowId xmlns:a16="http://schemas.microsoft.com/office/drawing/2014/main" val="1091668417"/>
                  </a:ext>
                </a:extLst>
              </a:tr>
              <a:tr h="546067"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gRPC-Web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HTTP/2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Да (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Protobuf)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⚠️ Ограниченно (не </a:t>
                      </a:r>
                      <a:r>
                        <a:rPr lang="e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full-duplex)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⚠️ Поддерживается через 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proxy</a:t>
                      </a:r>
                    </a:p>
                  </a:txBody>
                  <a:tcPr marL="72000" marR="72000" marT="72000" marB="3600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Браузерные 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API 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 </a:t>
                      </a:r>
                      <a:r>
                        <a:rPr lang="e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gRPC</a:t>
                      </a:r>
                    </a:p>
                  </a:txBody>
                  <a:tcPr marL="72000" marR="72000" marT="72000" marB="36000"/>
                </a:tc>
                <a:extLst>
                  <a:ext uri="{0D108BD9-81ED-4DB2-BD59-A6C34878D82A}">
                    <a16:rowId xmlns:a16="http://schemas.microsoft.com/office/drawing/2014/main" val="1825529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8365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CE1D7-676C-9B28-9760-90AE5BB8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7824"/>
            <a:ext cx="10515600" cy="842352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423428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9114CB1-FAC4-4D48-BBBA-4723267FA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35" y="294609"/>
            <a:ext cx="11078816" cy="2786521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b="1" dirty="0"/>
              <a:t>GET</a:t>
            </a:r>
            <a:endParaRPr lang="en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Описание</a:t>
            </a:r>
            <a:r>
              <a:rPr lang="ru-RU" sz="2000" dirty="0"/>
              <a:t>: Используется для запроса ресурса. Данные передаются в </a:t>
            </a:r>
            <a:r>
              <a:rPr lang="en" sz="2000" dirty="0"/>
              <a:t>URL (</a:t>
            </a:r>
            <a:r>
              <a:rPr lang="ru-RU" sz="2000" dirty="0"/>
              <a:t>в строке запроса).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Безопасный</a:t>
            </a:r>
            <a:r>
              <a:rPr lang="ru-RU" sz="2000" dirty="0"/>
              <a:t>: ✅ (не изменяет ресурс)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Идемпотентный</a:t>
            </a:r>
            <a:r>
              <a:rPr lang="ru-RU" sz="2000" dirty="0"/>
              <a:t>: ✅ (повторные вызовы не изменяют состояние)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Примеры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 /users/123</a:t>
            </a:r>
            <a:r>
              <a:rPr lang="en" sz="2000" dirty="0"/>
              <a:t> → </a:t>
            </a:r>
            <a:r>
              <a:rPr lang="ru-RU" sz="2000" dirty="0"/>
              <a:t>получить данные пользователя с </a:t>
            </a:r>
            <a:r>
              <a:rPr lang="en" sz="2000" dirty="0"/>
              <a:t>ID 123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GET </a:t>
            </a: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/products?category=books</a:t>
            </a:r>
            <a:r>
              <a:rPr lang="en" sz="2000" dirty="0"/>
              <a:t> → </a:t>
            </a:r>
            <a:r>
              <a:rPr lang="ru-RU" sz="2000" dirty="0"/>
              <a:t>получить список книг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51FC0EE-9956-7B85-F038-B6C73726557B}"/>
              </a:ext>
            </a:extLst>
          </p:cNvPr>
          <p:cNvSpPr txBox="1">
            <a:spLocks/>
          </p:cNvSpPr>
          <p:nvPr/>
        </p:nvSpPr>
        <p:spPr>
          <a:xfrm>
            <a:off x="669235" y="3594402"/>
            <a:ext cx="11078816" cy="2756699"/>
          </a:xfrm>
          <a:prstGeom prst="rect">
            <a:avLst/>
          </a:prstGeom>
          <a:solidFill>
            <a:srgbClr val="DAE9D9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b="1"/>
              <a:t>HEAD</a:t>
            </a:r>
            <a:endParaRPr lang="en" sz="2000"/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ru-RU" sz="2000" b="1"/>
              <a:t>Описание</a:t>
            </a:r>
            <a:r>
              <a:rPr lang="ru-RU" sz="2000"/>
              <a:t>: Аналог </a:t>
            </a:r>
            <a:r>
              <a:rPr lang="en" sz="2000"/>
              <a:t>GET, </a:t>
            </a:r>
            <a:r>
              <a:rPr lang="ru-RU" sz="2000"/>
              <a:t>но без тела ответа. Используется для проверки ресурса (например, чтобы узнать размер файла перед загрузкой).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ru-RU" sz="2000" b="1"/>
              <a:t>Безопасный</a:t>
            </a:r>
            <a:r>
              <a:rPr lang="ru-RU" sz="2000"/>
              <a:t>: ✅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ru-RU" sz="2000" b="1"/>
              <a:t>Идемпотентный</a:t>
            </a:r>
            <a:r>
              <a:rPr lang="ru-RU" sz="2000"/>
              <a:t>: ✅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ru-RU" sz="2000" b="1"/>
              <a:t>Примеры</a:t>
            </a:r>
            <a:r>
              <a:rPr lang="ru-RU" sz="200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HEAD /file.zip</a:t>
            </a:r>
            <a:r>
              <a:rPr lang="en" sz="2000"/>
              <a:t> → </a:t>
            </a:r>
            <a:r>
              <a:rPr lang="ru-RU" sz="2000"/>
              <a:t>сервер вернёт заголовки (размер, тип, дату изменения), но не сам файл.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7732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F1079AAA-C915-4CCD-B818-8B7234EA0ECE}"/>
              </a:ext>
            </a:extLst>
          </p:cNvPr>
          <p:cNvSpPr txBox="1">
            <a:spLocks/>
          </p:cNvSpPr>
          <p:nvPr/>
        </p:nvSpPr>
        <p:spPr>
          <a:xfrm>
            <a:off x="556591" y="59636"/>
            <a:ext cx="11078817" cy="31118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" b="1" dirty="0"/>
              <a:t>POST</a:t>
            </a:r>
            <a:endParaRPr lang="en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Описание</a:t>
            </a:r>
            <a:r>
              <a:rPr lang="ru-RU" sz="2000" dirty="0"/>
              <a:t>: Отправляет данные на сервер для создания ресурса или выполнения другой операции.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Безопасный</a:t>
            </a:r>
            <a:r>
              <a:rPr lang="ru-RU" sz="2000" dirty="0"/>
              <a:t>: ❌ (может изменять данные)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Идемпотентный</a:t>
            </a:r>
            <a:r>
              <a:rPr lang="ru-RU" sz="2000" dirty="0"/>
              <a:t>: ❌ (повторные вызовы могут создавать дубликаты)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Примеры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POST /users</a:t>
            </a:r>
            <a:r>
              <a:rPr lang="en" sz="2000" dirty="0"/>
              <a:t> (</a:t>
            </a:r>
            <a:r>
              <a:rPr lang="ru-RU" sz="2000" dirty="0"/>
              <a:t>с телом </a:t>
            </a:r>
            <a:r>
              <a:rPr lang="en-US" sz="2000" dirty="0"/>
              <a:t>«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name=Alex</a:t>
            </a:r>
            <a:r>
              <a:rPr lang="en" sz="2000" dirty="0"/>
              <a:t>») → </a:t>
            </a:r>
            <a:r>
              <a:rPr lang="ru-RU" sz="2000" dirty="0"/>
              <a:t>создать нового пользователя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POST /orders</a:t>
            </a:r>
            <a:r>
              <a:rPr lang="en" sz="2000" dirty="0"/>
              <a:t> (</a:t>
            </a:r>
            <a:r>
              <a:rPr lang="ru-RU" sz="2000" dirty="0"/>
              <a:t>с телом </a:t>
            </a:r>
            <a:r>
              <a:rPr lang="en-US" sz="2000" dirty="0"/>
              <a:t>«</a:t>
            </a:r>
            <a:r>
              <a:rPr lang="en" sz="2000" noProof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item=Laptop&amp;qty=1</a:t>
            </a:r>
            <a:r>
              <a:rPr lang="en" sz="2000" dirty="0"/>
              <a:t>») → </a:t>
            </a:r>
            <a:r>
              <a:rPr lang="ru-RU" sz="2000" dirty="0"/>
              <a:t>оформить заказ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ru-RU" sz="2000" b="1" dirty="0"/>
              <a:t>Важно:</a:t>
            </a:r>
            <a:r>
              <a:rPr lang="ru-RU" sz="2000" dirty="0"/>
              <a:t> Данные передаются в теле запроса, а не в </a:t>
            </a:r>
            <a:r>
              <a:rPr lang="en" sz="2000" dirty="0"/>
              <a:t>URL.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7310311-BF5D-EFFF-9685-EB43A7572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2" y="3369367"/>
            <a:ext cx="11078816" cy="2415205"/>
          </a:xfrm>
          <a:solidFill>
            <a:srgbClr val="F8FDBA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" b="1" dirty="0"/>
              <a:t>PUT</a:t>
            </a:r>
            <a:endParaRPr lang="en" dirty="0"/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Описание</a:t>
            </a:r>
            <a:r>
              <a:rPr lang="ru-RU" sz="2000" dirty="0"/>
              <a:t>: Создаёт новый ресурс или обновляет существующий.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Безопасный</a:t>
            </a:r>
            <a:r>
              <a:rPr lang="ru-RU" sz="2000" dirty="0"/>
              <a:t>: ❌ </a:t>
            </a:r>
            <a:r>
              <a:rPr lang="ru-RU" sz="2000" b="1" dirty="0"/>
              <a:t>Идемпотентный</a:t>
            </a:r>
            <a:r>
              <a:rPr lang="ru-RU" sz="2000" dirty="0"/>
              <a:t>: ✅ (повторный вызов приведёт к одному и тому же состоянию)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ru-RU" sz="2000" b="1" dirty="0"/>
              <a:t>Примеры</a:t>
            </a:r>
            <a:r>
              <a:rPr lang="ru-RU" sz="2000" dirty="0"/>
              <a:t>: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PUT /users/123</a:t>
            </a:r>
            <a:r>
              <a:rPr lang="en" sz="2000" dirty="0"/>
              <a:t> (</a:t>
            </a:r>
            <a:r>
              <a:rPr lang="ru-RU" sz="2000" dirty="0"/>
              <a:t>с телом "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ru-RU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age=30</a:t>
            </a:r>
            <a:r>
              <a:rPr lang="en" sz="2000" dirty="0"/>
              <a:t>") → </a:t>
            </a:r>
            <a:r>
              <a:rPr lang="ru-RU" sz="2000" dirty="0"/>
              <a:t>обновить пользователя с </a:t>
            </a:r>
            <a:r>
              <a:rPr lang="en" sz="2000" dirty="0"/>
              <a:t>ID 123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" sz="20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PUT /articles/456</a:t>
            </a:r>
            <a:r>
              <a:rPr lang="en" sz="2000" dirty="0"/>
              <a:t> → </a:t>
            </a:r>
            <a:r>
              <a:rPr lang="ru-RU" sz="2000" dirty="0"/>
              <a:t>создать статью (если её не было) или обновить её содержимое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B3D74-0431-C4DB-6777-E8D34A14FA4C}"/>
              </a:ext>
            </a:extLst>
          </p:cNvPr>
          <p:cNvSpPr txBox="1"/>
          <p:nvPr/>
        </p:nvSpPr>
        <p:spPr>
          <a:xfrm>
            <a:off x="556591" y="5774635"/>
            <a:ext cx="1062741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2000" b="1" dirty="0"/>
              <a:t>Разница между </a:t>
            </a:r>
            <a:r>
              <a:rPr lang="en" sz="2000" b="1" dirty="0"/>
              <a:t>POST </a:t>
            </a:r>
            <a:r>
              <a:rPr lang="ru-RU" sz="2000" b="1" dirty="0"/>
              <a:t>и </a:t>
            </a:r>
            <a:r>
              <a:rPr lang="en" sz="2000" b="1" dirty="0"/>
              <a:t>PUT</a:t>
            </a:r>
            <a:r>
              <a:rPr lang="en" sz="2000" dirty="0"/>
              <a:t>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dirty="0"/>
              <a:t>POST </a:t>
            </a:r>
            <a:r>
              <a:rPr lang="ru-RU" sz="2000" dirty="0"/>
              <a:t>создаёт новый ресурс (сервер сам генерирует </a:t>
            </a:r>
            <a:r>
              <a:rPr lang="en" sz="2000" dirty="0"/>
              <a:t>ID).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sz="2000" dirty="0"/>
              <a:t>PUT </a:t>
            </a:r>
            <a:r>
              <a:rPr lang="ru-RU" sz="2000" dirty="0"/>
              <a:t>обновляет ресурс или создаёт его, если он отсутствует (</a:t>
            </a:r>
            <a:r>
              <a:rPr lang="en" sz="2000" dirty="0"/>
              <a:t>ID </a:t>
            </a:r>
            <a:r>
              <a:rPr lang="ru-RU" sz="2000" dirty="0"/>
              <a:t>задаётся клиентом).</a:t>
            </a:r>
          </a:p>
        </p:txBody>
      </p:sp>
    </p:spTree>
    <p:extLst>
      <p:ext uri="{BB962C8B-B14F-4D97-AF65-F5344CB8AC3E}">
        <p14:creationId xmlns:p14="http://schemas.microsoft.com/office/powerpoint/2010/main" val="3620583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37682</TotalTime>
  <Words>10098</Words>
  <Application>Microsoft Macintosh PowerPoint</Application>
  <PresentationFormat>Широкоэкранный</PresentationFormat>
  <Paragraphs>1253</Paragraphs>
  <Slides>71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Consolas</vt:lpstr>
      <vt:lpstr>Тема Office</vt:lpstr>
      <vt:lpstr>Протокол HTTP</vt:lpstr>
      <vt:lpstr>Валерий Студенников // обо мне</vt:lpstr>
      <vt:lpstr>О протоколе HTTP</vt:lpstr>
      <vt:lpstr>Презентация PowerPoint</vt:lpstr>
      <vt:lpstr>Анатомия HTTP-запроса (HTTP Request)</vt:lpstr>
      <vt:lpstr>URI: Uniform Resource Locator</vt:lpstr>
      <vt:lpstr>Методы HTTP</vt:lpstr>
      <vt:lpstr>Презентация PowerPoint</vt:lpstr>
      <vt:lpstr>Презентация PowerPoint</vt:lpstr>
      <vt:lpstr>Презентация PowerPoint</vt:lpstr>
      <vt:lpstr>Презентация PowerPoint</vt:lpstr>
      <vt:lpstr>Как посмотреть запрос / ответ в браузере </vt:lpstr>
      <vt:lpstr>Заголовки HTTP-запросов (Request Headers)</vt:lpstr>
      <vt:lpstr>Презентация PowerPoint</vt:lpstr>
      <vt:lpstr>Примеры Content-Type</vt:lpstr>
      <vt:lpstr>Презентация PowerPoint</vt:lpstr>
      <vt:lpstr>Презентация PowerPoint</vt:lpstr>
      <vt:lpstr>Презентация PowerPoint</vt:lpstr>
      <vt:lpstr>Просмотр Cookie в браузере Chrome</vt:lpstr>
      <vt:lpstr>Презентация PowerPoint</vt:lpstr>
      <vt:lpstr>Анатомия HTTP-ответа (HTTP Response)</vt:lpstr>
      <vt:lpstr>Коды состояния</vt:lpstr>
      <vt:lpstr>Коды состояния 2xx (Запрос обработан успешно)</vt:lpstr>
      <vt:lpstr>Коды состояния 3xx (Коды перенаправления)</vt:lpstr>
      <vt:lpstr>Коды 4xx – Ошибки клиента (Запрос содержит ошибку)</vt:lpstr>
      <vt:lpstr>Коды состояния 5xx (Ошибки сервера)</vt:lpstr>
      <vt:lpstr>Заголовки HTTP-ответов (Response Headers)</vt:lpstr>
      <vt:lpstr>Презентация PowerPoint</vt:lpstr>
      <vt:lpstr>Презентация PowerPoint</vt:lpstr>
      <vt:lpstr>Презентация PowerPoint</vt:lpstr>
      <vt:lpstr>Презентация PowerPoint</vt:lpstr>
      <vt:lpstr>Кодирование URI / параметров в HTTP </vt:lpstr>
      <vt:lpstr>Что такое Data URL?</vt:lpstr>
      <vt:lpstr>Кодировка Base64 Encoding</vt:lpstr>
      <vt:lpstr>Chunked transfer encoding</vt:lpstr>
      <vt:lpstr>HTTP 1.1</vt:lpstr>
      <vt:lpstr>Keep Alive Connections</vt:lpstr>
      <vt:lpstr>HTTP/2 (2015)</vt:lpstr>
      <vt:lpstr>Какие проблемы HTTP/1.1 решает HTTP/2 ?</vt:lpstr>
      <vt:lpstr>Как HTTP/2 улучшает работу на медленных и высоколатентных соединениях?</vt:lpstr>
      <vt:lpstr>Особенности бинарного формата в HTTP/2</vt:lpstr>
      <vt:lpstr>Что даёт бинарный формат HTTP/2?</vt:lpstr>
      <vt:lpstr>Согласование версии протокола (для бинарного протокола)</vt:lpstr>
      <vt:lpstr>Server Push — оптимизация загрузки: сервер заранее «впихивает» ресурсы</vt:lpstr>
      <vt:lpstr>HTTP/3 (2022, RFC 9114)</vt:lpstr>
      <vt:lpstr>QUIC</vt:lpstr>
      <vt:lpstr>Как QUIC решает эти проблемы?</vt:lpstr>
      <vt:lpstr>Презентация PowerPoint</vt:lpstr>
      <vt:lpstr>Основные отличия между версиями HTTP</vt:lpstr>
      <vt:lpstr>Поддержка HTTP 2 и 3 в Python-библиотеках</vt:lpstr>
      <vt:lpstr>Поддержка версий HTTP в API-библиотеках</vt:lpstr>
      <vt:lpstr>WebSocket</vt:lpstr>
      <vt:lpstr>Как WebSocket работает</vt:lpstr>
      <vt:lpstr>Как устроен WebSocket-протокол после установления соединения?</vt:lpstr>
      <vt:lpstr>Пример кода для работы с WebSocket на JS</vt:lpstr>
      <vt:lpstr>WebSocket — преимущества и поддержка</vt:lpstr>
      <vt:lpstr>Когда использовать WebSockets, а когда нет?</vt:lpstr>
      <vt:lpstr>Server-Sent Events (SSE)</vt:lpstr>
      <vt:lpstr>Как работает SSE?</vt:lpstr>
      <vt:lpstr>Server Push мёртв?</vt:lpstr>
      <vt:lpstr>SSE vs WebSocket</vt:lpstr>
      <vt:lpstr>SSE vs WebSocket vs Long Polling</vt:lpstr>
      <vt:lpstr>gRPC (Google Remote Procedure Call)</vt:lpstr>
      <vt:lpstr>Как работает gRPC?</vt:lpstr>
      <vt:lpstr>Пример описания gRPC-сервиса</vt:lpstr>
      <vt:lpstr>Где используется gRPC?</vt:lpstr>
      <vt:lpstr>gRPC-Web</vt:lpstr>
      <vt:lpstr>Когда используется HTTP/2 для API</vt:lpstr>
      <vt:lpstr>API : gRPC vs HTTP(REST)</vt:lpstr>
      <vt:lpstr>Сравнение расширений протокола HTTP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Валерий Студенников</dc:creator>
  <cp:lastModifiedBy>Валерий Студенников</cp:lastModifiedBy>
  <cp:revision>73</cp:revision>
  <dcterms:created xsi:type="dcterms:W3CDTF">2023-08-25T13:10:39Z</dcterms:created>
  <dcterms:modified xsi:type="dcterms:W3CDTF">2025-04-07T15:29:34Z</dcterms:modified>
</cp:coreProperties>
</file>