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9"/>
  </p:notesMasterIdLst>
  <p:sldIdLst>
    <p:sldId id="257" r:id="rId2"/>
    <p:sldId id="258" r:id="rId3"/>
    <p:sldId id="260" r:id="rId4"/>
    <p:sldId id="275" r:id="rId5"/>
    <p:sldId id="276" r:id="rId6"/>
    <p:sldId id="259" r:id="rId7"/>
    <p:sldId id="263" r:id="rId8"/>
    <p:sldId id="261" r:id="rId9"/>
    <p:sldId id="277" r:id="rId10"/>
    <p:sldId id="262" r:id="rId11"/>
    <p:sldId id="266" r:id="rId12"/>
    <p:sldId id="267" r:id="rId13"/>
    <p:sldId id="264" r:id="rId14"/>
    <p:sldId id="265" r:id="rId15"/>
    <p:sldId id="279" r:id="rId16"/>
    <p:sldId id="268" r:id="rId17"/>
    <p:sldId id="269" r:id="rId18"/>
    <p:sldId id="270" r:id="rId19"/>
    <p:sldId id="271" r:id="rId20"/>
    <p:sldId id="272" r:id="rId21"/>
    <p:sldId id="273" r:id="rId22"/>
    <p:sldId id="274" r:id="rId23"/>
    <p:sldId id="278" r:id="rId24"/>
    <p:sldId id="280" r:id="rId25"/>
    <p:sldId id="281" r:id="rId26"/>
    <p:sldId id="282" r:id="rId27"/>
    <p:sldId id="283" r:id="rId28"/>
    <p:sldId id="285" r:id="rId29"/>
    <p:sldId id="286" r:id="rId30"/>
    <p:sldId id="287" r:id="rId31"/>
    <p:sldId id="293" r:id="rId32"/>
    <p:sldId id="290" r:id="rId33"/>
    <p:sldId id="291" r:id="rId34"/>
    <p:sldId id="300" r:id="rId35"/>
    <p:sldId id="292" r:id="rId36"/>
    <p:sldId id="288" r:id="rId37"/>
    <p:sldId id="289" r:id="rId38"/>
    <p:sldId id="296" r:id="rId39"/>
    <p:sldId id="284" r:id="rId40"/>
    <p:sldId id="301" r:id="rId41"/>
    <p:sldId id="303" r:id="rId42"/>
    <p:sldId id="302" r:id="rId43"/>
    <p:sldId id="294" r:id="rId44"/>
    <p:sldId id="295" r:id="rId45"/>
    <p:sldId id="297" r:id="rId46"/>
    <p:sldId id="298" r:id="rId47"/>
    <p:sldId id="299" r:id="rId4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6184"/>
    <p:restoredTop sz="86404"/>
  </p:normalViewPr>
  <p:slideViewPr>
    <p:cSldViewPr snapToGrid="0">
      <p:cViewPr varScale="1">
        <p:scale>
          <a:sx n="120" d="100"/>
          <a:sy n="120" d="100"/>
        </p:scale>
        <p:origin x="216" y="496"/>
      </p:cViewPr>
      <p:guideLst/>
    </p:cSldViewPr>
  </p:slideViewPr>
  <p:outlineViewPr>
    <p:cViewPr>
      <p:scale>
        <a:sx n="33" d="100"/>
        <a:sy n="33" d="100"/>
      </p:scale>
      <p:origin x="0" y="-320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2344A-5F44-9247-953C-2A7A155124F0}" type="datetimeFigureOut">
              <a:rPr lang="ru-RU" smtClean="0"/>
              <a:t>05.03.2025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26AB0-578F-5D43-B343-9F37168533C1}" type="slidenum">
              <a:rPr lang="ru-RU" smtClean="0"/>
              <a:t>‹#›</a:t>
            </a:fld>
            <a:endParaRPr lang="ru-RU"/>
          </a:p>
        </p:txBody>
      </p:sp>
    </p:spTree>
    <p:extLst>
      <p:ext uri="{BB962C8B-B14F-4D97-AF65-F5344CB8AC3E}">
        <p14:creationId xmlns:p14="http://schemas.microsoft.com/office/powerpoint/2010/main" val="91988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36</a:t>
            </a:fld>
            <a:endParaRPr lang="ru-RU"/>
          </a:p>
        </p:txBody>
      </p:sp>
    </p:spTree>
    <p:extLst>
      <p:ext uri="{BB962C8B-B14F-4D97-AF65-F5344CB8AC3E}">
        <p14:creationId xmlns:p14="http://schemas.microsoft.com/office/powerpoint/2010/main" val="85686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00246-37EF-8329-6B53-C31A90642BC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9ED0D3A-A28B-6493-4E24-1C3F4099A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5DAD270-4AE7-A336-8DDB-752D7A8EA00F}"/>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5" name="Нижний колонтитул 4">
            <a:extLst>
              <a:ext uri="{FF2B5EF4-FFF2-40B4-BE49-F238E27FC236}">
                <a16:creationId xmlns:a16="http://schemas.microsoft.com/office/drawing/2014/main" id="{22B273A7-BFC8-7F26-9969-193E746173B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CAAC17-BD59-005C-9B44-7E0BA93643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1806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9D358-B6D9-D097-CEBC-4FE3529F60D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D75A581-343D-8B11-F8A5-9A0E1B9C1B0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6E05AC-4456-D14F-1BE4-7307DADBE670}"/>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5" name="Нижний колонтитул 4">
            <a:extLst>
              <a:ext uri="{FF2B5EF4-FFF2-40B4-BE49-F238E27FC236}">
                <a16:creationId xmlns:a16="http://schemas.microsoft.com/office/drawing/2014/main" id="{BE6FEB28-F1AB-CC9B-599E-31055D356C7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3ED0F18-A7CA-F6A8-7C29-2D964CE8B64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13132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2CBF921-270E-6004-B1D8-BD15E96DCA3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09EF99C-2997-CAD4-1B44-EDBF5C57FBE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16BD188-DA7A-0F1A-694F-2F004A2031E6}"/>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5" name="Нижний колонтитул 4">
            <a:extLst>
              <a:ext uri="{FF2B5EF4-FFF2-40B4-BE49-F238E27FC236}">
                <a16:creationId xmlns:a16="http://schemas.microsoft.com/office/drawing/2014/main" id="{8CA451E2-4355-3EE7-C4B6-6F7C7D4DCF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CD2E6B-D1CB-7DA4-71F4-699E1FF9C987}"/>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2071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38EDD4-3070-CD69-3CD1-91CACDB55EAC}"/>
              </a:ext>
            </a:extLst>
          </p:cNvPr>
          <p:cNvSpPr>
            <a:spLocks noGrp="1"/>
          </p:cNvSpPr>
          <p:nvPr>
            <p:ph type="title"/>
          </p:nvPr>
        </p:nvSpPr>
        <p:spPr>
          <a:xfrm>
            <a:off x="838200" y="185246"/>
            <a:ext cx="10515600" cy="842352"/>
          </a:xfrm>
        </p:spPr>
        <p:txBody>
          <a:bodyPr/>
          <a:lstStyle/>
          <a:p>
            <a:r>
              <a:rPr lang="ru-RU"/>
              <a:t>Образец заголовка</a:t>
            </a:r>
          </a:p>
        </p:txBody>
      </p:sp>
      <p:sp>
        <p:nvSpPr>
          <p:cNvPr id="3" name="Объект 2">
            <a:extLst>
              <a:ext uri="{FF2B5EF4-FFF2-40B4-BE49-F238E27FC236}">
                <a16:creationId xmlns:a16="http://schemas.microsoft.com/office/drawing/2014/main" id="{96A7A655-7FA3-5A91-C45A-4A3ECB9C93FE}"/>
              </a:ext>
            </a:extLst>
          </p:cNvPr>
          <p:cNvSpPr>
            <a:spLocks noGrp="1"/>
          </p:cNvSpPr>
          <p:nvPr>
            <p:ph idx="1"/>
          </p:nvPr>
        </p:nvSpPr>
        <p:spPr>
          <a:xfrm>
            <a:off x="838200" y="1169233"/>
            <a:ext cx="10515600" cy="5561351"/>
          </a:xfrm>
        </p:spPr>
        <p:txBody>
          <a:bodyPr>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12083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C339B-E38A-9DD2-1261-684B060FD76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5FC9527-61B0-9B70-5E06-1B963FE56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35CFF0-467D-3E9F-ADA8-690AA15B4CBE}"/>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5" name="Нижний колонтитул 4">
            <a:extLst>
              <a:ext uri="{FF2B5EF4-FFF2-40B4-BE49-F238E27FC236}">
                <a16:creationId xmlns:a16="http://schemas.microsoft.com/office/drawing/2014/main" id="{BB135D0E-48CD-0904-45AF-88D6938137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A58F44-4B20-59AF-67BF-80AF65C930E1}"/>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03008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9A0DB-FDE3-14BD-EA59-79174697052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B8F27AB-B270-30C6-354A-0E9AD06026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CF4FD5E-852A-4443-2DC5-4AC94DC2B7B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25747E6-E102-2EEA-1E11-ED33BBB61900}"/>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6" name="Нижний колонтитул 5">
            <a:extLst>
              <a:ext uri="{FF2B5EF4-FFF2-40B4-BE49-F238E27FC236}">
                <a16:creationId xmlns:a16="http://schemas.microsoft.com/office/drawing/2014/main" id="{F557F2BD-B0FE-EC69-F4DD-56FB65A874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BD428B-8110-1191-FFFC-BB283F63663F}"/>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9756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0C0A90-F766-7C1D-556D-255AD401D8C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37791CA-734E-3B8A-D420-2AC5C4561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40E638D-F27A-D20E-8563-DC4D5122E0A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D897FFF-58D8-E908-05C1-A1C7A8A54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19AE0D-C2AE-85D9-2854-59E557826B2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0078EF1-D69C-E6F3-9307-759E849F11E8}"/>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8" name="Нижний колонтитул 7">
            <a:extLst>
              <a:ext uri="{FF2B5EF4-FFF2-40B4-BE49-F238E27FC236}">
                <a16:creationId xmlns:a16="http://schemas.microsoft.com/office/drawing/2014/main" id="{24E6C921-9007-010C-1573-931D5AE0E18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749CEB1-EB87-E42A-0A6C-CC408A12E8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4690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70CD00-CD65-9132-AA1D-CAA8179689D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33926BB-C699-F6EA-A375-E2CE338E3D67}"/>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4" name="Нижний колонтитул 3">
            <a:extLst>
              <a:ext uri="{FF2B5EF4-FFF2-40B4-BE49-F238E27FC236}">
                <a16:creationId xmlns:a16="http://schemas.microsoft.com/office/drawing/2014/main" id="{86D2284D-28F1-05FB-E291-215DA2953B8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F626275-E991-65BD-F212-B5BD99DC639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750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2FFD7F0-EB88-6456-449C-7A3FD21B8E30}"/>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3" name="Нижний колонтитул 2">
            <a:extLst>
              <a:ext uri="{FF2B5EF4-FFF2-40B4-BE49-F238E27FC236}">
                <a16:creationId xmlns:a16="http://schemas.microsoft.com/office/drawing/2014/main" id="{71BA6A63-EB40-C3B8-2F53-ACB81ABFEBE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AB5A58C-C5F1-D93F-853A-02FE772F4C60}"/>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72381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6BAB5-5ACD-892D-B6BA-321C3037148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E2855C4-9E20-2A73-5BBF-05722D6F9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BF3DE80-190F-AB8F-60E0-1004B361D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C0C5146-2604-959F-9765-AFA7B69E01FC}"/>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6" name="Нижний колонтитул 5">
            <a:extLst>
              <a:ext uri="{FF2B5EF4-FFF2-40B4-BE49-F238E27FC236}">
                <a16:creationId xmlns:a16="http://schemas.microsoft.com/office/drawing/2014/main" id="{C36EEC98-94EF-3997-081E-A02AC4E430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45934AE-41E4-4B98-FEF9-CDA10BBA63A4}"/>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18184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A2DB12-E6C3-2AC5-856B-A580416F8D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2C703DF-1343-153D-A642-787CD0CA6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C227866-862C-4972-82AC-2069A3519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140C7A1-7F5E-5B97-4674-F3C349488257}"/>
              </a:ext>
            </a:extLst>
          </p:cNvPr>
          <p:cNvSpPr>
            <a:spLocks noGrp="1"/>
          </p:cNvSpPr>
          <p:nvPr>
            <p:ph type="dt" sz="half" idx="10"/>
          </p:nvPr>
        </p:nvSpPr>
        <p:spPr/>
        <p:txBody>
          <a:bodyPr/>
          <a:lstStyle/>
          <a:p>
            <a:fld id="{4121567C-448C-7948-ABE2-6D095D07F811}" type="datetimeFigureOut">
              <a:rPr lang="ru-RU" smtClean="0"/>
              <a:t>04.03.2025</a:t>
            </a:fld>
            <a:endParaRPr lang="ru-RU"/>
          </a:p>
        </p:txBody>
      </p:sp>
      <p:sp>
        <p:nvSpPr>
          <p:cNvPr id="6" name="Нижний колонтитул 5">
            <a:extLst>
              <a:ext uri="{FF2B5EF4-FFF2-40B4-BE49-F238E27FC236}">
                <a16:creationId xmlns:a16="http://schemas.microsoft.com/office/drawing/2014/main" id="{F4B47943-4F43-1466-8959-3EF84496E3C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F383D1-2E54-59DC-43EC-5FDE15378C59}"/>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95464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FE2D7F-86E0-0480-EBD4-4408A5087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625BC95-7929-2A5B-4B02-E9E5FB5D0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D949F93-FE22-55F0-62BF-13CF58C0C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567C-448C-7948-ABE2-6D095D07F811}" type="datetimeFigureOut">
              <a:rPr lang="ru-RU" smtClean="0"/>
              <a:t>04.03.2025</a:t>
            </a:fld>
            <a:endParaRPr lang="ru-RU"/>
          </a:p>
        </p:txBody>
      </p:sp>
      <p:sp>
        <p:nvSpPr>
          <p:cNvPr id="5" name="Нижний колонтитул 4">
            <a:extLst>
              <a:ext uri="{FF2B5EF4-FFF2-40B4-BE49-F238E27FC236}">
                <a16:creationId xmlns:a16="http://schemas.microsoft.com/office/drawing/2014/main" id="{ABDBE36F-6087-79AB-1ACC-2B66D7387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B4EEB45-8BAF-DB43-66A7-D1B25F10F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F2610-3FEB-AC47-930D-4F9F08CE866A}" type="slidenum">
              <a:rPr lang="ru-RU" smtClean="0"/>
              <a:t>‹#›</a:t>
            </a:fld>
            <a:endParaRPr lang="ru-RU"/>
          </a:p>
        </p:txBody>
      </p:sp>
    </p:spTree>
    <p:extLst>
      <p:ext uri="{BB962C8B-B14F-4D97-AF65-F5344CB8AC3E}">
        <p14:creationId xmlns:p14="http://schemas.microsoft.com/office/powerpoint/2010/main" val="428384390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E777C-9466-C02A-CBA7-D6AED4E21A8C}"/>
              </a:ext>
            </a:extLst>
          </p:cNvPr>
          <p:cNvSpPr>
            <a:spLocks noGrp="1"/>
          </p:cNvSpPr>
          <p:nvPr>
            <p:ph type="ctrTitle"/>
          </p:nvPr>
        </p:nvSpPr>
        <p:spPr>
          <a:xfrm>
            <a:off x="1524000" y="1513749"/>
            <a:ext cx="9144000" cy="1915251"/>
          </a:xfrm>
        </p:spPr>
        <p:txBody>
          <a:bodyPr>
            <a:normAutofit/>
          </a:bodyPr>
          <a:lstStyle/>
          <a:p>
            <a:pPr>
              <a:lnSpc>
                <a:spcPct val="80000"/>
              </a:lnSpc>
            </a:pPr>
            <a:r>
              <a:rPr lang="en-US" sz="6700" b="1" dirty="0">
                <a:solidFill>
                  <a:schemeClr val="accent6">
                    <a:lumMod val="50000"/>
                  </a:schemeClr>
                </a:solidFill>
              </a:rPr>
              <a:t>DNS</a:t>
            </a:r>
            <a:br>
              <a:rPr lang="en-US" sz="6700" b="1" dirty="0">
                <a:solidFill>
                  <a:schemeClr val="accent6">
                    <a:lumMod val="50000"/>
                  </a:schemeClr>
                </a:solidFill>
              </a:rPr>
            </a:br>
            <a:r>
              <a:rPr lang="en-US" sz="6700" dirty="0">
                <a:solidFill>
                  <a:schemeClr val="tx1">
                    <a:lumMod val="65000"/>
                    <a:lumOff val="35000"/>
                  </a:schemeClr>
                </a:solidFill>
              </a:rPr>
              <a:t>(Domain name system)</a:t>
            </a:r>
            <a:endParaRPr lang="ru-RU" sz="6700" dirty="0">
              <a:solidFill>
                <a:schemeClr val="tx1">
                  <a:lumMod val="65000"/>
                  <a:lumOff val="35000"/>
                </a:schemeClr>
              </a:solidFill>
            </a:endParaRPr>
          </a:p>
        </p:txBody>
      </p:sp>
      <p:sp>
        <p:nvSpPr>
          <p:cNvPr id="4" name="Подзаголовок 2">
            <a:extLst>
              <a:ext uri="{FF2B5EF4-FFF2-40B4-BE49-F238E27FC236}">
                <a16:creationId xmlns:a16="http://schemas.microsoft.com/office/drawing/2014/main" id="{50076B90-DB55-5C98-9B9B-866259284F40}"/>
              </a:ext>
            </a:extLst>
          </p:cNvPr>
          <p:cNvSpPr txBox="1">
            <a:spLocks/>
          </p:cNvSpPr>
          <p:nvPr/>
        </p:nvSpPr>
        <p:spPr>
          <a:xfrm>
            <a:off x="9483932" y="6411957"/>
            <a:ext cx="2584340" cy="33526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a:lnSpc>
                <a:spcPct val="110000"/>
              </a:lnSpc>
              <a:spcBef>
                <a:spcPts val="0"/>
              </a:spcBef>
            </a:pPr>
            <a:r>
              <a:rPr lang="en-US" sz="1800" dirty="0"/>
              <a:t>© </a:t>
            </a:r>
            <a:r>
              <a:rPr lang="ru-RU" sz="1800" dirty="0"/>
              <a:t>Валерий Студенников</a:t>
            </a:r>
          </a:p>
        </p:txBody>
      </p:sp>
      <p:pic>
        <p:nvPicPr>
          <p:cNvPr id="5" name="Рисунок 4">
            <a:extLst>
              <a:ext uri="{FF2B5EF4-FFF2-40B4-BE49-F238E27FC236}">
                <a16:creationId xmlns:a16="http://schemas.microsoft.com/office/drawing/2014/main" id="{7F4D86E8-4FE3-3051-1E15-D9F176F40F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3069020" cy="906756"/>
          </a:xfrm>
          <a:prstGeom prst="rect">
            <a:avLst/>
          </a:prstGeom>
        </p:spPr>
      </p:pic>
      <p:sp>
        <p:nvSpPr>
          <p:cNvPr id="6" name="TextBox 5">
            <a:extLst>
              <a:ext uri="{FF2B5EF4-FFF2-40B4-BE49-F238E27FC236}">
                <a16:creationId xmlns:a16="http://schemas.microsoft.com/office/drawing/2014/main" id="{33C95DF9-355A-2DFA-63F8-503F9B4E0CCC}"/>
              </a:ext>
            </a:extLst>
          </p:cNvPr>
          <p:cNvSpPr txBox="1"/>
          <p:nvPr/>
        </p:nvSpPr>
        <p:spPr>
          <a:xfrm>
            <a:off x="7500396" y="278408"/>
            <a:ext cx="4232560" cy="400110"/>
          </a:xfrm>
          <a:prstGeom prst="rect">
            <a:avLst/>
          </a:prstGeom>
          <a:noFill/>
        </p:spPr>
        <p:txBody>
          <a:bodyPr wrap="square" rtlCol="0">
            <a:spAutoFit/>
          </a:bodyPr>
          <a:lstStyle/>
          <a:p>
            <a:r>
              <a:rPr lang="ru-RU" sz="2000" dirty="0">
                <a:solidFill>
                  <a:schemeClr val="accent5">
                    <a:lumMod val="50000"/>
                  </a:schemeClr>
                </a:solidFill>
              </a:rPr>
              <a:t>Курс «Сетевое программирование»</a:t>
            </a:r>
          </a:p>
        </p:txBody>
      </p:sp>
      <p:pic>
        <p:nvPicPr>
          <p:cNvPr id="3" name="Picture 2" descr="Коротко про DNS-сервер -">
            <a:extLst>
              <a:ext uri="{FF2B5EF4-FFF2-40B4-BE49-F238E27FC236}">
                <a16:creationId xmlns:a16="http://schemas.microsoft.com/office/drawing/2014/main" id="{AA6A6961-2FA4-7693-7237-35D764AE00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9925" y="3429000"/>
            <a:ext cx="6200252" cy="3247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BBB83C-5147-6712-B784-5C88DFB5B59F}"/>
              </a:ext>
            </a:extLst>
          </p:cNvPr>
          <p:cNvSpPr>
            <a:spLocks noGrp="1"/>
          </p:cNvSpPr>
          <p:nvPr>
            <p:ph type="title"/>
          </p:nvPr>
        </p:nvSpPr>
        <p:spPr/>
        <p:txBody>
          <a:bodyPr/>
          <a:lstStyle/>
          <a:p>
            <a:r>
              <a:rPr lang="ru-RU" dirty="0"/>
              <a:t>Записи </a:t>
            </a:r>
            <a:r>
              <a:rPr lang="en-US" dirty="0"/>
              <a:t>DNS</a:t>
            </a:r>
            <a:r>
              <a:rPr lang="ru-RU" dirty="0"/>
              <a:t> (</a:t>
            </a:r>
            <a:r>
              <a:rPr lang="en" dirty="0"/>
              <a:t>Resource Record, RR</a:t>
            </a:r>
            <a:r>
              <a:rPr lang="ru-RU" dirty="0"/>
              <a:t>)</a:t>
            </a:r>
          </a:p>
        </p:txBody>
      </p:sp>
      <p:sp>
        <p:nvSpPr>
          <p:cNvPr id="3" name="Объект 2">
            <a:extLst>
              <a:ext uri="{FF2B5EF4-FFF2-40B4-BE49-F238E27FC236}">
                <a16:creationId xmlns:a16="http://schemas.microsoft.com/office/drawing/2014/main" id="{1FB4F754-EAB6-FB3D-0104-82F8D2F8A778}"/>
              </a:ext>
            </a:extLst>
          </p:cNvPr>
          <p:cNvSpPr>
            <a:spLocks noGrp="1"/>
          </p:cNvSpPr>
          <p:nvPr>
            <p:ph idx="1"/>
          </p:nvPr>
        </p:nvSpPr>
        <p:spPr>
          <a:xfrm>
            <a:off x="838200" y="1027598"/>
            <a:ext cx="10515600" cy="5645156"/>
          </a:xfrm>
        </p:spPr>
        <p:txBody>
          <a:bodyPr/>
          <a:lstStyle/>
          <a:p>
            <a:pPr marL="0" indent="0">
              <a:lnSpc>
                <a:spcPct val="100000"/>
              </a:lnSpc>
              <a:buNone/>
            </a:pPr>
            <a:r>
              <a:rPr lang="en" sz="2000" dirty="0"/>
              <a:t>DNS </a:t>
            </a:r>
            <a:r>
              <a:rPr lang="ru-RU" sz="2000" dirty="0"/>
              <a:t>содержит несколько типов записей, каждая из которых выполняет свою роль:</a:t>
            </a:r>
          </a:p>
          <a:p>
            <a:pPr>
              <a:lnSpc>
                <a:spcPct val="100000"/>
              </a:lnSpc>
              <a:spcBef>
                <a:spcPts val="800"/>
              </a:spcBef>
            </a:pPr>
            <a:r>
              <a:rPr lang="en" sz="2000" b="1" dirty="0"/>
              <a:t>A (Address)</a:t>
            </a:r>
            <a:r>
              <a:rPr lang="en" sz="2000" dirty="0"/>
              <a:t> — </a:t>
            </a:r>
            <a:r>
              <a:rPr lang="ru-RU" sz="2000" dirty="0"/>
              <a:t>сопоставляет доменное имя с </a:t>
            </a:r>
            <a:r>
              <a:rPr lang="en" sz="2000" dirty="0"/>
              <a:t>IPv4-</a:t>
            </a:r>
            <a:r>
              <a:rPr lang="ru-RU" sz="2000" dirty="0"/>
              <a:t>адресом (</a:t>
            </a:r>
            <a:r>
              <a:rPr lang="en" sz="2000" dirty="0"/>
              <a:t>example.com → 192.168.1.1).</a:t>
            </a:r>
          </a:p>
          <a:p>
            <a:pPr>
              <a:lnSpc>
                <a:spcPct val="100000"/>
              </a:lnSpc>
              <a:spcBef>
                <a:spcPts val="800"/>
              </a:spcBef>
            </a:pPr>
            <a:r>
              <a:rPr lang="en" sz="2000" b="1" dirty="0"/>
              <a:t>AAAA (IPv6 Address)</a:t>
            </a:r>
            <a:r>
              <a:rPr lang="en" sz="2000" dirty="0"/>
              <a:t> — </a:t>
            </a:r>
            <a:r>
              <a:rPr lang="ru-RU" sz="2000" dirty="0"/>
              <a:t>аналогично </a:t>
            </a:r>
            <a:r>
              <a:rPr lang="en" sz="2000" dirty="0"/>
              <a:t>A-</a:t>
            </a:r>
            <a:r>
              <a:rPr lang="ru-RU" sz="2000" dirty="0"/>
              <a:t>записи, но для </a:t>
            </a:r>
            <a:r>
              <a:rPr lang="en" sz="2000" dirty="0"/>
              <a:t>IPv6.</a:t>
            </a:r>
          </a:p>
          <a:p>
            <a:pPr>
              <a:lnSpc>
                <a:spcPct val="100000"/>
              </a:lnSpc>
              <a:spcBef>
                <a:spcPts val="800"/>
              </a:spcBef>
            </a:pPr>
            <a:r>
              <a:rPr lang="en" sz="2000" b="1" dirty="0"/>
              <a:t>CNAME (Canonical Name)</a:t>
            </a:r>
            <a:r>
              <a:rPr lang="en" sz="2000" dirty="0"/>
              <a:t> — </a:t>
            </a:r>
            <a:r>
              <a:rPr lang="ru-RU" sz="2000" dirty="0"/>
              <a:t>указывает, что домен является алиасом для другого (</a:t>
            </a:r>
            <a:r>
              <a:rPr lang="en" sz="2000" noProof="1"/>
              <a:t>shop.example.com</a:t>
            </a:r>
            <a:r>
              <a:rPr lang="en" sz="2000" dirty="0"/>
              <a:t> → example.com).</a:t>
            </a:r>
          </a:p>
          <a:p>
            <a:pPr>
              <a:lnSpc>
                <a:spcPct val="100000"/>
              </a:lnSpc>
              <a:spcBef>
                <a:spcPts val="800"/>
              </a:spcBef>
            </a:pPr>
            <a:r>
              <a:rPr lang="en" sz="2000" b="1" dirty="0"/>
              <a:t>MX (Mail Exchange)</a:t>
            </a:r>
            <a:r>
              <a:rPr lang="en" sz="2000" dirty="0"/>
              <a:t> — </a:t>
            </a:r>
            <a:r>
              <a:rPr lang="ru-RU" sz="2000" dirty="0"/>
              <a:t>определяет почтовые серверы, обслуживающие домен (</a:t>
            </a:r>
            <a:r>
              <a:rPr lang="en" sz="2000" noProof="1"/>
              <a:t>mail.example.com</a:t>
            </a:r>
            <a:r>
              <a:rPr lang="en" sz="2000" dirty="0"/>
              <a:t>).</a:t>
            </a:r>
          </a:p>
          <a:p>
            <a:pPr>
              <a:lnSpc>
                <a:spcPct val="100000"/>
              </a:lnSpc>
              <a:spcBef>
                <a:spcPts val="800"/>
              </a:spcBef>
            </a:pPr>
            <a:r>
              <a:rPr lang="en" sz="2000" b="1" dirty="0"/>
              <a:t>TXT</a:t>
            </a:r>
            <a:r>
              <a:rPr lang="en" sz="2000" dirty="0"/>
              <a:t> — </a:t>
            </a:r>
            <a:r>
              <a:rPr lang="ru-RU" sz="2000" dirty="0"/>
              <a:t>хранит текстовые данные (например, </a:t>
            </a:r>
            <a:r>
              <a:rPr lang="en" sz="2000" dirty="0"/>
              <a:t>SPF-</a:t>
            </a:r>
            <a:r>
              <a:rPr lang="ru-RU" sz="2000" dirty="0"/>
              <a:t>записи для защиты от спама).</a:t>
            </a:r>
          </a:p>
          <a:p>
            <a:pPr>
              <a:lnSpc>
                <a:spcPct val="100000"/>
              </a:lnSpc>
              <a:spcBef>
                <a:spcPts val="800"/>
              </a:spcBef>
            </a:pPr>
            <a:r>
              <a:rPr lang="en" sz="2000" b="1" dirty="0"/>
              <a:t>NS (Name Server)</a:t>
            </a:r>
            <a:r>
              <a:rPr lang="en" sz="2000" dirty="0"/>
              <a:t> — </a:t>
            </a:r>
            <a:r>
              <a:rPr lang="ru-RU" sz="2000" dirty="0"/>
              <a:t>указывает на серверы, отвечающие за доменную зону.</a:t>
            </a:r>
          </a:p>
          <a:p>
            <a:pPr>
              <a:lnSpc>
                <a:spcPct val="100000"/>
              </a:lnSpc>
              <a:spcBef>
                <a:spcPts val="800"/>
              </a:spcBef>
            </a:pPr>
            <a:r>
              <a:rPr lang="en" sz="2000" b="1" dirty="0"/>
              <a:t>SRV</a:t>
            </a:r>
            <a:r>
              <a:rPr lang="en" sz="2000" dirty="0"/>
              <a:t> — </a:t>
            </a:r>
            <a:r>
              <a:rPr lang="ru-RU" sz="2000" dirty="0"/>
              <a:t>определяет службы в домене (например, </a:t>
            </a:r>
            <a:r>
              <a:rPr lang="en" sz="2000" dirty="0"/>
              <a:t>SIP, XMPP (Jabber), </a:t>
            </a:r>
            <a:r>
              <a:rPr lang="en" sz="2000" dirty="0" err="1"/>
              <a:t>Kereros</a:t>
            </a:r>
            <a:r>
              <a:rPr lang="en" sz="2000" dirty="0"/>
              <a:t>).</a:t>
            </a:r>
          </a:p>
          <a:p>
            <a:pPr>
              <a:lnSpc>
                <a:spcPct val="100000"/>
              </a:lnSpc>
              <a:spcBef>
                <a:spcPts val="800"/>
              </a:spcBef>
            </a:pPr>
            <a:r>
              <a:rPr lang="en" sz="2000" b="1" dirty="0"/>
              <a:t>SOA (Start of Authority)</a:t>
            </a:r>
            <a:r>
              <a:rPr lang="en" sz="2000" dirty="0"/>
              <a:t> — </a:t>
            </a:r>
            <a:r>
              <a:rPr lang="ru-RU" sz="2000" dirty="0"/>
              <a:t>содержит информацию о зоне, включая контактные данные администратора.</a:t>
            </a:r>
            <a:r>
              <a:rPr lang="en-US" sz="2000" dirty="0"/>
              <a:t> </a:t>
            </a:r>
          </a:p>
          <a:p>
            <a:pPr marL="0" indent="0">
              <a:lnSpc>
                <a:spcPct val="100000"/>
              </a:lnSpc>
              <a:buNone/>
            </a:pPr>
            <a:r>
              <a:rPr lang="ru-RU" sz="2000" dirty="0"/>
              <a:t>Для обратных зон:</a:t>
            </a:r>
          </a:p>
          <a:p>
            <a:pPr>
              <a:lnSpc>
                <a:spcPct val="100000"/>
              </a:lnSpc>
            </a:pPr>
            <a:r>
              <a:rPr lang="en" sz="2000" b="1" dirty="0">
                <a:solidFill>
                  <a:schemeClr val="accent6">
                    <a:lumMod val="50000"/>
                  </a:schemeClr>
                </a:solidFill>
              </a:rPr>
              <a:t>PTR (Pointer)</a:t>
            </a:r>
            <a:r>
              <a:rPr lang="en" sz="2000" dirty="0">
                <a:solidFill>
                  <a:schemeClr val="accent6">
                    <a:lumMod val="50000"/>
                  </a:schemeClr>
                </a:solidFill>
              </a:rPr>
              <a:t> — </a:t>
            </a:r>
            <a:r>
              <a:rPr lang="ru-RU" sz="2000" dirty="0">
                <a:solidFill>
                  <a:schemeClr val="accent6">
                    <a:lumMod val="50000"/>
                  </a:schemeClr>
                </a:solidFill>
              </a:rPr>
              <a:t>используется для обратного поиска </a:t>
            </a:r>
            <a:r>
              <a:rPr lang="en" sz="2000" dirty="0">
                <a:solidFill>
                  <a:schemeClr val="accent6">
                    <a:lumMod val="50000"/>
                  </a:schemeClr>
                </a:solidFill>
              </a:rPr>
              <a:t>IP → </a:t>
            </a:r>
            <a:r>
              <a:rPr lang="ru-RU" sz="2000" dirty="0">
                <a:solidFill>
                  <a:schemeClr val="accent6">
                    <a:lumMod val="50000"/>
                  </a:schemeClr>
                </a:solidFill>
              </a:rPr>
              <a:t>домен.</a:t>
            </a:r>
          </a:p>
        </p:txBody>
      </p:sp>
    </p:spTree>
    <p:extLst>
      <p:ext uri="{BB962C8B-B14F-4D97-AF65-F5344CB8AC3E}">
        <p14:creationId xmlns:p14="http://schemas.microsoft.com/office/powerpoint/2010/main" val="306833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7ADA08-9B26-EACB-80E1-58A5D495BF6E}"/>
              </a:ext>
            </a:extLst>
          </p:cNvPr>
          <p:cNvSpPr>
            <a:spLocks noGrp="1"/>
          </p:cNvSpPr>
          <p:nvPr>
            <p:ph type="title"/>
          </p:nvPr>
        </p:nvSpPr>
        <p:spPr>
          <a:xfrm>
            <a:off x="838200" y="162046"/>
            <a:ext cx="10515600" cy="668732"/>
          </a:xfrm>
        </p:spPr>
        <p:txBody>
          <a:bodyPr>
            <a:normAutofit fontScale="90000"/>
          </a:bodyPr>
          <a:lstStyle/>
          <a:p>
            <a:r>
              <a:rPr lang="ru-RU" dirty="0"/>
              <a:t>Пример файла зоны</a:t>
            </a:r>
          </a:p>
        </p:txBody>
      </p:sp>
      <p:sp>
        <p:nvSpPr>
          <p:cNvPr id="3" name="Объект 2">
            <a:extLst>
              <a:ext uri="{FF2B5EF4-FFF2-40B4-BE49-F238E27FC236}">
                <a16:creationId xmlns:a16="http://schemas.microsoft.com/office/drawing/2014/main" id="{4DD8118E-40E0-E491-0E41-4ADD77074CC5}"/>
              </a:ext>
            </a:extLst>
          </p:cNvPr>
          <p:cNvSpPr>
            <a:spLocks noGrp="1"/>
          </p:cNvSpPr>
          <p:nvPr>
            <p:ph idx="1"/>
          </p:nvPr>
        </p:nvSpPr>
        <p:spPr>
          <a:xfrm>
            <a:off x="838200" y="1012488"/>
            <a:ext cx="10515600" cy="5585082"/>
          </a:xfrm>
        </p:spPr>
        <p:txBody>
          <a:bodyPr/>
          <a:lstStyle/>
          <a:p>
            <a:pPr marL="0" indent="0">
              <a:spcBef>
                <a:spcPts val="0"/>
              </a:spcBef>
              <a:buNone/>
            </a:pPr>
            <a:r>
              <a:rPr lang="ru-RU" sz="1800" noProof="1">
                <a:solidFill>
                  <a:srgbClr val="B3B3B3"/>
                </a:solidFill>
                <a:effectLst/>
                <a:latin typeface="Consolas" panose="020B0609020204030204" pitchFamily="49" charset="0"/>
                <a:cs typeface="Consolas" panose="020B0609020204030204" pitchFamily="49" charset="0"/>
              </a:rPr>
              <a:t>$TTL</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86400</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D6401"/>
                </a:solidFill>
                <a:effectLst/>
                <a:latin typeface="Consolas" panose="020B0609020204030204" pitchFamily="49" charset="0"/>
                <a:cs typeface="Consolas" panose="020B0609020204030204" pitchFamily="49" charset="0"/>
              </a:rPr>
              <a:t>; Время жизни кеша (1 день)</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SOA</a:t>
            </a:r>
            <a:r>
              <a:rPr lang="ru-RU" sz="1800" noProof="1">
                <a:solidFill>
                  <a:srgbClr val="000000"/>
                </a:solidFill>
                <a:effectLst/>
                <a:latin typeface="Consolas" panose="020B0609020204030204" pitchFamily="49" charset="0"/>
                <a:cs typeface="Consolas" panose="020B0609020204030204" pitchFamily="49" charset="0"/>
              </a:rPr>
              <a:t> ns1.example.com. admin.example.com. (</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2024030401</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D6401"/>
                </a:solidFill>
                <a:effectLst/>
                <a:latin typeface="Consolas" panose="020B0609020204030204" pitchFamily="49" charset="0"/>
                <a:cs typeface="Consolas" panose="020B0609020204030204" pitchFamily="49" charset="0"/>
              </a:rPr>
              <a:t>; Серийный номер (обновлять при изменениях)</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3600</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D6401"/>
                </a:solidFill>
                <a:effectLst/>
                <a:latin typeface="Consolas" panose="020B0609020204030204" pitchFamily="49" charset="0"/>
                <a:cs typeface="Consolas" panose="020B0609020204030204" pitchFamily="49" charset="0"/>
              </a:rPr>
              <a:t>; Refresh (как часто вторичные серверы проверяют обновления)</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1800</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D6401"/>
                </a:solidFill>
                <a:effectLst/>
                <a:latin typeface="Consolas" panose="020B0609020204030204" pitchFamily="49" charset="0"/>
                <a:cs typeface="Consolas" panose="020B0609020204030204" pitchFamily="49" charset="0"/>
              </a:rPr>
              <a:t>; Retry (повторная попытка в случае ошибки)</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1209600</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D6401"/>
                </a:solidFill>
                <a:effectLst/>
                <a:latin typeface="Consolas" panose="020B0609020204030204" pitchFamily="49" charset="0"/>
                <a:cs typeface="Consolas" panose="020B0609020204030204" pitchFamily="49" charset="0"/>
              </a:rPr>
              <a:t>; Expire (время жизни кеша у вторичных серверов)</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86400</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D6401"/>
                </a:solidFill>
                <a:effectLst/>
                <a:latin typeface="Consolas" panose="020B0609020204030204" pitchFamily="49" charset="0"/>
                <a:cs typeface="Consolas" panose="020B0609020204030204" pitchFamily="49" charset="0"/>
              </a:rPr>
              <a:t>; Minimum TTL (минимальный TTL)</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NS - серверы имен</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NS</a:t>
            </a:r>
            <a:r>
              <a:rPr lang="ru-RU" sz="1800" noProof="1">
                <a:solidFill>
                  <a:srgbClr val="000000"/>
                </a:solidFill>
                <a:effectLst/>
                <a:latin typeface="Consolas" panose="020B0609020204030204" pitchFamily="49" charset="0"/>
                <a:cs typeface="Consolas" panose="020B0609020204030204" pitchFamily="49" charset="0"/>
              </a:rPr>
              <a:t>  ns1.example.com.</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NS</a:t>
            </a:r>
            <a:r>
              <a:rPr lang="ru-RU" sz="1800" noProof="1">
                <a:solidFill>
                  <a:srgbClr val="000000"/>
                </a:solidFill>
                <a:effectLst/>
                <a:latin typeface="Consolas" panose="020B0609020204030204" pitchFamily="49" charset="0"/>
                <a:cs typeface="Consolas" panose="020B0609020204030204" pitchFamily="49" charset="0"/>
              </a:rPr>
              <a:t>  ns2.example.com.</a:t>
            </a:r>
            <a:br>
              <a:rPr lang="ru-RU" sz="1800" noProof="1">
                <a:solidFill>
                  <a:srgbClr val="000000"/>
                </a:solidFill>
                <a:effectLst/>
                <a:latin typeface="Consolas" panose="020B0609020204030204" pitchFamily="49" charset="0"/>
                <a:cs typeface="Consolas" panose="020B0609020204030204" pitchFamily="49" charset="0"/>
              </a:rPr>
            </a:b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A - запись (IPv4-адреса)</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A</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192.0.2.1</a:t>
            </a: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www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A</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192.0.2.2</a:t>
            </a: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mail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A</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192.0.2.3</a:t>
            </a:r>
            <a:br>
              <a:rPr lang="ru-RU" sz="1800" noProof="1">
                <a:solidFill>
                  <a:srgbClr val="000000"/>
                </a:solidFill>
                <a:effectLst/>
                <a:latin typeface="Consolas" panose="020B0609020204030204" pitchFamily="49" charset="0"/>
                <a:cs typeface="Consolas" panose="020B0609020204030204" pitchFamily="49" charset="0"/>
              </a:rPr>
            </a:b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AAAA - запись (IPv6-адреса)</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AAAA</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2001:db8::1</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www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AAAA</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2001:db8::2</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mail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AAAA</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2001:db8::3</a:t>
            </a:r>
          </a:p>
        </p:txBody>
      </p:sp>
    </p:spTree>
    <p:extLst>
      <p:ext uri="{BB962C8B-B14F-4D97-AF65-F5344CB8AC3E}">
        <p14:creationId xmlns:p14="http://schemas.microsoft.com/office/powerpoint/2010/main" val="116678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A5B6BEE-36C0-1A1E-0DB8-E33AED858239}"/>
              </a:ext>
            </a:extLst>
          </p:cNvPr>
          <p:cNvSpPr>
            <a:spLocks noGrp="1"/>
          </p:cNvSpPr>
          <p:nvPr>
            <p:ph idx="1"/>
          </p:nvPr>
        </p:nvSpPr>
        <p:spPr>
          <a:xfrm>
            <a:off x="838200" y="300942"/>
            <a:ext cx="10515600" cy="6191932"/>
          </a:xfrm>
        </p:spPr>
        <p:txBody>
          <a:bodyPr/>
          <a:lstStyle/>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CNAME - алиасы</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ftp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CNAME</a:t>
            </a:r>
            <a:r>
              <a:rPr lang="ru-RU" sz="1800" noProof="1">
                <a:solidFill>
                  <a:srgbClr val="000000"/>
                </a:solidFill>
                <a:effectLst/>
                <a:latin typeface="Consolas" panose="020B0609020204030204" pitchFamily="49" charset="0"/>
                <a:cs typeface="Consolas" panose="020B0609020204030204" pitchFamily="49" charset="0"/>
              </a:rPr>
              <a:t> www.example.com.</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shop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CNAME</a:t>
            </a:r>
            <a:r>
              <a:rPr lang="ru-RU" sz="1800" noProof="1">
                <a:solidFill>
                  <a:srgbClr val="000000"/>
                </a:solidFill>
                <a:effectLst/>
                <a:latin typeface="Consolas" panose="020B0609020204030204" pitchFamily="49" charset="0"/>
                <a:cs typeface="Consolas" panose="020B0609020204030204" pitchFamily="49" charset="0"/>
              </a:rPr>
              <a:t> store.example.com.</a:t>
            </a:r>
          </a:p>
          <a:p>
            <a:pPr marL="0" indent="0">
              <a:spcBef>
                <a:spcPts val="0"/>
              </a:spcBef>
              <a:buNone/>
            </a:pP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MX - почтовые серверы</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MX</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10</a:t>
            </a:r>
            <a:r>
              <a:rPr lang="ru-RU" sz="1800" noProof="1">
                <a:solidFill>
                  <a:srgbClr val="000000"/>
                </a:solidFill>
                <a:effectLst/>
                <a:latin typeface="Consolas" panose="020B0609020204030204" pitchFamily="49" charset="0"/>
                <a:cs typeface="Consolas" panose="020B0609020204030204" pitchFamily="49" charset="0"/>
              </a:rPr>
              <a:t> mail.example.com.</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MX</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20</a:t>
            </a:r>
            <a:r>
              <a:rPr lang="ru-RU" sz="1800" noProof="1">
                <a:solidFill>
                  <a:srgbClr val="000000"/>
                </a:solidFill>
                <a:effectLst/>
                <a:latin typeface="Consolas" panose="020B0609020204030204" pitchFamily="49" charset="0"/>
                <a:cs typeface="Consolas" panose="020B0609020204030204" pitchFamily="49" charset="0"/>
              </a:rPr>
              <a:t> backupmail.example.com.</a:t>
            </a:r>
            <a:br>
              <a:rPr lang="ru-RU" sz="1800" noProof="1">
                <a:solidFill>
                  <a:srgbClr val="000000"/>
                </a:solidFill>
                <a:effectLst/>
                <a:latin typeface="Consolas" panose="020B0609020204030204" pitchFamily="49" charset="0"/>
                <a:cs typeface="Consolas" panose="020B0609020204030204" pitchFamily="49" charset="0"/>
              </a:rPr>
            </a:b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TXT - текстовые записи (например, SPF, DKIM, описания)</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TXT</a:t>
            </a:r>
            <a:r>
              <a:rPr lang="ru-RU" sz="1800" noProof="1">
                <a:solidFill>
                  <a:srgbClr val="000000"/>
                </a:solidFill>
                <a:effectLst/>
                <a:latin typeface="Consolas" panose="020B0609020204030204" pitchFamily="49" charset="0"/>
                <a:cs typeface="Consolas" panose="020B0609020204030204" pitchFamily="49" charset="0"/>
              </a:rPr>
              <a:t>  "v=spf1 mx -all"</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mail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TXT</a:t>
            </a:r>
            <a:r>
              <a:rPr lang="ru-RU" sz="1800" noProof="1">
                <a:solidFill>
                  <a:srgbClr val="000000"/>
                </a:solidFill>
                <a:effectLst/>
                <a:latin typeface="Consolas" panose="020B0609020204030204" pitchFamily="49" charset="0"/>
                <a:cs typeface="Consolas" panose="020B0609020204030204" pitchFamily="49" charset="0"/>
              </a:rPr>
              <a:t>  "v=DMARC1</a:t>
            </a:r>
            <a:r>
              <a:rPr lang="ru-RU" sz="1800" noProof="1">
                <a:solidFill>
                  <a:srgbClr val="0D6401"/>
                </a:solidFill>
                <a:effectLst/>
                <a:latin typeface="Consolas" panose="020B0609020204030204" pitchFamily="49" charset="0"/>
                <a:cs typeface="Consolas" panose="020B0609020204030204" pitchFamily="49" charset="0"/>
              </a:rPr>
              <a:t>; p=reject; rua=mailto:dmarc@example.com"</a:t>
            </a:r>
            <a:br>
              <a:rPr lang="ru-RU" sz="1800" noProof="1">
                <a:solidFill>
                  <a:srgbClr val="000000"/>
                </a:solidFill>
                <a:effectLst/>
                <a:latin typeface="Consolas" panose="020B0609020204030204" pitchFamily="49" charset="0"/>
                <a:cs typeface="Consolas" panose="020B0609020204030204" pitchFamily="49" charset="0"/>
              </a:rPr>
            </a:b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PTR - обратное разрешение (используется в зоне обратного DNS)</a:t>
            </a:r>
          </a:p>
          <a:p>
            <a:pPr marL="0" indent="0">
              <a:spcBef>
                <a:spcPts val="0"/>
              </a:spcBef>
              <a:buNone/>
            </a:pPr>
            <a:r>
              <a:rPr lang="ru-RU" sz="1800" noProof="1">
                <a:solidFill>
                  <a:srgbClr val="1400C4"/>
                </a:solidFill>
                <a:effectLst/>
                <a:latin typeface="Consolas" panose="020B0609020204030204" pitchFamily="49" charset="0"/>
                <a:cs typeface="Consolas" panose="020B0609020204030204" pitchFamily="49" charset="0"/>
              </a:rPr>
              <a:t>1.2.0.192</a:t>
            </a:r>
            <a:r>
              <a:rPr lang="ru-RU" sz="1800" noProof="1">
                <a:solidFill>
                  <a:srgbClr val="000000"/>
                </a:solidFill>
                <a:effectLst/>
                <a:latin typeface="Consolas" panose="020B0609020204030204" pitchFamily="49" charset="0"/>
                <a:cs typeface="Consolas" panose="020B0609020204030204" pitchFamily="49" charset="0"/>
              </a:rPr>
              <a:t>.in-addr.arpa.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PTR</a:t>
            </a:r>
            <a:r>
              <a:rPr lang="ru-RU" sz="1800" noProof="1">
                <a:solidFill>
                  <a:srgbClr val="000000"/>
                </a:solidFill>
                <a:effectLst/>
                <a:latin typeface="Consolas" panose="020B0609020204030204" pitchFamily="49" charset="0"/>
                <a:cs typeface="Consolas" panose="020B0609020204030204" pitchFamily="49" charset="0"/>
              </a:rPr>
              <a:t> example.com.</a:t>
            </a:r>
            <a:br>
              <a:rPr lang="ru-RU" sz="1800" noProof="1">
                <a:solidFill>
                  <a:srgbClr val="000000"/>
                </a:solidFill>
                <a:effectLst/>
                <a:latin typeface="Consolas" panose="020B0609020204030204" pitchFamily="49" charset="0"/>
                <a:cs typeface="Consolas" panose="020B0609020204030204" pitchFamily="49" charset="0"/>
              </a:rPr>
            </a:b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SRV - записи для служб (например, XMPP, SIP)</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_xmpp-server._tcp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SRV</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5 0 5269</a:t>
            </a:r>
            <a:r>
              <a:rPr lang="ru-RU" sz="1800" noProof="1">
                <a:solidFill>
                  <a:srgbClr val="000000"/>
                </a:solidFill>
                <a:effectLst/>
                <a:latin typeface="Consolas" panose="020B0609020204030204" pitchFamily="49" charset="0"/>
                <a:cs typeface="Consolas" panose="020B0609020204030204" pitchFamily="49" charset="0"/>
              </a:rPr>
              <a:t> xmpp.example.com.</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_sip._udp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SRV</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10 50 5060</a:t>
            </a:r>
            <a:r>
              <a:rPr lang="ru-RU" sz="1800" noProof="1">
                <a:solidFill>
                  <a:srgbClr val="000000"/>
                </a:solidFill>
                <a:effectLst/>
                <a:latin typeface="Consolas" panose="020B0609020204030204" pitchFamily="49" charset="0"/>
                <a:cs typeface="Consolas" panose="020B0609020204030204" pitchFamily="49" charset="0"/>
              </a:rPr>
              <a:t> sipserver.example.com.</a:t>
            </a:r>
            <a:br>
              <a:rPr lang="ru-RU" sz="1800" noProof="1">
                <a:solidFill>
                  <a:srgbClr val="000000"/>
                </a:solidFill>
                <a:effectLst/>
                <a:latin typeface="Consolas" panose="020B0609020204030204" pitchFamily="49" charset="0"/>
                <a:cs typeface="Consolas" panose="020B0609020204030204" pitchFamily="49" charset="0"/>
              </a:rPr>
            </a:br>
            <a:endParaRPr lang="ru-RU" sz="1800" noProof="1">
              <a:solidFill>
                <a:srgbClr val="000000"/>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HINFO - информация о хосте</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HINFO  "Intel-x86_64" "Linux"</a:t>
            </a:r>
          </a:p>
          <a:p>
            <a:pPr marL="0" indent="0">
              <a:spcBef>
                <a:spcPts val="0"/>
              </a:spcBef>
              <a:buNone/>
            </a:pPr>
            <a:r>
              <a:rPr lang="ru-RU" sz="1800" noProof="1">
                <a:solidFill>
                  <a:srgbClr val="0D6401"/>
                </a:solidFill>
                <a:effectLst/>
                <a:latin typeface="Consolas" panose="020B0609020204030204" pitchFamily="49" charset="0"/>
                <a:cs typeface="Consolas" panose="020B0609020204030204" pitchFamily="49" charset="0"/>
              </a:rPr>
              <a:t>; LOC - географическое положение сервера</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LOC</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37</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47 0.000</a:t>
            </a:r>
            <a:r>
              <a:rPr lang="ru-RU" sz="1800" noProof="1">
                <a:solidFill>
                  <a:srgbClr val="000000"/>
                </a:solidFill>
                <a:effectLst/>
                <a:latin typeface="Consolas" panose="020B0609020204030204" pitchFamily="49" charset="0"/>
                <a:cs typeface="Consolas" panose="020B0609020204030204" pitchFamily="49" charset="0"/>
              </a:rPr>
              <a:t> N </a:t>
            </a:r>
            <a:r>
              <a:rPr lang="ru-RU" sz="1800" noProof="1">
                <a:solidFill>
                  <a:srgbClr val="1400C4"/>
                </a:solidFill>
                <a:effectLst/>
                <a:latin typeface="Consolas" panose="020B0609020204030204" pitchFamily="49" charset="0"/>
                <a:cs typeface="Consolas" panose="020B0609020204030204" pitchFamily="49" charset="0"/>
              </a:rPr>
              <a:t>122 24 0</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1400C4"/>
                </a:solidFill>
                <a:effectLst/>
                <a:latin typeface="Consolas" panose="020B0609020204030204" pitchFamily="49" charset="0"/>
                <a:cs typeface="Consolas" panose="020B0609020204030204" pitchFamily="49" charset="0"/>
              </a:rPr>
              <a:t>000</a:t>
            </a:r>
            <a:r>
              <a:rPr lang="ru-RU" sz="1800" noProof="1">
                <a:solidFill>
                  <a:srgbClr val="000000"/>
                </a:solidFill>
                <a:effectLst/>
                <a:latin typeface="Consolas" panose="020B0609020204030204" pitchFamily="49" charset="0"/>
                <a:cs typeface="Consolas" panose="020B0609020204030204" pitchFamily="49" charset="0"/>
              </a:rPr>
              <a:t> W </a:t>
            </a:r>
            <a:r>
              <a:rPr lang="ru-RU" sz="1800" noProof="1">
                <a:solidFill>
                  <a:srgbClr val="1400C4"/>
                </a:solidFill>
                <a:effectLst/>
                <a:latin typeface="Consolas" panose="020B0609020204030204" pitchFamily="49" charset="0"/>
                <a:cs typeface="Consolas" panose="020B0609020204030204" pitchFamily="49" charset="0"/>
              </a:rPr>
              <a:t>10m</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10m</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100m</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1400C4"/>
                </a:solidFill>
                <a:effectLst/>
                <a:latin typeface="Consolas" panose="020B0609020204030204" pitchFamily="49" charset="0"/>
                <a:cs typeface="Consolas" panose="020B0609020204030204" pitchFamily="49" charset="0"/>
              </a:rPr>
              <a:t>10m</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D6401"/>
                </a:solidFill>
                <a:effectLst/>
                <a:latin typeface="Consolas" panose="020B0609020204030204" pitchFamily="49" charset="0"/>
                <a:cs typeface="Consolas" panose="020B0609020204030204" pitchFamily="49" charset="0"/>
              </a:rPr>
              <a:t>; SPF - SPF-запись (в старом формате, можно заменять TXT-записью)</a:t>
            </a:r>
          </a:p>
          <a:p>
            <a:pPr marL="0" indent="0">
              <a:spcBef>
                <a:spcPts val="0"/>
              </a:spcBef>
              <a:buNone/>
            </a:pP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97007E"/>
                </a:solidFill>
                <a:effectLst/>
                <a:latin typeface="Consolas" panose="020B0609020204030204" pitchFamily="49" charset="0"/>
                <a:cs typeface="Consolas" panose="020B0609020204030204" pitchFamily="49" charset="0"/>
              </a:rPr>
              <a:t>IN</a:t>
            </a:r>
            <a:r>
              <a:rPr lang="ru-RU" sz="1800" noProof="1">
                <a:solidFill>
                  <a:srgbClr val="000000"/>
                </a:solidFill>
                <a:effectLst/>
                <a:latin typeface="Consolas" panose="020B0609020204030204" pitchFamily="49" charset="0"/>
                <a:cs typeface="Consolas" panose="020B0609020204030204" pitchFamily="49" charset="0"/>
              </a:rPr>
              <a:t>  SPF   "v=spf1 mx -all"</a:t>
            </a:r>
            <a:endParaRPr lang="ru-RU" sz="2400" noProof="1"/>
          </a:p>
        </p:txBody>
      </p:sp>
    </p:spTree>
    <p:extLst>
      <p:ext uri="{BB962C8B-B14F-4D97-AF65-F5344CB8AC3E}">
        <p14:creationId xmlns:p14="http://schemas.microsoft.com/office/powerpoint/2010/main" val="1298536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8A6566-693E-237F-6D72-7D5D59BCEDD6}"/>
              </a:ext>
            </a:extLst>
          </p:cNvPr>
          <p:cNvSpPr>
            <a:spLocks noGrp="1"/>
          </p:cNvSpPr>
          <p:nvPr>
            <p:ph type="title"/>
          </p:nvPr>
        </p:nvSpPr>
        <p:spPr>
          <a:xfrm>
            <a:off x="673100" y="103880"/>
            <a:ext cx="10515600" cy="602176"/>
          </a:xfrm>
        </p:spPr>
        <p:txBody>
          <a:bodyPr>
            <a:normAutofit fontScale="90000"/>
          </a:bodyPr>
          <a:lstStyle/>
          <a:p>
            <a:r>
              <a:rPr lang="ru-RU" dirty="0"/>
              <a:t>Утилита </a:t>
            </a:r>
            <a:r>
              <a:rPr lang="en-US" dirty="0"/>
              <a:t>nslookup</a:t>
            </a:r>
            <a:endParaRPr lang="ru-RU" dirty="0"/>
          </a:p>
        </p:txBody>
      </p:sp>
      <p:sp>
        <p:nvSpPr>
          <p:cNvPr id="3" name="Объект 2">
            <a:extLst>
              <a:ext uri="{FF2B5EF4-FFF2-40B4-BE49-F238E27FC236}">
                <a16:creationId xmlns:a16="http://schemas.microsoft.com/office/drawing/2014/main" id="{B91250F7-DABA-1488-6B37-9ECDA2721149}"/>
              </a:ext>
            </a:extLst>
          </p:cNvPr>
          <p:cNvSpPr>
            <a:spLocks noGrp="1"/>
          </p:cNvSpPr>
          <p:nvPr>
            <p:ph idx="1"/>
          </p:nvPr>
        </p:nvSpPr>
        <p:spPr>
          <a:xfrm>
            <a:off x="673100" y="765782"/>
            <a:ext cx="4127500" cy="2663218"/>
          </a:xfrm>
          <a:solidFill>
            <a:schemeClr val="tx1"/>
          </a:solidFill>
        </p:spPr>
        <p:txBody>
          <a:bodyPr/>
          <a:lstStyle/>
          <a:p>
            <a:pPr marL="0" indent="0">
              <a:lnSpc>
                <a:spcPct val="100000"/>
              </a:lnSpc>
              <a:spcBef>
                <a:spcPts val="0"/>
              </a:spcBef>
              <a:buNone/>
            </a:pPr>
            <a:r>
              <a:rPr lang="ru-RU" sz="1800" noProof="1">
                <a:solidFill>
                  <a:srgbClr val="2FFF12"/>
                </a:solidFill>
                <a:latin typeface="Consolas" panose="020B0609020204030204" pitchFamily="49" charset="0"/>
                <a:cs typeface="Consolas" panose="020B0609020204030204" pitchFamily="49" charset="0"/>
              </a:rPr>
              <a:t>% </a:t>
            </a:r>
            <a:r>
              <a:rPr lang="ru-RU" sz="1800" noProof="1">
                <a:solidFill>
                  <a:srgbClr val="2FFF12"/>
                </a:solidFill>
                <a:effectLst/>
                <a:latin typeface="Consolas" panose="020B0609020204030204" pitchFamily="49" charset="0"/>
                <a:cs typeface="Consolas" panose="020B0609020204030204" pitchFamily="49" charset="0"/>
              </a:rPr>
              <a:t>nslookup example.com</a:t>
            </a:r>
            <a:br>
              <a:rPr lang="ru-RU" sz="1800" noProof="1">
                <a:solidFill>
                  <a:srgbClr val="2FFF12"/>
                </a:solidFill>
                <a:effectLst/>
                <a:latin typeface="Consolas" panose="020B0609020204030204" pitchFamily="49" charset="0"/>
                <a:cs typeface="Consolas" panose="020B0609020204030204" pitchFamily="49" charset="0"/>
              </a:rPr>
            </a:br>
            <a:endParaRPr lang="ru-RU" sz="1800" noProof="1">
              <a:solidFill>
                <a:srgbClr val="2FFF12"/>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ru-RU" sz="1800" noProof="1">
                <a:solidFill>
                  <a:srgbClr val="2FFF12"/>
                </a:solidFill>
                <a:effectLst/>
                <a:latin typeface="Consolas" panose="020B0609020204030204" pitchFamily="49" charset="0"/>
                <a:cs typeface="Consolas" panose="020B0609020204030204" pitchFamily="49" charset="0"/>
              </a:rPr>
              <a:t>Server: 10.254.254.254</a:t>
            </a:r>
          </a:p>
          <a:p>
            <a:pPr marL="0" indent="0">
              <a:lnSpc>
                <a:spcPct val="100000"/>
              </a:lnSpc>
              <a:spcBef>
                <a:spcPts val="0"/>
              </a:spcBef>
              <a:buNone/>
            </a:pPr>
            <a:r>
              <a:rPr lang="ru-RU" sz="1800" noProof="1">
                <a:solidFill>
                  <a:srgbClr val="2FFF12"/>
                </a:solidFill>
                <a:effectLst/>
                <a:latin typeface="Consolas" panose="020B0609020204030204" pitchFamily="49" charset="0"/>
                <a:cs typeface="Consolas" panose="020B0609020204030204" pitchFamily="49" charset="0"/>
              </a:rPr>
              <a:t>Address: 10.254.254.254#53</a:t>
            </a:r>
            <a:br>
              <a:rPr lang="ru-RU" sz="1800" noProof="1">
                <a:solidFill>
                  <a:srgbClr val="2FFF12"/>
                </a:solidFill>
                <a:effectLst/>
                <a:latin typeface="Consolas" panose="020B0609020204030204" pitchFamily="49" charset="0"/>
                <a:cs typeface="Consolas" panose="020B0609020204030204" pitchFamily="49" charset="0"/>
              </a:rPr>
            </a:br>
            <a:endParaRPr lang="ru-RU" sz="1800" noProof="1">
              <a:solidFill>
                <a:srgbClr val="2FFF12"/>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ru-RU" sz="1800" noProof="1">
                <a:solidFill>
                  <a:srgbClr val="2FFF12"/>
                </a:solidFill>
                <a:effectLst/>
                <a:latin typeface="Consolas" panose="020B0609020204030204" pitchFamily="49" charset="0"/>
                <a:cs typeface="Consolas" panose="020B0609020204030204" pitchFamily="49" charset="0"/>
              </a:rPr>
              <a:t>Non-authoritative answer:</a:t>
            </a:r>
          </a:p>
          <a:p>
            <a:pPr marL="0" indent="0">
              <a:lnSpc>
                <a:spcPct val="100000"/>
              </a:lnSpc>
              <a:spcBef>
                <a:spcPts val="0"/>
              </a:spcBef>
              <a:buNone/>
            </a:pPr>
            <a:r>
              <a:rPr lang="ru-RU" sz="1800" noProof="1">
                <a:solidFill>
                  <a:srgbClr val="2FFF12"/>
                </a:solidFill>
                <a:effectLst/>
                <a:latin typeface="Consolas" panose="020B0609020204030204" pitchFamily="49" charset="0"/>
                <a:cs typeface="Consolas" panose="020B0609020204030204" pitchFamily="49" charset="0"/>
              </a:rPr>
              <a:t>Name: example.com</a:t>
            </a:r>
          </a:p>
          <a:p>
            <a:pPr marL="0" indent="0">
              <a:lnSpc>
                <a:spcPct val="100000"/>
              </a:lnSpc>
              <a:spcBef>
                <a:spcPts val="0"/>
              </a:spcBef>
              <a:buNone/>
            </a:pPr>
            <a:r>
              <a:rPr lang="ru-RU" sz="1800" noProof="1">
                <a:solidFill>
                  <a:srgbClr val="2FFF12"/>
                </a:solidFill>
                <a:effectLst/>
                <a:latin typeface="Consolas" panose="020B0609020204030204" pitchFamily="49" charset="0"/>
                <a:cs typeface="Consolas" panose="020B0609020204030204" pitchFamily="49" charset="0"/>
              </a:rPr>
              <a:t>Address: 23.192.228.84</a:t>
            </a:r>
          </a:p>
          <a:p>
            <a:pPr marL="0" indent="0">
              <a:lnSpc>
                <a:spcPct val="100000"/>
              </a:lnSpc>
              <a:spcBef>
                <a:spcPts val="0"/>
              </a:spcBef>
              <a:buNone/>
            </a:pPr>
            <a:r>
              <a:rPr lang="ru-RU" sz="1800" noProof="1">
                <a:solidFill>
                  <a:srgbClr val="2FFF12"/>
                </a:solidFill>
                <a:effectLst/>
                <a:latin typeface="Consolas" panose="020B0609020204030204" pitchFamily="49" charset="0"/>
                <a:cs typeface="Consolas" panose="020B0609020204030204" pitchFamily="49" charset="0"/>
              </a:rPr>
              <a:t>Name: example.com</a:t>
            </a:r>
          </a:p>
        </p:txBody>
      </p:sp>
      <p:sp>
        <p:nvSpPr>
          <p:cNvPr id="5" name="TextBox 4">
            <a:extLst>
              <a:ext uri="{FF2B5EF4-FFF2-40B4-BE49-F238E27FC236}">
                <a16:creationId xmlns:a16="http://schemas.microsoft.com/office/drawing/2014/main" id="{1F6C52DA-51C6-0C3C-72FE-F18CAB234E84}"/>
              </a:ext>
            </a:extLst>
          </p:cNvPr>
          <p:cNvSpPr txBox="1"/>
          <p:nvPr/>
        </p:nvSpPr>
        <p:spPr>
          <a:xfrm>
            <a:off x="5085546" y="2703117"/>
            <a:ext cx="6978650" cy="1754326"/>
          </a:xfrm>
          <a:prstGeom prst="rect">
            <a:avLst/>
          </a:prstGeom>
          <a:solidFill>
            <a:schemeClr val="tx1"/>
          </a:solidFill>
        </p:spPr>
        <p:txBody>
          <a:bodyPr wrap="square">
            <a:spAutoFit/>
          </a:bodyPr>
          <a:lstStyle/>
          <a:p>
            <a:r>
              <a:rPr lang="ru-RU" noProof="1">
                <a:solidFill>
                  <a:srgbClr val="2FFF12"/>
                </a:solidFill>
                <a:effectLst/>
                <a:latin typeface="Consolas" panose="020B0609020204030204" pitchFamily="49" charset="0"/>
                <a:cs typeface="Consolas" panose="020B0609020204030204" pitchFamily="49" charset="0"/>
              </a:rPr>
              <a:t>%</a:t>
            </a:r>
            <a:r>
              <a:rPr lang="en" noProof="1">
                <a:solidFill>
                  <a:srgbClr val="2FFF12"/>
                </a:solidFill>
                <a:effectLst/>
                <a:latin typeface="Consolas" panose="020B0609020204030204" pitchFamily="49" charset="0"/>
                <a:cs typeface="Consolas" panose="020B0609020204030204" pitchFamily="49" charset="0"/>
              </a:rPr>
              <a:t> nslookup -type=AAAA google.com 8.8.8.8</a:t>
            </a:r>
          </a:p>
          <a:p>
            <a:r>
              <a:rPr lang="en" noProof="1">
                <a:solidFill>
                  <a:srgbClr val="2FFF12"/>
                </a:solidFill>
                <a:effectLst/>
                <a:latin typeface="Consolas" panose="020B0609020204030204" pitchFamily="49" charset="0"/>
                <a:cs typeface="Consolas" panose="020B0609020204030204" pitchFamily="49" charset="0"/>
              </a:rPr>
              <a:t>Server: 8.8.8.8</a:t>
            </a:r>
          </a:p>
          <a:p>
            <a:r>
              <a:rPr lang="en" noProof="1">
                <a:solidFill>
                  <a:srgbClr val="2FFF12"/>
                </a:solidFill>
                <a:effectLst/>
                <a:latin typeface="Consolas" panose="020B0609020204030204" pitchFamily="49" charset="0"/>
                <a:cs typeface="Consolas" panose="020B0609020204030204" pitchFamily="49" charset="0"/>
              </a:rPr>
              <a:t>Address: 8.8.8.8#53</a:t>
            </a:r>
          </a:p>
          <a:p>
            <a:endParaRPr lang="en" noProof="1">
              <a:solidFill>
                <a:srgbClr val="2FFF12"/>
              </a:solidFill>
              <a:effectLst/>
              <a:latin typeface="Consolas" panose="020B0609020204030204" pitchFamily="49" charset="0"/>
              <a:cs typeface="Consolas" panose="020B0609020204030204" pitchFamily="49" charset="0"/>
            </a:endParaRPr>
          </a:p>
          <a:p>
            <a:r>
              <a:rPr lang="en" noProof="1">
                <a:solidFill>
                  <a:srgbClr val="2FFF12"/>
                </a:solidFill>
                <a:effectLst/>
                <a:latin typeface="Consolas" panose="020B0609020204030204" pitchFamily="49" charset="0"/>
                <a:cs typeface="Consolas" panose="020B0609020204030204" pitchFamily="49" charset="0"/>
              </a:rPr>
              <a:t>Non-authoritative answer:</a:t>
            </a:r>
          </a:p>
          <a:p>
            <a:r>
              <a:rPr lang="en" noProof="1">
                <a:solidFill>
                  <a:srgbClr val="2FFF12"/>
                </a:solidFill>
                <a:effectLst/>
                <a:latin typeface="Consolas" panose="020B0609020204030204" pitchFamily="49" charset="0"/>
                <a:cs typeface="Consolas" panose="020B0609020204030204" pitchFamily="49" charset="0"/>
              </a:rPr>
              <a:t>google.com has AAAA address 2a00:1450:4005:800::200e</a:t>
            </a:r>
          </a:p>
        </p:txBody>
      </p:sp>
      <p:sp>
        <p:nvSpPr>
          <p:cNvPr id="6" name="TextBox 5">
            <a:extLst>
              <a:ext uri="{FF2B5EF4-FFF2-40B4-BE49-F238E27FC236}">
                <a16:creationId xmlns:a16="http://schemas.microsoft.com/office/drawing/2014/main" id="{2F57BF2F-76EB-98BB-B512-C93E1B4811DF}"/>
              </a:ext>
            </a:extLst>
          </p:cNvPr>
          <p:cNvSpPr txBox="1"/>
          <p:nvPr/>
        </p:nvSpPr>
        <p:spPr>
          <a:xfrm>
            <a:off x="5085546" y="765782"/>
            <a:ext cx="6978650" cy="1754326"/>
          </a:xfrm>
          <a:prstGeom prst="rect">
            <a:avLst/>
          </a:prstGeom>
          <a:solidFill>
            <a:schemeClr val="tx1"/>
          </a:solidFill>
        </p:spPr>
        <p:txBody>
          <a:bodyPr wrap="square">
            <a:spAutoFit/>
          </a:bodyPr>
          <a:lstStyle/>
          <a:p>
            <a:r>
              <a:rPr lang="ru-RU" noProof="1">
                <a:solidFill>
                  <a:srgbClr val="2FFF12"/>
                </a:solidFill>
                <a:effectLst/>
                <a:latin typeface="Consolas" panose="020B0609020204030204" pitchFamily="49" charset="0"/>
                <a:cs typeface="Consolas" panose="020B0609020204030204" pitchFamily="49" charset="0"/>
              </a:rPr>
              <a:t>% nslookup -type=MX reg.ru ns1.reg.ru</a:t>
            </a:r>
          </a:p>
          <a:p>
            <a:endParaRPr lang="ru-RU" noProof="1">
              <a:solidFill>
                <a:srgbClr val="2FFF12"/>
              </a:solidFill>
              <a:effectLst/>
              <a:latin typeface="Consolas" panose="020B0609020204030204" pitchFamily="49" charset="0"/>
              <a:cs typeface="Consolas" panose="020B0609020204030204" pitchFamily="49" charset="0"/>
            </a:endParaRPr>
          </a:p>
          <a:p>
            <a:r>
              <a:rPr lang="ru-RU" noProof="1">
                <a:solidFill>
                  <a:srgbClr val="2FFF12"/>
                </a:solidFill>
                <a:effectLst/>
                <a:latin typeface="Consolas" panose="020B0609020204030204" pitchFamily="49" charset="0"/>
                <a:cs typeface="Consolas" panose="020B0609020204030204" pitchFamily="49" charset="0"/>
              </a:rPr>
              <a:t>Server: ns1.reg.ru</a:t>
            </a:r>
          </a:p>
          <a:p>
            <a:r>
              <a:rPr lang="ru-RU" noProof="1">
                <a:solidFill>
                  <a:srgbClr val="2FFF12"/>
                </a:solidFill>
                <a:effectLst/>
                <a:latin typeface="Consolas" panose="020B0609020204030204" pitchFamily="49" charset="0"/>
                <a:cs typeface="Consolas" panose="020B0609020204030204" pitchFamily="49" charset="0"/>
              </a:rPr>
              <a:t>Address: 176.99.13.11#53</a:t>
            </a:r>
            <a:br>
              <a:rPr lang="ru-RU" noProof="1">
                <a:solidFill>
                  <a:srgbClr val="2FFF12"/>
                </a:solidFill>
                <a:effectLst/>
                <a:latin typeface="Consolas" panose="020B0609020204030204" pitchFamily="49" charset="0"/>
                <a:cs typeface="Consolas" panose="020B0609020204030204" pitchFamily="49" charset="0"/>
              </a:rPr>
            </a:br>
            <a:endParaRPr lang="ru-RU" noProof="1">
              <a:solidFill>
                <a:srgbClr val="2FFF12"/>
              </a:solidFill>
              <a:effectLst/>
              <a:latin typeface="Consolas" panose="020B0609020204030204" pitchFamily="49" charset="0"/>
              <a:cs typeface="Consolas" panose="020B0609020204030204" pitchFamily="49" charset="0"/>
            </a:endParaRPr>
          </a:p>
          <a:p>
            <a:r>
              <a:rPr lang="ru-RU" noProof="1">
                <a:solidFill>
                  <a:srgbClr val="2FFF12"/>
                </a:solidFill>
                <a:effectLst/>
                <a:latin typeface="Consolas" panose="020B0609020204030204" pitchFamily="49" charset="0"/>
                <a:cs typeface="Consolas" panose="020B0609020204030204" pitchFamily="49" charset="0"/>
              </a:rPr>
              <a:t>reg.ru mail exchanger = 10 mx.runity.ru.</a:t>
            </a:r>
          </a:p>
        </p:txBody>
      </p:sp>
      <p:sp>
        <p:nvSpPr>
          <p:cNvPr id="8" name="TextBox 7">
            <a:extLst>
              <a:ext uri="{FF2B5EF4-FFF2-40B4-BE49-F238E27FC236}">
                <a16:creationId xmlns:a16="http://schemas.microsoft.com/office/drawing/2014/main" id="{AF4AD295-5D2A-B6E8-1D59-A02ABC5A74AD}"/>
              </a:ext>
            </a:extLst>
          </p:cNvPr>
          <p:cNvSpPr txBox="1"/>
          <p:nvPr/>
        </p:nvSpPr>
        <p:spPr>
          <a:xfrm>
            <a:off x="297003" y="3580280"/>
            <a:ext cx="4503597" cy="3139321"/>
          </a:xfrm>
          <a:prstGeom prst="rect">
            <a:avLst/>
          </a:prstGeom>
          <a:solidFill>
            <a:schemeClr val="tx1"/>
          </a:solidFill>
        </p:spPr>
        <p:txBody>
          <a:bodyPr wrap="square">
            <a:spAutoFit/>
          </a:bodyPr>
          <a:lstStyle/>
          <a:p>
            <a:r>
              <a:rPr lang="en" noProof="1">
                <a:solidFill>
                  <a:srgbClr val="2FFF12"/>
                </a:solidFill>
                <a:effectLst/>
                <a:latin typeface="Consolas" panose="020B0609020204030204" pitchFamily="49" charset="0"/>
                <a:cs typeface="Consolas" panose="020B0609020204030204" pitchFamily="49" charset="0"/>
              </a:rPr>
              <a:t>$ nslookup -type=NS .</a:t>
            </a:r>
          </a:p>
          <a:p>
            <a:r>
              <a:rPr lang="en" noProof="1">
                <a:solidFill>
                  <a:srgbClr val="2FFF12"/>
                </a:solidFill>
                <a:effectLst/>
                <a:latin typeface="Consolas" panose="020B0609020204030204" pitchFamily="49" charset="0"/>
                <a:cs typeface="Consolas" panose="020B0609020204030204" pitchFamily="49" charset="0"/>
              </a:rPr>
              <a:t>Server: 10.254.254.254</a:t>
            </a:r>
          </a:p>
          <a:p>
            <a:r>
              <a:rPr lang="en" noProof="1">
                <a:solidFill>
                  <a:srgbClr val="2FFF12"/>
                </a:solidFill>
                <a:effectLst/>
                <a:latin typeface="Consolas" panose="020B0609020204030204" pitchFamily="49" charset="0"/>
                <a:cs typeface="Consolas" panose="020B0609020204030204" pitchFamily="49" charset="0"/>
              </a:rPr>
              <a:t>Address: 10.254.254.254#53</a:t>
            </a:r>
            <a:br>
              <a:rPr lang="en" noProof="1">
                <a:solidFill>
                  <a:srgbClr val="2FFF12"/>
                </a:solidFill>
                <a:effectLst/>
                <a:latin typeface="Consolas" panose="020B0609020204030204" pitchFamily="49" charset="0"/>
                <a:cs typeface="Consolas" panose="020B0609020204030204" pitchFamily="49" charset="0"/>
              </a:rPr>
            </a:br>
            <a:endParaRPr lang="en" noProof="1">
              <a:solidFill>
                <a:srgbClr val="2FFF12"/>
              </a:solidFill>
              <a:effectLst/>
              <a:latin typeface="Consolas" panose="020B0609020204030204" pitchFamily="49" charset="0"/>
              <a:cs typeface="Consolas" panose="020B0609020204030204" pitchFamily="49" charset="0"/>
            </a:endParaRPr>
          </a:p>
          <a:p>
            <a:r>
              <a:rPr lang="en" noProof="1">
                <a:solidFill>
                  <a:srgbClr val="2FFF12"/>
                </a:solidFill>
                <a:effectLst/>
                <a:latin typeface="Consolas" panose="020B0609020204030204" pitchFamily="49" charset="0"/>
                <a:cs typeface="Consolas" panose="020B0609020204030204" pitchFamily="49" charset="0"/>
              </a:rPr>
              <a:t>Non-authoritative answer:</a:t>
            </a:r>
          </a:p>
          <a:p>
            <a:r>
              <a:rPr lang="en" noProof="1">
                <a:solidFill>
                  <a:srgbClr val="2FFF12"/>
                </a:solidFill>
                <a:effectLst/>
                <a:latin typeface="Consolas" panose="020B0609020204030204" pitchFamily="49" charset="0"/>
                <a:cs typeface="Consolas" panose="020B0609020204030204" pitchFamily="49" charset="0"/>
              </a:rPr>
              <a:t>. nameserver = b.root-servers.net.</a:t>
            </a:r>
          </a:p>
          <a:p>
            <a:r>
              <a:rPr lang="en" noProof="1">
                <a:solidFill>
                  <a:srgbClr val="2FFF12"/>
                </a:solidFill>
                <a:effectLst/>
                <a:latin typeface="Consolas" panose="020B0609020204030204" pitchFamily="49" charset="0"/>
                <a:cs typeface="Consolas" panose="020B0609020204030204" pitchFamily="49" charset="0"/>
              </a:rPr>
              <a:t>. nameserver = k.root-servers.net.</a:t>
            </a:r>
          </a:p>
          <a:p>
            <a:r>
              <a:rPr lang="en" noProof="1">
                <a:solidFill>
                  <a:srgbClr val="2FFF12"/>
                </a:solidFill>
                <a:effectLst/>
                <a:latin typeface="Consolas" panose="020B0609020204030204" pitchFamily="49" charset="0"/>
                <a:cs typeface="Consolas" panose="020B0609020204030204" pitchFamily="49" charset="0"/>
              </a:rPr>
              <a:t>. nameserver = m.root-servers.net.</a:t>
            </a:r>
          </a:p>
          <a:p>
            <a:r>
              <a:rPr lang="en" noProof="1">
                <a:solidFill>
                  <a:srgbClr val="2FFF12"/>
                </a:solidFill>
                <a:effectLst/>
                <a:latin typeface="Consolas" panose="020B0609020204030204" pitchFamily="49" charset="0"/>
                <a:cs typeface="Consolas" panose="020B0609020204030204" pitchFamily="49" charset="0"/>
              </a:rPr>
              <a:t>. nameserver = g.root-servers.net.</a:t>
            </a:r>
          </a:p>
          <a:p>
            <a:r>
              <a:rPr lang="en" noProof="1">
                <a:solidFill>
                  <a:srgbClr val="2FFF12"/>
                </a:solidFill>
                <a:effectLst/>
                <a:latin typeface="Consolas" panose="020B0609020204030204" pitchFamily="49" charset="0"/>
                <a:cs typeface="Consolas" panose="020B0609020204030204" pitchFamily="49" charset="0"/>
              </a:rPr>
              <a:t>. nameserver = l.root-servers.net.</a:t>
            </a:r>
          </a:p>
          <a:p>
            <a:r>
              <a:rPr lang="en" noProof="1">
                <a:solidFill>
                  <a:srgbClr val="2FFF12"/>
                </a:solidFill>
                <a:effectLst/>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5AEFC824-2952-46DD-877D-F49DC6EBE996}"/>
              </a:ext>
            </a:extLst>
          </p:cNvPr>
          <p:cNvSpPr txBox="1"/>
          <p:nvPr/>
        </p:nvSpPr>
        <p:spPr>
          <a:xfrm>
            <a:off x="5090928" y="5170523"/>
            <a:ext cx="6097772" cy="1200329"/>
          </a:xfrm>
          <a:prstGeom prst="rect">
            <a:avLst/>
          </a:prstGeom>
          <a:solidFill>
            <a:schemeClr val="tx1">
              <a:lumMod val="75000"/>
              <a:lumOff val="25000"/>
            </a:schemeClr>
          </a:solidFill>
        </p:spPr>
        <p:txBody>
          <a:bodyPr wrap="square">
            <a:spAutoFit/>
          </a:bodyPr>
          <a:lstStyle/>
          <a:p>
            <a:r>
              <a:rPr lang="ru-RU" noProof="1">
                <a:solidFill>
                  <a:srgbClr val="2FFF12"/>
                </a:solidFill>
                <a:latin typeface="Consolas" panose="020B0609020204030204" pitchFamily="49" charset="0"/>
                <a:cs typeface="Consolas" panose="020B0609020204030204" pitchFamily="49" charset="0"/>
              </a:rPr>
              <a:t>%</a:t>
            </a:r>
            <a:r>
              <a:rPr lang="ru-RU" noProof="1">
                <a:solidFill>
                  <a:srgbClr val="2FFF12"/>
                </a:solidFill>
                <a:effectLst/>
                <a:latin typeface="Consolas" panose="020B0609020204030204" pitchFamily="49" charset="0"/>
                <a:cs typeface="Consolas" panose="020B0609020204030204" pitchFamily="49" charset="0"/>
              </a:rPr>
              <a:t> nslookup 8.8.8.8</a:t>
            </a:r>
          </a:p>
          <a:p>
            <a:endParaRPr lang="ru-RU" noProof="1">
              <a:solidFill>
                <a:srgbClr val="2FFF12"/>
              </a:solidFill>
              <a:effectLst/>
              <a:latin typeface="Consolas" panose="020B0609020204030204" pitchFamily="49" charset="0"/>
              <a:cs typeface="Consolas" panose="020B0609020204030204" pitchFamily="49" charset="0"/>
            </a:endParaRPr>
          </a:p>
          <a:p>
            <a:r>
              <a:rPr lang="ru-RU" noProof="1">
                <a:solidFill>
                  <a:srgbClr val="2FFF12"/>
                </a:solidFill>
                <a:effectLst/>
                <a:latin typeface="Consolas" panose="020B0609020204030204" pitchFamily="49" charset="0"/>
                <a:cs typeface="Consolas" panose="020B0609020204030204" pitchFamily="49" charset="0"/>
              </a:rPr>
              <a:t>Non-authoritative answer:</a:t>
            </a:r>
          </a:p>
          <a:p>
            <a:r>
              <a:rPr lang="ru-RU" noProof="1">
                <a:solidFill>
                  <a:srgbClr val="2FFF12"/>
                </a:solidFill>
                <a:effectLst/>
                <a:latin typeface="Consolas" panose="020B0609020204030204" pitchFamily="49" charset="0"/>
                <a:cs typeface="Consolas" panose="020B0609020204030204" pitchFamily="49" charset="0"/>
              </a:rPr>
              <a:t>8.8.8.8.in-addr.arpa name = dns.google</a:t>
            </a:r>
          </a:p>
        </p:txBody>
      </p:sp>
      <p:sp>
        <p:nvSpPr>
          <p:cNvPr id="11" name="TextBox 10">
            <a:extLst>
              <a:ext uri="{FF2B5EF4-FFF2-40B4-BE49-F238E27FC236}">
                <a16:creationId xmlns:a16="http://schemas.microsoft.com/office/drawing/2014/main" id="{9381B53F-7050-8B3C-910E-75DAC7AAB301}"/>
              </a:ext>
            </a:extLst>
          </p:cNvPr>
          <p:cNvSpPr txBox="1"/>
          <p:nvPr/>
        </p:nvSpPr>
        <p:spPr>
          <a:xfrm>
            <a:off x="5085546" y="4763388"/>
            <a:ext cx="3633152" cy="369332"/>
          </a:xfrm>
          <a:prstGeom prst="rect">
            <a:avLst/>
          </a:prstGeom>
          <a:noFill/>
        </p:spPr>
        <p:txBody>
          <a:bodyPr wrap="square" rtlCol="0">
            <a:spAutoFit/>
          </a:bodyPr>
          <a:lstStyle/>
          <a:p>
            <a:r>
              <a:rPr lang="ru-RU" dirty="0"/>
              <a:t>Определение домена по </a:t>
            </a:r>
            <a:r>
              <a:rPr lang="en-US" dirty="0"/>
              <a:t>IP-</a:t>
            </a:r>
            <a:r>
              <a:rPr lang="ru-RU" dirty="0"/>
              <a:t>адресу</a:t>
            </a:r>
            <a:r>
              <a:rPr lang="en-US" dirty="0"/>
              <a:t>:</a:t>
            </a:r>
            <a:endParaRPr lang="ru-RU" dirty="0"/>
          </a:p>
        </p:txBody>
      </p:sp>
    </p:spTree>
    <p:extLst>
      <p:ext uri="{BB962C8B-B14F-4D97-AF65-F5344CB8AC3E}">
        <p14:creationId xmlns:p14="http://schemas.microsoft.com/office/powerpoint/2010/main" val="1682224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89F207-52D8-05B4-DCD4-BF34C94C0BB7}"/>
              </a:ext>
            </a:extLst>
          </p:cNvPr>
          <p:cNvSpPr>
            <a:spLocks noGrp="1"/>
          </p:cNvSpPr>
          <p:nvPr>
            <p:ph type="title"/>
          </p:nvPr>
        </p:nvSpPr>
        <p:spPr>
          <a:xfrm>
            <a:off x="838200" y="85726"/>
            <a:ext cx="10515600" cy="842352"/>
          </a:xfrm>
        </p:spPr>
        <p:txBody>
          <a:bodyPr/>
          <a:lstStyle/>
          <a:p>
            <a:r>
              <a:rPr lang="ru-RU" dirty="0"/>
              <a:t>Утилита </a:t>
            </a:r>
            <a:r>
              <a:rPr lang="en-US" dirty="0"/>
              <a:t>dig</a:t>
            </a:r>
            <a:endParaRPr lang="ru-RU" dirty="0"/>
          </a:p>
        </p:txBody>
      </p:sp>
      <p:sp>
        <p:nvSpPr>
          <p:cNvPr id="3" name="Объект 2">
            <a:extLst>
              <a:ext uri="{FF2B5EF4-FFF2-40B4-BE49-F238E27FC236}">
                <a16:creationId xmlns:a16="http://schemas.microsoft.com/office/drawing/2014/main" id="{5DA1777A-E3BC-6B36-649D-22F71B29868C}"/>
              </a:ext>
            </a:extLst>
          </p:cNvPr>
          <p:cNvSpPr>
            <a:spLocks noGrp="1"/>
          </p:cNvSpPr>
          <p:nvPr>
            <p:ph idx="1"/>
          </p:nvPr>
        </p:nvSpPr>
        <p:spPr>
          <a:xfrm>
            <a:off x="242777" y="1038003"/>
            <a:ext cx="6625856" cy="5662889"/>
          </a:xfrm>
          <a:solidFill>
            <a:schemeClr val="tx1"/>
          </a:solidFill>
        </p:spPr>
        <p:txBody>
          <a:bodyPr/>
          <a:lstStyle/>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dig example.com</a:t>
            </a:r>
            <a:br>
              <a:rPr lang="en" sz="1600" noProof="1">
                <a:solidFill>
                  <a:srgbClr val="2FFF12"/>
                </a:solidFill>
                <a:effectLst/>
                <a:latin typeface="Consolas" panose="020B0609020204030204" pitchFamily="49" charset="0"/>
                <a:cs typeface="Consolas" panose="020B0609020204030204" pitchFamily="49" charset="0"/>
              </a:rPr>
            </a:br>
            <a:endParaRPr lang="en" sz="1600" noProof="1">
              <a:solidFill>
                <a:srgbClr val="2FFF12"/>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&lt;&lt;&gt;&gt; DiG 9.10.6 &lt;&lt;&gt;&gt; example.com</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global options: +cmd</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Got answer:</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-&gt;&gt;HEADER&lt;&lt;- opcode: QUERY, status: NOERROR, id: 43560</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flags: qr rd ra; QUERY: 1, ANSWER: 6, AUTHORITY: 0 </a:t>
            </a:r>
            <a:r>
              <a:rPr lang="en-US" sz="1600" noProof="1">
                <a:solidFill>
                  <a:srgbClr val="2FFF12"/>
                </a:solidFill>
                <a:latin typeface="Consolas" panose="020B0609020204030204" pitchFamily="49" charset="0"/>
                <a:cs typeface="Consolas" panose="020B0609020204030204" pitchFamily="49" charset="0"/>
              </a:rPr>
              <a:t>…</a:t>
            </a:r>
            <a:endParaRPr lang="en" sz="1600" noProof="1">
              <a:solidFill>
                <a:srgbClr val="2FFF12"/>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br>
              <a:rPr lang="en" sz="1600" noProof="1">
                <a:solidFill>
                  <a:srgbClr val="2FFF12"/>
                </a:solidFill>
                <a:effectLst/>
                <a:latin typeface="Consolas" panose="020B0609020204030204" pitchFamily="49" charset="0"/>
                <a:cs typeface="Consolas" panose="020B0609020204030204" pitchFamily="49" charset="0"/>
              </a:rPr>
            </a:br>
            <a:r>
              <a:rPr lang="en" sz="1600" noProof="1">
                <a:solidFill>
                  <a:srgbClr val="2FFF12"/>
                </a:solidFill>
                <a:effectLst/>
                <a:latin typeface="Consolas" panose="020B0609020204030204" pitchFamily="49" charset="0"/>
                <a:cs typeface="Consolas" panose="020B0609020204030204" pitchFamily="49" charset="0"/>
              </a:rPr>
              <a:t>...</a:t>
            </a:r>
            <a:br>
              <a:rPr lang="en" sz="1600" noProof="1">
                <a:solidFill>
                  <a:srgbClr val="2FFF12"/>
                </a:solidFill>
                <a:effectLst/>
                <a:latin typeface="Consolas" panose="020B0609020204030204" pitchFamily="49" charset="0"/>
                <a:cs typeface="Consolas" panose="020B0609020204030204" pitchFamily="49" charset="0"/>
              </a:rPr>
            </a:br>
            <a:endParaRPr lang="en" sz="1600" noProof="1">
              <a:solidFill>
                <a:srgbClr val="2FFF12"/>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ANSWER SECTION:</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example.com. 30 IN A 96.7.128.198</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example.com. 30 IN A 23.215.0.136</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example.com. 30 IN A 23.215.0.138</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example.com. 30 IN A 96.7.128.175</a:t>
            </a:r>
            <a:br>
              <a:rPr lang="en" sz="1600" noProof="1">
                <a:solidFill>
                  <a:srgbClr val="2FFF12"/>
                </a:solidFill>
                <a:effectLst/>
                <a:latin typeface="Consolas" panose="020B0609020204030204" pitchFamily="49" charset="0"/>
                <a:cs typeface="Consolas" panose="020B0609020204030204" pitchFamily="49" charset="0"/>
              </a:rPr>
            </a:br>
            <a:endParaRPr lang="en" sz="1600" noProof="1">
              <a:solidFill>
                <a:srgbClr val="2FFF12"/>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Query time: 118 msec</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SERVER: 10.254.254.254#53(10.254.254.254)</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WHEN: Tue Mar 04 20:48:39 +04 2025</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MSG SIZE  rcvd: 136</a:t>
            </a:r>
          </a:p>
        </p:txBody>
      </p:sp>
      <p:sp>
        <p:nvSpPr>
          <p:cNvPr id="5" name="TextBox 4">
            <a:extLst>
              <a:ext uri="{FF2B5EF4-FFF2-40B4-BE49-F238E27FC236}">
                <a16:creationId xmlns:a16="http://schemas.microsoft.com/office/drawing/2014/main" id="{4EF70640-0EDB-47E8-51BB-D6FEEA4025F1}"/>
              </a:ext>
            </a:extLst>
          </p:cNvPr>
          <p:cNvSpPr txBox="1"/>
          <p:nvPr/>
        </p:nvSpPr>
        <p:spPr>
          <a:xfrm>
            <a:off x="7280644" y="1034015"/>
            <a:ext cx="3692156" cy="2308324"/>
          </a:xfrm>
          <a:prstGeom prst="rect">
            <a:avLst/>
          </a:prstGeom>
          <a:solidFill>
            <a:schemeClr val="tx1"/>
          </a:solidFill>
        </p:spPr>
        <p:txBody>
          <a:bodyPr wrap="square">
            <a:spAutoFit/>
          </a:bodyPr>
          <a:lstStyle/>
          <a:p>
            <a:r>
              <a:rPr lang="en" dirty="0">
                <a:solidFill>
                  <a:srgbClr val="2FFF12"/>
                </a:solidFill>
                <a:effectLst/>
                <a:latin typeface="Consolas" panose="020B0609020204030204" pitchFamily="49" charset="0"/>
                <a:cs typeface="Consolas" panose="020B0609020204030204" pitchFamily="49" charset="0"/>
              </a:rPr>
              <a:t>% dig example.com +short</a:t>
            </a:r>
          </a:p>
          <a:p>
            <a:br>
              <a:rPr lang="en" dirty="0">
                <a:solidFill>
                  <a:srgbClr val="2FFF12"/>
                </a:solidFill>
                <a:effectLst/>
                <a:latin typeface="Consolas" panose="020B0609020204030204" pitchFamily="49" charset="0"/>
                <a:cs typeface="Consolas" panose="020B0609020204030204" pitchFamily="49" charset="0"/>
              </a:rPr>
            </a:br>
            <a:r>
              <a:rPr lang="en" dirty="0">
                <a:solidFill>
                  <a:srgbClr val="2FFF12"/>
                </a:solidFill>
                <a:effectLst/>
                <a:latin typeface="Consolas" panose="020B0609020204030204" pitchFamily="49" charset="0"/>
                <a:cs typeface="Consolas" panose="020B0609020204030204" pitchFamily="49" charset="0"/>
              </a:rPr>
              <a:t>23.192.228.84</a:t>
            </a:r>
          </a:p>
          <a:p>
            <a:r>
              <a:rPr lang="en" dirty="0">
                <a:solidFill>
                  <a:srgbClr val="2FFF12"/>
                </a:solidFill>
                <a:effectLst/>
                <a:latin typeface="Consolas" panose="020B0609020204030204" pitchFamily="49" charset="0"/>
                <a:cs typeface="Consolas" panose="020B0609020204030204" pitchFamily="49" charset="0"/>
              </a:rPr>
              <a:t>23.215.0.136</a:t>
            </a:r>
          </a:p>
          <a:p>
            <a:r>
              <a:rPr lang="en" dirty="0">
                <a:solidFill>
                  <a:srgbClr val="2FFF12"/>
                </a:solidFill>
                <a:effectLst/>
                <a:latin typeface="Consolas" panose="020B0609020204030204" pitchFamily="49" charset="0"/>
                <a:cs typeface="Consolas" panose="020B0609020204030204" pitchFamily="49" charset="0"/>
              </a:rPr>
              <a:t>23.215.0.138</a:t>
            </a:r>
          </a:p>
          <a:p>
            <a:r>
              <a:rPr lang="en" dirty="0">
                <a:solidFill>
                  <a:srgbClr val="2FFF12"/>
                </a:solidFill>
                <a:effectLst/>
                <a:latin typeface="Consolas" panose="020B0609020204030204" pitchFamily="49" charset="0"/>
                <a:cs typeface="Consolas" panose="020B0609020204030204" pitchFamily="49" charset="0"/>
              </a:rPr>
              <a:t>96.7.128.198</a:t>
            </a:r>
          </a:p>
          <a:p>
            <a:r>
              <a:rPr lang="en" dirty="0">
                <a:solidFill>
                  <a:srgbClr val="2FFF12"/>
                </a:solidFill>
                <a:effectLst/>
                <a:latin typeface="Consolas" panose="020B0609020204030204" pitchFamily="49" charset="0"/>
                <a:cs typeface="Consolas" panose="020B0609020204030204" pitchFamily="49" charset="0"/>
              </a:rPr>
              <a:t>23.192.228.80</a:t>
            </a:r>
          </a:p>
          <a:p>
            <a:r>
              <a:rPr lang="en" dirty="0">
                <a:solidFill>
                  <a:srgbClr val="2FFF12"/>
                </a:solidFill>
                <a:effectLst/>
                <a:latin typeface="Consolas" panose="020B0609020204030204" pitchFamily="49" charset="0"/>
                <a:cs typeface="Consolas" panose="020B0609020204030204" pitchFamily="49" charset="0"/>
              </a:rPr>
              <a:t>96.7.128.175</a:t>
            </a:r>
          </a:p>
        </p:txBody>
      </p:sp>
      <p:sp>
        <p:nvSpPr>
          <p:cNvPr id="6" name="TextBox 5">
            <a:extLst>
              <a:ext uri="{FF2B5EF4-FFF2-40B4-BE49-F238E27FC236}">
                <a16:creationId xmlns:a16="http://schemas.microsoft.com/office/drawing/2014/main" id="{ED31877B-E24F-D27B-2877-2A3F64953110}"/>
              </a:ext>
            </a:extLst>
          </p:cNvPr>
          <p:cNvSpPr txBox="1"/>
          <p:nvPr/>
        </p:nvSpPr>
        <p:spPr>
          <a:xfrm>
            <a:off x="7180160" y="3515662"/>
            <a:ext cx="3633152" cy="369332"/>
          </a:xfrm>
          <a:prstGeom prst="rect">
            <a:avLst/>
          </a:prstGeom>
          <a:noFill/>
        </p:spPr>
        <p:txBody>
          <a:bodyPr wrap="square" rtlCol="0">
            <a:spAutoFit/>
          </a:bodyPr>
          <a:lstStyle/>
          <a:p>
            <a:r>
              <a:rPr lang="ru-RU" dirty="0"/>
              <a:t>Определение домена по </a:t>
            </a:r>
            <a:r>
              <a:rPr lang="en-US" dirty="0"/>
              <a:t>IP-</a:t>
            </a:r>
            <a:r>
              <a:rPr lang="ru-RU" dirty="0"/>
              <a:t>адресу</a:t>
            </a:r>
            <a:r>
              <a:rPr lang="en-US" dirty="0"/>
              <a:t>:</a:t>
            </a:r>
            <a:endParaRPr lang="ru-RU" dirty="0"/>
          </a:p>
        </p:txBody>
      </p:sp>
      <p:sp>
        <p:nvSpPr>
          <p:cNvPr id="7" name="TextBox 6">
            <a:extLst>
              <a:ext uri="{FF2B5EF4-FFF2-40B4-BE49-F238E27FC236}">
                <a16:creationId xmlns:a16="http://schemas.microsoft.com/office/drawing/2014/main" id="{D3FCE99C-E780-68DB-9D73-B897CCD89684}"/>
              </a:ext>
            </a:extLst>
          </p:cNvPr>
          <p:cNvSpPr txBox="1"/>
          <p:nvPr/>
        </p:nvSpPr>
        <p:spPr>
          <a:xfrm>
            <a:off x="7280644" y="3884994"/>
            <a:ext cx="3692156" cy="923330"/>
          </a:xfrm>
          <a:prstGeom prst="rect">
            <a:avLst/>
          </a:prstGeom>
          <a:solidFill>
            <a:schemeClr val="tx1"/>
          </a:solidFill>
        </p:spPr>
        <p:txBody>
          <a:bodyPr wrap="square">
            <a:spAutoFit/>
          </a:bodyPr>
          <a:lstStyle/>
          <a:p>
            <a:r>
              <a:rPr lang="en" noProof="1">
                <a:solidFill>
                  <a:srgbClr val="2FFF12"/>
                </a:solidFill>
                <a:effectLst/>
                <a:latin typeface="Andale Mono" panose="020B0509000000000004" pitchFamily="49" charset="0"/>
              </a:rPr>
              <a:t>% dig -x 8.8.8.8 +short</a:t>
            </a:r>
          </a:p>
          <a:p>
            <a:endParaRPr lang="en" noProof="1">
              <a:solidFill>
                <a:srgbClr val="2FFF12"/>
              </a:solidFill>
              <a:effectLst/>
              <a:latin typeface="Andale Mono" panose="020B0509000000000004" pitchFamily="49" charset="0"/>
            </a:endParaRPr>
          </a:p>
          <a:p>
            <a:r>
              <a:rPr lang="en" noProof="1">
                <a:solidFill>
                  <a:srgbClr val="2FFF12"/>
                </a:solidFill>
                <a:effectLst/>
                <a:latin typeface="Andale Mono" panose="020B0509000000000004" pitchFamily="49" charset="0"/>
              </a:rPr>
              <a:t>dns.google.</a:t>
            </a:r>
          </a:p>
        </p:txBody>
      </p:sp>
    </p:spTree>
    <p:extLst>
      <p:ext uri="{BB962C8B-B14F-4D97-AF65-F5344CB8AC3E}">
        <p14:creationId xmlns:p14="http://schemas.microsoft.com/office/powerpoint/2010/main" val="3908794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F6CA-AEFA-26ED-55D2-B35BCA6B075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55A183-30C1-8189-0C13-4131CE5B7F50}"/>
              </a:ext>
            </a:extLst>
          </p:cNvPr>
          <p:cNvSpPr>
            <a:spLocks noGrp="1"/>
          </p:cNvSpPr>
          <p:nvPr>
            <p:ph type="title"/>
          </p:nvPr>
        </p:nvSpPr>
        <p:spPr>
          <a:xfrm>
            <a:off x="838200" y="270606"/>
            <a:ext cx="10515600" cy="657472"/>
          </a:xfrm>
        </p:spPr>
        <p:txBody>
          <a:bodyPr>
            <a:noAutofit/>
          </a:bodyPr>
          <a:lstStyle/>
          <a:p>
            <a:r>
              <a:rPr lang="ru-RU" dirty="0"/>
              <a:t>Утилита </a:t>
            </a:r>
            <a:r>
              <a:rPr lang="en-US" dirty="0"/>
              <a:t>host</a:t>
            </a:r>
            <a:endParaRPr lang="ru-RU" dirty="0"/>
          </a:p>
        </p:txBody>
      </p:sp>
      <p:sp>
        <p:nvSpPr>
          <p:cNvPr id="3" name="Объект 2">
            <a:extLst>
              <a:ext uri="{FF2B5EF4-FFF2-40B4-BE49-F238E27FC236}">
                <a16:creationId xmlns:a16="http://schemas.microsoft.com/office/drawing/2014/main" id="{6EB83AA0-7FC7-BA2E-1CE1-DC8523A64286}"/>
              </a:ext>
            </a:extLst>
          </p:cNvPr>
          <p:cNvSpPr>
            <a:spLocks noGrp="1"/>
          </p:cNvSpPr>
          <p:nvPr>
            <p:ph idx="1"/>
          </p:nvPr>
        </p:nvSpPr>
        <p:spPr>
          <a:xfrm>
            <a:off x="838200" y="1125756"/>
            <a:ext cx="6625856" cy="1354323"/>
          </a:xfrm>
          <a:solidFill>
            <a:schemeClr val="tx1"/>
          </a:solidFill>
        </p:spPr>
        <p:txBody>
          <a:bodyPr/>
          <a:lstStyle/>
          <a:p>
            <a:pPr marL="0" indent="0">
              <a:lnSpc>
                <a:spcPct val="100000"/>
              </a:lnSpc>
              <a:spcBef>
                <a:spcPts val="0"/>
              </a:spcBef>
              <a:buNone/>
            </a:pPr>
            <a:r>
              <a:rPr lang="ru-RU" sz="1800" dirty="0">
                <a:solidFill>
                  <a:srgbClr val="2FFF12"/>
                </a:solidFill>
                <a:latin typeface="Consolas" panose="020B0609020204030204" pitchFamily="49" charset="0"/>
                <a:cs typeface="Consolas" panose="020B0609020204030204" pitchFamily="49" charset="0"/>
              </a:rPr>
              <a:t>% </a:t>
            </a:r>
            <a:r>
              <a:rPr lang="en" sz="1800" dirty="0">
                <a:solidFill>
                  <a:srgbClr val="2FFF12"/>
                </a:solidFill>
                <a:effectLst/>
                <a:latin typeface="Consolas" panose="020B0609020204030204" pitchFamily="49" charset="0"/>
                <a:cs typeface="Consolas" panose="020B0609020204030204" pitchFamily="49" charset="0"/>
              </a:rPr>
              <a:t>host reg.ru     </a:t>
            </a:r>
          </a:p>
          <a:p>
            <a:pPr marL="0" indent="0">
              <a:lnSpc>
                <a:spcPct val="100000"/>
              </a:lnSpc>
              <a:spcBef>
                <a:spcPts val="0"/>
              </a:spcBef>
              <a:buNone/>
            </a:pPr>
            <a:br>
              <a:rPr lang="ru-RU" sz="1800" dirty="0">
                <a:solidFill>
                  <a:srgbClr val="2FFF12"/>
                </a:solidFill>
                <a:effectLst/>
                <a:latin typeface="Consolas" panose="020B0609020204030204" pitchFamily="49" charset="0"/>
                <a:cs typeface="Consolas" panose="020B0609020204030204" pitchFamily="49" charset="0"/>
              </a:rPr>
            </a:br>
            <a:r>
              <a:rPr lang="en" sz="1800" dirty="0">
                <a:solidFill>
                  <a:srgbClr val="2FFF12"/>
                </a:solidFill>
                <a:effectLst/>
                <a:latin typeface="Consolas" panose="020B0609020204030204" pitchFamily="49" charset="0"/>
                <a:cs typeface="Consolas" panose="020B0609020204030204" pitchFamily="49" charset="0"/>
              </a:rPr>
              <a:t>reg.ru has address 194.67.72.31</a:t>
            </a:r>
          </a:p>
          <a:p>
            <a:pPr marL="0" indent="0">
              <a:lnSpc>
                <a:spcPct val="100000"/>
              </a:lnSpc>
              <a:spcBef>
                <a:spcPts val="0"/>
              </a:spcBef>
              <a:buNone/>
            </a:pPr>
            <a:r>
              <a:rPr lang="en" sz="1800" dirty="0">
                <a:solidFill>
                  <a:srgbClr val="2FFF12"/>
                </a:solidFill>
                <a:effectLst/>
                <a:latin typeface="Consolas" panose="020B0609020204030204" pitchFamily="49" charset="0"/>
                <a:cs typeface="Consolas" panose="020B0609020204030204" pitchFamily="49" charset="0"/>
              </a:rPr>
              <a:t>reg.ru mail is handled by 10 </a:t>
            </a:r>
            <a:r>
              <a:rPr lang="en" sz="1800" dirty="0" err="1">
                <a:solidFill>
                  <a:srgbClr val="2FFF12"/>
                </a:solidFill>
                <a:effectLst/>
                <a:latin typeface="Consolas" panose="020B0609020204030204" pitchFamily="49" charset="0"/>
                <a:cs typeface="Consolas" panose="020B0609020204030204" pitchFamily="49" charset="0"/>
              </a:rPr>
              <a:t>mx.runity.ru</a:t>
            </a:r>
            <a:r>
              <a:rPr lang="en" sz="1800" dirty="0">
                <a:solidFill>
                  <a:srgbClr val="2FFF12"/>
                </a:solidFill>
                <a:effectLst/>
                <a:latin typeface="Consolas" panose="020B060902020403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BDC5270F-CDB6-0866-0704-A9F5E387BC6D}"/>
              </a:ext>
            </a:extLst>
          </p:cNvPr>
          <p:cNvSpPr txBox="1"/>
          <p:nvPr/>
        </p:nvSpPr>
        <p:spPr>
          <a:xfrm>
            <a:off x="758095" y="2771383"/>
            <a:ext cx="3633152" cy="369332"/>
          </a:xfrm>
          <a:prstGeom prst="rect">
            <a:avLst/>
          </a:prstGeom>
          <a:noFill/>
        </p:spPr>
        <p:txBody>
          <a:bodyPr wrap="square" rtlCol="0">
            <a:spAutoFit/>
          </a:bodyPr>
          <a:lstStyle/>
          <a:p>
            <a:r>
              <a:rPr lang="ru-RU" dirty="0"/>
              <a:t>Определение домена по </a:t>
            </a:r>
            <a:r>
              <a:rPr lang="en-US" dirty="0"/>
              <a:t>IP-</a:t>
            </a:r>
            <a:r>
              <a:rPr lang="ru-RU" dirty="0"/>
              <a:t>адресу</a:t>
            </a:r>
            <a:r>
              <a:rPr lang="en-US" dirty="0"/>
              <a:t>:</a:t>
            </a:r>
            <a:endParaRPr lang="ru-RU" dirty="0"/>
          </a:p>
        </p:txBody>
      </p:sp>
      <p:sp>
        <p:nvSpPr>
          <p:cNvPr id="7" name="TextBox 6">
            <a:extLst>
              <a:ext uri="{FF2B5EF4-FFF2-40B4-BE49-F238E27FC236}">
                <a16:creationId xmlns:a16="http://schemas.microsoft.com/office/drawing/2014/main" id="{AE81F16B-654B-40F0-240F-00779FEF55A4}"/>
              </a:ext>
            </a:extLst>
          </p:cNvPr>
          <p:cNvSpPr txBox="1"/>
          <p:nvPr/>
        </p:nvSpPr>
        <p:spPr>
          <a:xfrm>
            <a:off x="858578" y="3140715"/>
            <a:ext cx="7743161" cy="923330"/>
          </a:xfrm>
          <a:prstGeom prst="rect">
            <a:avLst/>
          </a:prstGeom>
          <a:solidFill>
            <a:schemeClr val="tx1"/>
          </a:solidFill>
        </p:spPr>
        <p:txBody>
          <a:bodyPr wrap="square">
            <a:spAutoFit/>
          </a:bodyPr>
          <a:lstStyle/>
          <a:p>
            <a:r>
              <a:rPr lang="en" noProof="1">
                <a:solidFill>
                  <a:srgbClr val="2FFF12"/>
                </a:solidFill>
                <a:effectLst/>
                <a:latin typeface="Andale Mono" panose="020B0509000000000004" pitchFamily="49" charset="0"/>
              </a:rPr>
              <a:t>% host 8.8.8.8</a:t>
            </a:r>
            <a:br>
              <a:rPr lang="en" noProof="1">
                <a:solidFill>
                  <a:srgbClr val="2FFF12"/>
                </a:solidFill>
                <a:effectLst/>
                <a:latin typeface="Andale Mono" panose="020B0509000000000004" pitchFamily="49" charset="0"/>
              </a:rPr>
            </a:br>
            <a:endParaRPr lang="en" noProof="1">
              <a:solidFill>
                <a:srgbClr val="2FFF12"/>
              </a:solidFill>
              <a:effectLst/>
              <a:latin typeface="Andale Mono" panose="020B0509000000000004" pitchFamily="49" charset="0"/>
            </a:endParaRPr>
          </a:p>
          <a:p>
            <a:r>
              <a:rPr lang="en" noProof="1">
                <a:solidFill>
                  <a:srgbClr val="2FFF12"/>
                </a:solidFill>
                <a:effectLst/>
                <a:latin typeface="Andale Mono" panose="020B0509000000000004" pitchFamily="49" charset="0"/>
              </a:rPr>
              <a:t>8.8.8.8.in-addr.arpa domain name pointer dns.google.</a:t>
            </a:r>
          </a:p>
        </p:txBody>
      </p:sp>
    </p:spTree>
    <p:extLst>
      <p:ext uri="{BB962C8B-B14F-4D97-AF65-F5344CB8AC3E}">
        <p14:creationId xmlns:p14="http://schemas.microsoft.com/office/powerpoint/2010/main" val="698874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90D2DE-E162-9E67-6C3F-121EBBB1D074}"/>
              </a:ext>
            </a:extLst>
          </p:cNvPr>
          <p:cNvSpPr>
            <a:spLocks noGrp="1"/>
          </p:cNvSpPr>
          <p:nvPr>
            <p:ph type="title"/>
          </p:nvPr>
        </p:nvSpPr>
        <p:spPr>
          <a:xfrm>
            <a:off x="838200" y="330403"/>
            <a:ext cx="9984129" cy="842352"/>
          </a:xfrm>
        </p:spPr>
        <p:txBody>
          <a:bodyPr>
            <a:normAutofit fontScale="90000"/>
          </a:bodyPr>
          <a:lstStyle/>
          <a:p>
            <a:r>
              <a:rPr lang="en-US" b="1" dirty="0"/>
              <a:t>DNSSEC</a:t>
            </a:r>
            <a:r>
              <a:rPr lang="en-US" dirty="0"/>
              <a:t> </a:t>
            </a:r>
            <a:r>
              <a:rPr lang="en-US" sz="4000" dirty="0"/>
              <a:t>(Domain Name System Security Extensions)</a:t>
            </a:r>
            <a:endParaRPr lang="ru-RU" sz="4000" dirty="0"/>
          </a:p>
        </p:txBody>
      </p:sp>
      <p:sp>
        <p:nvSpPr>
          <p:cNvPr id="3" name="Объект 2">
            <a:extLst>
              <a:ext uri="{FF2B5EF4-FFF2-40B4-BE49-F238E27FC236}">
                <a16:creationId xmlns:a16="http://schemas.microsoft.com/office/drawing/2014/main" id="{B3D63751-C6D4-CE88-AE7B-5DBD35CB6BF6}"/>
              </a:ext>
            </a:extLst>
          </p:cNvPr>
          <p:cNvSpPr>
            <a:spLocks noGrp="1"/>
          </p:cNvSpPr>
          <p:nvPr>
            <p:ph idx="1"/>
          </p:nvPr>
        </p:nvSpPr>
        <p:spPr>
          <a:xfrm>
            <a:off x="838200" y="1225365"/>
            <a:ext cx="10515600" cy="5487428"/>
          </a:xfrm>
        </p:spPr>
        <p:txBody>
          <a:bodyPr/>
          <a:lstStyle/>
          <a:p>
            <a:pPr marL="0" indent="0">
              <a:lnSpc>
                <a:spcPct val="100000"/>
              </a:lnSpc>
              <a:buNone/>
            </a:pPr>
            <a:r>
              <a:rPr lang="en" sz="2000" b="1" dirty="0"/>
              <a:t>DNSSEC</a:t>
            </a:r>
            <a:r>
              <a:rPr lang="en" sz="2000" dirty="0"/>
              <a:t> – </a:t>
            </a:r>
            <a:r>
              <a:rPr lang="ru-RU" sz="2000" dirty="0"/>
              <a:t>это расширение безопасности </a:t>
            </a:r>
            <a:r>
              <a:rPr lang="en" sz="2000" dirty="0"/>
              <a:t>DNS, </a:t>
            </a:r>
            <a:r>
              <a:rPr lang="ru-RU" sz="2000" dirty="0"/>
              <a:t>разработанное для защиты от подмены </a:t>
            </a:r>
            <a:r>
              <a:rPr lang="en" sz="2000" dirty="0"/>
              <a:t>DNS-</a:t>
            </a:r>
            <a:r>
              <a:rPr lang="ru-RU" sz="2000" dirty="0"/>
              <a:t>запросов и атак типа </a:t>
            </a:r>
            <a:r>
              <a:rPr lang="en" sz="2000" b="1" dirty="0"/>
              <a:t>DNS Spoofing (Cache Poisoning)</a:t>
            </a:r>
            <a:r>
              <a:rPr lang="en" sz="2000" dirty="0"/>
              <a:t>. </a:t>
            </a:r>
            <a:r>
              <a:rPr lang="ru-RU" sz="2000" dirty="0"/>
              <a:t>Оно добавляет цифровую подпись к </a:t>
            </a:r>
            <a:r>
              <a:rPr lang="en" sz="2000" dirty="0"/>
              <a:t>DNS-</a:t>
            </a:r>
            <a:r>
              <a:rPr lang="ru-RU" sz="2000" dirty="0"/>
              <a:t>записям, позволяя клиентам проверять их подлинность.</a:t>
            </a:r>
          </a:p>
          <a:p>
            <a:pPr marL="0" indent="0">
              <a:lnSpc>
                <a:spcPct val="100000"/>
              </a:lnSpc>
              <a:buNone/>
            </a:pPr>
            <a:r>
              <a:rPr lang="ru-RU" sz="2000" b="1" dirty="0"/>
              <a:t>Зачем нужен </a:t>
            </a:r>
            <a:r>
              <a:rPr lang="en" sz="2000" b="1" dirty="0"/>
              <a:t>DNSSEC?</a:t>
            </a:r>
            <a:endParaRPr lang="en" sz="2000" dirty="0"/>
          </a:p>
          <a:p>
            <a:pPr marL="0" indent="0">
              <a:lnSpc>
                <a:spcPct val="100000"/>
              </a:lnSpc>
              <a:buNone/>
            </a:pPr>
            <a:r>
              <a:rPr lang="ru-RU" sz="2000" dirty="0"/>
              <a:t>Стандартный </a:t>
            </a:r>
            <a:r>
              <a:rPr lang="en" sz="2000" dirty="0"/>
              <a:t>DNS </a:t>
            </a:r>
            <a:r>
              <a:rPr lang="ru-RU" sz="2000" b="1" dirty="0"/>
              <a:t>не защищен от подмены данных</a:t>
            </a:r>
            <a:r>
              <a:rPr lang="ru-RU" sz="2000" dirty="0"/>
              <a:t>, так как работает без шифрования и проверок подлинности.</a:t>
            </a:r>
            <a:br>
              <a:rPr lang="ru-RU" sz="2000" dirty="0"/>
            </a:br>
            <a:r>
              <a:rPr lang="ru-RU" sz="2000" dirty="0"/>
              <a:t>Без </a:t>
            </a:r>
            <a:r>
              <a:rPr lang="en" sz="2000" dirty="0"/>
              <a:t>DNSSEC </a:t>
            </a:r>
            <a:r>
              <a:rPr lang="ru-RU" sz="2000" dirty="0"/>
              <a:t>злоумышленники могут:</a:t>
            </a:r>
          </a:p>
          <a:p>
            <a:pPr>
              <a:lnSpc>
                <a:spcPct val="100000"/>
              </a:lnSpc>
              <a:spcBef>
                <a:spcPts val="300"/>
              </a:spcBef>
            </a:pPr>
            <a:r>
              <a:rPr lang="ru-RU" sz="2000" b="1" dirty="0"/>
              <a:t>Перенаправлять пользователей</a:t>
            </a:r>
            <a:r>
              <a:rPr lang="ru-RU" sz="2000" dirty="0"/>
              <a:t> на поддельные сайты (например, вводите </a:t>
            </a:r>
            <a:r>
              <a:rPr lang="en" sz="2000" noProof="1">
                <a:latin typeface="Consolas" panose="020B0609020204030204" pitchFamily="49" charset="0"/>
                <a:cs typeface="Consolas" panose="020B0609020204030204" pitchFamily="49" charset="0"/>
              </a:rPr>
              <a:t>bank.com</a:t>
            </a:r>
            <a:r>
              <a:rPr lang="en" sz="2000" dirty="0"/>
              <a:t>, </a:t>
            </a:r>
            <a:r>
              <a:rPr lang="ru-RU" sz="2000" dirty="0"/>
              <a:t>но попадаете на </a:t>
            </a:r>
            <a:r>
              <a:rPr lang="en" sz="2000" noProof="1">
                <a:latin typeface="Consolas" panose="020B0609020204030204" pitchFamily="49" charset="0"/>
                <a:cs typeface="Consolas" panose="020B0609020204030204" pitchFamily="49" charset="0"/>
              </a:rPr>
              <a:t>hacker-site.com</a:t>
            </a:r>
            <a:r>
              <a:rPr lang="en" sz="2000" dirty="0"/>
              <a:t>).</a:t>
            </a:r>
          </a:p>
          <a:p>
            <a:pPr>
              <a:lnSpc>
                <a:spcPct val="100000"/>
              </a:lnSpc>
              <a:spcBef>
                <a:spcPts val="300"/>
              </a:spcBef>
            </a:pPr>
            <a:r>
              <a:rPr lang="ru-RU" sz="2000" b="1" dirty="0"/>
              <a:t>Отравлять кеш </a:t>
            </a:r>
            <a:r>
              <a:rPr lang="en" sz="2000" b="1" dirty="0"/>
              <a:t>DNS-</a:t>
            </a:r>
            <a:r>
              <a:rPr lang="ru-RU" sz="2000" b="1" dirty="0"/>
              <a:t>серверов</a:t>
            </a:r>
            <a:r>
              <a:rPr lang="ru-RU" sz="2000" dirty="0"/>
              <a:t>, заставляя их выдавать ложные </a:t>
            </a:r>
            <a:r>
              <a:rPr lang="en" sz="2000" dirty="0"/>
              <a:t>IP-</a:t>
            </a:r>
            <a:r>
              <a:rPr lang="ru-RU" sz="2000" dirty="0"/>
              <a:t>адреса.</a:t>
            </a:r>
          </a:p>
          <a:p>
            <a:pPr>
              <a:lnSpc>
                <a:spcPct val="100000"/>
              </a:lnSpc>
              <a:spcBef>
                <a:spcPts val="300"/>
              </a:spcBef>
            </a:pPr>
            <a:r>
              <a:rPr lang="ru-RU" sz="2000" b="1" dirty="0"/>
              <a:t>Перехватывать данные пользователей</a:t>
            </a:r>
            <a:r>
              <a:rPr lang="ru-RU" sz="2000" dirty="0"/>
              <a:t> (фишинг, </a:t>
            </a:r>
            <a:r>
              <a:rPr lang="en" sz="2000" dirty="0"/>
              <a:t>MITM-</a:t>
            </a:r>
            <a:r>
              <a:rPr lang="ru-RU" sz="2000" dirty="0"/>
              <a:t>атаки).</a:t>
            </a:r>
          </a:p>
          <a:p>
            <a:pPr marL="0" indent="0">
              <a:lnSpc>
                <a:spcPct val="100000"/>
              </a:lnSpc>
              <a:buNone/>
            </a:pPr>
            <a:r>
              <a:rPr lang="en" sz="2000" b="1" dirty="0"/>
              <a:t>DNSSEC </a:t>
            </a:r>
            <a:r>
              <a:rPr lang="ru-RU" sz="2000" b="1" dirty="0"/>
              <a:t>решает эту проблему, подписывая </a:t>
            </a:r>
            <a:r>
              <a:rPr lang="en" sz="2000" b="1" dirty="0"/>
              <a:t>DNS-</a:t>
            </a:r>
            <a:r>
              <a:rPr lang="ru-RU" sz="2000" b="1" dirty="0"/>
              <a:t>записи криптографическими ключами</a:t>
            </a:r>
            <a:r>
              <a:rPr lang="ru-RU" sz="2000" dirty="0"/>
              <a:t>, что позволяет проверить их подлинность.</a:t>
            </a:r>
          </a:p>
          <a:p>
            <a:pPr marL="0" indent="0">
              <a:lnSpc>
                <a:spcPct val="100000"/>
              </a:lnSpc>
              <a:buNone/>
            </a:pPr>
            <a:endParaRPr lang="ru-RU" sz="2000" dirty="0"/>
          </a:p>
        </p:txBody>
      </p:sp>
      <p:pic>
        <p:nvPicPr>
          <p:cNvPr id="6146" name="Picture 2" descr="Расширенная безопасность DNS в ISPmanager - DNSSEC - GalaxyData">
            <a:extLst>
              <a:ext uri="{FF2B5EF4-FFF2-40B4-BE49-F238E27FC236}">
                <a16:creationId xmlns:a16="http://schemas.microsoft.com/office/drawing/2014/main" id="{5C5843C8-50B3-5D0D-32AD-37113CAB41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8807" y="-92599"/>
            <a:ext cx="1695691" cy="1695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67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Обзор DNSSEC — Общедоступная служба DNS Azure | Microsoft Learn">
            <a:extLst>
              <a:ext uri="{FF2B5EF4-FFF2-40B4-BE49-F238E27FC236}">
                <a16:creationId xmlns:a16="http://schemas.microsoft.com/office/drawing/2014/main" id="{1FB63FE8-1F31-F0DD-F624-05868CAD8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2779" y="0"/>
            <a:ext cx="5039221" cy="2951544"/>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3B988E12-4798-75AF-9E30-C24424309884}"/>
              </a:ext>
            </a:extLst>
          </p:cNvPr>
          <p:cNvSpPr>
            <a:spLocks noGrp="1"/>
          </p:cNvSpPr>
          <p:nvPr>
            <p:ph type="title"/>
          </p:nvPr>
        </p:nvSpPr>
        <p:spPr>
          <a:xfrm>
            <a:off x="838200" y="159939"/>
            <a:ext cx="10515600" cy="665021"/>
          </a:xfrm>
        </p:spPr>
        <p:txBody>
          <a:bodyPr>
            <a:normAutofit fontScale="90000"/>
          </a:bodyPr>
          <a:lstStyle/>
          <a:p>
            <a:r>
              <a:rPr lang="ru-RU" dirty="0"/>
              <a:t>Как работает </a:t>
            </a:r>
            <a:r>
              <a:rPr lang="en" dirty="0"/>
              <a:t>DNSSEC?</a:t>
            </a:r>
            <a:endParaRPr lang="ru-RU" dirty="0"/>
          </a:p>
        </p:txBody>
      </p:sp>
      <p:sp>
        <p:nvSpPr>
          <p:cNvPr id="3" name="Объект 2">
            <a:extLst>
              <a:ext uri="{FF2B5EF4-FFF2-40B4-BE49-F238E27FC236}">
                <a16:creationId xmlns:a16="http://schemas.microsoft.com/office/drawing/2014/main" id="{F2E6FEDE-D0F9-363C-4563-025910387DFE}"/>
              </a:ext>
            </a:extLst>
          </p:cNvPr>
          <p:cNvSpPr>
            <a:spLocks noGrp="1"/>
          </p:cNvSpPr>
          <p:nvPr>
            <p:ph idx="1"/>
          </p:nvPr>
        </p:nvSpPr>
        <p:spPr>
          <a:xfrm>
            <a:off x="838200" y="902825"/>
            <a:ext cx="10515600" cy="5822066"/>
          </a:xfrm>
        </p:spPr>
        <p:txBody>
          <a:bodyPr/>
          <a:lstStyle/>
          <a:p>
            <a:pPr marL="0" indent="0">
              <a:buNone/>
            </a:pPr>
            <a:r>
              <a:rPr lang="en" sz="2000" dirty="0"/>
              <a:t>DNSSEC </a:t>
            </a:r>
            <a:r>
              <a:rPr lang="ru-RU" sz="2000" dirty="0"/>
              <a:t>добавляет к </a:t>
            </a:r>
            <a:r>
              <a:rPr lang="en" sz="2000" dirty="0"/>
              <a:t>DNS-</a:t>
            </a:r>
            <a:r>
              <a:rPr lang="ru-RU" sz="2000" dirty="0"/>
              <a:t>записям </a:t>
            </a:r>
            <a:r>
              <a:rPr lang="ru-RU" sz="2000" b="1" dirty="0"/>
              <a:t>цифровые подписи</a:t>
            </a:r>
            <a:r>
              <a:rPr lang="ru-RU" sz="2000" dirty="0"/>
              <a:t>,</a:t>
            </a:r>
            <a:br>
              <a:rPr lang="ru-RU" sz="2000" dirty="0"/>
            </a:br>
            <a:r>
              <a:rPr lang="ru-RU" sz="2000" dirty="0"/>
              <a:t>которые проверяются при каждом запросе.</a:t>
            </a:r>
          </a:p>
          <a:p>
            <a:pPr marL="0" indent="0">
              <a:buNone/>
            </a:pPr>
            <a:r>
              <a:rPr lang="ru-RU" sz="2000" b="1" dirty="0"/>
              <a:t>Основные этапы работы:</a:t>
            </a:r>
            <a:endParaRPr lang="ru-RU" sz="2000" dirty="0"/>
          </a:p>
          <a:p>
            <a:pPr marL="360000" indent="-360000">
              <a:buFont typeface="+mj-lt"/>
              <a:buAutoNum type="arabicPeriod"/>
            </a:pPr>
            <a:r>
              <a:rPr lang="ru-RU" sz="2000" b="1" dirty="0"/>
              <a:t>Создание ключей</a:t>
            </a:r>
            <a:br>
              <a:rPr lang="ru-RU" sz="2000" b="1" dirty="0"/>
            </a:br>
            <a:r>
              <a:rPr lang="ru-RU" sz="2000" dirty="0"/>
              <a:t>Владелец домена создает </a:t>
            </a:r>
            <a:r>
              <a:rPr lang="ru-RU" sz="2000" b="1" dirty="0"/>
              <a:t>ключи подписи (</a:t>
            </a:r>
            <a:r>
              <a:rPr lang="en" sz="2000" b="1" dirty="0"/>
              <a:t>DNSKEY)</a:t>
            </a:r>
            <a:r>
              <a:rPr lang="en" sz="2000" dirty="0"/>
              <a:t>:</a:t>
            </a:r>
          </a:p>
          <a:p>
            <a:pPr lvl="1"/>
            <a:r>
              <a:rPr lang="en" sz="1800" b="1" dirty="0"/>
              <a:t>KSK (Key Signing Key)</a:t>
            </a:r>
            <a:r>
              <a:rPr lang="en" sz="1800" dirty="0"/>
              <a:t> – </a:t>
            </a:r>
            <a:r>
              <a:rPr lang="ru-RU" sz="1800" dirty="0"/>
              <a:t>подписывает </a:t>
            </a:r>
            <a:r>
              <a:rPr lang="en" sz="1800" dirty="0"/>
              <a:t>ZSK.</a:t>
            </a:r>
          </a:p>
          <a:p>
            <a:pPr lvl="1"/>
            <a:r>
              <a:rPr lang="en" sz="1800" b="1" dirty="0"/>
              <a:t>ZSK (Zone Signing Key)</a:t>
            </a:r>
            <a:r>
              <a:rPr lang="en" sz="1800" dirty="0"/>
              <a:t> – </a:t>
            </a:r>
            <a:r>
              <a:rPr lang="ru-RU" sz="1800" dirty="0"/>
              <a:t>подписывает </a:t>
            </a:r>
            <a:r>
              <a:rPr lang="en" sz="1800" dirty="0"/>
              <a:t>DNS-</a:t>
            </a:r>
            <a:r>
              <a:rPr lang="ru-RU" sz="1800" dirty="0"/>
              <a:t>записи</a:t>
            </a:r>
          </a:p>
          <a:p>
            <a:pPr marL="360000" indent="-360000">
              <a:buFont typeface="+mj-lt"/>
              <a:buAutoNum type="arabicPeriod"/>
            </a:pPr>
            <a:r>
              <a:rPr lang="ru-RU" sz="2000" b="1" dirty="0"/>
              <a:t>Подпись </a:t>
            </a:r>
            <a:r>
              <a:rPr lang="en" sz="2000" b="1" dirty="0"/>
              <a:t>DNS-</a:t>
            </a:r>
            <a:r>
              <a:rPr lang="ru-RU" sz="2000" b="1" dirty="0"/>
              <a:t>записей</a:t>
            </a:r>
            <a:endParaRPr lang="ru-RU" sz="2000" dirty="0"/>
          </a:p>
          <a:p>
            <a:pPr lvl="1"/>
            <a:r>
              <a:rPr lang="ru-RU" sz="1800" dirty="0"/>
              <a:t>Записи подписываются с помощью </a:t>
            </a:r>
            <a:r>
              <a:rPr lang="en" sz="1800" dirty="0"/>
              <a:t>ZSK, </a:t>
            </a:r>
            <a:r>
              <a:rPr lang="ru-RU" sz="1800" dirty="0"/>
              <a:t>создавая </a:t>
            </a:r>
            <a:r>
              <a:rPr lang="en" sz="1800" b="1" dirty="0"/>
              <a:t>RRSIG</a:t>
            </a:r>
            <a:r>
              <a:rPr lang="en" sz="1800" dirty="0"/>
              <a:t> (Record Signature).</a:t>
            </a:r>
          </a:p>
          <a:p>
            <a:pPr marL="360000" indent="-360000">
              <a:buFont typeface="+mj-lt"/>
              <a:buAutoNum type="arabicPeriod"/>
            </a:pPr>
            <a:r>
              <a:rPr lang="ru-RU" sz="2000" b="1" dirty="0"/>
              <a:t>Публикация подписанных записей</a:t>
            </a:r>
            <a:endParaRPr lang="ru-RU" sz="2000" dirty="0"/>
          </a:p>
          <a:p>
            <a:pPr lvl="1"/>
            <a:r>
              <a:rPr lang="ru-RU" sz="1800" dirty="0"/>
              <a:t>В зоне домена появляются </a:t>
            </a:r>
            <a:r>
              <a:rPr lang="en" sz="1800" b="1" dirty="0"/>
              <a:t>DNSKEY, RRSIG, DS</a:t>
            </a:r>
            <a:r>
              <a:rPr lang="en" sz="1800" dirty="0"/>
              <a:t> </a:t>
            </a:r>
            <a:r>
              <a:rPr lang="ru-RU" sz="1800" dirty="0"/>
              <a:t>и другие записи.</a:t>
            </a:r>
          </a:p>
          <a:p>
            <a:pPr marL="360000" indent="-360000">
              <a:buFont typeface="+mj-lt"/>
              <a:buAutoNum type="arabicPeriod"/>
            </a:pPr>
            <a:r>
              <a:rPr lang="ru-RU" sz="2000" b="1" dirty="0"/>
              <a:t>Проверка целостности</a:t>
            </a:r>
            <a:endParaRPr lang="ru-RU" sz="2000" dirty="0"/>
          </a:p>
          <a:p>
            <a:pPr lvl="1"/>
            <a:r>
              <a:rPr lang="ru-RU" sz="1800" dirty="0"/>
              <a:t>При запросе </a:t>
            </a:r>
            <a:r>
              <a:rPr lang="en" sz="1800" dirty="0"/>
              <a:t>DNS-</a:t>
            </a:r>
            <a:r>
              <a:rPr lang="ru-RU" sz="1800" dirty="0"/>
              <a:t>сервера проверяют подпись с использованием </a:t>
            </a:r>
            <a:r>
              <a:rPr lang="en" sz="1800" dirty="0"/>
              <a:t>KSK/ZSK.</a:t>
            </a:r>
          </a:p>
          <a:p>
            <a:pPr marL="360000" indent="-360000">
              <a:buFont typeface="+mj-lt"/>
              <a:buAutoNum type="arabicPeriod"/>
            </a:pPr>
            <a:r>
              <a:rPr lang="ru-RU" sz="2000" b="1" dirty="0"/>
              <a:t>Передача доверия (</a:t>
            </a:r>
            <a:r>
              <a:rPr lang="en" sz="2000" b="1" dirty="0"/>
              <a:t>Chain of Trust)</a:t>
            </a:r>
            <a:endParaRPr lang="en" sz="2000" dirty="0"/>
          </a:p>
          <a:p>
            <a:pPr lvl="1"/>
            <a:r>
              <a:rPr lang="ru-RU" sz="1800" dirty="0"/>
              <a:t>Запись </a:t>
            </a:r>
            <a:r>
              <a:rPr lang="en" sz="1800" dirty="0"/>
              <a:t>DS (Delegation Signer) </a:t>
            </a:r>
            <a:r>
              <a:rPr lang="ru-RU" sz="1800" dirty="0"/>
              <a:t>передается на вышестоящий уровень (например, .</a:t>
            </a:r>
            <a:r>
              <a:rPr lang="en" sz="1800" dirty="0"/>
              <a:t>com), </a:t>
            </a:r>
            <a:r>
              <a:rPr lang="ru-RU" sz="1800" dirty="0"/>
              <a:t>обеспечивая цепочку доверия.</a:t>
            </a:r>
          </a:p>
        </p:txBody>
      </p:sp>
    </p:spTree>
    <p:extLst>
      <p:ext uri="{BB962C8B-B14F-4D97-AF65-F5344CB8AC3E}">
        <p14:creationId xmlns:p14="http://schemas.microsoft.com/office/powerpoint/2010/main" val="4185451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940B1A-8B5C-990F-CC06-BF15743A7EEA}"/>
              </a:ext>
            </a:extLst>
          </p:cNvPr>
          <p:cNvSpPr>
            <a:spLocks noGrp="1"/>
          </p:cNvSpPr>
          <p:nvPr>
            <p:ph type="title"/>
          </p:nvPr>
        </p:nvSpPr>
        <p:spPr>
          <a:xfrm>
            <a:off x="676155" y="185194"/>
            <a:ext cx="10515600" cy="744491"/>
          </a:xfrm>
        </p:spPr>
        <p:txBody>
          <a:bodyPr/>
          <a:lstStyle/>
          <a:p>
            <a:r>
              <a:rPr lang="en-US" dirty="0"/>
              <a:t>DNSSEC-</a:t>
            </a:r>
            <a:r>
              <a:rPr lang="ru-RU" dirty="0"/>
              <a:t>записи</a:t>
            </a:r>
          </a:p>
        </p:txBody>
      </p:sp>
      <p:sp>
        <p:nvSpPr>
          <p:cNvPr id="3" name="Объект 2">
            <a:extLst>
              <a:ext uri="{FF2B5EF4-FFF2-40B4-BE49-F238E27FC236}">
                <a16:creationId xmlns:a16="http://schemas.microsoft.com/office/drawing/2014/main" id="{79F85721-17FD-D2DF-13ED-7C1128C83DBE}"/>
              </a:ext>
            </a:extLst>
          </p:cNvPr>
          <p:cNvSpPr>
            <a:spLocks noGrp="1"/>
          </p:cNvSpPr>
          <p:nvPr>
            <p:ph idx="1"/>
          </p:nvPr>
        </p:nvSpPr>
        <p:spPr>
          <a:xfrm>
            <a:off x="676154" y="3495258"/>
            <a:ext cx="11153172" cy="3177548"/>
          </a:xfrm>
          <a:solidFill>
            <a:schemeClr val="accent3">
              <a:lumMod val="20000"/>
              <a:lumOff val="80000"/>
            </a:schemeClr>
          </a:solidFill>
        </p:spPr>
        <p:txBody>
          <a:bodyPr/>
          <a:lstStyle/>
          <a:p>
            <a:pPr marL="0" indent="0">
              <a:spcBef>
                <a:spcPts val="0"/>
              </a:spcBef>
              <a:buNone/>
            </a:pPr>
            <a:r>
              <a:rPr lang="en-US" sz="1800" noProof="1">
                <a:solidFill>
                  <a:srgbClr val="262626"/>
                </a:solidFill>
                <a:effectLst/>
                <a:latin typeface="Consolas" panose="020B0609020204030204" pitchFamily="49" charset="0"/>
                <a:cs typeface="Consolas" panose="020B0609020204030204" pitchFamily="49" charset="0"/>
              </a:rPr>
              <a:t>...</a:t>
            </a:r>
            <a:endParaRPr lang="ru-RU" sz="1800" noProof="1">
              <a:solidFill>
                <a:srgbClr val="262626"/>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475B62"/>
                </a:solidFill>
                <a:effectLst/>
                <a:latin typeface="Consolas" panose="020B0609020204030204" pitchFamily="49" charset="0"/>
                <a:cs typeface="Consolas" panose="020B0609020204030204" pitchFamily="49" charset="0"/>
              </a:rPr>
              <a:t>; Обычные записи</a:t>
            </a:r>
          </a:p>
          <a:p>
            <a:pPr marL="0" indent="0">
              <a:spcBef>
                <a:spcPts val="0"/>
              </a:spcBef>
              <a:buNone/>
            </a:pP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IN</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NS</a:t>
            </a:r>
            <a:r>
              <a:rPr lang="ru-RU" sz="1800" noProof="1">
                <a:solidFill>
                  <a:srgbClr val="262626"/>
                </a:solidFill>
                <a:effectLst/>
                <a:latin typeface="Consolas" panose="020B0609020204030204" pitchFamily="49" charset="0"/>
                <a:cs typeface="Consolas" panose="020B0609020204030204" pitchFamily="49" charset="0"/>
              </a:rPr>
              <a:t>  ns1.example.com.</a:t>
            </a:r>
          </a:p>
          <a:p>
            <a:pPr marL="0" indent="0">
              <a:spcBef>
                <a:spcPts val="0"/>
              </a:spcBef>
              <a:buNone/>
            </a:pP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IN</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A</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259286"/>
                </a:solidFill>
                <a:effectLst/>
                <a:latin typeface="Consolas" panose="020B0609020204030204" pitchFamily="49" charset="0"/>
                <a:cs typeface="Consolas" panose="020B0609020204030204" pitchFamily="49" charset="0"/>
              </a:rPr>
              <a:t>192.0.2.1</a:t>
            </a:r>
            <a:endParaRPr lang="ru-RU" sz="1800" noProof="1">
              <a:solidFill>
                <a:srgbClr val="262626"/>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262626"/>
                </a:solidFill>
                <a:effectLst/>
                <a:latin typeface="Consolas" panose="020B0609020204030204" pitchFamily="49" charset="0"/>
                <a:cs typeface="Consolas" panose="020B0609020204030204" pitchFamily="49" charset="0"/>
              </a:rPr>
              <a:t>www </a:t>
            </a:r>
            <a:r>
              <a:rPr lang="ru-RU" sz="1800" noProof="1">
                <a:solidFill>
                  <a:srgbClr val="738A04"/>
                </a:solidFill>
                <a:effectLst/>
                <a:latin typeface="Consolas" panose="020B0609020204030204" pitchFamily="49" charset="0"/>
                <a:cs typeface="Consolas" panose="020B0609020204030204" pitchFamily="49" charset="0"/>
              </a:rPr>
              <a:t>IN</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A</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259286"/>
                </a:solidFill>
                <a:effectLst/>
                <a:latin typeface="Consolas" panose="020B0609020204030204" pitchFamily="49" charset="0"/>
                <a:cs typeface="Consolas" panose="020B0609020204030204" pitchFamily="49" charset="0"/>
              </a:rPr>
              <a:t>192.0.2.2</a:t>
            </a:r>
            <a:endParaRPr lang="ru-RU" sz="1800" noProof="1">
              <a:solidFill>
                <a:srgbClr val="262626"/>
              </a:solidFill>
              <a:effectLst/>
              <a:latin typeface="Consolas" panose="020B0609020204030204" pitchFamily="49" charset="0"/>
              <a:cs typeface="Consolas" panose="020B0609020204030204" pitchFamily="49" charset="0"/>
            </a:endParaRPr>
          </a:p>
          <a:p>
            <a:pPr marL="0" indent="0">
              <a:spcBef>
                <a:spcPts val="0"/>
              </a:spcBef>
              <a:buNone/>
            </a:pPr>
            <a:endParaRPr lang="ru-RU" sz="1800" noProof="1">
              <a:solidFill>
                <a:srgbClr val="262626"/>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475B62"/>
                </a:solidFill>
                <a:effectLst/>
                <a:latin typeface="Consolas" panose="020B0609020204030204" pitchFamily="49" charset="0"/>
                <a:cs typeface="Consolas" panose="020B0609020204030204" pitchFamily="49" charset="0"/>
              </a:rPr>
              <a:t>; DNSSEC-записи</a:t>
            </a:r>
          </a:p>
          <a:p>
            <a:pPr marL="0" indent="0">
              <a:spcBef>
                <a:spcPts val="0"/>
              </a:spcBef>
              <a:buNone/>
            </a:pP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IN</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DNSKEY</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259286"/>
                </a:solidFill>
                <a:effectLst/>
                <a:latin typeface="Consolas" panose="020B0609020204030204" pitchFamily="49" charset="0"/>
                <a:cs typeface="Consolas" panose="020B0609020204030204" pitchFamily="49" charset="0"/>
              </a:rPr>
              <a:t>256 3 8</a:t>
            </a:r>
            <a:r>
              <a:rPr lang="ru-RU" sz="1800" noProof="1">
                <a:solidFill>
                  <a:srgbClr val="262626"/>
                </a:solidFill>
                <a:effectLst/>
                <a:latin typeface="Consolas" panose="020B0609020204030204" pitchFamily="49" charset="0"/>
                <a:cs typeface="Consolas" panose="020B0609020204030204" pitchFamily="49" charset="0"/>
              </a:rPr>
              <a:t> AwEAAZ...</a:t>
            </a:r>
          </a:p>
          <a:p>
            <a:pPr marL="0" indent="0">
              <a:spcBef>
                <a:spcPts val="0"/>
              </a:spcBef>
              <a:buNone/>
            </a:pP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IN</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DNSKEY</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259286"/>
                </a:solidFill>
                <a:effectLst/>
                <a:latin typeface="Consolas" panose="020B0609020204030204" pitchFamily="49" charset="0"/>
                <a:cs typeface="Consolas" panose="020B0609020204030204" pitchFamily="49" charset="0"/>
              </a:rPr>
              <a:t>257 3 8</a:t>
            </a:r>
            <a:r>
              <a:rPr lang="ru-RU" sz="1800" noProof="1">
                <a:solidFill>
                  <a:srgbClr val="262626"/>
                </a:solidFill>
                <a:effectLst/>
                <a:latin typeface="Consolas" panose="020B0609020204030204" pitchFamily="49" charset="0"/>
                <a:cs typeface="Consolas" panose="020B0609020204030204" pitchFamily="49" charset="0"/>
              </a:rPr>
              <a:t> AwEAAc...</a:t>
            </a:r>
            <a:br>
              <a:rPr lang="ru-RU" sz="1800" noProof="1">
                <a:solidFill>
                  <a:srgbClr val="262626"/>
                </a:solidFill>
                <a:effectLst/>
                <a:latin typeface="Consolas" panose="020B0609020204030204" pitchFamily="49" charset="0"/>
                <a:cs typeface="Consolas" panose="020B0609020204030204" pitchFamily="49" charset="0"/>
              </a:rPr>
            </a:br>
            <a:endParaRPr lang="ru-RU" sz="1800" noProof="1">
              <a:solidFill>
                <a:srgbClr val="262626"/>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IN</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RRSIG</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A</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259286"/>
                </a:solidFill>
                <a:effectLst/>
                <a:latin typeface="Consolas" panose="020B0609020204030204" pitchFamily="49" charset="0"/>
                <a:cs typeface="Consolas" panose="020B0609020204030204" pitchFamily="49" charset="0"/>
              </a:rPr>
              <a:t>8 3 86400</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259286"/>
                </a:solidFill>
                <a:effectLst/>
                <a:latin typeface="Consolas" panose="020B0609020204030204" pitchFamily="49" charset="0"/>
                <a:cs typeface="Consolas" panose="020B0609020204030204" pitchFamily="49" charset="0"/>
              </a:rPr>
              <a:t>20250304000000 20240204000000 12345</a:t>
            </a:r>
            <a:r>
              <a:rPr lang="ru-RU" sz="1800" noProof="1">
                <a:solidFill>
                  <a:srgbClr val="262626"/>
                </a:solidFill>
                <a:effectLst/>
                <a:latin typeface="Consolas" panose="020B0609020204030204" pitchFamily="49" charset="0"/>
                <a:cs typeface="Consolas" panose="020B0609020204030204" pitchFamily="49" charset="0"/>
              </a:rPr>
              <a:t> example.com. AwEAAa...</a:t>
            </a:r>
            <a:endParaRPr lang="ru-RU" sz="1800" noProof="1">
              <a:solidFill>
                <a:srgbClr val="259286"/>
              </a:solidFill>
              <a:effectLst/>
              <a:latin typeface="Consolas" panose="020B0609020204030204" pitchFamily="49" charset="0"/>
              <a:cs typeface="Consolas" panose="020B0609020204030204" pitchFamily="49" charset="0"/>
            </a:endParaRPr>
          </a:p>
          <a:p>
            <a:pPr marL="0" indent="0">
              <a:spcBef>
                <a:spcPts val="0"/>
              </a:spcBef>
              <a:buNone/>
            </a:pP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IN</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738A04"/>
                </a:solidFill>
                <a:effectLst/>
                <a:latin typeface="Consolas" panose="020B0609020204030204" pitchFamily="49" charset="0"/>
                <a:cs typeface="Consolas" panose="020B0609020204030204" pitchFamily="49" charset="0"/>
              </a:rPr>
              <a:t>DS</a:t>
            </a:r>
            <a:r>
              <a:rPr lang="ru-RU" sz="1800" noProof="1">
                <a:solidFill>
                  <a:srgbClr val="262626"/>
                </a:solidFill>
                <a:effectLst/>
                <a:latin typeface="Consolas" panose="020B0609020204030204" pitchFamily="49" charset="0"/>
                <a:cs typeface="Consolas" panose="020B0609020204030204" pitchFamily="49" charset="0"/>
              </a:rPr>
              <a:t>      </a:t>
            </a:r>
            <a:r>
              <a:rPr lang="ru-RU" sz="1800" noProof="1">
                <a:solidFill>
                  <a:srgbClr val="259286"/>
                </a:solidFill>
                <a:effectLst/>
                <a:latin typeface="Consolas" panose="020B0609020204030204" pitchFamily="49" charset="0"/>
                <a:cs typeface="Consolas" panose="020B0609020204030204" pitchFamily="49" charset="0"/>
              </a:rPr>
              <a:t>12345 8 2</a:t>
            </a:r>
            <a:r>
              <a:rPr lang="ru-RU" sz="1800" noProof="1">
                <a:solidFill>
                  <a:srgbClr val="262626"/>
                </a:solidFill>
                <a:effectLst/>
                <a:latin typeface="Consolas" panose="020B0609020204030204" pitchFamily="49" charset="0"/>
                <a:cs typeface="Consolas" panose="020B0609020204030204" pitchFamily="49" charset="0"/>
              </a:rPr>
              <a:t> 49FD</a:t>
            </a:r>
            <a:r>
              <a:rPr lang="ru-RU" sz="1800" noProof="1">
                <a:solidFill>
                  <a:srgbClr val="259286"/>
                </a:solidFill>
                <a:effectLst/>
                <a:latin typeface="Consolas" panose="020B0609020204030204" pitchFamily="49" charset="0"/>
                <a:cs typeface="Consolas" panose="020B0609020204030204" pitchFamily="49" charset="0"/>
              </a:rPr>
              <a:t>46E6C4B45</a:t>
            </a:r>
            <a:r>
              <a:rPr lang="ru-RU" sz="1800" noProof="1">
                <a:solidFill>
                  <a:srgbClr val="262626"/>
                </a:solidFill>
                <a:effectLst/>
                <a:latin typeface="Consolas" panose="020B0609020204030204" pitchFamily="49" charset="0"/>
                <a:cs typeface="Consolas" panose="020B0609020204030204" pitchFamily="49" charset="0"/>
              </a:rPr>
              <a:t>C55D4AC</a:t>
            </a:r>
          </a:p>
        </p:txBody>
      </p:sp>
      <p:graphicFrame>
        <p:nvGraphicFramePr>
          <p:cNvPr id="4" name="Таблица 3">
            <a:extLst>
              <a:ext uri="{FF2B5EF4-FFF2-40B4-BE49-F238E27FC236}">
                <a16:creationId xmlns:a16="http://schemas.microsoft.com/office/drawing/2014/main" id="{A7349CDA-E555-53AA-0E98-6D2CEB66A692}"/>
              </a:ext>
            </a:extLst>
          </p:cNvPr>
          <p:cNvGraphicFramePr>
            <a:graphicFrameLocks noGrp="1"/>
          </p:cNvGraphicFramePr>
          <p:nvPr>
            <p:extLst>
              <p:ext uri="{D42A27DB-BD31-4B8C-83A1-F6EECF244321}">
                <p14:modId xmlns:p14="http://schemas.microsoft.com/office/powerpoint/2010/main" val="1970144742"/>
              </p:ext>
            </p:extLst>
          </p:nvPr>
        </p:nvGraphicFramePr>
        <p:xfrm>
          <a:off x="676154" y="1021957"/>
          <a:ext cx="11153171" cy="2225040"/>
        </p:xfrm>
        <a:graphic>
          <a:graphicData uri="http://schemas.openxmlformats.org/drawingml/2006/table">
            <a:tbl>
              <a:tblPr firstRow="1" bandRow="1">
                <a:tableStyleId>{5C22544A-7EE6-4342-B048-85BDC9FD1C3A}</a:tableStyleId>
              </a:tblPr>
              <a:tblGrid>
                <a:gridCol w="2090195">
                  <a:extLst>
                    <a:ext uri="{9D8B030D-6E8A-4147-A177-3AD203B41FA5}">
                      <a16:colId xmlns:a16="http://schemas.microsoft.com/office/drawing/2014/main" val="2438638194"/>
                    </a:ext>
                  </a:extLst>
                </a:gridCol>
                <a:gridCol w="9062976">
                  <a:extLst>
                    <a:ext uri="{9D8B030D-6E8A-4147-A177-3AD203B41FA5}">
                      <a16:colId xmlns:a16="http://schemas.microsoft.com/office/drawing/2014/main" val="114718589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a:t>Запись</a:t>
                      </a:r>
                      <a:endParaRPr lang="ru-RU"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b="1" dirty="0"/>
                        <a:t>Описание</a:t>
                      </a:r>
                      <a:endParaRPr lang="ru-RU" dirty="0"/>
                    </a:p>
                  </a:txBody>
                  <a:tcPr/>
                </a:tc>
                <a:extLst>
                  <a:ext uri="{0D108BD9-81ED-4DB2-BD59-A6C34878D82A}">
                    <a16:rowId xmlns:a16="http://schemas.microsoft.com/office/drawing/2014/main" val="30112838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b="1" dirty="0"/>
                        <a:t>DNSKEY</a:t>
                      </a:r>
                      <a:endParaRPr lang="e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Хранит публичный ключ для подписи зоны.</a:t>
                      </a:r>
                    </a:p>
                  </a:txBody>
                  <a:tcPr/>
                </a:tc>
                <a:extLst>
                  <a:ext uri="{0D108BD9-81ED-4DB2-BD59-A6C34878D82A}">
                    <a16:rowId xmlns:a16="http://schemas.microsoft.com/office/drawing/2014/main" val="25817158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b="1" dirty="0"/>
                        <a:t>RRSIG</a:t>
                      </a:r>
                      <a:endParaRPr lang="e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Содержит цифровую подпись </a:t>
                      </a:r>
                      <a:r>
                        <a:rPr lang="en" dirty="0"/>
                        <a:t>DNS-</a:t>
                      </a:r>
                      <a:r>
                        <a:rPr lang="ru-RU" dirty="0"/>
                        <a:t>записи.</a:t>
                      </a:r>
                    </a:p>
                  </a:txBody>
                  <a:tcPr/>
                </a:tc>
                <a:extLst>
                  <a:ext uri="{0D108BD9-81ED-4DB2-BD59-A6C34878D82A}">
                    <a16:rowId xmlns:a16="http://schemas.microsoft.com/office/drawing/2014/main" val="36999766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b="1" dirty="0"/>
                        <a:t>DS</a:t>
                      </a:r>
                      <a:endParaRPr lang="e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Делегирует доверие на вышестоящий домен.</a:t>
                      </a:r>
                    </a:p>
                  </a:txBody>
                  <a:tcPr/>
                </a:tc>
                <a:extLst>
                  <a:ext uri="{0D108BD9-81ED-4DB2-BD59-A6C34878D82A}">
                    <a16:rowId xmlns:a16="http://schemas.microsoft.com/office/drawing/2014/main" val="25529056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b="1" dirty="0"/>
                        <a:t>NSEC / NSEC3</a:t>
                      </a:r>
                      <a:endParaRPr lang="e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Предотвращает подбор поддоменов (защита от </a:t>
                      </a:r>
                      <a:r>
                        <a:rPr lang="en" dirty="0"/>
                        <a:t>zone walking).</a:t>
                      </a:r>
                    </a:p>
                  </a:txBody>
                  <a:tcPr/>
                </a:tc>
                <a:extLst>
                  <a:ext uri="{0D108BD9-81ED-4DB2-BD59-A6C34878D82A}">
                    <a16:rowId xmlns:a16="http://schemas.microsoft.com/office/drawing/2014/main" val="7970303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b="1" dirty="0"/>
                        <a:t>CDS / CDNSKEY</a:t>
                      </a:r>
                      <a:endParaRPr lang="e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Автоматическая передача </a:t>
                      </a:r>
                      <a:r>
                        <a:rPr lang="en" dirty="0"/>
                        <a:t>DS-</a:t>
                      </a:r>
                      <a:r>
                        <a:rPr lang="ru-RU" dirty="0"/>
                        <a:t>записей в родительскую зону.</a:t>
                      </a:r>
                    </a:p>
                  </a:txBody>
                  <a:tcPr/>
                </a:tc>
                <a:extLst>
                  <a:ext uri="{0D108BD9-81ED-4DB2-BD59-A6C34878D82A}">
                    <a16:rowId xmlns:a16="http://schemas.microsoft.com/office/drawing/2014/main" val="2254840411"/>
                  </a:ext>
                </a:extLst>
              </a:tr>
            </a:tbl>
          </a:graphicData>
        </a:graphic>
      </p:graphicFrame>
    </p:spTree>
    <p:extLst>
      <p:ext uri="{BB962C8B-B14F-4D97-AF65-F5344CB8AC3E}">
        <p14:creationId xmlns:p14="http://schemas.microsoft.com/office/powerpoint/2010/main" val="2822561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1B7DE6-802A-B980-9BA0-29548ACF4F28}"/>
              </a:ext>
            </a:extLst>
          </p:cNvPr>
          <p:cNvSpPr>
            <a:spLocks noGrp="1"/>
          </p:cNvSpPr>
          <p:nvPr>
            <p:ph type="title"/>
          </p:nvPr>
        </p:nvSpPr>
        <p:spPr>
          <a:xfrm>
            <a:off x="838200" y="365126"/>
            <a:ext cx="10515600" cy="607147"/>
          </a:xfrm>
        </p:spPr>
        <p:txBody>
          <a:bodyPr>
            <a:normAutofit fontScale="90000"/>
          </a:bodyPr>
          <a:lstStyle/>
          <a:p>
            <a:r>
              <a:rPr lang="ru-RU" dirty="0"/>
              <a:t>Насколько </a:t>
            </a:r>
            <a:r>
              <a:rPr lang="en-US" dirty="0"/>
              <a:t>DNSSEC</a:t>
            </a:r>
            <a:r>
              <a:rPr lang="ru-RU" dirty="0"/>
              <a:t> актуален?</a:t>
            </a:r>
          </a:p>
        </p:txBody>
      </p:sp>
      <p:sp>
        <p:nvSpPr>
          <p:cNvPr id="3" name="Объект 2">
            <a:extLst>
              <a:ext uri="{FF2B5EF4-FFF2-40B4-BE49-F238E27FC236}">
                <a16:creationId xmlns:a16="http://schemas.microsoft.com/office/drawing/2014/main" id="{363D6BF8-DFA8-D0E0-FE33-67554EFAAD16}"/>
              </a:ext>
            </a:extLst>
          </p:cNvPr>
          <p:cNvSpPr>
            <a:spLocks noGrp="1"/>
          </p:cNvSpPr>
          <p:nvPr>
            <p:ph idx="1"/>
          </p:nvPr>
        </p:nvSpPr>
        <p:spPr>
          <a:xfrm>
            <a:off x="838199" y="1093510"/>
            <a:ext cx="11037425" cy="5631381"/>
          </a:xfrm>
        </p:spPr>
        <p:txBody>
          <a:bodyPr/>
          <a:lstStyle/>
          <a:p>
            <a:pPr marL="0" indent="0">
              <a:buNone/>
            </a:pPr>
            <a:r>
              <a:rPr lang="ru-RU" sz="2000" b="1" dirty="0"/>
              <a:t>Кто поддерживает </a:t>
            </a:r>
            <a:r>
              <a:rPr lang="en" sz="2000" b="1" dirty="0"/>
              <a:t>DNSSEC?</a:t>
            </a:r>
            <a:endParaRPr lang="en" sz="2000" dirty="0"/>
          </a:p>
          <a:p>
            <a:pPr>
              <a:lnSpc>
                <a:spcPct val="100000"/>
              </a:lnSpc>
              <a:spcBef>
                <a:spcPts val="0"/>
              </a:spcBef>
            </a:pPr>
            <a:r>
              <a:rPr lang="en" sz="1800" b="1" dirty="0"/>
              <a:t>Google Public DNS</a:t>
            </a:r>
            <a:r>
              <a:rPr lang="en" sz="1800" dirty="0"/>
              <a:t> (8.8.8.8) </a:t>
            </a:r>
            <a:r>
              <a:rPr lang="ru-RU" sz="1800" dirty="0"/>
              <a:t>и </a:t>
            </a:r>
            <a:r>
              <a:rPr lang="en" sz="1800" dirty="0"/>
              <a:t>Cloudflare DNS (1.1.1.1) </a:t>
            </a:r>
            <a:r>
              <a:rPr lang="ru-RU" sz="1800" dirty="0"/>
              <a:t>проверяют </a:t>
            </a:r>
            <a:r>
              <a:rPr lang="en" sz="1800" dirty="0"/>
              <a:t>DNSSEC.</a:t>
            </a:r>
          </a:p>
          <a:p>
            <a:pPr>
              <a:lnSpc>
                <a:spcPct val="100000"/>
              </a:lnSpc>
              <a:spcBef>
                <a:spcPts val="0"/>
              </a:spcBef>
            </a:pPr>
            <a:r>
              <a:rPr lang="ru-RU" sz="1800" b="1" dirty="0"/>
              <a:t>Доменные зоны</a:t>
            </a:r>
            <a:r>
              <a:rPr lang="ru-RU" sz="1800" dirty="0"/>
              <a:t>: .</a:t>
            </a:r>
            <a:r>
              <a:rPr lang="en" sz="1800" dirty="0"/>
              <a:t>com, .org, .ru </a:t>
            </a:r>
            <a:r>
              <a:rPr lang="ru-RU" sz="1800" dirty="0"/>
              <a:t>и другие поддерживают </a:t>
            </a:r>
            <a:r>
              <a:rPr lang="en" sz="1800" dirty="0"/>
              <a:t>DNSSEC.</a:t>
            </a:r>
          </a:p>
          <a:p>
            <a:pPr>
              <a:lnSpc>
                <a:spcPct val="100000"/>
              </a:lnSpc>
              <a:spcBef>
                <a:spcPts val="0"/>
              </a:spcBef>
            </a:pPr>
            <a:r>
              <a:rPr lang="ru-RU" sz="1800" b="1" dirty="0"/>
              <a:t>Браузеры</a:t>
            </a:r>
            <a:r>
              <a:rPr lang="ru-RU" sz="1800" dirty="0"/>
              <a:t> – напрямую не проверяют </a:t>
            </a:r>
            <a:r>
              <a:rPr lang="en" sz="1800" dirty="0"/>
              <a:t>DNSSEC, </a:t>
            </a:r>
            <a:r>
              <a:rPr lang="ru-RU" sz="1800" dirty="0"/>
              <a:t>но доверяют проверенным </a:t>
            </a:r>
            <a:r>
              <a:rPr lang="en" sz="1800" dirty="0"/>
              <a:t>DNS-</a:t>
            </a:r>
            <a:r>
              <a:rPr lang="ru-RU" sz="1800" dirty="0"/>
              <a:t>серверам.</a:t>
            </a:r>
          </a:p>
          <a:p>
            <a:pPr marL="0" indent="0">
              <a:buNone/>
            </a:pPr>
            <a:r>
              <a:rPr lang="ru-RU" sz="2000" b="1" dirty="0"/>
              <a:t>Недостатки </a:t>
            </a:r>
            <a:r>
              <a:rPr lang="en" sz="2000" b="1" dirty="0"/>
              <a:t>DNSSEC</a:t>
            </a:r>
            <a:endParaRPr lang="en" sz="2000" dirty="0"/>
          </a:p>
          <a:p>
            <a:pPr>
              <a:lnSpc>
                <a:spcPct val="100000"/>
              </a:lnSpc>
              <a:spcBef>
                <a:spcPts val="0"/>
              </a:spcBef>
            </a:pPr>
            <a:r>
              <a:rPr lang="ru-RU" sz="1800" b="1" dirty="0"/>
              <a:t>Не шифрует трафик</a:t>
            </a:r>
            <a:r>
              <a:rPr lang="ru-RU" sz="1800" dirty="0"/>
              <a:t> – только проверяет подлинность записей. Можно узнать на какие сайты вы заходили )</a:t>
            </a:r>
          </a:p>
          <a:p>
            <a:pPr>
              <a:lnSpc>
                <a:spcPct val="100000"/>
              </a:lnSpc>
              <a:spcBef>
                <a:spcPts val="0"/>
              </a:spcBef>
            </a:pPr>
            <a:r>
              <a:rPr lang="ru-RU" sz="1800" b="1" dirty="0"/>
              <a:t>Осложняет управление </a:t>
            </a:r>
            <a:r>
              <a:rPr lang="en" sz="1800" b="1" dirty="0"/>
              <a:t>DNS</a:t>
            </a:r>
            <a:r>
              <a:rPr lang="en" sz="1800" dirty="0"/>
              <a:t> (</a:t>
            </a:r>
            <a:r>
              <a:rPr lang="ru-RU" sz="1800" dirty="0"/>
              <a:t>нужно обновлять ключи).</a:t>
            </a:r>
          </a:p>
          <a:p>
            <a:pPr>
              <a:lnSpc>
                <a:spcPct val="100000"/>
              </a:lnSpc>
              <a:spcBef>
                <a:spcPts val="0"/>
              </a:spcBef>
            </a:pPr>
            <a:r>
              <a:rPr lang="ru-RU" sz="1800" dirty="0"/>
              <a:t>Многие </a:t>
            </a:r>
            <a:r>
              <a:rPr lang="ru-RU" sz="1800" b="1" dirty="0"/>
              <a:t>провайдеры</a:t>
            </a:r>
            <a:r>
              <a:rPr lang="ru-RU" sz="1800" dirty="0"/>
              <a:t> просто </a:t>
            </a:r>
            <a:r>
              <a:rPr lang="ru-RU" sz="1800" b="1" dirty="0"/>
              <a:t>не проверяют </a:t>
            </a:r>
            <a:r>
              <a:rPr lang="en" sz="1800" b="1" dirty="0"/>
              <a:t>DNSSEC</a:t>
            </a:r>
            <a:r>
              <a:rPr lang="en" sz="1800" dirty="0"/>
              <a:t>, </a:t>
            </a:r>
            <a:r>
              <a:rPr lang="ru-RU" sz="1800" dirty="0"/>
              <a:t>что делает его бесполезным в таких случаях.</a:t>
            </a:r>
          </a:p>
          <a:p>
            <a:pPr>
              <a:lnSpc>
                <a:spcPct val="100000"/>
              </a:lnSpc>
              <a:spcBef>
                <a:spcPts val="0"/>
              </a:spcBef>
            </a:pPr>
            <a:r>
              <a:rPr lang="ru-RU" sz="1800" b="1" dirty="0"/>
              <a:t>Медленнее</a:t>
            </a:r>
            <a:r>
              <a:rPr lang="ru-RU" sz="1800" dirty="0"/>
              <a:t> — нужно делать больше запросов</a:t>
            </a:r>
          </a:p>
          <a:p>
            <a:pPr lvl="1">
              <a:lnSpc>
                <a:spcPct val="100000"/>
              </a:lnSpc>
              <a:spcBef>
                <a:spcPts val="0"/>
              </a:spcBef>
            </a:pPr>
            <a:r>
              <a:rPr lang="ru-RU" sz="1400" b="0" i="0" dirty="0">
                <a:solidFill>
                  <a:srgbClr val="202122"/>
                </a:solidFill>
                <a:effectLst/>
                <a:latin typeface="Arial" panose="020B0604020202020204" pitchFamily="34" charset="0"/>
              </a:rPr>
              <a:t>Генерация и проверка подписей отнимает значительное процессорное время.</a:t>
            </a:r>
          </a:p>
          <a:p>
            <a:pPr lvl="1">
              <a:lnSpc>
                <a:spcPct val="100000"/>
              </a:lnSpc>
              <a:spcBef>
                <a:spcPts val="0"/>
              </a:spcBef>
            </a:pPr>
            <a:r>
              <a:rPr lang="ru-RU" sz="1400" b="0" i="0" dirty="0">
                <a:solidFill>
                  <a:srgbClr val="202122"/>
                </a:solidFill>
                <a:effectLst/>
                <a:latin typeface="Arial" panose="020B0604020202020204" pitchFamily="34" charset="0"/>
              </a:rPr>
              <a:t>Подписи и ключи занимают на порядок больше места на диске и в оперативной памяти, чем сами данные.</a:t>
            </a:r>
          </a:p>
          <a:p>
            <a:pPr marL="0" indent="0">
              <a:buNone/>
            </a:pPr>
            <a:r>
              <a:rPr lang="ru-RU" sz="2000" b="1" dirty="0"/>
              <a:t>Общая статистика:</a:t>
            </a:r>
            <a:endParaRPr lang="ru-RU" sz="2000" dirty="0"/>
          </a:p>
          <a:p>
            <a:pPr>
              <a:lnSpc>
                <a:spcPct val="100000"/>
              </a:lnSpc>
              <a:spcBef>
                <a:spcPts val="0"/>
              </a:spcBef>
            </a:pPr>
            <a:r>
              <a:rPr lang="ru-RU" sz="1800" b="1" dirty="0"/>
              <a:t>Примерно 20-25% всех доменов с поддержкой </a:t>
            </a:r>
            <a:r>
              <a:rPr lang="en" sz="1800" b="1" dirty="0"/>
              <a:t>DNSSEC</a:t>
            </a:r>
            <a:r>
              <a:rPr lang="en" sz="1800" dirty="0"/>
              <a:t> (</a:t>
            </a:r>
            <a:r>
              <a:rPr lang="ru-RU" sz="1800" dirty="0"/>
              <a:t>по данным </a:t>
            </a:r>
            <a:r>
              <a:rPr lang="en" sz="1800" dirty="0"/>
              <a:t>ICANN </a:t>
            </a:r>
            <a:r>
              <a:rPr lang="ru-RU" sz="1800" dirty="0"/>
              <a:t>и </a:t>
            </a:r>
            <a:r>
              <a:rPr lang="en" sz="1800" dirty="0"/>
              <a:t>Verisign).</a:t>
            </a:r>
          </a:p>
          <a:p>
            <a:pPr>
              <a:lnSpc>
                <a:spcPct val="100000"/>
              </a:lnSpc>
              <a:spcBef>
                <a:spcPts val="0"/>
              </a:spcBef>
            </a:pPr>
            <a:r>
              <a:rPr lang="ru-RU" sz="1800" b="1" dirty="0"/>
              <a:t>Меньше 10% пользователей реально проверяют </a:t>
            </a:r>
            <a:r>
              <a:rPr lang="en" sz="1800" b="1" dirty="0"/>
              <a:t>DNSSEC</a:t>
            </a:r>
            <a:r>
              <a:rPr lang="en" sz="1800" dirty="0"/>
              <a:t> (</a:t>
            </a:r>
            <a:r>
              <a:rPr lang="ru-RU" sz="1800" dirty="0"/>
              <a:t>многие провайдеры его просто игнорируют).</a:t>
            </a:r>
            <a:endParaRPr lang="en-US" sz="1800" dirty="0"/>
          </a:p>
          <a:p>
            <a:pPr>
              <a:lnSpc>
                <a:spcPct val="100000"/>
              </a:lnSpc>
              <a:spcBef>
                <a:spcPts val="0"/>
              </a:spcBef>
            </a:pPr>
            <a:r>
              <a:rPr lang="ru-RU" sz="1800" dirty="0"/>
              <a:t>На 2023 год поддержка </a:t>
            </a:r>
            <a:r>
              <a:rPr lang="en" sz="1800" dirty="0"/>
              <a:t>DNSSEC </a:t>
            </a:r>
            <a:r>
              <a:rPr lang="ru-RU" sz="1800" b="1" dirty="0"/>
              <a:t>в зонах .</a:t>
            </a:r>
            <a:r>
              <a:rPr lang="en" sz="1800" b="1" dirty="0"/>
              <a:t>RU </a:t>
            </a:r>
            <a:r>
              <a:rPr lang="ru-RU" sz="1800" b="1" dirty="0"/>
              <a:t>и .РФ</a:t>
            </a:r>
            <a:r>
              <a:rPr lang="ru-RU" sz="1800" dirty="0"/>
              <a:t> остается на низком уровне. Сами зоны .</a:t>
            </a:r>
            <a:r>
              <a:rPr lang="en" sz="1800" dirty="0"/>
              <a:t>RU </a:t>
            </a:r>
            <a:r>
              <a:rPr lang="ru-RU" sz="1800" dirty="0"/>
              <a:t>и .РФ поддерживают </a:t>
            </a:r>
            <a:r>
              <a:rPr lang="en" sz="1800" dirty="0"/>
              <a:t>DNSSEC, </a:t>
            </a:r>
            <a:r>
              <a:rPr lang="ru-RU" sz="1800" dirty="0"/>
              <a:t>лишь </a:t>
            </a:r>
            <a:r>
              <a:rPr lang="ru-RU" sz="1800" b="1" dirty="0"/>
              <a:t>около 1% доменов</a:t>
            </a:r>
            <a:r>
              <a:rPr lang="ru-RU" sz="1800" dirty="0"/>
              <a:t> в этих зонах используют данный протокол.</a:t>
            </a:r>
          </a:p>
          <a:p>
            <a:pPr marL="0" indent="0">
              <a:lnSpc>
                <a:spcPct val="100000"/>
              </a:lnSpc>
              <a:buNone/>
            </a:pPr>
            <a:r>
              <a:rPr lang="ru-RU" sz="2000" b="1" dirty="0"/>
              <a:t>Значимость </a:t>
            </a:r>
            <a:r>
              <a:rPr lang="en-US" sz="2000" b="1" dirty="0"/>
              <a:t>DNSSEC </a:t>
            </a:r>
            <a:r>
              <a:rPr lang="ru-RU" sz="2000" b="1" dirty="0"/>
              <a:t>снизилась</a:t>
            </a:r>
            <a:r>
              <a:rPr lang="ru-RU" sz="2000" dirty="0"/>
              <a:t>.</a:t>
            </a:r>
          </a:p>
          <a:p>
            <a:pPr marL="0" indent="0">
              <a:lnSpc>
                <a:spcPct val="100000"/>
              </a:lnSpc>
              <a:spcBef>
                <a:spcPts val="0"/>
              </a:spcBef>
              <a:buNone/>
            </a:pPr>
            <a:r>
              <a:rPr lang="ru-RU" sz="2000" dirty="0"/>
              <a:t>Современные </a:t>
            </a:r>
            <a:r>
              <a:rPr lang="en" sz="2000" b="1" dirty="0"/>
              <a:t>DoH (DNS over HTTPS)</a:t>
            </a:r>
            <a:r>
              <a:rPr lang="en" sz="2000" dirty="0"/>
              <a:t> </a:t>
            </a:r>
            <a:r>
              <a:rPr lang="ru-RU" sz="2000" dirty="0"/>
              <a:t>и </a:t>
            </a:r>
            <a:r>
              <a:rPr lang="en" sz="2000" b="1" dirty="0"/>
              <a:t>DoT (DNS over TLS)</a:t>
            </a:r>
            <a:r>
              <a:rPr lang="en" sz="2000" dirty="0"/>
              <a:t> </a:t>
            </a:r>
            <a:r>
              <a:rPr lang="ru-RU" sz="2000" dirty="0"/>
              <a:t>обеспечивают </a:t>
            </a:r>
            <a:r>
              <a:rPr lang="ru-RU" sz="2000" b="1" dirty="0"/>
              <a:t>более сильную защиту</a:t>
            </a:r>
            <a:r>
              <a:rPr lang="ru-RU" sz="2000" dirty="0"/>
              <a:t>, скрывая </a:t>
            </a:r>
            <a:r>
              <a:rPr lang="en" sz="2000" dirty="0"/>
              <a:t>DNS-</a:t>
            </a:r>
            <a:r>
              <a:rPr lang="ru-RU" sz="2000" dirty="0"/>
              <a:t>запросы.</a:t>
            </a:r>
          </a:p>
        </p:txBody>
      </p:sp>
    </p:spTree>
    <p:extLst>
      <p:ext uri="{BB962C8B-B14F-4D97-AF65-F5344CB8AC3E}">
        <p14:creationId xmlns:p14="http://schemas.microsoft.com/office/powerpoint/2010/main" val="508352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EDADF7-AA38-65C8-BE4D-D71022EA62E5}"/>
              </a:ext>
            </a:extLst>
          </p:cNvPr>
          <p:cNvSpPr>
            <a:spLocks noGrp="1"/>
          </p:cNvSpPr>
          <p:nvPr>
            <p:ph type="title"/>
          </p:nvPr>
        </p:nvSpPr>
        <p:spPr>
          <a:xfrm>
            <a:off x="838200" y="347192"/>
            <a:ext cx="10515600" cy="722269"/>
          </a:xfrm>
        </p:spPr>
        <p:txBody>
          <a:bodyPr/>
          <a:lstStyle/>
          <a:p>
            <a:r>
              <a:rPr lang="ru-RU" dirty="0"/>
              <a:t>Что такое </a:t>
            </a:r>
            <a:r>
              <a:rPr lang="en-US" dirty="0"/>
              <a:t>DNS?</a:t>
            </a:r>
            <a:endParaRPr lang="ru-RU" dirty="0"/>
          </a:p>
        </p:txBody>
      </p:sp>
      <p:sp>
        <p:nvSpPr>
          <p:cNvPr id="3" name="Объект 2">
            <a:extLst>
              <a:ext uri="{FF2B5EF4-FFF2-40B4-BE49-F238E27FC236}">
                <a16:creationId xmlns:a16="http://schemas.microsoft.com/office/drawing/2014/main" id="{CDB2796C-B4E7-6F78-1B2D-8FABBD417B46}"/>
              </a:ext>
            </a:extLst>
          </p:cNvPr>
          <p:cNvSpPr>
            <a:spLocks noGrp="1"/>
          </p:cNvSpPr>
          <p:nvPr>
            <p:ph idx="1"/>
          </p:nvPr>
        </p:nvSpPr>
        <p:spPr>
          <a:xfrm>
            <a:off x="838200" y="1087395"/>
            <a:ext cx="10515600" cy="5567556"/>
          </a:xfrm>
        </p:spPr>
        <p:txBody>
          <a:bodyPr/>
          <a:lstStyle/>
          <a:p>
            <a:pPr marL="0" indent="0">
              <a:lnSpc>
                <a:spcPct val="100000"/>
              </a:lnSpc>
              <a:buNone/>
            </a:pPr>
            <a:r>
              <a:rPr lang="en" sz="2000" b="1" dirty="0"/>
              <a:t>DNS (Domain Name System)</a:t>
            </a:r>
            <a:r>
              <a:rPr lang="en" sz="2000" dirty="0"/>
              <a:t> — </a:t>
            </a:r>
            <a:r>
              <a:rPr lang="ru-RU" sz="2000" dirty="0"/>
              <a:t>это система доменных имен, которая сопоставляет человекочитаемые адреса (например, </a:t>
            </a:r>
            <a:r>
              <a:rPr lang="en" sz="2000" noProof="1">
                <a:latin typeface="Consolas" panose="020B0609020204030204" pitchFamily="49" charset="0"/>
                <a:cs typeface="Consolas" panose="020B0609020204030204" pitchFamily="49" charset="0"/>
              </a:rPr>
              <a:t>google.com</a:t>
            </a:r>
            <a:r>
              <a:rPr lang="en" sz="2000" dirty="0"/>
              <a:t>) </a:t>
            </a:r>
            <a:r>
              <a:rPr lang="ru-RU" sz="2000" dirty="0"/>
              <a:t>с </a:t>
            </a:r>
            <a:r>
              <a:rPr lang="en" sz="2000" dirty="0"/>
              <a:t>IP-</a:t>
            </a:r>
            <a:r>
              <a:rPr lang="ru-RU" sz="2000" dirty="0"/>
              <a:t>адресами серверов (например, 142.250.191.14)</a:t>
            </a:r>
            <a:r>
              <a:rPr lang="en-US" sz="2000" dirty="0"/>
              <a:t> — IPv4 </a:t>
            </a:r>
            <a:r>
              <a:rPr lang="ru-RU" sz="2000" dirty="0"/>
              <a:t>или </a:t>
            </a:r>
            <a:r>
              <a:rPr lang="en-US" sz="2000" dirty="0"/>
              <a:t>IPv6</a:t>
            </a:r>
            <a:r>
              <a:rPr lang="ru-RU" sz="2000" dirty="0"/>
              <a:t>.</a:t>
            </a:r>
          </a:p>
          <a:p>
            <a:pPr marL="0" indent="0">
              <a:lnSpc>
                <a:spcPct val="100000"/>
              </a:lnSpc>
              <a:buNone/>
            </a:pPr>
            <a:r>
              <a:rPr lang="ru-RU" sz="2000" dirty="0"/>
              <a:t>Модель клиент-сервер</a:t>
            </a:r>
            <a:r>
              <a:rPr lang="en-US" sz="2000" dirty="0"/>
              <a:t>.</a:t>
            </a:r>
            <a:br>
              <a:rPr lang="ru-RU" sz="2000" dirty="0"/>
            </a:br>
            <a:r>
              <a:rPr lang="ru-RU" sz="2000" dirty="0"/>
              <a:t>Работает по протоколу </a:t>
            </a:r>
            <a:r>
              <a:rPr lang="en-US" sz="2000" dirty="0"/>
              <a:t>DNS, </a:t>
            </a:r>
            <a:r>
              <a:rPr lang="ru-RU" sz="2000" dirty="0"/>
              <a:t>по </a:t>
            </a:r>
            <a:r>
              <a:rPr lang="en-US" sz="2000" dirty="0"/>
              <a:t>UDP</a:t>
            </a:r>
            <a:r>
              <a:rPr lang="ru-RU" sz="2000" dirty="0"/>
              <a:t> (иногда </a:t>
            </a:r>
            <a:r>
              <a:rPr lang="en-US" sz="2000" dirty="0"/>
              <a:t>TCP</a:t>
            </a:r>
            <a:r>
              <a:rPr lang="ru-RU" sz="2000" dirty="0"/>
              <a:t>)</a:t>
            </a:r>
            <a:r>
              <a:rPr lang="en-US" sz="2000" dirty="0"/>
              <a:t>, </a:t>
            </a:r>
            <a:r>
              <a:rPr lang="ru-RU" sz="2000" dirty="0"/>
              <a:t>порт</a:t>
            </a:r>
            <a:r>
              <a:rPr lang="en-US" sz="2000" dirty="0"/>
              <a:t> 53.</a:t>
            </a:r>
            <a:endParaRPr lang="ru-RU" sz="2000" dirty="0"/>
          </a:p>
          <a:p>
            <a:pPr marL="0" indent="0">
              <a:lnSpc>
                <a:spcPct val="100000"/>
              </a:lnSpc>
              <a:spcBef>
                <a:spcPts val="2000"/>
              </a:spcBef>
              <a:buNone/>
            </a:pPr>
            <a:r>
              <a:rPr lang="ru-RU" sz="1800" dirty="0"/>
              <a:t>Что еще может делать </a:t>
            </a:r>
            <a:r>
              <a:rPr lang="en" sz="1800" dirty="0"/>
              <a:t>DNS?</a:t>
            </a:r>
            <a:endParaRPr lang="ru-RU" sz="1800" dirty="0"/>
          </a:p>
          <a:p>
            <a:pPr>
              <a:lnSpc>
                <a:spcPct val="100000"/>
              </a:lnSpc>
              <a:spcBef>
                <a:spcPts val="300"/>
              </a:spcBef>
            </a:pPr>
            <a:r>
              <a:rPr lang="ru-RU" sz="1800" dirty="0"/>
              <a:t>Определять для доменного имени адреса </a:t>
            </a:r>
            <a:r>
              <a:rPr lang="en" sz="1800" dirty="0"/>
              <a:t>IPv4 </a:t>
            </a:r>
            <a:r>
              <a:rPr lang="ru-RU" sz="1800" dirty="0"/>
              <a:t>и </a:t>
            </a:r>
            <a:r>
              <a:rPr lang="en" sz="1800" dirty="0"/>
              <a:t>IPv6</a:t>
            </a:r>
            <a:endParaRPr lang="ru-RU" sz="1800" dirty="0"/>
          </a:p>
          <a:p>
            <a:pPr>
              <a:lnSpc>
                <a:spcPct val="100000"/>
              </a:lnSpc>
              <a:spcBef>
                <a:spcPts val="300"/>
              </a:spcBef>
            </a:pPr>
            <a:r>
              <a:rPr lang="ru-RU" sz="1800" dirty="0"/>
              <a:t>Задавать несколько доменных имен для одного </a:t>
            </a:r>
            <a:r>
              <a:rPr lang="en" sz="1800" dirty="0"/>
              <a:t>IP</a:t>
            </a:r>
            <a:r>
              <a:rPr lang="ru-RU" sz="1800" dirty="0"/>
              <a:t>-адреса</a:t>
            </a:r>
          </a:p>
          <a:p>
            <a:pPr>
              <a:lnSpc>
                <a:spcPct val="100000"/>
              </a:lnSpc>
              <a:spcBef>
                <a:spcPts val="300"/>
              </a:spcBef>
            </a:pPr>
            <a:r>
              <a:rPr lang="ru-RU" sz="1800" dirty="0"/>
              <a:t>Находить адрес почтового сервера для домена</a:t>
            </a:r>
          </a:p>
          <a:p>
            <a:pPr>
              <a:lnSpc>
                <a:spcPct val="100000"/>
              </a:lnSpc>
              <a:spcBef>
                <a:spcPts val="300"/>
              </a:spcBef>
            </a:pPr>
            <a:r>
              <a:rPr lang="ru-RU" sz="1800" dirty="0"/>
              <a:t>Определять </a:t>
            </a:r>
            <a:r>
              <a:rPr lang="en" sz="1800" dirty="0"/>
              <a:t>IP-</a:t>
            </a:r>
            <a:r>
              <a:rPr lang="ru-RU" sz="1800" dirty="0"/>
              <a:t>адрес и порт некоторых сетевых сервисов</a:t>
            </a:r>
          </a:p>
          <a:p>
            <a:pPr>
              <a:lnSpc>
                <a:spcPct val="100000"/>
              </a:lnSpc>
              <a:spcBef>
                <a:spcPts val="300"/>
              </a:spcBef>
            </a:pPr>
            <a:r>
              <a:rPr lang="ru-RU" sz="1800" dirty="0"/>
              <a:t>Задавать адрес </a:t>
            </a:r>
            <a:r>
              <a:rPr lang="en" sz="1800" dirty="0"/>
              <a:t>DNS-</a:t>
            </a:r>
            <a:r>
              <a:rPr lang="ru-RU" sz="1800" dirty="0"/>
              <a:t>серверов для доменной зоны</a:t>
            </a:r>
          </a:p>
          <a:p>
            <a:pPr>
              <a:lnSpc>
                <a:spcPct val="100000"/>
              </a:lnSpc>
              <a:spcBef>
                <a:spcPts val="300"/>
              </a:spcBef>
            </a:pPr>
            <a:r>
              <a:rPr lang="ru-RU" sz="1800" dirty="0"/>
              <a:t>Определять по </a:t>
            </a:r>
            <a:r>
              <a:rPr lang="en" sz="1800" dirty="0"/>
              <a:t>IP-</a:t>
            </a:r>
            <a:r>
              <a:rPr lang="ru-RU" sz="1800" dirty="0"/>
              <a:t>адресу доменное имя</a:t>
            </a:r>
            <a:endParaRPr lang="ru-RU" dirty="0"/>
          </a:p>
        </p:txBody>
      </p:sp>
      <p:pic>
        <p:nvPicPr>
          <p:cNvPr id="4" name="Picture 2" descr="What is Domain Name System and what is the purpose of the DNS?">
            <a:extLst>
              <a:ext uri="{FF2B5EF4-FFF2-40B4-BE49-F238E27FC236}">
                <a16:creationId xmlns:a16="http://schemas.microsoft.com/office/drawing/2014/main" id="{F89F9868-67F4-B4A8-DCD5-EDB7E1CBFC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3" t="9190" r="8865" b="3603"/>
          <a:stretch/>
        </p:blipFill>
        <p:spPr bwMode="auto">
          <a:xfrm>
            <a:off x="7781261" y="2947924"/>
            <a:ext cx="4082325" cy="3707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8226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838826-2240-E6E0-5729-40856F540667}"/>
              </a:ext>
            </a:extLst>
          </p:cNvPr>
          <p:cNvSpPr>
            <a:spLocks noGrp="1"/>
          </p:cNvSpPr>
          <p:nvPr>
            <p:ph type="title"/>
          </p:nvPr>
        </p:nvSpPr>
        <p:spPr>
          <a:xfrm>
            <a:off x="838200" y="365126"/>
            <a:ext cx="10515600" cy="618722"/>
          </a:xfrm>
        </p:spPr>
        <p:txBody>
          <a:bodyPr>
            <a:normAutofit fontScale="90000"/>
          </a:bodyPr>
          <a:lstStyle/>
          <a:p>
            <a:r>
              <a:rPr lang="en" dirty="0"/>
              <a:t>DNS over HTTPS (</a:t>
            </a:r>
            <a:r>
              <a:rPr lang="en" noProof="1"/>
              <a:t>DoH</a:t>
            </a:r>
            <a:r>
              <a:rPr lang="en" dirty="0"/>
              <a:t>)</a:t>
            </a:r>
            <a:r>
              <a:rPr lang="en-US" dirty="0"/>
              <a:t>,</a:t>
            </a:r>
            <a:r>
              <a:rPr lang="ru-RU" dirty="0"/>
              <a:t> </a:t>
            </a:r>
            <a:r>
              <a:rPr lang="en" dirty="0"/>
              <a:t>DNS over TLS (DoT)</a:t>
            </a:r>
            <a:endParaRPr lang="ru-RU" dirty="0"/>
          </a:p>
        </p:txBody>
      </p:sp>
      <p:sp>
        <p:nvSpPr>
          <p:cNvPr id="3" name="Объект 2">
            <a:extLst>
              <a:ext uri="{FF2B5EF4-FFF2-40B4-BE49-F238E27FC236}">
                <a16:creationId xmlns:a16="http://schemas.microsoft.com/office/drawing/2014/main" id="{A8A6BB41-5003-B0D2-AC54-4300208DC410}"/>
              </a:ext>
            </a:extLst>
          </p:cNvPr>
          <p:cNvSpPr>
            <a:spLocks noGrp="1"/>
          </p:cNvSpPr>
          <p:nvPr>
            <p:ph idx="1"/>
          </p:nvPr>
        </p:nvSpPr>
        <p:spPr>
          <a:xfrm>
            <a:off x="838200" y="1099594"/>
            <a:ext cx="10515600" cy="5555848"/>
          </a:xfrm>
        </p:spPr>
        <p:txBody>
          <a:bodyPr/>
          <a:lstStyle/>
          <a:p>
            <a:pPr marL="0" indent="0">
              <a:lnSpc>
                <a:spcPct val="100000"/>
              </a:lnSpc>
              <a:buNone/>
            </a:pPr>
            <a:r>
              <a:rPr lang="ru-RU" sz="2000" b="1" dirty="0"/>
              <a:t>Шифруют весь </a:t>
            </a:r>
            <a:r>
              <a:rPr lang="en" sz="2000" b="1" dirty="0"/>
              <a:t>DNS-</a:t>
            </a:r>
            <a:r>
              <a:rPr lang="ru-RU" sz="2000" b="1" dirty="0"/>
              <a:t>трафик между клиентом и резолвером.</a:t>
            </a:r>
            <a:br>
              <a:rPr lang="ru-RU" sz="2000" b="1" dirty="0"/>
            </a:br>
            <a:r>
              <a:rPr lang="ru-RU" sz="2000" dirty="0"/>
              <a:t>Они работают </a:t>
            </a:r>
            <a:r>
              <a:rPr lang="ru-RU" sz="2000" b="1" dirty="0"/>
              <a:t>только на уровне рекурсивных </a:t>
            </a:r>
            <a:r>
              <a:rPr lang="en" sz="2000" b="1" dirty="0"/>
              <a:t>DNS-</a:t>
            </a:r>
            <a:r>
              <a:rPr lang="ru-RU" sz="2000" b="1" dirty="0"/>
              <a:t>резолверов</a:t>
            </a:r>
            <a:r>
              <a:rPr lang="ru-RU" sz="2000" dirty="0"/>
              <a:t>, таких как </a:t>
            </a:r>
            <a:r>
              <a:rPr lang="en" sz="2000" dirty="0"/>
              <a:t>Google Public DNS (8.8.8.8), Cloudflare (1.1.1.1) </a:t>
            </a:r>
            <a:r>
              <a:rPr lang="ru-RU" sz="2000" dirty="0"/>
              <a:t>и другие.</a:t>
            </a:r>
            <a:endParaRPr lang="en-US" sz="2000" b="1" dirty="0"/>
          </a:p>
          <a:p>
            <a:pPr marL="0" indent="0">
              <a:lnSpc>
                <a:spcPct val="100000"/>
              </a:lnSpc>
              <a:buNone/>
            </a:pPr>
            <a:r>
              <a:rPr lang="en" sz="2000" b="1" dirty="0"/>
              <a:t>DNS over HTTPS (DoH)</a:t>
            </a:r>
            <a:endParaRPr lang="en" sz="2000" dirty="0"/>
          </a:p>
          <a:p>
            <a:pPr>
              <a:lnSpc>
                <a:spcPct val="100000"/>
              </a:lnSpc>
              <a:spcBef>
                <a:spcPts val="0"/>
              </a:spcBef>
            </a:pPr>
            <a:r>
              <a:rPr lang="ru-RU" sz="2000" dirty="0"/>
              <a:t>Разрешает </a:t>
            </a:r>
            <a:r>
              <a:rPr lang="en" sz="2000" dirty="0"/>
              <a:t>DNS-</a:t>
            </a:r>
            <a:r>
              <a:rPr lang="ru-RU" sz="2000" dirty="0"/>
              <a:t>запросы через </a:t>
            </a:r>
            <a:r>
              <a:rPr lang="en" sz="2000" b="1" dirty="0"/>
              <a:t>HTTPS</a:t>
            </a:r>
            <a:r>
              <a:rPr lang="en" sz="2000" dirty="0"/>
              <a:t>, </a:t>
            </a:r>
            <a:r>
              <a:rPr lang="ru-RU" sz="2000" dirty="0"/>
              <a:t>они неотличимы от обычного веб-трафика.</a:t>
            </a:r>
          </a:p>
          <a:p>
            <a:pPr>
              <a:lnSpc>
                <a:spcPct val="100000"/>
              </a:lnSpc>
              <a:spcBef>
                <a:spcPts val="0"/>
              </a:spcBef>
            </a:pPr>
            <a:r>
              <a:rPr lang="ru-RU" sz="2000" dirty="0"/>
              <a:t>Инициирован </a:t>
            </a:r>
            <a:r>
              <a:rPr lang="en" sz="2000" dirty="0"/>
              <a:t>Mozilla, Google </a:t>
            </a:r>
            <a:r>
              <a:rPr lang="ru-RU" sz="2000" dirty="0"/>
              <a:t>и </a:t>
            </a:r>
            <a:r>
              <a:rPr lang="en" sz="2000" dirty="0"/>
              <a:t>Cloudflare </a:t>
            </a:r>
            <a:r>
              <a:rPr lang="ru-RU" sz="2000" dirty="0"/>
              <a:t>для повышения конфиденциальности.</a:t>
            </a:r>
          </a:p>
          <a:p>
            <a:pPr marL="0" indent="0">
              <a:lnSpc>
                <a:spcPct val="100000"/>
              </a:lnSpc>
              <a:buNone/>
            </a:pPr>
            <a:r>
              <a:rPr lang="en" sz="2000" b="1" dirty="0"/>
              <a:t>DNS over TLS (DoT)</a:t>
            </a:r>
            <a:endParaRPr lang="en" sz="2000" dirty="0"/>
          </a:p>
          <a:p>
            <a:pPr>
              <a:lnSpc>
                <a:spcPct val="100000"/>
              </a:lnSpc>
              <a:spcBef>
                <a:spcPts val="0"/>
              </a:spcBef>
            </a:pPr>
            <a:r>
              <a:rPr lang="ru-RU" sz="2000" dirty="0"/>
              <a:t>Использует шифрованные соединения </a:t>
            </a:r>
            <a:r>
              <a:rPr lang="ru-RU" sz="2000" b="1" dirty="0"/>
              <a:t>по порту 853</a:t>
            </a:r>
            <a:r>
              <a:rPr lang="ru-RU" sz="2000" dirty="0"/>
              <a:t> (в отличие от стандартного порта 53).</a:t>
            </a:r>
          </a:p>
          <a:p>
            <a:pPr>
              <a:lnSpc>
                <a:spcPct val="100000"/>
              </a:lnSpc>
              <a:spcBef>
                <a:spcPts val="0"/>
              </a:spcBef>
            </a:pPr>
            <a:r>
              <a:rPr lang="ru-RU" sz="2000" dirty="0"/>
              <a:t>Инициирован сообществом </a:t>
            </a:r>
            <a:r>
              <a:rPr lang="en" sz="2000" dirty="0"/>
              <a:t>IETF </a:t>
            </a:r>
            <a:r>
              <a:rPr lang="ru-RU" sz="2000" dirty="0"/>
              <a:t>для защиты </a:t>
            </a:r>
            <a:r>
              <a:rPr lang="en" sz="2000" dirty="0"/>
              <a:t>DNS-</a:t>
            </a:r>
            <a:r>
              <a:rPr lang="ru-RU" sz="2000" dirty="0"/>
              <a:t>запросов от перехвата.</a:t>
            </a:r>
          </a:p>
          <a:p>
            <a:pPr marL="0" indent="0">
              <a:buNone/>
            </a:pPr>
            <a:r>
              <a:rPr lang="ru-RU" sz="2000" dirty="0"/>
              <a:t>Обе технологии получили </a:t>
            </a:r>
            <a:r>
              <a:rPr lang="ru-RU" sz="2000" b="1" dirty="0"/>
              <a:t>широкое распространение</a:t>
            </a:r>
            <a:r>
              <a:rPr lang="ru-RU" sz="2000" dirty="0"/>
              <a:t>, особенно с 2019 года.</a:t>
            </a:r>
            <a:br>
              <a:rPr lang="ru-RU" sz="2000" dirty="0"/>
            </a:br>
            <a:r>
              <a:rPr lang="ru-RU" sz="2000" dirty="0"/>
              <a:t>Поддерживаются современными браузерами и ОС.</a:t>
            </a:r>
            <a:endParaRPr lang="en-US" sz="2000" dirty="0"/>
          </a:p>
          <a:p>
            <a:pPr marL="0" indent="0">
              <a:lnSpc>
                <a:spcPct val="100000"/>
              </a:lnSpc>
              <a:buNone/>
            </a:pPr>
            <a:r>
              <a:rPr lang="ru-RU" sz="2000" b="1" dirty="0">
                <a:solidFill>
                  <a:srgbClr val="C00000"/>
                </a:solidFill>
              </a:rPr>
              <a:t>Реальная защита от подмены — </a:t>
            </a:r>
            <a:r>
              <a:rPr lang="en" sz="2000" b="1" dirty="0">
                <a:solidFill>
                  <a:srgbClr val="C00000"/>
                </a:solidFill>
              </a:rPr>
              <a:t>HTTPS + HSTS.</a:t>
            </a:r>
            <a:endParaRPr lang="ru-RU" sz="2000" b="1" dirty="0">
              <a:solidFill>
                <a:srgbClr val="C00000"/>
              </a:solidFill>
            </a:endParaRPr>
          </a:p>
          <a:p>
            <a:pPr>
              <a:lnSpc>
                <a:spcPct val="100000"/>
              </a:lnSpc>
              <a:spcBef>
                <a:spcPts val="0"/>
              </a:spcBef>
            </a:pPr>
            <a:r>
              <a:rPr lang="ru-RU" sz="1800" dirty="0"/>
              <a:t>Если сайт использует </a:t>
            </a:r>
            <a:r>
              <a:rPr lang="en" sz="1800" dirty="0"/>
              <a:t>HTTPS, </a:t>
            </a:r>
            <a:r>
              <a:rPr lang="ru-RU" sz="1800" dirty="0"/>
              <a:t>даже если </a:t>
            </a:r>
            <a:r>
              <a:rPr lang="en" sz="1800" dirty="0"/>
              <a:t>DNS </a:t>
            </a:r>
            <a:r>
              <a:rPr lang="ru-RU" sz="1800" dirty="0"/>
              <a:t>был подменен, браузер </a:t>
            </a:r>
            <a:r>
              <a:rPr lang="ru-RU" sz="1800" b="1" dirty="0"/>
              <a:t>не примет соединение без действительного </a:t>
            </a:r>
            <a:r>
              <a:rPr lang="en" sz="1800" b="1" dirty="0"/>
              <a:t>TLS-</a:t>
            </a:r>
            <a:r>
              <a:rPr lang="ru-RU" sz="1800" b="1" dirty="0"/>
              <a:t>сертификата</a:t>
            </a:r>
            <a:r>
              <a:rPr lang="ru-RU" sz="1800" dirty="0"/>
              <a:t>.</a:t>
            </a:r>
            <a:endParaRPr lang="ru-RU" sz="1800" b="1" dirty="0"/>
          </a:p>
          <a:p>
            <a:pPr>
              <a:lnSpc>
                <a:spcPct val="100000"/>
              </a:lnSpc>
              <a:spcBef>
                <a:spcPts val="0"/>
              </a:spcBef>
            </a:pPr>
            <a:r>
              <a:rPr lang="en-US" sz="1800" b="1" dirty="0"/>
              <a:t>HSTS — </a:t>
            </a:r>
            <a:r>
              <a:rPr lang="ru-RU" sz="1800" b="1" dirty="0"/>
              <a:t>Обеспечение работы сайта только по </a:t>
            </a:r>
            <a:r>
              <a:rPr lang="en" sz="1800" b="1" dirty="0"/>
              <a:t>HTTPS</a:t>
            </a:r>
            <a:r>
              <a:rPr lang="en" sz="1800" dirty="0"/>
              <a:t> – </a:t>
            </a:r>
            <a:r>
              <a:rPr lang="ru-RU" sz="1800" dirty="0"/>
              <a:t>даже если пользователь случайно набрал </a:t>
            </a:r>
            <a:r>
              <a:rPr lang="en" sz="1800" dirty="0"/>
              <a:t>http://, </a:t>
            </a:r>
            <a:r>
              <a:rPr lang="ru-RU" sz="1800" dirty="0"/>
              <a:t>браузер </a:t>
            </a:r>
            <a:r>
              <a:rPr lang="ru-RU" sz="1800" b="1" dirty="0"/>
              <a:t>автоматически исправит на </a:t>
            </a:r>
            <a:r>
              <a:rPr lang="en" sz="1800" b="1" dirty="0"/>
              <a:t>https://</a:t>
            </a:r>
            <a:r>
              <a:rPr lang="en" sz="1800" dirty="0"/>
              <a:t>.</a:t>
            </a:r>
            <a:endParaRPr lang="ru-RU" sz="1800" dirty="0"/>
          </a:p>
          <a:p>
            <a:pPr>
              <a:lnSpc>
                <a:spcPct val="100000"/>
              </a:lnSpc>
              <a:spcBef>
                <a:spcPts val="0"/>
              </a:spcBef>
            </a:pPr>
            <a:r>
              <a:rPr lang="ru-RU" sz="1800" dirty="0"/>
              <a:t>Можно просто всегда делать редирект с </a:t>
            </a:r>
            <a:r>
              <a:rPr lang="en-US" sz="1800" dirty="0"/>
              <a:t>http </a:t>
            </a:r>
            <a:r>
              <a:rPr lang="ru-RU" sz="1800" dirty="0"/>
              <a:t>на </a:t>
            </a:r>
            <a:r>
              <a:rPr lang="en-US" sz="1800" dirty="0"/>
              <a:t>https</a:t>
            </a:r>
            <a:endParaRPr lang="ru-RU" sz="1800" dirty="0"/>
          </a:p>
          <a:p>
            <a:pPr marL="0" indent="0">
              <a:buNone/>
            </a:pPr>
            <a:endParaRPr lang="ru-RU" sz="2000" dirty="0"/>
          </a:p>
        </p:txBody>
      </p:sp>
    </p:spTree>
    <p:extLst>
      <p:ext uri="{BB962C8B-B14F-4D97-AF65-F5344CB8AC3E}">
        <p14:creationId xmlns:p14="http://schemas.microsoft.com/office/powerpoint/2010/main" val="407922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8C40D16-4FEC-B2FC-5451-40CDB26DF655}"/>
              </a:ext>
            </a:extLst>
          </p:cNvPr>
          <p:cNvSpPr>
            <a:spLocks noGrp="1"/>
          </p:cNvSpPr>
          <p:nvPr>
            <p:ph type="title"/>
          </p:nvPr>
        </p:nvSpPr>
        <p:spPr>
          <a:xfrm>
            <a:off x="510610" y="271377"/>
            <a:ext cx="3490731" cy="653446"/>
          </a:xfrm>
        </p:spPr>
        <p:txBody>
          <a:bodyPr>
            <a:normAutofit fontScale="90000"/>
          </a:bodyPr>
          <a:lstStyle/>
          <a:p>
            <a:r>
              <a:rPr lang="en-US" dirty="0"/>
              <a:t>WhoIs</a:t>
            </a:r>
            <a:endParaRPr lang="ru-RU" dirty="0"/>
          </a:p>
        </p:txBody>
      </p:sp>
      <p:sp>
        <p:nvSpPr>
          <p:cNvPr id="3" name="Объект 2">
            <a:extLst>
              <a:ext uri="{FF2B5EF4-FFF2-40B4-BE49-F238E27FC236}">
                <a16:creationId xmlns:a16="http://schemas.microsoft.com/office/drawing/2014/main" id="{9BDB8AC8-5825-9420-929D-DD9C272E6CA6}"/>
              </a:ext>
            </a:extLst>
          </p:cNvPr>
          <p:cNvSpPr>
            <a:spLocks noGrp="1"/>
          </p:cNvSpPr>
          <p:nvPr>
            <p:ph idx="1"/>
          </p:nvPr>
        </p:nvSpPr>
        <p:spPr>
          <a:xfrm>
            <a:off x="421877" y="1012863"/>
            <a:ext cx="6829534" cy="5720526"/>
          </a:xfrm>
        </p:spPr>
        <p:txBody>
          <a:bodyPr/>
          <a:lstStyle/>
          <a:p>
            <a:pPr marL="0" indent="0">
              <a:lnSpc>
                <a:spcPct val="100000"/>
              </a:lnSpc>
              <a:buNone/>
            </a:pPr>
            <a:r>
              <a:rPr lang="en" sz="2000" b="1" dirty="0"/>
              <a:t>WHOIS</a:t>
            </a:r>
            <a:r>
              <a:rPr lang="en" sz="2000" dirty="0"/>
              <a:t> – </a:t>
            </a:r>
            <a:r>
              <a:rPr lang="ru-RU" sz="2000" dirty="0"/>
              <a:t>это сервис, который позволяет </a:t>
            </a:r>
            <a:r>
              <a:rPr lang="ru-RU" sz="2000" b="1" dirty="0"/>
              <a:t>узнать информацию о домене или </a:t>
            </a:r>
            <a:r>
              <a:rPr lang="en" sz="2000" b="1" dirty="0"/>
              <a:t>IP-</a:t>
            </a:r>
            <a:r>
              <a:rPr lang="ru-RU" sz="2000" b="1" dirty="0"/>
              <a:t>адресе</a:t>
            </a:r>
            <a:r>
              <a:rPr lang="ru-RU" sz="2000" dirty="0"/>
              <a:t>, включая владельца, регистратора, дату регистрации и срок действия домена.</a:t>
            </a:r>
          </a:p>
          <a:p>
            <a:pPr marL="0" indent="0">
              <a:lnSpc>
                <a:spcPct val="100000"/>
              </a:lnSpc>
              <a:buNone/>
            </a:pPr>
            <a:r>
              <a:rPr lang="ru-RU" sz="1800" b="1" dirty="0"/>
              <a:t>Что можно узнать через </a:t>
            </a:r>
            <a:r>
              <a:rPr lang="en" sz="1800" b="1" dirty="0"/>
              <a:t>WHOIS?</a:t>
            </a:r>
            <a:endParaRPr lang="en" sz="1800" dirty="0"/>
          </a:p>
          <a:p>
            <a:pPr marL="0" indent="0">
              <a:lnSpc>
                <a:spcPct val="100000"/>
              </a:lnSpc>
              <a:buNone/>
            </a:pPr>
            <a:r>
              <a:rPr lang="ru-RU" sz="1800" b="1" dirty="0"/>
              <a:t>Для домена (</a:t>
            </a:r>
            <a:r>
              <a:rPr lang="en" sz="1800" b="1" dirty="0"/>
              <a:t>example.com):</a:t>
            </a:r>
            <a:endParaRPr lang="en" sz="1800" dirty="0"/>
          </a:p>
          <a:p>
            <a:pPr>
              <a:lnSpc>
                <a:spcPct val="100000"/>
              </a:lnSpc>
              <a:spcBef>
                <a:spcPts val="300"/>
              </a:spcBef>
            </a:pPr>
            <a:r>
              <a:rPr lang="ru-RU" sz="1800" dirty="0"/>
              <a:t>Регистратор (компания, через которую зарегистрирован домен).</a:t>
            </a:r>
          </a:p>
          <a:p>
            <a:pPr>
              <a:lnSpc>
                <a:spcPct val="100000"/>
              </a:lnSpc>
              <a:spcBef>
                <a:spcPts val="300"/>
              </a:spcBef>
            </a:pPr>
            <a:r>
              <a:rPr lang="ru-RU" sz="1800" dirty="0"/>
              <a:t>Дата регистрации и дата истечения срока действия.</a:t>
            </a:r>
          </a:p>
          <a:p>
            <a:pPr>
              <a:lnSpc>
                <a:spcPct val="100000"/>
              </a:lnSpc>
              <a:spcBef>
                <a:spcPts val="300"/>
              </a:spcBef>
            </a:pPr>
            <a:r>
              <a:rPr lang="ru-RU" sz="1800" dirty="0"/>
              <a:t>Контактные данные владельца (если не скрыты).</a:t>
            </a:r>
          </a:p>
          <a:p>
            <a:pPr>
              <a:lnSpc>
                <a:spcPct val="100000"/>
              </a:lnSpc>
              <a:spcBef>
                <a:spcPts val="300"/>
              </a:spcBef>
            </a:pPr>
            <a:r>
              <a:rPr lang="ru-RU" sz="1800" dirty="0"/>
              <a:t>Статус домена (</a:t>
            </a:r>
            <a:r>
              <a:rPr lang="en" sz="1800" dirty="0"/>
              <a:t>active, </a:t>
            </a:r>
            <a:r>
              <a:rPr lang="en" sz="1800" dirty="0" err="1"/>
              <a:t>clientHold</a:t>
            </a:r>
            <a:r>
              <a:rPr lang="en" sz="1800" dirty="0"/>
              <a:t>, </a:t>
            </a:r>
            <a:r>
              <a:rPr lang="en" sz="1800" dirty="0" err="1"/>
              <a:t>pendingDelete</a:t>
            </a:r>
            <a:r>
              <a:rPr lang="en" sz="1800" dirty="0"/>
              <a:t>).</a:t>
            </a:r>
          </a:p>
          <a:p>
            <a:pPr>
              <a:lnSpc>
                <a:spcPct val="100000"/>
              </a:lnSpc>
              <a:spcBef>
                <a:spcPts val="300"/>
              </a:spcBef>
            </a:pPr>
            <a:r>
              <a:rPr lang="en" sz="1800" dirty="0"/>
              <a:t>NS-</a:t>
            </a:r>
            <a:r>
              <a:rPr lang="ru-RU" sz="1800" dirty="0"/>
              <a:t>серверы (серверы имен).</a:t>
            </a:r>
          </a:p>
          <a:p>
            <a:pPr marL="0" indent="0">
              <a:lnSpc>
                <a:spcPct val="100000"/>
              </a:lnSpc>
              <a:buNone/>
            </a:pPr>
            <a:r>
              <a:rPr lang="ru-RU" sz="1800" b="1" dirty="0"/>
              <a:t>Для </a:t>
            </a:r>
            <a:r>
              <a:rPr lang="en" sz="1800" b="1" dirty="0"/>
              <a:t>IP-</a:t>
            </a:r>
            <a:r>
              <a:rPr lang="ru-RU" sz="1800" b="1" dirty="0"/>
              <a:t>адреса (например, 8.8.8.8):</a:t>
            </a:r>
            <a:endParaRPr lang="ru-RU" sz="1800" dirty="0"/>
          </a:p>
          <a:p>
            <a:pPr>
              <a:lnSpc>
                <a:spcPct val="100000"/>
              </a:lnSpc>
              <a:spcBef>
                <a:spcPts val="300"/>
              </a:spcBef>
            </a:pPr>
            <a:r>
              <a:rPr lang="ru-RU" sz="1800" dirty="0"/>
              <a:t>Кому принадлежит диапазон </a:t>
            </a:r>
            <a:r>
              <a:rPr lang="en" sz="1800" dirty="0"/>
              <a:t>IP-</a:t>
            </a:r>
            <a:r>
              <a:rPr lang="ru-RU" sz="1800" dirty="0"/>
              <a:t>адресов.</a:t>
            </a:r>
          </a:p>
          <a:p>
            <a:pPr>
              <a:lnSpc>
                <a:spcPct val="100000"/>
              </a:lnSpc>
              <a:spcBef>
                <a:spcPts val="300"/>
              </a:spcBef>
            </a:pPr>
            <a:r>
              <a:rPr lang="ru-RU" sz="1800" dirty="0"/>
              <a:t>Контактные данные владельца (провайдера, организации).</a:t>
            </a:r>
          </a:p>
          <a:p>
            <a:pPr>
              <a:lnSpc>
                <a:spcPct val="100000"/>
              </a:lnSpc>
              <a:spcBef>
                <a:spcPts val="300"/>
              </a:spcBef>
            </a:pPr>
            <a:r>
              <a:rPr lang="en" sz="1800" dirty="0"/>
              <a:t>ASN (Autonomous System Number, </a:t>
            </a:r>
            <a:r>
              <a:rPr lang="ru-RU" sz="1800" dirty="0"/>
              <a:t>если </a:t>
            </a:r>
            <a:r>
              <a:rPr lang="en" sz="1800" dirty="0"/>
              <a:t>IP </a:t>
            </a:r>
            <a:r>
              <a:rPr lang="ru-RU" sz="1800" dirty="0"/>
              <a:t>входит в автономную систему).</a:t>
            </a:r>
          </a:p>
          <a:p>
            <a:pPr marL="0" indent="0">
              <a:lnSpc>
                <a:spcPct val="100000"/>
              </a:lnSpc>
              <a:buNone/>
            </a:pPr>
            <a:endParaRPr lang="ru-RU" sz="2000" dirty="0"/>
          </a:p>
        </p:txBody>
      </p:sp>
      <p:sp>
        <p:nvSpPr>
          <p:cNvPr id="7" name="TextBox 6">
            <a:extLst>
              <a:ext uri="{FF2B5EF4-FFF2-40B4-BE49-F238E27FC236}">
                <a16:creationId xmlns:a16="http://schemas.microsoft.com/office/drawing/2014/main" id="{46101F57-144D-931E-5818-BD48CB21F69C}"/>
              </a:ext>
            </a:extLst>
          </p:cNvPr>
          <p:cNvSpPr txBox="1"/>
          <p:nvPr/>
        </p:nvSpPr>
        <p:spPr>
          <a:xfrm>
            <a:off x="7272670" y="153625"/>
            <a:ext cx="4919329" cy="6685292"/>
          </a:xfrm>
          <a:prstGeom prst="rect">
            <a:avLst/>
          </a:prstGeom>
          <a:solidFill>
            <a:schemeClr val="tx1"/>
          </a:solidFill>
        </p:spPr>
        <p:txBody>
          <a:bodyPr wrap="square">
            <a:spAutoFit/>
          </a:bodyPr>
          <a:lstStyle/>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 whois google.com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Domain Name: google.com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Registry Domain ID: 2138514_DOMAIN_COM-VRSN</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Registrar WHOIS Server: whois.markmonitor.com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Registrar URL: http://www.markmonitor.com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Updated Date: 2024-08-02T02:17:33+0000</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Creation Date: 1997-09-15T07:00:00+0000</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Registrar Registration Expiration Date: 2028-09-13T07:00:00+0000</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Registrar: MarkMonitor, Inc.</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Registrar IANA ID: 292</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Registrar Abuse Contact Email: abusecomplaints@markmonitor.com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Registrar Abuse Contact Phone: +1.2086851750</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Domain Status: clientUpdateProhibited</a:t>
            </a:r>
            <a:br>
              <a:rPr lang="en" sz="1400" noProof="1">
                <a:solidFill>
                  <a:srgbClr val="2FFF12"/>
                </a:solidFill>
                <a:effectLst/>
                <a:latin typeface="Consolas" panose="020B0609020204030204" pitchFamily="49" charset="0"/>
                <a:cs typeface="Consolas" panose="020B0609020204030204" pitchFamily="49" charset="0"/>
              </a:rPr>
            </a:br>
            <a:r>
              <a:rPr lang="en" sz="1400" noProof="1">
                <a:solidFill>
                  <a:srgbClr val="2FFF12"/>
                </a:solidFill>
                <a:effectLst/>
                <a:latin typeface="Consolas" panose="020B0609020204030204" pitchFamily="49" charset="0"/>
                <a:cs typeface="Consolas" panose="020B0609020204030204" pitchFamily="49" charset="0"/>
              </a:rPr>
              <a:t>...</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Registrant Organization: Google LLC</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Registrant State/Province: CA</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Registrant Country: US</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Registrant Email: Select Request Email Form at https://domains.markmonitor.com/whois/google.com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Admin Organization: Google LLC</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Admin State/Province: CA</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Admin Country: US</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Admin Email: Select Request Email Form at https://domains.markmonitor.com/whois/google.com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Tech Organization: Google LLC</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Tech State/Province: CA</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Tech Country: US</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Tech Email: Select Request Email Form at https://domains.markmonitor.com/whois/google.com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Name Server: ns1.google.com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Name Server: ns2.google.com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Name Server: ns4.google.com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Name Server: ns3.google.com</a:t>
            </a:r>
          </a:p>
          <a:p>
            <a:pPr>
              <a:lnSpc>
                <a:spcPct val="85000"/>
              </a:lnSpc>
            </a:pPr>
            <a:r>
              <a:rPr lang="en" sz="1400" noProof="1">
                <a:solidFill>
                  <a:srgbClr val="2FFF12"/>
                </a:solidFill>
                <a:effectLst/>
                <a:latin typeface="Consolas" panose="020B0609020204030204" pitchFamily="49" charset="0"/>
                <a:cs typeface="Consolas" panose="020B0609020204030204" pitchFamily="49" charset="0"/>
              </a:rPr>
              <a:t>DNSSEC: unsigned</a:t>
            </a:r>
          </a:p>
        </p:txBody>
      </p:sp>
    </p:spTree>
    <p:extLst>
      <p:ext uri="{BB962C8B-B14F-4D97-AF65-F5344CB8AC3E}">
        <p14:creationId xmlns:p14="http://schemas.microsoft.com/office/powerpoint/2010/main" val="1794106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ISCOVER What Whois Is And How It Works - USEFUL Guide">
            <a:extLst>
              <a:ext uri="{FF2B5EF4-FFF2-40B4-BE49-F238E27FC236}">
                <a16:creationId xmlns:a16="http://schemas.microsoft.com/office/drawing/2014/main" id="{E286DCB8-32EE-BBD9-0093-FD6DDF6BD99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5641" b="4829"/>
          <a:stretch/>
        </p:blipFill>
        <p:spPr bwMode="auto">
          <a:xfrm>
            <a:off x="9292857" y="5590634"/>
            <a:ext cx="2849526" cy="1234826"/>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48D0E57B-3A63-B091-FD76-470C507CFBE4}"/>
              </a:ext>
            </a:extLst>
          </p:cNvPr>
          <p:cNvSpPr>
            <a:spLocks noGrp="1"/>
          </p:cNvSpPr>
          <p:nvPr>
            <p:ph type="title"/>
          </p:nvPr>
        </p:nvSpPr>
        <p:spPr>
          <a:xfrm>
            <a:off x="467833" y="170766"/>
            <a:ext cx="10515600" cy="630297"/>
          </a:xfrm>
        </p:spPr>
        <p:txBody>
          <a:bodyPr>
            <a:normAutofit fontScale="90000"/>
          </a:bodyPr>
          <a:lstStyle/>
          <a:p>
            <a:r>
              <a:rPr lang="ru-RU" dirty="0"/>
              <a:t>Как работает </a:t>
            </a:r>
            <a:r>
              <a:rPr lang="en-US" dirty="0"/>
              <a:t>WHOIS</a:t>
            </a:r>
            <a:r>
              <a:rPr lang="ru-RU" dirty="0"/>
              <a:t>?</a:t>
            </a:r>
          </a:p>
        </p:txBody>
      </p:sp>
      <p:sp>
        <p:nvSpPr>
          <p:cNvPr id="3" name="Объект 2">
            <a:extLst>
              <a:ext uri="{FF2B5EF4-FFF2-40B4-BE49-F238E27FC236}">
                <a16:creationId xmlns:a16="http://schemas.microsoft.com/office/drawing/2014/main" id="{5F95EE42-6BE5-550F-7133-7AB0354F15A9}"/>
              </a:ext>
            </a:extLst>
          </p:cNvPr>
          <p:cNvSpPr>
            <a:spLocks noGrp="1"/>
          </p:cNvSpPr>
          <p:nvPr>
            <p:ph idx="1"/>
          </p:nvPr>
        </p:nvSpPr>
        <p:spPr>
          <a:xfrm>
            <a:off x="467833" y="861237"/>
            <a:ext cx="11493795" cy="5791125"/>
          </a:xfrm>
        </p:spPr>
        <p:txBody>
          <a:bodyPr numCol="2" spcCol="216000"/>
          <a:lstStyle/>
          <a:p>
            <a:pPr marL="0" indent="0">
              <a:lnSpc>
                <a:spcPct val="100000"/>
              </a:lnSpc>
              <a:buNone/>
            </a:pPr>
            <a:r>
              <a:rPr lang="en" sz="2000" b="1" dirty="0"/>
              <a:t>WHOIS </a:t>
            </a:r>
            <a:r>
              <a:rPr lang="ru-RU" sz="2000" b="1" dirty="0"/>
              <a:t>работает на порту 43/</a:t>
            </a:r>
            <a:r>
              <a:rPr lang="en" sz="2000" b="1" dirty="0"/>
              <a:t>TCP</a:t>
            </a:r>
            <a:r>
              <a:rPr lang="en" sz="2000" dirty="0"/>
              <a:t>.</a:t>
            </a:r>
          </a:p>
          <a:p>
            <a:pPr>
              <a:lnSpc>
                <a:spcPct val="100000"/>
              </a:lnSpc>
              <a:spcBef>
                <a:spcPts val="200"/>
              </a:spcBef>
            </a:pPr>
            <a:r>
              <a:rPr lang="ru-RU" sz="1800" dirty="0"/>
              <a:t>Когда клиент (например, через </a:t>
            </a:r>
            <a:r>
              <a:rPr lang="en" sz="1800" dirty="0"/>
              <a:t>whois example.com) </a:t>
            </a:r>
            <a:r>
              <a:rPr lang="ru-RU" sz="1800" dirty="0"/>
              <a:t>делает запрос, он </a:t>
            </a:r>
            <a:r>
              <a:rPr lang="ru-RU" sz="1800" b="1" dirty="0"/>
              <a:t>отправляет его на </a:t>
            </a:r>
            <a:r>
              <a:rPr lang="en" sz="1800" b="1" dirty="0"/>
              <a:t>WHOIS-</a:t>
            </a:r>
            <a:r>
              <a:rPr lang="ru-RU" sz="1800" b="1" dirty="0"/>
              <a:t>сервер через порт 43</a:t>
            </a:r>
            <a:r>
              <a:rPr lang="ru-RU" sz="1800" dirty="0"/>
              <a:t>.</a:t>
            </a:r>
          </a:p>
          <a:p>
            <a:pPr>
              <a:lnSpc>
                <a:spcPct val="100000"/>
              </a:lnSpc>
              <a:spcBef>
                <a:spcPts val="200"/>
              </a:spcBef>
            </a:pPr>
            <a:r>
              <a:rPr lang="ru-RU" sz="1800" dirty="0"/>
              <a:t>Сервер возвращает текстовую информацию о домене или </a:t>
            </a:r>
            <a:r>
              <a:rPr lang="en" sz="1800" dirty="0"/>
              <a:t>IP-</a:t>
            </a:r>
            <a:r>
              <a:rPr lang="ru-RU" sz="1800" dirty="0"/>
              <a:t>адресе.</a:t>
            </a:r>
          </a:p>
          <a:p>
            <a:pPr marL="0" indent="0">
              <a:lnSpc>
                <a:spcPct val="100000"/>
              </a:lnSpc>
              <a:spcBef>
                <a:spcPts val="200"/>
              </a:spcBef>
              <a:buNone/>
            </a:pPr>
            <a:r>
              <a:rPr lang="ru-RU" sz="1800" dirty="0"/>
              <a:t>Некоторые регистраторы также предоставляют </a:t>
            </a:r>
            <a:r>
              <a:rPr lang="en" sz="1800" dirty="0"/>
              <a:t>WHOIS-</a:t>
            </a:r>
            <a:r>
              <a:rPr lang="ru-RU" sz="1800" dirty="0"/>
              <a:t>доступ через </a:t>
            </a:r>
            <a:r>
              <a:rPr lang="ru-RU" sz="1800" b="1" dirty="0"/>
              <a:t>веб-интерфейсы</a:t>
            </a:r>
            <a:r>
              <a:rPr lang="ru-RU" sz="1800" dirty="0"/>
              <a:t> (например, </a:t>
            </a:r>
            <a:r>
              <a:rPr lang="en" sz="1800" noProof="1"/>
              <a:t>who.is</a:t>
            </a:r>
            <a:r>
              <a:rPr lang="en" sz="1800" dirty="0"/>
              <a:t>), </a:t>
            </a:r>
            <a:r>
              <a:rPr lang="ru-RU" sz="1800" dirty="0"/>
              <a:t>но классический </a:t>
            </a:r>
            <a:r>
              <a:rPr lang="en" sz="1800" dirty="0"/>
              <a:t>WHOIS </a:t>
            </a:r>
            <a:r>
              <a:rPr lang="ru-RU" sz="1800" dirty="0"/>
              <a:t>использует </a:t>
            </a:r>
            <a:r>
              <a:rPr lang="ru-RU" sz="1800" b="1" dirty="0"/>
              <a:t>порт 43</a:t>
            </a:r>
            <a:r>
              <a:rPr lang="ru-RU" sz="1800" dirty="0"/>
              <a:t>.</a:t>
            </a:r>
          </a:p>
          <a:p>
            <a:pPr marL="0" indent="0">
              <a:lnSpc>
                <a:spcPct val="100000"/>
              </a:lnSpc>
              <a:buNone/>
            </a:pPr>
            <a:r>
              <a:rPr lang="ru-RU" sz="2000" b="1" dirty="0"/>
              <a:t>Иерархия </a:t>
            </a:r>
            <a:r>
              <a:rPr lang="en" sz="2000" b="1" dirty="0"/>
              <a:t>WHOIS-</a:t>
            </a:r>
            <a:r>
              <a:rPr lang="ru-RU" sz="2000" b="1" dirty="0"/>
              <a:t>серверов</a:t>
            </a:r>
            <a:endParaRPr lang="ru-RU" sz="1800" dirty="0"/>
          </a:p>
          <a:p>
            <a:pPr marL="0" indent="0">
              <a:lnSpc>
                <a:spcPct val="100000"/>
              </a:lnSpc>
              <a:buNone/>
            </a:pPr>
            <a:r>
              <a:rPr lang="en" sz="1800" dirty="0"/>
              <a:t>WHOIS </a:t>
            </a:r>
            <a:r>
              <a:rPr lang="ru-RU" sz="1800" dirty="0"/>
              <a:t>работает по </a:t>
            </a:r>
            <a:r>
              <a:rPr lang="ru-RU" sz="1800" b="1" dirty="0"/>
              <a:t>централизованной иерархии</a:t>
            </a:r>
            <a:r>
              <a:rPr lang="ru-RU" sz="1800" dirty="0"/>
              <a:t>, где запросы передаются </a:t>
            </a:r>
            <a:r>
              <a:rPr lang="ru-RU" sz="1800" b="1" dirty="0"/>
              <a:t>от общего уровня к более детализированному</a:t>
            </a:r>
            <a:r>
              <a:rPr lang="ru-RU" sz="1800" dirty="0"/>
              <a:t>:</a:t>
            </a:r>
          </a:p>
          <a:p>
            <a:pPr marL="0" indent="0">
              <a:lnSpc>
                <a:spcPct val="100000"/>
              </a:lnSpc>
              <a:buNone/>
            </a:pPr>
            <a:r>
              <a:rPr lang="ru-RU" sz="1800" b="1" dirty="0">
                <a:solidFill>
                  <a:schemeClr val="accent5">
                    <a:lumMod val="50000"/>
                  </a:schemeClr>
                </a:solidFill>
              </a:rPr>
              <a:t>1</a:t>
            </a:r>
            <a:r>
              <a:rPr lang="en-US" sz="1800" b="1" dirty="0">
                <a:solidFill>
                  <a:schemeClr val="accent5">
                    <a:lumMod val="50000"/>
                  </a:schemeClr>
                </a:solidFill>
              </a:rPr>
              <a:t>. </a:t>
            </a:r>
            <a:r>
              <a:rPr lang="ru-RU" sz="1800" b="1" dirty="0">
                <a:solidFill>
                  <a:schemeClr val="accent5">
                    <a:lumMod val="50000"/>
                  </a:schemeClr>
                </a:solidFill>
              </a:rPr>
              <a:t>Корневые </a:t>
            </a:r>
            <a:r>
              <a:rPr lang="en" sz="1800" b="1" dirty="0">
                <a:solidFill>
                  <a:schemeClr val="accent5">
                    <a:lumMod val="50000"/>
                  </a:schemeClr>
                </a:solidFill>
              </a:rPr>
              <a:t>WHOIS-</a:t>
            </a:r>
            <a:r>
              <a:rPr lang="ru-RU" sz="1800" b="1" dirty="0">
                <a:solidFill>
                  <a:schemeClr val="accent5">
                    <a:lumMod val="50000"/>
                  </a:schemeClr>
                </a:solidFill>
              </a:rPr>
              <a:t>серверы (</a:t>
            </a:r>
            <a:r>
              <a:rPr lang="en" sz="1800" b="1" dirty="0">
                <a:solidFill>
                  <a:schemeClr val="accent5">
                    <a:lumMod val="50000"/>
                  </a:schemeClr>
                </a:solidFill>
              </a:rPr>
              <a:t>IANA — Internet Assigned Numbers Authority)</a:t>
            </a:r>
            <a:endParaRPr lang="en-US" sz="1800" b="1" dirty="0">
              <a:solidFill>
                <a:schemeClr val="accent5">
                  <a:lumMod val="50000"/>
                </a:schemeClr>
              </a:solidFill>
            </a:endParaRPr>
          </a:p>
          <a:p>
            <a:pPr marL="0" indent="0">
              <a:lnSpc>
                <a:spcPct val="100000"/>
              </a:lnSpc>
              <a:buNone/>
            </a:pPr>
            <a:r>
              <a:rPr lang="en" sz="1800" b="1" dirty="0"/>
              <a:t>IANA (</a:t>
            </a:r>
            <a:r>
              <a:rPr lang="en" sz="1800" noProof="1">
                <a:latin typeface="Consolas" panose="020B0609020204030204" pitchFamily="49" charset="0"/>
                <a:cs typeface="Consolas" panose="020B0609020204030204" pitchFamily="49" charset="0"/>
              </a:rPr>
              <a:t>whois.iana.org</a:t>
            </a:r>
            <a:r>
              <a:rPr lang="en" sz="1800" b="1" dirty="0"/>
              <a:t>)</a:t>
            </a:r>
            <a:r>
              <a:rPr lang="en" sz="1800" dirty="0"/>
              <a:t> – </a:t>
            </a:r>
            <a:r>
              <a:rPr lang="ru-RU" sz="1800" dirty="0"/>
              <a:t>главный координационный сервер, который перенаправляет запросы к правильному регистратору.</a:t>
            </a:r>
            <a:endParaRPr lang="en" sz="1800" dirty="0"/>
          </a:p>
          <a:p>
            <a:pPr marL="0" indent="0">
              <a:lnSpc>
                <a:spcPct val="100000"/>
              </a:lnSpc>
              <a:buNone/>
            </a:pPr>
            <a:r>
              <a:rPr lang="en" sz="1800" b="1" dirty="0">
                <a:solidFill>
                  <a:schemeClr val="accent5">
                    <a:lumMod val="50000"/>
                  </a:schemeClr>
                </a:solidFill>
              </a:rPr>
              <a:t>2. WHOIS-</a:t>
            </a:r>
            <a:r>
              <a:rPr lang="ru-RU" sz="1800" b="1" dirty="0">
                <a:solidFill>
                  <a:schemeClr val="accent5">
                    <a:lumMod val="50000"/>
                  </a:schemeClr>
                </a:solidFill>
              </a:rPr>
              <a:t>серверы регистратур </a:t>
            </a:r>
            <a:r>
              <a:rPr lang="en" sz="1800" b="1" dirty="0">
                <a:solidFill>
                  <a:schemeClr val="accent5">
                    <a:lumMod val="50000"/>
                  </a:schemeClr>
                </a:solidFill>
              </a:rPr>
              <a:t>TLD</a:t>
            </a:r>
            <a:endParaRPr lang="en" sz="1800" dirty="0">
              <a:solidFill>
                <a:schemeClr val="accent5">
                  <a:lumMod val="50000"/>
                </a:schemeClr>
              </a:solidFill>
            </a:endParaRPr>
          </a:p>
          <a:p>
            <a:pPr marL="0" indent="0">
              <a:lnSpc>
                <a:spcPct val="100000"/>
              </a:lnSpc>
              <a:buNone/>
            </a:pPr>
            <a:r>
              <a:rPr lang="ru-RU" sz="1800" dirty="0"/>
              <a:t>После запроса к </a:t>
            </a:r>
            <a:r>
              <a:rPr lang="en" sz="1800" dirty="0"/>
              <a:t>IANA </a:t>
            </a:r>
            <a:r>
              <a:rPr lang="ru-RU" sz="1800" dirty="0"/>
              <a:t>он перенаправляется к </a:t>
            </a:r>
            <a:r>
              <a:rPr lang="en" sz="1800" dirty="0"/>
              <a:t>WHOIS-</a:t>
            </a:r>
            <a:r>
              <a:rPr lang="ru-RU" sz="1800" dirty="0"/>
              <a:t>серверу, управляющему конкретным </a:t>
            </a:r>
            <a:r>
              <a:rPr lang="en" sz="1800" dirty="0"/>
              <a:t>TLD.</a:t>
            </a:r>
          </a:p>
          <a:p>
            <a:pPr>
              <a:lnSpc>
                <a:spcPct val="100000"/>
              </a:lnSpc>
              <a:spcBef>
                <a:spcPts val="0"/>
              </a:spcBef>
              <a:buFont typeface="Wingdings" pitchFamily="2" charset="2"/>
              <a:buChar char="Ø"/>
            </a:pPr>
            <a:r>
              <a:rPr lang="ru-RU" sz="1600" noProof="1"/>
              <a:t>.com → whois.verisign-grs.com</a:t>
            </a:r>
          </a:p>
          <a:p>
            <a:pPr>
              <a:lnSpc>
                <a:spcPct val="100000"/>
              </a:lnSpc>
              <a:spcBef>
                <a:spcPts val="0"/>
              </a:spcBef>
              <a:buFont typeface="Wingdings" pitchFamily="2" charset="2"/>
              <a:buChar char="Ø"/>
            </a:pPr>
            <a:r>
              <a:rPr lang="ru-RU" sz="1600" noProof="1"/>
              <a:t>.net → whois.verisign-grs.com</a:t>
            </a:r>
          </a:p>
          <a:p>
            <a:pPr>
              <a:lnSpc>
                <a:spcPct val="100000"/>
              </a:lnSpc>
              <a:spcBef>
                <a:spcPts val="0"/>
              </a:spcBef>
              <a:buFont typeface="Wingdings" pitchFamily="2" charset="2"/>
              <a:buChar char="Ø"/>
            </a:pPr>
            <a:r>
              <a:rPr lang="ru-RU" sz="1600" noProof="1"/>
              <a:t>.org → whois.pir.org</a:t>
            </a:r>
          </a:p>
          <a:p>
            <a:pPr>
              <a:lnSpc>
                <a:spcPct val="100000"/>
              </a:lnSpc>
              <a:spcBef>
                <a:spcPts val="0"/>
              </a:spcBef>
              <a:buFont typeface="Wingdings" pitchFamily="2" charset="2"/>
              <a:buChar char="Ø"/>
            </a:pPr>
            <a:r>
              <a:rPr lang="ru-RU" sz="1600" noProof="1"/>
              <a:t>.ru → whois.tcinet.ru</a:t>
            </a:r>
          </a:p>
          <a:p>
            <a:pPr marL="0" indent="0">
              <a:lnSpc>
                <a:spcPct val="100000"/>
              </a:lnSpc>
              <a:buNone/>
            </a:pPr>
            <a:r>
              <a:rPr lang="en" sz="1800" b="1" dirty="0">
                <a:solidFill>
                  <a:schemeClr val="accent5">
                    <a:lumMod val="50000"/>
                  </a:schemeClr>
                </a:solidFill>
              </a:rPr>
              <a:t>3. WHOIS-</a:t>
            </a:r>
            <a:r>
              <a:rPr lang="ru-RU" sz="1800" b="1" dirty="0">
                <a:solidFill>
                  <a:schemeClr val="accent5">
                    <a:lumMod val="50000"/>
                  </a:schemeClr>
                </a:solidFill>
              </a:rPr>
              <a:t>серверы регистраторов</a:t>
            </a:r>
            <a:endParaRPr lang="ru-RU" sz="1800" dirty="0">
              <a:solidFill>
                <a:schemeClr val="accent5">
                  <a:lumMod val="50000"/>
                </a:schemeClr>
              </a:solidFill>
            </a:endParaRPr>
          </a:p>
          <a:p>
            <a:pPr marL="0" indent="0">
              <a:lnSpc>
                <a:spcPct val="100000"/>
              </a:lnSpc>
              <a:buNone/>
            </a:pPr>
            <a:r>
              <a:rPr lang="ru-RU" sz="1800" dirty="0"/>
              <a:t>Если домен зарегистрирован через </a:t>
            </a:r>
            <a:r>
              <a:rPr lang="en" sz="1800" b="1" dirty="0"/>
              <a:t>Namecheap, GoDaddy, Reg.ru </a:t>
            </a:r>
            <a:r>
              <a:rPr lang="ru-RU" sz="1800" b="1" dirty="0"/>
              <a:t>и т. д.</a:t>
            </a:r>
            <a:r>
              <a:rPr lang="ru-RU" sz="1800" dirty="0"/>
              <a:t>, то запрос уходит на их </a:t>
            </a:r>
            <a:r>
              <a:rPr lang="en" sz="1800" dirty="0"/>
              <a:t>WHOIS-</a:t>
            </a:r>
            <a:r>
              <a:rPr lang="ru-RU" sz="1800" dirty="0"/>
              <a:t>сервер.</a:t>
            </a:r>
            <a:endParaRPr lang="en" sz="1800" dirty="0"/>
          </a:p>
          <a:p>
            <a:pPr>
              <a:lnSpc>
                <a:spcPct val="100000"/>
              </a:lnSpc>
              <a:spcBef>
                <a:spcPts val="0"/>
              </a:spcBef>
              <a:buFont typeface="Wingdings" pitchFamily="2" charset="2"/>
              <a:buChar char="Ø"/>
            </a:pPr>
            <a:r>
              <a:rPr lang="en" sz="1600" noProof="1"/>
              <a:t>Namecheap → whois.namecheap.com</a:t>
            </a:r>
          </a:p>
          <a:p>
            <a:pPr>
              <a:lnSpc>
                <a:spcPct val="100000"/>
              </a:lnSpc>
              <a:spcBef>
                <a:spcPts val="0"/>
              </a:spcBef>
              <a:buFont typeface="Wingdings" pitchFamily="2" charset="2"/>
              <a:buChar char="Ø"/>
            </a:pPr>
            <a:r>
              <a:rPr lang="en" sz="1600" noProof="1"/>
              <a:t>GoDaddy → whois.godaddy.com</a:t>
            </a:r>
          </a:p>
          <a:p>
            <a:pPr>
              <a:lnSpc>
                <a:spcPct val="100000"/>
              </a:lnSpc>
              <a:spcBef>
                <a:spcPts val="0"/>
              </a:spcBef>
              <a:buFont typeface="Wingdings" pitchFamily="2" charset="2"/>
              <a:buChar char="Ø"/>
            </a:pPr>
            <a:r>
              <a:rPr lang="en" sz="1600" noProof="1"/>
              <a:t>REG.RU → whois.reg.ru</a:t>
            </a:r>
          </a:p>
          <a:p>
            <a:pPr marL="0" indent="0">
              <a:lnSpc>
                <a:spcPct val="100000"/>
              </a:lnSpc>
              <a:buNone/>
            </a:pPr>
            <a:r>
              <a:rPr lang="ru-RU" sz="1800" dirty="0"/>
              <a:t>Например, для </a:t>
            </a:r>
            <a:r>
              <a:rPr lang="en" sz="1800" b="1" dirty="0"/>
              <a:t>example.com</a:t>
            </a:r>
            <a:r>
              <a:rPr lang="en" sz="1800" dirty="0"/>
              <a:t> IANA </a:t>
            </a:r>
            <a:r>
              <a:rPr lang="ru-RU" sz="1800" dirty="0"/>
              <a:t>сначала перенаправит запрос к </a:t>
            </a:r>
            <a:r>
              <a:rPr lang="en" sz="1800" b="1" dirty="0"/>
              <a:t>Verisign</a:t>
            </a:r>
            <a:r>
              <a:rPr lang="en" sz="1800" dirty="0"/>
              <a:t>, </a:t>
            </a:r>
            <a:r>
              <a:rPr lang="ru-RU" sz="1800" dirty="0"/>
              <a:t>а затем к регистратору (например, </a:t>
            </a:r>
            <a:r>
              <a:rPr lang="en" sz="1800" dirty="0"/>
              <a:t>GoDaddy).</a:t>
            </a:r>
            <a:endParaRPr lang="en" sz="1800" noProof="1"/>
          </a:p>
        </p:txBody>
      </p:sp>
    </p:spTree>
    <p:extLst>
      <p:ext uri="{BB962C8B-B14F-4D97-AF65-F5344CB8AC3E}">
        <p14:creationId xmlns:p14="http://schemas.microsoft.com/office/powerpoint/2010/main" val="2393588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124219-893E-54F4-88AB-EA73E3A97984}"/>
              </a:ext>
            </a:extLst>
          </p:cNvPr>
          <p:cNvSpPr>
            <a:spLocks noGrp="1"/>
          </p:cNvSpPr>
          <p:nvPr>
            <p:ph type="title"/>
          </p:nvPr>
        </p:nvSpPr>
        <p:spPr>
          <a:xfrm>
            <a:off x="838200" y="270307"/>
            <a:ext cx="10515600" cy="842352"/>
          </a:xfrm>
        </p:spPr>
        <p:txBody>
          <a:bodyPr/>
          <a:lstStyle/>
          <a:p>
            <a:r>
              <a:rPr lang="en-US" dirty="0"/>
              <a:t>TLS / </a:t>
            </a:r>
            <a:r>
              <a:rPr lang="en-US" sz="4800" dirty="0"/>
              <a:t>SSL</a:t>
            </a:r>
            <a:endParaRPr lang="ru-RU" dirty="0"/>
          </a:p>
        </p:txBody>
      </p:sp>
      <p:sp>
        <p:nvSpPr>
          <p:cNvPr id="3" name="Объект 2">
            <a:extLst>
              <a:ext uri="{FF2B5EF4-FFF2-40B4-BE49-F238E27FC236}">
                <a16:creationId xmlns:a16="http://schemas.microsoft.com/office/drawing/2014/main" id="{4FD0AB71-F14F-69AE-7046-4AA81D0E89D5}"/>
              </a:ext>
            </a:extLst>
          </p:cNvPr>
          <p:cNvSpPr>
            <a:spLocks noGrp="1"/>
          </p:cNvSpPr>
          <p:nvPr>
            <p:ph idx="1"/>
          </p:nvPr>
        </p:nvSpPr>
        <p:spPr>
          <a:xfrm>
            <a:off x="838200" y="1307805"/>
            <a:ext cx="10515600" cy="5422779"/>
          </a:xfrm>
        </p:spPr>
        <p:txBody>
          <a:bodyPr/>
          <a:lstStyle/>
          <a:p>
            <a:pPr marL="0" indent="0">
              <a:lnSpc>
                <a:spcPct val="100000"/>
              </a:lnSpc>
              <a:buNone/>
            </a:pPr>
            <a:r>
              <a:rPr lang="ru-RU" sz="2400" dirty="0"/>
              <a:t>Протоколы безопасной передачи данных в Интернет:</a:t>
            </a:r>
            <a:endParaRPr lang="en-US" sz="2400" dirty="0"/>
          </a:p>
          <a:p>
            <a:pPr>
              <a:lnSpc>
                <a:spcPct val="100000"/>
              </a:lnSpc>
            </a:pPr>
            <a:r>
              <a:rPr lang="en" sz="2400" dirty="0"/>
              <a:t>TLS – Transport Layer Security, </a:t>
            </a:r>
            <a:r>
              <a:rPr lang="ru-RU" sz="2400" dirty="0"/>
              <a:t>протокол защиты транспортного уровня</a:t>
            </a:r>
            <a:endParaRPr lang="en-US" sz="2400" dirty="0"/>
          </a:p>
          <a:p>
            <a:pPr>
              <a:lnSpc>
                <a:spcPct val="100000"/>
              </a:lnSpc>
            </a:pPr>
            <a:r>
              <a:rPr lang="en" sz="2400" dirty="0"/>
              <a:t>SSL – Secure Sockets Layer, </a:t>
            </a:r>
            <a:r>
              <a:rPr lang="ru-RU" sz="2400" dirty="0"/>
              <a:t>уровень защищенных сокетов (устарел)</a:t>
            </a:r>
            <a:endParaRPr lang="en-US" sz="2400" dirty="0"/>
          </a:p>
          <a:p>
            <a:pPr marL="0" indent="0">
              <a:lnSpc>
                <a:spcPct val="100000"/>
              </a:lnSpc>
              <a:buNone/>
            </a:pPr>
            <a:r>
              <a:rPr lang="ru-RU" sz="2400" dirty="0"/>
              <a:t>Назначение протоколов:</a:t>
            </a:r>
            <a:endParaRPr lang="en-US" sz="2400" dirty="0"/>
          </a:p>
          <a:p>
            <a:pPr>
              <a:lnSpc>
                <a:spcPct val="100000"/>
              </a:lnSpc>
            </a:pPr>
            <a:r>
              <a:rPr lang="ru-RU" sz="2400" dirty="0"/>
              <a:t>Обеспечить безопасную передачу данных в небезопасной сети</a:t>
            </a:r>
            <a:endParaRPr lang="en-US" sz="2400" dirty="0"/>
          </a:p>
          <a:p>
            <a:pPr marL="0" indent="0">
              <a:lnSpc>
                <a:spcPct val="100000"/>
              </a:lnSpc>
              <a:buNone/>
            </a:pPr>
            <a:r>
              <a:rPr lang="ru-RU" sz="2400" dirty="0"/>
              <a:t>Использование протоколов </a:t>
            </a:r>
            <a:r>
              <a:rPr lang="en" sz="2400" dirty="0"/>
              <a:t>TLS/SSL:</a:t>
            </a:r>
          </a:p>
          <a:p>
            <a:pPr>
              <a:lnSpc>
                <a:spcPct val="100000"/>
              </a:lnSpc>
            </a:pPr>
            <a:r>
              <a:rPr lang="en" sz="2400" dirty="0"/>
              <a:t>HTTPS - Hypertext Transfer Protocol Secure</a:t>
            </a:r>
          </a:p>
          <a:p>
            <a:pPr>
              <a:lnSpc>
                <a:spcPct val="100000"/>
              </a:lnSpc>
            </a:pPr>
            <a:r>
              <a:rPr lang="en" sz="2400" dirty="0"/>
              <a:t>SMTPS, POP3S, IMAPS – </a:t>
            </a:r>
            <a:r>
              <a:rPr lang="ru-RU" sz="2400" dirty="0"/>
              <a:t>защищенные протоколы электронной почты</a:t>
            </a:r>
          </a:p>
        </p:txBody>
      </p:sp>
    </p:spTree>
    <p:extLst>
      <p:ext uri="{BB962C8B-B14F-4D97-AF65-F5344CB8AC3E}">
        <p14:creationId xmlns:p14="http://schemas.microsoft.com/office/powerpoint/2010/main" val="19409132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1C0931-C412-D8C4-36E9-551D7508B7A5}"/>
              </a:ext>
            </a:extLst>
          </p:cNvPr>
          <p:cNvSpPr>
            <a:spLocks noGrp="1"/>
          </p:cNvSpPr>
          <p:nvPr>
            <p:ph type="title"/>
          </p:nvPr>
        </p:nvSpPr>
        <p:spPr/>
        <p:txBody>
          <a:bodyPr/>
          <a:lstStyle/>
          <a:p>
            <a:r>
              <a:rPr lang="ru-RU" dirty="0"/>
              <a:t>История </a:t>
            </a:r>
            <a:r>
              <a:rPr lang="en-US" dirty="0"/>
              <a:t>SSL / TLS</a:t>
            </a:r>
            <a:endParaRPr lang="ru-RU" dirty="0"/>
          </a:p>
        </p:txBody>
      </p:sp>
      <p:sp>
        <p:nvSpPr>
          <p:cNvPr id="3" name="Объект 2">
            <a:extLst>
              <a:ext uri="{FF2B5EF4-FFF2-40B4-BE49-F238E27FC236}">
                <a16:creationId xmlns:a16="http://schemas.microsoft.com/office/drawing/2014/main" id="{0D9956AF-461E-C008-4B5D-05C521E7356F}"/>
              </a:ext>
            </a:extLst>
          </p:cNvPr>
          <p:cNvSpPr>
            <a:spLocks noGrp="1"/>
          </p:cNvSpPr>
          <p:nvPr>
            <p:ph idx="1"/>
          </p:nvPr>
        </p:nvSpPr>
        <p:spPr>
          <a:xfrm>
            <a:off x="838200" y="1111403"/>
            <a:ext cx="10515600" cy="5561351"/>
          </a:xfrm>
        </p:spPr>
        <p:txBody>
          <a:bodyPr/>
          <a:lstStyle/>
          <a:p>
            <a:pPr marL="0" indent="0">
              <a:lnSpc>
                <a:spcPct val="100000"/>
              </a:lnSpc>
              <a:buNone/>
            </a:pPr>
            <a:r>
              <a:rPr lang="ru-RU" sz="2400" dirty="0"/>
              <a:t>Разработка </a:t>
            </a:r>
            <a:r>
              <a:rPr lang="en" sz="2400" dirty="0"/>
              <a:t>Netscape:</a:t>
            </a:r>
          </a:p>
          <a:p>
            <a:pPr>
              <a:lnSpc>
                <a:spcPct val="100000"/>
              </a:lnSpc>
              <a:spcBef>
                <a:spcPts val="500"/>
              </a:spcBef>
            </a:pPr>
            <a:r>
              <a:rPr lang="en" sz="2400" dirty="0"/>
              <a:t>SSL 1.0 – 1994 </a:t>
            </a:r>
            <a:r>
              <a:rPr lang="ru-RU" sz="2400" dirty="0"/>
              <a:t>год, не был опубликован</a:t>
            </a:r>
            <a:endParaRPr lang="en-US" sz="2400" dirty="0"/>
          </a:p>
          <a:p>
            <a:pPr>
              <a:lnSpc>
                <a:spcPct val="100000"/>
              </a:lnSpc>
              <a:spcBef>
                <a:spcPts val="500"/>
              </a:spcBef>
            </a:pPr>
            <a:r>
              <a:rPr lang="en" sz="2400" dirty="0"/>
              <a:t>SSL 2.0 – 1995 </a:t>
            </a:r>
            <a:r>
              <a:rPr lang="ru-RU" sz="2400" dirty="0"/>
              <a:t>год</a:t>
            </a:r>
            <a:endParaRPr lang="en-US" sz="2400" dirty="0"/>
          </a:p>
          <a:p>
            <a:pPr>
              <a:lnSpc>
                <a:spcPct val="100000"/>
              </a:lnSpc>
              <a:spcBef>
                <a:spcPts val="500"/>
              </a:spcBef>
            </a:pPr>
            <a:r>
              <a:rPr lang="en" sz="2400" dirty="0"/>
              <a:t>SSL 3.0 – 1996 </a:t>
            </a:r>
            <a:r>
              <a:rPr lang="ru-RU" sz="2400" dirty="0"/>
              <a:t>год, </a:t>
            </a:r>
            <a:r>
              <a:rPr lang="en" sz="2400" dirty="0"/>
              <a:t>RFC 6101</a:t>
            </a:r>
          </a:p>
          <a:p>
            <a:pPr marL="0" indent="0">
              <a:lnSpc>
                <a:spcPct val="100000"/>
              </a:lnSpc>
              <a:buNone/>
            </a:pPr>
            <a:r>
              <a:rPr lang="ru-RU" sz="2400" dirty="0"/>
              <a:t>Стандартизация </a:t>
            </a:r>
            <a:r>
              <a:rPr lang="en" sz="2400" dirty="0"/>
              <a:t>IETF (Internet Engineering Task Force):</a:t>
            </a:r>
          </a:p>
          <a:p>
            <a:pPr>
              <a:lnSpc>
                <a:spcPct val="100000"/>
              </a:lnSpc>
              <a:spcBef>
                <a:spcPts val="500"/>
              </a:spcBef>
            </a:pPr>
            <a:r>
              <a:rPr lang="en" sz="2400" dirty="0"/>
              <a:t>TLS 1.0 – 1999, RFC 2246</a:t>
            </a:r>
          </a:p>
          <a:p>
            <a:pPr>
              <a:lnSpc>
                <a:spcPct val="100000"/>
              </a:lnSpc>
              <a:spcBef>
                <a:spcPts val="500"/>
              </a:spcBef>
            </a:pPr>
            <a:r>
              <a:rPr lang="en" sz="2400" dirty="0"/>
              <a:t>TLS 1.1 – 2006, RFC 4346</a:t>
            </a:r>
          </a:p>
          <a:p>
            <a:pPr>
              <a:lnSpc>
                <a:spcPct val="100000"/>
              </a:lnSpc>
              <a:spcBef>
                <a:spcPts val="500"/>
              </a:spcBef>
            </a:pPr>
            <a:r>
              <a:rPr lang="en" sz="2400" dirty="0"/>
              <a:t>TLS 1.2 – 2008, RFC 5246</a:t>
            </a:r>
          </a:p>
          <a:p>
            <a:pPr>
              <a:lnSpc>
                <a:spcPct val="100000"/>
              </a:lnSpc>
              <a:spcBef>
                <a:spcPts val="500"/>
              </a:spcBef>
            </a:pPr>
            <a:r>
              <a:rPr lang="en" sz="2400" dirty="0"/>
              <a:t>TLS 1.3 – 2018, RFC 8446</a:t>
            </a:r>
          </a:p>
          <a:p>
            <a:pPr marL="0" indent="0">
              <a:lnSpc>
                <a:spcPct val="100000"/>
              </a:lnSpc>
              <a:buNone/>
            </a:pPr>
            <a:r>
              <a:rPr lang="ru-RU" sz="2400" dirty="0"/>
              <a:t>Текущее состояние:</a:t>
            </a:r>
            <a:endParaRPr lang="en-US" sz="2400" dirty="0"/>
          </a:p>
          <a:p>
            <a:pPr>
              <a:lnSpc>
                <a:spcPct val="100000"/>
              </a:lnSpc>
              <a:spcBef>
                <a:spcPts val="500"/>
              </a:spcBef>
            </a:pPr>
            <a:r>
              <a:rPr lang="ru-RU" sz="2400" dirty="0"/>
              <a:t>Действующие версии протокола: </a:t>
            </a:r>
            <a:r>
              <a:rPr lang="en" sz="2400" dirty="0"/>
              <a:t>TLS 1.3 </a:t>
            </a:r>
            <a:r>
              <a:rPr lang="ru-RU" sz="2400" dirty="0"/>
              <a:t>и </a:t>
            </a:r>
            <a:r>
              <a:rPr lang="en" sz="2400" dirty="0"/>
              <a:t>TLS 1.2</a:t>
            </a:r>
          </a:p>
          <a:p>
            <a:pPr>
              <a:lnSpc>
                <a:spcPct val="100000"/>
              </a:lnSpc>
              <a:spcBef>
                <a:spcPts val="500"/>
              </a:spcBef>
            </a:pPr>
            <a:r>
              <a:rPr lang="ru-RU" sz="2400" dirty="0"/>
              <a:t>Устаревшие версии: </a:t>
            </a:r>
            <a:r>
              <a:rPr lang="en" sz="2400" dirty="0"/>
              <a:t>TLS 1.1, TLS 1.0, </a:t>
            </a:r>
            <a:r>
              <a:rPr lang="ru-RU" sz="2400" dirty="0"/>
              <a:t>все версии </a:t>
            </a:r>
            <a:r>
              <a:rPr lang="en" sz="2400" dirty="0"/>
              <a:t>SSL</a:t>
            </a:r>
            <a:endParaRPr lang="ru-RU" sz="2400" dirty="0"/>
          </a:p>
        </p:txBody>
      </p:sp>
    </p:spTree>
    <p:extLst>
      <p:ext uri="{BB962C8B-B14F-4D97-AF65-F5344CB8AC3E}">
        <p14:creationId xmlns:p14="http://schemas.microsoft.com/office/powerpoint/2010/main" val="3598812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0C2B52-D8D5-6A77-8C1B-FB7C5BCBD412}"/>
              </a:ext>
            </a:extLst>
          </p:cNvPr>
          <p:cNvSpPr>
            <a:spLocks noGrp="1"/>
          </p:cNvSpPr>
          <p:nvPr>
            <p:ph type="title"/>
          </p:nvPr>
        </p:nvSpPr>
        <p:spPr>
          <a:xfrm>
            <a:off x="763772" y="233567"/>
            <a:ext cx="10515600" cy="702099"/>
          </a:xfrm>
        </p:spPr>
        <p:txBody>
          <a:bodyPr/>
          <a:lstStyle/>
          <a:p>
            <a:r>
              <a:rPr lang="ru-RU" dirty="0"/>
              <a:t>Какие проблемы решает?</a:t>
            </a:r>
          </a:p>
        </p:txBody>
      </p:sp>
      <p:pic>
        <p:nvPicPr>
          <p:cNvPr id="5" name="Рисунок 4">
            <a:extLst>
              <a:ext uri="{FF2B5EF4-FFF2-40B4-BE49-F238E27FC236}">
                <a16:creationId xmlns:a16="http://schemas.microsoft.com/office/drawing/2014/main" id="{80DD9A47-80CE-3A04-942B-772113348CD2}"/>
              </a:ext>
            </a:extLst>
          </p:cNvPr>
          <p:cNvPicPr>
            <a:picLocks noChangeAspect="1"/>
          </p:cNvPicPr>
          <p:nvPr/>
        </p:nvPicPr>
        <p:blipFill>
          <a:blip r:embed="rId2"/>
          <a:stretch>
            <a:fillRect/>
          </a:stretch>
        </p:blipFill>
        <p:spPr>
          <a:xfrm>
            <a:off x="8803793" y="5661769"/>
            <a:ext cx="3299749" cy="1196231"/>
          </a:xfrm>
          <a:prstGeom prst="rect">
            <a:avLst/>
          </a:prstGeom>
        </p:spPr>
      </p:pic>
      <p:pic>
        <p:nvPicPr>
          <p:cNvPr id="9" name="Рисунок 8">
            <a:extLst>
              <a:ext uri="{FF2B5EF4-FFF2-40B4-BE49-F238E27FC236}">
                <a16:creationId xmlns:a16="http://schemas.microsoft.com/office/drawing/2014/main" id="{6A567A94-A51F-820E-2C0A-DEEAA0761914}"/>
              </a:ext>
            </a:extLst>
          </p:cNvPr>
          <p:cNvPicPr>
            <a:picLocks noChangeAspect="1"/>
          </p:cNvPicPr>
          <p:nvPr/>
        </p:nvPicPr>
        <p:blipFill>
          <a:blip r:embed="rId3"/>
          <a:srcRect b="3206"/>
          <a:stretch/>
        </p:blipFill>
        <p:spPr>
          <a:xfrm>
            <a:off x="9067287" y="0"/>
            <a:ext cx="3124713" cy="1196232"/>
          </a:xfrm>
          <a:prstGeom prst="rect">
            <a:avLst/>
          </a:prstGeom>
        </p:spPr>
      </p:pic>
      <p:sp>
        <p:nvSpPr>
          <p:cNvPr id="3" name="Объект 2">
            <a:extLst>
              <a:ext uri="{FF2B5EF4-FFF2-40B4-BE49-F238E27FC236}">
                <a16:creationId xmlns:a16="http://schemas.microsoft.com/office/drawing/2014/main" id="{0587C88B-1DBA-0050-D684-92F5116BC97C}"/>
              </a:ext>
            </a:extLst>
          </p:cNvPr>
          <p:cNvSpPr>
            <a:spLocks noGrp="1"/>
          </p:cNvSpPr>
          <p:nvPr>
            <p:ph idx="1"/>
          </p:nvPr>
        </p:nvSpPr>
        <p:spPr>
          <a:xfrm>
            <a:off x="763772" y="893137"/>
            <a:ext cx="10515600" cy="5241849"/>
          </a:xfrm>
        </p:spPr>
        <p:txBody>
          <a:bodyPr/>
          <a:lstStyle/>
          <a:p>
            <a:pPr marL="0" indent="0">
              <a:lnSpc>
                <a:spcPct val="100000"/>
              </a:lnSpc>
              <a:buNone/>
            </a:pPr>
            <a:r>
              <a:rPr lang="ru-RU" sz="1800" b="1" dirty="0"/>
              <a:t>1</a:t>
            </a:r>
            <a:r>
              <a:rPr lang="en-US" sz="1800" b="1" dirty="0"/>
              <a:t>. </a:t>
            </a:r>
            <a:r>
              <a:rPr lang="ru-RU" sz="1800" b="1" dirty="0"/>
              <a:t>Перехват данных (</a:t>
            </a:r>
            <a:r>
              <a:rPr lang="en" sz="1800" b="1" dirty="0"/>
              <a:t>Eavesdropping, Sniffing) / </a:t>
            </a:r>
            <a:r>
              <a:rPr lang="ru-RU" sz="1800" b="1" dirty="0"/>
              <a:t>Приватность</a:t>
            </a:r>
            <a:endParaRPr lang="en" sz="1800" dirty="0"/>
          </a:p>
          <a:p>
            <a:pPr>
              <a:lnSpc>
                <a:spcPct val="100000"/>
              </a:lnSpc>
              <a:spcBef>
                <a:spcPts val="100"/>
              </a:spcBef>
            </a:pPr>
            <a:r>
              <a:rPr lang="ru-RU" sz="1800" dirty="0">
                <a:solidFill>
                  <a:srgbClr val="C00000"/>
                </a:solidFill>
              </a:rPr>
              <a:t>Когда данные передаются в открытом виде (</a:t>
            </a:r>
            <a:r>
              <a:rPr lang="en" sz="1800" dirty="0">
                <a:solidFill>
                  <a:srgbClr val="C00000"/>
                </a:solidFill>
              </a:rPr>
              <a:t>HTTP, FTP, Telnet), </a:t>
            </a:r>
            <a:r>
              <a:rPr lang="ru-RU" sz="1800" dirty="0">
                <a:solidFill>
                  <a:srgbClr val="C00000"/>
                </a:solidFill>
              </a:rPr>
              <a:t>злоумышленник может их перехватить.</a:t>
            </a:r>
          </a:p>
          <a:p>
            <a:pPr>
              <a:lnSpc>
                <a:spcPct val="100000"/>
              </a:lnSpc>
              <a:spcBef>
                <a:spcPts val="100"/>
              </a:spcBef>
            </a:pPr>
            <a:r>
              <a:rPr lang="ru-RU" sz="1800" dirty="0">
                <a:solidFill>
                  <a:srgbClr val="C00000"/>
                </a:solidFill>
              </a:rPr>
              <a:t>Перехваченная информация может включать логины, пароли, финансовые данные</a:t>
            </a:r>
            <a:r>
              <a:rPr lang="en-US" sz="1800" dirty="0">
                <a:solidFill>
                  <a:srgbClr val="C00000"/>
                </a:solidFill>
              </a:rPr>
              <a:t>:</a:t>
            </a:r>
            <a:endParaRPr lang="ru-RU" sz="1800" dirty="0">
              <a:solidFill>
                <a:srgbClr val="C00000"/>
              </a:solidFill>
            </a:endParaRPr>
          </a:p>
          <a:p>
            <a:pPr lvl="1">
              <a:lnSpc>
                <a:spcPct val="100000"/>
              </a:lnSpc>
              <a:spcBef>
                <a:spcPts val="100"/>
              </a:spcBef>
            </a:pPr>
            <a:r>
              <a:rPr lang="ru-RU" sz="1800" dirty="0">
                <a:solidFill>
                  <a:srgbClr val="C00000"/>
                </a:solidFill>
              </a:rPr>
              <a:t>Кража сессий (</a:t>
            </a:r>
            <a:r>
              <a:rPr lang="en" sz="1800" dirty="0">
                <a:solidFill>
                  <a:srgbClr val="C00000"/>
                </a:solidFill>
              </a:rPr>
              <a:t>Session Hijacking)</a:t>
            </a:r>
            <a:endParaRPr lang="ru-RU" sz="1800" dirty="0">
              <a:solidFill>
                <a:srgbClr val="C00000"/>
              </a:solidFill>
            </a:endParaRPr>
          </a:p>
          <a:p>
            <a:pPr lvl="1">
              <a:lnSpc>
                <a:spcPct val="100000"/>
              </a:lnSpc>
              <a:spcBef>
                <a:spcPts val="100"/>
              </a:spcBef>
            </a:pPr>
            <a:r>
              <a:rPr lang="ru-RU" sz="1800" dirty="0">
                <a:solidFill>
                  <a:srgbClr val="C00000"/>
                </a:solidFill>
              </a:rPr>
              <a:t>Перехват паролей и учетных данных</a:t>
            </a:r>
          </a:p>
          <a:p>
            <a:pPr>
              <a:lnSpc>
                <a:spcPct val="100000"/>
              </a:lnSpc>
              <a:spcBef>
                <a:spcPts val="100"/>
              </a:spcBef>
              <a:buClr>
                <a:srgbClr val="00B050"/>
              </a:buClr>
              <a:buFont typeface="Wingdings" pitchFamily="2" charset="2"/>
              <a:buChar char="ü"/>
            </a:pPr>
            <a:r>
              <a:rPr lang="ru-RU" sz="1800" b="1" dirty="0"/>
              <a:t>Шифрование трафика</a:t>
            </a:r>
            <a:r>
              <a:rPr lang="ru-RU" sz="1800" dirty="0"/>
              <a:t> (</a:t>
            </a:r>
            <a:r>
              <a:rPr lang="en" sz="1800" dirty="0"/>
              <a:t>AES, ChaCha20), </a:t>
            </a:r>
            <a:r>
              <a:rPr lang="ru-RU" sz="1800" dirty="0"/>
              <a:t>что делает данные непригодными для чтения без ключа.</a:t>
            </a:r>
          </a:p>
          <a:p>
            <a:pPr marL="0" indent="0">
              <a:lnSpc>
                <a:spcPct val="100000"/>
              </a:lnSpc>
              <a:buNone/>
            </a:pPr>
            <a:r>
              <a:rPr lang="ru-RU" sz="1800" b="1" dirty="0"/>
              <a:t>2. Подмена данных (</a:t>
            </a:r>
            <a:r>
              <a:rPr lang="en" sz="1800" b="1" dirty="0"/>
              <a:t>Data Tampering)</a:t>
            </a:r>
            <a:endParaRPr lang="en" sz="1800" dirty="0"/>
          </a:p>
          <a:p>
            <a:pPr>
              <a:lnSpc>
                <a:spcPct val="100000"/>
              </a:lnSpc>
              <a:spcBef>
                <a:spcPts val="100"/>
              </a:spcBef>
            </a:pPr>
            <a:r>
              <a:rPr lang="ru-RU" sz="1800" dirty="0">
                <a:solidFill>
                  <a:srgbClr val="C00000"/>
                </a:solidFill>
              </a:rPr>
              <a:t>Вредоносный посредник может изменять передаваемые данные в реальном времени.</a:t>
            </a:r>
          </a:p>
          <a:p>
            <a:pPr>
              <a:lnSpc>
                <a:spcPct val="100000"/>
              </a:lnSpc>
              <a:spcBef>
                <a:spcPts val="100"/>
              </a:spcBef>
            </a:pPr>
            <a:r>
              <a:rPr lang="ru-RU" sz="1800" dirty="0">
                <a:solidFill>
                  <a:srgbClr val="C00000"/>
                </a:solidFill>
              </a:rPr>
              <a:t>Например, он может модифицировать содержимое веб-страницы, подменяя реквизиты платежа.</a:t>
            </a:r>
          </a:p>
          <a:p>
            <a:pPr>
              <a:lnSpc>
                <a:spcPct val="100000"/>
              </a:lnSpc>
              <a:spcBef>
                <a:spcPts val="100"/>
              </a:spcBef>
              <a:buClr>
                <a:srgbClr val="00B050"/>
              </a:buClr>
              <a:buFont typeface="Wingdings" pitchFamily="2" charset="2"/>
              <a:buChar char="ü"/>
            </a:pPr>
            <a:r>
              <a:rPr lang="en" sz="1800" dirty="0"/>
              <a:t>TLS </a:t>
            </a:r>
            <a:r>
              <a:rPr lang="ru-RU" sz="1800" dirty="0"/>
              <a:t>использует </a:t>
            </a:r>
            <a:r>
              <a:rPr lang="ru-RU" sz="1800" b="1" dirty="0"/>
              <a:t>механизмы целостности</a:t>
            </a:r>
            <a:r>
              <a:rPr lang="ru-RU" sz="1800" dirty="0"/>
              <a:t> (</a:t>
            </a:r>
            <a:r>
              <a:rPr lang="en" sz="1800" dirty="0"/>
              <a:t>HMAC, AEAD) </a:t>
            </a:r>
            <a:r>
              <a:rPr lang="ru-RU" sz="1800" dirty="0"/>
              <a:t>для защиты данных от подмены.</a:t>
            </a:r>
          </a:p>
          <a:p>
            <a:pPr lvl="1">
              <a:lnSpc>
                <a:spcPct val="100000"/>
              </a:lnSpc>
              <a:spcBef>
                <a:spcPts val="100"/>
              </a:spcBef>
              <a:buClr>
                <a:srgbClr val="00B050"/>
              </a:buClr>
              <a:buFont typeface="Wingdings" pitchFamily="2" charset="2"/>
              <a:buChar char="ü"/>
            </a:pPr>
            <a:r>
              <a:rPr lang="ru-RU" sz="1600" dirty="0"/>
              <a:t>Любое изменение пакетов будет обнаружено получателем.</a:t>
            </a:r>
          </a:p>
          <a:p>
            <a:pPr marL="0" indent="0">
              <a:lnSpc>
                <a:spcPct val="100000"/>
              </a:lnSpc>
              <a:buNone/>
            </a:pPr>
            <a:r>
              <a:rPr lang="ru-RU" sz="1800" b="1" dirty="0"/>
              <a:t>3. Фальсификация серверов (</a:t>
            </a:r>
            <a:r>
              <a:rPr lang="en" sz="1800" b="1" dirty="0"/>
              <a:t>Spoofing, Phishing)</a:t>
            </a:r>
            <a:endParaRPr lang="en" sz="1800" dirty="0"/>
          </a:p>
          <a:p>
            <a:pPr>
              <a:lnSpc>
                <a:spcPct val="100000"/>
              </a:lnSpc>
              <a:spcBef>
                <a:spcPts val="100"/>
              </a:spcBef>
            </a:pPr>
            <a:r>
              <a:rPr lang="ru-RU" sz="1800" dirty="0">
                <a:solidFill>
                  <a:srgbClr val="C00000"/>
                </a:solidFill>
              </a:rPr>
              <a:t>Пользователи могут быть перенаправлены на поддельные сайты, которые выглядят как оригинальные (например, </a:t>
            </a:r>
            <a:r>
              <a:rPr lang="en" sz="1800" dirty="0" err="1">
                <a:solidFill>
                  <a:srgbClr val="C00000"/>
                </a:solidFill>
              </a:rPr>
              <a:t>bank.com</a:t>
            </a:r>
            <a:r>
              <a:rPr lang="en" sz="1800" dirty="0">
                <a:solidFill>
                  <a:srgbClr val="C00000"/>
                </a:solidFill>
              </a:rPr>
              <a:t> → b4nk.com).</a:t>
            </a:r>
          </a:p>
          <a:p>
            <a:pPr>
              <a:lnSpc>
                <a:spcPct val="100000"/>
              </a:lnSpc>
              <a:spcBef>
                <a:spcPts val="100"/>
              </a:spcBef>
            </a:pPr>
            <a:r>
              <a:rPr lang="ru-RU" sz="1800" dirty="0">
                <a:solidFill>
                  <a:srgbClr val="C00000"/>
                </a:solidFill>
              </a:rPr>
              <a:t>Там жертвы вводят свои учетные данные, которые затем крадут мошенники.</a:t>
            </a:r>
          </a:p>
          <a:p>
            <a:pPr>
              <a:lnSpc>
                <a:spcPct val="100000"/>
              </a:lnSpc>
              <a:spcBef>
                <a:spcPts val="100"/>
              </a:spcBef>
              <a:buClr>
                <a:srgbClr val="00B050"/>
              </a:buClr>
              <a:buFont typeface="Wingdings" pitchFamily="2" charset="2"/>
              <a:buChar char="ü"/>
            </a:pPr>
            <a:r>
              <a:rPr lang="ru-RU" sz="1800" dirty="0"/>
              <a:t>Использование </a:t>
            </a:r>
            <a:r>
              <a:rPr lang="ru-RU" sz="1800" b="1" dirty="0"/>
              <a:t>сертификатов, подписанных удостоверяющими центрами (</a:t>
            </a:r>
            <a:r>
              <a:rPr lang="en" sz="1800" b="1" dirty="0"/>
              <a:t>CA)</a:t>
            </a:r>
            <a:r>
              <a:rPr lang="en" sz="1800" dirty="0"/>
              <a:t>.</a:t>
            </a:r>
          </a:p>
          <a:p>
            <a:pPr>
              <a:lnSpc>
                <a:spcPct val="100000"/>
              </a:lnSpc>
              <a:spcBef>
                <a:spcPts val="100"/>
              </a:spcBef>
              <a:buClr>
                <a:srgbClr val="00B050"/>
              </a:buClr>
              <a:buFont typeface="Wingdings" pitchFamily="2" charset="2"/>
              <a:buChar char="ü"/>
            </a:pPr>
            <a:r>
              <a:rPr lang="ru-RU" sz="1800" dirty="0"/>
              <a:t>Защита от подмены через механизмы </a:t>
            </a:r>
            <a:r>
              <a:rPr lang="en" sz="1800" b="1" dirty="0"/>
              <a:t>HSTS (HTTP Strict Transport Security)</a:t>
            </a:r>
            <a:r>
              <a:rPr lang="en" sz="1800" dirty="0"/>
              <a:t>.</a:t>
            </a:r>
          </a:p>
        </p:txBody>
      </p:sp>
    </p:spTree>
    <p:extLst>
      <p:ext uri="{BB962C8B-B14F-4D97-AF65-F5344CB8AC3E}">
        <p14:creationId xmlns:p14="http://schemas.microsoft.com/office/powerpoint/2010/main" val="2393610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4AD883-D6AC-E076-02C5-5B5FB1C05618}"/>
              </a:ext>
            </a:extLst>
          </p:cNvPr>
          <p:cNvSpPr>
            <a:spLocks noGrp="1"/>
          </p:cNvSpPr>
          <p:nvPr>
            <p:ph type="title"/>
          </p:nvPr>
        </p:nvSpPr>
        <p:spPr/>
        <p:txBody>
          <a:bodyPr/>
          <a:lstStyle/>
          <a:p>
            <a:r>
              <a:rPr lang="en-US" dirty="0"/>
              <a:t>TLS / SSL</a:t>
            </a:r>
            <a:endParaRPr lang="ru-RU" dirty="0"/>
          </a:p>
        </p:txBody>
      </p:sp>
      <p:sp>
        <p:nvSpPr>
          <p:cNvPr id="3" name="Объект 2">
            <a:extLst>
              <a:ext uri="{FF2B5EF4-FFF2-40B4-BE49-F238E27FC236}">
                <a16:creationId xmlns:a16="http://schemas.microsoft.com/office/drawing/2014/main" id="{38123BDC-45D9-BE76-402C-6CFF7FC7D693}"/>
              </a:ext>
            </a:extLst>
          </p:cNvPr>
          <p:cNvSpPr>
            <a:spLocks noGrp="1"/>
          </p:cNvSpPr>
          <p:nvPr>
            <p:ph idx="1"/>
          </p:nvPr>
        </p:nvSpPr>
        <p:spPr>
          <a:xfrm>
            <a:off x="838200" y="1169233"/>
            <a:ext cx="9826256" cy="5561351"/>
          </a:xfrm>
        </p:spPr>
        <p:txBody>
          <a:bodyPr/>
          <a:lstStyle/>
          <a:p>
            <a:pPr marL="0" indent="0">
              <a:lnSpc>
                <a:spcPct val="100000"/>
              </a:lnSpc>
              <a:buNone/>
            </a:pPr>
            <a:r>
              <a:rPr lang="en" sz="2400" dirty="0"/>
              <a:t>TLS/SSL – </a:t>
            </a:r>
            <a:r>
              <a:rPr lang="ru-RU" sz="2400" dirty="0"/>
              <a:t>протоколы безопасной передачи данных по небезопасной сети:</a:t>
            </a:r>
            <a:endParaRPr lang="en-US" sz="2400" dirty="0"/>
          </a:p>
          <a:p>
            <a:pPr>
              <a:lnSpc>
                <a:spcPct val="100000"/>
              </a:lnSpc>
            </a:pPr>
            <a:r>
              <a:rPr lang="ru-RU" sz="2400" dirty="0"/>
              <a:t>Приватность</a:t>
            </a:r>
            <a:endParaRPr lang="en-US" sz="2400" dirty="0"/>
          </a:p>
          <a:p>
            <a:pPr>
              <a:lnSpc>
                <a:spcPct val="100000"/>
              </a:lnSpc>
            </a:pPr>
            <a:r>
              <a:rPr lang="ru-RU" sz="2400" dirty="0"/>
              <a:t>Целостность</a:t>
            </a:r>
            <a:endParaRPr lang="en-US" sz="2400" dirty="0"/>
          </a:p>
          <a:p>
            <a:pPr>
              <a:lnSpc>
                <a:spcPct val="100000"/>
              </a:lnSpc>
            </a:pPr>
            <a:r>
              <a:rPr lang="ru-RU" sz="2400" dirty="0"/>
              <a:t>Аутентификация</a:t>
            </a:r>
            <a:endParaRPr lang="en-US" sz="2400" dirty="0"/>
          </a:p>
          <a:p>
            <a:pPr marL="0" indent="0">
              <a:lnSpc>
                <a:spcPct val="100000"/>
              </a:lnSpc>
              <a:spcBef>
                <a:spcPts val="1500"/>
              </a:spcBef>
              <a:buNone/>
            </a:pPr>
            <a:r>
              <a:rPr lang="ru-RU" sz="2400" b="1" dirty="0"/>
              <a:t>Как использовать </a:t>
            </a:r>
            <a:r>
              <a:rPr lang="en" sz="2400" b="1" dirty="0"/>
              <a:t>TLS/SSL</a:t>
            </a:r>
          </a:p>
          <a:p>
            <a:pPr>
              <a:lnSpc>
                <a:spcPct val="100000"/>
              </a:lnSpc>
            </a:pPr>
            <a:r>
              <a:rPr lang="ru-RU" sz="2400" dirty="0"/>
              <a:t>Выделенный порт:</a:t>
            </a:r>
            <a:endParaRPr lang="en-US" sz="2400" dirty="0"/>
          </a:p>
          <a:p>
            <a:pPr lvl="1">
              <a:lnSpc>
                <a:spcPct val="100000"/>
              </a:lnSpc>
            </a:pPr>
            <a:r>
              <a:rPr lang="en" sz="2000" dirty="0"/>
              <a:t>HTTP – </a:t>
            </a:r>
            <a:r>
              <a:rPr lang="ru-RU" sz="2000" dirty="0"/>
              <a:t>порт 80</a:t>
            </a:r>
            <a:endParaRPr lang="en-US" sz="2000" dirty="0"/>
          </a:p>
          <a:p>
            <a:pPr lvl="1">
              <a:lnSpc>
                <a:spcPct val="100000"/>
              </a:lnSpc>
            </a:pPr>
            <a:r>
              <a:rPr lang="en" sz="2000" dirty="0"/>
              <a:t>HTTPS – </a:t>
            </a:r>
            <a:r>
              <a:rPr lang="ru-RU" sz="2000" dirty="0"/>
              <a:t>порт 443</a:t>
            </a:r>
            <a:endParaRPr lang="en-US" sz="2000" dirty="0"/>
          </a:p>
          <a:p>
            <a:pPr>
              <a:lnSpc>
                <a:spcPct val="100000"/>
              </a:lnSpc>
            </a:pPr>
            <a:r>
              <a:rPr lang="ru-RU" sz="2400" dirty="0"/>
              <a:t>Отдельная команда</a:t>
            </a:r>
          </a:p>
          <a:p>
            <a:pPr lvl="1">
              <a:lnSpc>
                <a:spcPct val="100000"/>
              </a:lnSpc>
            </a:pPr>
            <a:r>
              <a:rPr lang="en-US" sz="2000" dirty="0"/>
              <a:t>SMTP — </a:t>
            </a:r>
            <a:r>
              <a:rPr lang="ru-RU" sz="2000" dirty="0"/>
              <a:t>команда </a:t>
            </a:r>
            <a:r>
              <a:rPr lang="en" sz="2000" dirty="0"/>
              <a:t>STARTTLS</a:t>
            </a:r>
            <a:endParaRPr lang="ru-RU" sz="2000" dirty="0"/>
          </a:p>
        </p:txBody>
      </p:sp>
      <p:pic>
        <p:nvPicPr>
          <p:cNvPr id="11266" name="Picture 2" descr="Что такое протокол SSL/TLS">
            <a:extLst>
              <a:ext uri="{FF2B5EF4-FFF2-40B4-BE49-F238E27FC236}">
                <a16:creationId xmlns:a16="http://schemas.microsoft.com/office/drawing/2014/main" id="{BF9E62AA-9E71-65A0-46C6-5950D36D8A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92" t="7527" r="10872" b="5863"/>
          <a:stretch/>
        </p:blipFill>
        <p:spPr bwMode="auto">
          <a:xfrm>
            <a:off x="6096000" y="2179675"/>
            <a:ext cx="5873817" cy="323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549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A58620-06AE-FF36-12FC-EC87366F8B44}"/>
              </a:ext>
            </a:extLst>
          </p:cNvPr>
          <p:cNvSpPr>
            <a:spLocks noGrp="1"/>
          </p:cNvSpPr>
          <p:nvPr>
            <p:ph type="title"/>
          </p:nvPr>
        </p:nvSpPr>
        <p:spPr>
          <a:xfrm>
            <a:off x="838200" y="185246"/>
            <a:ext cx="10515600" cy="663783"/>
          </a:xfrm>
        </p:spPr>
        <p:txBody>
          <a:bodyPr>
            <a:normAutofit fontScale="90000"/>
          </a:bodyPr>
          <a:lstStyle/>
          <a:p>
            <a:r>
              <a:rPr lang="ru-RU" dirty="0"/>
              <a:t>Шифрование и целостность данных в </a:t>
            </a:r>
            <a:r>
              <a:rPr lang="en-US" dirty="0"/>
              <a:t>TLS</a:t>
            </a:r>
            <a:endParaRPr lang="ru-RU" dirty="0"/>
          </a:p>
        </p:txBody>
      </p:sp>
      <p:pic>
        <p:nvPicPr>
          <p:cNvPr id="5" name="Рисунок 4">
            <a:extLst>
              <a:ext uri="{FF2B5EF4-FFF2-40B4-BE49-F238E27FC236}">
                <a16:creationId xmlns:a16="http://schemas.microsoft.com/office/drawing/2014/main" id="{7DD01312-8E77-BE2A-DC76-C3D3540367F4}"/>
              </a:ext>
            </a:extLst>
          </p:cNvPr>
          <p:cNvPicPr>
            <a:picLocks noChangeAspect="1"/>
          </p:cNvPicPr>
          <p:nvPr/>
        </p:nvPicPr>
        <p:blipFill>
          <a:blip r:embed="rId2"/>
          <a:stretch>
            <a:fillRect/>
          </a:stretch>
        </p:blipFill>
        <p:spPr>
          <a:xfrm>
            <a:off x="8651063" y="2748510"/>
            <a:ext cx="3482001" cy="1579410"/>
          </a:xfrm>
          <a:prstGeom prst="rect">
            <a:avLst/>
          </a:prstGeom>
        </p:spPr>
      </p:pic>
      <p:pic>
        <p:nvPicPr>
          <p:cNvPr id="7" name="Рисунок 6">
            <a:extLst>
              <a:ext uri="{FF2B5EF4-FFF2-40B4-BE49-F238E27FC236}">
                <a16:creationId xmlns:a16="http://schemas.microsoft.com/office/drawing/2014/main" id="{9910F916-D6AC-32A6-C1C8-CA9215D83203}"/>
              </a:ext>
            </a:extLst>
          </p:cNvPr>
          <p:cNvPicPr>
            <a:picLocks noChangeAspect="1"/>
          </p:cNvPicPr>
          <p:nvPr/>
        </p:nvPicPr>
        <p:blipFill>
          <a:blip r:embed="rId3"/>
          <a:stretch>
            <a:fillRect/>
          </a:stretch>
        </p:blipFill>
        <p:spPr>
          <a:xfrm>
            <a:off x="8888819" y="962023"/>
            <a:ext cx="3269348" cy="1737197"/>
          </a:xfrm>
          <a:prstGeom prst="rect">
            <a:avLst/>
          </a:prstGeom>
        </p:spPr>
      </p:pic>
      <p:sp>
        <p:nvSpPr>
          <p:cNvPr id="3" name="Объект 2">
            <a:extLst>
              <a:ext uri="{FF2B5EF4-FFF2-40B4-BE49-F238E27FC236}">
                <a16:creationId xmlns:a16="http://schemas.microsoft.com/office/drawing/2014/main" id="{D3E8937F-D7D3-0B44-507A-ACEAE47FFE61}"/>
              </a:ext>
            </a:extLst>
          </p:cNvPr>
          <p:cNvSpPr>
            <a:spLocks noGrp="1"/>
          </p:cNvSpPr>
          <p:nvPr>
            <p:ph idx="1"/>
          </p:nvPr>
        </p:nvSpPr>
        <p:spPr>
          <a:xfrm>
            <a:off x="838200" y="995699"/>
            <a:ext cx="8380228" cy="5561351"/>
          </a:xfrm>
        </p:spPr>
        <p:txBody>
          <a:bodyPr/>
          <a:lstStyle/>
          <a:p>
            <a:pPr marL="0" indent="0">
              <a:buNone/>
            </a:pPr>
            <a:r>
              <a:rPr lang="ru-RU" sz="2000" b="1" dirty="0">
                <a:solidFill>
                  <a:srgbClr val="002060"/>
                </a:solidFill>
              </a:rPr>
              <a:t>Шифрование в </a:t>
            </a:r>
            <a:r>
              <a:rPr lang="en-US" sz="2000" b="1" dirty="0">
                <a:solidFill>
                  <a:srgbClr val="002060"/>
                </a:solidFill>
              </a:rPr>
              <a:t>TLS:</a:t>
            </a:r>
          </a:p>
          <a:p>
            <a:pPr marL="0" indent="0">
              <a:buNone/>
            </a:pPr>
            <a:r>
              <a:rPr lang="ru-RU" sz="1800" b="1" dirty="0"/>
              <a:t>Симметричное шифрование:</a:t>
            </a:r>
            <a:endParaRPr lang="en-US" sz="1800" b="1" dirty="0"/>
          </a:p>
          <a:p>
            <a:r>
              <a:rPr lang="ru-RU" sz="1800" dirty="0"/>
              <a:t>Ключ должен храниться в тайне</a:t>
            </a:r>
            <a:endParaRPr lang="en-US" sz="1800" dirty="0"/>
          </a:p>
          <a:p>
            <a:r>
              <a:rPr lang="ru-RU" sz="1800" dirty="0"/>
              <a:t>Работает быстро</a:t>
            </a:r>
            <a:endParaRPr lang="en-US" sz="1800" dirty="0"/>
          </a:p>
          <a:p>
            <a:pPr marL="0" indent="0">
              <a:buNone/>
            </a:pPr>
            <a:r>
              <a:rPr lang="ru-RU" sz="1800" b="1" dirty="0"/>
              <a:t>Асимметричное шифрование:</a:t>
            </a:r>
            <a:endParaRPr lang="en-US" sz="1800" b="1" dirty="0"/>
          </a:p>
          <a:p>
            <a:r>
              <a:rPr lang="ru-RU" sz="1800" dirty="0"/>
              <a:t>Открытый ключ может распространяться без ограничений</a:t>
            </a:r>
            <a:endParaRPr lang="en-US" sz="1800" dirty="0"/>
          </a:p>
          <a:p>
            <a:r>
              <a:rPr lang="ru-RU" sz="1800" dirty="0"/>
              <a:t>Работает медленно</a:t>
            </a:r>
            <a:endParaRPr lang="en-US" sz="1800" dirty="0"/>
          </a:p>
          <a:p>
            <a:pPr marL="0" indent="0">
              <a:buNone/>
            </a:pPr>
            <a:r>
              <a:rPr lang="ru-RU" sz="1800" b="1" dirty="0"/>
              <a:t>Гибридное шифрование в </a:t>
            </a:r>
            <a:r>
              <a:rPr lang="en" sz="1800" b="1" dirty="0"/>
              <a:t>TLS/SSL:</a:t>
            </a:r>
          </a:p>
          <a:p>
            <a:r>
              <a:rPr lang="ru-RU" sz="1800" dirty="0"/>
              <a:t>Ассиметричное шифрование для передачи ключа симметричного шифрования</a:t>
            </a:r>
            <a:endParaRPr lang="en-US" sz="1800" dirty="0"/>
          </a:p>
          <a:p>
            <a:r>
              <a:rPr lang="ru-RU" sz="1800" dirty="0"/>
              <a:t>Симметричное шифрование для передачи данных</a:t>
            </a:r>
            <a:endParaRPr lang="en-US" sz="1800" dirty="0"/>
          </a:p>
          <a:p>
            <a:pPr marL="0" indent="0">
              <a:lnSpc>
                <a:spcPct val="100000"/>
              </a:lnSpc>
              <a:spcBef>
                <a:spcPts val="1500"/>
              </a:spcBef>
              <a:buNone/>
            </a:pPr>
            <a:r>
              <a:rPr lang="ru-RU" sz="2000" b="1" dirty="0">
                <a:solidFill>
                  <a:srgbClr val="002060"/>
                </a:solidFill>
              </a:rPr>
              <a:t>Целостность данных в </a:t>
            </a:r>
            <a:r>
              <a:rPr lang="en" sz="2000" b="1" dirty="0">
                <a:solidFill>
                  <a:srgbClr val="002060"/>
                </a:solidFill>
              </a:rPr>
              <a:t>TLS/SSL: </a:t>
            </a:r>
          </a:p>
          <a:p>
            <a:pPr>
              <a:lnSpc>
                <a:spcPct val="100000"/>
              </a:lnSpc>
              <a:spcBef>
                <a:spcPts val="0"/>
              </a:spcBef>
            </a:pPr>
            <a:r>
              <a:rPr lang="ru-RU" sz="1800" dirty="0"/>
              <a:t>Защита от случайного или преднамеренного изменения данных</a:t>
            </a:r>
            <a:endParaRPr lang="en" sz="1800" dirty="0"/>
          </a:p>
          <a:p>
            <a:pPr marL="0" indent="0">
              <a:lnSpc>
                <a:spcPct val="100000"/>
              </a:lnSpc>
              <a:buNone/>
            </a:pPr>
            <a:r>
              <a:rPr lang="en" sz="2000" dirty="0"/>
              <a:t>Message Authentication Code (</a:t>
            </a:r>
            <a:r>
              <a:rPr lang="ru-RU" sz="2000" dirty="0"/>
              <a:t>код аутентификации сообщений,</a:t>
            </a:r>
            <a:r>
              <a:rPr lang="en-US" sz="2000" dirty="0"/>
              <a:t> MAC</a:t>
            </a:r>
            <a:r>
              <a:rPr lang="ru-RU" sz="2000" dirty="0"/>
              <a:t>):</a:t>
            </a:r>
            <a:endParaRPr lang="en-US" sz="2000" dirty="0"/>
          </a:p>
          <a:p>
            <a:pPr>
              <a:lnSpc>
                <a:spcPct val="100000"/>
              </a:lnSpc>
              <a:spcBef>
                <a:spcPts val="400"/>
              </a:spcBef>
            </a:pPr>
            <a:r>
              <a:rPr lang="ru-RU" sz="1800" dirty="0"/>
              <a:t>Рассчитывается на основе сообщения и разделяемого ключа</a:t>
            </a:r>
            <a:endParaRPr lang="en-US" sz="1800" dirty="0"/>
          </a:p>
          <a:p>
            <a:pPr>
              <a:lnSpc>
                <a:spcPct val="100000"/>
              </a:lnSpc>
              <a:spcBef>
                <a:spcPts val="400"/>
              </a:spcBef>
            </a:pPr>
            <a:r>
              <a:rPr lang="ru-RU" sz="1800" dirty="0"/>
              <a:t>Используются криптографические хэш-функции (</a:t>
            </a:r>
            <a:r>
              <a:rPr lang="en" sz="1800" dirty="0"/>
              <a:t>MD5, SHA-1, SHA-256 </a:t>
            </a:r>
            <a:r>
              <a:rPr lang="ru-RU" sz="1800" dirty="0"/>
              <a:t>и т.п.)</a:t>
            </a:r>
          </a:p>
        </p:txBody>
      </p:sp>
      <p:pic>
        <p:nvPicPr>
          <p:cNvPr id="9" name="Рисунок 8">
            <a:extLst>
              <a:ext uri="{FF2B5EF4-FFF2-40B4-BE49-F238E27FC236}">
                <a16:creationId xmlns:a16="http://schemas.microsoft.com/office/drawing/2014/main" id="{9321C912-AE50-20CE-4F57-AA3355040BE0}"/>
              </a:ext>
            </a:extLst>
          </p:cNvPr>
          <p:cNvPicPr>
            <a:picLocks noChangeAspect="1"/>
          </p:cNvPicPr>
          <p:nvPr/>
        </p:nvPicPr>
        <p:blipFill>
          <a:blip r:embed="rId4"/>
          <a:stretch>
            <a:fillRect/>
          </a:stretch>
        </p:blipFill>
        <p:spPr>
          <a:xfrm>
            <a:off x="8826817" y="5287317"/>
            <a:ext cx="3331350" cy="1217320"/>
          </a:xfrm>
          <a:prstGeom prst="rect">
            <a:avLst/>
          </a:prstGeom>
        </p:spPr>
      </p:pic>
    </p:spTree>
    <p:extLst>
      <p:ext uri="{BB962C8B-B14F-4D97-AF65-F5344CB8AC3E}">
        <p14:creationId xmlns:p14="http://schemas.microsoft.com/office/powerpoint/2010/main" val="2313554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B63AE95-33A6-2250-C7AC-38303633843C}"/>
              </a:ext>
            </a:extLst>
          </p:cNvPr>
          <p:cNvPicPr>
            <a:picLocks noChangeAspect="1"/>
          </p:cNvPicPr>
          <p:nvPr/>
        </p:nvPicPr>
        <p:blipFill>
          <a:blip r:embed="rId2"/>
          <a:stretch>
            <a:fillRect/>
          </a:stretch>
        </p:blipFill>
        <p:spPr>
          <a:xfrm>
            <a:off x="8686800" y="4558771"/>
            <a:ext cx="3505200" cy="2288369"/>
          </a:xfrm>
          <a:prstGeom prst="rect">
            <a:avLst/>
          </a:prstGeom>
        </p:spPr>
      </p:pic>
      <p:sp>
        <p:nvSpPr>
          <p:cNvPr id="2" name="Заголовок 1">
            <a:extLst>
              <a:ext uri="{FF2B5EF4-FFF2-40B4-BE49-F238E27FC236}">
                <a16:creationId xmlns:a16="http://schemas.microsoft.com/office/drawing/2014/main" id="{C4D3548E-8A40-C88E-4068-8B6EB692C381}"/>
              </a:ext>
            </a:extLst>
          </p:cNvPr>
          <p:cNvSpPr>
            <a:spLocks noGrp="1"/>
          </p:cNvSpPr>
          <p:nvPr>
            <p:ph type="title"/>
          </p:nvPr>
        </p:nvSpPr>
        <p:spPr/>
        <p:txBody>
          <a:bodyPr/>
          <a:lstStyle/>
          <a:p>
            <a:r>
              <a:rPr lang="ru-RU" dirty="0"/>
              <a:t>Цифровые подписи</a:t>
            </a:r>
          </a:p>
        </p:txBody>
      </p:sp>
      <p:sp>
        <p:nvSpPr>
          <p:cNvPr id="3" name="Объект 2">
            <a:extLst>
              <a:ext uri="{FF2B5EF4-FFF2-40B4-BE49-F238E27FC236}">
                <a16:creationId xmlns:a16="http://schemas.microsoft.com/office/drawing/2014/main" id="{580338FA-3C35-4398-9D07-6B69AC9EEB23}"/>
              </a:ext>
            </a:extLst>
          </p:cNvPr>
          <p:cNvSpPr>
            <a:spLocks noGrp="1"/>
          </p:cNvSpPr>
          <p:nvPr>
            <p:ph idx="1"/>
          </p:nvPr>
        </p:nvSpPr>
        <p:spPr>
          <a:xfrm>
            <a:off x="838200" y="1027598"/>
            <a:ext cx="10974572" cy="5734709"/>
          </a:xfrm>
        </p:spPr>
        <p:txBody>
          <a:bodyPr/>
          <a:lstStyle/>
          <a:p>
            <a:pPr marL="0" indent="0">
              <a:lnSpc>
                <a:spcPct val="100000"/>
              </a:lnSpc>
              <a:buNone/>
            </a:pPr>
            <a:r>
              <a:rPr lang="ru-RU" sz="2000" dirty="0"/>
              <a:t>Цифровая подпись — это криптографический механизм, который гарантирует </a:t>
            </a:r>
            <a:r>
              <a:rPr lang="ru-RU" sz="2000" b="1" dirty="0"/>
              <a:t>аутентичность, целостность и подлинность данных</a:t>
            </a:r>
            <a:r>
              <a:rPr lang="ru-RU" sz="2000" dirty="0"/>
              <a:t>. В контексте </a:t>
            </a:r>
            <a:r>
              <a:rPr lang="en" sz="2000" b="1" dirty="0"/>
              <a:t>SSL/TLS</a:t>
            </a:r>
            <a:r>
              <a:rPr lang="en" sz="2000" dirty="0"/>
              <a:t> </a:t>
            </a:r>
            <a:r>
              <a:rPr lang="ru-RU" sz="2000" dirty="0"/>
              <a:t>цифровые подписи используются для проверки подлинности серверов.</a:t>
            </a:r>
          </a:p>
          <a:p>
            <a:pPr marL="0" indent="0">
              <a:lnSpc>
                <a:spcPct val="100000"/>
              </a:lnSpc>
              <a:buNone/>
            </a:pPr>
            <a:r>
              <a:rPr lang="ru-RU" sz="2000" b="1" dirty="0"/>
              <a:t>Цифровая подпись</a:t>
            </a:r>
            <a:r>
              <a:rPr lang="ru-RU" sz="2000" dirty="0"/>
              <a:t> — это математический алгоритм, который позволяет:</a:t>
            </a:r>
          </a:p>
          <a:p>
            <a:pPr>
              <a:lnSpc>
                <a:spcPct val="100000"/>
              </a:lnSpc>
              <a:spcBef>
                <a:spcPts val="0"/>
              </a:spcBef>
            </a:pPr>
            <a:r>
              <a:rPr lang="ru-RU" sz="1800" b="1" dirty="0"/>
              <a:t>Подтвердить подлинность отправителя</a:t>
            </a:r>
            <a:r>
              <a:rPr lang="ru-RU" sz="1800" dirty="0"/>
              <a:t> (гарантирует, что данные подписаны именно владельцем ключа).</a:t>
            </a:r>
          </a:p>
          <a:p>
            <a:pPr>
              <a:lnSpc>
                <a:spcPct val="100000"/>
              </a:lnSpc>
              <a:spcBef>
                <a:spcPts val="0"/>
              </a:spcBef>
            </a:pPr>
            <a:r>
              <a:rPr lang="ru-RU" sz="1800" b="1" dirty="0"/>
              <a:t>Защитить от подмены</a:t>
            </a:r>
            <a:r>
              <a:rPr lang="ru-RU" sz="1800" dirty="0"/>
              <a:t> (если данные изменились, подпись становится недействительной).</a:t>
            </a:r>
          </a:p>
          <a:p>
            <a:pPr>
              <a:lnSpc>
                <a:spcPct val="100000"/>
              </a:lnSpc>
              <a:spcBef>
                <a:spcPts val="0"/>
              </a:spcBef>
            </a:pPr>
            <a:r>
              <a:rPr lang="ru-RU" sz="1800" b="1" dirty="0"/>
              <a:t>Гарантировать невозможность отказа</a:t>
            </a:r>
            <a:r>
              <a:rPr lang="ru-RU" sz="1800" dirty="0"/>
              <a:t> (отправитель не может отрицать факт подписи).</a:t>
            </a:r>
          </a:p>
          <a:p>
            <a:pPr marL="0" indent="0">
              <a:lnSpc>
                <a:spcPct val="100000"/>
              </a:lnSpc>
              <a:buNone/>
            </a:pPr>
            <a:r>
              <a:rPr lang="ru-RU" sz="2000" dirty="0"/>
              <a:t>Цифровые подписи работают на основе </a:t>
            </a:r>
            <a:r>
              <a:rPr lang="ru-RU" sz="2000" b="1" dirty="0"/>
              <a:t>асимметричного шифрования</a:t>
            </a:r>
            <a:r>
              <a:rPr lang="ru-RU" sz="2000" dirty="0"/>
              <a:t> и используют пару ключей:</a:t>
            </a:r>
          </a:p>
          <a:p>
            <a:pPr>
              <a:lnSpc>
                <a:spcPct val="100000"/>
              </a:lnSpc>
              <a:spcBef>
                <a:spcPts val="0"/>
              </a:spcBef>
            </a:pPr>
            <a:r>
              <a:rPr lang="ru-RU" sz="1800" b="1" dirty="0"/>
              <a:t>Закрытый ключ</a:t>
            </a:r>
            <a:r>
              <a:rPr lang="ru-RU" sz="1800" dirty="0"/>
              <a:t> (подписывает данные)</a:t>
            </a:r>
          </a:p>
          <a:p>
            <a:pPr>
              <a:lnSpc>
                <a:spcPct val="100000"/>
              </a:lnSpc>
              <a:spcBef>
                <a:spcPts val="0"/>
              </a:spcBef>
            </a:pPr>
            <a:r>
              <a:rPr lang="ru-RU" sz="1800" b="1" dirty="0"/>
              <a:t>Открытый ключ</a:t>
            </a:r>
            <a:r>
              <a:rPr lang="ru-RU" sz="1800" dirty="0"/>
              <a:t> (проверяет подпись)</a:t>
            </a:r>
          </a:p>
          <a:p>
            <a:pPr marL="0" indent="0">
              <a:lnSpc>
                <a:spcPct val="100000"/>
              </a:lnSpc>
              <a:buNone/>
            </a:pPr>
            <a:r>
              <a:rPr lang="ru-RU" sz="2000" b="1" dirty="0"/>
              <a:t>Как работает цифровая подпись?</a:t>
            </a:r>
            <a:endParaRPr lang="ru-RU" sz="2000" dirty="0"/>
          </a:p>
          <a:p>
            <a:pPr marL="342900" indent="-342900">
              <a:lnSpc>
                <a:spcPct val="100000"/>
              </a:lnSpc>
              <a:spcBef>
                <a:spcPts val="0"/>
              </a:spcBef>
              <a:buFont typeface="+mj-lt"/>
              <a:buAutoNum type="arabicPeriod"/>
            </a:pPr>
            <a:r>
              <a:rPr lang="ru-RU" sz="1800" b="1" dirty="0"/>
              <a:t>Хеширование данных</a:t>
            </a:r>
            <a:r>
              <a:rPr lang="ru-RU" sz="1800" dirty="0"/>
              <a:t> — прежде чем подписать данные, создается их хэш (например </a:t>
            </a:r>
            <a:r>
              <a:rPr lang="en" sz="1800" b="1" dirty="0"/>
              <a:t>SHA-256</a:t>
            </a:r>
            <a:r>
              <a:rPr lang="en" sz="1800" dirty="0"/>
              <a:t>).</a:t>
            </a:r>
            <a:endParaRPr lang="ru-RU" sz="1800" dirty="0"/>
          </a:p>
          <a:p>
            <a:pPr marL="342900" indent="-342900">
              <a:lnSpc>
                <a:spcPct val="100000"/>
              </a:lnSpc>
              <a:spcBef>
                <a:spcPts val="0"/>
              </a:spcBef>
              <a:buFont typeface="+mj-lt"/>
              <a:buAutoNum type="arabicPeriod"/>
            </a:pPr>
            <a:r>
              <a:rPr lang="ru-RU" sz="1800" b="1" dirty="0"/>
              <a:t>Шифрование хэша закрытым ключом </a:t>
            </a:r>
            <a:r>
              <a:rPr lang="ru-RU" sz="1800" dirty="0"/>
              <a:t>владельца.</a:t>
            </a:r>
            <a:br>
              <a:rPr lang="en-US" sz="1800" dirty="0"/>
            </a:br>
            <a:r>
              <a:rPr lang="ru-RU" sz="1800" dirty="0"/>
              <a:t>Полученный зашифрованный хэш — это и есть цифровая подпись.</a:t>
            </a:r>
          </a:p>
          <a:p>
            <a:pPr marL="342900" indent="-342900">
              <a:lnSpc>
                <a:spcPct val="100000"/>
              </a:lnSpc>
              <a:spcBef>
                <a:spcPts val="0"/>
              </a:spcBef>
              <a:buFont typeface="+mj-lt"/>
              <a:buAutoNum type="arabicPeriod"/>
            </a:pPr>
            <a:r>
              <a:rPr lang="ru-RU" sz="1800" b="1" dirty="0"/>
              <a:t>Проверка подписи</a:t>
            </a:r>
            <a:endParaRPr lang="ru-RU" sz="1800" dirty="0"/>
          </a:p>
          <a:p>
            <a:pPr lvl="1">
              <a:lnSpc>
                <a:spcPct val="100000"/>
              </a:lnSpc>
              <a:spcBef>
                <a:spcPts val="0"/>
              </a:spcBef>
              <a:buFont typeface="+mj-lt"/>
              <a:buAutoNum type="arabicPeriod"/>
            </a:pPr>
            <a:r>
              <a:rPr lang="ru-RU" sz="1700" dirty="0"/>
              <a:t>Получатель расшифровывает подпись с помощью открытого ключа.</a:t>
            </a:r>
          </a:p>
          <a:p>
            <a:pPr lvl="1">
              <a:lnSpc>
                <a:spcPct val="100000"/>
              </a:lnSpc>
              <a:spcBef>
                <a:spcPts val="0"/>
              </a:spcBef>
              <a:buFont typeface="+mj-lt"/>
              <a:buAutoNum type="arabicPeriod"/>
            </a:pPr>
            <a:r>
              <a:rPr lang="ru-RU" sz="1700" dirty="0"/>
              <a:t>Считает новый хэш от полученных данных.</a:t>
            </a:r>
          </a:p>
          <a:p>
            <a:pPr lvl="1">
              <a:lnSpc>
                <a:spcPct val="100000"/>
              </a:lnSpc>
              <a:spcBef>
                <a:spcPts val="0"/>
              </a:spcBef>
              <a:buFont typeface="+mj-lt"/>
              <a:buAutoNum type="arabicPeriod"/>
            </a:pPr>
            <a:r>
              <a:rPr lang="ru-RU" sz="1700" dirty="0"/>
              <a:t>Если хэши совпадают — подпись действительна.</a:t>
            </a:r>
          </a:p>
        </p:txBody>
      </p:sp>
    </p:spTree>
    <p:extLst>
      <p:ext uri="{BB962C8B-B14F-4D97-AF65-F5344CB8AC3E}">
        <p14:creationId xmlns:p14="http://schemas.microsoft.com/office/powerpoint/2010/main" val="3744296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FBDEA1-F4F4-D917-1D4C-C84068440C0E}"/>
              </a:ext>
            </a:extLst>
          </p:cNvPr>
          <p:cNvSpPr>
            <a:spLocks noGrp="1"/>
          </p:cNvSpPr>
          <p:nvPr>
            <p:ph type="title"/>
          </p:nvPr>
        </p:nvSpPr>
        <p:spPr>
          <a:xfrm>
            <a:off x="513021" y="253535"/>
            <a:ext cx="10515600" cy="703396"/>
          </a:xfrm>
        </p:spPr>
        <p:txBody>
          <a:bodyPr/>
          <a:lstStyle/>
          <a:p>
            <a:r>
              <a:rPr lang="en-US" dirty="0"/>
              <a:t>SSL-</a:t>
            </a:r>
            <a:r>
              <a:rPr lang="ru-RU" dirty="0"/>
              <a:t>сертификаты</a:t>
            </a:r>
          </a:p>
        </p:txBody>
      </p:sp>
      <p:sp>
        <p:nvSpPr>
          <p:cNvPr id="3" name="Объект 2">
            <a:extLst>
              <a:ext uri="{FF2B5EF4-FFF2-40B4-BE49-F238E27FC236}">
                <a16:creationId xmlns:a16="http://schemas.microsoft.com/office/drawing/2014/main" id="{028574F7-0BA5-38AB-C001-AED4DA98CE72}"/>
              </a:ext>
            </a:extLst>
          </p:cNvPr>
          <p:cNvSpPr>
            <a:spLocks noGrp="1"/>
          </p:cNvSpPr>
          <p:nvPr>
            <p:ph idx="1"/>
          </p:nvPr>
        </p:nvSpPr>
        <p:spPr>
          <a:xfrm>
            <a:off x="487326" y="1111403"/>
            <a:ext cx="7072423" cy="5561351"/>
          </a:xfrm>
        </p:spPr>
        <p:txBody>
          <a:bodyPr/>
          <a:lstStyle/>
          <a:p>
            <a:pPr marL="0" indent="0">
              <a:lnSpc>
                <a:spcPct val="100000"/>
              </a:lnSpc>
              <a:buNone/>
            </a:pPr>
            <a:r>
              <a:rPr lang="en" sz="2000" dirty="0"/>
              <a:t>SSL-</a:t>
            </a:r>
            <a:r>
              <a:rPr lang="ru-RU" sz="2000" dirty="0"/>
              <a:t>сертификаты являются важнейшей частью протокола </a:t>
            </a:r>
            <a:r>
              <a:rPr lang="en" sz="2000" dirty="0"/>
              <a:t>TLS </a:t>
            </a:r>
            <a:r>
              <a:rPr lang="ru-RU" sz="2000" dirty="0"/>
              <a:t>и обеспечивают </a:t>
            </a:r>
            <a:r>
              <a:rPr lang="ru-RU" sz="2000" b="1" dirty="0"/>
              <a:t>аутентификацию</a:t>
            </a:r>
            <a:r>
              <a:rPr lang="ru-RU" sz="2000" dirty="0"/>
              <a:t>, </a:t>
            </a:r>
            <a:r>
              <a:rPr lang="ru-RU" sz="2000" b="1" dirty="0"/>
              <a:t>шифрование</a:t>
            </a:r>
            <a:r>
              <a:rPr lang="ru-RU" sz="2000" dirty="0"/>
              <a:t> и </a:t>
            </a:r>
            <a:r>
              <a:rPr lang="ru-RU" sz="2000" b="1" dirty="0"/>
              <a:t>целостность данных</a:t>
            </a:r>
            <a:r>
              <a:rPr lang="ru-RU" sz="2000" dirty="0"/>
              <a:t>.</a:t>
            </a:r>
          </a:p>
          <a:p>
            <a:pPr marL="0" indent="0">
              <a:lnSpc>
                <a:spcPct val="100000"/>
              </a:lnSpc>
              <a:buNone/>
            </a:pPr>
            <a:r>
              <a:rPr lang="ru-RU" sz="2000" b="1" dirty="0"/>
              <a:t>Что такое </a:t>
            </a:r>
            <a:r>
              <a:rPr lang="en" sz="2000" b="1" dirty="0"/>
              <a:t>SSL-</a:t>
            </a:r>
            <a:r>
              <a:rPr lang="ru-RU" sz="2000" b="1" dirty="0"/>
              <a:t>сертификат?</a:t>
            </a:r>
            <a:endParaRPr lang="ru-RU" sz="2000" dirty="0"/>
          </a:p>
          <a:p>
            <a:pPr>
              <a:lnSpc>
                <a:spcPct val="100000"/>
              </a:lnSpc>
            </a:pPr>
            <a:r>
              <a:rPr lang="en" sz="2000" b="1" dirty="0"/>
              <a:t>SSL-</a:t>
            </a:r>
            <a:r>
              <a:rPr lang="ru-RU" sz="2000" b="1" dirty="0"/>
              <a:t>сертификат</a:t>
            </a:r>
            <a:r>
              <a:rPr lang="ru-RU" sz="2000" dirty="0"/>
              <a:t> — это цифровой документ, который подтверждает подлинность веб-сайта и содержит </a:t>
            </a:r>
            <a:r>
              <a:rPr lang="ru-RU" sz="2000" b="1" dirty="0"/>
              <a:t>открытый ключ</a:t>
            </a:r>
            <a:r>
              <a:rPr lang="ru-RU" sz="2000" dirty="0"/>
              <a:t> для шифрования данных.</a:t>
            </a:r>
          </a:p>
          <a:p>
            <a:pPr>
              <a:lnSpc>
                <a:spcPct val="100000"/>
              </a:lnSpc>
            </a:pPr>
            <a:r>
              <a:rPr lang="ru-RU" sz="2000" dirty="0"/>
              <a:t>Он выдается </a:t>
            </a:r>
            <a:r>
              <a:rPr lang="ru-RU" sz="2000" b="1" dirty="0"/>
              <a:t>удостоверяющим центром (</a:t>
            </a:r>
            <a:r>
              <a:rPr lang="en" sz="2000" b="1" dirty="0"/>
              <a:t>CA – Certificate Authority)</a:t>
            </a:r>
            <a:r>
              <a:rPr lang="en" sz="2000" dirty="0"/>
              <a:t> </a:t>
            </a:r>
            <a:r>
              <a:rPr lang="ru-RU" sz="2000" dirty="0"/>
              <a:t>и действует как </a:t>
            </a:r>
            <a:r>
              <a:rPr lang="en-US" sz="2000" dirty="0"/>
              <a:t>«</a:t>
            </a:r>
            <a:r>
              <a:rPr lang="ru-RU" sz="2000" dirty="0"/>
              <a:t>паспорт</a:t>
            </a:r>
            <a:r>
              <a:rPr lang="en-US" sz="2000" dirty="0"/>
              <a:t>»</a:t>
            </a:r>
            <a:r>
              <a:rPr lang="ru-RU" sz="2000" dirty="0"/>
              <a:t> веб-сайта, удостоверяя его легитимность.</a:t>
            </a:r>
          </a:p>
          <a:p>
            <a:pPr marL="0" indent="0">
              <a:lnSpc>
                <a:spcPct val="100000"/>
              </a:lnSpc>
              <a:buNone/>
            </a:pPr>
            <a:r>
              <a:rPr lang="ru-RU" sz="2000" b="1" dirty="0"/>
              <a:t>Ключевые функции:</a:t>
            </a:r>
            <a:endParaRPr lang="ru-RU" sz="2000" dirty="0"/>
          </a:p>
          <a:p>
            <a:pPr>
              <a:lnSpc>
                <a:spcPct val="100000"/>
              </a:lnSpc>
              <a:spcBef>
                <a:spcPts val="500"/>
              </a:spcBef>
            </a:pPr>
            <a:r>
              <a:rPr lang="ru-RU" sz="2000" dirty="0"/>
              <a:t>Подтверждение подлинности сервера.</a:t>
            </a:r>
          </a:p>
          <a:p>
            <a:pPr>
              <a:lnSpc>
                <a:spcPct val="100000"/>
              </a:lnSpc>
              <a:spcBef>
                <a:spcPts val="500"/>
              </a:spcBef>
            </a:pPr>
            <a:r>
              <a:rPr lang="ru-RU" sz="2000" dirty="0"/>
              <a:t>Обеспечение шифрования данных.</a:t>
            </a:r>
          </a:p>
          <a:p>
            <a:pPr>
              <a:lnSpc>
                <a:spcPct val="100000"/>
              </a:lnSpc>
              <a:spcBef>
                <a:spcPts val="500"/>
              </a:spcBef>
            </a:pPr>
            <a:r>
              <a:rPr lang="ru-RU" sz="2000" dirty="0"/>
              <a:t>Предотвращение атак </a:t>
            </a:r>
            <a:r>
              <a:rPr lang="en-US" sz="2000" dirty="0"/>
              <a:t>«</a:t>
            </a:r>
            <a:r>
              <a:rPr lang="ru-RU" sz="2000" dirty="0"/>
              <a:t>человек посередине</a:t>
            </a:r>
            <a:r>
              <a:rPr lang="en-US" sz="2000" dirty="0"/>
              <a:t>»</a:t>
            </a:r>
            <a:r>
              <a:rPr lang="ru-RU" sz="2000" dirty="0"/>
              <a:t> (</a:t>
            </a:r>
            <a:r>
              <a:rPr lang="en" sz="2000" dirty="0"/>
              <a:t>MITM).</a:t>
            </a:r>
          </a:p>
          <a:p>
            <a:pPr marL="0" indent="0">
              <a:lnSpc>
                <a:spcPct val="100000"/>
              </a:lnSpc>
              <a:buNone/>
            </a:pPr>
            <a:endParaRPr lang="ru-RU" sz="2000" dirty="0"/>
          </a:p>
        </p:txBody>
      </p:sp>
      <p:pic>
        <p:nvPicPr>
          <p:cNvPr id="5" name="Рисунок 4">
            <a:extLst>
              <a:ext uri="{FF2B5EF4-FFF2-40B4-BE49-F238E27FC236}">
                <a16:creationId xmlns:a16="http://schemas.microsoft.com/office/drawing/2014/main" id="{8938E8A1-31B7-2A48-045A-10CFEE3BCCE2}"/>
              </a:ext>
            </a:extLst>
          </p:cNvPr>
          <p:cNvPicPr>
            <a:picLocks noChangeAspect="1"/>
          </p:cNvPicPr>
          <p:nvPr/>
        </p:nvPicPr>
        <p:blipFill>
          <a:blip r:embed="rId2"/>
          <a:srcRect r="10010"/>
          <a:stretch/>
        </p:blipFill>
        <p:spPr>
          <a:xfrm>
            <a:off x="7810903" y="1374408"/>
            <a:ext cx="4381097" cy="5035340"/>
          </a:xfrm>
          <a:prstGeom prst="rect">
            <a:avLst/>
          </a:prstGeom>
          <a:ln>
            <a:solidFill>
              <a:schemeClr val="accent1"/>
            </a:solidFill>
          </a:ln>
        </p:spPr>
      </p:pic>
    </p:spTree>
    <p:extLst>
      <p:ext uri="{BB962C8B-B14F-4D97-AF65-F5344CB8AC3E}">
        <p14:creationId xmlns:p14="http://schemas.microsoft.com/office/powerpoint/2010/main" val="2660527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374B6-F296-4F06-00F3-5409CC4753C9}"/>
              </a:ext>
            </a:extLst>
          </p:cNvPr>
          <p:cNvSpPr>
            <a:spLocks noGrp="1"/>
          </p:cNvSpPr>
          <p:nvPr>
            <p:ph type="title"/>
          </p:nvPr>
        </p:nvSpPr>
        <p:spPr>
          <a:xfrm>
            <a:off x="838200" y="149226"/>
            <a:ext cx="10515600" cy="842352"/>
          </a:xfrm>
        </p:spPr>
        <p:txBody>
          <a:bodyPr/>
          <a:lstStyle/>
          <a:p>
            <a:r>
              <a:rPr lang="ru-RU" dirty="0"/>
              <a:t>Доменное имя</a:t>
            </a:r>
          </a:p>
        </p:txBody>
      </p:sp>
      <p:sp>
        <p:nvSpPr>
          <p:cNvPr id="3" name="Объект 2">
            <a:extLst>
              <a:ext uri="{FF2B5EF4-FFF2-40B4-BE49-F238E27FC236}">
                <a16:creationId xmlns:a16="http://schemas.microsoft.com/office/drawing/2014/main" id="{581DA1BF-1E09-9FCD-5F95-6CDDE8E0AD60}"/>
              </a:ext>
            </a:extLst>
          </p:cNvPr>
          <p:cNvSpPr>
            <a:spLocks noGrp="1"/>
          </p:cNvSpPr>
          <p:nvPr>
            <p:ph idx="1"/>
          </p:nvPr>
        </p:nvSpPr>
        <p:spPr>
          <a:xfrm>
            <a:off x="838200" y="1207478"/>
            <a:ext cx="10515600" cy="2221522"/>
          </a:xfrm>
        </p:spPr>
        <p:txBody>
          <a:bodyPr/>
          <a:lstStyle/>
          <a:p>
            <a:r>
              <a:rPr lang="ru-RU" sz="2000" b="1" dirty="0"/>
              <a:t>Доменное имя </a:t>
            </a:r>
            <a:r>
              <a:rPr lang="ru-RU" sz="2000" dirty="0"/>
              <a:t>— это уникальное алфавитно-цифровое обозначение (включающее буквы, цифры, допускается использование знака дефис «-»), которое связано с адресом хоста.</a:t>
            </a:r>
          </a:p>
          <a:p>
            <a:r>
              <a:rPr lang="ru-RU" sz="2000" dirty="0"/>
              <a:t>Полное доменное имя состоит из непосредственного имени домена и далее имён всех доменов, в которые он входит, разделённых точками. Например, полное имя </a:t>
            </a:r>
            <a:r>
              <a:rPr lang="ru-RU" sz="2000" noProof="1">
                <a:latin typeface="Consolas" panose="020B0609020204030204" pitchFamily="49" charset="0"/>
                <a:cs typeface="Consolas" panose="020B0609020204030204" pitchFamily="49" charset="0"/>
              </a:rPr>
              <a:t>ru.reg.ru</a:t>
            </a:r>
            <a:r>
              <a:rPr lang="en" sz="2000" dirty="0"/>
              <a:t>. </a:t>
            </a:r>
            <a:r>
              <a:rPr lang="ru-RU" sz="2000" dirty="0"/>
              <a:t>обозначает домен третьего уровня .</a:t>
            </a:r>
            <a:r>
              <a:rPr lang="en" sz="2000" dirty="0"/>
              <a:t>ru, </a:t>
            </a:r>
            <a:r>
              <a:rPr lang="ru-RU" sz="2000" dirty="0"/>
              <a:t>который входит в домен второго уровня .</a:t>
            </a:r>
            <a:r>
              <a:rPr lang="en" sz="2000" dirty="0"/>
              <a:t>reg, </a:t>
            </a:r>
            <a:r>
              <a:rPr lang="ru-RU" sz="2000" dirty="0"/>
              <a:t>который входит в домен верхнего уровня .</a:t>
            </a:r>
            <a:r>
              <a:rPr lang="en" sz="2000" dirty="0"/>
              <a:t>ru</a:t>
            </a:r>
            <a:r>
              <a:rPr lang="ru-RU" sz="2000" dirty="0"/>
              <a:t>, который входит в корневой домен</a:t>
            </a:r>
            <a:r>
              <a:rPr lang="en-US" sz="2000" dirty="0"/>
              <a:t> (</a:t>
            </a:r>
            <a:r>
              <a:rPr lang="ru-RU" sz="2000" dirty="0"/>
              <a:t>обозначаемый точкой</a:t>
            </a:r>
            <a:r>
              <a:rPr lang="en-US" sz="2000" dirty="0"/>
              <a:t>).</a:t>
            </a:r>
          </a:p>
        </p:txBody>
      </p:sp>
      <p:pic>
        <p:nvPicPr>
          <p:cNvPr id="5" name="Рисунок 4">
            <a:extLst>
              <a:ext uri="{FF2B5EF4-FFF2-40B4-BE49-F238E27FC236}">
                <a16:creationId xmlns:a16="http://schemas.microsoft.com/office/drawing/2014/main" id="{221F63F7-8802-7410-FDF8-45989F238487}"/>
              </a:ext>
            </a:extLst>
          </p:cNvPr>
          <p:cNvPicPr>
            <a:picLocks noChangeAspect="1"/>
          </p:cNvPicPr>
          <p:nvPr/>
        </p:nvPicPr>
        <p:blipFill>
          <a:blip r:embed="rId2"/>
          <a:srcRect l="1899" t="4590" r="3537" b="7266"/>
          <a:stretch/>
        </p:blipFill>
        <p:spPr>
          <a:xfrm>
            <a:off x="6896551" y="3644900"/>
            <a:ext cx="5077907" cy="2540388"/>
          </a:xfrm>
          <a:prstGeom prst="rect">
            <a:avLst/>
          </a:prstGeom>
        </p:spPr>
      </p:pic>
      <p:pic>
        <p:nvPicPr>
          <p:cNvPr id="6" name="Picture 2" descr="Доменное имя: что это, как выбрать и зарегистрировать">
            <a:extLst>
              <a:ext uri="{FF2B5EF4-FFF2-40B4-BE49-F238E27FC236}">
                <a16:creationId xmlns:a16="http://schemas.microsoft.com/office/drawing/2014/main" id="{F9881E7D-351E-A910-CAA3-E45F9EDD0D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10" r="3248" b="4403"/>
          <a:stretch/>
        </p:blipFill>
        <p:spPr bwMode="auto">
          <a:xfrm>
            <a:off x="217542" y="3804333"/>
            <a:ext cx="6233415" cy="2221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355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C59192-6AE7-B3B8-810D-0F90D668A6BF}"/>
              </a:ext>
            </a:extLst>
          </p:cNvPr>
          <p:cNvSpPr>
            <a:spLocks noGrp="1"/>
          </p:cNvSpPr>
          <p:nvPr>
            <p:ph type="title"/>
          </p:nvPr>
        </p:nvSpPr>
        <p:spPr>
          <a:xfrm>
            <a:off x="412898" y="190915"/>
            <a:ext cx="6243083" cy="678083"/>
          </a:xfrm>
        </p:spPr>
        <p:txBody>
          <a:bodyPr>
            <a:normAutofit/>
          </a:bodyPr>
          <a:lstStyle/>
          <a:p>
            <a:r>
              <a:rPr lang="ru-RU" sz="4000" dirty="0"/>
              <a:t>Структура </a:t>
            </a:r>
            <a:r>
              <a:rPr lang="en" sz="4000" dirty="0"/>
              <a:t>SSL-</a:t>
            </a:r>
            <a:r>
              <a:rPr lang="ru-RU" sz="4000" dirty="0"/>
              <a:t>сертификата</a:t>
            </a:r>
          </a:p>
        </p:txBody>
      </p:sp>
      <p:sp>
        <p:nvSpPr>
          <p:cNvPr id="3" name="Объект 2">
            <a:extLst>
              <a:ext uri="{FF2B5EF4-FFF2-40B4-BE49-F238E27FC236}">
                <a16:creationId xmlns:a16="http://schemas.microsoft.com/office/drawing/2014/main" id="{BF299ABD-BBB8-730F-D783-295F1A13917D}"/>
              </a:ext>
            </a:extLst>
          </p:cNvPr>
          <p:cNvSpPr>
            <a:spLocks noGrp="1"/>
          </p:cNvSpPr>
          <p:nvPr>
            <p:ph idx="1"/>
          </p:nvPr>
        </p:nvSpPr>
        <p:spPr>
          <a:xfrm>
            <a:off x="412898" y="1092067"/>
            <a:ext cx="7061791" cy="2839205"/>
          </a:xfrm>
        </p:spPr>
        <p:txBody>
          <a:bodyPr/>
          <a:lstStyle/>
          <a:p>
            <a:pPr marL="0" indent="0">
              <a:lnSpc>
                <a:spcPct val="100000"/>
              </a:lnSpc>
              <a:buNone/>
            </a:pPr>
            <a:r>
              <a:rPr lang="en" sz="2000" dirty="0"/>
              <a:t>SSL-</a:t>
            </a:r>
            <a:r>
              <a:rPr lang="ru-RU" sz="2000" dirty="0"/>
              <a:t>сертификат содержит:</a:t>
            </a:r>
          </a:p>
          <a:p>
            <a:pPr>
              <a:lnSpc>
                <a:spcPct val="100000"/>
              </a:lnSpc>
              <a:spcBef>
                <a:spcPts val="500"/>
              </a:spcBef>
            </a:pPr>
            <a:r>
              <a:rPr lang="ru-RU" sz="2000" b="1" dirty="0"/>
              <a:t>Общую информацию</a:t>
            </a:r>
            <a:r>
              <a:rPr lang="ru-RU" sz="2000" dirty="0"/>
              <a:t> (доменное имя, организация, страна).</a:t>
            </a:r>
          </a:p>
          <a:p>
            <a:pPr>
              <a:lnSpc>
                <a:spcPct val="100000"/>
              </a:lnSpc>
              <a:spcBef>
                <a:spcPts val="500"/>
              </a:spcBef>
            </a:pPr>
            <a:r>
              <a:rPr lang="ru-RU" sz="2000" b="1" dirty="0"/>
              <a:t>Публичный ключ</a:t>
            </a:r>
            <a:r>
              <a:rPr lang="ru-RU" sz="2000" dirty="0"/>
              <a:t> (для шифрования и аутентификации).</a:t>
            </a:r>
          </a:p>
          <a:p>
            <a:pPr>
              <a:lnSpc>
                <a:spcPct val="100000"/>
              </a:lnSpc>
              <a:spcBef>
                <a:spcPts val="500"/>
              </a:spcBef>
            </a:pPr>
            <a:r>
              <a:rPr lang="ru-RU" sz="2000" b="1" dirty="0"/>
              <a:t>Цифровую подпись центра сертификации (</a:t>
            </a:r>
            <a:r>
              <a:rPr lang="en" sz="2000" b="1" dirty="0"/>
              <a:t>CA)</a:t>
            </a:r>
            <a:r>
              <a:rPr lang="en" sz="2000" dirty="0"/>
              <a:t>.</a:t>
            </a:r>
          </a:p>
          <a:p>
            <a:pPr>
              <a:lnSpc>
                <a:spcPct val="100000"/>
              </a:lnSpc>
              <a:spcBef>
                <a:spcPts val="500"/>
              </a:spcBef>
            </a:pPr>
            <a:r>
              <a:rPr lang="ru-RU" sz="2000" b="1" dirty="0"/>
              <a:t>Срок действия</a:t>
            </a:r>
            <a:r>
              <a:rPr lang="ru-RU" sz="2000" dirty="0"/>
              <a:t> (дата начала и окончания действия).</a:t>
            </a:r>
          </a:p>
          <a:p>
            <a:pPr>
              <a:lnSpc>
                <a:spcPct val="100000"/>
              </a:lnSpc>
              <a:spcBef>
                <a:spcPts val="500"/>
              </a:spcBef>
            </a:pPr>
            <a:r>
              <a:rPr lang="ru-RU" sz="2000" b="1" dirty="0"/>
              <a:t>Алгоритмы шифрования и подписи</a:t>
            </a:r>
            <a:r>
              <a:rPr lang="ru-RU" sz="2000" dirty="0"/>
              <a:t> (</a:t>
            </a:r>
            <a:r>
              <a:rPr lang="en" sz="2000" dirty="0"/>
              <a:t>RSA, ECDSA, SHA-256).</a:t>
            </a:r>
          </a:p>
          <a:p>
            <a:pPr>
              <a:lnSpc>
                <a:spcPct val="100000"/>
              </a:lnSpc>
              <a:spcBef>
                <a:spcPts val="500"/>
              </a:spcBef>
            </a:pPr>
            <a:r>
              <a:rPr lang="ru-RU" sz="2000" b="1" dirty="0"/>
              <a:t>Серийный номер</a:t>
            </a:r>
            <a:r>
              <a:rPr lang="ru-RU" sz="2000" dirty="0"/>
              <a:t> (уникальный идентификатор).</a:t>
            </a:r>
            <a:endParaRPr lang="en-US" sz="2000" b="1" dirty="0"/>
          </a:p>
          <a:p>
            <a:pPr marL="0" indent="0">
              <a:lnSpc>
                <a:spcPct val="100000"/>
              </a:lnSpc>
              <a:spcBef>
                <a:spcPts val="0"/>
              </a:spcBef>
              <a:buNone/>
            </a:pPr>
            <a:endParaRPr lang="ru-RU" sz="2000" dirty="0"/>
          </a:p>
          <a:p>
            <a:pPr marL="0" indent="0">
              <a:lnSpc>
                <a:spcPct val="100000"/>
              </a:lnSpc>
              <a:spcBef>
                <a:spcPts val="0"/>
              </a:spcBef>
              <a:buNone/>
            </a:pPr>
            <a:endParaRPr lang="ru-RU" sz="2000" dirty="0"/>
          </a:p>
        </p:txBody>
      </p:sp>
      <p:sp>
        <p:nvSpPr>
          <p:cNvPr id="5" name="TextBox 4">
            <a:extLst>
              <a:ext uri="{FF2B5EF4-FFF2-40B4-BE49-F238E27FC236}">
                <a16:creationId xmlns:a16="http://schemas.microsoft.com/office/drawing/2014/main" id="{0F5A7BDA-9D45-13F7-F637-0ADE40996F2B}"/>
              </a:ext>
            </a:extLst>
          </p:cNvPr>
          <p:cNvSpPr txBox="1"/>
          <p:nvPr/>
        </p:nvSpPr>
        <p:spPr>
          <a:xfrm>
            <a:off x="7655442" y="-25645"/>
            <a:ext cx="4536558" cy="6866752"/>
          </a:xfrm>
          <a:prstGeom prst="rect">
            <a:avLst/>
          </a:prstGeom>
          <a:solidFill>
            <a:schemeClr val="tx1"/>
          </a:solidFill>
        </p:spPr>
        <p:txBody>
          <a:bodyPr wrap="square">
            <a:spAutoFit/>
          </a:bodyPr>
          <a:lstStyle/>
          <a:p>
            <a:pPr>
              <a:lnSpc>
                <a:spcPct val="80000"/>
              </a:lnSpc>
            </a:pPr>
            <a:r>
              <a:rPr lang="ru-RU" sz="1100" noProof="1">
                <a:solidFill>
                  <a:srgbClr val="00FA00"/>
                </a:solidFill>
              </a:rPr>
              <a:t>Certificate:</a:t>
            </a:r>
          </a:p>
          <a:p>
            <a:pPr>
              <a:lnSpc>
                <a:spcPct val="80000"/>
              </a:lnSpc>
            </a:pPr>
            <a:r>
              <a:rPr lang="ru-RU" sz="1100" noProof="1">
                <a:solidFill>
                  <a:srgbClr val="00FA00"/>
                </a:solidFill>
              </a:rPr>
              <a:t>    Data:</a:t>
            </a:r>
          </a:p>
          <a:p>
            <a:pPr>
              <a:lnSpc>
                <a:spcPct val="80000"/>
              </a:lnSpc>
            </a:pPr>
            <a:r>
              <a:rPr lang="ru-RU" sz="1100" noProof="1">
                <a:solidFill>
                  <a:srgbClr val="00FA00"/>
                </a:solidFill>
              </a:rPr>
              <a:t>        Version: 3 (0x2)</a:t>
            </a:r>
          </a:p>
          <a:p>
            <a:pPr>
              <a:lnSpc>
                <a:spcPct val="80000"/>
              </a:lnSpc>
            </a:pPr>
            <a:r>
              <a:rPr lang="ru-RU" sz="1100" noProof="1">
                <a:solidFill>
                  <a:srgbClr val="00FA00"/>
                </a:solidFill>
              </a:rPr>
              <a:t>        Serial Number:</a:t>
            </a:r>
          </a:p>
          <a:p>
            <a:pPr>
              <a:lnSpc>
                <a:spcPct val="80000"/>
              </a:lnSpc>
            </a:pPr>
            <a:r>
              <a:rPr lang="ru-RU" sz="1100" noProof="1">
                <a:solidFill>
                  <a:srgbClr val="00FA00"/>
                </a:solidFill>
              </a:rPr>
              <a:t>            09:b5:6a:2f:bb:b4:66:04:51:52:b6:1c</a:t>
            </a:r>
          </a:p>
          <a:p>
            <a:pPr>
              <a:lnSpc>
                <a:spcPct val="80000"/>
              </a:lnSpc>
            </a:pPr>
            <a:r>
              <a:rPr lang="ru-RU" sz="1100" noProof="1">
                <a:solidFill>
                  <a:srgbClr val="00FA00"/>
                </a:solidFill>
              </a:rPr>
              <a:t>        Signature Algorithm: sha256WithRSAEncryption</a:t>
            </a:r>
          </a:p>
          <a:p>
            <a:pPr>
              <a:lnSpc>
                <a:spcPct val="80000"/>
              </a:lnSpc>
            </a:pPr>
            <a:r>
              <a:rPr lang="ru-RU" sz="1100" noProof="1">
                <a:solidFill>
                  <a:srgbClr val="00FA00"/>
                </a:solidFill>
              </a:rPr>
              <a:t>        Issuer: C=BE, O=GlobalSign nv-sa, CN=GlobalSign Extended Validation CA - SHA256 - G3</a:t>
            </a:r>
          </a:p>
          <a:p>
            <a:pPr>
              <a:lnSpc>
                <a:spcPct val="80000"/>
              </a:lnSpc>
            </a:pPr>
            <a:r>
              <a:rPr lang="ru-RU" sz="1100" noProof="1">
                <a:solidFill>
                  <a:srgbClr val="00FA00"/>
                </a:solidFill>
              </a:rPr>
              <a:t>        Validity</a:t>
            </a:r>
          </a:p>
          <a:p>
            <a:pPr>
              <a:lnSpc>
                <a:spcPct val="80000"/>
              </a:lnSpc>
            </a:pPr>
            <a:r>
              <a:rPr lang="ru-RU" sz="1100" noProof="1">
                <a:solidFill>
                  <a:srgbClr val="00FA00"/>
                </a:solidFill>
              </a:rPr>
              <a:t>            Not Before: Oct  9 09:50:47 2024 GMT</a:t>
            </a:r>
          </a:p>
          <a:p>
            <a:pPr>
              <a:lnSpc>
                <a:spcPct val="80000"/>
              </a:lnSpc>
            </a:pPr>
            <a:r>
              <a:rPr lang="ru-RU" sz="1100" noProof="1">
                <a:solidFill>
                  <a:srgbClr val="00FA00"/>
                </a:solidFill>
              </a:rPr>
              <a:t>            Not After : Nov 10 09:50:46 2025 GMT</a:t>
            </a:r>
          </a:p>
          <a:p>
            <a:pPr>
              <a:lnSpc>
                <a:spcPct val="80000"/>
              </a:lnSpc>
            </a:pPr>
            <a:r>
              <a:rPr lang="ru-RU" sz="1100" noProof="1">
                <a:solidFill>
                  <a:srgbClr val="00FA00"/>
                </a:solidFill>
              </a:rPr>
              <a:t>        Subject: businessCategory=Private Organization, serialNumber=1067746613494, jurisdictionC=RU, jurisdictionST=Moscow, C=RU, ST=Moscow, L=Moscow, street=pr-kt Leningradskiy, 72 / korpus 3, O=Registrar of domain names REG.RU LLC, CN=www.reg.ru</a:t>
            </a:r>
          </a:p>
          <a:p>
            <a:pPr>
              <a:lnSpc>
                <a:spcPct val="80000"/>
              </a:lnSpc>
            </a:pPr>
            <a:r>
              <a:rPr lang="ru-RU" sz="1100" noProof="1">
                <a:solidFill>
                  <a:srgbClr val="00FA00"/>
                </a:solidFill>
              </a:rPr>
              <a:t>        Subject Public Key Info:</a:t>
            </a:r>
          </a:p>
          <a:p>
            <a:pPr>
              <a:lnSpc>
                <a:spcPct val="80000"/>
              </a:lnSpc>
            </a:pPr>
            <a:r>
              <a:rPr lang="ru-RU" sz="1100" noProof="1">
                <a:solidFill>
                  <a:srgbClr val="00FA00"/>
                </a:solidFill>
              </a:rPr>
              <a:t>            Public Key Algorithm: rsaEncryption</a:t>
            </a:r>
          </a:p>
          <a:p>
            <a:pPr>
              <a:lnSpc>
                <a:spcPct val="80000"/>
              </a:lnSpc>
            </a:pPr>
            <a:r>
              <a:rPr lang="ru-RU" sz="1100" noProof="1">
                <a:solidFill>
                  <a:srgbClr val="00FA00"/>
                </a:solidFill>
              </a:rPr>
              <a:t>                Public-Key: (4096 bit)</a:t>
            </a:r>
          </a:p>
          <a:p>
            <a:pPr>
              <a:lnSpc>
                <a:spcPct val="80000"/>
              </a:lnSpc>
            </a:pPr>
            <a:r>
              <a:rPr lang="ru-RU" sz="1100" noProof="1">
                <a:solidFill>
                  <a:srgbClr val="00FA00"/>
                </a:solidFill>
              </a:rPr>
              <a:t>                Modulus:</a:t>
            </a:r>
          </a:p>
          <a:p>
            <a:pPr>
              <a:lnSpc>
                <a:spcPct val="80000"/>
              </a:lnSpc>
            </a:pPr>
            <a:r>
              <a:rPr lang="ru-RU" sz="1100" noProof="1">
                <a:solidFill>
                  <a:srgbClr val="00FA00"/>
                </a:solidFill>
              </a:rPr>
              <a:t>                    00:c6:bd:6f:ce:bf:c8:b2:d8:7e:02:79:d7:5a:b2: ...</a:t>
            </a:r>
          </a:p>
          <a:p>
            <a:pPr>
              <a:lnSpc>
                <a:spcPct val="80000"/>
              </a:lnSpc>
            </a:pPr>
            <a:r>
              <a:rPr lang="ru-RU" sz="1100" noProof="1">
                <a:solidFill>
                  <a:srgbClr val="00FA00"/>
                </a:solidFill>
              </a:rPr>
              <a:t>                Exponent: 65537 (0x10001)</a:t>
            </a:r>
          </a:p>
          <a:p>
            <a:pPr>
              <a:lnSpc>
                <a:spcPct val="80000"/>
              </a:lnSpc>
            </a:pPr>
            <a:r>
              <a:rPr lang="ru-RU" sz="1100" noProof="1">
                <a:solidFill>
                  <a:srgbClr val="00FA00"/>
                </a:solidFill>
              </a:rPr>
              <a:t>        X509v3 extensions:</a:t>
            </a:r>
          </a:p>
          <a:p>
            <a:pPr>
              <a:lnSpc>
                <a:spcPct val="80000"/>
              </a:lnSpc>
            </a:pPr>
            <a:r>
              <a:rPr lang="ru-RU" sz="1100" noProof="1">
                <a:solidFill>
                  <a:srgbClr val="00FA00"/>
                </a:solidFill>
              </a:rPr>
              <a:t>            X509v3 Key Usage: critical</a:t>
            </a:r>
          </a:p>
          <a:p>
            <a:pPr>
              <a:lnSpc>
                <a:spcPct val="80000"/>
              </a:lnSpc>
            </a:pPr>
            <a:r>
              <a:rPr lang="ru-RU" sz="1100" noProof="1">
                <a:solidFill>
                  <a:srgbClr val="00FA00"/>
                </a:solidFill>
              </a:rPr>
              <a:t>                Digital Signature, Key Encipherment</a:t>
            </a:r>
          </a:p>
          <a:p>
            <a:pPr>
              <a:lnSpc>
                <a:spcPct val="80000"/>
              </a:lnSpc>
            </a:pPr>
            <a:r>
              <a:rPr lang="ru-RU" sz="1100" noProof="1">
                <a:solidFill>
                  <a:srgbClr val="00FA00"/>
                </a:solidFill>
              </a:rPr>
              <a:t>            X509v3 Basic Constraints: critical</a:t>
            </a:r>
          </a:p>
          <a:p>
            <a:pPr>
              <a:lnSpc>
                <a:spcPct val="80000"/>
              </a:lnSpc>
            </a:pPr>
            <a:r>
              <a:rPr lang="ru-RU" sz="1100" noProof="1">
                <a:solidFill>
                  <a:srgbClr val="00FA00"/>
                </a:solidFill>
              </a:rPr>
              <a:t>                CA:FALSE</a:t>
            </a:r>
          </a:p>
          <a:p>
            <a:pPr>
              <a:lnSpc>
                <a:spcPct val="80000"/>
              </a:lnSpc>
            </a:pPr>
            <a:r>
              <a:rPr lang="ru-RU" sz="1100" noProof="1">
                <a:solidFill>
                  <a:srgbClr val="00FA00"/>
                </a:solidFill>
              </a:rPr>
              <a:t>            Authority Information Access: </a:t>
            </a:r>
          </a:p>
          <a:p>
            <a:pPr>
              <a:lnSpc>
                <a:spcPct val="80000"/>
              </a:lnSpc>
            </a:pPr>
            <a:r>
              <a:rPr lang="ru-RU" sz="1100" noProof="1">
                <a:solidFill>
                  <a:srgbClr val="00FA00"/>
                </a:solidFill>
              </a:rPr>
              <a:t>                CA Issuers - URI:http://secure.globalsign.com/cacert/gsextendvalsha2g3r3.crt</a:t>
            </a:r>
          </a:p>
          <a:p>
            <a:pPr>
              <a:lnSpc>
                <a:spcPct val="80000"/>
              </a:lnSpc>
            </a:pPr>
            <a:r>
              <a:rPr lang="ru-RU" sz="1100" noProof="1">
                <a:solidFill>
                  <a:srgbClr val="00FA00"/>
                </a:solidFill>
              </a:rPr>
              <a:t>                OCSP - URI:http://ocsp2.globalsign.com/gsextendvalsha2g3r3</a:t>
            </a:r>
          </a:p>
          <a:p>
            <a:pPr>
              <a:lnSpc>
                <a:spcPct val="80000"/>
              </a:lnSpc>
            </a:pPr>
            <a:r>
              <a:rPr lang="ru-RU" sz="1100" noProof="1">
                <a:solidFill>
                  <a:srgbClr val="00FA00"/>
                </a:solidFill>
              </a:rPr>
              <a:t>            X509v3 Certificate Policies: </a:t>
            </a:r>
          </a:p>
          <a:p>
            <a:pPr>
              <a:lnSpc>
                <a:spcPct val="80000"/>
              </a:lnSpc>
            </a:pPr>
            <a:r>
              <a:rPr lang="ru-RU" sz="1100" noProof="1">
                <a:solidFill>
                  <a:srgbClr val="00FA00"/>
                </a:solidFill>
              </a:rPr>
              <a:t>                Policy: 1.3.6.1.4.1.4146.1.1</a:t>
            </a:r>
          </a:p>
          <a:p>
            <a:pPr>
              <a:lnSpc>
                <a:spcPct val="80000"/>
              </a:lnSpc>
            </a:pPr>
            <a:r>
              <a:rPr lang="ru-RU" sz="1100" noProof="1">
                <a:solidFill>
                  <a:srgbClr val="00FA00"/>
                </a:solidFill>
              </a:rPr>
              <a:t>                  CPS: https://www.globalsign.com/repository/</a:t>
            </a:r>
          </a:p>
          <a:p>
            <a:pPr>
              <a:lnSpc>
                <a:spcPct val="80000"/>
              </a:lnSpc>
            </a:pPr>
            <a:r>
              <a:rPr lang="ru-RU" sz="1100" noProof="1">
                <a:solidFill>
                  <a:srgbClr val="00FA00"/>
                </a:solidFill>
              </a:rPr>
              <a:t>                Policy: 2.23.140.1.1</a:t>
            </a:r>
          </a:p>
          <a:p>
            <a:pPr>
              <a:lnSpc>
                <a:spcPct val="80000"/>
              </a:lnSpc>
            </a:pPr>
            <a:r>
              <a:rPr lang="ru-RU" sz="1100" noProof="1">
                <a:solidFill>
                  <a:srgbClr val="00FA00"/>
                </a:solidFill>
              </a:rPr>
              <a:t>            X509v3 CRL Distribution Points: </a:t>
            </a:r>
          </a:p>
          <a:p>
            <a:pPr>
              <a:lnSpc>
                <a:spcPct val="80000"/>
              </a:lnSpc>
            </a:pPr>
            <a:r>
              <a:rPr lang="ru-RU" sz="1100" noProof="1">
                <a:solidFill>
                  <a:srgbClr val="00FA00"/>
                </a:solidFill>
              </a:rPr>
              <a:t>                Full Name:</a:t>
            </a:r>
          </a:p>
          <a:p>
            <a:pPr>
              <a:lnSpc>
                <a:spcPct val="80000"/>
              </a:lnSpc>
            </a:pPr>
            <a:r>
              <a:rPr lang="ru-RU" sz="1100" noProof="1">
                <a:solidFill>
                  <a:srgbClr val="00FA00"/>
                </a:solidFill>
              </a:rPr>
              <a:t>                  URI:http://crl.globalsign.com/gs/gsextendvalsha2g3r3.crl</a:t>
            </a:r>
          </a:p>
          <a:p>
            <a:pPr>
              <a:lnSpc>
                <a:spcPct val="80000"/>
              </a:lnSpc>
            </a:pPr>
            <a:r>
              <a:rPr lang="ru-RU" sz="1100" noProof="1">
                <a:solidFill>
                  <a:srgbClr val="00FA00"/>
                </a:solidFill>
              </a:rPr>
              <a:t>            X509v3 Subject Alternative Name: </a:t>
            </a:r>
          </a:p>
          <a:p>
            <a:pPr>
              <a:lnSpc>
                <a:spcPct val="80000"/>
              </a:lnSpc>
            </a:pPr>
            <a:r>
              <a:rPr lang="ru-RU" sz="1100" noProof="1">
                <a:solidFill>
                  <a:srgbClr val="00FA00"/>
                </a:solidFill>
              </a:rPr>
              <a:t>                DNS:www.reg.ru, DNS:www.reg.com, DNS:hosting.reg.com, DNS:reg.com, DNS:hosting.reg.ru, DNS:www.hosting.reg.ru, DNS:reg.ru</a:t>
            </a:r>
          </a:p>
          <a:p>
            <a:pPr>
              <a:lnSpc>
                <a:spcPct val="80000"/>
              </a:lnSpc>
            </a:pPr>
            <a:r>
              <a:rPr lang="ru-RU" sz="1100" noProof="1">
                <a:solidFill>
                  <a:srgbClr val="00FA00"/>
                </a:solidFill>
              </a:rPr>
              <a:t>            X509v3 Extended Key Usage: </a:t>
            </a:r>
          </a:p>
          <a:p>
            <a:pPr>
              <a:lnSpc>
                <a:spcPct val="80000"/>
              </a:lnSpc>
            </a:pPr>
            <a:r>
              <a:rPr lang="ru-RU" sz="1100" noProof="1">
                <a:solidFill>
                  <a:srgbClr val="00FA00"/>
                </a:solidFill>
              </a:rPr>
              <a:t>                TLS Web Server Authentication, TLS Web Client Authentication</a:t>
            </a:r>
          </a:p>
          <a:p>
            <a:pPr>
              <a:lnSpc>
                <a:spcPct val="80000"/>
              </a:lnSpc>
            </a:pPr>
            <a:r>
              <a:rPr lang="ru-RU" sz="1100" noProof="1">
                <a:solidFill>
                  <a:srgbClr val="00FA00"/>
                </a:solidFill>
              </a:rPr>
              <a:t>            X509v3 Authority Key Identifier: </a:t>
            </a:r>
          </a:p>
          <a:p>
            <a:pPr>
              <a:lnSpc>
                <a:spcPct val="80000"/>
              </a:lnSpc>
            </a:pPr>
            <a:r>
              <a:rPr lang="ru-RU" sz="1100" noProof="1">
                <a:solidFill>
                  <a:srgbClr val="00FA00"/>
                </a:solidFill>
              </a:rPr>
              <a:t>                DD:B3:E7:6D:A8:2E:E8:C5:4E:6E:CF:74:E6:75:3C:94:15:CE:E8:1D</a:t>
            </a:r>
          </a:p>
          <a:p>
            <a:pPr>
              <a:lnSpc>
                <a:spcPct val="80000"/>
              </a:lnSpc>
            </a:pPr>
            <a:r>
              <a:rPr lang="ru-RU" sz="1100" noProof="1">
                <a:solidFill>
                  <a:srgbClr val="00FA00"/>
                </a:solidFill>
              </a:rPr>
              <a:t>            X509v3 Subject Key Identifier: </a:t>
            </a:r>
          </a:p>
          <a:p>
            <a:pPr>
              <a:lnSpc>
                <a:spcPct val="80000"/>
              </a:lnSpc>
            </a:pPr>
            <a:r>
              <a:rPr lang="ru-RU" sz="1100" noProof="1">
                <a:solidFill>
                  <a:srgbClr val="00FA00"/>
                </a:solidFill>
              </a:rPr>
              <a:t>                95:33:D8:DD:F4:1C:C8:61:4D:B4:9E:41:4B:3B:FE:C8:46:55:3A:D4</a:t>
            </a:r>
          </a:p>
          <a:p>
            <a:pPr>
              <a:lnSpc>
                <a:spcPct val="80000"/>
              </a:lnSpc>
            </a:pPr>
            <a:r>
              <a:rPr lang="ru-RU" sz="1100" noProof="1">
                <a:solidFill>
                  <a:srgbClr val="00FA00"/>
                </a:solidFill>
              </a:rPr>
              <a:t>            CT Precertificate SCTs:  </a:t>
            </a:r>
            <a:r>
              <a:rPr lang="en-US" sz="1100" noProof="1">
                <a:solidFill>
                  <a:srgbClr val="00FA00"/>
                </a:solidFill>
              </a:rPr>
              <a:t>...</a:t>
            </a:r>
            <a:endParaRPr lang="ru-RU" sz="1100" noProof="1">
              <a:solidFill>
                <a:srgbClr val="00FA00"/>
              </a:solidFill>
            </a:endParaRPr>
          </a:p>
          <a:p>
            <a:pPr>
              <a:lnSpc>
                <a:spcPct val="80000"/>
              </a:lnSpc>
            </a:pPr>
            <a:r>
              <a:rPr lang="ru-RU" sz="1100" noProof="1">
                <a:solidFill>
                  <a:srgbClr val="00FA00"/>
                </a:solidFill>
              </a:rPr>
              <a:t>Signature Algorithm: sha256WithRSAEncryption</a:t>
            </a:r>
          </a:p>
          <a:p>
            <a:pPr>
              <a:lnSpc>
                <a:spcPct val="80000"/>
              </a:lnSpc>
            </a:pPr>
            <a:r>
              <a:rPr lang="ru-RU" sz="1100" noProof="1">
                <a:solidFill>
                  <a:srgbClr val="00FA00"/>
                </a:solidFill>
              </a:rPr>
              <a:t>    Signature Value:</a:t>
            </a:r>
          </a:p>
          <a:p>
            <a:pPr>
              <a:lnSpc>
                <a:spcPct val="80000"/>
              </a:lnSpc>
            </a:pPr>
            <a:r>
              <a:rPr lang="ru-RU" sz="1100" noProof="1">
                <a:solidFill>
                  <a:srgbClr val="00FA00"/>
                </a:solidFill>
              </a:rPr>
              <a:t>        23:2c:7d:22:c6:e5:50:88:be:8d:72:a7:e6:ea:f1:54:57:c8: ...</a:t>
            </a:r>
          </a:p>
        </p:txBody>
      </p:sp>
      <p:sp>
        <p:nvSpPr>
          <p:cNvPr id="10" name="TextBox 9">
            <a:extLst>
              <a:ext uri="{FF2B5EF4-FFF2-40B4-BE49-F238E27FC236}">
                <a16:creationId xmlns:a16="http://schemas.microsoft.com/office/drawing/2014/main" id="{55E31274-566C-B417-C378-C78C335CF45A}"/>
              </a:ext>
            </a:extLst>
          </p:cNvPr>
          <p:cNvSpPr txBox="1"/>
          <p:nvPr/>
        </p:nvSpPr>
        <p:spPr>
          <a:xfrm>
            <a:off x="485553" y="4667721"/>
            <a:ext cx="6097772" cy="1754326"/>
          </a:xfrm>
          <a:prstGeom prst="rect">
            <a:avLst/>
          </a:prstGeom>
          <a:solidFill>
            <a:schemeClr val="bg1">
              <a:lumMod val="95000"/>
            </a:schemeClr>
          </a:solidFill>
        </p:spPr>
        <p:txBody>
          <a:bodyPr wrap="square">
            <a:spAutoFit/>
          </a:bodyPr>
          <a:lstStyle/>
          <a:p>
            <a:r>
              <a:rPr lang="en" dirty="0">
                <a:latin typeface="Consolas" panose="020B0609020204030204" pitchFamily="49" charset="0"/>
                <a:cs typeface="Consolas" panose="020B0609020204030204" pitchFamily="49" charset="0"/>
              </a:rPr>
              <a:t>Subject: CN=example.com</a:t>
            </a:r>
          </a:p>
          <a:p>
            <a:r>
              <a:rPr lang="en" dirty="0">
                <a:latin typeface="Consolas" panose="020B0609020204030204" pitchFamily="49" charset="0"/>
                <a:cs typeface="Consolas" panose="020B0609020204030204" pitchFamily="49" charset="0"/>
              </a:rPr>
              <a:t>Issuer: CN=Let's Encrypt Authority X3</a:t>
            </a:r>
          </a:p>
          <a:p>
            <a:r>
              <a:rPr lang="en" dirty="0">
                <a:latin typeface="Consolas" panose="020B0609020204030204" pitchFamily="49" charset="0"/>
                <a:cs typeface="Consolas" panose="020B0609020204030204" pitchFamily="49" charset="0"/>
              </a:rPr>
              <a:t>Public Key Algorithm: RSA (2048 bits)</a:t>
            </a:r>
          </a:p>
          <a:p>
            <a:r>
              <a:rPr lang="en" dirty="0">
                <a:latin typeface="Consolas" panose="020B0609020204030204" pitchFamily="49" charset="0"/>
                <a:cs typeface="Consolas" panose="020B0609020204030204" pitchFamily="49" charset="0"/>
              </a:rPr>
              <a:t>Signature Algorithm: SHA-256</a:t>
            </a:r>
          </a:p>
          <a:p>
            <a:r>
              <a:rPr lang="en" dirty="0">
                <a:latin typeface="Consolas" panose="020B0609020204030204" pitchFamily="49" charset="0"/>
                <a:cs typeface="Consolas" panose="020B0609020204030204" pitchFamily="49" charset="0"/>
              </a:rPr>
              <a:t>Valid From: March 1, 2024</a:t>
            </a:r>
          </a:p>
          <a:p>
            <a:r>
              <a:rPr lang="en" dirty="0">
                <a:latin typeface="Consolas" panose="020B0609020204030204" pitchFamily="49" charset="0"/>
                <a:cs typeface="Consolas" panose="020B0609020204030204" pitchFamily="49" charset="0"/>
              </a:rPr>
              <a:t>Valid To: June 1, 2024</a:t>
            </a:r>
          </a:p>
        </p:txBody>
      </p:sp>
      <p:sp>
        <p:nvSpPr>
          <p:cNvPr id="12" name="TextBox 11">
            <a:extLst>
              <a:ext uri="{FF2B5EF4-FFF2-40B4-BE49-F238E27FC236}">
                <a16:creationId xmlns:a16="http://schemas.microsoft.com/office/drawing/2014/main" id="{212C8C2B-50B4-DE34-4037-9E413D84F0CF}"/>
              </a:ext>
            </a:extLst>
          </p:cNvPr>
          <p:cNvSpPr txBox="1"/>
          <p:nvPr/>
        </p:nvSpPr>
        <p:spPr>
          <a:xfrm>
            <a:off x="412898" y="4298389"/>
            <a:ext cx="6097772" cy="369332"/>
          </a:xfrm>
          <a:prstGeom prst="rect">
            <a:avLst/>
          </a:prstGeom>
          <a:noFill/>
        </p:spPr>
        <p:txBody>
          <a:bodyPr wrap="square">
            <a:spAutoFit/>
          </a:bodyPr>
          <a:lstStyle/>
          <a:p>
            <a:r>
              <a:rPr lang="ru-RU" b="1" dirty="0"/>
              <a:t>Пример содержимого сертификата (формат </a:t>
            </a:r>
            <a:r>
              <a:rPr lang="en" b="1" dirty="0"/>
              <a:t>X.509):</a:t>
            </a:r>
            <a:endParaRPr lang="en" dirty="0"/>
          </a:p>
        </p:txBody>
      </p:sp>
    </p:spTree>
    <p:extLst>
      <p:ext uri="{BB962C8B-B14F-4D97-AF65-F5344CB8AC3E}">
        <p14:creationId xmlns:p14="http://schemas.microsoft.com/office/powerpoint/2010/main" val="256786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F6EECC-ED71-D36E-FD0E-E30C844FB208}"/>
              </a:ext>
            </a:extLst>
          </p:cNvPr>
          <p:cNvSpPr>
            <a:spLocks noGrp="1"/>
          </p:cNvSpPr>
          <p:nvPr>
            <p:ph type="title"/>
          </p:nvPr>
        </p:nvSpPr>
        <p:spPr>
          <a:xfrm>
            <a:off x="838200" y="0"/>
            <a:ext cx="10515600" cy="691116"/>
          </a:xfrm>
        </p:spPr>
        <p:txBody>
          <a:bodyPr>
            <a:normAutofit fontScale="90000"/>
          </a:bodyPr>
          <a:lstStyle/>
          <a:p>
            <a:r>
              <a:rPr lang="ru-RU" dirty="0"/>
              <a:t>Содержимое </a:t>
            </a:r>
            <a:r>
              <a:rPr lang="en-US" dirty="0"/>
              <a:t>SSL-</a:t>
            </a:r>
            <a:r>
              <a:rPr lang="ru-RU" dirty="0"/>
              <a:t>сертификата</a:t>
            </a:r>
          </a:p>
        </p:txBody>
      </p:sp>
      <p:graphicFrame>
        <p:nvGraphicFramePr>
          <p:cNvPr id="4" name="Таблица 3">
            <a:extLst>
              <a:ext uri="{FF2B5EF4-FFF2-40B4-BE49-F238E27FC236}">
                <a16:creationId xmlns:a16="http://schemas.microsoft.com/office/drawing/2014/main" id="{045421BF-6496-C3FB-0C65-FB3CDDE7A0A8}"/>
              </a:ext>
            </a:extLst>
          </p:cNvPr>
          <p:cNvGraphicFramePr>
            <a:graphicFrameLocks noGrp="1"/>
          </p:cNvGraphicFramePr>
          <p:nvPr>
            <p:extLst>
              <p:ext uri="{D42A27DB-BD31-4B8C-83A1-F6EECF244321}">
                <p14:modId xmlns:p14="http://schemas.microsoft.com/office/powerpoint/2010/main" val="3053871436"/>
              </p:ext>
            </p:extLst>
          </p:nvPr>
        </p:nvGraphicFramePr>
        <p:xfrm>
          <a:off x="212651" y="903734"/>
          <a:ext cx="11791506" cy="5754792"/>
        </p:xfrm>
        <a:graphic>
          <a:graphicData uri="http://schemas.openxmlformats.org/drawingml/2006/table">
            <a:tbl>
              <a:tblPr firstRow="1">
                <a:tableStyleId>{72833802-FEF1-4C79-8D5D-14CF1EAF98D9}</a:tableStyleId>
              </a:tblPr>
              <a:tblGrid>
                <a:gridCol w="3721396">
                  <a:extLst>
                    <a:ext uri="{9D8B030D-6E8A-4147-A177-3AD203B41FA5}">
                      <a16:colId xmlns:a16="http://schemas.microsoft.com/office/drawing/2014/main" val="1051285224"/>
                    </a:ext>
                  </a:extLst>
                </a:gridCol>
                <a:gridCol w="4139608">
                  <a:extLst>
                    <a:ext uri="{9D8B030D-6E8A-4147-A177-3AD203B41FA5}">
                      <a16:colId xmlns:a16="http://schemas.microsoft.com/office/drawing/2014/main" val="618919745"/>
                    </a:ext>
                  </a:extLst>
                </a:gridCol>
                <a:gridCol w="3930502">
                  <a:extLst>
                    <a:ext uri="{9D8B030D-6E8A-4147-A177-3AD203B41FA5}">
                      <a16:colId xmlns:a16="http://schemas.microsoft.com/office/drawing/2014/main" val="1220343406"/>
                    </a:ext>
                  </a:extLst>
                </a:gridCol>
              </a:tblGrid>
              <a:tr h="292547">
                <a:tc>
                  <a:txBody>
                    <a:bodyPr/>
                    <a:lstStyle/>
                    <a:p>
                      <a:r>
                        <a:rPr lang="ru-RU" sz="1800" b="1"/>
                        <a:t>Компонент</a:t>
                      </a:r>
                      <a:endParaRPr lang="ru-RU" sz="1800"/>
                    </a:p>
                  </a:txBody>
                  <a:tcPr marL="62162" marR="62162" marT="31081" marB="31081" anchor="ctr"/>
                </a:tc>
                <a:tc>
                  <a:txBody>
                    <a:bodyPr/>
                    <a:lstStyle/>
                    <a:p>
                      <a:r>
                        <a:rPr lang="ru-RU" sz="1800" b="1"/>
                        <a:t>Описание</a:t>
                      </a:r>
                      <a:endParaRPr lang="ru-RU" sz="1800"/>
                    </a:p>
                  </a:txBody>
                  <a:tcPr marL="62162" marR="62162" marT="31081" marB="31081" anchor="ctr"/>
                </a:tc>
                <a:tc>
                  <a:txBody>
                    <a:bodyPr/>
                    <a:lstStyle/>
                    <a:p>
                      <a:r>
                        <a:rPr lang="ru-RU" sz="1800" b="1"/>
                        <a:t>Пример</a:t>
                      </a:r>
                      <a:endParaRPr lang="ru-RU" sz="1800"/>
                    </a:p>
                  </a:txBody>
                  <a:tcPr marL="62162" marR="62162" marT="31081" marB="31081" anchor="ctr"/>
                </a:tc>
                <a:extLst>
                  <a:ext uri="{0D108BD9-81ED-4DB2-BD59-A6C34878D82A}">
                    <a16:rowId xmlns:a16="http://schemas.microsoft.com/office/drawing/2014/main" val="2759193781"/>
                  </a:ext>
                </a:extLst>
              </a:tr>
              <a:tr h="292547">
                <a:tc>
                  <a:txBody>
                    <a:bodyPr/>
                    <a:lstStyle/>
                    <a:p>
                      <a:r>
                        <a:rPr lang="ru-RU" sz="1800" b="1"/>
                        <a:t>Версия (</a:t>
                      </a:r>
                      <a:r>
                        <a:rPr lang="en" sz="1800" b="1"/>
                        <a:t>Version)</a:t>
                      </a:r>
                      <a:endParaRPr lang="en" sz="1800"/>
                    </a:p>
                  </a:txBody>
                  <a:tcPr marL="62162" marR="62162" marT="31081" marB="31081" anchor="ctr"/>
                </a:tc>
                <a:tc>
                  <a:txBody>
                    <a:bodyPr/>
                    <a:lstStyle/>
                    <a:p>
                      <a:r>
                        <a:rPr lang="ru-RU" sz="1800"/>
                        <a:t>Версия стандарта </a:t>
                      </a:r>
                      <a:r>
                        <a:rPr lang="en" sz="1800"/>
                        <a:t>X.509</a:t>
                      </a:r>
                    </a:p>
                  </a:txBody>
                  <a:tcPr marL="62162" marR="62162" marT="31081" marB="31081" anchor="ctr"/>
                </a:tc>
                <a:tc>
                  <a:txBody>
                    <a:bodyPr/>
                    <a:lstStyle/>
                    <a:p>
                      <a:r>
                        <a:rPr lang="ru-RU" sz="1700">
                          <a:latin typeface="Consolas" panose="020B0609020204030204" pitchFamily="49" charset="0"/>
                          <a:cs typeface="Consolas" panose="020B0609020204030204" pitchFamily="49" charset="0"/>
                        </a:rPr>
                        <a:t>3</a:t>
                      </a:r>
                    </a:p>
                  </a:txBody>
                  <a:tcPr marL="62162" marR="62162" marT="31081" marB="31081" anchor="ctr"/>
                </a:tc>
                <a:extLst>
                  <a:ext uri="{0D108BD9-81ED-4DB2-BD59-A6C34878D82A}">
                    <a16:rowId xmlns:a16="http://schemas.microsoft.com/office/drawing/2014/main" val="3178305475"/>
                  </a:ext>
                </a:extLst>
              </a:tr>
              <a:tr h="292547">
                <a:tc>
                  <a:txBody>
                    <a:bodyPr/>
                    <a:lstStyle/>
                    <a:p>
                      <a:r>
                        <a:rPr lang="ru-RU" sz="1800" b="1"/>
                        <a:t>Серийный номер (</a:t>
                      </a:r>
                      <a:r>
                        <a:rPr lang="en" sz="1800" b="1"/>
                        <a:t>Serial Number)</a:t>
                      </a:r>
                      <a:endParaRPr lang="en" sz="1800"/>
                    </a:p>
                  </a:txBody>
                  <a:tcPr marL="62162" marR="62162" marT="31081" marB="31081" anchor="ctr"/>
                </a:tc>
                <a:tc>
                  <a:txBody>
                    <a:bodyPr/>
                    <a:lstStyle/>
                    <a:p>
                      <a:r>
                        <a:rPr lang="ru-RU" sz="1800"/>
                        <a:t>Уникальный номер сертификата</a:t>
                      </a:r>
                    </a:p>
                  </a:txBody>
                  <a:tcPr marL="62162" marR="62162" marT="31081" marB="31081" anchor="ctr"/>
                </a:tc>
                <a:tc>
                  <a:txBody>
                    <a:bodyPr/>
                    <a:lstStyle/>
                    <a:p>
                      <a:r>
                        <a:rPr lang="en" sz="1700">
                          <a:latin typeface="Consolas" panose="020B0609020204030204" pitchFamily="49" charset="0"/>
                          <a:cs typeface="Consolas" panose="020B0609020204030204" pitchFamily="49" charset="0"/>
                        </a:rPr>
                        <a:t>123456789ABC</a:t>
                      </a:r>
                    </a:p>
                  </a:txBody>
                  <a:tcPr marL="62162" marR="62162" marT="31081" marB="31081" anchor="ctr"/>
                </a:tc>
                <a:extLst>
                  <a:ext uri="{0D108BD9-81ED-4DB2-BD59-A6C34878D82A}">
                    <a16:rowId xmlns:a16="http://schemas.microsoft.com/office/drawing/2014/main" val="2155478440"/>
                  </a:ext>
                </a:extLst>
              </a:tr>
              <a:tr h="511958">
                <a:tc>
                  <a:txBody>
                    <a:bodyPr/>
                    <a:lstStyle/>
                    <a:p>
                      <a:r>
                        <a:rPr lang="ru-RU" sz="1800" b="1" dirty="0"/>
                        <a:t>Алгоритм подписи</a:t>
                      </a:r>
                      <a:br>
                        <a:rPr lang="en-US" sz="1800" b="1" dirty="0"/>
                      </a:br>
                      <a:r>
                        <a:rPr lang="ru-RU" sz="1800" b="1" dirty="0"/>
                        <a:t>(</a:t>
                      </a:r>
                      <a:r>
                        <a:rPr lang="en" sz="1800" b="1" dirty="0"/>
                        <a:t>Signature Algorithm)</a:t>
                      </a:r>
                      <a:endParaRPr lang="en" sz="1800" dirty="0"/>
                    </a:p>
                  </a:txBody>
                  <a:tcPr marL="62162" marR="62162" marT="31081" marB="31081" anchor="ctr"/>
                </a:tc>
                <a:tc>
                  <a:txBody>
                    <a:bodyPr/>
                    <a:lstStyle/>
                    <a:p>
                      <a:r>
                        <a:rPr lang="ru-RU" sz="1800"/>
                        <a:t>Алгоритм, использованный для подписи </a:t>
                      </a:r>
                      <a:r>
                        <a:rPr lang="en" sz="1800"/>
                        <a:t>CA</a:t>
                      </a:r>
                    </a:p>
                  </a:txBody>
                  <a:tcPr marL="62162" marR="62162" marT="31081" marB="31081" anchor="ctr"/>
                </a:tc>
                <a:tc>
                  <a:txBody>
                    <a:bodyPr/>
                    <a:lstStyle/>
                    <a:p>
                      <a:r>
                        <a:rPr lang="en" sz="1700">
                          <a:latin typeface="Consolas" panose="020B0609020204030204" pitchFamily="49" charset="0"/>
                          <a:cs typeface="Consolas" panose="020B0609020204030204" pitchFamily="49" charset="0"/>
                        </a:rPr>
                        <a:t>sha256WithRSAEncryption</a:t>
                      </a:r>
                    </a:p>
                  </a:txBody>
                  <a:tcPr marL="62162" marR="62162" marT="31081" marB="31081" anchor="ctr"/>
                </a:tc>
                <a:extLst>
                  <a:ext uri="{0D108BD9-81ED-4DB2-BD59-A6C34878D82A}">
                    <a16:rowId xmlns:a16="http://schemas.microsoft.com/office/drawing/2014/main" val="3429357899"/>
                  </a:ext>
                </a:extLst>
              </a:tr>
              <a:tr h="511958">
                <a:tc>
                  <a:txBody>
                    <a:bodyPr/>
                    <a:lstStyle/>
                    <a:p>
                      <a:r>
                        <a:rPr lang="ru-RU" sz="1800" b="1" dirty="0"/>
                        <a:t>Издатель (</a:t>
                      </a:r>
                      <a:r>
                        <a:rPr lang="en" sz="1800" b="1" dirty="0"/>
                        <a:t>Issuer)</a:t>
                      </a:r>
                      <a:endParaRPr lang="en" sz="1800" dirty="0"/>
                    </a:p>
                  </a:txBody>
                  <a:tcPr marL="62162" marR="62162" marT="31081" marB="31081" anchor="ctr"/>
                </a:tc>
                <a:tc>
                  <a:txBody>
                    <a:bodyPr/>
                    <a:lstStyle/>
                    <a:p>
                      <a:r>
                        <a:rPr lang="ru-RU" sz="1800" dirty="0"/>
                        <a:t>Удостоверяющий центр, который выдал сертификат</a:t>
                      </a:r>
                    </a:p>
                  </a:txBody>
                  <a:tcPr marL="62162" marR="62162" marT="31081" marB="31081" anchor="ctr"/>
                </a:tc>
                <a:tc>
                  <a:txBody>
                    <a:bodyPr/>
                    <a:lstStyle/>
                    <a:p>
                      <a:r>
                        <a:rPr lang="en" sz="1700">
                          <a:latin typeface="Consolas" panose="020B0609020204030204" pitchFamily="49" charset="0"/>
                          <a:cs typeface="Consolas" panose="020B0609020204030204" pitchFamily="49" charset="0"/>
                        </a:rPr>
                        <a:t>CN=Let's Encrypt Authority X3</a:t>
                      </a:r>
                    </a:p>
                  </a:txBody>
                  <a:tcPr marL="62162" marR="62162" marT="31081" marB="31081" anchor="ctr"/>
                </a:tc>
                <a:extLst>
                  <a:ext uri="{0D108BD9-81ED-4DB2-BD59-A6C34878D82A}">
                    <a16:rowId xmlns:a16="http://schemas.microsoft.com/office/drawing/2014/main" val="2696920408"/>
                  </a:ext>
                </a:extLst>
              </a:tr>
              <a:tr h="731368">
                <a:tc>
                  <a:txBody>
                    <a:bodyPr/>
                    <a:lstStyle/>
                    <a:p>
                      <a:r>
                        <a:rPr lang="ru-RU" sz="1800" b="1"/>
                        <a:t>Субъект (</a:t>
                      </a:r>
                      <a:r>
                        <a:rPr lang="en" sz="1800" b="1"/>
                        <a:t>Subject)</a:t>
                      </a:r>
                      <a:endParaRPr lang="en" sz="1800"/>
                    </a:p>
                  </a:txBody>
                  <a:tcPr marL="62162" marR="62162" marT="31081" marB="31081" anchor="ctr"/>
                </a:tc>
                <a:tc>
                  <a:txBody>
                    <a:bodyPr/>
                    <a:lstStyle/>
                    <a:p>
                      <a:r>
                        <a:rPr lang="ru-RU" sz="1800"/>
                        <a:t>Информация о владельце сертификата (домен, организация и т. д.)</a:t>
                      </a:r>
                    </a:p>
                  </a:txBody>
                  <a:tcPr marL="62162" marR="62162" marT="31081" marB="31081" anchor="ctr"/>
                </a:tc>
                <a:tc>
                  <a:txBody>
                    <a:bodyPr/>
                    <a:lstStyle/>
                    <a:p>
                      <a:r>
                        <a:rPr lang="en" sz="1700">
                          <a:latin typeface="Consolas" panose="020B0609020204030204" pitchFamily="49" charset="0"/>
                          <a:cs typeface="Consolas" panose="020B0609020204030204" pitchFamily="49" charset="0"/>
                        </a:rPr>
                        <a:t>CN=example.com, O=Example Inc., C=US</a:t>
                      </a:r>
                    </a:p>
                  </a:txBody>
                  <a:tcPr marL="62162" marR="62162" marT="31081" marB="31081" anchor="ctr"/>
                </a:tc>
                <a:extLst>
                  <a:ext uri="{0D108BD9-81ED-4DB2-BD59-A6C34878D82A}">
                    <a16:rowId xmlns:a16="http://schemas.microsoft.com/office/drawing/2014/main" val="3637043202"/>
                  </a:ext>
                </a:extLst>
              </a:tr>
              <a:tr h="731368">
                <a:tc>
                  <a:txBody>
                    <a:bodyPr/>
                    <a:lstStyle/>
                    <a:p>
                      <a:r>
                        <a:rPr lang="ru-RU" sz="1800" b="1"/>
                        <a:t>Срок действия (</a:t>
                      </a:r>
                      <a:r>
                        <a:rPr lang="en" sz="1800" b="1"/>
                        <a:t>Validity)</a:t>
                      </a:r>
                      <a:endParaRPr lang="en" sz="1800"/>
                    </a:p>
                  </a:txBody>
                  <a:tcPr marL="62162" marR="62162" marT="31081" marB="31081" anchor="ctr"/>
                </a:tc>
                <a:tc>
                  <a:txBody>
                    <a:bodyPr/>
                    <a:lstStyle/>
                    <a:p>
                      <a:r>
                        <a:rPr lang="ru-RU" sz="1800"/>
                        <a:t>Даты начала и окончания действия сертификата</a:t>
                      </a:r>
                    </a:p>
                  </a:txBody>
                  <a:tcPr marL="62162" marR="62162" marT="31081" marB="31081" anchor="ctr"/>
                </a:tc>
                <a:tc>
                  <a:txBody>
                    <a:bodyPr/>
                    <a:lstStyle/>
                    <a:p>
                      <a:r>
                        <a:rPr lang="en" sz="1700">
                          <a:latin typeface="Consolas" panose="020B0609020204030204" pitchFamily="49" charset="0"/>
                          <a:cs typeface="Consolas" panose="020B0609020204030204" pitchFamily="49" charset="0"/>
                        </a:rPr>
                        <a:t>Not Before: Mar 1 00:00:00 2024 GMT Not After : Jun 1 23:59:59 2024 GMT</a:t>
                      </a:r>
                    </a:p>
                  </a:txBody>
                  <a:tcPr marL="62162" marR="62162" marT="31081" marB="31081" anchor="ctr"/>
                </a:tc>
                <a:extLst>
                  <a:ext uri="{0D108BD9-81ED-4DB2-BD59-A6C34878D82A}">
                    <a16:rowId xmlns:a16="http://schemas.microsoft.com/office/drawing/2014/main" val="2232871233"/>
                  </a:ext>
                </a:extLst>
              </a:tr>
              <a:tr h="511958">
                <a:tc>
                  <a:txBody>
                    <a:bodyPr/>
                    <a:lstStyle/>
                    <a:p>
                      <a:r>
                        <a:rPr lang="ru-RU" sz="1800" b="1"/>
                        <a:t>Публичный ключ (</a:t>
                      </a:r>
                      <a:r>
                        <a:rPr lang="en" sz="1800" b="1"/>
                        <a:t>Public Key)</a:t>
                      </a:r>
                      <a:endParaRPr lang="en" sz="1800"/>
                    </a:p>
                  </a:txBody>
                  <a:tcPr marL="62162" marR="62162" marT="31081" marB="31081" anchor="ctr"/>
                </a:tc>
                <a:tc>
                  <a:txBody>
                    <a:bodyPr/>
                    <a:lstStyle/>
                    <a:p>
                      <a:r>
                        <a:rPr lang="ru-RU" sz="1800"/>
                        <a:t>Открытый ключ для шифрования соединения</a:t>
                      </a:r>
                    </a:p>
                  </a:txBody>
                  <a:tcPr marL="62162" marR="62162" marT="31081" marB="31081" anchor="ctr"/>
                </a:tc>
                <a:tc>
                  <a:txBody>
                    <a:bodyPr/>
                    <a:lstStyle/>
                    <a:p>
                      <a:r>
                        <a:rPr lang="en" sz="1700" dirty="0">
                          <a:latin typeface="Consolas" panose="020B0609020204030204" pitchFamily="49" charset="0"/>
                          <a:cs typeface="Consolas" panose="020B0609020204030204" pitchFamily="49" charset="0"/>
                        </a:rPr>
                        <a:t>RSA 2048-bit</a:t>
                      </a:r>
                    </a:p>
                  </a:txBody>
                  <a:tcPr marL="62162" marR="62162" marT="31081" marB="31081" anchor="ctr"/>
                </a:tc>
                <a:extLst>
                  <a:ext uri="{0D108BD9-81ED-4DB2-BD59-A6C34878D82A}">
                    <a16:rowId xmlns:a16="http://schemas.microsoft.com/office/drawing/2014/main" val="883988455"/>
                  </a:ext>
                </a:extLst>
              </a:tr>
              <a:tr h="511958">
                <a:tc>
                  <a:txBody>
                    <a:bodyPr/>
                    <a:lstStyle/>
                    <a:p>
                      <a:r>
                        <a:rPr lang="ru-RU" sz="1800" b="1"/>
                        <a:t>Расширения сертификата (</a:t>
                      </a:r>
                      <a:r>
                        <a:rPr lang="en" sz="1800" b="1"/>
                        <a:t>Extensions)</a:t>
                      </a:r>
                      <a:endParaRPr lang="en" sz="1800"/>
                    </a:p>
                  </a:txBody>
                  <a:tcPr marL="62162" marR="62162" marT="31081" marB="31081" anchor="ctr"/>
                </a:tc>
                <a:tc>
                  <a:txBody>
                    <a:bodyPr/>
                    <a:lstStyle/>
                    <a:p>
                      <a:r>
                        <a:rPr lang="ru-RU" sz="1800"/>
                        <a:t>Дополнительные свойства (</a:t>
                      </a:r>
                      <a:r>
                        <a:rPr lang="en" sz="1800"/>
                        <a:t>SAN, </a:t>
                      </a:r>
                      <a:r>
                        <a:rPr lang="ru-RU" sz="1800"/>
                        <a:t>ограничения)</a:t>
                      </a:r>
                    </a:p>
                  </a:txBody>
                  <a:tcPr marL="62162" marR="62162" marT="31081" marB="31081" anchor="ctr"/>
                </a:tc>
                <a:tc>
                  <a:txBody>
                    <a:bodyPr/>
                    <a:lstStyle/>
                    <a:p>
                      <a:r>
                        <a:rPr lang="en" sz="1700">
                          <a:latin typeface="Consolas" panose="020B0609020204030204" pitchFamily="49" charset="0"/>
                          <a:cs typeface="Consolas" panose="020B0609020204030204" pitchFamily="49" charset="0"/>
                        </a:rPr>
                        <a:t>DNS:example.com, DNS:sub.example.com</a:t>
                      </a:r>
                    </a:p>
                  </a:txBody>
                  <a:tcPr marL="62162" marR="62162" marT="31081" marB="31081" anchor="ctr"/>
                </a:tc>
                <a:extLst>
                  <a:ext uri="{0D108BD9-81ED-4DB2-BD59-A6C34878D82A}">
                    <a16:rowId xmlns:a16="http://schemas.microsoft.com/office/drawing/2014/main" val="3586678815"/>
                  </a:ext>
                </a:extLst>
              </a:tr>
              <a:tr h="731368">
                <a:tc>
                  <a:txBody>
                    <a:bodyPr/>
                    <a:lstStyle/>
                    <a:p>
                      <a:r>
                        <a:rPr lang="ru-RU" sz="1800" b="1"/>
                        <a:t>Подпись </a:t>
                      </a:r>
                      <a:r>
                        <a:rPr lang="en" sz="1800" b="1"/>
                        <a:t>CA (Signature)</a:t>
                      </a:r>
                      <a:endParaRPr lang="en" sz="1800"/>
                    </a:p>
                  </a:txBody>
                  <a:tcPr marL="62162" marR="62162" marT="31081" marB="31081" anchor="ctr"/>
                </a:tc>
                <a:tc>
                  <a:txBody>
                    <a:bodyPr/>
                    <a:lstStyle/>
                    <a:p>
                      <a:r>
                        <a:rPr lang="ru-RU" sz="1800"/>
                        <a:t>Подпись удостоверяющего центра для проверки подлинности</a:t>
                      </a:r>
                    </a:p>
                  </a:txBody>
                  <a:tcPr marL="62162" marR="62162" marT="31081" marB="31081" anchor="ctr"/>
                </a:tc>
                <a:tc>
                  <a:txBody>
                    <a:bodyPr/>
                    <a:lstStyle/>
                    <a:p>
                      <a:r>
                        <a:rPr lang="en" sz="1700" dirty="0">
                          <a:latin typeface="Consolas" panose="020B0609020204030204" pitchFamily="49" charset="0"/>
                          <a:cs typeface="Consolas" panose="020B0609020204030204" pitchFamily="49" charset="0"/>
                        </a:rPr>
                        <a:t>30:45:02:20:70:ac...</a:t>
                      </a:r>
                    </a:p>
                  </a:txBody>
                  <a:tcPr marL="62162" marR="62162" marT="31081" marB="31081" anchor="ctr"/>
                </a:tc>
                <a:extLst>
                  <a:ext uri="{0D108BD9-81ED-4DB2-BD59-A6C34878D82A}">
                    <a16:rowId xmlns:a16="http://schemas.microsoft.com/office/drawing/2014/main" val="725049699"/>
                  </a:ext>
                </a:extLst>
              </a:tr>
            </a:tbl>
          </a:graphicData>
        </a:graphic>
      </p:graphicFrame>
    </p:spTree>
    <p:extLst>
      <p:ext uri="{BB962C8B-B14F-4D97-AF65-F5344CB8AC3E}">
        <p14:creationId xmlns:p14="http://schemas.microsoft.com/office/powerpoint/2010/main" val="2726914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3EF65D-BB10-6690-64FB-D021307DFD9E}"/>
              </a:ext>
            </a:extLst>
          </p:cNvPr>
          <p:cNvSpPr>
            <a:spLocks noGrp="1"/>
          </p:cNvSpPr>
          <p:nvPr>
            <p:ph type="title"/>
          </p:nvPr>
        </p:nvSpPr>
        <p:spPr/>
        <p:txBody>
          <a:bodyPr/>
          <a:lstStyle/>
          <a:p>
            <a:r>
              <a:rPr lang="ru-RU" dirty="0"/>
              <a:t>Виды </a:t>
            </a:r>
            <a:r>
              <a:rPr lang="en-US" dirty="0"/>
              <a:t>SSL-</a:t>
            </a:r>
            <a:r>
              <a:rPr lang="ru-RU" dirty="0"/>
              <a:t>сертификатов</a:t>
            </a:r>
          </a:p>
        </p:txBody>
      </p:sp>
      <p:sp>
        <p:nvSpPr>
          <p:cNvPr id="3" name="Объект 2">
            <a:extLst>
              <a:ext uri="{FF2B5EF4-FFF2-40B4-BE49-F238E27FC236}">
                <a16:creationId xmlns:a16="http://schemas.microsoft.com/office/drawing/2014/main" id="{AA25CA8E-4E0B-4583-F531-45B6B002EA8C}"/>
              </a:ext>
            </a:extLst>
          </p:cNvPr>
          <p:cNvSpPr>
            <a:spLocks noGrp="1"/>
          </p:cNvSpPr>
          <p:nvPr>
            <p:ph idx="1"/>
          </p:nvPr>
        </p:nvSpPr>
        <p:spPr>
          <a:xfrm>
            <a:off x="838198" y="1092818"/>
            <a:ext cx="10515600" cy="729521"/>
          </a:xfrm>
        </p:spPr>
        <p:txBody>
          <a:bodyPr/>
          <a:lstStyle/>
          <a:p>
            <a:pPr marL="0" indent="0">
              <a:buNone/>
            </a:pPr>
            <a:r>
              <a:rPr lang="ru-RU" sz="1800" b="1" dirty="0"/>
              <a:t>По уровню валидации</a:t>
            </a:r>
          </a:p>
          <a:p>
            <a:pPr marL="0" indent="0">
              <a:buNone/>
            </a:pPr>
            <a:r>
              <a:rPr lang="ru-RU" sz="1800" dirty="0"/>
              <a:t>Сертификаты различаются по степени проверки владельца:</a:t>
            </a:r>
          </a:p>
        </p:txBody>
      </p:sp>
      <p:graphicFrame>
        <p:nvGraphicFramePr>
          <p:cNvPr id="4" name="Таблица 3">
            <a:extLst>
              <a:ext uri="{FF2B5EF4-FFF2-40B4-BE49-F238E27FC236}">
                <a16:creationId xmlns:a16="http://schemas.microsoft.com/office/drawing/2014/main" id="{57BE8FCD-6A4E-1363-C143-3905C46B2F65}"/>
              </a:ext>
            </a:extLst>
          </p:cNvPr>
          <p:cNvGraphicFramePr>
            <a:graphicFrameLocks noGrp="1"/>
          </p:cNvGraphicFramePr>
          <p:nvPr>
            <p:extLst>
              <p:ext uri="{D42A27DB-BD31-4B8C-83A1-F6EECF244321}">
                <p14:modId xmlns:p14="http://schemas.microsoft.com/office/powerpoint/2010/main" val="4062113030"/>
              </p:ext>
            </p:extLst>
          </p:nvPr>
        </p:nvGraphicFramePr>
        <p:xfrm>
          <a:off x="838199" y="1938748"/>
          <a:ext cx="10515599" cy="1038960"/>
        </p:xfrm>
        <a:graphic>
          <a:graphicData uri="http://schemas.openxmlformats.org/drawingml/2006/table">
            <a:tbl>
              <a:tblPr>
                <a:tableStyleId>{08FB837D-C827-4EFA-A057-4D05807E0F7C}</a:tableStyleId>
              </a:tblPr>
              <a:tblGrid>
                <a:gridCol w="4609315">
                  <a:extLst>
                    <a:ext uri="{9D8B030D-6E8A-4147-A177-3AD203B41FA5}">
                      <a16:colId xmlns:a16="http://schemas.microsoft.com/office/drawing/2014/main" val="1410397216"/>
                    </a:ext>
                  </a:extLst>
                </a:gridCol>
                <a:gridCol w="5906284">
                  <a:extLst>
                    <a:ext uri="{9D8B030D-6E8A-4147-A177-3AD203B41FA5}">
                      <a16:colId xmlns:a16="http://schemas.microsoft.com/office/drawing/2014/main" val="1528857509"/>
                    </a:ext>
                  </a:extLst>
                </a:gridCol>
              </a:tblGrid>
              <a:tr h="0">
                <a:tc>
                  <a:txBody>
                    <a:bodyPr/>
                    <a:lstStyle/>
                    <a:p>
                      <a:r>
                        <a:rPr lang="en" sz="1800" b="1" dirty="0"/>
                        <a:t>DV (Domain Validation)</a:t>
                      </a:r>
                      <a:endParaRPr lang="en" sz="1800" dirty="0"/>
                    </a:p>
                  </a:txBody>
                  <a:tcPr marL="36000" marR="36000" marT="36000" marB="36000" anchor="ctr"/>
                </a:tc>
                <a:tc>
                  <a:txBody>
                    <a:bodyPr/>
                    <a:lstStyle/>
                    <a:p>
                      <a:r>
                        <a:rPr lang="ru-RU" sz="1800"/>
                        <a:t>Проверяется только владение доменом</a:t>
                      </a:r>
                    </a:p>
                  </a:txBody>
                  <a:tcPr marL="36000" marR="36000" marT="36000" marB="36000" anchor="ctr"/>
                </a:tc>
                <a:extLst>
                  <a:ext uri="{0D108BD9-81ED-4DB2-BD59-A6C34878D82A}">
                    <a16:rowId xmlns:a16="http://schemas.microsoft.com/office/drawing/2014/main" val="3804457915"/>
                  </a:ext>
                </a:extLst>
              </a:tr>
              <a:tr h="0">
                <a:tc>
                  <a:txBody>
                    <a:bodyPr/>
                    <a:lstStyle/>
                    <a:p>
                      <a:r>
                        <a:rPr lang="en" sz="1800" b="1"/>
                        <a:t>OV (Organization Validation)</a:t>
                      </a:r>
                      <a:endParaRPr lang="en" sz="1800"/>
                    </a:p>
                  </a:txBody>
                  <a:tcPr marL="36000" marR="36000" marT="36000" marB="36000" anchor="ctr"/>
                </a:tc>
                <a:tc>
                  <a:txBody>
                    <a:bodyPr/>
                    <a:lstStyle/>
                    <a:p>
                      <a:r>
                        <a:rPr lang="ru-RU" sz="1800" dirty="0"/>
                        <a:t>Проверяется организация (данные компании)</a:t>
                      </a:r>
                    </a:p>
                  </a:txBody>
                  <a:tcPr marL="36000" marR="36000" marT="36000" marB="36000" anchor="ctr"/>
                </a:tc>
                <a:extLst>
                  <a:ext uri="{0D108BD9-81ED-4DB2-BD59-A6C34878D82A}">
                    <a16:rowId xmlns:a16="http://schemas.microsoft.com/office/drawing/2014/main" val="4168435439"/>
                  </a:ext>
                </a:extLst>
              </a:tr>
              <a:tr h="0">
                <a:tc>
                  <a:txBody>
                    <a:bodyPr/>
                    <a:lstStyle/>
                    <a:p>
                      <a:r>
                        <a:rPr lang="en" sz="1800" b="1" dirty="0"/>
                        <a:t>EV (Extended Validation)</a:t>
                      </a:r>
                      <a:endParaRPr lang="en" sz="1800" dirty="0"/>
                    </a:p>
                  </a:txBody>
                  <a:tcPr marL="36000" marR="36000" marT="36000" marB="36000" anchor="ctr"/>
                </a:tc>
                <a:tc>
                  <a:txBody>
                    <a:bodyPr/>
                    <a:lstStyle/>
                    <a:p>
                      <a:r>
                        <a:rPr lang="ru-RU" sz="1800" dirty="0"/>
                        <a:t>Глубокая проверка, название компании в браузере</a:t>
                      </a:r>
                    </a:p>
                  </a:txBody>
                  <a:tcPr marL="36000" marR="36000" marT="36000" marB="36000" anchor="ctr"/>
                </a:tc>
                <a:extLst>
                  <a:ext uri="{0D108BD9-81ED-4DB2-BD59-A6C34878D82A}">
                    <a16:rowId xmlns:a16="http://schemas.microsoft.com/office/drawing/2014/main" val="333630916"/>
                  </a:ext>
                </a:extLst>
              </a:tr>
            </a:tbl>
          </a:graphicData>
        </a:graphic>
      </p:graphicFrame>
      <p:graphicFrame>
        <p:nvGraphicFramePr>
          <p:cNvPr id="5" name="Таблица 4">
            <a:extLst>
              <a:ext uri="{FF2B5EF4-FFF2-40B4-BE49-F238E27FC236}">
                <a16:creationId xmlns:a16="http://schemas.microsoft.com/office/drawing/2014/main" id="{F565BC12-B247-D9E5-170F-C90E247229D2}"/>
              </a:ext>
            </a:extLst>
          </p:cNvPr>
          <p:cNvGraphicFramePr>
            <a:graphicFrameLocks noGrp="1"/>
          </p:cNvGraphicFramePr>
          <p:nvPr>
            <p:extLst>
              <p:ext uri="{D42A27DB-BD31-4B8C-83A1-F6EECF244321}">
                <p14:modId xmlns:p14="http://schemas.microsoft.com/office/powerpoint/2010/main" val="2076023707"/>
              </p:ext>
            </p:extLst>
          </p:nvPr>
        </p:nvGraphicFramePr>
        <p:xfrm>
          <a:off x="838199" y="3432200"/>
          <a:ext cx="10772553" cy="2208240"/>
        </p:xfrm>
        <a:graphic>
          <a:graphicData uri="http://schemas.openxmlformats.org/drawingml/2006/table">
            <a:tbl>
              <a:tblPr>
                <a:tableStyleId>{35758FB7-9AC5-4552-8A53-C91805E547FA}</a:tableStyleId>
              </a:tblPr>
              <a:tblGrid>
                <a:gridCol w="2872564">
                  <a:extLst>
                    <a:ext uri="{9D8B030D-6E8A-4147-A177-3AD203B41FA5}">
                      <a16:colId xmlns:a16="http://schemas.microsoft.com/office/drawing/2014/main" val="3011555689"/>
                    </a:ext>
                  </a:extLst>
                </a:gridCol>
                <a:gridCol w="4309138">
                  <a:extLst>
                    <a:ext uri="{9D8B030D-6E8A-4147-A177-3AD203B41FA5}">
                      <a16:colId xmlns:a16="http://schemas.microsoft.com/office/drawing/2014/main" val="1298510279"/>
                    </a:ext>
                  </a:extLst>
                </a:gridCol>
                <a:gridCol w="3590851">
                  <a:extLst>
                    <a:ext uri="{9D8B030D-6E8A-4147-A177-3AD203B41FA5}">
                      <a16:colId xmlns:a16="http://schemas.microsoft.com/office/drawing/2014/main" val="1941383057"/>
                    </a:ext>
                  </a:extLst>
                </a:gridCol>
              </a:tblGrid>
              <a:tr h="0">
                <a:tc>
                  <a:txBody>
                    <a:bodyPr/>
                    <a:lstStyle/>
                    <a:p>
                      <a:pPr algn="ctr"/>
                      <a:r>
                        <a:rPr lang="ru-RU" sz="1800" b="1"/>
                        <a:t>Тип сертификата</a:t>
                      </a:r>
                      <a:endParaRPr lang="ru-RU" sz="1800"/>
                    </a:p>
                  </a:txBody>
                  <a:tcPr marL="36000" marR="36000" marT="36000" marB="36000" anchor="ctr"/>
                </a:tc>
                <a:tc>
                  <a:txBody>
                    <a:bodyPr/>
                    <a:lstStyle/>
                    <a:p>
                      <a:pPr algn="ctr"/>
                      <a:r>
                        <a:rPr lang="ru-RU" sz="1800" b="1" dirty="0"/>
                        <a:t>Описание</a:t>
                      </a:r>
                      <a:endParaRPr lang="ru-RU" sz="1800" dirty="0"/>
                    </a:p>
                  </a:txBody>
                  <a:tcPr marL="36000" marR="36000" marT="36000" marB="36000" anchor="ctr"/>
                </a:tc>
                <a:tc>
                  <a:txBody>
                    <a:bodyPr/>
                    <a:lstStyle/>
                    <a:p>
                      <a:pPr algn="ctr"/>
                      <a:r>
                        <a:rPr lang="ru-RU" sz="1800" b="1" dirty="0"/>
                        <a:t>Пример</a:t>
                      </a:r>
                      <a:endParaRPr lang="ru-RU" sz="1800" dirty="0"/>
                    </a:p>
                  </a:txBody>
                  <a:tcPr marL="36000" marR="36000" marT="36000" marB="36000" anchor="ctr"/>
                </a:tc>
                <a:extLst>
                  <a:ext uri="{0D108BD9-81ED-4DB2-BD59-A6C34878D82A}">
                    <a16:rowId xmlns:a16="http://schemas.microsoft.com/office/drawing/2014/main" val="3810604594"/>
                  </a:ext>
                </a:extLst>
              </a:tr>
              <a:tr h="0">
                <a:tc>
                  <a:txBody>
                    <a:bodyPr/>
                    <a:lstStyle/>
                    <a:p>
                      <a:r>
                        <a:rPr lang="ru-RU" sz="1800" b="1" dirty="0"/>
                        <a:t>Однодоменные (</a:t>
                      </a:r>
                      <a:r>
                        <a:rPr lang="en" sz="1800" b="1" dirty="0"/>
                        <a:t>Single Domain)</a:t>
                      </a:r>
                      <a:endParaRPr lang="en" sz="1800" dirty="0"/>
                    </a:p>
                  </a:txBody>
                  <a:tcPr marL="36000" marR="36000" marT="36000" marB="36000" anchor="ctr"/>
                </a:tc>
                <a:tc>
                  <a:txBody>
                    <a:bodyPr/>
                    <a:lstStyle/>
                    <a:p>
                      <a:r>
                        <a:rPr lang="ru-RU" sz="1800" dirty="0"/>
                        <a:t>Защищает один домен</a:t>
                      </a:r>
                    </a:p>
                  </a:txBody>
                  <a:tcPr marL="36000" marR="36000" marT="36000" marB="36000" anchor="ctr"/>
                </a:tc>
                <a:tc>
                  <a:txBody>
                    <a:bodyPr/>
                    <a:lstStyle/>
                    <a:p>
                      <a:r>
                        <a:rPr lang="en" sz="1800"/>
                        <a:t>example.com</a:t>
                      </a:r>
                      <a:endParaRPr lang="en" sz="1800">
                        <a:latin typeface="Consolas" panose="020B0609020204030204" pitchFamily="49" charset="0"/>
                        <a:cs typeface="Consolas" panose="020B0609020204030204" pitchFamily="49" charset="0"/>
                      </a:endParaRPr>
                    </a:p>
                  </a:txBody>
                  <a:tcPr marL="36000" marR="36000" marT="36000" marB="36000" anchor="ctr"/>
                </a:tc>
                <a:extLst>
                  <a:ext uri="{0D108BD9-81ED-4DB2-BD59-A6C34878D82A}">
                    <a16:rowId xmlns:a16="http://schemas.microsoft.com/office/drawing/2014/main" val="2690156932"/>
                  </a:ext>
                </a:extLst>
              </a:tr>
              <a:tr h="0">
                <a:tc>
                  <a:txBody>
                    <a:bodyPr/>
                    <a:lstStyle/>
                    <a:p>
                      <a:r>
                        <a:rPr lang="ru-RU" sz="1800" b="1" dirty="0"/>
                        <a:t>Многодоменные (</a:t>
                      </a:r>
                      <a:r>
                        <a:rPr lang="en" sz="1800" b="1" dirty="0"/>
                        <a:t>SAN – Subject Alternative Name)</a:t>
                      </a:r>
                      <a:endParaRPr lang="en" sz="1800" dirty="0"/>
                    </a:p>
                  </a:txBody>
                  <a:tcPr marL="36000" marR="36000" marT="36000" marB="36000" anchor="ctr"/>
                </a:tc>
                <a:tc>
                  <a:txBody>
                    <a:bodyPr/>
                    <a:lstStyle/>
                    <a:p>
                      <a:r>
                        <a:rPr lang="ru-RU" sz="1800"/>
                        <a:t>Защищает несколько доменов</a:t>
                      </a:r>
                    </a:p>
                  </a:txBody>
                  <a:tcPr marL="36000" marR="36000" marT="36000" marB="36000" anchor="ctr"/>
                </a:tc>
                <a:tc>
                  <a:txBody>
                    <a:bodyPr/>
                    <a:lstStyle/>
                    <a:p>
                      <a:r>
                        <a:rPr lang="en" sz="1800"/>
                        <a:t>example.com, shop.example.com, mail.example.com</a:t>
                      </a:r>
                      <a:endParaRPr lang="en" sz="1800">
                        <a:latin typeface="Consolas" panose="020B0609020204030204" pitchFamily="49" charset="0"/>
                        <a:cs typeface="Consolas" panose="020B0609020204030204" pitchFamily="49" charset="0"/>
                      </a:endParaRPr>
                    </a:p>
                  </a:txBody>
                  <a:tcPr marL="36000" marR="36000" marT="36000" marB="36000" anchor="ctr"/>
                </a:tc>
                <a:extLst>
                  <a:ext uri="{0D108BD9-81ED-4DB2-BD59-A6C34878D82A}">
                    <a16:rowId xmlns:a16="http://schemas.microsoft.com/office/drawing/2014/main" val="59142079"/>
                  </a:ext>
                </a:extLst>
              </a:tr>
              <a:tr h="0">
                <a:tc>
                  <a:txBody>
                    <a:bodyPr/>
                    <a:lstStyle/>
                    <a:p>
                      <a:r>
                        <a:rPr lang="en" sz="1800" b="1"/>
                        <a:t>Wildcard</a:t>
                      </a:r>
                      <a:endParaRPr lang="en" sz="1800"/>
                    </a:p>
                  </a:txBody>
                  <a:tcPr marL="36000" marR="36000" marT="36000" marB="36000" anchor="ctr"/>
                </a:tc>
                <a:tc>
                  <a:txBody>
                    <a:bodyPr/>
                    <a:lstStyle/>
                    <a:p>
                      <a:r>
                        <a:rPr lang="ru-RU" sz="1800" dirty="0"/>
                        <a:t>Защищает основной домен и все его поддомены</a:t>
                      </a:r>
                    </a:p>
                  </a:txBody>
                  <a:tcPr marL="36000" marR="36000" marT="36000" marB="36000" anchor="ctr"/>
                </a:tc>
                <a:tc>
                  <a:txBody>
                    <a:bodyPr/>
                    <a:lstStyle/>
                    <a:p>
                      <a:r>
                        <a:rPr lang="en" sz="1800" dirty="0"/>
                        <a:t>*.example.com</a:t>
                      </a:r>
                      <a:endParaRPr lang="en" sz="1800" dirty="0">
                        <a:latin typeface="Consolas" panose="020B0609020204030204" pitchFamily="49" charset="0"/>
                        <a:cs typeface="Consolas" panose="020B0609020204030204" pitchFamily="49" charset="0"/>
                      </a:endParaRPr>
                    </a:p>
                  </a:txBody>
                  <a:tcPr marL="36000" marR="36000" marT="36000" marB="36000" anchor="ctr"/>
                </a:tc>
                <a:extLst>
                  <a:ext uri="{0D108BD9-81ED-4DB2-BD59-A6C34878D82A}">
                    <a16:rowId xmlns:a16="http://schemas.microsoft.com/office/drawing/2014/main" val="46233426"/>
                  </a:ext>
                </a:extLst>
              </a:tr>
            </a:tbl>
          </a:graphicData>
        </a:graphic>
      </p:graphicFrame>
      <p:sp>
        <p:nvSpPr>
          <p:cNvPr id="7" name="TextBox 6">
            <a:extLst>
              <a:ext uri="{FF2B5EF4-FFF2-40B4-BE49-F238E27FC236}">
                <a16:creationId xmlns:a16="http://schemas.microsoft.com/office/drawing/2014/main" id="{23F546F5-395E-9707-CEBB-0A5EF2246669}"/>
              </a:ext>
            </a:extLst>
          </p:cNvPr>
          <p:cNvSpPr txBox="1"/>
          <p:nvPr/>
        </p:nvSpPr>
        <p:spPr>
          <a:xfrm>
            <a:off x="838198" y="3036400"/>
            <a:ext cx="6097772" cy="369332"/>
          </a:xfrm>
          <a:prstGeom prst="rect">
            <a:avLst/>
          </a:prstGeom>
          <a:noFill/>
        </p:spPr>
        <p:txBody>
          <a:bodyPr wrap="square">
            <a:spAutoFit/>
          </a:bodyPr>
          <a:lstStyle/>
          <a:p>
            <a:r>
              <a:rPr lang="ru-RU" b="1" dirty="0"/>
              <a:t>По количеству защищаемых доменов</a:t>
            </a:r>
            <a:endParaRPr lang="ru-RU" dirty="0"/>
          </a:p>
        </p:txBody>
      </p:sp>
    </p:spTree>
    <p:extLst>
      <p:ext uri="{BB962C8B-B14F-4D97-AF65-F5344CB8AC3E}">
        <p14:creationId xmlns:p14="http://schemas.microsoft.com/office/powerpoint/2010/main" val="2656722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978BBA-090D-2874-F491-8A5A18BE986A}"/>
              </a:ext>
            </a:extLst>
          </p:cNvPr>
          <p:cNvSpPr>
            <a:spLocks noGrp="1"/>
          </p:cNvSpPr>
          <p:nvPr>
            <p:ph type="title"/>
          </p:nvPr>
        </p:nvSpPr>
        <p:spPr>
          <a:xfrm>
            <a:off x="838199" y="185246"/>
            <a:ext cx="10687493" cy="679620"/>
          </a:xfrm>
        </p:spPr>
        <p:txBody>
          <a:bodyPr>
            <a:normAutofit fontScale="90000"/>
          </a:bodyPr>
          <a:lstStyle/>
          <a:p>
            <a:r>
              <a:rPr lang="ru-RU" dirty="0"/>
              <a:t>Центры сертификации (</a:t>
            </a:r>
            <a:r>
              <a:rPr lang="en" dirty="0"/>
              <a:t>CA – Certificate Authority)</a:t>
            </a:r>
            <a:endParaRPr lang="ru-RU" dirty="0"/>
          </a:p>
        </p:txBody>
      </p:sp>
      <p:sp>
        <p:nvSpPr>
          <p:cNvPr id="3" name="Объект 2">
            <a:extLst>
              <a:ext uri="{FF2B5EF4-FFF2-40B4-BE49-F238E27FC236}">
                <a16:creationId xmlns:a16="http://schemas.microsoft.com/office/drawing/2014/main" id="{7EF09075-7D78-A9B6-2333-0A8BF3E06B24}"/>
              </a:ext>
            </a:extLst>
          </p:cNvPr>
          <p:cNvSpPr>
            <a:spLocks noGrp="1"/>
          </p:cNvSpPr>
          <p:nvPr>
            <p:ph idx="1"/>
          </p:nvPr>
        </p:nvSpPr>
        <p:spPr>
          <a:xfrm>
            <a:off x="838197" y="829222"/>
            <a:ext cx="10515600" cy="2900270"/>
          </a:xfrm>
        </p:spPr>
        <p:txBody>
          <a:bodyPr/>
          <a:lstStyle/>
          <a:p>
            <a:pPr marL="0" indent="0">
              <a:lnSpc>
                <a:spcPct val="100000"/>
              </a:lnSpc>
              <a:buNone/>
            </a:pPr>
            <a:r>
              <a:rPr lang="ru-RU" sz="2000" dirty="0"/>
              <a:t>Инфраструктура открытого ключа (</a:t>
            </a:r>
            <a:r>
              <a:rPr lang="en" sz="2000" dirty="0"/>
              <a:t>Public Key Infrastructure)</a:t>
            </a:r>
            <a:r>
              <a:rPr lang="ru-RU" sz="2000" dirty="0"/>
              <a:t> — Система распространения открытых ключей с помощью удостоверяющих центров (</a:t>
            </a:r>
            <a:r>
              <a:rPr lang="en" sz="2000" dirty="0"/>
              <a:t>Certification Authority)</a:t>
            </a:r>
            <a:r>
              <a:rPr lang="en-US" sz="2000" dirty="0"/>
              <a:t>.</a:t>
            </a:r>
            <a:endParaRPr lang="ru-RU" sz="2000" dirty="0"/>
          </a:p>
          <a:p>
            <a:pPr marL="0" indent="0">
              <a:lnSpc>
                <a:spcPct val="100000"/>
              </a:lnSpc>
              <a:buNone/>
            </a:pPr>
            <a:r>
              <a:rPr lang="en" sz="2000" dirty="0"/>
              <a:t>SSL-</a:t>
            </a:r>
            <a:r>
              <a:rPr lang="ru-RU" sz="2000" dirty="0"/>
              <a:t>сертификаты выпускаются сертификационными центрами, такими как </a:t>
            </a:r>
            <a:r>
              <a:rPr lang="en" sz="2000" dirty="0"/>
              <a:t>Let’s Encrypt</a:t>
            </a:r>
            <a:r>
              <a:rPr lang="en-US" sz="2000" dirty="0"/>
              <a:t>, </a:t>
            </a:r>
            <a:r>
              <a:rPr lang="en" sz="2000" dirty="0"/>
              <a:t>DigiCert, GlobalSign </a:t>
            </a:r>
            <a:r>
              <a:rPr lang="ru-RU" sz="2000" dirty="0"/>
              <a:t>и т.п.</a:t>
            </a:r>
          </a:p>
          <a:p>
            <a:pPr marL="0" indent="0">
              <a:lnSpc>
                <a:spcPct val="100000"/>
              </a:lnSpc>
              <a:buNone/>
            </a:pPr>
            <a:r>
              <a:rPr lang="ru-RU" sz="2000" b="1" dirty="0"/>
              <a:t>Как работает выдача сертификата?</a:t>
            </a:r>
            <a:endParaRPr lang="ru-RU" sz="2000" dirty="0"/>
          </a:p>
          <a:p>
            <a:pPr marL="360000" indent="-360000">
              <a:lnSpc>
                <a:spcPct val="100000"/>
              </a:lnSpc>
              <a:spcBef>
                <a:spcPts val="200"/>
              </a:spcBef>
              <a:buFont typeface="+mj-lt"/>
              <a:buAutoNum type="arabicPeriod"/>
            </a:pPr>
            <a:r>
              <a:rPr lang="ru-RU" sz="2000" dirty="0"/>
              <a:t>Владелец домена отправляет запрос (</a:t>
            </a:r>
            <a:r>
              <a:rPr lang="en" sz="2000" dirty="0"/>
              <a:t>CSR – Certificate Signing Request) </a:t>
            </a:r>
            <a:r>
              <a:rPr lang="ru-RU" sz="2000" dirty="0"/>
              <a:t>в </a:t>
            </a:r>
            <a:r>
              <a:rPr lang="en" sz="2000" dirty="0"/>
              <a:t>CA.</a:t>
            </a:r>
          </a:p>
          <a:p>
            <a:pPr marL="360000" indent="-360000">
              <a:lnSpc>
                <a:spcPct val="100000"/>
              </a:lnSpc>
              <a:spcBef>
                <a:spcPts val="200"/>
              </a:spcBef>
              <a:buFont typeface="+mj-lt"/>
              <a:buAutoNum type="arabicPeriod"/>
            </a:pPr>
            <a:r>
              <a:rPr lang="en" sz="2000" dirty="0"/>
              <a:t>CA </a:t>
            </a:r>
            <a:r>
              <a:rPr lang="ru-RU" sz="2000" dirty="0"/>
              <a:t>проверяет заявку (для </a:t>
            </a:r>
            <a:r>
              <a:rPr lang="en" sz="2000" dirty="0"/>
              <a:t>DV – </a:t>
            </a:r>
            <a:r>
              <a:rPr lang="ru-RU" sz="2000" dirty="0"/>
              <a:t>через </a:t>
            </a:r>
            <a:r>
              <a:rPr lang="en" sz="2000" dirty="0"/>
              <a:t>e-mail </a:t>
            </a:r>
            <a:r>
              <a:rPr lang="ru-RU" sz="2000" dirty="0"/>
              <a:t>или </a:t>
            </a:r>
            <a:r>
              <a:rPr lang="en" sz="2000" dirty="0"/>
              <a:t>DNS-</a:t>
            </a:r>
            <a:r>
              <a:rPr lang="ru-RU" sz="2000" dirty="0"/>
              <a:t>запись, для </a:t>
            </a:r>
            <a:r>
              <a:rPr lang="en" sz="2000" dirty="0"/>
              <a:t>OV/EV – </a:t>
            </a:r>
            <a:r>
              <a:rPr lang="ru-RU" sz="2000" dirty="0"/>
              <a:t>через документы).</a:t>
            </a:r>
          </a:p>
          <a:p>
            <a:pPr marL="360000" indent="-360000">
              <a:lnSpc>
                <a:spcPct val="100000"/>
              </a:lnSpc>
              <a:spcBef>
                <a:spcPts val="200"/>
              </a:spcBef>
              <a:buFont typeface="+mj-lt"/>
              <a:buAutoNum type="arabicPeriod"/>
            </a:pPr>
            <a:r>
              <a:rPr lang="ru-RU" sz="2000" dirty="0"/>
              <a:t>После успешной проверки </a:t>
            </a:r>
            <a:r>
              <a:rPr lang="en" sz="2000" dirty="0"/>
              <a:t>CA </a:t>
            </a:r>
            <a:r>
              <a:rPr lang="ru-RU" sz="2000" dirty="0"/>
              <a:t>подписывает сертификат и отправляет его владельцу.</a:t>
            </a:r>
          </a:p>
          <a:p>
            <a:pPr marL="0" indent="0">
              <a:lnSpc>
                <a:spcPct val="100000"/>
              </a:lnSpc>
              <a:buNone/>
            </a:pPr>
            <a:endParaRPr lang="ru-RU" sz="2000" dirty="0"/>
          </a:p>
        </p:txBody>
      </p:sp>
      <p:pic>
        <p:nvPicPr>
          <p:cNvPr id="5" name="Рисунок 4">
            <a:extLst>
              <a:ext uri="{FF2B5EF4-FFF2-40B4-BE49-F238E27FC236}">
                <a16:creationId xmlns:a16="http://schemas.microsoft.com/office/drawing/2014/main" id="{CB37E2C9-B700-3D74-5E15-F536CB17D8DD}"/>
              </a:ext>
            </a:extLst>
          </p:cNvPr>
          <p:cNvPicPr>
            <a:picLocks noChangeAspect="1"/>
          </p:cNvPicPr>
          <p:nvPr/>
        </p:nvPicPr>
        <p:blipFill>
          <a:blip r:embed="rId2"/>
          <a:stretch>
            <a:fillRect/>
          </a:stretch>
        </p:blipFill>
        <p:spPr>
          <a:xfrm>
            <a:off x="838197" y="3861188"/>
            <a:ext cx="3604382" cy="2326668"/>
          </a:xfrm>
          <a:prstGeom prst="rect">
            <a:avLst/>
          </a:prstGeom>
        </p:spPr>
      </p:pic>
      <p:pic>
        <p:nvPicPr>
          <p:cNvPr id="9" name="Рисунок 8">
            <a:extLst>
              <a:ext uri="{FF2B5EF4-FFF2-40B4-BE49-F238E27FC236}">
                <a16:creationId xmlns:a16="http://schemas.microsoft.com/office/drawing/2014/main" id="{376C4FD6-7389-886A-ABA1-0CE6A0E4E559}"/>
              </a:ext>
            </a:extLst>
          </p:cNvPr>
          <p:cNvPicPr>
            <a:picLocks noChangeAspect="1"/>
          </p:cNvPicPr>
          <p:nvPr/>
        </p:nvPicPr>
        <p:blipFill>
          <a:blip r:embed="rId3"/>
          <a:srcRect b="53139"/>
          <a:stretch/>
        </p:blipFill>
        <p:spPr>
          <a:xfrm>
            <a:off x="5678863" y="3992884"/>
            <a:ext cx="6284642" cy="2016774"/>
          </a:xfrm>
          <a:prstGeom prst="rect">
            <a:avLst/>
          </a:prstGeom>
        </p:spPr>
      </p:pic>
      <p:sp>
        <p:nvSpPr>
          <p:cNvPr id="12" name="TextBox 11">
            <a:extLst>
              <a:ext uri="{FF2B5EF4-FFF2-40B4-BE49-F238E27FC236}">
                <a16:creationId xmlns:a16="http://schemas.microsoft.com/office/drawing/2014/main" id="{F548C35B-AF79-8D0F-24D2-17F7E51D2600}"/>
              </a:ext>
            </a:extLst>
          </p:cNvPr>
          <p:cNvSpPr txBox="1"/>
          <p:nvPr/>
        </p:nvSpPr>
        <p:spPr>
          <a:xfrm>
            <a:off x="838196" y="6141354"/>
            <a:ext cx="11125309" cy="646331"/>
          </a:xfrm>
          <a:prstGeom prst="rect">
            <a:avLst/>
          </a:prstGeom>
          <a:noFill/>
        </p:spPr>
        <p:txBody>
          <a:bodyPr wrap="square">
            <a:spAutoFit/>
          </a:bodyPr>
          <a:lstStyle/>
          <a:p>
            <a:r>
              <a:rPr lang="ru-RU" b="1" dirty="0"/>
              <a:t>Самоподписанные сертификаты (</a:t>
            </a:r>
            <a:r>
              <a:rPr lang="en" b="1" dirty="0"/>
              <a:t>Self-Signed Certificate</a:t>
            </a:r>
            <a:r>
              <a:rPr lang="ru-RU" b="1" dirty="0"/>
              <a:t>)</a:t>
            </a:r>
            <a:endParaRPr lang="en-US" b="1" dirty="0"/>
          </a:p>
          <a:p>
            <a:r>
              <a:rPr lang="ru-RU" dirty="0"/>
              <a:t>Если вам нужен </a:t>
            </a:r>
            <a:r>
              <a:rPr lang="ru-RU" b="1" dirty="0"/>
              <a:t>самоподписанный сертификат</a:t>
            </a:r>
            <a:r>
              <a:rPr lang="ru-RU" dirty="0"/>
              <a:t> (например, для тестирования), можно подписать </a:t>
            </a:r>
            <a:r>
              <a:rPr lang="en" dirty="0"/>
              <a:t>CSR </a:t>
            </a:r>
            <a:r>
              <a:rPr lang="ru-RU" dirty="0"/>
              <a:t>вручную</a:t>
            </a:r>
            <a:r>
              <a:rPr lang="en-US" dirty="0"/>
              <a:t>.</a:t>
            </a:r>
            <a:endParaRPr lang="ru-RU" dirty="0"/>
          </a:p>
        </p:txBody>
      </p:sp>
    </p:spTree>
    <p:extLst>
      <p:ext uri="{BB962C8B-B14F-4D97-AF65-F5344CB8AC3E}">
        <p14:creationId xmlns:p14="http://schemas.microsoft.com/office/powerpoint/2010/main" val="3882218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987A34-5AFF-6577-6CAE-FAA9377F13B5}"/>
              </a:ext>
            </a:extLst>
          </p:cNvPr>
          <p:cNvSpPr>
            <a:spLocks noGrp="1"/>
          </p:cNvSpPr>
          <p:nvPr>
            <p:ph type="title"/>
          </p:nvPr>
        </p:nvSpPr>
        <p:spPr>
          <a:xfrm>
            <a:off x="838200" y="185246"/>
            <a:ext cx="10515600" cy="739787"/>
          </a:xfrm>
        </p:spPr>
        <p:txBody>
          <a:bodyPr>
            <a:normAutofit fontScale="90000"/>
          </a:bodyPr>
          <a:lstStyle/>
          <a:p>
            <a:r>
              <a:rPr lang="ru-RU" dirty="0"/>
              <a:t>Цепочка выдачи сертификата / </a:t>
            </a:r>
            <a:r>
              <a:rPr lang="en" dirty="0"/>
              <a:t>Certificate Chain</a:t>
            </a:r>
            <a:endParaRPr lang="ru-RU" dirty="0"/>
          </a:p>
        </p:txBody>
      </p:sp>
      <p:sp>
        <p:nvSpPr>
          <p:cNvPr id="3" name="Объект 2">
            <a:extLst>
              <a:ext uri="{FF2B5EF4-FFF2-40B4-BE49-F238E27FC236}">
                <a16:creationId xmlns:a16="http://schemas.microsoft.com/office/drawing/2014/main" id="{4261BF58-A43F-44CE-6D13-15804F3E23CF}"/>
              </a:ext>
            </a:extLst>
          </p:cNvPr>
          <p:cNvSpPr>
            <a:spLocks noGrp="1"/>
          </p:cNvSpPr>
          <p:nvPr>
            <p:ph idx="1"/>
          </p:nvPr>
        </p:nvSpPr>
        <p:spPr>
          <a:xfrm>
            <a:off x="838200" y="1052623"/>
            <a:ext cx="11049000" cy="5677961"/>
          </a:xfrm>
        </p:spPr>
        <p:txBody>
          <a:bodyPr/>
          <a:lstStyle/>
          <a:p>
            <a:pPr marL="0" indent="0">
              <a:lnSpc>
                <a:spcPct val="100000"/>
              </a:lnSpc>
              <a:buNone/>
            </a:pPr>
            <a:r>
              <a:rPr lang="ru-RU" sz="2000" b="1" dirty="0"/>
              <a:t>Цепочка выдачи сертификата</a:t>
            </a:r>
            <a:r>
              <a:rPr lang="ru-RU" sz="2000" dirty="0"/>
              <a:t> (или </a:t>
            </a:r>
            <a:r>
              <a:rPr lang="ru-RU" sz="2000" b="1" dirty="0"/>
              <a:t>цепочка доверия</a:t>
            </a:r>
            <a:r>
              <a:rPr lang="ru-RU" sz="2000" dirty="0"/>
              <a:t>, </a:t>
            </a:r>
            <a:r>
              <a:rPr lang="en" sz="2000" b="1" dirty="0"/>
              <a:t>certificate chain</a:t>
            </a:r>
            <a:r>
              <a:rPr lang="en" sz="2000" dirty="0"/>
              <a:t>, </a:t>
            </a:r>
            <a:r>
              <a:rPr lang="en" sz="2000" b="1" dirty="0"/>
              <a:t>certificate path</a:t>
            </a:r>
            <a:r>
              <a:rPr lang="en" sz="2000" dirty="0"/>
              <a:t>) — </a:t>
            </a:r>
            <a:r>
              <a:rPr lang="ru-RU" sz="2000" dirty="0"/>
              <a:t>это последовательность сертификатов, которая начинается с </a:t>
            </a:r>
            <a:r>
              <a:rPr lang="ru-RU" sz="2000" b="1" dirty="0"/>
              <a:t>конечного </a:t>
            </a:r>
            <a:r>
              <a:rPr lang="en" sz="2000" b="1" dirty="0"/>
              <a:t>SSL-</a:t>
            </a:r>
            <a:r>
              <a:rPr lang="ru-RU" sz="2000" b="1" dirty="0"/>
              <a:t>сертификата</a:t>
            </a:r>
            <a:r>
              <a:rPr lang="ru-RU" sz="2000" dirty="0"/>
              <a:t> (выданного для домена) и заканчивается </a:t>
            </a:r>
            <a:r>
              <a:rPr lang="ru-RU" sz="2000" b="1" dirty="0"/>
              <a:t>корневым сертификатом</a:t>
            </a:r>
            <a:r>
              <a:rPr lang="ru-RU" sz="2000" dirty="0"/>
              <a:t> центра сертификации (</a:t>
            </a:r>
            <a:r>
              <a:rPr lang="en" sz="2000" dirty="0"/>
              <a:t>CA).</a:t>
            </a:r>
            <a:endParaRPr lang="ru-RU" sz="2000" dirty="0"/>
          </a:p>
          <a:p>
            <a:pPr marL="0" indent="0">
              <a:lnSpc>
                <a:spcPct val="100000"/>
              </a:lnSpc>
              <a:buNone/>
            </a:pPr>
            <a:r>
              <a:rPr lang="ru-RU" sz="1800" dirty="0"/>
              <a:t>Цель цепочки — </a:t>
            </a:r>
            <a:r>
              <a:rPr lang="ru-RU" sz="1800" b="1" dirty="0"/>
              <a:t>подтвердить подлинность сертификата сайта</a:t>
            </a:r>
            <a:r>
              <a:rPr lang="ru-RU" sz="1800" dirty="0"/>
              <a:t>, проверяя, что его подписал </a:t>
            </a:r>
            <a:r>
              <a:rPr lang="ru-RU" sz="1800" b="1" dirty="0"/>
              <a:t>доверенный </a:t>
            </a:r>
            <a:r>
              <a:rPr lang="en" sz="1800" b="1" dirty="0"/>
              <a:t>CA</a:t>
            </a:r>
            <a:r>
              <a:rPr lang="en" sz="1800" dirty="0"/>
              <a:t>.</a:t>
            </a:r>
          </a:p>
          <a:p>
            <a:pPr marL="0" indent="0">
              <a:lnSpc>
                <a:spcPct val="100000"/>
              </a:lnSpc>
              <a:buNone/>
            </a:pPr>
            <a:r>
              <a:rPr lang="ru-RU" sz="1800" dirty="0"/>
              <a:t>В цепочке обычно </a:t>
            </a:r>
            <a:r>
              <a:rPr lang="ru-RU" sz="1800" b="1" dirty="0"/>
              <a:t>три уровня</a:t>
            </a:r>
            <a:r>
              <a:rPr lang="ru-RU" sz="1800" dirty="0"/>
              <a:t>:</a:t>
            </a:r>
          </a:p>
          <a:p>
            <a:pPr marL="252000" indent="-252000">
              <a:lnSpc>
                <a:spcPct val="100000"/>
              </a:lnSpc>
              <a:spcBef>
                <a:spcPts val="200"/>
              </a:spcBef>
              <a:buNone/>
            </a:pPr>
            <a:r>
              <a:rPr lang="ru-RU" sz="1800" dirty="0"/>
              <a:t>1. Конечный сертификат (</a:t>
            </a:r>
            <a:r>
              <a:rPr lang="en" sz="1800" dirty="0"/>
              <a:t>End-Entity Certificate)</a:t>
            </a:r>
          </a:p>
          <a:p>
            <a:pPr marL="252000" indent="-252000">
              <a:lnSpc>
                <a:spcPct val="100000"/>
              </a:lnSpc>
              <a:spcBef>
                <a:spcPts val="200"/>
              </a:spcBef>
              <a:buNone/>
            </a:pPr>
            <a:r>
              <a:rPr lang="ru-RU" sz="1800" dirty="0"/>
              <a:t>2. Промежуточный сертификат (</a:t>
            </a:r>
            <a:r>
              <a:rPr lang="en" sz="1800" dirty="0"/>
              <a:t>Intermediate Certificate)</a:t>
            </a:r>
          </a:p>
          <a:p>
            <a:pPr marL="252000" indent="-252000">
              <a:lnSpc>
                <a:spcPct val="100000"/>
              </a:lnSpc>
              <a:spcBef>
                <a:spcPts val="200"/>
              </a:spcBef>
              <a:buNone/>
            </a:pPr>
            <a:r>
              <a:rPr lang="ru-RU" sz="1800" dirty="0"/>
              <a:t>3. Корневой сертификат (</a:t>
            </a:r>
            <a:r>
              <a:rPr lang="en" sz="1800" dirty="0"/>
              <a:t>Root CA Certificate)</a:t>
            </a:r>
          </a:p>
          <a:p>
            <a:pPr marL="0" indent="0">
              <a:buNone/>
            </a:pPr>
            <a:r>
              <a:rPr lang="ru-RU" sz="1800" dirty="0"/>
              <a:t>Браузеры доверяют только сертификатам (</a:t>
            </a:r>
            <a:r>
              <a:rPr lang="en-US" sz="1800" dirty="0"/>
              <a:t>CA</a:t>
            </a:r>
            <a:r>
              <a:rPr lang="ru-RU" sz="1800" dirty="0"/>
              <a:t>), которые предустановлены в ОС</a:t>
            </a:r>
            <a:r>
              <a:rPr lang="en" sz="1800" dirty="0"/>
              <a:t> </a:t>
            </a:r>
            <a:r>
              <a:rPr lang="ru-RU" sz="1800" dirty="0"/>
              <a:t>или браузерах</a:t>
            </a:r>
            <a:r>
              <a:rPr lang="en" sz="1800" dirty="0"/>
              <a:t>.</a:t>
            </a:r>
            <a:br>
              <a:rPr lang="en" sz="1800" dirty="0"/>
            </a:br>
            <a:r>
              <a:rPr lang="ru-RU" sz="1800" dirty="0"/>
              <a:t>Если промежуточный </a:t>
            </a:r>
            <a:r>
              <a:rPr lang="en" sz="1800" dirty="0"/>
              <a:t>CA </a:t>
            </a:r>
            <a:r>
              <a:rPr lang="ru-RU" sz="1800" dirty="0"/>
              <a:t>не доверенный, браузер проверяет его подпись с корневым сертификатом.</a:t>
            </a:r>
          </a:p>
          <a:p>
            <a:pPr marL="252000" indent="-252000">
              <a:lnSpc>
                <a:spcPct val="100000"/>
              </a:lnSpc>
              <a:spcBef>
                <a:spcPts val="200"/>
              </a:spcBef>
              <a:buFont typeface="+mj-lt"/>
              <a:buAutoNum type="arabicPeriod"/>
            </a:pPr>
            <a:r>
              <a:rPr lang="ru-RU" sz="1800" dirty="0"/>
              <a:t>Сервер отправляет сертификат </a:t>
            </a:r>
            <a:r>
              <a:rPr lang="en" sz="1800" dirty="0"/>
              <a:t>example.com.</a:t>
            </a:r>
          </a:p>
          <a:p>
            <a:pPr marL="252000" indent="-252000">
              <a:lnSpc>
                <a:spcPct val="100000"/>
              </a:lnSpc>
              <a:spcBef>
                <a:spcPts val="200"/>
              </a:spcBef>
              <a:buFont typeface="+mj-lt"/>
              <a:buAutoNum type="arabicPeriod"/>
            </a:pPr>
            <a:r>
              <a:rPr lang="ru-RU" sz="1800" dirty="0"/>
              <a:t>Сервер отправляет промежуточный сертификат (</a:t>
            </a:r>
            <a:r>
              <a:rPr lang="en" sz="1800" dirty="0"/>
              <a:t>Intermediate CA).</a:t>
            </a:r>
          </a:p>
          <a:p>
            <a:pPr marL="252000" indent="-252000">
              <a:lnSpc>
                <a:spcPct val="100000"/>
              </a:lnSpc>
              <a:spcBef>
                <a:spcPts val="200"/>
              </a:spcBef>
              <a:buFont typeface="+mj-lt"/>
              <a:buAutoNum type="arabicPeriod"/>
            </a:pPr>
            <a:r>
              <a:rPr lang="ru-RU" sz="1800" dirty="0"/>
              <a:t>Браузер проверяет, подписан ли </a:t>
            </a:r>
            <a:r>
              <a:rPr lang="en" sz="1800" dirty="0"/>
              <a:t>Intermediate CA </a:t>
            </a:r>
            <a:r>
              <a:rPr lang="ru-RU" sz="1800" dirty="0"/>
              <a:t>доверенным корневым </a:t>
            </a:r>
            <a:r>
              <a:rPr lang="en" sz="1800" dirty="0"/>
              <a:t>CA.</a:t>
            </a:r>
          </a:p>
          <a:p>
            <a:pPr marL="252000" indent="-252000">
              <a:lnSpc>
                <a:spcPct val="100000"/>
              </a:lnSpc>
              <a:spcBef>
                <a:spcPts val="200"/>
              </a:spcBef>
              <a:buFont typeface="+mj-lt"/>
              <a:buAutoNum type="arabicPeriod"/>
            </a:pPr>
            <a:r>
              <a:rPr lang="ru-RU" sz="1800" dirty="0"/>
              <a:t>Если цепочка замкнулась на доверенный </a:t>
            </a:r>
            <a:r>
              <a:rPr lang="en" sz="1800" dirty="0"/>
              <a:t>Root CA, </a:t>
            </a:r>
            <a:r>
              <a:rPr lang="ru-RU" sz="1800" dirty="0"/>
              <a:t>соединение успешно.</a:t>
            </a:r>
          </a:p>
          <a:p>
            <a:pPr marL="0" indent="0">
              <a:lnSpc>
                <a:spcPct val="100000"/>
              </a:lnSpc>
              <a:buNone/>
            </a:pPr>
            <a:r>
              <a:rPr lang="ru-RU" sz="1800" dirty="0"/>
              <a:t>Если </a:t>
            </a:r>
            <a:r>
              <a:rPr lang="ru-RU" sz="1800" b="1" dirty="0"/>
              <a:t>браузер не может найти промежуточный сертификат</a:t>
            </a:r>
            <a:r>
              <a:rPr lang="ru-RU" sz="1800" dirty="0"/>
              <a:t>,</a:t>
            </a:r>
            <a:br>
              <a:rPr lang="en-US" sz="1800" dirty="0"/>
            </a:br>
            <a:r>
              <a:rPr lang="ru-RU" sz="1800" dirty="0"/>
              <a:t>он </a:t>
            </a:r>
            <a:r>
              <a:rPr lang="ru-RU" sz="1800" b="1" dirty="0"/>
              <a:t>выдаст ошибку </a:t>
            </a:r>
            <a:r>
              <a:rPr lang="en-US" sz="1800" b="1" dirty="0"/>
              <a:t>«</a:t>
            </a:r>
            <a:r>
              <a:rPr lang="en" sz="1800" b="1" dirty="0"/>
              <a:t>Untrusted Certificate»</a:t>
            </a:r>
            <a:r>
              <a:rPr lang="en" sz="1800" dirty="0"/>
              <a:t>.</a:t>
            </a:r>
          </a:p>
          <a:p>
            <a:pPr marL="0" indent="0">
              <a:lnSpc>
                <a:spcPct val="100000"/>
              </a:lnSpc>
              <a:buNone/>
            </a:pPr>
            <a:endParaRPr lang="en" sz="2000" dirty="0"/>
          </a:p>
        </p:txBody>
      </p:sp>
      <p:pic>
        <p:nvPicPr>
          <p:cNvPr id="4" name="Рисунок 3">
            <a:extLst>
              <a:ext uri="{FF2B5EF4-FFF2-40B4-BE49-F238E27FC236}">
                <a16:creationId xmlns:a16="http://schemas.microsoft.com/office/drawing/2014/main" id="{FCC19707-1FC8-0571-7C90-161E84726412}"/>
              </a:ext>
            </a:extLst>
          </p:cNvPr>
          <p:cNvPicPr>
            <a:picLocks noChangeAspect="1"/>
          </p:cNvPicPr>
          <p:nvPr/>
        </p:nvPicPr>
        <p:blipFill>
          <a:blip r:embed="rId2"/>
          <a:stretch>
            <a:fillRect/>
          </a:stretch>
        </p:blipFill>
        <p:spPr>
          <a:xfrm>
            <a:off x="8963247" y="5292183"/>
            <a:ext cx="3228753" cy="1502021"/>
          </a:xfrm>
          <a:prstGeom prst="rect">
            <a:avLst/>
          </a:prstGeom>
          <a:ln>
            <a:solidFill>
              <a:schemeClr val="accent1"/>
            </a:solidFill>
          </a:ln>
        </p:spPr>
      </p:pic>
    </p:spTree>
    <p:extLst>
      <p:ext uri="{BB962C8B-B14F-4D97-AF65-F5344CB8AC3E}">
        <p14:creationId xmlns:p14="http://schemas.microsoft.com/office/powerpoint/2010/main" val="10357816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Low-code Process Automation &gt; Studio Cloud - Authoring environment &gt; Bizagi  Studio &gt; Security definition &gt; Work Portal Security &gt; Work Portal  Authentication &gt; SAML2 authentication &gt; Prerequisites &gt; Issuing self-signed  certificates for SAML configuration">
            <a:extLst>
              <a:ext uri="{FF2B5EF4-FFF2-40B4-BE49-F238E27FC236}">
                <a16:creationId xmlns:a16="http://schemas.microsoft.com/office/drawing/2014/main" id="{CAC4E075-4797-16DA-4F48-DBEFD25579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6036" y="3774558"/>
            <a:ext cx="4475964" cy="3083442"/>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20DF41BD-3ABC-05B1-E230-5EA7EC536998}"/>
              </a:ext>
            </a:extLst>
          </p:cNvPr>
          <p:cNvSpPr>
            <a:spLocks noGrp="1"/>
          </p:cNvSpPr>
          <p:nvPr>
            <p:ph type="title"/>
          </p:nvPr>
        </p:nvSpPr>
        <p:spPr/>
        <p:txBody>
          <a:bodyPr>
            <a:normAutofit fontScale="90000"/>
          </a:bodyPr>
          <a:lstStyle/>
          <a:p>
            <a:r>
              <a:rPr lang="en" dirty="0"/>
              <a:t>Certificate Signing Request (CSR)</a:t>
            </a:r>
            <a:br>
              <a:rPr lang="ru-RU" dirty="0"/>
            </a:br>
            <a:r>
              <a:rPr lang="ru-RU" sz="3100" dirty="0"/>
              <a:t>(запрос на выдачу сертификата)</a:t>
            </a:r>
            <a:endParaRPr lang="ru-RU" dirty="0"/>
          </a:p>
        </p:txBody>
      </p:sp>
      <p:sp>
        <p:nvSpPr>
          <p:cNvPr id="3" name="Объект 2">
            <a:extLst>
              <a:ext uri="{FF2B5EF4-FFF2-40B4-BE49-F238E27FC236}">
                <a16:creationId xmlns:a16="http://schemas.microsoft.com/office/drawing/2014/main" id="{D1DC245F-E3A2-865A-8981-072D177916DE}"/>
              </a:ext>
            </a:extLst>
          </p:cNvPr>
          <p:cNvSpPr>
            <a:spLocks noGrp="1"/>
          </p:cNvSpPr>
          <p:nvPr>
            <p:ph idx="1"/>
          </p:nvPr>
        </p:nvSpPr>
        <p:spPr/>
        <p:txBody>
          <a:bodyPr/>
          <a:lstStyle/>
          <a:p>
            <a:pPr marL="0" indent="0">
              <a:lnSpc>
                <a:spcPct val="100000"/>
              </a:lnSpc>
              <a:buNone/>
            </a:pPr>
            <a:r>
              <a:rPr lang="en" sz="2000" b="1" dirty="0"/>
              <a:t>Certificate Signing Request (CSR)</a:t>
            </a:r>
            <a:r>
              <a:rPr lang="en" sz="2000" dirty="0"/>
              <a:t> — </a:t>
            </a:r>
            <a:r>
              <a:rPr lang="ru-RU" sz="2000" dirty="0"/>
              <a:t>это специальный файл, который создается владельцем домена или сервера и используется для запроса </a:t>
            </a:r>
            <a:r>
              <a:rPr lang="en" sz="2000" dirty="0"/>
              <a:t>SSL/TLS-</a:t>
            </a:r>
            <a:r>
              <a:rPr lang="ru-RU" sz="2000" dirty="0"/>
              <a:t>сертификата у центра сертификации (</a:t>
            </a:r>
            <a:r>
              <a:rPr lang="en" sz="2000" b="1" dirty="0"/>
              <a:t>CA – Certificate Authority</a:t>
            </a:r>
            <a:r>
              <a:rPr lang="en" sz="2000" dirty="0"/>
              <a:t>).</a:t>
            </a:r>
          </a:p>
          <a:p>
            <a:pPr marL="0" indent="0">
              <a:lnSpc>
                <a:spcPct val="100000"/>
              </a:lnSpc>
              <a:buNone/>
            </a:pPr>
            <a:r>
              <a:rPr lang="en" sz="2000" dirty="0"/>
              <a:t>CSR </a:t>
            </a:r>
            <a:r>
              <a:rPr lang="ru-RU" sz="2000" dirty="0"/>
              <a:t>содержит </a:t>
            </a:r>
            <a:r>
              <a:rPr lang="ru-RU" sz="2000" b="1" dirty="0"/>
              <a:t>публичный ключ</a:t>
            </a:r>
            <a:r>
              <a:rPr lang="ru-RU" sz="2000" dirty="0"/>
              <a:t> и информацию о владельце, но </a:t>
            </a:r>
            <a:r>
              <a:rPr lang="ru-RU" sz="2000" b="1" dirty="0"/>
              <a:t>не содержит</a:t>
            </a:r>
            <a:r>
              <a:rPr lang="ru-RU" sz="2000" dirty="0"/>
              <a:t> частный ключ.</a:t>
            </a:r>
          </a:p>
          <a:p>
            <a:pPr marL="0" indent="0">
              <a:buNone/>
            </a:pPr>
            <a:r>
              <a:rPr lang="ru-RU" sz="2000" dirty="0"/>
              <a:t>Процесс выглядит так:</a:t>
            </a:r>
          </a:p>
          <a:p>
            <a:pPr marL="342900" indent="-342900">
              <a:lnSpc>
                <a:spcPct val="100000"/>
              </a:lnSpc>
              <a:spcBef>
                <a:spcPts val="0"/>
              </a:spcBef>
              <a:buFont typeface="+mj-lt"/>
              <a:buAutoNum type="arabicPeriod"/>
            </a:pPr>
            <a:r>
              <a:rPr lang="ru-RU" sz="1800" b="1" dirty="0"/>
              <a:t>Создаётся пара закрытый / открытый ключ</a:t>
            </a:r>
          </a:p>
          <a:p>
            <a:pPr marL="342900" indent="-342900">
              <a:lnSpc>
                <a:spcPct val="100000"/>
              </a:lnSpc>
              <a:spcBef>
                <a:spcPts val="0"/>
              </a:spcBef>
              <a:buFont typeface="+mj-lt"/>
              <a:buAutoNum type="arabicPeriod"/>
            </a:pPr>
            <a:r>
              <a:rPr lang="ru-RU" sz="1800" b="1" dirty="0"/>
              <a:t>Создается </a:t>
            </a:r>
            <a:r>
              <a:rPr lang="en" sz="1800" b="1" dirty="0"/>
              <a:t>CSR</a:t>
            </a:r>
            <a:r>
              <a:rPr lang="en" sz="1800" dirty="0"/>
              <a:t> </a:t>
            </a:r>
            <a:r>
              <a:rPr lang="ru-RU" sz="1800" dirty="0"/>
              <a:t>с открытым ключом.</a:t>
            </a:r>
          </a:p>
          <a:p>
            <a:pPr marL="342900" indent="-342900">
              <a:lnSpc>
                <a:spcPct val="100000"/>
              </a:lnSpc>
              <a:spcBef>
                <a:spcPts val="0"/>
              </a:spcBef>
              <a:buFont typeface="+mj-lt"/>
              <a:buAutoNum type="arabicPeriod"/>
            </a:pPr>
            <a:r>
              <a:rPr lang="ru-RU" sz="1800" b="1" dirty="0"/>
              <a:t>Отправляется в </a:t>
            </a:r>
            <a:r>
              <a:rPr lang="en" sz="1800" b="1" dirty="0"/>
              <a:t>CA</a:t>
            </a:r>
            <a:r>
              <a:rPr lang="en" sz="1800" dirty="0"/>
              <a:t> (Let’s Encrypt, DigiCert, GlobalSign </a:t>
            </a:r>
            <a:r>
              <a:rPr lang="ru-RU" sz="1800" dirty="0"/>
              <a:t>и т. д.).</a:t>
            </a:r>
          </a:p>
          <a:p>
            <a:pPr marL="342900" indent="-342900">
              <a:lnSpc>
                <a:spcPct val="100000"/>
              </a:lnSpc>
              <a:spcBef>
                <a:spcPts val="0"/>
              </a:spcBef>
              <a:buFont typeface="+mj-lt"/>
              <a:buAutoNum type="arabicPeriod"/>
            </a:pPr>
            <a:r>
              <a:rPr lang="ru-RU" sz="1800" b="1" dirty="0"/>
              <a:t>Центр сертификации подписывает его</a:t>
            </a:r>
            <a:r>
              <a:rPr lang="ru-RU" sz="1800" dirty="0"/>
              <a:t>, подтверждая подлинность информации.</a:t>
            </a:r>
          </a:p>
          <a:p>
            <a:pPr marL="342900" indent="-342900">
              <a:lnSpc>
                <a:spcPct val="100000"/>
              </a:lnSpc>
              <a:spcBef>
                <a:spcPts val="0"/>
              </a:spcBef>
              <a:buFont typeface="+mj-lt"/>
              <a:buAutoNum type="arabicPeriod"/>
            </a:pPr>
            <a:r>
              <a:rPr lang="en" sz="1800" b="1" dirty="0"/>
              <a:t>CA </a:t>
            </a:r>
            <a:r>
              <a:rPr lang="ru-RU" sz="1800" b="1" dirty="0"/>
              <a:t>возвращает подписанный сертификат</a:t>
            </a:r>
            <a:r>
              <a:rPr lang="ru-RU" sz="1800" dirty="0"/>
              <a:t> в формате </a:t>
            </a:r>
            <a:r>
              <a:rPr lang="en" sz="1800" dirty="0"/>
              <a:t>X.509.</a:t>
            </a:r>
          </a:p>
          <a:p>
            <a:pPr marL="0" indent="0">
              <a:buNone/>
            </a:pPr>
            <a:r>
              <a:rPr lang="en" sz="2000" dirty="0"/>
              <a:t>CSR </a:t>
            </a:r>
            <a:r>
              <a:rPr lang="ru-RU" sz="2000" dirty="0"/>
              <a:t>содержит:</a:t>
            </a:r>
          </a:p>
          <a:p>
            <a:pPr>
              <a:lnSpc>
                <a:spcPct val="100000"/>
              </a:lnSpc>
              <a:spcBef>
                <a:spcPts val="0"/>
              </a:spcBef>
            </a:pPr>
            <a:r>
              <a:rPr lang="ru-RU" sz="1800" b="1" dirty="0"/>
              <a:t>Общую информацию (</a:t>
            </a:r>
            <a:r>
              <a:rPr lang="en" sz="1800" b="1" dirty="0"/>
              <a:t>Subject)</a:t>
            </a:r>
            <a:endParaRPr lang="en" sz="1800" dirty="0"/>
          </a:p>
          <a:p>
            <a:pPr lvl="1">
              <a:lnSpc>
                <a:spcPct val="100000"/>
              </a:lnSpc>
              <a:spcBef>
                <a:spcPts val="0"/>
              </a:spcBef>
            </a:pPr>
            <a:r>
              <a:rPr lang="ru-RU" sz="1400" dirty="0"/>
              <a:t>Доменное имя (</a:t>
            </a:r>
            <a:r>
              <a:rPr lang="en" sz="1400" dirty="0"/>
              <a:t>CN=example.com).</a:t>
            </a:r>
          </a:p>
          <a:p>
            <a:pPr lvl="1">
              <a:lnSpc>
                <a:spcPct val="100000"/>
              </a:lnSpc>
              <a:spcBef>
                <a:spcPts val="0"/>
              </a:spcBef>
            </a:pPr>
            <a:r>
              <a:rPr lang="ru-RU" sz="1400" dirty="0"/>
              <a:t>Организация (</a:t>
            </a:r>
            <a:r>
              <a:rPr lang="en" sz="1400" dirty="0"/>
              <a:t>O=Example Inc.).</a:t>
            </a:r>
          </a:p>
          <a:p>
            <a:pPr lvl="1">
              <a:lnSpc>
                <a:spcPct val="100000"/>
              </a:lnSpc>
              <a:spcBef>
                <a:spcPts val="0"/>
              </a:spcBef>
            </a:pPr>
            <a:r>
              <a:rPr lang="ru-RU" sz="1400" dirty="0"/>
              <a:t>Город (</a:t>
            </a:r>
            <a:r>
              <a:rPr lang="en" sz="1400" dirty="0"/>
              <a:t>L=New York).</a:t>
            </a:r>
          </a:p>
          <a:p>
            <a:pPr lvl="1">
              <a:lnSpc>
                <a:spcPct val="100000"/>
              </a:lnSpc>
              <a:spcBef>
                <a:spcPts val="0"/>
              </a:spcBef>
            </a:pPr>
            <a:r>
              <a:rPr lang="ru-RU" sz="1400" dirty="0"/>
              <a:t>Страна (</a:t>
            </a:r>
            <a:r>
              <a:rPr lang="en" sz="1400" dirty="0"/>
              <a:t>C=US).</a:t>
            </a:r>
          </a:p>
          <a:p>
            <a:pPr>
              <a:lnSpc>
                <a:spcPct val="100000"/>
              </a:lnSpc>
              <a:spcBef>
                <a:spcPts val="0"/>
              </a:spcBef>
            </a:pPr>
            <a:r>
              <a:rPr lang="ru-RU" sz="1800" b="1" dirty="0"/>
              <a:t>Публичный ключ</a:t>
            </a:r>
            <a:r>
              <a:rPr lang="ru-RU" sz="1800" dirty="0"/>
              <a:t> (</a:t>
            </a:r>
            <a:r>
              <a:rPr lang="en" sz="1800" dirty="0"/>
              <a:t>RSA/ECDSA).</a:t>
            </a:r>
          </a:p>
          <a:p>
            <a:pPr>
              <a:lnSpc>
                <a:spcPct val="100000"/>
              </a:lnSpc>
              <a:spcBef>
                <a:spcPts val="0"/>
              </a:spcBef>
            </a:pPr>
            <a:r>
              <a:rPr lang="ru-RU" sz="1800" b="1" dirty="0"/>
              <a:t>Алгоритм подписи</a:t>
            </a:r>
            <a:r>
              <a:rPr lang="ru-RU" sz="1800" dirty="0"/>
              <a:t> (</a:t>
            </a:r>
            <a:r>
              <a:rPr lang="en" sz="1800" dirty="0"/>
              <a:t>SHA-256).</a:t>
            </a:r>
          </a:p>
          <a:p>
            <a:pPr>
              <a:lnSpc>
                <a:spcPct val="100000"/>
              </a:lnSpc>
              <a:spcBef>
                <a:spcPts val="0"/>
              </a:spcBef>
            </a:pPr>
            <a:r>
              <a:rPr lang="ru-RU" sz="1800" b="1" dirty="0"/>
              <a:t>Цифровую подпись</a:t>
            </a:r>
            <a:r>
              <a:rPr lang="ru-RU" sz="1800" dirty="0"/>
              <a:t> (подписан приватным ключом владельца).</a:t>
            </a:r>
          </a:p>
          <a:p>
            <a:pPr marL="0" indent="0">
              <a:buNone/>
            </a:pPr>
            <a:endParaRPr lang="ru-RU" sz="2000" dirty="0"/>
          </a:p>
        </p:txBody>
      </p:sp>
    </p:spTree>
    <p:extLst>
      <p:ext uri="{BB962C8B-B14F-4D97-AF65-F5344CB8AC3E}">
        <p14:creationId xmlns:p14="http://schemas.microsoft.com/office/powerpoint/2010/main" val="4280809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DA4192-7266-2B01-5092-F33E0735D017}"/>
              </a:ext>
            </a:extLst>
          </p:cNvPr>
          <p:cNvSpPr>
            <a:spLocks noGrp="1"/>
          </p:cNvSpPr>
          <p:nvPr>
            <p:ph type="title"/>
          </p:nvPr>
        </p:nvSpPr>
        <p:spPr>
          <a:xfrm>
            <a:off x="838199" y="153347"/>
            <a:ext cx="10877107" cy="633461"/>
          </a:xfrm>
        </p:spPr>
        <p:txBody>
          <a:bodyPr>
            <a:normAutofit fontScale="90000"/>
          </a:bodyPr>
          <a:lstStyle/>
          <a:p>
            <a:r>
              <a:rPr lang="ru-RU" dirty="0"/>
              <a:t>Просмотр цепочки сертификатов домена </a:t>
            </a:r>
            <a:r>
              <a:rPr lang="ru-RU" sz="4000" dirty="0"/>
              <a:t>(</a:t>
            </a:r>
            <a:r>
              <a:rPr lang="en-US" sz="3100" dirty="0" err="1">
                <a:latin typeface="Consolas" panose="020B0609020204030204" pitchFamily="49" charset="0"/>
                <a:cs typeface="Consolas" panose="020B0609020204030204" pitchFamily="49" charset="0"/>
              </a:rPr>
              <a:t>openssl</a:t>
            </a:r>
            <a:r>
              <a:rPr lang="ru-RU" sz="4000" dirty="0"/>
              <a:t>)</a:t>
            </a:r>
            <a:endParaRPr lang="ru-RU" dirty="0"/>
          </a:p>
        </p:txBody>
      </p:sp>
      <p:sp>
        <p:nvSpPr>
          <p:cNvPr id="3" name="Объект 2">
            <a:extLst>
              <a:ext uri="{FF2B5EF4-FFF2-40B4-BE49-F238E27FC236}">
                <a16:creationId xmlns:a16="http://schemas.microsoft.com/office/drawing/2014/main" id="{DBC244DB-3094-1E8F-27F0-EA9DAA4F4D32}"/>
              </a:ext>
            </a:extLst>
          </p:cNvPr>
          <p:cNvSpPr>
            <a:spLocks noGrp="1"/>
          </p:cNvSpPr>
          <p:nvPr>
            <p:ph idx="1"/>
          </p:nvPr>
        </p:nvSpPr>
        <p:spPr>
          <a:xfrm>
            <a:off x="923260" y="818707"/>
            <a:ext cx="10515600" cy="6039293"/>
          </a:xfrm>
          <a:solidFill>
            <a:schemeClr val="tx1"/>
          </a:solidFill>
        </p:spPr>
        <p:txBody>
          <a:bodyPr/>
          <a:lstStyle/>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openssl s_client -connect reg.ru:443 -showcerts</a:t>
            </a:r>
          </a:p>
          <a:p>
            <a:pPr marL="0" indent="0">
              <a:lnSpc>
                <a:spcPct val="100000"/>
              </a:lnSpc>
              <a:spcBef>
                <a:spcPts val="0"/>
              </a:spcBef>
              <a:buNone/>
            </a:pPr>
            <a:br>
              <a:rPr lang="en" sz="1600" noProof="1">
                <a:solidFill>
                  <a:srgbClr val="2FFF12"/>
                </a:solidFill>
                <a:effectLst/>
                <a:latin typeface="Consolas" panose="020B0609020204030204" pitchFamily="49" charset="0"/>
                <a:cs typeface="Consolas" panose="020B0609020204030204" pitchFamily="49" charset="0"/>
              </a:rPr>
            </a:br>
            <a:r>
              <a:rPr lang="en" sz="1600" noProof="1">
                <a:solidFill>
                  <a:srgbClr val="2FFF12"/>
                </a:solidFill>
                <a:effectLst/>
                <a:latin typeface="Consolas" panose="020B0609020204030204" pitchFamily="49" charset="0"/>
                <a:cs typeface="Consolas" panose="020B0609020204030204" pitchFamily="49" charset="0"/>
              </a:rPr>
              <a:t>Connecting to 194.67.72.31</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CONNECTED(00000005)</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depth=2 OU=GlobalSign Root CA - R3, O=GlobalSign, CN=GlobalSign</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verify return:1</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depth=1 C=BE, O=GlobalSign nv-sa, CN=GlobalSign Extended Validation CA - SHA256 - G3</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verify return:1</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depth=0 businessCategory=Private Organization, serialNumber=1067746613494, jurisdictionC=RU, jurisdictionST=Moscow, C=RU, ST=Moscow, L=Moscow, street=pr-kt Leningradskiy, 72 / korpus 3, O=Registrar of domain names REG.RU LLC, CN=www.reg.ru</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verify return:1</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Certificate chain</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0 s:businessCategory=Private Organization, serialNumber=1067746613494, jurisdictionC=RU, jurisdictionST=Moscow, C=RU, ST=Moscow, L=Moscow, street=pr-kt Leningradskiy, 72 / korpus 3, O=Registrar of domain names REG.RU LLC, CN=www.reg.ru</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i:C=BE, O=GlobalSign nv-sa, CN=GlobalSign Extended Validation CA - SHA256 - G3</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a:PKEY: rsaEncryption, 4096 (bit); sigalg: RSA-SHA256</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   v:NotBefore: Oct  9 09:50:47 2024 GMT; NotAfter: Nov 10 09:50:46 2025 GMT</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-----BEGIN CERTIFICATE-----</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MIIIkzCCB3ugAwIBAgIMCbVqL7u0ZgRRUrYcMA0GCSqGSIb3DQEBCwUAMGIxCzAJ</a:t>
            </a:r>
          </a:p>
          <a:p>
            <a:pPr marL="0" indent="0">
              <a:lnSpc>
                <a:spcPct val="100000"/>
              </a:lnSpc>
              <a:spcBef>
                <a:spcPts val="0"/>
              </a:spcBef>
              <a:buNone/>
            </a:pPr>
            <a:r>
              <a:rPr lang="en" sz="1600" noProof="1">
                <a:solidFill>
                  <a:srgbClr val="2FFF12"/>
                </a:solidFill>
                <a:effectLst/>
                <a:latin typeface="Consolas" panose="020B0609020204030204" pitchFamily="49" charset="0"/>
                <a:cs typeface="Consolas" panose="020B0609020204030204" pitchFamily="49" charset="0"/>
              </a:rPr>
              <a:t>BgNVBAYTAkJFMRkwFwYDVQQKExBHbG9iYWxTaWduIG52LXNhMTgwNgYDVQQDEy9H</a:t>
            </a:r>
            <a:br>
              <a:rPr lang="en" sz="1600" noProof="1">
                <a:solidFill>
                  <a:srgbClr val="2FFF12"/>
                </a:solidFill>
                <a:effectLst/>
                <a:latin typeface="Consolas" panose="020B0609020204030204" pitchFamily="49" charset="0"/>
                <a:cs typeface="Consolas" panose="020B0609020204030204" pitchFamily="49" charset="0"/>
              </a:rPr>
            </a:br>
            <a:r>
              <a:rPr lang="en" sz="1600" noProof="1">
                <a:solidFill>
                  <a:srgbClr val="2FFF12"/>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774206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1D7B7D5-A8E2-D0C4-C21C-266FC09D0462}"/>
              </a:ext>
            </a:extLst>
          </p:cNvPr>
          <p:cNvSpPr>
            <a:spLocks noGrp="1"/>
          </p:cNvSpPr>
          <p:nvPr>
            <p:ph idx="1"/>
          </p:nvPr>
        </p:nvSpPr>
        <p:spPr>
          <a:xfrm>
            <a:off x="0" y="0"/>
            <a:ext cx="12192000" cy="6857999"/>
          </a:xfrm>
          <a:solidFill>
            <a:schemeClr val="tx1"/>
          </a:solidFill>
        </p:spPr>
        <p:txBody>
          <a:bodyPr numCol="2" spcCol="180000"/>
          <a:lstStyle/>
          <a:p>
            <a:pPr marL="0" indent="0">
              <a:spcBef>
                <a:spcPts val="0"/>
              </a:spcBef>
              <a:buNone/>
            </a:pPr>
            <a:r>
              <a:rPr lang="en" sz="1800" noProof="1">
                <a:solidFill>
                  <a:srgbClr val="2FFF12"/>
                </a:solidFill>
                <a:effectLst/>
                <a:latin typeface="Consolas" panose="020B0609020204030204" pitchFamily="49" charset="0"/>
                <a:cs typeface="Consolas" panose="020B0609020204030204" pitchFamily="49" charset="0"/>
              </a:rPr>
              <a:t>% openssl x509 -in regru.crt -text -noout</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Certificate: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Data:</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Version: 3 (0x2)</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Serial Number:</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0a:d8:93:ba:fa:68:b0:b7:fb:7a:40:4f:06:ec:af:9a</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Signature Algorithm: ecdsa-with-SHA384</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Issuer: C=US, O=DigiCert Inc, CN=DigiCert Global G3 TLS ECC SHA384 CA1</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Validity</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Not Before: Jan 15 00:00:00 2025 GMT</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Not After : Jan 15 23:59:59 2026 GMT</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Subject: C=US, ST=California, L=Los Angeles, O=Internet Corporation for Assigned Names and Numbers, CN=*.example.com</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Subject Public Key Info:</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Public Key Algorithm: id-ecPublicKey</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Public-Key: (256 bit)</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pub:</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04:9a:48:97:84:2d:61:6c:08:c9:6a:14:a0:c8:38:</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80:e6:00:c0:87:fa:99:57:0e:1b:00:e2:d8:87:92:</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57:e7:08:fb:3c:5e:b0:d3:84:28:37:c1:24:11:8e: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d3:20:71:74:bd:93:8f:4e:09:03:ce:02:3b:b0:e4:</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66:73:cf:af:ee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ASN1 OID: prime256v1</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NIST CURVE: P-256</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X509v3 extensions:</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X509v3 Authority Key Identifier: </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8A:23:EB:9E:6B:D7:F9:37:5D:F9:6D:21:39:76:9A:A1:67:DE:10:A8</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X509v3 Subject Key Identifier: </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F0:C1:6A:32:0D:EC:DA:C7:EA:8F:CD:0D:6D:19:12:59:D1:BE:72:ED</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X509v3 Subject Alternative Name: </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DNS:*.example.com, DNS:example.com</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X509v3 Certificate Policies: </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Policy: 2.23.140.1.2.2</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CPS: http://www.digicert.com/CPS</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X509v3 Key Usage: critical</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Digital Signature, Key Agreement</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X509v3 Extended Key Usage: </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TLS Web Server Authentication, TLS Web Client Authentication</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X509v3 CRL Distribution Points: </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Full Name: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URI:http://crl3.digicert.com/DigiCertGlobalE842020CA1-2.crl</a:t>
            </a:r>
          </a:p>
          <a:p>
            <a:pPr marL="0" indent="0">
              <a:lnSpc>
                <a:spcPct val="80000"/>
              </a:lnSpc>
              <a:spcBef>
                <a:spcPts val="0"/>
              </a:spcBef>
              <a:buNone/>
            </a:pPr>
            <a:br>
              <a:rPr lang="en" sz="1050" noProof="1">
                <a:solidFill>
                  <a:srgbClr val="2FFF12"/>
                </a:solidFill>
                <a:effectLst/>
                <a:latin typeface="Consolas" panose="020B0609020204030204" pitchFamily="49" charset="0"/>
                <a:cs typeface="Consolas" panose="020B0609020204030204" pitchFamily="49" charset="0"/>
              </a:rPr>
            </a:br>
            <a:endParaRPr lang="en" sz="1050" noProof="1">
              <a:solidFill>
                <a:srgbClr val="2FFF12"/>
              </a:solidFill>
              <a:effectLst/>
              <a:latin typeface="Consolas" panose="020B0609020204030204" pitchFamily="49" charset="0"/>
              <a:cs typeface="Consolas" panose="020B0609020204030204" pitchFamily="49" charset="0"/>
            </a:endParaRP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Full Name: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URI:http://crl4.digicert.com/DigiCertGlobal3842020CA1-2.crl</a:t>
            </a:r>
          </a:p>
          <a:p>
            <a:pPr marL="0" indent="0">
              <a:lnSpc>
                <a:spcPct val="80000"/>
              </a:lnSpc>
              <a:spcBef>
                <a:spcPts val="0"/>
              </a:spcBef>
              <a:buNone/>
            </a:pPr>
            <a:br>
              <a:rPr lang="en" sz="1050" noProof="1">
                <a:solidFill>
                  <a:srgbClr val="2FFF12"/>
                </a:solidFill>
                <a:effectLst/>
                <a:latin typeface="Consolas" panose="020B0609020204030204" pitchFamily="49" charset="0"/>
                <a:cs typeface="Consolas" panose="020B0609020204030204" pitchFamily="49" charset="0"/>
              </a:rPr>
            </a:br>
            <a:endParaRPr lang="en" sz="1050" noProof="1">
              <a:solidFill>
                <a:srgbClr val="2FFF12"/>
              </a:solidFill>
              <a:effectLst/>
              <a:latin typeface="Consolas" panose="020B0609020204030204" pitchFamily="49" charset="0"/>
              <a:cs typeface="Consolas" panose="020B0609020204030204" pitchFamily="49" charset="0"/>
            </a:endParaRP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Authority Information Access: </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OCSP - URI:http://ocsp.digicert.com</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CA Issuers - URI:http://cacerts.digicert.com/DigiCGlob1-2.crt</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X509v3 Basic Constraints: critical</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CA:FALSE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CT Precertificate SCTs: </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Signed Certificate Timestamp:</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Version   : v1 (0x0)</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Log ID    : 0E:57:94:BC:F3:AE:A9:3E:33:1B:2C:99:07:B3:F7:90:</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DF:9B:C2:3D:71:32:25:DD:21:A9:25:AC:61:C5:4E:21</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Timestamp : Jan 15 01:01:25.319 2025 GMT</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Extensions: none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Signature : ecdsa-with-SHA256</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30:43:02:1F:24:17:0F:5A:4C:7C:D2:29:3B:B8:B6:16:</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E8:E1:AF:35:8B:C9:E0:D9:8E:47:64:57:73:DB:AF:88:</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53:C7:E9:02:20:52:DB:AE:51:E9:C7:21:3E:54:35:62:</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5F:7C:10:51:AB:7D:6D:50:68:BB:64:34:D2:AE:B3:34:</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7F:8C:F5:55:AE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Signed Certificate Timestamp:</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Version   : v1 (0x0)</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Log ID    : 64:11:C4:6C:A4:12:EC:A7:89:1C:A2:02:2E:00:BC:AB:</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4F:28:07:D4:1E:35:27:AB:EA:FE:D5:03:C9:7D:CD:F0</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Timestamp : Jan 15 01:01:25.381 2025 GMT</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Extensions: none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Signature : ecdsa-with-SHA256</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30:44:02:20:70:AE:E8:D8:07:85:5D:50:BE:27:FF:1B:</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B0:47:AB:B7:22:30:61:FC:8D:D7:21:FF:1C:B8:2F:3A:</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D8:95:EB:17:02:20:72:30:53:2F:0E:11:A0:E2:C6:26:</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D4:CB:2B:0C:65:5E:75:CC:29:13:87:8D:D1:1B:99:70:</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51:A6:5B:1C:09:72</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Signed Certificate Timestamp:</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Version   : v1 (0x0)</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Log ID    : 49:9C:9B:69:DE:1D:7C:EC:FC:36:DE:CD:87:64:A6:B8:</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5B:AF:0A:87:80:19:D1:55:52:FB:E9:EB:29:DD:F8:C3</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Timestamp : Jan 15 01:01:25.401 2025 GMT</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Extensions: none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Signature : ecdsa-with-SHA256</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30:45:02:20:68:58:7A:EF:21:10:DA:5C:20:9B:75:F5:</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EA:7D:A2:5A:31:10:14:82:36:6F:67:E9:38:DB:41:56:</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26:D9:55:6C:02:21:00:F9:A6:CA:A3:5C:36:2C:20:46:</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F5:87:28:74:4B:C6:C1:37:73:B8:BB:6B:00:F7:38:AC:</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28:89:58:8D:98:3C:C2</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Signature Algorithm: ecdsa-with-SHA384</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Signature Value:</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30:65:02:31:00:f9:a6:82:46:53:db:6f:e5:58:fa:ee:1a:bc:</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fc:9a:1b:b7:ef:50:32:6a:37:c2:b0:96:b5:c3:e1:7a:6d:4f:</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b4:0b:f8:3d:37:f8:10:3f:15:41:28:dd:d0:f5:8b:3d:fb:02:</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30:64:63:78:e1:b2:e2:c0:5b:ba:56:b0:36:ed:5f:f4:30:c6:</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9e:a4:36:c2:b8:8e:1d:7f:46:3b:d5:ff:6e:b4:b3:14:30:33:</a:t>
            </a:r>
          </a:p>
          <a:p>
            <a:pPr marL="0" indent="0">
              <a:lnSpc>
                <a:spcPct val="80000"/>
              </a:lnSpc>
              <a:spcBef>
                <a:spcPts val="0"/>
              </a:spcBef>
              <a:buNone/>
            </a:pPr>
            <a:r>
              <a:rPr lang="en" sz="1050" noProof="1">
                <a:solidFill>
                  <a:srgbClr val="2FFF12"/>
                </a:solidFill>
                <a:effectLst/>
                <a:latin typeface="Consolas" panose="020B0609020204030204" pitchFamily="49" charset="0"/>
                <a:cs typeface="Consolas" panose="020B0609020204030204" pitchFamily="49" charset="0"/>
              </a:rPr>
              <a:t>        f1:8c:ee:dd:3e:4f:4b:8f:d8:bf:98:d7:65</a:t>
            </a:r>
          </a:p>
        </p:txBody>
      </p:sp>
    </p:spTree>
    <p:extLst>
      <p:ext uri="{BB962C8B-B14F-4D97-AF65-F5344CB8AC3E}">
        <p14:creationId xmlns:p14="http://schemas.microsoft.com/office/powerpoint/2010/main" val="1407540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79F948-3894-54C8-B342-F7406C384216}"/>
              </a:ext>
            </a:extLst>
          </p:cNvPr>
          <p:cNvSpPr>
            <a:spLocks noGrp="1"/>
          </p:cNvSpPr>
          <p:nvPr>
            <p:ph type="title"/>
          </p:nvPr>
        </p:nvSpPr>
        <p:spPr>
          <a:xfrm>
            <a:off x="838200" y="238410"/>
            <a:ext cx="10515600" cy="1090659"/>
          </a:xfrm>
        </p:spPr>
        <p:txBody>
          <a:bodyPr>
            <a:normAutofit/>
          </a:bodyPr>
          <a:lstStyle/>
          <a:p>
            <a:pPr>
              <a:lnSpc>
                <a:spcPct val="70000"/>
              </a:lnSpc>
            </a:pPr>
            <a:r>
              <a:rPr lang="ru-RU" sz="4000" dirty="0"/>
              <a:t>Как настроить </a:t>
            </a:r>
            <a:r>
              <a:rPr lang="en-US" sz="4000" dirty="0"/>
              <a:t>web-</a:t>
            </a:r>
            <a:r>
              <a:rPr lang="ru-RU" sz="4000" dirty="0"/>
              <a:t>сервер (</a:t>
            </a:r>
            <a:r>
              <a:rPr lang="en-US" sz="4000" dirty="0"/>
              <a:t>nginx</a:t>
            </a:r>
            <a:r>
              <a:rPr lang="ru-RU" sz="4000" dirty="0"/>
              <a:t>)</a:t>
            </a:r>
            <a:br>
              <a:rPr lang="en-US" sz="4000" dirty="0"/>
            </a:br>
            <a:r>
              <a:rPr lang="ru-RU" sz="4000" dirty="0"/>
              <a:t>для использования </a:t>
            </a:r>
            <a:r>
              <a:rPr lang="en-US" sz="4000" dirty="0"/>
              <a:t>SSL-</a:t>
            </a:r>
            <a:r>
              <a:rPr lang="ru-RU" sz="4000" dirty="0"/>
              <a:t>сертификата?</a:t>
            </a:r>
          </a:p>
        </p:txBody>
      </p:sp>
      <p:sp>
        <p:nvSpPr>
          <p:cNvPr id="4" name="Объект 3">
            <a:extLst>
              <a:ext uri="{FF2B5EF4-FFF2-40B4-BE49-F238E27FC236}">
                <a16:creationId xmlns:a16="http://schemas.microsoft.com/office/drawing/2014/main" id="{B952B89D-F0FB-8FEB-6200-16F059DE0B9A}"/>
              </a:ext>
            </a:extLst>
          </p:cNvPr>
          <p:cNvSpPr txBox="1">
            <a:spLocks noGrp="1"/>
          </p:cNvSpPr>
          <p:nvPr>
            <p:ph idx="1"/>
          </p:nvPr>
        </p:nvSpPr>
        <p:spPr>
          <a:xfrm>
            <a:off x="838200" y="1613410"/>
            <a:ext cx="10515600" cy="4524315"/>
          </a:xfrm>
          <a:prstGeom prst="rect">
            <a:avLst/>
          </a:prstGeom>
          <a:solidFill>
            <a:schemeClr val="bg2"/>
          </a:solidFill>
        </p:spPr>
        <p:txBody>
          <a:bodyPr wrap="square">
            <a:spAutoFit/>
          </a:bodyPr>
          <a:lstStyle/>
          <a:p>
            <a:pPr marL="0" indent="0">
              <a:lnSpc>
                <a:spcPct val="100000"/>
              </a:lnSpc>
              <a:spcBef>
                <a:spcPts val="0"/>
              </a:spcBef>
              <a:buNone/>
            </a:pPr>
            <a:r>
              <a:rPr lang="en" sz="1800" noProof="1">
                <a:solidFill>
                  <a:srgbClr val="2176C7"/>
                </a:solidFill>
                <a:effectLst/>
                <a:latin typeface="Consolas" panose="020B0609020204030204" pitchFamily="49" charset="0"/>
                <a:cs typeface="Consolas" panose="020B0609020204030204" pitchFamily="49" charset="0"/>
              </a:rPr>
              <a:t>server</a:t>
            </a:r>
            <a:r>
              <a:rPr lang="en" sz="1800" noProof="1">
                <a:solidFill>
                  <a:srgbClr val="262626"/>
                </a:solidFill>
                <a:effectLst/>
                <a:latin typeface="Consolas" panose="020B0609020204030204" pitchFamily="49" charset="0"/>
                <a:cs typeface="Consolas" panose="020B0609020204030204" pitchFamily="49" charset="0"/>
              </a:rPr>
              <a:t> {</a:t>
            </a:r>
            <a:endParaRPr lang="en" sz="1800" noProof="1">
              <a:solidFill>
                <a:srgbClr val="2176C7"/>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176C7"/>
                </a:solidFill>
                <a:effectLst/>
                <a:latin typeface="Consolas" panose="020B0609020204030204" pitchFamily="49" charset="0"/>
                <a:cs typeface="Consolas" panose="020B0609020204030204" pitchFamily="49" charset="0"/>
              </a:rPr>
              <a:t>listen</a:t>
            </a: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59286"/>
                </a:solidFill>
                <a:effectLst/>
                <a:latin typeface="Consolas" panose="020B0609020204030204" pitchFamily="49" charset="0"/>
                <a:cs typeface="Consolas" panose="020B0609020204030204" pitchFamily="49" charset="0"/>
              </a:rPr>
              <a:t>443</a:t>
            </a:r>
            <a:r>
              <a:rPr lang="en" sz="1800" noProof="1">
                <a:solidFill>
                  <a:srgbClr val="262626"/>
                </a:solidFill>
                <a:effectLst/>
                <a:latin typeface="Consolas" panose="020B0609020204030204" pitchFamily="49" charset="0"/>
                <a:cs typeface="Consolas" panose="020B0609020204030204" pitchFamily="49" charset="0"/>
              </a:rPr>
              <a:t> ssl;</a:t>
            </a: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176C7"/>
                </a:solidFill>
                <a:effectLst/>
                <a:latin typeface="Consolas" panose="020B0609020204030204" pitchFamily="49" charset="0"/>
                <a:cs typeface="Consolas" panose="020B0609020204030204" pitchFamily="49" charset="0"/>
              </a:rPr>
              <a:t>server_name</a:t>
            </a:r>
            <a:r>
              <a:rPr lang="en" sz="1800" noProof="1">
                <a:solidFill>
                  <a:srgbClr val="262626"/>
                </a:solidFill>
                <a:effectLst/>
                <a:latin typeface="Consolas" panose="020B0609020204030204" pitchFamily="49" charset="0"/>
                <a:cs typeface="Consolas" panose="020B0609020204030204" pitchFamily="49" charset="0"/>
              </a:rPr>
              <a:t> example.com;</a:t>
            </a: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176C7"/>
                </a:solidFill>
                <a:effectLst/>
                <a:latin typeface="Consolas" panose="020B0609020204030204" pitchFamily="49" charset="0"/>
                <a:cs typeface="Consolas" panose="020B0609020204030204" pitchFamily="49" charset="0"/>
              </a:rPr>
              <a:t>ssl_certificate</a:t>
            </a:r>
            <a:r>
              <a:rPr lang="en" sz="1800" noProof="1">
                <a:solidFill>
                  <a:srgbClr val="262626"/>
                </a:solidFill>
                <a:effectLst/>
                <a:latin typeface="Consolas" panose="020B0609020204030204" pitchFamily="49" charset="0"/>
                <a:cs typeface="Consolas" panose="020B0609020204030204" pitchFamily="49" charset="0"/>
              </a:rPr>
              <a:t> /etc/nginx/ssl/example.com.crt;</a:t>
            </a: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176C7"/>
                </a:solidFill>
                <a:effectLst/>
                <a:latin typeface="Consolas" panose="020B0609020204030204" pitchFamily="49" charset="0"/>
                <a:cs typeface="Consolas" panose="020B0609020204030204" pitchFamily="49" charset="0"/>
              </a:rPr>
              <a:t>ssl_certificate_key</a:t>
            </a:r>
            <a:r>
              <a:rPr lang="en" sz="1800" noProof="1">
                <a:solidFill>
                  <a:srgbClr val="262626"/>
                </a:solidFill>
                <a:effectLst/>
                <a:latin typeface="Consolas" panose="020B0609020204030204" pitchFamily="49" charset="0"/>
                <a:cs typeface="Consolas" panose="020B0609020204030204" pitchFamily="49" charset="0"/>
              </a:rPr>
              <a:t> /etc/nginx/ssl/example.com.key;</a:t>
            </a: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a:t>
            </a:r>
          </a:p>
          <a:p>
            <a:pPr marL="0" indent="0">
              <a:lnSpc>
                <a:spcPct val="100000"/>
              </a:lnSpc>
              <a:spcBef>
                <a:spcPts val="0"/>
              </a:spcBef>
              <a:buNone/>
            </a:pPr>
            <a:br>
              <a:rPr lang="en" sz="1800" noProof="1">
                <a:solidFill>
                  <a:srgbClr val="262626"/>
                </a:solidFill>
                <a:effectLst/>
                <a:latin typeface="Consolas" panose="020B0609020204030204" pitchFamily="49" charset="0"/>
                <a:cs typeface="Consolas" panose="020B0609020204030204" pitchFamily="49" charset="0"/>
              </a:rPr>
            </a:br>
            <a:endParaRPr lang="en" sz="1800" noProof="1">
              <a:solidFill>
                <a:srgbClr val="262626"/>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800" noProof="1">
                <a:solidFill>
                  <a:srgbClr val="2176C7"/>
                </a:solidFill>
                <a:effectLst/>
                <a:latin typeface="Consolas" panose="020B0609020204030204" pitchFamily="49" charset="0"/>
                <a:cs typeface="Consolas" panose="020B0609020204030204" pitchFamily="49" charset="0"/>
              </a:rPr>
              <a:t>server</a:t>
            </a:r>
            <a:r>
              <a:rPr lang="en" sz="1800" noProof="1">
                <a:solidFill>
                  <a:srgbClr val="262626"/>
                </a:solidFill>
                <a:effectLst/>
                <a:latin typeface="Consolas" panose="020B0609020204030204" pitchFamily="49" charset="0"/>
                <a:cs typeface="Consolas" panose="020B0609020204030204" pitchFamily="49" charset="0"/>
              </a:rPr>
              <a:t> {</a:t>
            </a:r>
            <a:endParaRPr lang="en" sz="1800" noProof="1">
              <a:solidFill>
                <a:srgbClr val="2176C7"/>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176C7"/>
                </a:solidFill>
                <a:effectLst/>
                <a:latin typeface="Consolas" panose="020B0609020204030204" pitchFamily="49" charset="0"/>
                <a:cs typeface="Consolas" panose="020B0609020204030204" pitchFamily="49" charset="0"/>
              </a:rPr>
              <a:t>listen</a:t>
            </a: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59286"/>
                </a:solidFill>
                <a:effectLst/>
                <a:latin typeface="Consolas" panose="020B0609020204030204" pitchFamily="49" charset="0"/>
                <a:cs typeface="Consolas" panose="020B0609020204030204" pitchFamily="49" charset="0"/>
              </a:rPr>
              <a:t>443</a:t>
            </a:r>
            <a:r>
              <a:rPr lang="en" sz="1800" noProof="1">
                <a:solidFill>
                  <a:srgbClr val="262626"/>
                </a:solidFill>
                <a:effectLst/>
                <a:latin typeface="Consolas" panose="020B0609020204030204" pitchFamily="49" charset="0"/>
                <a:cs typeface="Consolas" panose="020B0609020204030204" pitchFamily="49" charset="0"/>
              </a:rPr>
              <a:t> ssl;</a:t>
            </a: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176C7"/>
                </a:solidFill>
                <a:effectLst/>
                <a:latin typeface="Consolas" panose="020B0609020204030204" pitchFamily="49" charset="0"/>
                <a:cs typeface="Consolas" panose="020B0609020204030204" pitchFamily="49" charset="0"/>
              </a:rPr>
              <a:t>server_name</a:t>
            </a:r>
            <a:r>
              <a:rPr lang="en" sz="1800" noProof="1">
                <a:solidFill>
                  <a:srgbClr val="262626"/>
                </a:solidFill>
                <a:effectLst/>
                <a:latin typeface="Consolas" panose="020B0609020204030204" pitchFamily="49" charset="0"/>
                <a:cs typeface="Consolas" panose="020B0609020204030204" pitchFamily="49" charset="0"/>
              </a:rPr>
              <a:t> shop.example.com;</a:t>
            </a: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r>
              <a:rPr lang="en-US" sz="1800" i="1" noProof="1">
                <a:solidFill>
                  <a:schemeClr val="bg2">
                    <a:lumMod val="50000"/>
                  </a:schemeClr>
                </a:solidFill>
                <a:latin typeface="Consolas" panose="020B0609020204030204" pitchFamily="49" charset="0"/>
                <a:cs typeface="Consolas" panose="020B0609020204030204" pitchFamily="49" charset="0"/>
              </a:rPr>
              <a:t># </a:t>
            </a:r>
            <a:r>
              <a:rPr lang="ru-RU" sz="1800" i="1" noProof="1">
                <a:solidFill>
                  <a:schemeClr val="bg2">
                    <a:lumMod val="50000"/>
                  </a:schemeClr>
                </a:solidFill>
                <a:latin typeface="Consolas" panose="020B0609020204030204" pitchFamily="49" charset="0"/>
                <a:cs typeface="Consolas" panose="020B0609020204030204" pitchFamily="49" charset="0"/>
              </a:rPr>
              <a:t>Цепочка сертификатов</a:t>
            </a:r>
            <a:endParaRPr lang="en" sz="1800" i="1" noProof="1">
              <a:solidFill>
                <a:schemeClr val="bg2">
                  <a:lumMod val="50000"/>
                </a:schemeClr>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176C7"/>
                </a:solidFill>
                <a:effectLst/>
                <a:latin typeface="Consolas" panose="020B0609020204030204" pitchFamily="49" charset="0"/>
                <a:cs typeface="Consolas" panose="020B0609020204030204" pitchFamily="49" charset="0"/>
              </a:rPr>
              <a:t>ssl_certificate</a:t>
            </a:r>
            <a:r>
              <a:rPr lang="en" sz="1800" noProof="1">
                <a:solidFill>
                  <a:srgbClr val="262626"/>
                </a:solidFill>
                <a:effectLst/>
                <a:latin typeface="Consolas" panose="020B0609020204030204" pitchFamily="49" charset="0"/>
                <a:cs typeface="Consolas" panose="020B0609020204030204" pitchFamily="49" charset="0"/>
              </a:rPr>
              <a:t> /etc/nginx/ssl/</a:t>
            </a:r>
            <a:r>
              <a:rPr lang="en" sz="1800" noProof="1">
                <a:solidFill>
                  <a:srgbClr val="C00000"/>
                </a:solidFill>
                <a:effectLst/>
                <a:latin typeface="Consolas" panose="020B0609020204030204" pitchFamily="49" charset="0"/>
                <a:cs typeface="Consolas" panose="020B0609020204030204" pitchFamily="49" charset="0"/>
              </a:rPr>
              <a:t>shop.example.com</a:t>
            </a:r>
            <a:r>
              <a:rPr lang="ru-RU" sz="1800" noProof="1">
                <a:solidFill>
                  <a:srgbClr val="C00000"/>
                </a:solidFill>
                <a:effectLst/>
                <a:latin typeface="Consolas" panose="020B0609020204030204" pitchFamily="49" charset="0"/>
                <a:cs typeface="Consolas" panose="020B0609020204030204" pitchFamily="49" charset="0"/>
              </a:rPr>
              <a:t>-</a:t>
            </a:r>
            <a:r>
              <a:rPr lang="en-US" sz="1800" noProof="1">
                <a:solidFill>
                  <a:srgbClr val="C00000"/>
                </a:solidFill>
                <a:effectLst/>
                <a:latin typeface="Consolas" panose="020B0609020204030204" pitchFamily="49" charset="0"/>
                <a:cs typeface="Consolas" panose="020B0609020204030204" pitchFamily="49" charset="0"/>
              </a:rPr>
              <a:t>fullchain</a:t>
            </a:r>
            <a:r>
              <a:rPr lang="en" sz="1800" noProof="1">
                <a:solidFill>
                  <a:srgbClr val="C00000"/>
                </a:solidFill>
                <a:effectLst/>
                <a:latin typeface="Consolas" panose="020B0609020204030204" pitchFamily="49" charset="0"/>
                <a:cs typeface="Consolas" panose="020B0609020204030204" pitchFamily="49" charset="0"/>
              </a:rPr>
              <a:t>.crt;</a:t>
            </a: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r>
              <a:rPr lang="en" sz="1800" noProof="1">
                <a:solidFill>
                  <a:srgbClr val="2176C7"/>
                </a:solidFill>
                <a:effectLst/>
                <a:latin typeface="Consolas" panose="020B0609020204030204" pitchFamily="49" charset="0"/>
                <a:cs typeface="Consolas" panose="020B0609020204030204" pitchFamily="49" charset="0"/>
              </a:rPr>
              <a:t>ssl_certificate_key</a:t>
            </a:r>
            <a:r>
              <a:rPr lang="en" sz="1800" noProof="1">
                <a:solidFill>
                  <a:srgbClr val="262626"/>
                </a:solidFill>
                <a:effectLst/>
                <a:latin typeface="Consolas" panose="020B0609020204030204" pitchFamily="49" charset="0"/>
                <a:cs typeface="Consolas" panose="020B0609020204030204" pitchFamily="49" charset="0"/>
              </a:rPr>
              <a:t> /etc/nginx/ssl/shop.example.com.key;</a:t>
            </a:r>
          </a:p>
          <a:p>
            <a:pPr marL="0" indent="0">
              <a:lnSpc>
                <a:spcPct val="100000"/>
              </a:lnSpc>
              <a:spcBef>
                <a:spcPts val="0"/>
              </a:spcBef>
              <a:buNone/>
            </a:pPr>
            <a:r>
              <a:rPr lang="en" sz="1800" noProof="1">
                <a:solidFill>
                  <a:srgbClr val="262626"/>
                </a:solidFill>
                <a:effectLst/>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2856261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F412B-9D0C-CB5C-9BA7-4A6D2877E00B}"/>
              </a:ext>
            </a:extLst>
          </p:cNvPr>
          <p:cNvSpPr>
            <a:spLocks noGrp="1"/>
          </p:cNvSpPr>
          <p:nvPr>
            <p:ph type="title"/>
          </p:nvPr>
        </p:nvSpPr>
        <p:spPr>
          <a:xfrm>
            <a:off x="731874" y="189739"/>
            <a:ext cx="10515600" cy="842352"/>
          </a:xfrm>
        </p:spPr>
        <p:txBody>
          <a:bodyPr/>
          <a:lstStyle/>
          <a:p>
            <a:r>
              <a:rPr lang="ru-RU" dirty="0"/>
              <a:t>Процесс установки соединения в </a:t>
            </a:r>
            <a:r>
              <a:rPr lang="en-US" dirty="0"/>
              <a:t>TLS</a:t>
            </a:r>
            <a:endParaRPr lang="ru-RU" dirty="0"/>
          </a:p>
        </p:txBody>
      </p:sp>
      <p:sp>
        <p:nvSpPr>
          <p:cNvPr id="3" name="Объект 2">
            <a:extLst>
              <a:ext uri="{FF2B5EF4-FFF2-40B4-BE49-F238E27FC236}">
                <a16:creationId xmlns:a16="http://schemas.microsoft.com/office/drawing/2014/main" id="{614D57E0-4EF3-CBA5-FDDC-F43599174B7D}"/>
              </a:ext>
            </a:extLst>
          </p:cNvPr>
          <p:cNvSpPr>
            <a:spLocks noGrp="1"/>
          </p:cNvSpPr>
          <p:nvPr>
            <p:ph idx="1"/>
          </p:nvPr>
        </p:nvSpPr>
        <p:spPr>
          <a:xfrm>
            <a:off x="414670" y="1147967"/>
            <a:ext cx="6283842" cy="5561351"/>
          </a:xfrm>
        </p:spPr>
        <p:txBody>
          <a:bodyPr/>
          <a:lstStyle/>
          <a:p>
            <a:r>
              <a:rPr lang="en" sz="2000" b="1" dirty="0"/>
              <a:t>Client Hello</a:t>
            </a:r>
            <a:r>
              <a:rPr lang="en" sz="2000" dirty="0"/>
              <a:t> — </a:t>
            </a:r>
            <a:r>
              <a:rPr lang="ru-RU" sz="2000" dirty="0"/>
              <a:t>клиент отправляет серверу поддерживаемые версии </a:t>
            </a:r>
            <a:r>
              <a:rPr lang="en" sz="2000" dirty="0"/>
              <a:t>TLS, </a:t>
            </a:r>
            <a:r>
              <a:rPr lang="ru-RU" sz="2000" dirty="0"/>
              <a:t>шифры, случайное число.</a:t>
            </a:r>
            <a:endParaRPr lang="en-US" sz="2000" dirty="0"/>
          </a:p>
          <a:p>
            <a:pPr marL="457200" lvl="1" indent="0">
              <a:buNone/>
            </a:pPr>
            <a:r>
              <a:rPr lang="ru-RU" sz="1600" dirty="0"/>
              <a:t>Набор шифров </a:t>
            </a:r>
            <a:r>
              <a:rPr lang="en" sz="1600" dirty="0"/>
              <a:t>TLS (cipher suite):</a:t>
            </a:r>
          </a:p>
          <a:p>
            <a:pPr lvl="1">
              <a:lnSpc>
                <a:spcPct val="100000"/>
              </a:lnSpc>
              <a:spcBef>
                <a:spcPts val="0"/>
              </a:spcBef>
            </a:pPr>
            <a:r>
              <a:rPr lang="ru-RU" sz="1600" dirty="0"/>
              <a:t>Алгоритм обмена ключами (</a:t>
            </a:r>
            <a:r>
              <a:rPr lang="en" sz="1600" dirty="0"/>
              <a:t>RSA, DH)</a:t>
            </a:r>
          </a:p>
          <a:p>
            <a:pPr lvl="1">
              <a:lnSpc>
                <a:spcPct val="100000"/>
              </a:lnSpc>
              <a:spcBef>
                <a:spcPts val="0"/>
              </a:spcBef>
            </a:pPr>
            <a:r>
              <a:rPr lang="ru-RU" sz="1600" dirty="0"/>
              <a:t>Алгоритм симметричного шифрования (</a:t>
            </a:r>
            <a:r>
              <a:rPr lang="en" sz="1600" dirty="0"/>
              <a:t>AES, 3DES </a:t>
            </a:r>
            <a:r>
              <a:rPr lang="ru-RU" sz="1600" dirty="0"/>
              <a:t>и др.)</a:t>
            </a:r>
            <a:endParaRPr lang="en-US" sz="1600" dirty="0"/>
          </a:p>
          <a:p>
            <a:pPr lvl="1">
              <a:lnSpc>
                <a:spcPct val="100000"/>
              </a:lnSpc>
              <a:spcBef>
                <a:spcPts val="0"/>
              </a:spcBef>
            </a:pPr>
            <a:r>
              <a:rPr lang="ru-RU" sz="1600" dirty="0"/>
              <a:t>Хэш-функция для вычисления </a:t>
            </a:r>
            <a:r>
              <a:rPr lang="en" sz="1600" dirty="0"/>
              <a:t>MAC (MD5, SHA-1, SHA-224, SHA-256, SHA-384, SHA-512)</a:t>
            </a:r>
            <a:endParaRPr lang="ru-RU" sz="2000" dirty="0"/>
          </a:p>
          <a:p>
            <a:r>
              <a:rPr lang="en" sz="2000" b="1" dirty="0"/>
              <a:t>Server Hello</a:t>
            </a:r>
            <a:r>
              <a:rPr lang="en" sz="2000" dirty="0"/>
              <a:t> — </a:t>
            </a:r>
            <a:r>
              <a:rPr lang="ru-RU" sz="2000" dirty="0"/>
              <a:t>сервер отвечает выбором версии </a:t>
            </a:r>
            <a:r>
              <a:rPr lang="en" sz="2000" dirty="0"/>
              <a:t>TLS, </a:t>
            </a:r>
            <a:r>
              <a:rPr lang="ru-RU" sz="2000" dirty="0"/>
              <a:t>шифров и случайного числа.</a:t>
            </a:r>
          </a:p>
          <a:p>
            <a:r>
              <a:rPr lang="ru-RU" sz="2000" b="1" dirty="0"/>
              <a:t>Сертификат сервера</a:t>
            </a:r>
            <a:r>
              <a:rPr lang="ru-RU" sz="2000" dirty="0"/>
              <a:t> — содержит открытый ключ, подписанный центром сертификации (</a:t>
            </a:r>
            <a:r>
              <a:rPr lang="en" sz="2000" dirty="0"/>
              <a:t>CA).</a:t>
            </a:r>
          </a:p>
          <a:p>
            <a:r>
              <a:rPr lang="ru-RU" sz="2000" b="1" dirty="0"/>
              <a:t>Обмен ключами</a:t>
            </a:r>
            <a:r>
              <a:rPr lang="ru-RU" sz="2000" dirty="0"/>
              <a:t> — генерируется общий ключ для шифрования.</a:t>
            </a:r>
          </a:p>
          <a:p>
            <a:r>
              <a:rPr lang="en" sz="2000" b="1" dirty="0"/>
              <a:t>Finished</a:t>
            </a:r>
            <a:r>
              <a:rPr lang="en" sz="2000" dirty="0"/>
              <a:t> — </a:t>
            </a:r>
            <a:r>
              <a:rPr lang="ru-RU" sz="2000" dirty="0"/>
              <a:t>обе стороны подтверждают установку соединения.</a:t>
            </a:r>
          </a:p>
        </p:txBody>
      </p:sp>
      <p:pic>
        <p:nvPicPr>
          <p:cNvPr id="17412" name="Picture 4" descr="TLS Handshake">
            <a:extLst>
              <a:ext uri="{FF2B5EF4-FFF2-40B4-BE49-F238E27FC236}">
                <a16:creationId xmlns:a16="http://schemas.microsoft.com/office/drawing/2014/main" id="{CE4B3189-47BA-406F-5918-1AFE49054F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517" y="1935126"/>
            <a:ext cx="5058953" cy="473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759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375BB1-E9BC-9B91-5C56-20797869CB18}"/>
              </a:ext>
            </a:extLst>
          </p:cNvPr>
          <p:cNvSpPr>
            <a:spLocks noGrp="1"/>
          </p:cNvSpPr>
          <p:nvPr>
            <p:ph type="title"/>
          </p:nvPr>
        </p:nvSpPr>
        <p:spPr>
          <a:xfrm>
            <a:off x="613144" y="169766"/>
            <a:ext cx="10515600" cy="714938"/>
          </a:xfrm>
        </p:spPr>
        <p:txBody>
          <a:bodyPr/>
          <a:lstStyle/>
          <a:p>
            <a:r>
              <a:rPr lang="ru-RU" dirty="0"/>
              <a:t>Иерархия организаций, стоящая за </a:t>
            </a:r>
            <a:r>
              <a:rPr lang="en-US" dirty="0"/>
              <a:t>DNS</a:t>
            </a:r>
            <a:endParaRPr lang="ru-RU" dirty="0"/>
          </a:p>
        </p:txBody>
      </p:sp>
      <p:sp>
        <p:nvSpPr>
          <p:cNvPr id="3" name="Объект 2">
            <a:extLst>
              <a:ext uri="{FF2B5EF4-FFF2-40B4-BE49-F238E27FC236}">
                <a16:creationId xmlns:a16="http://schemas.microsoft.com/office/drawing/2014/main" id="{9A91251A-4AFE-0CF4-4FF3-F43633BA1B3C}"/>
              </a:ext>
            </a:extLst>
          </p:cNvPr>
          <p:cNvSpPr>
            <a:spLocks noGrp="1"/>
          </p:cNvSpPr>
          <p:nvPr>
            <p:ph idx="1"/>
          </p:nvPr>
        </p:nvSpPr>
        <p:spPr>
          <a:xfrm>
            <a:off x="613144" y="884704"/>
            <a:ext cx="10740656" cy="5702986"/>
          </a:xfrm>
        </p:spPr>
        <p:txBody>
          <a:bodyPr/>
          <a:lstStyle/>
          <a:p>
            <a:pPr marL="0" indent="0">
              <a:lnSpc>
                <a:spcPct val="100000"/>
              </a:lnSpc>
              <a:buNone/>
            </a:pPr>
            <a:r>
              <a:rPr lang="en" sz="2000" dirty="0"/>
              <a:t>DNS-</a:t>
            </a:r>
            <a:r>
              <a:rPr lang="ru-RU" sz="2000" dirty="0"/>
              <a:t>домены управляются </a:t>
            </a:r>
            <a:r>
              <a:rPr lang="ru-RU" sz="2000" b="1" dirty="0"/>
              <a:t>четырехуровневой иерархией</a:t>
            </a:r>
            <a:r>
              <a:rPr lang="en" sz="2000" dirty="0"/>
              <a:t>.</a:t>
            </a:r>
            <a:endParaRPr lang="ru-RU" sz="2000" dirty="0"/>
          </a:p>
          <a:p>
            <a:pPr marL="0" indent="0">
              <a:lnSpc>
                <a:spcPct val="100000"/>
              </a:lnSpc>
              <a:buNone/>
            </a:pPr>
            <a:r>
              <a:rPr lang="en" sz="2000" b="1" dirty="0"/>
              <a:t>1. ICANN (Internet Corporation for Assigned Names and Numbers)</a:t>
            </a:r>
            <a:endParaRPr lang="ru-RU" sz="2000" b="1" dirty="0"/>
          </a:p>
          <a:p>
            <a:pPr marL="0" indent="0">
              <a:buNone/>
            </a:pPr>
            <a:r>
              <a:rPr lang="en-US" sz="1800" b="1" dirty="0"/>
              <a:t>I</a:t>
            </a:r>
            <a:r>
              <a:rPr lang="en" sz="1800" b="1" dirty="0"/>
              <a:t>CANN – </a:t>
            </a:r>
            <a:r>
              <a:rPr lang="ru-RU" sz="1800" b="1" dirty="0"/>
              <a:t>глобальный регулятор доменных имен</a:t>
            </a:r>
            <a:r>
              <a:rPr lang="en-US" sz="1800" dirty="0"/>
              <a:t> </a:t>
            </a:r>
            <a:r>
              <a:rPr lang="en" sz="1800" dirty="0"/>
              <a:t> – </a:t>
            </a:r>
            <a:r>
              <a:rPr lang="ru-RU" sz="1800" dirty="0"/>
              <a:t>это международная организация, которая </a:t>
            </a:r>
            <a:r>
              <a:rPr lang="ru-RU" sz="1800" b="1" dirty="0"/>
              <a:t>контролирует распределение доменных зон</a:t>
            </a:r>
            <a:r>
              <a:rPr lang="ru-RU" sz="1800" dirty="0"/>
              <a:t> (</a:t>
            </a:r>
            <a:r>
              <a:rPr lang="en" sz="1800" dirty="0"/>
              <a:t>TLD – Top-Level Domains, </a:t>
            </a:r>
            <a:r>
              <a:rPr lang="ru-RU" sz="1800" dirty="0"/>
              <a:t>например, .</a:t>
            </a:r>
            <a:r>
              <a:rPr lang="en" sz="1800" dirty="0"/>
              <a:t>com, </a:t>
            </a:r>
            <a:r>
              <a:rPr lang="en" sz="1800" dirty="0" err="1"/>
              <a:t>.net</a:t>
            </a:r>
            <a:r>
              <a:rPr lang="en" sz="1800" dirty="0"/>
              <a:t>, .ru).</a:t>
            </a:r>
          </a:p>
          <a:p>
            <a:pPr>
              <a:lnSpc>
                <a:spcPct val="100000"/>
              </a:lnSpc>
              <a:spcBef>
                <a:spcPts val="0"/>
              </a:spcBef>
            </a:pPr>
            <a:r>
              <a:rPr lang="ru-RU" sz="1800" dirty="0"/>
              <a:t>Управляет корневыми </a:t>
            </a:r>
            <a:r>
              <a:rPr lang="en" sz="1800" dirty="0"/>
              <a:t>DNS-</a:t>
            </a:r>
            <a:r>
              <a:rPr lang="ru-RU" sz="1800" dirty="0"/>
              <a:t>серверами интернета.</a:t>
            </a:r>
          </a:p>
          <a:p>
            <a:pPr>
              <a:lnSpc>
                <a:spcPct val="100000"/>
              </a:lnSpc>
              <a:spcBef>
                <a:spcPts val="0"/>
              </a:spcBef>
            </a:pPr>
            <a:r>
              <a:rPr lang="ru-RU" sz="1800" dirty="0"/>
              <a:t>Делегирует управление доменными зонами реестрам (</a:t>
            </a:r>
            <a:r>
              <a:rPr lang="en" sz="1800" dirty="0"/>
              <a:t>Registry).</a:t>
            </a:r>
          </a:p>
          <a:p>
            <a:pPr>
              <a:lnSpc>
                <a:spcPct val="100000"/>
              </a:lnSpc>
              <a:spcBef>
                <a:spcPts val="0"/>
              </a:spcBef>
            </a:pPr>
            <a:r>
              <a:rPr lang="ru-RU" sz="1800" dirty="0"/>
              <a:t>Следит за соблюдением правил доменной системы.</a:t>
            </a:r>
          </a:p>
          <a:p>
            <a:pPr>
              <a:lnSpc>
                <a:spcPct val="100000"/>
              </a:lnSpc>
              <a:spcBef>
                <a:spcPts val="0"/>
              </a:spcBef>
            </a:pPr>
            <a:r>
              <a:rPr lang="ru-RU" sz="1800" dirty="0"/>
              <a:t>Контролирует </a:t>
            </a:r>
            <a:r>
              <a:rPr lang="ru-RU" sz="1800" b="1" dirty="0"/>
              <a:t>реестры (</a:t>
            </a:r>
            <a:r>
              <a:rPr lang="en" sz="1800" b="1" dirty="0"/>
              <a:t>Registry) </a:t>
            </a:r>
            <a:r>
              <a:rPr lang="ru-RU" sz="1800" b="1" dirty="0"/>
              <a:t>и регистраторов (</a:t>
            </a:r>
            <a:r>
              <a:rPr lang="en" sz="1800" b="1" dirty="0"/>
              <a:t>Registrar)</a:t>
            </a:r>
            <a:r>
              <a:rPr lang="en" sz="1800" dirty="0"/>
              <a:t>.</a:t>
            </a:r>
          </a:p>
          <a:p>
            <a:pPr marL="0" indent="0">
              <a:lnSpc>
                <a:spcPct val="100000"/>
              </a:lnSpc>
              <a:buNone/>
            </a:pPr>
            <a:r>
              <a:rPr lang="en" sz="1800" dirty="0"/>
              <a:t>ICANN </a:t>
            </a:r>
            <a:r>
              <a:rPr lang="ru-RU" sz="1800" b="1" dirty="0"/>
              <a:t>не регистрирует домены напрямую</a:t>
            </a:r>
            <a:r>
              <a:rPr lang="ru-RU" sz="1800" dirty="0"/>
              <a:t>, а назначает </a:t>
            </a:r>
            <a:r>
              <a:rPr lang="ru-RU" sz="1800" b="1" dirty="0"/>
              <a:t>реестры</a:t>
            </a:r>
            <a:r>
              <a:rPr lang="ru-RU" sz="1800" dirty="0"/>
              <a:t> для управления конкретными </a:t>
            </a:r>
            <a:r>
              <a:rPr lang="en" sz="1800" dirty="0"/>
              <a:t>TLD. </a:t>
            </a:r>
            <a:r>
              <a:rPr lang="ru-RU" sz="1800" dirty="0"/>
              <a:t>Например, .</a:t>
            </a:r>
            <a:r>
              <a:rPr lang="en" sz="1800" dirty="0"/>
              <a:t>com </a:t>
            </a:r>
            <a:r>
              <a:rPr lang="ru-RU" sz="1800" dirty="0"/>
              <a:t>управляется </a:t>
            </a:r>
            <a:r>
              <a:rPr lang="en" sz="1800" b="1" dirty="0"/>
              <a:t>Verisign</a:t>
            </a:r>
            <a:r>
              <a:rPr lang="en" sz="1800" dirty="0"/>
              <a:t>, </a:t>
            </a:r>
            <a:r>
              <a:rPr lang="ru-RU" sz="1800" dirty="0"/>
              <a:t>а .</a:t>
            </a:r>
            <a:r>
              <a:rPr lang="en" sz="1800" dirty="0"/>
              <a:t>ru – </a:t>
            </a:r>
            <a:r>
              <a:rPr lang="ru-RU" sz="1800" b="1" dirty="0"/>
              <a:t>Координационным центром доменов </a:t>
            </a:r>
            <a:r>
              <a:rPr lang="en" sz="1800" b="1" dirty="0"/>
              <a:t>RU/</a:t>
            </a:r>
            <a:r>
              <a:rPr lang="ru-RU" sz="1800" b="1" dirty="0"/>
              <a:t>РФ</a:t>
            </a:r>
            <a:r>
              <a:rPr lang="ru-RU" sz="1800" dirty="0"/>
              <a:t>.</a:t>
            </a:r>
          </a:p>
          <a:p>
            <a:pPr marL="0" indent="0">
              <a:lnSpc>
                <a:spcPct val="100000"/>
              </a:lnSpc>
              <a:buNone/>
            </a:pPr>
            <a:r>
              <a:rPr lang="en" sz="2000" b="1" dirty="0"/>
              <a:t>2. Registry (</a:t>
            </a:r>
            <a:r>
              <a:rPr lang="ru-RU" sz="2000" b="1" dirty="0"/>
              <a:t>Реестр доменов, оператор зоны)</a:t>
            </a:r>
            <a:endParaRPr lang="en-US" sz="2000" b="1" dirty="0"/>
          </a:p>
          <a:p>
            <a:pPr marL="0" indent="0">
              <a:buNone/>
            </a:pPr>
            <a:r>
              <a:rPr lang="en" sz="1800" b="1" dirty="0"/>
              <a:t>Registry (</a:t>
            </a:r>
            <a:r>
              <a:rPr lang="ru-RU" sz="1800" b="1" dirty="0"/>
              <a:t>реестр)</a:t>
            </a:r>
            <a:r>
              <a:rPr lang="ru-RU" sz="1800" dirty="0"/>
              <a:t> – это организация, назначенная </a:t>
            </a:r>
            <a:r>
              <a:rPr lang="en" sz="1800" dirty="0"/>
              <a:t>ICANN, </a:t>
            </a:r>
            <a:r>
              <a:rPr lang="ru-RU" sz="1800" dirty="0"/>
              <a:t>которая </a:t>
            </a:r>
            <a:r>
              <a:rPr lang="ru-RU" sz="1800" b="1" dirty="0"/>
              <a:t>контролирует и управляет конкретной доменной зоной</a:t>
            </a:r>
            <a:r>
              <a:rPr lang="ru-RU" sz="1800" dirty="0"/>
              <a:t> (например, .</a:t>
            </a:r>
            <a:r>
              <a:rPr lang="en" sz="1800" dirty="0"/>
              <a:t>com, .org, .ru).</a:t>
            </a:r>
          </a:p>
          <a:p>
            <a:pPr>
              <a:lnSpc>
                <a:spcPct val="100000"/>
              </a:lnSpc>
              <a:spcBef>
                <a:spcPts val="0"/>
              </a:spcBef>
            </a:pPr>
            <a:r>
              <a:rPr lang="ru-RU" sz="1800" dirty="0"/>
              <a:t>Ведет центральную базу данных всех зарегистрированных доменов в своей зоне.</a:t>
            </a:r>
          </a:p>
          <a:p>
            <a:pPr>
              <a:lnSpc>
                <a:spcPct val="100000"/>
              </a:lnSpc>
              <a:spcBef>
                <a:spcPts val="0"/>
              </a:spcBef>
            </a:pPr>
            <a:r>
              <a:rPr lang="ru-RU" sz="1800" dirty="0"/>
              <a:t>Определяет правила регистрации </a:t>
            </a:r>
            <a:r>
              <a:rPr lang="ru-RU" sz="1600" dirty="0"/>
              <a:t>(например, кто может зарегистрировать домены .</a:t>
            </a:r>
            <a:r>
              <a:rPr lang="en" sz="1600" dirty="0"/>
              <a:t>gov</a:t>
            </a:r>
            <a:r>
              <a:rPr lang="ru-RU" sz="1600" dirty="0"/>
              <a:t>)</a:t>
            </a:r>
            <a:endParaRPr lang="en" sz="1600" dirty="0"/>
          </a:p>
          <a:p>
            <a:pPr>
              <a:lnSpc>
                <a:spcPct val="100000"/>
              </a:lnSpc>
              <a:spcBef>
                <a:spcPts val="0"/>
              </a:spcBef>
            </a:pPr>
            <a:r>
              <a:rPr lang="ru-RU" sz="1800" dirty="0"/>
              <a:t>Предоставляет </a:t>
            </a:r>
            <a:r>
              <a:rPr lang="en" sz="1800" dirty="0"/>
              <a:t>API </a:t>
            </a:r>
            <a:r>
              <a:rPr lang="ru-RU" sz="1800" dirty="0"/>
              <a:t>и доступ к </a:t>
            </a:r>
            <a:r>
              <a:rPr lang="en" sz="1800" dirty="0"/>
              <a:t>WHOIS-</a:t>
            </a:r>
            <a:r>
              <a:rPr lang="ru-RU" sz="1800" dirty="0"/>
              <a:t>данным.</a:t>
            </a:r>
          </a:p>
          <a:p>
            <a:pPr>
              <a:lnSpc>
                <a:spcPct val="100000"/>
              </a:lnSpc>
              <a:spcBef>
                <a:spcPts val="0"/>
              </a:spcBef>
            </a:pPr>
            <a:r>
              <a:rPr lang="ru-RU" sz="1800" dirty="0"/>
              <a:t>Обслуживает </a:t>
            </a:r>
            <a:r>
              <a:rPr lang="en" sz="1800" dirty="0"/>
              <a:t>DNS-</a:t>
            </a:r>
            <a:r>
              <a:rPr lang="ru-RU" sz="1800" dirty="0"/>
              <a:t>серверы для </a:t>
            </a:r>
            <a:r>
              <a:rPr lang="en" sz="1800" dirty="0"/>
              <a:t>TLD.</a:t>
            </a:r>
          </a:p>
          <a:p>
            <a:pPr marL="0" indent="0">
              <a:lnSpc>
                <a:spcPct val="100000"/>
              </a:lnSpc>
              <a:buNone/>
            </a:pPr>
            <a:r>
              <a:rPr lang="ru-RU" sz="1800" dirty="0"/>
              <a:t>Реестр</a:t>
            </a:r>
            <a:r>
              <a:rPr lang="en" sz="1800" dirty="0"/>
              <a:t> </a:t>
            </a:r>
            <a:r>
              <a:rPr lang="ru-RU" sz="1800" b="1" dirty="0"/>
              <a:t>не продает домены напрямую</a:t>
            </a:r>
            <a:r>
              <a:rPr lang="ru-RU" sz="1800" dirty="0"/>
              <a:t>, а работает через </a:t>
            </a:r>
            <a:r>
              <a:rPr lang="ru-RU" sz="1800" b="1" dirty="0"/>
              <a:t>регистраторов (</a:t>
            </a:r>
            <a:r>
              <a:rPr lang="en" sz="1800" b="1" dirty="0"/>
              <a:t>Registrar)</a:t>
            </a:r>
            <a:r>
              <a:rPr lang="en" sz="1800" dirty="0"/>
              <a:t>.</a:t>
            </a:r>
          </a:p>
        </p:txBody>
      </p:sp>
      <p:sp>
        <p:nvSpPr>
          <p:cNvPr id="5" name="TextBox 4">
            <a:extLst>
              <a:ext uri="{FF2B5EF4-FFF2-40B4-BE49-F238E27FC236}">
                <a16:creationId xmlns:a16="http://schemas.microsoft.com/office/drawing/2014/main" id="{7AC473FC-A2DB-2B1E-D74B-DF401EAC6901}"/>
              </a:ext>
            </a:extLst>
          </p:cNvPr>
          <p:cNvSpPr txBox="1"/>
          <p:nvPr/>
        </p:nvSpPr>
        <p:spPr>
          <a:xfrm>
            <a:off x="9197163" y="5187307"/>
            <a:ext cx="2994837" cy="1400383"/>
          </a:xfrm>
          <a:prstGeom prst="rect">
            <a:avLst/>
          </a:prstGeom>
          <a:solidFill>
            <a:schemeClr val="accent5">
              <a:lumMod val="20000"/>
              <a:lumOff val="80000"/>
            </a:schemeClr>
          </a:solidFill>
        </p:spPr>
        <p:txBody>
          <a:bodyPr wrap="square" rtlCol="0">
            <a:spAutoFit/>
          </a:bodyPr>
          <a:lstStyle/>
          <a:p>
            <a:r>
              <a:rPr lang="en" sz="1700" b="1" dirty="0"/>
              <a:t>.com</a:t>
            </a:r>
            <a:r>
              <a:rPr lang="en" sz="1700" dirty="0"/>
              <a:t>, </a:t>
            </a:r>
            <a:r>
              <a:rPr lang="en" sz="1700" b="1" noProof="1"/>
              <a:t>.net</a:t>
            </a:r>
            <a:r>
              <a:rPr lang="en" sz="1700" dirty="0"/>
              <a:t> </a:t>
            </a:r>
            <a:r>
              <a:rPr lang="ru-RU" sz="1700" dirty="0"/>
              <a:t>— </a:t>
            </a:r>
            <a:r>
              <a:rPr lang="en" sz="1700" dirty="0"/>
              <a:t>Verisign</a:t>
            </a:r>
          </a:p>
          <a:p>
            <a:r>
              <a:rPr lang="en" sz="1700" b="1" dirty="0"/>
              <a:t>.org</a:t>
            </a:r>
            <a:r>
              <a:rPr lang="en" sz="1700" dirty="0"/>
              <a:t> </a:t>
            </a:r>
            <a:r>
              <a:rPr lang="ru-RU" sz="1700" dirty="0"/>
              <a:t>— </a:t>
            </a:r>
            <a:r>
              <a:rPr lang="en" sz="1700" dirty="0"/>
              <a:t>Public Interest Registry (PIR)</a:t>
            </a:r>
          </a:p>
          <a:p>
            <a:r>
              <a:rPr lang="en" sz="1700" b="1" dirty="0"/>
              <a:t>.ru</a:t>
            </a:r>
            <a:r>
              <a:rPr lang="en" sz="1700" dirty="0"/>
              <a:t>, </a:t>
            </a:r>
            <a:r>
              <a:rPr lang="en" sz="1700" b="1" dirty="0"/>
              <a:t>.</a:t>
            </a:r>
            <a:r>
              <a:rPr lang="ru-RU" sz="1700" b="1" dirty="0"/>
              <a:t>рф</a:t>
            </a:r>
            <a:r>
              <a:rPr lang="ru-RU" sz="1700" dirty="0"/>
              <a:t> —  Координационный центр доменов </a:t>
            </a:r>
            <a:r>
              <a:rPr lang="en" sz="1700" dirty="0"/>
              <a:t>RU/</a:t>
            </a:r>
            <a:r>
              <a:rPr lang="ru-RU" sz="1700" dirty="0"/>
              <a:t>РФ</a:t>
            </a:r>
            <a:endParaRPr lang="en" sz="1700" dirty="0"/>
          </a:p>
        </p:txBody>
      </p:sp>
    </p:spTree>
    <p:extLst>
      <p:ext uri="{BB962C8B-B14F-4D97-AF65-F5344CB8AC3E}">
        <p14:creationId xmlns:p14="http://schemas.microsoft.com/office/powerpoint/2010/main" val="3416931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8FD1B2-550D-D813-9E9B-31CB4ECED4E2}"/>
              </a:ext>
            </a:extLst>
          </p:cNvPr>
          <p:cNvSpPr>
            <a:spLocks noGrp="1"/>
          </p:cNvSpPr>
          <p:nvPr>
            <p:ph type="title"/>
          </p:nvPr>
        </p:nvSpPr>
        <p:spPr>
          <a:xfrm>
            <a:off x="508588" y="270310"/>
            <a:ext cx="11353799" cy="729154"/>
          </a:xfrm>
        </p:spPr>
        <p:txBody>
          <a:bodyPr>
            <a:normAutofit fontScale="90000"/>
          </a:bodyPr>
          <a:lstStyle/>
          <a:p>
            <a:r>
              <a:rPr lang="ru-RU" dirty="0"/>
              <a:t>Как сервер доказывает владение закрытым ключом</a:t>
            </a:r>
          </a:p>
        </p:txBody>
      </p:sp>
      <p:sp>
        <p:nvSpPr>
          <p:cNvPr id="3" name="Объект 2">
            <a:extLst>
              <a:ext uri="{FF2B5EF4-FFF2-40B4-BE49-F238E27FC236}">
                <a16:creationId xmlns:a16="http://schemas.microsoft.com/office/drawing/2014/main" id="{94D56D81-FF41-1BAA-68AC-5279AEB48162}"/>
              </a:ext>
            </a:extLst>
          </p:cNvPr>
          <p:cNvSpPr>
            <a:spLocks noGrp="1"/>
          </p:cNvSpPr>
          <p:nvPr>
            <p:ph idx="1"/>
          </p:nvPr>
        </p:nvSpPr>
        <p:spPr>
          <a:xfrm>
            <a:off x="662750" y="1020721"/>
            <a:ext cx="7657214" cy="4582638"/>
          </a:xfrm>
        </p:spPr>
        <p:txBody>
          <a:bodyPr/>
          <a:lstStyle/>
          <a:p>
            <a:pPr>
              <a:lnSpc>
                <a:spcPct val="100000"/>
              </a:lnSpc>
              <a:spcBef>
                <a:spcPts val="500"/>
              </a:spcBef>
            </a:pPr>
            <a:r>
              <a:rPr lang="ru-RU" sz="2000" b="1" dirty="0"/>
              <a:t>Клиент создает </a:t>
            </a:r>
            <a:r>
              <a:rPr lang="en-US" sz="2000" b="1" dirty="0"/>
              <a:t>«</a:t>
            </a:r>
            <a:r>
              <a:rPr lang="en" sz="2000" b="1" dirty="0"/>
              <a:t>Pre-Master Secret» (</a:t>
            </a:r>
            <a:r>
              <a:rPr lang="ru-RU" sz="2000" b="1" dirty="0"/>
              <a:t>секретный ключ для сессии)</a:t>
            </a:r>
            <a:endParaRPr lang="ru-RU" sz="2000" dirty="0"/>
          </a:p>
          <a:p>
            <a:pPr lvl="1">
              <a:lnSpc>
                <a:spcPct val="100000"/>
              </a:lnSpc>
              <a:spcBef>
                <a:spcPts val="0"/>
              </a:spcBef>
            </a:pPr>
            <a:r>
              <a:rPr lang="ru-RU" sz="1800" dirty="0"/>
              <a:t>Генерирует </a:t>
            </a:r>
            <a:r>
              <a:rPr lang="ru-RU" sz="1800" b="1" dirty="0"/>
              <a:t>случайное число (</a:t>
            </a:r>
            <a:r>
              <a:rPr lang="en" sz="1800" b="1" dirty="0"/>
              <a:t>Pre-Master Secret)</a:t>
            </a:r>
            <a:r>
              <a:rPr lang="en" sz="1800" dirty="0"/>
              <a:t>.</a:t>
            </a:r>
          </a:p>
          <a:p>
            <a:pPr lvl="1">
              <a:lnSpc>
                <a:spcPct val="100000"/>
              </a:lnSpc>
              <a:spcBef>
                <a:spcPts val="0"/>
              </a:spcBef>
            </a:pPr>
            <a:r>
              <a:rPr lang="ru-RU" sz="1800" b="1" dirty="0"/>
              <a:t>Шифрует его с помощью ОТКРЫТОГО ключа сервера</a:t>
            </a:r>
            <a:br>
              <a:rPr lang="ru-RU" sz="1800" b="1" dirty="0"/>
            </a:br>
            <a:r>
              <a:rPr lang="ru-RU" sz="1800" dirty="0"/>
              <a:t>(Который прописан в </a:t>
            </a:r>
            <a:r>
              <a:rPr lang="en-US" sz="1800" dirty="0"/>
              <a:t>SSL-</a:t>
            </a:r>
            <a:r>
              <a:rPr lang="ru-RU" sz="1800" dirty="0"/>
              <a:t>сертификате).</a:t>
            </a:r>
          </a:p>
          <a:p>
            <a:pPr lvl="1">
              <a:lnSpc>
                <a:spcPct val="100000"/>
              </a:lnSpc>
              <a:spcBef>
                <a:spcPts val="0"/>
              </a:spcBef>
            </a:pPr>
            <a:r>
              <a:rPr lang="ru-RU" sz="1800" dirty="0"/>
              <a:t>Отправляет серверу.</a:t>
            </a:r>
            <a:endParaRPr lang="en-US" sz="1800" dirty="0"/>
          </a:p>
          <a:p>
            <a:pPr>
              <a:lnSpc>
                <a:spcPct val="100000"/>
              </a:lnSpc>
              <a:spcBef>
                <a:spcPts val="500"/>
              </a:spcBef>
            </a:pPr>
            <a:r>
              <a:rPr lang="ru-RU" sz="2000" b="1" dirty="0"/>
              <a:t>Сервер расшифровывает </a:t>
            </a:r>
            <a:r>
              <a:rPr lang="en" sz="2000" b="1" dirty="0"/>
              <a:t>Pre-Master Secret </a:t>
            </a:r>
            <a:r>
              <a:rPr lang="ru-RU" sz="2000" b="1" dirty="0"/>
              <a:t>своим ЗАКРЫТЫМ ключом 🔑</a:t>
            </a:r>
            <a:endParaRPr lang="ru-RU" sz="2000" dirty="0"/>
          </a:p>
          <a:p>
            <a:pPr lvl="1">
              <a:lnSpc>
                <a:spcPct val="100000"/>
              </a:lnSpc>
              <a:spcBef>
                <a:spcPts val="0"/>
              </a:spcBef>
            </a:pPr>
            <a:r>
              <a:rPr lang="ru-RU" sz="1800" dirty="0"/>
              <a:t>Это возможно только если сервер </a:t>
            </a:r>
            <a:r>
              <a:rPr lang="ru-RU" sz="1800" b="1" dirty="0"/>
              <a:t>действительно владеет своим закрытым ключом</a:t>
            </a:r>
            <a:r>
              <a:rPr lang="ru-RU" sz="1800" dirty="0"/>
              <a:t>.</a:t>
            </a:r>
          </a:p>
          <a:p>
            <a:pPr lvl="1">
              <a:lnSpc>
                <a:spcPct val="100000"/>
              </a:lnSpc>
              <a:spcBef>
                <a:spcPts val="0"/>
              </a:spcBef>
            </a:pPr>
            <a:r>
              <a:rPr lang="ru-RU" sz="1800" dirty="0"/>
              <a:t>После этого </a:t>
            </a:r>
            <a:r>
              <a:rPr lang="ru-RU" sz="1800" b="1" dirty="0"/>
              <a:t>клиент и сервер генерируют общий ключ сеанса</a:t>
            </a:r>
            <a:r>
              <a:rPr lang="ru-RU" sz="1800" dirty="0"/>
              <a:t> (</a:t>
            </a:r>
            <a:r>
              <a:rPr lang="en" sz="1800" dirty="0"/>
              <a:t>session key).</a:t>
            </a:r>
          </a:p>
          <a:p>
            <a:pPr>
              <a:lnSpc>
                <a:spcPct val="100000"/>
              </a:lnSpc>
              <a:spcBef>
                <a:spcPts val="500"/>
              </a:spcBef>
            </a:pPr>
            <a:r>
              <a:rPr lang="ru-RU" sz="2000" b="1" dirty="0"/>
              <a:t>Теперь клиент убежден, что сервер владеет закрытым ключом</a:t>
            </a:r>
            <a:endParaRPr lang="ru-RU" sz="2000" dirty="0"/>
          </a:p>
          <a:p>
            <a:pPr lvl="1">
              <a:lnSpc>
                <a:spcPct val="100000"/>
              </a:lnSpc>
              <a:spcBef>
                <a:spcPts val="0"/>
              </a:spcBef>
            </a:pPr>
            <a:r>
              <a:rPr lang="ru-RU" sz="1800" dirty="0"/>
              <a:t>Только настоящий сервер смог расшифровать </a:t>
            </a:r>
            <a:r>
              <a:rPr lang="en" sz="1800" dirty="0"/>
              <a:t>Pre-Master Secret.</a:t>
            </a:r>
          </a:p>
          <a:p>
            <a:pPr lvl="1">
              <a:lnSpc>
                <a:spcPct val="100000"/>
              </a:lnSpc>
              <a:spcBef>
                <a:spcPts val="0"/>
              </a:spcBef>
            </a:pPr>
            <a:r>
              <a:rPr lang="ru-RU" sz="1800" dirty="0"/>
              <a:t>Если сервер не владел закрытым ключом → соединение </a:t>
            </a:r>
            <a:r>
              <a:rPr lang="ru-RU" sz="1800" b="1" dirty="0"/>
              <a:t>разрывается</a:t>
            </a:r>
            <a:r>
              <a:rPr lang="ru-RU" sz="1800" dirty="0"/>
              <a:t>.</a:t>
            </a:r>
          </a:p>
          <a:p>
            <a:pPr>
              <a:lnSpc>
                <a:spcPct val="100000"/>
              </a:lnSpc>
            </a:pPr>
            <a:endParaRPr lang="ru-RU" sz="2000" dirty="0"/>
          </a:p>
        </p:txBody>
      </p:sp>
      <p:pic>
        <p:nvPicPr>
          <p:cNvPr id="19458" name="Picture 2" descr="SSL-TLS Communication setup timeline diagram">
            <a:extLst>
              <a:ext uri="{FF2B5EF4-FFF2-40B4-BE49-F238E27FC236}">
                <a16:creationId xmlns:a16="http://schemas.microsoft.com/office/drawing/2014/main" id="{44E38685-6768-90B6-FCB2-0B15EDB903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02" r="7825"/>
          <a:stretch/>
        </p:blipFill>
        <p:spPr bwMode="auto">
          <a:xfrm>
            <a:off x="8319964" y="1254641"/>
            <a:ext cx="3872035" cy="38812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CC41E0-9103-18CB-24D1-72B26DD7252D}"/>
              </a:ext>
            </a:extLst>
          </p:cNvPr>
          <p:cNvSpPr txBox="1"/>
          <p:nvPr/>
        </p:nvSpPr>
        <p:spPr>
          <a:xfrm>
            <a:off x="3833034" y="5288340"/>
            <a:ext cx="8358965" cy="1569660"/>
          </a:xfrm>
          <a:prstGeom prst="rect">
            <a:avLst/>
          </a:prstGeom>
          <a:solidFill>
            <a:schemeClr val="bg2"/>
          </a:solidFill>
        </p:spPr>
        <p:txBody>
          <a:bodyPr wrap="square">
            <a:spAutoFit/>
          </a:bodyPr>
          <a:lstStyle/>
          <a:p>
            <a:r>
              <a:rPr lang="ru-RU" sz="1600" dirty="0"/>
              <a:t>[Клиент] → </a:t>
            </a:r>
            <a:r>
              <a:rPr lang="en" sz="1600" dirty="0"/>
              <a:t>Client Hello → (</a:t>
            </a:r>
            <a:r>
              <a:rPr lang="ru-RU" sz="1600" dirty="0"/>
              <a:t>отправляет случайное число)</a:t>
            </a:r>
          </a:p>
          <a:p>
            <a:r>
              <a:rPr lang="ru-RU" sz="1600" dirty="0"/>
              <a:t>[Сервер] → </a:t>
            </a:r>
            <a:r>
              <a:rPr lang="en" sz="1600" dirty="0"/>
              <a:t>Server Hello + </a:t>
            </a:r>
            <a:r>
              <a:rPr lang="ru-RU" sz="1600" dirty="0"/>
              <a:t>Сертификат → (сертификат подписан </a:t>
            </a:r>
            <a:r>
              <a:rPr lang="en" sz="1600" dirty="0"/>
              <a:t>CA)</a:t>
            </a:r>
          </a:p>
          <a:p>
            <a:r>
              <a:rPr lang="en" sz="1600" dirty="0"/>
              <a:t>[</a:t>
            </a:r>
            <a:r>
              <a:rPr lang="ru-RU" sz="1600" dirty="0"/>
              <a:t>Клиент] → Проверяет сертификат </a:t>
            </a:r>
            <a:r>
              <a:rPr lang="en" sz="1600" dirty="0"/>
              <a:t>CA → (</a:t>
            </a:r>
            <a:r>
              <a:rPr lang="ru-RU" sz="1600" dirty="0"/>
              <a:t>подпись </a:t>
            </a:r>
            <a:r>
              <a:rPr lang="en" sz="1600" dirty="0"/>
              <a:t>CA </a:t>
            </a:r>
            <a:r>
              <a:rPr lang="ru-RU" sz="1600" dirty="0"/>
              <a:t>верна)</a:t>
            </a:r>
          </a:p>
          <a:p>
            <a:r>
              <a:rPr lang="ru-RU" sz="1600" dirty="0"/>
              <a:t>[Клиент] → Генерирует </a:t>
            </a:r>
            <a:r>
              <a:rPr lang="en" sz="1600" dirty="0"/>
              <a:t>Pre-Master Secret → (</a:t>
            </a:r>
            <a:r>
              <a:rPr lang="ru-RU" sz="1600" dirty="0"/>
              <a:t>шифрует ОТКРЫТЫМ ключом сервера)</a:t>
            </a:r>
          </a:p>
          <a:p>
            <a:r>
              <a:rPr lang="ru-RU" sz="1600" dirty="0"/>
              <a:t>[Сервер] → Расшифровывает закрытым ключом 🔑 → (только он может расшифровать)</a:t>
            </a:r>
          </a:p>
          <a:p>
            <a:r>
              <a:rPr lang="ru-RU" sz="1600" dirty="0"/>
              <a:t>[Клиент] → Убеждается, что сервер владеет закрытым ключом → (сервер аутентифицирован)</a:t>
            </a:r>
          </a:p>
        </p:txBody>
      </p:sp>
    </p:spTree>
    <p:extLst>
      <p:ext uri="{BB962C8B-B14F-4D97-AF65-F5344CB8AC3E}">
        <p14:creationId xmlns:p14="http://schemas.microsoft.com/office/powerpoint/2010/main" val="28861677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EBB46C-DD6F-23FC-3AAC-56EE81A38ABB}"/>
              </a:ext>
            </a:extLst>
          </p:cNvPr>
          <p:cNvSpPr>
            <a:spLocks noGrp="1"/>
          </p:cNvSpPr>
          <p:nvPr>
            <p:ph type="title"/>
          </p:nvPr>
        </p:nvSpPr>
        <p:spPr/>
        <p:txBody>
          <a:bodyPr/>
          <a:lstStyle/>
          <a:p>
            <a:r>
              <a:rPr lang="ru-RU" dirty="0"/>
              <a:t>Установка соединения </a:t>
            </a:r>
            <a:r>
              <a:rPr lang="en-US" dirty="0"/>
              <a:t>TLS 1.2 vs TLS 1.3</a:t>
            </a:r>
            <a:endParaRPr lang="ru-RU" dirty="0"/>
          </a:p>
        </p:txBody>
      </p:sp>
      <p:sp>
        <p:nvSpPr>
          <p:cNvPr id="3" name="Объект 2">
            <a:extLst>
              <a:ext uri="{FF2B5EF4-FFF2-40B4-BE49-F238E27FC236}">
                <a16:creationId xmlns:a16="http://schemas.microsoft.com/office/drawing/2014/main" id="{170D4BE0-2389-4192-8644-7305DD23E5BB}"/>
              </a:ext>
            </a:extLst>
          </p:cNvPr>
          <p:cNvSpPr>
            <a:spLocks noGrp="1"/>
          </p:cNvSpPr>
          <p:nvPr>
            <p:ph idx="1"/>
          </p:nvPr>
        </p:nvSpPr>
        <p:spPr>
          <a:xfrm>
            <a:off x="551121" y="1380177"/>
            <a:ext cx="4467447" cy="510711"/>
          </a:xfrm>
        </p:spPr>
        <p:txBody>
          <a:bodyPr/>
          <a:lstStyle/>
          <a:p>
            <a:pPr marL="0" indent="0">
              <a:buNone/>
            </a:pPr>
            <a:r>
              <a:rPr lang="ru-RU" sz="2400" dirty="0"/>
              <a:t>Установка соединения в </a:t>
            </a:r>
            <a:r>
              <a:rPr lang="en" sz="2400" dirty="0"/>
              <a:t>TLS 1.2</a:t>
            </a:r>
            <a:endParaRPr lang="ru-RU" sz="2400" dirty="0"/>
          </a:p>
        </p:txBody>
      </p:sp>
      <p:pic>
        <p:nvPicPr>
          <p:cNvPr id="5" name="Рисунок 4">
            <a:extLst>
              <a:ext uri="{FF2B5EF4-FFF2-40B4-BE49-F238E27FC236}">
                <a16:creationId xmlns:a16="http://schemas.microsoft.com/office/drawing/2014/main" id="{281AA0E7-B89E-F571-2F6B-97E285C02087}"/>
              </a:ext>
            </a:extLst>
          </p:cNvPr>
          <p:cNvPicPr>
            <a:picLocks noChangeAspect="1"/>
          </p:cNvPicPr>
          <p:nvPr/>
        </p:nvPicPr>
        <p:blipFill>
          <a:blip r:embed="rId2"/>
          <a:stretch>
            <a:fillRect/>
          </a:stretch>
        </p:blipFill>
        <p:spPr>
          <a:xfrm>
            <a:off x="7186241" y="2406367"/>
            <a:ext cx="4835631" cy="4345305"/>
          </a:xfrm>
          <a:prstGeom prst="rect">
            <a:avLst/>
          </a:prstGeom>
        </p:spPr>
      </p:pic>
      <p:pic>
        <p:nvPicPr>
          <p:cNvPr id="7" name="Рисунок 6">
            <a:extLst>
              <a:ext uri="{FF2B5EF4-FFF2-40B4-BE49-F238E27FC236}">
                <a16:creationId xmlns:a16="http://schemas.microsoft.com/office/drawing/2014/main" id="{4EEF843A-AC65-85C7-DDDD-A7A6B337EA25}"/>
              </a:ext>
            </a:extLst>
          </p:cNvPr>
          <p:cNvPicPr>
            <a:picLocks noChangeAspect="1"/>
          </p:cNvPicPr>
          <p:nvPr/>
        </p:nvPicPr>
        <p:blipFill>
          <a:blip r:embed="rId3"/>
          <a:stretch>
            <a:fillRect/>
          </a:stretch>
        </p:blipFill>
        <p:spPr>
          <a:xfrm>
            <a:off x="425560" y="2243467"/>
            <a:ext cx="5005002" cy="4486940"/>
          </a:xfrm>
          <a:prstGeom prst="rect">
            <a:avLst/>
          </a:prstGeom>
        </p:spPr>
      </p:pic>
      <p:sp>
        <p:nvSpPr>
          <p:cNvPr id="8" name="Объект 2">
            <a:extLst>
              <a:ext uri="{FF2B5EF4-FFF2-40B4-BE49-F238E27FC236}">
                <a16:creationId xmlns:a16="http://schemas.microsoft.com/office/drawing/2014/main" id="{1FE7A9BE-4041-EA94-6542-3A320B80C347}"/>
              </a:ext>
            </a:extLst>
          </p:cNvPr>
          <p:cNvSpPr txBox="1">
            <a:spLocks/>
          </p:cNvSpPr>
          <p:nvPr/>
        </p:nvSpPr>
        <p:spPr>
          <a:xfrm>
            <a:off x="7205330" y="1380177"/>
            <a:ext cx="4467447" cy="5107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ru-RU" sz="2400" dirty="0"/>
              <a:t>Установка соединения в </a:t>
            </a:r>
            <a:r>
              <a:rPr lang="en" sz="2400" dirty="0"/>
              <a:t>TLS 1.3</a:t>
            </a:r>
            <a:endParaRPr lang="ru-RU" sz="2400" dirty="0"/>
          </a:p>
        </p:txBody>
      </p:sp>
    </p:spTree>
    <p:extLst>
      <p:ext uri="{BB962C8B-B14F-4D97-AF65-F5344CB8AC3E}">
        <p14:creationId xmlns:p14="http://schemas.microsoft.com/office/powerpoint/2010/main" val="4264302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Рисунок 8">
            <a:extLst>
              <a:ext uri="{FF2B5EF4-FFF2-40B4-BE49-F238E27FC236}">
                <a16:creationId xmlns:a16="http://schemas.microsoft.com/office/drawing/2014/main" id="{8AC1EF3E-1512-BCDE-2488-14360E60405A}"/>
              </a:ext>
            </a:extLst>
          </p:cNvPr>
          <p:cNvPicPr>
            <a:picLocks noChangeAspect="1"/>
          </p:cNvPicPr>
          <p:nvPr/>
        </p:nvPicPr>
        <p:blipFill>
          <a:blip r:embed="rId2"/>
          <a:stretch>
            <a:fillRect/>
          </a:stretch>
        </p:blipFill>
        <p:spPr>
          <a:xfrm>
            <a:off x="7378995" y="4653627"/>
            <a:ext cx="4805771" cy="2204373"/>
          </a:xfrm>
          <a:prstGeom prst="rect">
            <a:avLst/>
          </a:prstGeom>
        </p:spPr>
      </p:pic>
      <p:sp>
        <p:nvSpPr>
          <p:cNvPr id="2" name="Заголовок 1">
            <a:extLst>
              <a:ext uri="{FF2B5EF4-FFF2-40B4-BE49-F238E27FC236}">
                <a16:creationId xmlns:a16="http://schemas.microsoft.com/office/drawing/2014/main" id="{FFAE01AC-24BB-AEDB-CEDF-4360AC06E927}"/>
              </a:ext>
            </a:extLst>
          </p:cNvPr>
          <p:cNvSpPr>
            <a:spLocks noGrp="1"/>
          </p:cNvSpPr>
          <p:nvPr>
            <p:ph type="title"/>
          </p:nvPr>
        </p:nvSpPr>
        <p:spPr>
          <a:xfrm>
            <a:off x="838199" y="185246"/>
            <a:ext cx="10985205" cy="590931"/>
          </a:xfrm>
        </p:spPr>
        <p:txBody>
          <a:bodyPr>
            <a:normAutofit fontScale="90000"/>
          </a:bodyPr>
          <a:lstStyle/>
          <a:p>
            <a:r>
              <a:rPr lang="ru-RU" sz="3800" dirty="0"/>
              <a:t>Передача данных в установленном </a:t>
            </a:r>
            <a:r>
              <a:rPr lang="en-US" sz="3800" dirty="0"/>
              <a:t>TLS-</a:t>
            </a:r>
            <a:r>
              <a:rPr lang="ru-RU" sz="3800" dirty="0"/>
              <a:t>соединении</a:t>
            </a:r>
          </a:p>
        </p:txBody>
      </p:sp>
      <p:sp>
        <p:nvSpPr>
          <p:cNvPr id="3" name="Объект 2">
            <a:extLst>
              <a:ext uri="{FF2B5EF4-FFF2-40B4-BE49-F238E27FC236}">
                <a16:creationId xmlns:a16="http://schemas.microsoft.com/office/drawing/2014/main" id="{6602D406-2BF5-F371-CC25-A71F4E5341A1}"/>
              </a:ext>
            </a:extLst>
          </p:cNvPr>
          <p:cNvSpPr>
            <a:spLocks noGrp="1"/>
          </p:cNvSpPr>
          <p:nvPr>
            <p:ph idx="1"/>
          </p:nvPr>
        </p:nvSpPr>
        <p:spPr>
          <a:xfrm>
            <a:off x="838200" y="871521"/>
            <a:ext cx="10515600" cy="5986479"/>
          </a:xfrm>
        </p:spPr>
        <p:txBody>
          <a:bodyPr/>
          <a:lstStyle/>
          <a:p>
            <a:pPr marL="0" indent="0">
              <a:buNone/>
            </a:pPr>
            <a:r>
              <a:rPr lang="ru-RU" sz="2000" dirty="0"/>
              <a:t>После успешного установления </a:t>
            </a:r>
            <a:r>
              <a:rPr lang="en" sz="2000" b="1" dirty="0"/>
              <a:t>TLS-</a:t>
            </a:r>
            <a:r>
              <a:rPr lang="ru-RU" sz="2000" b="1" dirty="0"/>
              <a:t>соединения</a:t>
            </a:r>
            <a:r>
              <a:rPr lang="ru-RU" sz="2000" dirty="0"/>
              <a:t> клиент и сервер начинают </a:t>
            </a:r>
            <a:r>
              <a:rPr lang="ru-RU" sz="2000" b="1" dirty="0"/>
              <a:t>обмениваться зашифрованными данными</a:t>
            </a:r>
            <a:r>
              <a:rPr lang="ru-RU" sz="2000" dirty="0"/>
              <a:t>.</a:t>
            </a:r>
          </a:p>
          <a:p>
            <a:pPr marL="0" indent="0">
              <a:lnSpc>
                <a:spcPct val="100000"/>
              </a:lnSpc>
              <a:buNone/>
            </a:pPr>
            <a:r>
              <a:rPr lang="ru-RU" sz="2000" b="1" dirty="0">
                <a:solidFill>
                  <a:schemeClr val="accent6">
                    <a:lumMod val="50000"/>
                  </a:schemeClr>
                </a:solidFill>
              </a:rPr>
              <a:t>Шифрование данных (</a:t>
            </a:r>
            <a:r>
              <a:rPr lang="en" sz="2000" b="1" dirty="0">
                <a:solidFill>
                  <a:schemeClr val="accent6">
                    <a:lumMod val="50000"/>
                  </a:schemeClr>
                </a:solidFill>
              </a:rPr>
              <a:t>Confidentiality)</a:t>
            </a:r>
            <a:endParaRPr lang="en" sz="2000" dirty="0">
              <a:solidFill>
                <a:schemeClr val="accent6">
                  <a:lumMod val="50000"/>
                </a:schemeClr>
              </a:solidFill>
            </a:endParaRPr>
          </a:p>
          <a:p>
            <a:pPr marL="0" indent="0">
              <a:lnSpc>
                <a:spcPct val="100000"/>
              </a:lnSpc>
              <a:spcBef>
                <a:spcPts val="300"/>
              </a:spcBef>
              <a:buNone/>
            </a:pPr>
            <a:r>
              <a:rPr lang="ru-RU" sz="1800" dirty="0"/>
              <a:t>После установления соединения клиент и сервер используют </a:t>
            </a:r>
            <a:r>
              <a:rPr lang="ru-RU" sz="1800" b="1" dirty="0"/>
              <a:t>симметричное шифрование</a:t>
            </a:r>
            <a:r>
              <a:rPr lang="ru-RU" sz="1800" dirty="0"/>
              <a:t> для всех передаваемых данных.</a:t>
            </a:r>
          </a:p>
          <a:p>
            <a:pPr>
              <a:lnSpc>
                <a:spcPct val="100000"/>
              </a:lnSpc>
              <a:spcBef>
                <a:spcPts val="0"/>
              </a:spcBef>
            </a:pPr>
            <a:r>
              <a:rPr lang="ru-RU" sz="1800" dirty="0"/>
              <a:t>Клиент и сервер сгенерировали </a:t>
            </a:r>
            <a:r>
              <a:rPr lang="ru-RU" sz="1800" b="1" dirty="0"/>
              <a:t>общий ключ сеанса</a:t>
            </a:r>
            <a:r>
              <a:rPr lang="ru-RU" sz="1800" dirty="0"/>
              <a:t> (</a:t>
            </a:r>
            <a:r>
              <a:rPr lang="en" sz="1800" dirty="0"/>
              <a:t>Session Key) </a:t>
            </a:r>
            <a:r>
              <a:rPr lang="ru-RU" sz="1800" dirty="0"/>
              <a:t>во время </a:t>
            </a:r>
            <a:r>
              <a:rPr lang="en" sz="1800" dirty="0"/>
              <a:t>TLS Handshake.</a:t>
            </a:r>
          </a:p>
          <a:p>
            <a:pPr>
              <a:lnSpc>
                <a:spcPct val="100000"/>
              </a:lnSpc>
              <a:spcBef>
                <a:spcPts val="0"/>
              </a:spcBef>
            </a:pPr>
            <a:r>
              <a:rPr lang="ru-RU" sz="1800" dirty="0"/>
              <a:t>Теперь все данные </a:t>
            </a:r>
            <a:r>
              <a:rPr lang="ru-RU" sz="1800" b="1" dirty="0"/>
              <a:t>шифруются этим ключом</a:t>
            </a:r>
            <a:r>
              <a:rPr lang="ru-RU" sz="1800" dirty="0"/>
              <a:t> перед отправкой.</a:t>
            </a:r>
          </a:p>
          <a:p>
            <a:pPr marL="0" indent="0">
              <a:lnSpc>
                <a:spcPct val="100000"/>
              </a:lnSpc>
              <a:buNone/>
            </a:pPr>
            <a:r>
              <a:rPr lang="ru-RU" sz="2000" b="1" dirty="0">
                <a:solidFill>
                  <a:schemeClr val="accent6">
                    <a:lumMod val="50000"/>
                  </a:schemeClr>
                </a:solidFill>
              </a:rPr>
              <a:t>Контроль целостности данных (</a:t>
            </a:r>
            <a:r>
              <a:rPr lang="en" sz="2000" b="1" dirty="0">
                <a:solidFill>
                  <a:schemeClr val="accent6">
                    <a:lumMod val="50000"/>
                  </a:schemeClr>
                </a:solidFill>
              </a:rPr>
              <a:t>Integrity)</a:t>
            </a:r>
            <a:endParaRPr lang="en" sz="2000" dirty="0">
              <a:solidFill>
                <a:schemeClr val="accent6">
                  <a:lumMod val="50000"/>
                </a:schemeClr>
              </a:solidFill>
            </a:endParaRPr>
          </a:p>
          <a:p>
            <a:pPr marL="0" indent="0">
              <a:lnSpc>
                <a:spcPct val="100000"/>
              </a:lnSpc>
              <a:spcBef>
                <a:spcPts val="300"/>
              </a:spcBef>
              <a:buNone/>
            </a:pPr>
            <a:r>
              <a:rPr lang="en" sz="1800" dirty="0"/>
              <a:t>TLS </a:t>
            </a:r>
            <a:r>
              <a:rPr lang="ru-RU" sz="1800" dirty="0"/>
              <a:t>использует механизм </a:t>
            </a:r>
            <a:r>
              <a:rPr lang="en" sz="1800" b="1" dirty="0"/>
              <a:t>Message Authentication Code (MAC)</a:t>
            </a:r>
            <a:r>
              <a:rPr lang="en" sz="1800" dirty="0"/>
              <a:t> </a:t>
            </a:r>
            <a:r>
              <a:rPr lang="ru-RU" sz="1800" dirty="0"/>
              <a:t>или </a:t>
            </a:r>
            <a:r>
              <a:rPr lang="en" sz="1800" b="1" dirty="0"/>
              <a:t>AEAD (Authenticated Encryption with Associated Data)</a:t>
            </a:r>
            <a:r>
              <a:rPr lang="en" sz="1800" dirty="0"/>
              <a:t> </a:t>
            </a:r>
            <a:r>
              <a:rPr lang="ru-RU" sz="1800" dirty="0"/>
              <a:t>для защиты от подмены данных.</a:t>
            </a:r>
          </a:p>
          <a:p>
            <a:pPr marL="0" indent="0">
              <a:lnSpc>
                <a:spcPct val="100000"/>
              </a:lnSpc>
              <a:buNone/>
            </a:pPr>
            <a:r>
              <a:rPr lang="ru-RU" sz="1800" dirty="0"/>
              <a:t>Перед отправкой данных клиент/сервер выполняют два шага:</a:t>
            </a:r>
          </a:p>
          <a:p>
            <a:pPr marL="216000" indent="-216000">
              <a:lnSpc>
                <a:spcPct val="100000"/>
              </a:lnSpc>
              <a:spcBef>
                <a:spcPts val="0"/>
              </a:spcBef>
              <a:buFont typeface="+mj-lt"/>
              <a:buAutoNum type="arabicPeriod"/>
            </a:pPr>
            <a:r>
              <a:rPr lang="ru-RU" sz="1800" dirty="0"/>
              <a:t>Создают хэш (</a:t>
            </a:r>
            <a:r>
              <a:rPr lang="en" sz="1800" dirty="0"/>
              <a:t>MAC </a:t>
            </a:r>
            <a:r>
              <a:rPr lang="ru-RU" sz="1800" dirty="0"/>
              <a:t>или </a:t>
            </a:r>
            <a:r>
              <a:rPr lang="en" sz="1800" dirty="0"/>
              <a:t>AEAD-</a:t>
            </a:r>
            <a:r>
              <a:rPr lang="ru-RU" sz="1800" dirty="0"/>
              <a:t>тег) для сообщения.</a:t>
            </a:r>
          </a:p>
          <a:p>
            <a:pPr marL="216000" indent="-216000">
              <a:lnSpc>
                <a:spcPct val="100000"/>
              </a:lnSpc>
              <a:spcBef>
                <a:spcPts val="0"/>
              </a:spcBef>
              <a:buFont typeface="+mj-lt"/>
              <a:buAutoNum type="arabicPeriod"/>
            </a:pPr>
            <a:r>
              <a:rPr lang="ru-RU" sz="1800" dirty="0"/>
              <a:t>Отправляют зашифрованные данные + </a:t>
            </a:r>
            <a:r>
              <a:rPr lang="en" sz="1800" dirty="0"/>
              <a:t>MAC (</a:t>
            </a:r>
            <a:r>
              <a:rPr lang="ru-RU" sz="1800" dirty="0"/>
              <a:t>или </a:t>
            </a:r>
            <a:r>
              <a:rPr lang="en" sz="1800" dirty="0"/>
              <a:t>AEAD-</a:t>
            </a:r>
            <a:r>
              <a:rPr lang="ru-RU" sz="1800" dirty="0"/>
              <a:t>тег).</a:t>
            </a:r>
          </a:p>
          <a:p>
            <a:pPr marL="0" indent="0">
              <a:lnSpc>
                <a:spcPct val="100000"/>
              </a:lnSpc>
              <a:spcBef>
                <a:spcPts val="0"/>
              </a:spcBef>
              <a:buNone/>
            </a:pPr>
            <a:r>
              <a:rPr lang="ru-RU" sz="1800" dirty="0"/>
              <a:t>📌 </a:t>
            </a:r>
            <a:r>
              <a:rPr lang="ru-RU" sz="1800" b="1" dirty="0"/>
              <a:t>Если злоумышленник изменит сообщение —</a:t>
            </a:r>
            <a:br>
              <a:rPr lang="ru-RU" sz="1800" b="1" dirty="0"/>
            </a:br>
            <a:r>
              <a:rPr lang="ru-RU" sz="1800" b="1" dirty="0"/>
              <a:t>получатель обнаружит это по </a:t>
            </a:r>
            <a:r>
              <a:rPr lang="en" sz="1800" b="1" dirty="0"/>
              <a:t>MAC-</a:t>
            </a:r>
            <a:r>
              <a:rPr lang="ru-RU" sz="1800" b="1" dirty="0"/>
              <a:t>тегу.</a:t>
            </a:r>
            <a:endParaRPr lang="ru-RU" sz="1800" dirty="0"/>
          </a:p>
          <a:p>
            <a:pPr marL="0" indent="0">
              <a:buNone/>
            </a:pPr>
            <a:r>
              <a:rPr lang="ru-RU" sz="1800" b="1" dirty="0">
                <a:solidFill>
                  <a:schemeClr val="accent6">
                    <a:lumMod val="50000"/>
                  </a:schemeClr>
                </a:solidFill>
              </a:rPr>
              <a:t>Порядок сообщений </a:t>
            </a:r>
            <a:r>
              <a:rPr lang="en" sz="1800" b="1" dirty="0">
                <a:solidFill>
                  <a:schemeClr val="accent6">
                    <a:lumMod val="50000"/>
                  </a:schemeClr>
                </a:solidFill>
              </a:rPr>
              <a:t>Sequence Numbers</a:t>
            </a:r>
            <a:endParaRPr lang="ru-RU" sz="1800" dirty="0">
              <a:solidFill>
                <a:schemeClr val="accent6">
                  <a:lumMod val="50000"/>
                </a:schemeClr>
              </a:solidFill>
            </a:endParaRPr>
          </a:p>
          <a:p>
            <a:pPr marL="0" indent="0">
              <a:spcBef>
                <a:spcPts val="0"/>
              </a:spcBef>
              <a:buNone/>
            </a:pPr>
            <a:r>
              <a:rPr lang="en" sz="1600" dirty="0"/>
              <a:t>TLS </a:t>
            </a:r>
            <a:r>
              <a:rPr lang="ru-RU" sz="1600" dirty="0"/>
              <a:t>использует </a:t>
            </a:r>
            <a:r>
              <a:rPr lang="ru-RU" sz="1600" b="1" dirty="0"/>
              <a:t>уникальные номера сообщений (</a:t>
            </a:r>
            <a:r>
              <a:rPr lang="en" sz="1600" b="1" dirty="0"/>
              <a:t>Sequence Numbers)</a:t>
            </a:r>
            <a:br>
              <a:rPr lang="ru-RU" sz="1600" b="1" dirty="0"/>
            </a:br>
            <a:r>
              <a:rPr lang="ru-RU" sz="1600" dirty="0"/>
              <a:t>для защиты от атак повторного воспроизведения (</a:t>
            </a:r>
            <a:r>
              <a:rPr lang="en" sz="1600" b="1" dirty="0"/>
              <a:t>Replay Attack</a:t>
            </a:r>
            <a:r>
              <a:rPr lang="en" sz="1600" dirty="0"/>
              <a:t>).</a:t>
            </a:r>
            <a:br>
              <a:rPr lang="ru-RU" sz="1600" dirty="0"/>
            </a:br>
            <a:r>
              <a:rPr lang="ru-RU" sz="1600" dirty="0"/>
              <a:t>Если злоумышленник пытается </a:t>
            </a:r>
            <a:r>
              <a:rPr lang="ru-RU" sz="1600" b="1" dirty="0"/>
              <a:t>повторно отправить старое сообщение</a:t>
            </a:r>
            <a:r>
              <a:rPr lang="ru-RU" sz="1600" dirty="0"/>
              <a:t>,</a:t>
            </a:r>
            <a:br>
              <a:rPr lang="ru-RU" sz="1600" dirty="0"/>
            </a:br>
            <a:r>
              <a:rPr lang="ru-RU" sz="1600" dirty="0"/>
              <a:t>оно будет отклонено.</a:t>
            </a:r>
          </a:p>
          <a:p>
            <a:pPr marL="0" indent="0">
              <a:spcBef>
                <a:spcPts val="0"/>
              </a:spcBef>
              <a:buNone/>
            </a:pPr>
            <a:endParaRPr lang="en" sz="1800" dirty="0"/>
          </a:p>
        </p:txBody>
      </p:sp>
    </p:spTree>
    <p:extLst>
      <p:ext uri="{BB962C8B-B14F-4D97-AF65-F5344CB8AC3E}">
        <p14:creationId xmlns:p14="http://schemas.microsoft.com/office/powerpoint/2010/main" val="17395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8967FA-2EB4-0874-A191-73AB7782E088}"/>
              </a:ext>
            </a:extLst>
          </p:cNvPr>
          <p:cNvSpPr>
            <a:spLocks noGrp="1"/>
          </p:cNvSpPr>
          <p:nvPr>
            <p:ph type="title"/>
          </p:nvPr>
        </p:nvSpPr>
        <p:spPr/>
        <p:txBody>
          <a:bodyPr>
            <a:normAutofit/>
          </a:bodyPr>
          <a:lstStyle/>
          <a:p>
            <a:r>
              <a:rPr lang="ru-RU" dirty="0"/>
              <a:t>Дополнительные возможности </a:t>
            </a:r>
            <a:r>
              <a:rPr lang="en" dirty="0"/>
              <a:t>TLS</a:t>
            </a:r>
            <a:endParaRPr lang="ru-RU" dirty="0"/>
          </a:p>
        </p:txBody>
      </p:sp>
      <p:sp>
        <p:nvSpPr>
          <p:cNvPr id="3" name="Объект 2">
            <a:extLst>
              <a:ext uri="{FF2B5EF4-FFF2-40B4-BE49-F238E27FC236}">
                <a16:creationId xmlns:a16="http://schemas.microsoft.com/office/drawing/2014/main" id="{3D78543C-1B1B-C472-77BF-B5786FB724A9}"/>
              </a:ext>
            </a:extLst>
          </p:cNvPr>
          <p:cNvSpPr>
            <a:spLocks noGrp="1"/>
          </p:cNvSpPr>
          <p:nvPr>
            <p:ph idx="1"/>
          </p:nvPr>
        </p:nvSpPr>
        <p:spPr>
          <a:xfrm>
            <a:off x="838200" y="1169233"/>
            <a:ext cx="10515600" cy="4880693"/>
          </a:xfrm>
        </p:spPr>
        <p:txBody>
          <a:bodyPr/>
          <a:lstStyle/>
          <a:p>
            <a:pPr marL="0" indent="0">
              <a:lnSpc>
                <a:spcPct val="100000"/>
              </a:lnSpc>
              <a:buNone/>
            </a:pPr>
            <a:r>
              <a:rPr lang="ru-RU" sz="2200" dirty="0"/>
              <a:t>Протокол </a:t>
            </a:r>
            <a:r>
              <a:rPr lang="en" sz="2200" dirty="0"/>
              <a:t>TLS </a:t>
            </a:r>
            <a:r>
              <a:rPr lang="ru-RU" sz="2200" dirty="0"/>
              <a:t>не только обеспечивает безопасность соединения, но и поддерживает </a:t>
            </a:r>
            <a:r>
              <a:rPr lang="ru-RU" sz="2200" b="1" dirty="0"/>
              <a:t>дополнительные механизмы</a:t>
            </a:r>
            <a:r>
              <a:rPr lang="ru-RU" sz="2200" dirty="0"/>
              <a:t>, которые помогают оптимизировать работу современных веб-сервисов.</a:t>
            </a:r>
          </a:p>
          <a:p>
            <a:pPr>
              <a:lnSpc>
                <a:spcPct val="100000"/>
              </a:lnSpc>
            </a:pPr>
            <a:r>
              <a:rPr lang="en" sz="2200" b="1" dirty="0"/>
              <a:t>SNI (Server Name Indication)</a:t>
            </a:r>
            <a:r>
              <a:rPr lang="en" sz="2200" dirty="0"/>
              <a:t> — </a:t>
            </a:r>
            <a:r>
              <a:rPr lang="ru-RU" sz="2200" dirty="0"/>
              <a:t>размещение нескольких доменов на одном </a:t>
            </a:r>
            <a:r>
              <a:rPr lang="en" sz="2200" dirty="0"/>
              <a:t>IP.</a:t>
            </a:r>
          </a:p>
          <a:p>
            <a:pPr>
              <a:lnSpc>
                <a:spcPct val="100000"/>
              </a:lnSpc>
            </a:pPr>
            <a:r>
              <a:rPr lang="en" sz="2200" b="1" dirty="0"/>
              <a:t>ALPN (Application-Layer Protocol Negotiation)</a:t>
            </a:r>
            <a:r>
              <a:rPr lang="en" sz="2200" dirty="0"/>
              <a:t> — </a:t>
            </a:r>
            <a:r>
              <a:rPr lang="ru-RU" sz="2200" dirty="0"/>
              <a:t>выбор между </a:t>
            </a:r>
            <a:r>
              <a:rPr lang="en" sz="2200" dirty="0"/>
              <a:t>HTTP/1.1, HTTP/2 </a:t>
            </a:r>
            <a:r>
              <a:rPr lang="ru-RU" sz="2200" dirty="0"/>
              <a:t>и </a:t>
            </a:r>
            <a:r>
              <a:rPr lang="en" sz="2200" dirty="0"/>
              <a:t>HTTP/3.</a:t>
            </a:r>
          </a:p>
          <a:p>
            <a:pPr>
              <a:lnSpc>
                <a:spcPct val="100000"/>
              </a:lnSpc>
            </a:pPr>
            <a:r>
              <a:rPr lang="en" sz="2200" b="1" dirty="0"/>
              <a:t>Session Resumption</a:t>
            </a:r>
            <a:r>
              <a:rPr lang="en" sz="2200" dirty="0"/>
              <a:t> — </a:t>
            </a:r>
            <a:r>
              <a:rPr lang="ru-RU" sz="2200" dirty="0"/>
              <a:t>ускорение повторных соединений.</a:t>
            </a:r>
          </a:p>
          <a:p>
            <a:pPr>
              <a:lnSpc>
                <a:spcPct val="100000"/>
              </a:lnSpc>
            </a:pPr>
            <a:r>
              <a:rPr lang="en" sz="2200" b="1" dirty="0"/>
              <a:t>HSTS (HTTP Strict Transport Security)</a:t>
            </a:r>
            <a:r>
              <a:rPr lang="en" sz="2200" dirty="0"/>
              <a:t> — </a:t>
            </a:r>
            <a:r>
              <a:rPr lang="ru-RU" sz="2200" dirty="0"/>
              <a:t>принудительное использование </a:t>
            </a:r>
            <a:r>
              <a:rPr lang="en" sz="2200" dirty="0"/>
              <a:t>HTTPS.</a:t>
            </a:r>
          </a:p>
          <a:p>
            <a:pPr marL="0" indent="0">
              <a:lnSpc>
                <a:spcPct val="100000"/>
              </a:lnSpc>
              <a:buNone/>
            </a:pPr>
            <a:endParaRPr lang="ru-RU" sz="2200" dirty="0"/>
          </a:p>
        </p:txBody>
      </p:sp>
    </p:spTree>
    <p:extLst>
      <p:ext uri="{BB962C8B-B14F-4D97-AF65-F5344CB8AC3E}">
        <p14:creationId xmlns:p14="http://schemas.microsoft.com/office/powerpoint/2010/main" val="198890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63A6A9-D97F-2334-D11A-65148DA34F9A}"/>
              </a:ext>
            </a:extLst>
          </p:cNvPr>
          <p:cNvSpPr>
            <a:spLocks noGrp="1"/>
          </p:cNvSpPr>
          <p:nvPr>
            <p:ph type="title"/>
          </p:nvPr>
        </p:nvSpPr>
        <p:spPr/>
        <p:txBody>
          <a:bodyPr>
            <a:normAutofit fontScale="90000"/>
          </a:bodyPr>
          <a:lstStyle/>
          <a:p>
            <a:r>
              <a:rPr lang="en" dirty="0"/>
              <a:t>SNI (Server Name Indication)</a:t>
            </a:r>
            <a:br>
              <a:rPr lang="en" dirty="0"/>
            </a:br>
            <a:r>
              <a:rPr lang="ru-RU" sz="3100" dirty="0"/>
              <a:t>Несколько доменов на одном </a:t>
            </a:r>
            <a:r>
              <a:rPr lang="en" sz="3100" dirty="0"/>
              <a:t>IP</a:t>
            </a:r>
            <a:endParaRPr lang="ru-RU" dirty="0"/>
          </a:p>
        </p:txBody>
      </p:sp>
      <p:sp>
        <p:nvSpPr>
          <p:cNvPr id="3" name="Объект 2">
            <a:extLst>
              <a:ext uri="{FF2B5EF4-FFF2-40B4-BE49-F238E27FC236}">
                <a16:creationId xmlns:a16="http://schemas.microsoft.com/office/drawing/2014/main" id="{B452ECF3-27E8-07E6-E55E-87C36531987A}"/>
              </a:ext>
            </a:extLst>
          </p:cNvPr>
          <p:cNvSpPr>
            <a:spLocks noGrp="1"/>
          </p:cNvSpPr>
          <p:nvPr>
            <p:ph idx="1"/>
          </p:nvPr>
        </p:nvSpPr>
        <p:spPr/>
        <p:txBody>
          <a:bodyPr/>
          <a:lstStyle/>
          <a:p>
            <a:pPr marL="0" indent="0">
              <a:lnSpc>
                <a:spcPct val="100000"/>
              </a:lnSpc>
              <a:buNone/>
            </a:pPr>
            <a:r>
              <a:rPr lang="ru-RU" sz="2000" dirty="0">
                <a:solidFill>
                  <a:srgbClr val="C00000"/>
                </a:solidFill>
              </a:rPr>
              <a:t>Ранее </a:t>
            </a:r>
            <a:r>
              <a:rPr lang="ru-RU" sz="2000" b="1" dirty="0">
                <a:solidFill>
                  <a:srgbClr val="C00000"/>
                </a:solidFill>
              </a:rPr>
              <a:t>каждый </a:t>
            </a:r>
            <a:r>
              <a:rPr lang="en" sz="2000" b="1" dirty="0">
                <a:solidFill>
                  <a:srgbClr val="C00000"/>
                </a:solidFill>
              </a:rPr>
              <a:t>SSL-</a:t>
            </a:r>
            <a:r>
              <a:rPr lang="ru-RU" sz="2000" b="1" dirty="0">
                <a:solidFill>
                  <a:srgbClr val="C00000"/>
                </a:solidFill>
              </a:rPr>
              <a:t>сертификат требовал отдельного </a:t>
            </a:r>
            <a:r>
              <a:rPr lang="en" sz="2000" b="1" dirty="0">
                <a:solidFill>
                  <a:srgbClr val="C00000"/>
                </a:solidFill>
              </a:rPr>
              <a:t>IP-</a:t>
            </a:r>
            <a:r>
              <a:rPr lang="ru-RU" sz="2000" b="1" dirty="0">
                <a:solidFill>
                  <a:srgbClr val="C00000"/>
                </a:solidFill>
              </a:rPr>
              <a:t>адреса</a:t>
            </a:r>
            <a:r>
              <a:rPr lang="ru-RU" sz="2000" dirty="0">
                <a:solidFill>
                  <a:srgbClr val="C00000"/>
                </a:solidFill>
              </a:rPr>
              <a:t>. Если на сервере размещалось несколько сайтов, они </a:t>
            </a:r>
            <a:r>
              <a:rPr lang="ru-RU" sz="2000" b="1" dirty="0">
                <a:solidFill>
                  <a:srgbClr val="C00000"/>
                </a:solidFill>
              </a:rPr>
              <a:t>не могли</a:t>
            </a:r>
            <a:r>
              <a:rPr lang="ru-RU" sz="2000" dirty="0">
                <a:solidFill>
                  <a:srgbClr val="C00000"/>
                </a:solidFill>
              </a:rPr>
              <a:t> использовать один </a:t>
            </a:r>
            <a:r>
              <a:rPr lang="en" sz="2000" dirty="0">
                <a:solidFill>
                  <a:srgbClr val="C00000"/>
                </a:solidFill>
              </a:rPr>
              <a:t>IP, </a:t>
            </a:r>
            <a:r>
              <a:rPr lang="ru-RU" sz="2000" dirty="0">
                <a:solidFill>
                  <a:srgbClr val="C00000"/>
                </a:solidFill>
              </a:rPr>
              <a:t>потому что </a:t>
            </a:r>
            <a:r>
              <a:rPr lang="en" sz="2000" dirty="0">
                <a:solidFill>
                  <a:srgbClr val="C00000"/>
                </a:solidFill>
              </a:rPr>
              <a:t>TLS </a:t>
            </a:r>
            <a:r>
              <a:rPr lang="ru-RU" sz="2000" dirty="0">
                <a:solidFill>
                  <a:srgbClr val="C00000"/>
                </a:solidFill>
              </a:rPr>
              <a:t>устанавливал соединение </a:t>
            </a:r>
            <a:r>
              <a:rPr lang="ru-RU" sz="2000" b="1" dirty="0">
                <a:solidFill>
                  <a:srgbClr val="C00000"/>
                </a:solidFill>
              </a:rPr>
              <a:t>до</a:t>
            </a:r>
            <a:r>
              <a:rPr lang="ru-RU" sz="2000" dirty="0">
                <a:solidFill>
                  <a:srgbClr val="C00000"/>
                </a:solidFill>
              </a:rPr>
              <a:t> передачи заголовков </a:t>
            </a:r>
            <a:r>
              <a:rPr lang="en" sz="2000" dirty="0">
                <a:solidFill>
                  <a:srgbClr val="C00000"/>
                </a:solidFill>
              </a:rPr>
              <a:t>HTTP (</a:t>
            </a:r>
            <a:r>
              <a:rPr lang="ru-RU" sz="2000" dirty="0">
                <a:solidFill>
                  <a:srgbClr val="C00000"/>
                </a:solidFill>
              </a:rPr>
              <a:t>включая </a:t>
            </a:r>
            <a:r>
              <a:rPr lang="en" sz="2000" dirty="0">
                <a:solidFill>
                  <a:srgbClr val="C00000"/>
                </a:solidFill>
              </a:rPr>
              <a:t>Host).</a:t>
            </a:r>
          </a:p>
          <a:p>
            <a:pPr marL="0" indent="0">
              <a:lnSpc>
                <a:spcPct val="100000"/>
              </a:lnSpc>
              <a:buNone/>
            </a:pPr>
            <a:r>
              <a:rPr lang="en" sz="2000" b="1" dirty="0">
                <a:solidFill>
                  <a:schemeClr val="accent6">
                    <a:lumMod val="50000"/>
                  </a:schemeClr>
                </a:solidFill>
              </a:rPr>
              <a:t>SNI (Server Name Indication)</a:t>
            </a:r>
            <a:r>
              <a:rPr lang="en" sz="2000" dirty="0">
                <a:solidFill>
                  <a:schemeClr val="accent6">
                    <a:lumMod val="50000"/>
                  </a:schemeClr>
                </a:solidFill>
              </a:rPr>
              <a:t> </a:t>
            </a:r>
            <a:r>
              <a:rPr lang="ru-RU" sz="2000" dirty="0">
                <a:solidFill>
                  <a:schemeClr val="accent6">
                    <a:lumMod val="50000"/>
                  </a:schemeClr>
                </a:solidFill>
              </a:rPr>
              <a:t>позволяет клиенту </a:t>
            </a:r>
            <a:r>
              <a:rPr lang="ru-RU" sz="2000" b="1" dirty="0">
                <a:solidFill>
                  <a:schemeClr val="accent6">
                    <a:lumMod val="50000"/>
                  </a:schemeClr>
                </a:solidFill>
              </a:rPr>
              <a:t>заранее передавать имя запрашиваемого домена</a:t>
            </a:r>
            <a:r>
              <a:rPr lang="ru-RU" sz="2000" dirty="0">
                <a:solidFill>
                  <a:schemeClr val="accent6">
                    <a:lumMod val="50000"/>
                  </a:schemeClr>
                </a:solidFill>
              </a:rPr>
              <a:t> в процессе </a:t>
            </a:r>
            <a:r>
              <a:rPr lang="en" sz="2000" dirty="0">
                <a:solidFill>
                  <a:schemeClr val="accent6">
                    <a:lumMod val="50000"/>
                  </a:schemeClr>
                </a:solidFill>
              </a:rPr>
              <a:t>TLS-</a:t>
            </a:r>
            <a:r>
              <a:rPr lang="ru-RU" sz="2000" dirty="0">
                <a:solidFill>
                  <a:schemeClr val="accent6">
                    <a:lumMod val="50000"/>
                  </a:schemeClr>
                </a:solidFill>
              </a:rPr>
              <a:t>рукопожатия.</a:t>
            </a:r>
            <a:br>
              <a:rPr lang="en-US" sz="2000" dirty="0">
                <a:solidFill>
                  <a:schemeClr val="accent6">
                    <a:lumMod val="50000"/>
                  </a:schemeClr>
                </a:solidFill>
              </a:rPr>
            </a:br>
            <a:r>
              <a:rPr lang="en" sz="2000" dirty="0">
                <a:solidFill>
                  <a:schemeClr val="accent6">
                    <a:lumMod val="50000"/>
                  </a:schemeClr>
                </a:solidFill>
              </a:rPr>
              <a:t>TLS-</a:t>
            </a:r>
            <a:r>
              <a:rPr lang="ru-RU" sz="2000" dirty="0">
                <a:solidFill>
                  <a:schemeClr val="accent6">
                    <a:lumMod val="50000"/>
                  </a:schemeClr>
                </a:solidFill>
              </a:rPr>
              <a:t>сервер </a:t>
            </a:r>
            <a:r>
              <a:rPr lang="ru-RU" sz="2000" b="1" dirty="0">
                <a:solidFill>
                  <a:schemeClr val="accent6">
                    <a:lumMod val="50000"/>
                  </a:schemeClr>
                </a:solidFill>
              </a:rPr>
              <a:t>сразу знает, для какого домена нужно отправить сертификат</a:t>
            </a:r>
            <a:r>
              <a:rPr lang="ru-RU" sz="2000" dirty="0">
                <a:solidFill>
                  <a:schemeClr val="accent6">
                    <a:lumMod val="50000"/>
                  </a:schemeClr>
                </a:solidFill>
              </a:rPr>
              <a:t>.</a:t>
            </a:r>
            <a:br>
              <a:rPr lang="en-US" sz="2000" dirty="0">
                <a:solidFill>
                  <a:schemeClr val="accent6">
                    <a:lumMod val="50000"/>
                  </a:schemeClr>
                </a:solidFill>
              </a:rPr>
            </a:br>
            <a:r>
              <a:rPr lang="ru-RU" sz="2000" dirty="0"/>
              <a:t>Начиная с </a:t>
            </a:r>
            <a:r>
              <a:rPr lang="en-US" sz="2000" dirty="0"/>
              <a:t>TLS 1.0.</a:t>
            </a:r>
            <a:endParaRPr lang="ru-RU" sz="2000" dirty="0"/>
          </a:p>
          <a:p>
            <a:pPr marL="0" indent="0">
              <a:lnSpc>
                <a:spcPct val="100000"/>
              </a:lnSpc>
              <a:buNone/>
            </a:pPr>
            <a:r>
              <a:rPr lang="ru-RU" sz="2000" dirty="0"/>
              <a:t>📌 </a:t>
            </a:r>
            <a:r>
              <a:rPr lang="ru-RU" sz="2000" b="1" dirty="0"/>
              <a:t>Как это работает?</a:t>
            </a:r>
            <a:endParaRPr lang="ru-RU" sz="2000" dirty="0"/>
          </a:p>
          <a:p>
            <a:pPr marL="360000" indent="-360000">
              <a:lnSpc>
                <a:spcPct val="100000"/>
              </a:lnSpc>
              <a:spcBef>
                <a:spcPts val="0"/>
              </a:spcBef>
              <a:buFont typeface="+mj-lt"/>
              <a:buAutoNum type="arabicPeriod"/>
            </a:pPr>
            <a:r>
              <a:rPr lang="ru-RU" sz="2000" dirty="0"/>
              <a:t>Клиент при установке </a:t>
            </a:r>
            <a:r>
              <a:rPr lang="en" sz="2000" dirty="0"/>
              <a:t>TLS-</a:t>
            </a:r>
            <a:r>
              <a:rPr lang="ru-RU" sz="2000" dirty="0"/>
              <a:t>соединения </a:t>
            </a:r>
            <a:r>
              <a:rPr lang="ru-RU" sz="2000" b="1" dirty="0"/>
              <a:t>указывает домен</a:t>
            </a:r>
            <a:r>
              <a:rPr lang="ru-RU" sz="2000" dirty="0"/>
              <a:t> (</a:t>
            </a:r>
            <a:r>
              <a:rPr lang="en" sz="2000" dirty="0"/>
              <a:t>example.com).</a:t>
            </a:r>
          </a:p>
          <a:p>
            <a:pPr marL="360000" indent="-360000">
              <a:lnSpc>
                <a:spcPct val="100000"/>
              </a:lnSpc>
              <a:spcBef>
                <a:spcPts val="0"/>
              </a:spcBef>
              <a:buFont typeface="+mj-lt"/>
              <a:buAutoNum type="arabicPeriod"/>
            </a:pPr>
            <a:r>
              <a:rPr lang="ru-RU" sz="2000" dirty="0"/>
              <a:t>Сервер смотрит, какой сертификат соответствует этому домену.</a:t>
            </a:r>
          </a:p>
          <a:p>
            <a:pPr marL="360000" indent="-360000">
              <a:lnSpc>
                <a:spcPct val="100000"/>
              </a:lnSpc>
              <a:spcBef>
                <a:spcPts val="0"/>
              </a:spcBef>
              <a:buFont typeface="+mj-lt"/>
              <a:buAutoNum type="arabicPeriod"/>
            </a:pPr>
            <a:r>
              <a:rPr lang="ru-RU" sz="2000" dirty="0"/>
              <a:t>Сервер отправляет </a:t>
            </a:r>
            <a:r>
              <a:rPr lang="ru-RU" sz="2000" b="1" dirty="0"/>
              <a:t>правильный </a:t>
            </a:r>
            <a:r>
              <a:rPr lang="en" sz="2000" b="1" dirty="0"/>
              <a:t>SSL-</a:t>
            </a:r>
            <a:r>
              <a:rPr lang="ru-RU" sz="2000" b="1" dirty="0"/>
              <a:t>сертификат</a:t>
            </a:r>
            <a:r>
              <a:rPr lang="ru-RU" sz="2000" dirty="0"/>
              <a:t> (</a:t>
            </a:r>
            <a:r>
              <a:rPr lang="en" sz="2000" dirty="0"/>
              <a:t>X.509) </a:t>
            </a:r>
            <a:r>
              <a:rPr lang="ru-RU" sz="2000" dirty="0"/>
              <a:t>для этого домена.</a:t>
            </a:r>
          </a:p>
          <a:p>
            <a:pPr marL="0" indent="0">
              <a:lnSpc>
                <a:spcPct val="100000"/>
              </a:lnSpc>
              <a:buNone/>
            </a:pPr>
            <a:r>
              <a:rPr lang="en" sz="1800" dirty="0">
                <a:latin typeface="Consolas" panose="020B0609020204030204" pitchFamily="49" charset="0"/>
                <a:cs typeface="Consolas" panose="020B0609020204030204" pitchFamily="49" charset="0"/>
              </a:rPr>
              <a:t>Client Hello:</a:t>
            </a:r>
          </a:p>
          <a:p>
            <a:pPr marL="0" indent="0">
              <a:lnSpc>
                <a:spcPct val="100000"/>
              </a:lnSpc>
              <a:spcBef>
                <a:spcPts val="0"/>
              </a:spcBef>
              <a:buNone/>
            </a:pPr>
            <a:r>
              <a:rPr lang="en" sz="1800" dirty="0">
                <a:latin typeface="Consolas" panose="020B0609020204030204" pitchFamily="49" charset="0"/>
                <a:cs typeface="Consolas" panose="020B0609020204030204" pitchFamily="49" charset="0"/>
              </a:rPr>
              <a:t>   SNI: example.com</a:t>
            </a:r>
          </a:p>
          <a:p>
            <a:pPr marL="0" indent="0">
              <a:lnSpc>
                <a:spcPct val="100000"/>
              </a:lnSpc>
              <a:spcBef>
                <a:spcPts val="0"/>
              </a:spcBef>
              <a:buNone/>
            </a:pPr>
            <a:r>
              <a:rPr lang="en" sz="1800" dirty="0">
                <a:latin typeface="Consolas" panose="020B0609020204030204" pitchFamily="49" charset="0"/>
                <a:cs typeface="Consolas" panose="020B0609020204030204" pitchFamily="49" charset="0"/>
              </a:rPr>
              <a:t>Server Hello:</a:t>
            </a:r>
          </a:p>
          <a:p>
            <a:pPr marL="0" indent="0">
              <a:lnSpc>
                <a:spcPct val="100000"/>
              </a:lnSpc>
              <a:spcBef>
                <a:spcPts val="0"/>
              </a:spcBef>
              <a:buNone/>
            </a:pPr>
            <a:r>
              <a:rPr lang="en" sz="1800" dirty="0">
                <a:latin typeface="Consolas" panose="020B0609020204030204" pitchFamily="49" charset="0"/>
                <a:cs typeface="Consolas" panose="020B0609020204030204" pitchFamily="49" charset="0"/>
              </a:rPr>
              <a:t>   Certificate: example.com</a:t>
            </a:r>
          </a:p>
          <a:p>
            <a:pPr marL="0" indent="0">
              <a:buNone/>
            </a:pPr>
            <a:endParaRPr lang="ru-RU" sz="2000" dirty="0"/>
          </a:p>
        </p:txBody>
      </p:sp>
    </p:spTree>
    <p:extLst>
      <p:ext uri="{BB962C8B-B14F-4D97-AF65-F5344CB8AC3E}">
        <p14:creationId xmlns:p14="http://schemas.microsoft.com/office/powerpoint/2010/main" val="3840989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D18584-F635-5623-25C8-DE0B538B975F}"/>
              </a:ext>
            </a:extLst>
          </p:cNvPr>
          <p:cNvSpPr>
            <a:spLocks noGrp="1"/>
          </p:cNvSpPr>
          <p:nvPr>
            <p:ph type="title"/>
          </p:nvPr>
        </p:nvSpPr>
        <p:spPr/>
        <p:txBody>
          <a:bodyPr>
            <a:normAutofit fontScale="90000"/>
          </a:bodyPr>
          <a:lstStyle/>
          <a:p>
            <a:r>
              <a:rPr lang="en" dirty="0"/>
              <a:t>ALPN (Application-Layer Protocol Negotiation) </a:t>
            </a:r>
            <a:r>
              <a:rPr lang="ru-RU" sz="3600" dirty="0"/>
              <a:t>Выбор протокола </a:t>
            </a:r>
            <a:r>
              <a:rPr lang="en" sz="3600" dirty="0"/>
              <a:t>HTTP/1.1, HTTP/2, HTTP/3</a:t>
            </a:r>
            <a:endParaRPr lang="ru-RU" dirty="0"/>
          </a:p>
        </p:txBody>
      </p:sp>
      <p:sp>
        <p:nvSpPr>
          <p:cNvPr id="3" name="Объект 2">
            <a:extLst>
              <a:ext uri="{FF2B5EF4-FFF2-40B4-BE49-F238E27FC236}">
                <a16:creationId xmlns:a16="http://schemas.microsoft.com/office/drawing/2014/main" id="{58FA1122-6C18-FD8D-E44E-9B1E1C387F08}"/>
              </a:ext>
            </a:extLst>
          </p:cNvPr>
          <p:cNvSpPr>
            <a:spLocks noGrp="1"/>
          </p:cNvSpPr>
          <p:nvPr>
            <p:ph idx="1"/>
          </p:nvPr>
        </p:nvSpPr>
        <p:spPr/>
        <p:txBody>
          <a:bodyPr/>
          <a:lstStyle/>
          <a:p>
            <a:pPr marL="0" indent="0">
              <a:buNone/>
            </a:pPr>
            <a:r>
              <a:rPr lang="ru-RU" sz="2000" dirty="0">
                <a:solidFill>
                  <a:srgbClr val="C00000"/>
                </a:solidFill>
              </a:rPr>
              <a:t>Когда браузер подключается к серверу, он не знает, поддерживает ли сервер </a:t>
            </a:r>
            <a:r>
              <a:rPr lang="en" sz="2000" b="1" dirty="0">
                <a:solidFill>
                  <a:srgbClr val="C00000"/>
                </a:solidFill>
              </a:rPr>
              <a:t>HTTP/2</a:t>
            </a:r>
            <a:r>
              <a:rPr lang="en" sz="2000" dirty="0">
                <a:solidFill>
                  <a:srgbClr val="C00000"/>
                </a:solidFill>
              </a:rPr>
              <a:t> </a:t>
            </a:r>
            <a:r>
              <a:rPr lang="ru-RU" sz="2000" dirty="0">
                <a:solidFill>
                  <a:srgbClr val="C00000"/>
                </a:solidFill>
              </a:rPr>
              <a:t>или </a:t>
            </a:r>
            <a:r>
              <a:rPr lang="en" sz="2000" b="1" dirty="0">
                <a:solidFill>
                  <a:srgbClr val="C00000"/>
                </a:solidFill>
              </a:rPr>
              <a:t>HTTP/3</a:t>
            </a:r>
            <a:r>
              <a:rPr lang="en" sz="2000" dirty="0">
                <a:solidFill>
                  <a:srgbClr val="C00000"/>
                </a:solidFill>
              </a:rPr>
              <a:t>.</a:t>
            </a:r>
          </a:p>
          <a:p>
            <a:pPr marL="0" indent="0">
              <a:buNone/>
            </a:pPr>
            <a:r>
              <a:rPr lang="en" sz="2000" b="1" dirty="0">
                <a:solidFill>
                  <a:schemeClr val="accent6">
                    <a:lumMod val="50000"/>
                  </a:schemeClr>
                </a:solidFill>
              </a:rPr>
              <a:t>ALPN (Application-Layer Protocol Negotiation)</a:t>
            </a:r>
            <a:r>
              <a:rPr lang="en" sz="2000" dirty="0">
                <a:solidFill>
                  <a:schemeClr val="accent6">
                    <a:lumMod val="50000"/>
                  </a:schemeClr>
                </a:solidFill>
              </a:rPr>
              <a:t> </a:t>
            </a:r>
            <a:r>
              <a:rPr lang="ru-RU" sz="2000" dirty="0">
                <a:solidFill>
                  <a:schemeClr val="accent6">
                    <a:lumMod val="50000"/>
                  </a:schemeClr>
                </a:solidFill>
              </a:rPr>
              <a:t>позволяет клиенту и серверу </a:t>
            </a:r>
            <a:r>
              <a:rPr lang="ru-RU" sz="2000" b="1" dirty="0">
                <a:solidFill>
                  <a:schemeClr val="accent6">
                    <a:lumMod val="50000"/>
                  </a:schemeClr>
                </a:solidFill>
              </a:rPr>
              <a:t>согласовать протокол на этапе </a:t>
            </a:r>
            <a:r>
              <a:rPr lang="en" sz="2000" b="1" dirty="0">
                <a:solidFill>
                  <a:schemeClr val="accent6">
                    <a:lumMod val="50000"/>
                  </a:schemeClr>
                </a:solidFill>
              </a:rPr>
              <a:t>TLS-</a:t>
            </a:r>
            <a:r>
              <a:rPr lang="ru-RU" sz="2000" b="1" dirty="0">
                <a:solidFill>
                  <a:schemeClr val="accent6">
                    <a:lumMod val="50000"/>
                  </a:schemeClr>
                </a:solidFill>
              </a:rPr>
              <a:t>рукопожатия</a:t>
            </a:r>
            <a:r>
              <a:rPr lang="ru-RU" sz="2000" dirty="0">
                <a:solidFill>
                  <a:schemeClr val="accent6">
                    <a:lumMod val="50000"/>
                  </a:schemeClr>
                </a:solidFill>
              </a:rPr>
              <a:t>.</a:t>
            </a:r>
          </a:p>
          <a:p>
            <a:pPr marL="342900" indent="-342900">
              <a:lnSpc>
                <a:spcPct val="100000"/>
              </a:lnSpc>
              <a:spcBef>
                <a:spcPts val="200"/>
              </a:spcBef>
              <a:buFont typeface="+mj-lt"/>
              <a:buAutoNum type="arabicPeriod"/>
            </a:pPr>
            <a:r>
              <a:rPr lang="ru-RU" sz="2000" dirty="0"/>
              <a:t>Клиент указывает список поддерживаемых протоколов в </a:t>
            </a:r>
            <a:r>
              <a:rPr lang="en" sz="2000" dirty="0"/>
              <a:t>Client Hello.</a:t>
            </a:r>
          </a:p>
          <a:p>
            <a:pPr marL="342900" indent="-342900">
              <a:lnSpc>
                <a:spcPct val="100000"/>
              </a:lnSpc>
              <a:spcBef>
                <a:spcPts val="200"/>
              </a:spcBef>
              <a:buFont typeface="+mj-lt"/>
              <a:buAutoNum type="arabicPeriod"/>
            </a:pPr>
            <a:r>
              <a:rPr lang="ru-RU" sz="2000" dirty="0"/>
              <a:t>Сервер выбирает один из них и сообщает клиенту в </a:t>
            </a:r>
            <a:r>
              <a:rPr lang="en" sz="2000" dirty="0"/>
              <a:t>Server Hello.</a:t>
            </a:r>
          </a:p>
          <a:p>
            <a:pPr marL="0" indent="0">
              <a:lnSpc>
                <a:spcPct val="100000"/>
              </a:lnSpc>
              <a:buNone/>
            </a:pPr>
            <a:r>
              <a:rPr lang="en" sz="1800" dirty="0">
                <a:latin typeface="Consolas" panose="020B0609020204030204" pitchFamily="49" charset="0"/>
                <a:cs typeface="Consolas" panose="020B0609020204030204" pitchFamily="49" charset="0"/>
              </a:rPr>
              <a:t>Client Hello:</a:t>
            </a:r>
          </a:p>
          <a:p>
            <a:pPr marL="0" indent="0">
              <a:lnSpc>
                <a:spcPct val="100000"/>
              </a:lnSpc>
              <a:spcBef>
                <a:spcPts val="0"/>
              </a:spcBef>
              <a:buNone/>
            </a:pPr>
            <a:r>
              <a:rPr lang="en" sz="1800" dirty="0">
                <a:latin typeface="Consolas" panose="020B0609020204030204" pitchFamily="49" charset="0"/>
                <a:cs typeface="Consolas" panose="020B0609020204030204" pitchFamily="49" charset="0"/>
              </a:rPr>
              <a:t>   ALPN: h2, http/1.1</a:t>
            </a:r>
          </a:p>
          <a:p>
            <a:pPr marL="0" indent="0">
              <a:lnSpc>
                <a:spcPct val="100000"/>
              </a:lnSpc>
              <a:spcBef>
                <a:spcPts val="0"/>
              </a:spcBef>
              <a:buNone/>
            </a:pPr>
            <a:r>
              <a:rPr lang="en" sz="1800" dirty="0">
                <a:latin typeface="Consolas" panose="020B0609020204030204" pitchFamily="49" charset="0"/>
                <a:cs typeface="Consolas" panose="020B0609020204030204" pitchFamily="49" charset="0"/>
              </a:rPr>
              <a:t>Server Hello:</a:t>
            </a:r>
          </a:p>
          <a:p>
            <a:pPr marL="0" indent="0">
              <a:lnSpc>
                <a:spcPct val="100000"/>
              </a:lnSpc>
              <a:spcBef>
                <a:spcPts val="0"/>
              </a:spcBef>
              <a:buNone/>
            </a:pPr>
            <a:r>
              <a:rPr lang="en" sz="1800" dirty="0">
                <a:latin typeface="Consolas" panose="020B0609020204030204" pitchFamily="49" charset="0"/>
                <a:cs typeface="Consolas" panose="020B0609020204030204" pitchFamily="49" charset="0"/>
              </a:rPr>
              <a:t>   ALPN: h2</a:t>
            </a:r>
          </a:p>
          <a:p>
            <a:pPr marL="0" indent="0">
              <a:lnSpc>
                <a:spcPct val="100000"/>
              </a:lnSpc>
              <a:spcBef>
                <a:spcPts val="1500"/>
              </a:spcBef>
              <a:buNone/>
            </a:pPr>
            <a:r>
              <a:rPr lang="ru-RU" sz="1800" dirty="0"/>
              <a:t>📌 </a:t>
            </a:r>
            <a:r>
              <a:rPr lang="ru-RU" sz="1800" b="1" dirty="0"/>
              <a:t>Пример работы:</a:t>
            </a:r>
            <a:endParaRPr lang="ru-RU" sz="1800" dirty="0"/>
          </a:p>
          <a:p>
            <a:pPr>
              <a:lnSpc>
                <a:spcPct val="100000"/>
              </a:lnSpc>
              <a:spcBef>
                <a:spcPts val="0"/>
              </a:spcBef>
            </a:pPr>
            <a:r>
              <a:rPr lang="ru-RU" sz="1800" dirty="0"/>
              <a:t>Если сервер поддерживает </a:t>
            </a:r>
            <a:r>
              <a:rPr lang="en" sz="1800" b="1" dirty="0"/>
              <a:t>HTTP/2</a:t>
            </a:r>
            <a:r>
              <a:rPr lang="en" sz="1800" dirty="0"/>
              <a:t>, </a:t>
            </a:r>
            <a:r>
              <a:rPr lang="ru-RU" sz="1800" dirty="0"/>
              <a:t>он отправит </a:t>
            </a:r>
            <a:r>
              <a:rPr lang="en" sz="1800" dirty="0"/>
              <a:t>h2.</a:t>
            </a:r>
          </a:p>
          <a:p>
            <a:pPr>
              <a:lnSpc>
                <a:spcPct val="100000"/>
              </a:lnSpc>
              <a:spcBef>
                <a:spcPts val="0"/>
              </a:spcBef>
            </a:pPr>
            <a:r>
              <a:rPr lang="ru-RU" sz="1800" dirty="0"/>
              <a:t>Если сервер не поддерживает </a:t>
            </a:r>
            <a:r>
              <a:rPr lang="en" sz="1800" dirty="0"/>
              <a:t>HTTP/2, </a:t>
            </a:r>
            <a:r>
              <a:rPr lang="ru-RU" sz="1800" dirty="0"/>
              <a:t>он выберет </a:t>
            </a:r>
            <a:r>
              <a:rPr lang="en" sz="1800" dirty="0"/>
              <a:t>http/1.1.</a:t>
            </a:r>
          </a:p>
          <a:p>
            <a:pPr>
              <a:lnSpc>
                <a:spcPct val="100000"/>
              </a:lnSpc>
              <a:spcBef>
                <a:spcPts val="0"/>
              </a:spcBef>
            </a:pPr>
            <a:r>
              <a:rPr lang="ru-RU" sz="1800" dirty="0"/>
              <a:t>Если клиент и сервер поддерживают </a:t>
            </a:r>
            <a:r>
              <a:rPr lang="en" sz="1800" b="1" dirty="0"/>
              <a:t>HTTP/3</a:t>
            </a:r>
            <a:r>
              <a:rPr lang="en" sz="1800" dirty="0"/>
              <a:t>, ALPN </a:t>
            </a:r>
            <a:r>
              <a:rPr lang="ru-RU" sz="1800" dirty="0"/>
              <a:t>поможет установить </a:t>
            </a:r>
            <a:r>
              <a:rPr lang="en" sz="1800" dirty="0"/>
              <a:t>QUIC-</a:t>
            </a:r>
            <a:r>
              <a:rPr lang="ru-RU" sz="1800" dirty="0"/>
              <a:t>соединение.</a:t>
            </a:r>
          </a:p>
          <a:p>
            <a:pPr marL="0" indent="0">
              <a:lnSpc>
                <a:spcPct val="100000"/>
              </a:lnSpc>
              <a:buNone/>
            </a:pPr>
            <a:r>
              <a:rPr lang="ru-RU" sz="1800" dirty="0"/>
              <a:t>🔹 </a:t>
            </a:r>
            <a:r>
              <a:rPr lang="ru-RU" sz="1800" b="1" dirty="0"/>
              <a:t>Применение </a:t>
            </a:r>
            <a:r>
              <a:rPr lang="en" sz="1800" b="1" dirty="0"/>
              <a:t>ALPN:</a:t>
            </a:r>
            <a:endParaRPr lang="en" sz="1800" dirty="0"/>
          </a:p>
          <a:p>
            <a:pPr>
              <a:lnSpc>
                <a:spcPct val="100000"/>
              </a:lnSpc>
              <a:spcBef>
                <a:spcPts val="0"/>
              </a:spcBef>
            </a:pPr>
            <a:r>
              <a:rPr lang="ru-RU" sz="1800" dirty="0"/>
              <a:t>Включено в </a:t>
            </a:r>
            <a:r>
              <a:rPr lang="en" sz="1800" b="1" dirty="0"/>
              <a:t>TLS 1.2 </a:t>
            </a:r>
            <a:r>
              <a:rPr lang="ru-RU" sz="1800" b="1" dirty="0"/>
              <a:t>и </a:t>
            </a:r>
            <a:r>
              <a:rPr lang="en" sz="1800" b="1" dirty="0"/>
              <a:t>TLS 1.3</a:t>
            </a:r>
            <a:r>
              <a:rPr lang="en" sz="1800" dirty="0"/>
              <a:t>.</a:t>
            </a:r>
          </a:p>
          <a:p>
            <a:pPr>
              <a:lnSpc>
                <a:spcPct val="100000"/>
              </a:lnSpc>
              <a:spcBef>
                <a:spcPts val="0"/>
              </a:spcBef>
            </a:pPr>
            <a:r>
              <a:rPr lang="ru-RU" sz="1800" dirty="0"/>
              <a:t>Обязателен для работы </a:t>
            </a:r>
            <a:r>
              <a:rPr lang="en" sz="1800" b="1" dirty="0"/>
              <a:t>HTTP/2 </a:t>
            </a:r>
            <a:r>
              <a:rPr lang="ru-RU" sz="1800" b="1" dirty="0"/>
              <a:t>и </a:t>
            </a:r>
            <a:r>
              <a:rPr lang="en" sz="1800" b="1" dirty="0"/>
              <a:t>HTTP/3</a:t>
            </a:r>
            <a:r>
              <a:rPr lang="en" sz="1800" dirty="0"/>
              <a:t>.</a:t>
            </a:r>
          </a:p>
          <a:p>
            <a:pPr marL="0" indent="0">
              <a:lnSpc>
                <a:spcPct val="100000"/>
              </a:lnSpc>
              <a:spcBef>
                <a:spcPts val="0"/>
              </a:spcBef>
              <a:buNone/>
            </a:pPr>
            <a:endParaRPr lang="ru-RU" sz="1800" dirty="0"/>
          </a:p>
        </p:txBody>
      </p:sp>
    </p:spTree>
    <p:extLst>
      <p:ext uri="{BB962C8B-B14F-4D97-AF65-F5344CB8AC3E}">
        <p14:creationId xmlns:p14="http://schemas.microsoft.com/office/powerpoint/2010/main" val="1583048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629138-7A6B-6974-E982-56EE1020EFBE}"/>
              </a:ext>
            </a:extLst>
          </p:cNvPr>
          <p:cNvSpPr>
            <a:spLocks noGrp="1"/>
          </p:cNvSpPr>
          <p:nvPr>
            <p:ph type="title"/>
          </p:nvPr>
        </p:nvSpPr>
        <p:spPr/>
        <p:txBody>
          <a:bodyPr>
            <a:normAutofit fontScale="90000"/>
          </a:bodyPr>
          <a:lstStyle/>
          <a:p>
            <a:pPr>
              <a:lnSpc>
                <a:spcPct val="80000"/>
              </a:lnSpc>
            </a:pPr>
            <a:r>
              <a:rPr lang="en" dirty="0"/>
              <a:t>TLS Session Resumption </a:t>
            </a:r>
            <a:br>
              <a:rPr lang="ru-RU" dirty="0"/>
            </a:br>
            <a:r>
              <a:rPr lang="ru-RU" sz="3100" dirty="0"/>
              <a:t>Ускоренное повторное подключение</a:t>
            </a:r>
          </a:p>
        </p:txBody>
      </p:sp>
      <p:sp>
        <p:nvSpPr>
          <p:cNvPr id="3" name="Объект 2">
            <a:extLst>
              <a:ext uri="{FF2B5EF4-FFF2-40B4-BE49-F238E27FC236}">
                <a16:creationId xmlns:a16="http://schemas.microsoft.com/office/drawing/2014/main" id="{89F6ACFB-BC75-3A76-3268-E31297CF8052}"/>
              </a:ext>
            </a:extLst>
          </p:cNvPr>
          <p:cNvSpPr>
            <a:spLocks noGrp="1"/>
          </p:cNvSpPr>
          <p:nvPr>
            <p:ph idx="1"/>
          </p:nvPr>
        </p:nvSpPr>
        <p:spPr/>
        <p:txBody>
          <a:bodyPr/>
          <a:lstStyle/>
          <a:p>
            <a:pPr marL="0" indent="0">
              <a:lnSpc>
                <a:spcPct val="100000"/>
              </a:lnSpc>
              <a:buNone/>
            </a:pPr>
            <a:r>
              <a:rPr lang="ru-RU" sz="2000" dirty="0">
                <a:solidFill>
                  <a:srgbClr val="C00000"/>
                </a:solidFill>
              </a:rPr>
              <a:t>Каждое новое </a:t>
            </a:r>
            <a:r>
              <a:rPr lang="en" sz="2000" dirty="0">
                <a:solidFill>
                  <a:srgbClr val="C00000"/>
                </a:solidFill>
              </a:rPr>
              <a:t>TLS-</a:t>
            </a:r>
            <a:r>
              <a:rPr lang="ru-RU" sz="2000" dirty="0">
                <a:solidFill>
                  <a:srgbClr val="C00000"/>
                </a:solidFill>
              </a:rPr>
              <a:t>соединение требует </a:t>
            </a:r>
            <a:r>
              <a:rPr lang="ru-RU" sz="2000" b="1" dirty="0">
                <a:solidFill>
                  <a:srgbClr val="C00000"/>
                </a:solidFill>
              </a:rPr>
              <a:t>полного рукопожатия</a:t>
            </a:r>
            <a:r>
              <a:rPr lang="ru-RU" sz="2000" dirty="0">
                <a:solidFill>
                  <a:srgbClr val="C00000"/>
                </a:solidFill>
              </a:rPr>
              <a:t>, что занимает время.</a:t>
            </a:r>
          </a:p>
          <a:p>
            <a:pPr marL="0" indent="0">
              <a:lnSpc>
                <a:spcPct val="100000"/>
              </a:lnSpc>
              <a:buNone/>
            </a:pPr>
            <a:r>
              <a:rPr lang="en" sz="2000" b="1" dirty="0">
                <a:solidFill>
                  <a:schemeClr val="accent6">
                    <a:lumMod val="50000"/>
                  </a:schemeClr>
                </a:solidFill>
              </a:rPr>
              <a:t>Session Resumption</a:t>
            </a:r>
            <a:r>
              <a:rPr lang="ru-RU" sz="2000" b="1" dirty="0">
                <a:solidFill>
                  <a:schemeClr val="accent6">
                    <a:lumMod val="50000"/>
                  </a:schemeClr>
                </a:solidFill>
              </a:rPr>
              <a:t> </a:t>
            </a:r>
            <a:r>
              <a:rPr lang="ru-RU" sz="2000" dirty="0">
                <a:solidFill>
                  <a:schemeClr val="accent6">
                    <a:lumMod val="50000"/>
                  </a:schemeClr>
                </a:solidFill>
              </a:rPr>
              <a:t>позволяет </a:t>
            </a:r>
            <a:r>
              <a:rPr lang="ru-RU" sz="2000" b="1" dirty="0">
                <a:solidFill>
                  <a:schemeClr val="accent6">
                    <a:lumMod val="50000"/>
                  </a:schemeClr>
                </a:solidFill>
              </a:rPr>
              <a:t>повторно использовать сеансовый ключ</a:t>
            </a:r>
            <a:r>
              <a:rPr lang="ru-RU" sz="2000" dirty="0">
                <a:solidFill>
                  <a:schemeClr val="accent6">
                    <a:lumMod val="50000"/>
                  </a:schemeClr>
                </a:solidFill>
              </a:rPr>
              <a:t> для быстрого восстановления соединения.</a:t>
            </a:r>
          </a:p>
          <a:p>
            <a:pPr marL="0" indent="0">
              <a:lnSpc>
                <a:spcPct val="100000"/>
              </a:lnSpc>
              <a:buNone/>
            </a:pPr>
            <a:r>
              <a:rPr lang="ru-RU" sz="2000" b="1" dirty="0"/>
              <a:t>Методы </a:t>
            </a:r>
            <a:r>
              <a:rPr lang="en" sz="2000" b="1" dirty="0"/>
              <a:t>Session Resumption:</a:t>
            </a:r>
            <a:endParaRPr lang="en" sz="2000" dirty="0"/>
          </a:p>
          <a:p>
            <a:pPr>
              <a:lnSpc>
                <a:spcPct val="100000"/>
              </a:lnSpc>
              <a:spcBef>
                <a:spcPts val="600"/>
              </a:spcBef>
            </a:pPr>
            <a:r>
              <a:rPr lang="en" sz="1800" b="1" dirty="0"/>
              <a:t>Session ID:</a:t>
            </a:r>
            <a:r>
              <a:rPr lang="en" sz="1800" dirty="0"/>
              <a:t> </a:t>
            </a:r>
            <a:r>
              <a:rPr lang="ru-RU" sz="1800" dirty="0"/>
              <a:t>Сервер сохраняет сессию по идентификатору.</a:t>
            </a:r>
          </a:p>
          <a:p>
            <a:pPr>
              <a:lnSpc>
                <a:spcPct val="100000"/>
              </a:lnSpc>
              <a:spcBef>
                <a:spcPts val="600"/>
              </a:spcBef>
            </a:pPr>
            <a:r>
              <a:rPr lang="en" sz="1800" b="1" dirty="0"/>
              <a:t>Session Tickets (RFC 5077):</a:t>
            </a:r>
            <a:r>
              <a:rPr lang="en" sz="1800" dirty="0"/>
              <a:t> </a:t>
            </a:r>
            <a:r>
              <a:rPr lang="ru-RU" sz="1800" dirty="0"/>
              <a:t>Сервер отправляет клиенту зашифрованный сеансовый ключ, который хранится на клиенте.</a:t>
            </a:r>
          </a:p>
          <a:p>
            <a:pPr marL="0" indent="0">
              <a:lnSpc>
                <a:spcPct val="100000"/>
              </a:lnSpc>
              <a:buNone/>
            </a:pPr>
            <a:r>
              <a:rPr lang="ru-RU" sz="2000" b="1" dirty="0"/>
              <a:t>Порядок работы:</a:t>
            </a:r>
          </a:p>
          <a:p>
            <a:pPr marL="342000" indent="-342000">
              <a:lnSpc>
                <a:spcPct val="100000"/>
              </a:lnSpc>
              <a:buFont typeface="+mj-lt"/>
              <a:buAutoNum type="arabicPeriod"/>
            </a:pPr>
            <a:r>
              <a:rPr lang="ru-RU" sz="2000" dirty="0"/>
              <a:t>Сервер отправляет клиенту </a:t>
            </a:r>
            <a:r>
              <a:rPr lang="en" sz="2000" b="1" dirty="0"/>
              <a:t>Session ID</a:t>
            </a:r>
            <a:r>
              <a:rPr lang="en" sz="2000" dirty="0"/>
              <a:t> </a:t>
            </a:r>
            <a:r>
              <a:rPr lang="ru-RU" sz="2000" dirty="0"/>
              <a:t>или </a:t>
            </a:r>
            <a:r>
              <a:rPr lang="en" sz="2000" b="1" dirty="0"/>
              <a:t>Session Ticket</a:t>
            </a:r>
            <a:endParaRPr lang="ru-RU" sz="2000" dirty="0"/>
          </a:p>
          <a:p>
            <a:pPr marL="342900" indent="-342900">
              <a:lnSpc>
                <a:spcPct val="100000"/>
              </a:lnSpc>
              <a:buFont typeface="+mj-lt"/>
              <a:buAutoNum type="arabicPeriod"/>
            </a:pPr>
            <a:r>
              <a:rPr lang="ru-RU" sz="1800" dirty="0"/>
              <a:t>При новом соединении клиент отправляет </a:t>
            </a:r>
            <a:r>
              <a:rPr lang="en" sz="1800" b="1" dirty="0"/>
              <a:t>Session ID</a:t>
            </a:r>
            <a:r>
              <a:rPr lang="en" sz="1800" dirty="0"/>
              <a:t> </a:t>
            </a:r>
            <a:r>
              <a:rPr lang="ru-RU" sz="1800" dirty="0"/>
              <a:t>или </a:t>
            </a:r>
            <a:r>
              <a:rPr lang="en" sz="1800" b="1" dirty="0"/>
              <a:t>Session Ticket</a:t>
            </a:r>
            <a:r>
              <a:rPr lang="en" sz="1800" dirty="0"/>
              <a:t>.</a:t>
            </a:r>
          </a:p>
          <a:p>
            <a:pPr marL="342900" indent="-342900">
              <a:lnSpc>
                <a:spcPct val="100000"/>
              </a:lnSpc>
              <a:buFont typeface="+mj-lt"/>
              <a:buAutoNum type="arabicPeriod"/>
            </a:pPr>
            <a:r>
              <a:rPr lang="ru-RU" sz="1800" dirty="0"/>
              <a:t>Если сервер подтверждает его, новое соединение устанавливается </a:t>
            </a:r>
            <a:r>
              <a:rPr lang="ru-RU" sz="1800" b="1" dirty="0"/>
              <a:t>без полного рукопожатия</a:t>
            </a:r>
            <a:r>
              <a:rPr lang="ru-RU" sz="1800" dirty="0"/>
              <a:t>.</a:t>
            </a:r>
            <a:endParaRPr lang="ru-RU" sz="1400" dirty="0"/>
          </a:p>
          <a:p>
            <a:pPr marL="0" indent="0">
              <a:lnSpc>
                <a:spcPct val="100000"/>
              </a:lnSpc>
              <a:buClr>
                <a:srgbClr val="00B050"/>
              </a:buClr>
              <a:buNone/>
            </a:pPr>
            <a:r>
              <a:rPr lang="ru-RU" sz="2000" dirty="0">
                <a:solidFill>
                  <a:schemeClr val="accent6">
                    <a:lumMod val="50000"/>
                  </a:schemeClr>
                </a:solidFill>
              </a:rPr>
              <a:t>Преимущества:</a:t>
            </a:r>
          </a:p>
          <a:p>
            <a:pPr>
              <a:lnSpc>
                <a:spcPct val="100000"/>
              </a:lnSpc>
              <a:spcBef>
                <a:spcPts val="200"/>
              </a:spcBef>
              <a:buClr>
                <a:srgbClr val="00B050"/>
              </a:buClr>
              <a:buFont typeface="Wingdings" pitchFamily="2" charset="2"/>
              <a:buChar char="ü"/>
            </a:pPr>
            <a:r>
              <a:rPr lang="ru-RU" sz="2000" dirty="0"/>
              <a:t>Снижает задержку при повторных соединениях.</a:t>
            </a:r>
          </a:p>
          <a:p>
            <a:pPr>
              <a:lnSpc>
                <a:spcPct val="100000"/>
              </a:lnSpc>
              <a:spcBef>
                <a:spcPts val="200"/>
              </a:spcBef>
              <a:buClr>
                <a:srgbClr val="00B050"/>
              </a:buClr>
              <a:buFont typeface="Wingdings" pitchFamily="2" charset="2"/>
              <a:buChar char="ü"/>
            </a:pPr>
            <a:r>
              <a:rPr lang="ru-RU" sz="2000" dirty="0"/>
              <a:t>Улучшает производительность на мобильных сетях.</a:t>
            </a:r>
          </a:p>
          <a:p>
            <a:endParaRPr lang="ru-RU" sz="1400" dirty="0"/>
          </a:p>
          <a:p>
            <a:pPr marL="0" indent="0">
              <a:buNone/>
            </a:pPr>
            <a:endParaRPr lang="ru-RU" sz="2000" dirty="0"/>
          </a:p>
        </p:txBody>
      </p:sp>
    </p:spTree>
    <p:extLst>
      <p:ext uri="{BB962C8B-B14F-4D97-AF65-F5344CB8AC3E}">
        <p14:creationId xmlns:p14="http://schemas.microsoft.com/office/powerpoint/2010/main" val="25222229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580562-A4F9-720A-3FDD-8D6AEB42A68A}"/>
              </a:ext>
            </a:extLst>
          </p:cNvPr>
          <p:cNvSpPr>
            <a:spLocks noGrp="1"/>
          </p:cNvSpPr>
          <p:nvPr>
            <p:ph type="title"/>
          </p:nvPr>
        </p:nvSpPr>
        <p:spPr>
          <a:xfrm>
            <a:off x="838200" y="206512"/>
            <a:ext cx="10515600" cy="842352"/>
          </a:xfrm>
        </p:spPr>
        <p:txBody>
          <a:bodyPr>
            <a:normAutofit fontScale="90000"/>
          </a:bodyPr>
          <a:lstStyle/>
          <a:p>
            <a:pPr>
              <a:lnSpc>
                <a:spcPct val="80000"/>
              </a:lnSpc>
            </a:pPr>
            <a:r>
              <a:rPr lang="en" dirty="0"/>
              <a:t>HSTS (HTTP Strict Transport Security)</a:t>
            </a:r>
            <a:br>
              <a:rPr lang="ru-RU" dirty="0"/>
            </a:br>
            <a:r>
              <a:rPr lang="ru-RU" sz="3100" dirty="0"/>
              <a:t>Принудительное </a:t>
            </a:r>
            <a:r>
              <a:rPr lang="en" sz="3100" dirty="0"/>
              <a:t>HTTPS</a:t>
            </a:r>
            <a:endParaRPr lang="ru-RU" dirty="0"/>
          </a:p>
        </p:txBody>
      </p:sp>
      <p:sp>
        <p:nvSpPr>
          <p:cNvPr id="3" name="Объект 2">
            <a:extLst>
              <a:ext uri="{FF2B5EF4-FFF2-40B4-BE49-F238E27FC236}">
                <a16:creationId xmlns:a16="http://schemas.microsoft.com/office/drawing/2014/main" id="{C0657380-53EC-4DF4-4FFA-AF2B90F7EA6D}"/>
              </a:ext>
            </a:extLst>
          </p:cNvPr>
          <p:cNvSpPr>
            <a:spLocks noGrp="1"/>
          </p:cNvSpPr>
          <p:nvPr>
            <p:ph idx="1"/>
          </p:nvPr>
        </p:nvSpPr>
        <p:spPr/>
        <p:txBody>
          <a:bodyPr/>
          <a:lstStyle/>
          <a:p>
            <a:pPr marL="0" indent="0">
              <a:lnSpc>
                <a:spcPct val="100000"/>
              </a:lnSpc>
              <a:buNone/>
            </a:pPr>
            <a:r>
              <a:rPr lang="ru-RU" sz="2000" dirty="0">
                <a:solidFill>
                  <a:srgbClr val="C00000"/>
                </a:solidFill>
              </a:rPr>
              <a:t>Браузеры могут сначала попытаться подключиться по </a:t>
            </a:r>
            <a:r>
              <a:rPr lang="en" sz="2000" b="1" dirty="0">
                <a:solidFill>
                  <a:srgbClr val="C00000"/>
                </a:solidFill>
              </a:rPr>
              <a:t>HTTP</a:t>
            </a:r>
            <a:r>
              <a:rPr lang="en" sz="2000" dirty="0">
                <a:solidFill>
                  <a:srgbClr val="C00000"/>
                </a:solidFill>
              </a:rPr>
              <a:t>, </a:t>
            </a:r>
            <a:r>
              <a:rPr lang="ru-RU" sz="2000" dirty="0">
                <a:solidFill>
                  <a:srgbClr val="C00000"/>
                </a:solidFill>
              </a:rPr>
              <a:t>что создает риск атаки </a:t>
            </a:r>
            <a:r>
              <a:rPr lang="en" sz="2000" b="1" dirty="0">
                <a:solidFill>
                  <a:srgbClr val="C00000"/>
                </a:solidFill>
              </a:rPr>
              <a:t>MITM (</a:t>
            </a:r>
            <a:r>
              <a:rPr lang="ru-RU" sz="2000" b="1" dirty="0">
                <a:solidFill>
                  <a:srgbClr val="C00000"/>
                </a:solidFill>
              </a:rPr>
              <a:t>например, </a:t>
            </a:r>
            <a:r>
              <a:rPr lang="en" sz="2000" b="1" dirty="0">
                <a:solidFill>
                  <a:srgbClr val="C00000"/>
                </a:solidFill>
              </a:rPr>
              <a:t>SSL-Striping)</a:t>
            </a:r>
            <a:r>
              <a:rPr lang="en" sz="2000" dirty="0">
                <a:solidFill>
                  <a:srgbClr val="C00000"/>
                </a:solidFill>
              </a:rPr>
              <a:t>.</a:t>
            </a:r>
          </a:p>
          <a:p>
            <a:pPr marL="0" indent="0">
              <a:lnSpc>
                <a:spcPct val="100000"/>
              </a:lnSpc>
              <a:spcBef>
                <a:spcPts val="300"/>
              </a:spcBef>
              <a:buNone/>
            </a:pPr>
            <a:r>
              <a:rPr lang="en" sz="1600" dirty="0">
                <a:solidFill>
                  <a:srgbClr val="C00000"/>
                </a:solidFill>
              </a:rPr>
              <a:t>SSL-Striping (HTTPS Downgrade Attack) — </a:t>
            </a:r>
            <a:r>
              <a:rPr lang="ru-RU" sz="1600" dirty="0">
                <a:solidFill>
                  <a:srgbClr val="C00000"/>
                </a:solidFill>
              </a:rPr>
              <a:t>это атака “человек посередине” (</a:t>
            </a:r>
            <a:r>
              <a:rPr lang="en" sz="1600" dirty="0">
                <a:solidFill>
                  <a:srgbClr val="C00000"/>
                </a:solidFill>
              </a:rPr>
              <a:t>MITM), </a:t>
            </a:r>
            <a:r>
              <a:rPr lang="ru-RU" sz="1600" dirty="0">
                <a:solidFill>
                  <a:srgbClr val="C00000"/>
                </a:solidFill>
              </a:rPr>
              <a:t>при которой злоумышленник принудительно понижает соединение с </a:t>
            </a:r>
            <a:r>
              <a:rPr lang="en" sz="1600" dirty="0">
                <a:solidFill>
                  <a:srgbClr val="C00000"/>
                </a:solidFill>
              </a:rPr>
              <a:t>HTTPS </a:t>
            </a:r>
            <a:r>
              <a:rPr lang="ru-RU" sz="1600" dirty="0">
                <a:solidFill>
                  <a:srgbClr val="C00000"/>
                </a:solidFill>
              </a:rPr>
              <a:t>на </a:t>
            </a:r>
            <a:r>
              <a:rPr lang="en" sz="1600" dirty="0">
                <a:solidFill>
                  <a:srgbClr val="C00000"/>
                </a:solidFill>
              </a:rPr>
              <a:t>HTTP.</a:t>
            </a:r>
          </a:p>
          <a:p>
            <a:pPr>
              <a:lnSpc>
                <a:spcPct val="100000"/>
              </a:lnSpc>
              <a:spcBef>
                <a:spcPts val="0"/>
              </a:spcBef>
              <a:buFont typeface="+mj-lt"/>
              <a:buAutoNum type="arabicPeriod"/>
            </a:pPr>
            <a:r>
              <a:rPr lang="ru-RU" sz="1600" dirty="0">
                <a:solidFill>
                  <a:srgbClr val="C00000"/>
                </a:solidFill>
              </a:rPr>
              <a:t>Пользователь вводит </a:t>
            </a:r>
            <a:r>
              <a:rPr lang="en" sz="1600" dirty="0">
                <a:solidFill>
                  <a:srgbClr val="C00000"/>
                </a:solidFill>
              </a:rPr>
              <a:t>https://example.com </a:t>
            </a:r>
            <a:r>
              <a:rPr lang="ru-RU" sz="1600" dirty="0">
                <a:solidFill>
                  <a:srgbClr val="C00000"/>
                </a:solidFill>
              </a:rPr>
              <a:t>в браузере.</a:t>
            </a:r>
          </a:p>
          <a:p>
            <a:pPr>
              <a:lnSpc>
                <a:spcPct val="100000"/>
              </a:lnSpc>
              <a:spcBef>
                <a:spcPts val="0"/>
              </a:spcBef>
              <a:buFont typeface="+mj-lt"/>
              <a:buAutoNum type="arabicPeriod"/>
            </a:pPr>
            <a:r>
              <a:rPr lang="ru-RU" sz="1600" dirty="0">
                <a:solidFill>
                  <a:srgbClr val="C00000"/>
                </a:solidFill>
              </a:rPr>
              <a:t>Атакующий перехватывает соединение и перенаправляет его на </a:t>
            </a:r>
            <a:r>
              <a:rPr lang="en" sz="1600" dirty="0">
                <a:solidFill>
                  <a:srgbClr val="C00000"/>
                </a:solidFill>
              </a:rPr>
              <a:t>http://example.com (</a:t>
            </a:r>
            <a:r>
              <a:rPr lang="ru-RU" sz="1600" dirty="0">
                <a:solidFill>
                  <a:srgbClr val="C00000"/>
                </a:solidFill>
              </a:rPr>
              <a:t>без шифрования).</a:t>
            </a:r>
          </a:p>
          <a:p>
            <a:pPr>
              <a:lnSpc>
                <a:spcPct val="100000"/>
              </a:lnSpc>
              <a:spcBef>
                <a:spcPts val="0"/>
              </a:spcBef>
              <a:buFont typeface="+mj-lt"/>
              <a:buAutoNum type="arabicPeriod"/>
            </a:pPr>
            <a:r>
              <a:rPr lang="ru-RU" sz="1600" dirty="0">
                <a:solidFill>
                  <a:srgbClr val="C00000"/>
                </a:solidFill>
              </a:rPr>
              <a:t>Браузер ничего не замечает и отправляет логины, пароли, платежные данные в </a:t>
            </a:r>
            <a:r>
              <a:rPr lang="ru-RU" sz="1600" b="1" dirty="0">
                <a:solidFill>
                  <a:srgbClr val="C00000"/>
                </a:solidFill>
              </a:rPr>
              <a:t>открытом виде</a:t>
            </a:r>
            <a:r>
              <a:rPr lang="ru-RU" sz="1600" dirty="0">
                <a:solidFill>
                  <a:srgbClr val="C00000"/>
                </a:solidFill>
              </a:rPr>
              <a:t>.</a:t>
            </a:r>
          </a:p>
          <a:p>
            <a:pPr>
              <a:lnSpc>
                <a:spcPct val="100000"/>
              </a:lnSpc>
              <a:spcBef>
                <a:spcPts val="0"/>
              </a:spcBef>
              <a:buFont typeface="+mj-lt"/>
              <a:buAutoNum type="arabicPeriod"/>
            </a:pPr>
            <a:r>
              <a:rPr lang="ru-RU" sz="1600" dirty="0">
                <a:solidFill>
                  <a:srgbClr val="C00000"/>
                </a:solidFill>
              </a:rPr>
              <a:t>Злоумышленник перехватывает передаваемые данные.</a:t>
            </a:r>
            <a:endParaRPr lang="en" sz="1600" dirty="0">
              <a:solidFill>
                <a:srgbClr val="C00000"/>
              </a:solidFill>
            </a:endParaRPr>
          </a:p>
          <a:p>
            <a:pPr marL="0" indent="0">
              <a:lnSpc>
                <a:spcPct val="100000"/>
              </a:lnSpc>
              <a:buNone/>
            </a:pPr>
            <a:r>
              <a:rPr lang="ru-RU" sz="2000" dirty="0">
                <a:solidFill>
                  <a:schemeClr val="accent6">
                    <a:lumMod val="50000"/>
                  </a:schemeClr>
                </a:solidFill>
              </a:rPr>
              <a:t>Сервер может </a:t>
            </a:r>
            <a:r>
              <a:rPr lang="ru-RU" sz="2000" b="1" dirty="0">
                <a:solidFill>
                  <a:schemeClr val="accent6">
                    <a:lumMod val="50000"/>
                  </a:schemeClr>
                </a:solidFill>
              </a:rPr>
              <a:t>запретить </a:t>
            </a:r>
            <a:r>
              <a:rPr lang="en" sz="2000" b="1" dirty="0">
                <a:solidFill>
                  <a:schemeClr val="accent6">
                    <a:lumMod val="50000"/>
                  </a:schemeClr>
                </a:solidFill>
              </a:rPr>
              <a:t>HTTP-</a:t>
            </a:r>
            <a:r>
              <a:rPr lang="ru-RU" sz="2000" b="1" dirty="0">
                <a:solidFill>
                  <a:schemeClr val="accent6">
                    <a:lumMod val="50000"/>
                  </a:schemeClr>
                </a:solidFill>
              </a:rPr>
              <a:t>соединения</a:t>
            </a:r>
            <a:r>
              <a:rPr lang="ru-RU" sz="2000" dirty="0">
                <a:solidFill>
                  <a:schemeClr val="accent6">
                    <a:lumMod val="50000"/>
                  </a:schemeClr>
                </a:solidFill>
              </a:rPr>
              <a:t> и сказать браузеру использовать </a:t>
            </a:r>
            <a:r>
              <a:rPr lang="ru-RU" sz="2000" b="1" dirty="0">
                <a:solidFill>
                  <a:schemeClr val="accent6">
                    <a:lumMod val="50000"/>
                  </a:schemeClr>
                </a:solidFill>
              </a:rPr>
              <a:t>только </a:t>
            </a:r>
            <a:r>
              <a:rPr lang="en" sz="2000" b="1" dirty="0">
                <a:solidFill>
                  <a:schemeClr val="accent6">
                    <a:lumMod val="50000"/>
                  </a:schemeClr>
                </a:solidFill>
              </a:rPr>
              <a:t>HTTPS</a:t>
            </a:r>
            <a:r>
              <a:rPr lang="en" sz="2000" dirty="0">
                <a:solidFill>
                  <a:schemeClr val="accent6">
                    <a:lumMod val="50000"/>
                  </a:schemeClr>
                </a:solidFill>
              </a:rPr>
              <a:t>.</a:t>
            </a:r>
          </a:p>
          <a:p>
            <a:pPr marL="0" indent="0">
              <a:lnSpc>
                <a:spcPct val="100000"/>
              </a:lnSpc>
              <a:buNone/>
            </a:pPr>
            <a:r>
              <a:rPr lang="ru-RU" sz="2000" b="1" dirty="0"/>
              <a:t>Как это работает?</a:t>
            </a:r>
            <a:endParaRPr lang="ru-RU" sz="2000" dirty="0"/>
          </a:p>
          <a:p>
            <a:pPr marL="360000" indent="-360000">
              <a:lnSpc>
                <a:spcPct val="100000"/>
              </a:lnSpc>
              <a:spcBef>
                <a:spcPts val="600"/>
              </a:spcBef>
              <a:buFont typeface="+mj-lt"/>
              <a:buAutoNum type="arabicPeriod"/>
            </a:pPr>
            <a:r>
              <a:rPr lang="ru-RU" sz="2000" dirty="0"/>
              <a:t>Сервер отправляет заголовок:</a:t>
            </a:r>
            <a:br>
              <a:rPr lang="en-US" sz="2000" dirty="0"/>
            </a:br>
            <a:r>
              <a:rPr lang="en" sz="1800" noProof="1">
                <a:latin typeface="Consolas" panose="020B0609020204030204" pitchFamily="49" charset="0"/>
                <a:cs typeface="Consolas" panose="020B0609020204030204" pitchFamily="49" charset="0"/>
              </a:rPr>
              <a:t>Strict-Transport-Security: max-age=31536000; includeSubDomains; preload</a:t>
            </a:r>
            <a:endParaRPr lang="ru-RU" sz="2000" dirty="0">
              <a:latin typeface="Consolas" panose="020B0609020204030204" pitchFamily="49" charset="0"/>
              <a:cs typeface="Consolas" panose="020B0609020204030204" pitchFamily="49" charset="0"/>
            </a:endParaRPr>
          </a:p>
          <a:p>
            <a:pPr marL="360000" indent="-360000">
              <a:lnSpc>
                <a:spcPct val="100000"/>
              </a:lnSpc>
              <a:spcBef>
                <a:spcPts val="600"/>
              </a:spcBef>
              <a:buFont typeface="+mj-lt"/>
              <a:buAutoNum type="arabicPeriod"/>
            </a:pPr>
            <a:r>
              <a:rPr lang="ru-RU" sz="2000" dirty="0"/>
              <a:t>Браузер </a:t>
            </a:r>
            <a:r>
              <a:rPr lang="ru-RU" sz="2000" b="1" dirty="0"/>
              <a:t>запоминает</a:t>
            </a:r>
            <a:r>
              <a:rPr lang="ru-RU" sz="2000" dirty="0"/>
              <a:t>, что этот сайт использует только </a:t>
            </a:r>
            <a:r>
              <a:rPr lang="en" sz="2000" dirty="0"/>
              <a:t>HTTPS.</a:t>
            </a:r>
            <a:endParaRPr lang="ru-RU" sz="2000" dirty="0"/>
          </a:p>
          <a:p>
            <a:pPr marL="360000" indent="-360000">
              <a:lnSpc>
                <a:spcPct val="100000"/>
              </a:lnSpc>
              <a:spcBef>
                <a:spcPts val="600"/>
              </a:spcBef>
              <a:buFont typeface="+mj-lt"/>
              <a:buAutoNum type="arabicPeriod"/>
            </a:pPr>
            <a:r>
              <a:rPr lang="ru-RU" sz="2000" dirty="0"/>
              <a:t>В будущем он </a:t>
            </a:r>
            <a:r>
              <a:rPr lang="ru-RU" sz="2000" b="1" dirty="0"/>
              <a:t>даже не попробует </a:t>
            </a:r>
            <a:r>
              <a:rPr lang="en" sz="2000" b="1" dirty="0"/>
              <a:t>HTTP</a:t>
            </a:r>
            <a:r>
              <a:rPr lang="en" sz="2000" dirty="0"/>
              <a:t>.</a:t>
            </a:r>
          </a:p>
          <a:p>
            <a:pPr marL="0" indent="0">
              <a:buClr>
                <a:srgbClr val="00B050"/>
              </a:buClr>
              <a:buNone/>
            </a:pPr>
            <a:r>
              <a:rPr lang="ru-RU" sz="2000" dirty="0">
                <a:solidFill>
                  <a:schemeClr val="accent6">
                    <a:lumMod val="50000"/>
                  </a:schemeClr>
                </a:solidFill>
              </a:rPr>
              <a:t>Преимущества:</a:t>
            </a:r>
            <a:endParaRPr lang="en-US" sz="2000" dirty="0"/>
          </a:p>
          <a:p>
            <a:pPr>
              <a:lnSpc>
                <a:spcPct val="100000"/>
              </a:lnSpc>
              <a:spcBef>
                <a:spcPts val="0"/>
              </a:spcBef>
              <a:buClr>
                <a:srgbClr val="00B050"/>
              </a:buClr>
              <a:buFont typeface="Wingdings" pitchFamily="2" charset="2"/>
              <a:buChar char="ü"/>
            </a:pPr>
            <a:r>
              <a:rPr lang="ru-RU" sz="2000" dirty="0"/>
              <a:t>Защита от </a:t>
            </a:r>
            <a:r>
              <a:rPr lang="en" sz="2000" b="1" dirty="0"/>
              <a:t>SSL-Striping</a:t>
            </a:r>
            <a:r>
              <a:rPr lang="en" sz="2000" dirty="0"/>
              <a:t>.</a:t>
            </a:r>
          </a:p>
          <a:p>
            <a:pPr>
              <a:lnSpc>
                <a:spcPct val="100000"/>
              </a:lnSpc>
              <a:spcBef>
                <a:spcPts val="0"/>
              </a:spcBef>
              <a:buClr>
                <a:srgbClr val="00B050"/>
              </a:buClr>
              <a:buFont typeface="Wingdings" pitchFamily="2" charset="2"/>
              <a:buChar char="ü"/>
            </a:pPr>
            <a:r>
              <a:rPr lang="ru-RU" sz="2000" dirty="0"/>
              <a:t>Браузеры сразу используют </a:t>
            </a:r>
            <a:r>
              <a:rPr lang="en" sz="2000" b="1" dirty="0"/>
              <a:t>HTTPS</a:t>
            </a:r>
            <a:r>
              <a:rPr lang="en" sz="2000" dirty="0"/>
              <a:t>, </a:t>
            </a:r>
            <a:r>
              <a:rPr lang="ru-RU" sz="2000" dirty="0"/>
              <a:t>без редиректов.</a:t>
            </a:r>
          </a:p>
          <a:p>
            <a:pPr marL="0" indent="0">
              <a:buNone/>
            </a:pPr>
            <a:endParaRPr lang="ru-RU" sz="2000" dirty="0"/>
          </a:p>
          <a:p>
            <a:pPr marL="0" indent="0">
              <a:buNone/>
            </a:pPr>
            <a:endParaRPr lang="ru-RU" sz="2000" dirty="0"/>
          </a:p>
        </p:txBody>
      </p:sp>
    </p:spTree>
    <p:extLst>
      <p:ext uri="{BB962C8B-B14F-4D97-AF65-F5344CB8AC3E}">
        <p14:creationId xmlns:p14="http://schemas.microsoft.com/office/powerpoint/2010/main" val="4017132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03C7EF-72CF-608A-9F29-607CF06C2249}"/>
              </a:ext>
            </a:extLst>
          </p:cNvPr>
          <p:cNvSpPr>
            <a:spLocks noGrp="1"/>
          </p:cNvSpPr>
          <p:nvPr>
            <p:ph type="title"/>
          </p:nvPr>
        </p:nvSpPr>
        <p:spPr>
          <a:xfrm>
            <a:off x="838200" y="185246"/>
            <a:ext cx="10515600" cy="665359"/>
          </a:xfrm>
        </p:spPr>
        <p:txBody>
          <a:bodyPr>
            <a:normAutofit fontScale="90000"/>
          </a:bodyPr>
          <a:lstStyle/>
          <a:p>
            <a:r>
              <a:rPr lang="ru-RU" dirty="0"/>
              <a:t>Иерархия организаций, стоящая за </a:t>
            </a:r>
            <a:r>
              <a:rPr lang="en-US" dirty="0"/>
              <a:t>DNS</a:t>
            </a:r>
            <a:endParaRPr lang="ru-RU" dirty="0"/>
          </a:p>
        </p:txBody>
      </p:sp>
      <p:pic>
        <p:nvPicPr>
          <p:cNvPr id="4" name="Picture 6" descr="The domain name registration process is described as follows: Registrant who is an end customer who registers domain names. Resellers who register on behalf of registrants but have no contractual relationship with ICANN, e.g. web hosting companies. Registrars who are ICANN accredited organizations that process the registration of domain names. Registry operators who keep an authoritative master database (&quot;registry&quot;) of all domain names registered for each top-level domain. ICANN a non-profit corporation for domain name system management.">
            <a:extLst>
              <a:ext uri="{FF2B5EF4-FFF2-40B4-BE49-F238E27FC236}">
                <a16:creationId xmlns:a16="http://schemas.microsoft.com/office/drawing/2014/main" id="{56EAAACB-23DA-128E-9E5F-215A57C7473F}"/>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93000"/>
                    </a14:imgEffect>
                    <a14:imgEffect>
                      <a14:brightnessContrast contrast="5000"/>
                    </a14:imgEffect>
                  </a14:imgLayer>
                </a14:imgProps>
              </a:ext>
              <a:ext uri="{28A0092B-C50C-407E-A947-70E740481C1C}">
                <a14:useLocalDpi xmlns:a14="http://schemas.microsoft.com/office/drawing/2010/main" val="0"/>
              </a:ext>
            </a:extLst>
          </a:blip>
          <a:srcRect l="10080" r="7964" b="16530"/>
          <a:stretch/>
        </p:blipFill>
        <p:spPr bwMode="auto">
          <a:xfrm>
            <a:off x="6722434" y="755661"/>
            <a:ext cx="5364718" cy="3073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0382B73-4B39-FA76-6308-05AD4D47621F}"/>
              </a:ext>
            </a:extLst>
          </p:cNvPr>
          <p:cNvSpPr txBox="1"/>
          <p:nvPr/>
        </p:nvSpPr>
        <p:spPr>
          <a:xfrm>
            <a:off x="624662" y="953915"/>
            <a:ext cx="6097772" cy="5750292"/>
          </a:xfrm>
          <a:prstGeom prst="rect">
            <a:avLst/>
          </a:prstGeom>
          <a:noFill/>
        </p:spPr>
        <p:txBody>
          <a:bodyPr wrap="square">
            <a:spAutoFit/>
          </a:bodyPr>
          <a:lstStyle/>
          <a:p>
            <a:pPr>
              <a:spcBef>
                <a:spcPts val="1000"/>
              </a:spcBef>
            </a:pPr>
            <a:r>
              <a:rPr lang="en" sz="2000" b="1" dirty="0"/>
              <a:t>3. Registrar (</a:t>
            </a:r>
            <a:r>
              <a:rPr lang="ru-RU" sz="2000" b="1" dirty="0"/>
              <a:t>Регистратор доменов)</a:t>
            </a:r>
          </a:p>
          <a:p>
            <a:pPr>
              <a:spcBef>
                <a:spcPts val="1000"/>
              </a:spcBef>
            </a:pPr>
            <a:r>
              <a:rPr lang="en" b="1" dirty="0"/>
              <a:t>Registrar (</a:t>
            </a:r>
            <a:r>
              <a:rPr lang="ru-RU" b="1" dirty="0"/>
              <a:t>регистратор)</a:t>
            </a:r>
            <a:r>
              <a:rPr lang="ru-RU" dirty="0"/>
              <a:t> – это компания, аккредитованная </a:t>
            </a:r>
            <a:r>
              <a:rPr lang="en" dirty="0"/>
              <a:t>ICANN </a:t>
            </a:r>
            <a:r>
              <a:rPr lang="ru-RU" dirty="0"/>
              <a:t>или реестром, которая продает домены пользователям.</a:t>
            </a:r>
          </a:p>
          <a:p>
            <a:pPr marL="180000" indent="-180000">
              <a:spcBef>
                <a:spcPts val="1000"/>
              </a:spcBef>
              <a:buFont typeface="Arial" panose="020B0604020202020204" pitchFamily="34" charset="0"/>
              <a:buChar char="•"/>
            </a:pPr>
            <a:r>
              <a:rPr lang="ru-RU" dirty="0"/>
              <a:t>Предоставляет пользователям интерфейс для покупки доменов.</a:t>
            </a:r>
          </a:p>
          <a:p>
            <a:pPr marL="180000" indent="-180000">
              <a:buFont typeface="Arial" panose="020B0604020202020204" pitchFamily="34" charset="0"/>
              <a:buChar char="•"/>
            </a:pPr>
            <a:r>
              <a:rPr lang="ru-RU" dirty="0"/>
              <a:t>Обеспечивает управление </a:t>
            </a:r>
            <a:r>
              <a:rPr lang="en" dirty="0"/>
              <a:t>DNS-</a:t>
            </a:r>
            <a:r>
              <a:rPr lang="ru-RU" dirty="0"/>
              <a:t>записями.</a:t>
            </a:r>
          </a:p>
          <a:p>
            <a:pPr marL="180000" indent="-180000">
              <a:buFont typeface="Arial" panose="020B0604020202020204" pitchFamily="34" charset="0"/>
              <a:buChar char="•"/>
            </a:pPr>
            <a:r>
              <a:rPr lang="ru-RU" dirty="0"/>
              <a:t>Обрабатывает продления и переводы доменов.</a:t>
            </a:r>
          </a:p>
          <a:p>
            <a:pPr marL="180000" indent="-180000">
              <a:buFont typeface="Arial" panose="020B0604020202020204" pitchFamily="34" charset="0"/>
              <a:buChar char="•"/>
            </a:pPr>
            <a:r>
              <a:rPr lang="ru-RU" dirty="0"/>
              <a:t>Поддерживает </a:t>
            </a:r>
            <a:r>
              <a:rPr lang="en" dirty="0"/>
              <a:t>WHOIS-</a:t>
            </a:r>
            <a:r>
              <a:rPr lang="ru-RU" dirty="0"/>
              <a:t>сервис.</a:t>
            </a:r>
          </a:p>
          <a:p>
            <a:pPr>
              <a:spcBef>
                <a:spcPts val="1000"/>
              </a:spcBef>
            </a:pPr>
            <a:r>
              <a:rPr lang="en" sz="2000" b="1" dirty="0"/>
              <a:t>4. Registrant (</a:t>
            </a:r>
            <a:r>
              <a:rPr lang="ru-RU" sz="2000" b="1" dirty="0"/>
              <a:t>Регистрант, владелец домена)</a:t>
            </a:r>
            <a:endParaRPr lang="ru-RU" sz="2000" dirty="0"/>
          </a:p>
          <a:p>
            <a:pPr>
              <a:spcBef>
                <a:spcPts val="1000"/>
              </a:spcBef>
            </a:pPr>
            <a:r>
              <a:rPr lang="en" b="1" dirty="0"/>
              <a:t>Registrant (</a:t>
            </a:r>
            <a:r>
              <a:rPr lang="ru-RU" b="1" dirty="0"/>
              <a:t>регистрант)</a:t>
            </a:r>
            <a:r>
              <a:rPr lang="ru-RU" dirty="0"/>
              <a:t> – это физическое или юридическое лицо, которое </a:t>
            </a:r>
            <a:r>
              <a:rPr lang="ru-RU" b="1" dirty="0"/>
              <a:t>зарегистрировало домен через регистратора</a:t>
            </a:r>
            <a:r>
              <a:rPr lang="ru-RU" dirty="0"/>
              <a:t>.</a:t>
            </a:r>
          </a:p>
          <a:p>
            <a:pPr marL="180000" indent="-180000">
              <a:spcBef>
                <a:spcPts val="1000"/>
              </a:spcBef>
              <a:buFont typeface="Arial" panose="020B0604020202020204" pitchFamily="34" charset="0"/>
              <a:buChar char="•"/>
            </a:pPr>
            <a:r>
              <a:rPr lang="ru-RU" dirty="0"/>
              <a:t>Управляет доменом (</a:t>
            </a:r>
            <a:r>
              <a:rPr lang="en" dirty="0"/>
              <a:t>DNS-</a:t>
            </a:r>
            <a:r>
              <a:rPr lang="ru-RU" dirty="0"/>
              <a:t>записями, настройками почты, веб-сайтами).</a:t>
            </a:r>
          </a:p>
          <a:p>
            <a:pPr marL="180000" indent="-180000">
              <a:buFont typeface="Arial" panose="020B0604020202020204" pitchFamily="34" charset="0"/>
              <a:buChar char="•"/>
            </a:pPr>
            <a:r>
              <a:rPr lang="ru-RU" dirty="0"/>
              <a:t>Может продлевать регистрацию или передавать домен другому владельцу.</a:t>
            </a:r>
          </a:p>
          <a:p>
            <a:pPr marL="180000" indent="-180000">
              <a:buFont typeface="Arial" panose="020B0604020202020204" pitchFamily="34" charset="0"/>
              <a:buChar char="•"/>
            </a:pPr>
            <a:r>
              <a:rPr lang="ru-RU" dirty="0"/>
              <a:t>Несет ответственность за использование домена.</a:t>
            </a:r>
          </a:p>
        </p:txBody>
      </p:sp>
      <p:sp>
        <p:nvSpPr>
          <p:cNvPr id="8" name="TextBox 7">
            <a:extLst>
              <a:ext uri="{FF2B5EF4-FFF2-40B4-BE49-F238E27FC236}">
                <a16:creationId xmlns:a16="http://schemas.microsoft.com/office/drawing/2014/main" id="{CEA6FC3B-0DD2-3BDC-FA50-98A3E12F36AE}"/>
              </a:ext>
            </a:extLst>
          </p:cNvPr>
          <p:cNvSpPr txBox="1"/>
          <p:nvPr/>
        </p:nvSpPr>
        <p:spPr>
          <a:xfrm>
            <a:off x="6910571" y="4602398"/>
            <a:ext cx="4988443" cy="1754326"/>
          </a:xfrm>
          <a:prstGeom prst="rect">
            <a:avLst/>
          </a:prstGeom>
          <a:solidFill>
            <a:schemeClr val="accent5">
              <a:lumMod val="20000"/>
              <a:lumOff val="80000"/>
            </a:schemeClr>
          </a:solidFill>
        </p:spPr>
        <p:txBody>
          <a:bodyPr wrap="square">
            <a:spAutoFit/>
          </a:bodyPr>
          <a:lstStyle/>
          <a:p>
            <a:r>
              <a:rPr lang="ru-RU" dirty="0"/>
              <a:t>💡 </a:t>
            </a:r>
            <a:r>
              <a:rPr lang="ru-RU" b="1" dirty="0"/>
              <a:t>Пример:</a:t>
            </a:r>
            <a:endParaRPr lang="en" dirty="0"/>
          </a:p>
          <a:p>
            <a:pPr marL="252000" indent="-252000">
              <a:buFont typeface="+mj-lt"/>
              <a:buAutoNum type="arabicPeriod"/>
            </a:pPr>
            <a:r>
              <a:rPr lang="en" dirty="0"/>
              <a:t>ICANN </a:t>
            </a:r>
            <a:r>
              <a:rPr lang="ru-RU" dirty="0"/>
              <a:t>делегирует .</a:t>
            </a:r>
            <a:r>
              <a:rPr lang="en" dirty="0"/>
              <a:t>com </a:t>
            </a:r>
            <a:r>
              <a:rPr lang="en" b="1" dirty="0"/>
              <a:t>Verisign</a:t>
            </a:r>
            <a:r>
              <a:rPr lang="en" dirty="0"/>
              <a:t> (Registry).</a:t>
            </a:r>
          </a:p>
          <a:p>
            <a:pPr marL="252000" indent="-252000">
              <a:buFont typeface="+mj-lt"/>
              <a:buAutoNum type="arabicPeriod"/>
            </a:pPr>
            <a:r>
              <a:rPr lang="en" dirty="0"/>
              <a:t>Verisign </a:t>
            </a:r>
            <a:r>
              <a:rPr lang="ru-RU" dirty="0"/>
              <a:t>разрешает </a:t>
            </a:r>
            <a:r>
              <a:rPr lang="en" b="1" dirty="0"/>
              <a:t>GoDaddy</a:t>
            </a:r>
            <a:r>
              <a:rPr lang="en" dirty="0"/>
              <a:t> (Registrar) </a:t>
            </a:r>
            <a:r>
              <a:rPr lang="ru-RU" dirty="0"/>
              <a:t>продавать .</a:t>
            </a:r>
            <a:r>
              <a:rPr lang="en" dirty="0"/>
              <a:t>com-</a:t>
            </a:r>
            <a:r>
              <a:rPr lang="ru-RU" dirty="0"/>
              <a:t>домены.</a:t>
            </a:r>
            <a:endParaRPr lang="en-US" dirty="0"/>
          </a:p>
          <a:p>
            <a:pPr marL="252000" indent="-252000">
              <a:buFont typeface="+mj-lt"/>
              <a:buAutoNum type="arabicPeriod"/>
            </a:pPr>
            <a:r>
              <a:rPr lang="ru-RU" dirty="0"/>
              <a:t>Пользователь </a:t>
            </a:r>
            <a:r>
              <a:rPr lang="ru-RU" b="1" dirty="0"/>
              <a:t>Иван Иванов (</a:t>
            </a:r>
            <a:r>
              <a:rPr lang="en" b="1" dirty="0"/>
              <a:t>Registrant)</a:t>
            </a:r>
            <a:r>
              <a:rPr lang="en" dirty="0"/>
              <a:t> </a:t>
            </a:r>
            <a:r>
              <a:rPr lang="ru-RU" dirty="0"/>
              <a:t>покупает </a:t>
            </a:r>
            <a:r>
              <a:rPr lang="en" dirty="0"/>
              <a:t>example.com </a:t>
            </a:r>
            <a:r>
              <a:rPr lang="ru-RU" dirty="0"/>
              <a:t>через </a:t>
            </a:r>
            <a:r>
              <a:rPr lang="en" dirty="0"/>
              <a:t>GoDaddy.</a:t>
            </a:r>
          </a:p>
        </p:txBody>
      </p:sp>
    </p:spTree>
    <p:extLst>
      <p:ext uri="{BB962C8B-B14F-4D97-AF65-F5344CB8AC3E}">
        <p14:creationId xmlns:p14="http://schemas.microsoft.com/office/powerpoint/2010/main" val="272322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EE4EED-6A3D-3C62-F270-E0BE68B0842F}"/>
              </a:ext>
            </a:extLst>
          </p:cNvPr>
          <p:cNvSpPr>
            <a:spLocks noGrp="1"/>
          </p:cNvSpPr>
          <p:nvPr>
            <p:ph type="title"/>
          </p:nvPr>
        </p:nvSpPr>
        <p:spPr>
          <a:xfrm>
            <a:off x="838200" y="241559"/>
            <a:ext cx="5689600" cy="723641"/>
          </a:xfrm>
        </p:spPr>
        <p:txBody>
          <a:bodyPr/>
          <a:lstStyle/>
          <a:p>
            <a:r>
              <a:rPr lang="ru-RU" dirty="0"/>
              <a:t>Как работает </a:t>
            </a:r>
            <a:r>
              <a:rPr lang="en-US" dirty="0"/>
              <a:t>DNS?</a:t>
            </a:r>
            <a:endParaRPr lang="ru-RU" dirty="0"/>
          </a:p>
        </p:txBody>
      </p:sp>
      <p:pic>
        <p:nvPicPr>
          <p:cNvPr id="4" name="Picture 2" descr="DNS lookup process, showing user request to DNS servers to retrieve domain IP address.">
            <a:extLst>
              <a:ext uri="{FF2B5EF4-FFF2-40B4-BE49-F238E27FC236}">
                <a16:creationId xmlns:a16="http://schemas.microsoft.com/office/drawing/2014/main" id="{16C8C343-10F7-663E-F555-B47B36222E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7" t="4402" r="3815" b="5733"/>
          <a:stretch/>
        </p:blipFill>
        <p:spPr bwMode="auto">
          <a:xfrm>
            <a:off x="7092778" y="0"/>
            <a:ext cx="5099222" cy="2525044"/>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E37B1DD3-F61D-E73F-C1E7-4417DCB38E27}"/>
              </a:ext>
            </a:extLst>
          </p:cNvPr>
          <p:cNvSpPr>
            <a:spLocks noGrp="1"/>
          </p:cNvSpPr>
          <p:nvPr>
            <p:ph idx="1"/>
          </p:nvPr>
        </p:nvSpPr>
        <p:spPr>
          <a:xfrm>
            <a:off x="838200" y="965200"/>
            <a:ext cx="10515600" cy="5774089"/>
          </a:xfrm>
        </p:spPr>
        <p:txBody>
          <a:bodyPr/>
          <a:lstStyle/>
          <a:p>
            <a:pPr marL="0" indent="0">
              <a:lnSpc>
                <a:spcPct val="100000"/>
              </a:lnSpc>
              <a:spcBef>
                <a:spcPts val="700"/>
              </a:spcBef>
              <a:buNone/>
            </a:pPr>
            <a:r>
              <a:rPr lang="ru-RU" sz="2000" dirty="0"/>
              <a:t>Когда вы вводите доменное имя в браузер,</a:t>
            </a:r>
            <a:br>
              <a:rPr lang="en-US" sz="2000" dirty="0"/>
            </a:br>
            <a:r>
              <a:rPr lang="ru-RU" sz="2000" dirty="0"/>
              <a:t>система выполняет несколько шагов, чтобы найти</a:t>
            </a:r>
            <a:br>
              <a:rPr lang="en-US" sz="2000" dirty="0"/>
            </a:br>
            <a:r>
              <a:rPr lang="ru-RU" sz="2000" dirty="0"/>
              <a:t>соответствующий </a:t>
            </a:r>
            <a:r>
              <a:rPr lang="en" sz="2000" dirty="0"/>
              <a:t>IP-</a:t>
            </a:r>
            <a:r>
              <a:rPr lang="ru-RU" sz="2000" dirty="0"/>
              <a:t>адрес:</a:t>
            </a:r>
          </a:p>
          <a:p>
            <a:pPr marL="360000" indent="-360000">
              <a:lnSpc>
                <a:spcPct val="100000"/>
              </a:lnSpc>
              <a:spcBef>
                <a:spcPts val="500"/>
              </a:spcBef>
              <a:buFont typeface="+mj-lt"/>
              <a:buAutoNum type="arabicPeriod"/>
            </a:pPr>
            <a:r>
              <a:rPr lang="ru-RU" sz="2000" b="1" dirty="0"/>
              <a:t>Проверка кеша</a:t>
            </a:r>
            <a:r>
              <a:rPr lang="ru-RU" sz="2000" dirty="0"/>
              <a:t> — браузер или операционная</a:t>
            </a:r>
            <a:r>
              <a:rPr lang="en-US" sz="2000" dirty="0"/>
              <a:t> </a:t>
            </a:r>
            <a:r>
              <a:rPr lang="ru-RU" sz="2000" dirty="0"/>
              <a:t>система</a:t>
            </a:r>
            <a:br>
              <a:rPr lang="en-US" sz="2000" dirty="0"/>
            </a:br>
            <a:r>
              <a:rPr lang="ru-RU" sz="2000" dirty="0"/>
              <a:t>сначала смотрит, есть ли </a:t>
            </a:r>
            <a:r>
              <a:rPr lang="en" sz="2000" dirty="0"/>
              <a:t>IP-</a:t>
            </a:r>
            <a:r>
              <a:rPr lang="ru-RU" sz="2000" dirty="0"/>
              <a:t>адрес в локальном кеше</a:t>
            </a:r>
            <a:r>
              <a:rPr lang="en-US" sz="2000" dirty="0"/>
              <a:t> (</a:t>
            </a:r>
            <a:r>
              <a:rPr lang="ru-RU" sz="2000" dirty="0"/>
              <a:t>или </a:t>
            </a:r>
            <a:r>
              <a:rPr lang="en-US" sz="2000" noProof="1">
                <a:latin typeface="Consolas" panose="020B0609020204030204" pitchFamily="49" charset="0"/>
                <a:cs typeface="Consolas" panose="020B0609020204030204" pitchFamily="49" charset="0"/>
              </a:rPr>
              <a:t>/etc/hosts</a:t>
            </a:r>
            <a:r>
              <a:rPr lang="en-US" sz="2000" dirty="0"/>
              <a:t>)</a:t>
            </a:r>
          </a:p>
          <a:p>
            <a:pPr marL="360000" indent="-360000">
              <a:lnSpc>
                <a:spcPct val="100000"/>
              </a:lnSpc>
              <a:spcBef>
                <a:spcPts val="500"/>
              </a:spcBef>
              <a:buFont typeface="+mj-lt"/>
              <a:buAutoNum type="arabicPeriod"/>
            </a:pPr>
            <a:r>
              <a:rPr lang="ru-RU" sz="2000" b="1" dirty="0"/>
              <a:t>Запрос к рекурсивному </a:t>
            </a:r>
            <a:r>
              <a:rPr lang="en" sz="2000" b="1" dirty="0"/>
              <a:t>DNS-</a:t>
            </a:r>
            <a:r>
              <a:rPr lang="ru-RU" sz="2000" b="1" dirty="0"/>
              <a:t>серверу</a:t>
            </a:r>
            <a:r>
              <a:rPr lang="ru-RU" sz="2000" dirty="0"/>
              <a:t> — если в кеше нет информации, запрос отправляется на </a:t>
            </a:r>
            <a:r>
              <a:rPr lang="ru-RU" sz="2000" b="1" dirty="0"/>
              <a:t>рекурсивный </a:t>
            </a:r>
            <a:r>
              <a:rPr lang="en" sz="2000" b="1" dirty="0"/>
              <a:t>DNS-</a:t>
            </a:r>
            <a:r>
              <a:rPr lang="ru-RU" sz="2000" b="1" dirty="0"/>
              <a:t>сервер</a:t>
            </a:r>
            <a:r>
              <a:rPr lang="ru-RU" sz="2000" dirty="0"/>
              <a:t> (обычно провайдера или </a:t>
            </a:r>
            <a:r>
              <a:rPr lang="en" sz="2000" dirty="0"/>
              <a:t>Google DNS — </a:t>
            </a:r>
            <a:r>
              <a:rPr lang="en" sz="2000" dirty="0">
                <a:latin typeface="Consolas" panose="020B0609020204030204" pitchFamily="49" charset="0"/>
                <a:cs typeface="Consolas" panose="020B0609020204030204" pitchFamily="49" charset="0"/>
              </a:rPr>
              <a:t>8.8.8.8</a:t>
            </a:r>
            <a:r>
              <a:rPr lang="en" sz="2000" dirty="0"/>
              <a:t>, </a:t>
            </a:r>
            <a:r>
              <a:rPr lang="ru-RU" sz="2000" dirty="0">
                <a:latin typeface="Consolas" panose="020B0609020204030204" pitchFamily="49" charset="0"/>
                <a:cs typeface="Consolas" panose="020B0609020204030204" pitchFamily="49" charset="0"/>
              </a:rPr>
              <a:t>8</a:t>
            </a:r>
            <a:r>
              <a:rPr lang="en" sz="2000" dirty="0">
                <a:latin typeface="Consolas" panose="020B0609020204030204" pitchFamily="49" charset="0"/>
                <a:cs typeface="Consolas" panose="020B0609020204030204" pitchFamily="49" charset="0"/>
              </a:rPr>
              <a:t>.</a:t>
            </a:r>
            <a:r>
              <a:rPr lang="ru-RU" sz="2000" dirty="0">
                <a:latin typeface="Consolas" panose="020B0609020204030204" pitchFamily="49" charset="0"/>
                <a:cs typeface="Consolas" panose="020B0609020204030204" pitchFamily="49" charset="0"/>
              </a:rPr>
              <a:t>8</a:t>
            </a:r>
            <a:r>
              <a:rPr lang="en" sz="2000" dirty="0">
                <a:latin typeface="Consolas" panose="020B0609020204030204" pitchFamily="49" charset="0"/>
                <a:cs typeface="Consolas" panose="020B0609020204030204" pitchFamily="49" charset="0"/>
              </a:rPr>
              <a:t>.4.4</a:t>
            </a:r>
            <a:r>
              <a:rPr lang="en" sz="2000" dirty="0"/>
              <a:t>).</a:t>
            </a:r>
            <a:endParaRPr lang="ru-RU" sz="2000" dirty="0"/>
          </a:p>
          <a:p>
            <a:pPr lvl="1">
              <a:lnSpc>
                <a:spcPct val="100000"/>
              </a:lnSpc>
              <a:spcBef>
                <a:spcPts val="0"/>
              </a:spcBef>
            </a:pPr>
            <a:r>
              <a:rPr lang="ru-RU" sz="1800" b="1" dirty="0"/>
              <a:t>Рекурсивный резолвер кеширует результаты</a:t>
            </a:r>
            <a:r>
              <a:rPr lang="ru-RU" sz="1800" dirty="0"/>
              <a:t>, снижая нагрузку на интернет-инфраструктуру и ускоряя доступ к часто посещаемым сайтам.</a:t>
            </a:r>
            <a:endParaRPr lang="en" sz="1800" dirty="0"/>
          </a:p>
          <a:p>
            <a:pPr marL="360000" indent="-360000">
              <a:lnSpc>
                <a:spcPct val="100000"/>
              </a:lnSpc>
              <a:spcBef>
                <a:spcPts val="500"/>
              </a:spcBef>
              <a:buFont typeface="+mj-lt"/>
              <a:buAutoNum type="arabicPeriod"/>
            </a:pPr>
            <a:r>
              <a:rPr lang="ru-RU" sz="2000" b="1" dirty="0"/>
              <a:t>Обращение к корневым серверам </a:t>
            </a:r>
            <a:r>
              <a:rPr lang="en" sz="2000" b="1" dirty="0"/>
              <a:t>DNS</a:t>
            </a:r>
            <a:r>
              <a:rPr lang="en" sz="2000" dirty="0"/>
              <a:t> — </a:t>
            </a:r>
            <a:r>
              <a:rPr lang="ru-RU" sz="2000" dirty="0"/>
              <a:t>если рекурсивный сервер не знает ответа, он запрашивает корневые серверы </a:t>
            </a:r>
            <a:r>
              <a:rPr lang="en" sz="2000" dirty="0"/>
              <a:t>DNS.</a:t>
            </a:r>
          </a:p>
          <a:p>
            <a:pPr marL="360000" indent="-360000">
              <a:lnSpc>
                <a:spcPct val="100000"/>
              </a:lnSpc>
              <a:spcBef>
                <a:spcPts val="500"/>
              </a:spcBef>
              <a:buFont typeface="+mj-lt"/>
              <a:buAutoNum type="arabicPeriod"/>
            </a:pPr>
            <a:r>
              <a:rPr lang="ru-RU" sz="2000" b="1" dirty="0"/>
              <a:t>Обращение к серверам </a:t>
            </a:r>
            <a:r>
              <a:rPr lang="en" sz="2000" b="1" dirty="0"/>
              <a:t>TLD (Top-Level Domain)</a:t>
            </a:r>
            <a:r>
              <a:rPr lang="en" sz="2000" dirty="0"/>
              <a:t> — </a:t>
            </a:r>
            <a:r>
              <a:rPr lang="ru-RU" sz="2000" dirty="0"/>
              <a:t>корневой сервер направляет запрос к серверу, обслуживающему конкретный домен верхнего уровня (например, .</a:t>
            </a:r>
            <a:r>
              <a:rPr lang="en" sz="2000" dirty="0"/>
              <a:t>com </a:t>
            </a:r>
            <a:r>
              <a:rPr lang="ru-RU" sz="2000" dirty="0"/>
              <a:t>или .</a:t>
            </a:r>
            <a:r>
              <a:rPr lang="en" sz="2000" dirty="0"/>
              <a:t>org).</a:t>
            </a:r>
          </a:p>
          <a:p>
            <a:pPr marL="360000" indent="-360000">
              <a:lnSpc>
                <a:spcPct val="100000"/>
              </a:lnSpc>
              <a:spcBef>
                <a:spcPts val="500"/>
              </a:spcBef>
              <a:buFont typeface="+mj-lt"/>
              <a:buAutoNum type="arabicPeriod"/>
            </a:pPr>
            <a:r>
              <a:rPr lang="ru-RU" sz="2000" b="1" dirty="0"/>
              <a:t>Запрос к авторитетному </a:t>
            </a:r>
            <a:r>
              <a:rPr lang="en" sz="2000" b="1" dirty="0"/>
              <a:t>DNS-</a:t>
            </a:r>
            <a:r>
              <a:rPr lang="ru-RU" sz="2000" b="1" dirty="0"/>
              <a:t>серверу</a:t>
            </a:r>
            <a:r>
              <a:rPr lang="ru-RU" sz="2000" dirty="0"/>
              <a:t> — сервер </a:t>
            </a:r>
            <a:r>
              <a:rPr lang="en" sz="2000" dirty="0"/>
              <a:t>TLD </a:t>
            </a:r>
            <a:r>
              <a:rPr lang="ru-RU" sz="2000" dirty="0"/>
              <a:t>перенаправляет запрос на </a:t>
            </a:r>
            <a:r>
              <a:rPr lang="ru-RU" sz="2000" b="1" dirty="0"/>
              <a:t>авторитетный сервер</a:t>
            </a:r>
            <a:r>
              <a:rPr lang="ru-RU" sz="2000" dirty="0"/>
              <a:t> домена, который хранит актуальный </a:t>
            </a:r>
            <a:r>
              <a:rPr lang="en" sz="2000" dirty="0"/>
              <a:t>IP-</a:t>
            </a:r>
            <a:r>
              <a:rPr lang="ru-RU" sz="2000" dirty="0"/>
              <a:t>адрес.</a:t>
            </a:r>
            <a:endParaRPr lang="en-US" sz="2000" dirty="0"/>
          </a:p>
          <a:p>
            <a:pPr marL="360000" indent="-360000">
              <a:lnSpc>
                <a:spcPct val="100000"/>
              </a:lnSpc>
              <a:spcBef>
                <a:spcPts val="500"/>
              </a:spcBef>
              <a:buFont typeface="+mj-lt"/>
              <a:buAutoNum type="arabicPeriod"/>
            </a:pPr>
            <a:r>
              <a:rPr lang="ru-RU" sz="2000" b="1" dirty="0"/>
              <a:t>Ответ с </a:t>
            </a:r>
            <a:r>
              <a:rPr lang="en" sz="2000" b="1" dirty="0"/>
              <a:t>IP-</a:t>
            </a:r>
            <a:r>
              <a:rPr lang="ru-RU" sz="2000" b="1" dirty="0"/>
              <a:t>адресом</a:t>
            </a:r>
            <a:r>
              <a:rPr lang="ru-RU" sz="2000" dirty="0"/>
              <a:t> — авторитетный сервер возвращает </a:t>
            </a:r>
            <a:r>
              <a:rPr lang="en" sz="2000" dirty="0"/>
              <a:t>IP-</a:t>
            </a:r>
            <a:r>
              <a:rPr lang="ru-RU" sz="2000" dirty="0"/>
              <a:t>адрес, и он кешируется на разных уровнях для ускорения будущих запросов.</a:t>
            </a:r>
          </a:p>
          <a:p>
            <a:pPr marL="0" indent="0">
              <a:lnSpc>
                <a:spcPct val="100000"/>
              </a:lnSpc>
              <a:spcBef>
                <a:spcPts val="700"/>
              </a:spcBef>
              <a:buNone/>
            </a:pPr>
            <a:endParaRPr lang="ru-RU" sz="2000" dirty="0"/>
          </a:p>
        </p:txBody>
      </p:sp>
    </p:spTree>
    <p:extLst>
      <p:ext uri="{BB962C8B-B14F-4D97-AF65-F5344CB8AC3E}">
        <p14:creationId xmlns:p14="http://schemas.microsoft.com/office/powerpoint/2010/main" val="398715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262DF1-1124-332C-F4EB-3CA4F9A5CE36}"/>
              </a:ext>
            </a:extLst>
          </p:cNvPr>
          <p:cNvSpPr>
            <a:spLocks noGrp="1"/>
          </p:cNvSpPr>
          <p:nvPr>
            <p:ph type="title"/>
          </p:nvPr>
        </p:nvSpPr>
        <p:spPr>
          <a:xfrm>
            <a:off x="449482" y="172229"/>
            <a:ext cx="5534628" cy="591526"/>
          </a:xfrm>
        </p:spPr>
        <p:txBody>
          <a:bodyPr>
            <a:normAutofit fontScale="90000"/>
          </a:bodyPr>
          <a:lstStyle/>
          <a:p>
            <a:r>
              <a:rPr lang="ru-RU" dirty="0"/>
              <a:t>Виды </a:t>
            </a:r>
            <a:r>
              <a:rPr lang="en" dirty="0"/>
              <a:t>DNS-</a:t>
            </a:r>
            <a:r>
              <a:rPr lang="ru-RU" dirty="0"/>
              <a:t>серверов</a:t>
            </a:r>
          </a:p>
        </p:txBody>
      </p:sp>
      <p:pic>
        <p:nvPicPr>
          <p:cNvPr id="4" name="Picture 2" descr="What is Domain Name System and what is the purpose of the DNS?">
            <a:extLst>
              <a:ext uri="{FF2B5EF4-FFF2-40B4-BE49-F238E27FC236}">
                <a16:creationId xmlns:a16="http://schemas.microsoft.com/office/drawing/2014/main" id="{5BBFEBBF-1263-2C26-1979-666A32018C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703" t="9190" r="8865" b="3603"/>
          <a:stretch/>
        </p:blipFill>
        <p:spPr bwMode="auto">
          <a:xfrm>
            <a:off x="8178801" y="0"/>
            <a:ext cx="4013199" cy="364425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What is Secondary DNS? Different DNS configurations.">
            <a:extLst>
              <a:ext uri="{FF2B5EF4-FFF2-40B4-BE49-F238E27FC236}">
                <a16:creationId xmlns:a16="http://schemas.microsoft.com/office/drawing/2014/main" id="{5C8D22F9-0C33-A626-1948-476EAE8B964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0" t="1857" r="1271" b="2447"/>
          <a:stretch/>
        </p:blipFill>
        <p:spPr bwMode="auto">
          <a:xfrm>
            <a:off x="8178801" y="4227383"/>
            <a:ext cx="4013199" cy="2630617"/>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C99AF976-6BE4-9DB0-2F5C-62D8FB223908}"/>
              </a:ext>
            </a:extLst>
          </p:cNvPr>
          <p:cNvSpPr>
            <a:spLocks noGrp="1"/>
          </p:cNvSpPr>
          <p:nvPr>
            <p:ph idx="1"/>
          </p:nvPr>
        </p:nvSpPr>
        <p:spPr>
          <a:xfrm>
            <a:off x="449482" y="802196"/>
            <a:ext cx="8208381" cy="5981376"/>
          </a:xfrm>
        </p:spPr>
        <p:txBody>
          <a:bodyPr/>
          <a:lstStyle/>
          <a:p>
            <a:pPr>
              <a:lnSpc>
                <a:spcPct val="100000"/>
              </a:lnSpc>
              <a:spcBef>
                <a:spcPts val="700"/>
              </a:spcBef>
            </a:pPr>
            <a:r>
              <a:rPr lang="ru-RU" sz="2000" b="1" dirty="0"/>
              <a:t>Рекурсивные </a:t>
            </a:r>
            <a:r>
              <a:rPr lang="en" sz="2000" b="1" dirty="0"/>
              <a:t>DNS-</a:t>
            </a:r>
            <a:r>
              <a:rPr lang="ru-RU" sz="2000" b="1" dirty="0"/>
              <a:t>серверы</a:t>
            </a:r>
            <a:endParaRPr lang="ru-RU" sz="2000" dirty="0"/>
          </a:p>
          <a:p>
            <a:pPr marL="457200" lvl="1" indent="0">
              <a:lnSpc>
                <a:spcPct val="100000"/>
              </a:lnSpc>
              <a:spcBef>
                <a:spcPts val="0"/>
              </a:spcBef>
              <a:buNone/>
            </a:pPr>
            <a:r>
              <a:rPr lang="ru-RU" sz="1800" dirty="0"/>
              <a:t>Эти серверы запрашивают информацию у других серверов и</a:t>
            </a:r>
            <a:br>
              <a:rPr lang="ru-RU" sz="1800" dirty="0"/>
            </a:br>
            <a:r>
              <a:rPr lang="ru-RU" sz="1800" dirty="0"/>
              <a:t>кэшируют результаты.</a:t>
            </a:r>
            <a:endParaRPr lang="en-US" sz="1800" dirty="0"/>
          </a:p>
          <a:p>
            <a:pPr lvl="1">
              <a:lnSpc>
                <a:spcPct val="100000"/>
              </a:lnSpc>
              <a:spcBef>
                <a:spcPts val="0"/>
              </a:spcBef>
            </a:pPr>
            <a:r>
              <a:rPr lang="ru-RU" sz="1800" dirty="0"/>
              <a:t>Предоставляется провайдером/организацией</a:t>
            </a:r>
            <a:endParaRPr lang="en-US" dirty="0"/>
          </a:p>
          <a:p>
            <a:pPr lvl="1">
              <a:lnSpc>
                <a:spcPct val="100000"/>
              </a:lnSpc>
              <a:spcBef>
                <a:spcPts val="0"/>
              </a:spcBef>
            </a:pPr>
            <a:r>
              <a:rPr lang="ru-RU" sz="1800" dirty="0"/>
              <a:t>Открытый сервер</a:t>
            </a:r>
            <a:r>
              <a:rPr lang="en-US" sz="1800" dirty="0"/>
              <a:t> (</a:t>
            </a:r>
            <a:r>
              <a:rPr lang="en" sz="1600" dirty="0"/>
              <a:t>Google Public DNS (8.8.8.8 </a:t>
            </a:r>
            <a:r>
              <a:rPr lang="ru-RU" sz="1600" dirty="0"/>
              <a:t>и 8.8.4.4)</a:t>
            </a:r>
            <a:r>
              <a:rPr lang="en-US" sz="1600" dirty="0"/>
              <a:t>, </a:t>
            </a:r>
            <a:r>
              <a:rPr lang="en" sz="1600" dirty="0"/>
              <a:t>Cloudflare DNS (1.1.1.1)</a:t>
            </a:r>
            <a:r>
              <a:rPr lang="en" sz="1800" dirty="0"/>
              <a:t>)</a:t>
            </a:r>
            <a:endParaRPr lang="en" sz="1600" dirty="0"/>
          </a:p>
          <a:p>
            <a:pPr>
              <a:lnSpc>
                <a:spcPct val="100000"/>
              </a:lnSpc>
              <a:spcBef>
                <a:spcPts val="700"/>
              </a:spcBef>
            </a:pPr>
            <a:r>
              <a:rPr lang="ru-RU" sz="2000" b="1" dirty="0"/>
              <a:t>Корневые </a:t>
            </a:r>
            <a:r>
              <a:rPr lang="en" sz="2000" b="1" dirty="0"/>
              <a:t>DNS-</a:t>
            </a:r>
            <a:r>
              <a:rPr lang="ru-RU" sz="2000" b="1" dirty="0"/>
              <a:t>серверы</a:t>
            </a:r>
            <a:endParaRPr lang="ru-RU" sz="2000" dirty="0"/>
          </a:p>
          <a:p>
            <a:pPr marL="457200" lvl="1" indent="0">
              <a:lnSpc>
                <a:spcPct val="100000"/>
              </a:lnSpc>
              <a:spcBef>
                <a:spcPts val="300"/>
              </a:spcBef>
              <a:buNone/>
            </a:pPr>
            <a:r>
              <a:rPr lang="ru-RU" sz="1800" dirty="0"/>
              <a:t>Это 13 серверов (с кластерами по всему миру), управляющих корневой зоной интернета.</a:t>
            </a:r>
            <a:endParaRPr lang="ru-RU" sz="2000" dirty="0"/>
          </a:p>
          <a:p>
            <a:pPr>
              <a:lnSpc>
                <a:spcPct val="100000"/>
              </a:lnSpc>
              <a:spcBef>
                <a:spcPts val="700"/>
              </a:spcBef>
            </a:pPr>
            <a:r>
              <a:rPr lang="ru-RU" sz="2000" b="1" dirty="0"/>
              <a:t>Серверы </a:t>
            </a:r>
            <a:r>
              <a:rPr lang="en" sz="2000" b="1" dirty="0"/>
              <a:t>TLD (Top-Level Domain)</a:t>
            </a:r>
            <a:endParaRPr lang="en" sz="2000" dirty="0"/>
          </a:p>
          <a:p>
            <a:pPr marL="457200" lvl="1" indent="0">
              <a:buNone/>
            </a:pPr>
            <a:r>
              <a:rPr lang="ru-RU" sz="1800" dirty="0"/>
              <a:t>Отвечают за конкретные домены .</a:t>
            </a:r>
            <a:r>
              <a:rPr lang="en" sz="1800" dirty="0"/>
              <a:t>com, .org, .ru </a:t>
            </a:r>
            <a:r>
              <a:rPr lang="ru-RU" sz="1800" dirty="0"/>
              <a:t>и другие.</a:t>
            </a:r>
            <a:endParaRPr lang="ru-RU" sz="2000" dirty="0"/>
          </a:p>
          <a:p>
            <a:pPr>
              <a:lnSpc>
                <a:spcPct val="100000"/>
              </a:lnSpc>
              <a:spcBef>
                <a:spcPts val="700"/>
              </a:spcBef>
            </a:pPr>
            <a:r>
              <a:rPr lang="ru-RU" sz="2000" b="1" dirty="0"/>
              <a:t>Авторитетные </a:t>
            </a:r>
            <a:r>
              <a:rPr lang="en" sz="2000" b="1" dirty="0"/>
              <a:t>DNS-</a:t>
            </a:r>
            <a:r>
              <a:rPr lang="ru-RU" sz="2000" b="1" dirty="0"/>
              <a:t>серверы</a:t>
            </a:r>
            <a:endParaRPr lang="ru-RU" sz="2000" dirty="0"/>
          </a:p>
          <a:p>
            <a:pPr marL="457200" lvl="1" indent="0">
              <a:lnSpc>
                <a:spcPct val="100000"/>
              </a:lnSpc>
              <a:spcBef>
                <a:spcPts val="300"/>
              </a:spcBef>
              <a:buNone/>
            </a:pPr>
            <a:r>
              <a:rPr lang="ru-RU" sz="1800" dirty="0"/>
              <a:t>Они хранят официальные записи для конкретного домена.</a:t>
            </a:r>
            <a:endParaRPr lang="en-US" sz="1800" dirty="0"/>
          </a:p>
          <a:p>
            <a:pPr lvl="1"/>
            <a:r>
              <a:rPr lang="ru-RU" sz="1800" b="1" dirty="0"/>
              <a:t>Первичные</a:t>
            </a:r>
            <a:r>
              <a:rPr lang="ru-RU" sz="1800" dirty="0"/>
              <a:t> (</a:t>
            </a:r>
            <a:r>
              <a:rPr lang="en" sz="1800" dirty="0"/>
              <a:t>Primary, Master</a:t>
            </a:r>
            <a:r>
              <a:rPr lang="ru-RU" sz="1800" dirty="0"/>
              <a:t>)</a:t>
            </a:r>
          </a:p>
          <a:p>
            <a:pPr lvl="2">
              <a:lnSpc>
                <a:spcPct val="100000"/>
              </a:lnSpc>
              <a:spcBef>
                <a:spcPts val="0"/>
              </a:spcBef>
            </a:pPr>
            <a:r>
              <a:rPr lang="ru-RU" sz="1600" dirty="0"/>
              <a:t>Является основным сервером для зоны.</a:t>
            </a:r>
          </a:p>
          <a:p>
            <a:pPr lvl="2">
              <a:lnSpc>
                <a:spcPct val="100000"/>
              </a:lnSpc>
              <a:spcBef>
                <a:spcPts val="0"/>
              </a:spcBef>
            </a:pPr>
            <a:r>
              <a:rPr lang="ru-RU" sz="1600" dirty="0"/>
              <a:t>Хранит </a:t>
            </a:r>
            <a:r>
              <a:rPr lang="ru-RU" sz="1600" b="1" dirty="0"/>
              <a:t>оригинальные</a:t>
            </a:r>
            <a:r>
              <a:rPr lang="ru-RU" sz="1600" dirty="0"/>
              <a:t> записи зоны в файле конфигурации.</a:t>
            </a:r>
          </a:p>
          <a:p>
            <a:pPr lvl="2">
              <a:lnSpc>
                <a:spcPct val="100000"/>
              </a:lnSpc>
              <a:spcBef>
                <a:spcPts val="0"/>
              </a:spcBef>
            </a:pPr>
            <a:r>
              <a:rPr lang="ru-RU" sz="1600" dirty="0"/>
              <a:t>Позволяет вносить изменения в записи </a:t>
            </a:r>
            <a:r>
              <a:rPr lang="en" sz="1600" dirty="0"/>
              <a:t>DNS.</a:t>
            </a:r>
            <a:endParaRPr lang="ru-RU" sz="1600" b="1" dirty="0"/>
          </a:p>
          <a:p>
            <a:pPr lvl="1"/>
            <a:r>
              <a:rPr lang="ru-RU" sz="1800" b="1" dirty="0"/>
              <a:t>Вторичные</a:t>
            </a:r>
            <a:r>
              <a:rPr lang="ru-RU" sz="1800" dirty="0"/>
              <a:t> (</a:t>
            </a:r>
            <a:r>
              <a:rPr lang="en" sz="1800" dirty="0"/>
              <a:t>Secondary, Slave</a:t>
            </a:r>
            <a:r>
              <a:rPr lang="ru-RU" sz="1800" dirty="0"/>
              <a:t>)</a:t>
            </a:r>
          </a:p>
          <a:p>
            <a:pPr lvl="2">
              <a:lnSpc>
                <a:spcPct val="100000"/>
              </a:lnSpc>
              <a:spcBef>
                <a:spcPts val="0"/>
              </a:spcBef>
            </a:pPr>
            <a:r>
              <a:rPr lang="ru-RU" sz="1600" dirty="0"/>
              <a:t>Получает копию данных с первичного сервера с помощью </a:t>
            </a:r>
            <a:r>
              <a:rPr lang="ru-RU" sz="1600" b="1" dirty="0"/>
              <a:t>зонового переноса</a:t>
            </a:r>
            <a:r>
              <a:rPr lang="en" sz="1600" dirty="0"/>
              <a:t>.</a:t>
            </a:r>
          </a:p>
          <a:p>
            <a:pPr lvl="2">
              <a:lnSpc>
                <a:spcPct val="100000"/>
              </a:lnSpc>
              <a:spcBef>
                <a:spcPts val="0"/>
              </a:spcBef>
            </a:pPr>
            <a:r>
              <a:rPr lang="ru-RU" sz="1600" dirty="0"/>
              <a:t>Работает как резервный сервер, улучшая отказоустойчивость.</a:t>
            </a:r>
          </a:p>
          <a:p>
            <a:pPr lvl="2">
              <a:lnSpc>
                <a:spcPct val="100000"/>
              </a:lnSpc>
              <a:spcBef>
                <a:spcPts val="0"/>
              </a:spcBef>
            </a:pPr>
            <a:r>
              <a:rPr lang="ru-RU" sz="1600" dirty="0"/>
              <a:t>Не позволяет напрямую редактировать записи, только синхронизирует их.</a:t>
            </a:r>
          </a:p>
        </p:txBody>
      </p:sp>
    </p:spTree>
    <p:extLst>
      <p:ext uri="{BB962C8B-B14F-4D97-AF65-F5344CB8AC3E}">
        <p14:creationId xmlns:p14="http://schemas.microsoft.com/office/powerpoint/2010/main" val="4044414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0F1F729-575C-540C-C476-86E868F1749B}"/>
              </a:ext>
            </a:extLst>
          </p:cNvPr>
          <p:cNvSpPr>
            <a:spLocks noGrp="1"/>
          </p:cNvSpPr>
          <p:nvPr>
            <p:ph type="title"/>
          </p:nvPr>
        </p:nvSpPr>
        <p:spPr>
          <a:xfrm>
            <a:off x="736600" y="177160"/>
            <a:ext cx="10515600" cy="842352"/>
          </a:xfrm>
        </p:spPr>
        <p:txBody>
          <a:bodyPr/>
          <a:lstStyle/>
          <a:p>
            <a:r>
              <a:rPr lang="ru-RU" dirty="0"/>
              <a:t>Локальный резолвер</a:t>
            </a:r>
          </a:p>
        </p:txBody>
      </p:sp>
      <p:sp>
        <p:nvSpPr>
          <p:cNvPr id="3" name="Объект 2">
            <a:extLst>
              <a:ext uri="{FF2B5EF4-FFF2-40B4-BE49-F238E27FC236}">
                <a16:creationId xmlns:a16="http://schemas.microsoft.com/office/drawing/2014/main" id="{997B6C18-95BA-9A46-04A5-A6C27259D9D3}"/>
              </a:ext>
            </a:extLst>
          </p:cNvPr>
          <p:cNvSpPr>
            <a:spLocks noGrp="1"/>
          </p:cNvSpPr>
          <p:nvPr>
            <p:ph idx="1"/>
          </p:nvPr>
        </p:nvSpPr>
        <p:spPr>
          <a:xfrm>
            <a:off x="5680048" y="3696041"/>
            <a:ext cx="6359552" cy="2338358"/>
          </a:xfrm>
          <a:solidFill>
            <a:schemeClr val="bg2"/>
          </a:solidFill>
        </p:spPr>
        <p:txBody>
          <a:bodyPr/>
          <a:lstStyle/>
          <a:p>
            <a:pPr marL="0" indent="0">
              <a:buNone/>
            </a:pPr>
            <a:r>
              <a:rPr lang="ru-RU" sz="1800" b="0" i="0" noProof="1">
                <a:solidFill>
                  <a:srgbClr val="00B0F0"/>
                </a:solidFill>
                <a:effectLst/>
                <a:latin typeface="Consolas" panose="020B0609020204030204" pitchFamily="49" charset="0"/>
                <a:cs typeface="Consolas" panose="020B0609020204030204" pitchFamily="49" charset="0"/>
              </a:rPr>
              <a:t># Получаем IPv4-адрес</a:t>
            </a:r>
            <a:br>
              <a:rPr lang="ru-RU" sz="1800" b="0" i="0" noProof="1">
                <a:solidFill>
                  <a:srgbClr val="373B41"/>
                </a:solidFill>
                <a:effectLst/>
                <a:latin typeface="Consolas" panose="020B0609020204030204" pitchFamily="49" charset="0"/>
                <a:cs typeface="Consolas" panose="020B0609020204030204" pitchFamily="49" charset="0"/>
              </a:rPr>
            </a:br>
            <a:r>
              <a:rPr lang="ru-RU" sz="1800" b="0" i="0" noProof="1">
                <a:solidFill>
                  <a:srgbClr val="373B41"/>
                </a:solidFill>
                <a:effectLst/>
                <a:latin typeface="Consolas" panose="020B0609020204030204" pitchFamily="49" charset="0"/>
                <a:cs typeface="Consolas" panose="020B0609020204030204" pitchFamily="49" charset="0"/>
              </a:rPr>
              <a:t>ipv4 = socket.gethostbyname(domain)</a:t>
            </a:r>
            <a:br>
              <a:rPr lang="ru-RU" sz="1800" b="0" i="0" noProof="1">
                <a:solidFill>
                  <a:srgbClr val="373B41"/>
                </a:solidFill>
                <a:effectLst/>
                <a:latin typeface="Consolas" panose="020B0609020204030204" pitchFamily="49" charset="0"/>
                <a:cs typeface="Consolas" panose="020B0609020204030204" pitchFamily="49" charset="0"/>
              </a:rPr>
            </a:br>
            <a:r>
              <a:rPr lang="ru-RU" sz="1800" b="0" i="0" noProof="1">
                <a:solidFill>
                  <a:srgbClr val="3971ED"/>
                </a:solidFill>
                <a:effectLst/>
                <a:latin typeface="Consolas" panose="020B0609020204030204" pitchFamily="49" charset="0"/>
                <a:cs typeface="Consolas" panose="020B0609020204030204" pitchFamily="49" charset="0"/>
              </a:rPr>
              <a:t>print</a:t>
            </a:r>
            <a:r>
              <a:rPr lang="ru-RU" sz="1800" b="0" i="0" noProof="1">
                <a:solidFill>
                  <a:srgbClr val="373B41"/>
                </a:solidFill>
                <a:effectLst/>
                <a:latin typeface="Consolas" panose="020B0609020204030204" pitchFamily="49" charset="0"/>
                <a:cs typeface="Consolas" panose="020B0609020204030204" pitchFamily="49" charset="0"/>
              </a:rPr>
              <a:t>(</a:t>
            </a:r>
            <a:r>
              <a:rPr lang="ru-RU" sz="1800" b="0" i="0" noProof="1">
                <a:solidFill>
                  <a:srgbClr val="198844"/>
                </a:solidFill>
                <a:effectLst/>
                <a:latin typeface="Consolas" panose="020B0609020204030204" pitchFamily="49" charset="0"/>
                <a:cs typeface="Consolas" panose="020B0609020204030204" pitchFamily="49" charset="0"/>
              </a:rPr>
              <a:t>f"IPv4: </a:t>
            </a:r>
            <a:r>
              <a:rPr lang="ru-RU" sz="1800" b="0" i="0" noProof="1">
                <a:solidFill>
                  <a:srgbClr val="373B41"/>
                </a:solidFill>
                <a:effectLst/>
                <a:latin typeface="Consolas" panose="020B0609020204030204" pitchFamily="49" charset="0"/>
                <a:cs typeface="Consolas" panose="020B0609020204030204" pitchFamily="49" charset="0"/>
              </a:rPr>
              <a:t>{ipv4}</a:t>
            </a:r>
            <a:r>
              <a:rPr lang="ru-RU" sz="1800" b="0" i="0" noProof="1">
                <a:solidFill>
                  <a:srgbClr val="198844"/>
                </a:solidFill>
                <a:effectLst/>
                <a:latin typeface="Consolas" panose="020B0609020204030204" pitchFamily="49" charset="0"/>
                <a:cs typeface="Consolas" panose="020B0609020204030204" pitchFamily="49" charset="0"/>
              </a:rPr>
              <a:t>"</a:t>
            </a:r>
            <a:r>
              <a:rPr lang="ru-RU" sz="1800" b="0" i="0" noProof="1">
                <a:solidFill>
                  <a:srgbClr val="373B41"/>
                </a:solidFill>
                <a:effectLst/>
                <a:latin typeface="Consolas" panose="020B0609020204030204" pitchFamily="49" charset="0"/>
                <a:cs typeface="Consolas" panose="020B0609020204030204" pitchFamily="49" charset="0"/>
              </a:rPr>
              <a:t>)</a:t>
            </a:r>
            <a:br>
              <a:rPr lang="ru-RU" sz="1800" b="0" i="0" noProof="1">
                <a:solidFill>
                  <a:srgbClr val="373B41"/>
                </a:solidFill>
                <a:effectLst/>
                <a:latin typeface="Consolas" panose="020B0609020204030204" pitchFamily="49" charset="0"/>
                <a:cs typeface="Consolas" panose="020B0609020204030204" pitchFamily="49" charset="0"/>
              </a:rPr>
            </a:br>
            <a:br>
              <a:rPr lang="ru-RU" sz="1800" b="0" i="0" noProof="1">
                <a:solidFill>
                  <a:srgbClr val="373B41"/>
                </a:solidFill>
                <a:effectLst/>
                <a:latin typeface="Consolas" panose="020B0609020204030204" pitchFamily="49" charset="0"/>
                <a:cs typeface="Consolas" panose="020B0609020204030204" pitchFamily="49" charset="0"/>
              </a:rPr>
            </a:br>
            <a:r>
              <a:rPr lang="ru-RU" sz="1800" b="0" i="0" noProof="1">
                <a:solidFill>
                  <a:srgbClr val="00B0F0"/>
                </a:solidFill>
                <a:effectLst/>
                <a:latin typeface="Consolas" panose="020B0609020204030204" pitchFamily="49" charset="0"/>
                <a:cs typeface="Consolas" panose="020B0609020204030204" pitchFamily="49" charset="0"/>
              </a:rPr>
              <a:t># Получаем все возможные IP-адреса (IPv4 и IPv6)</a:t>
            </a:r>
            <a:br>
              <a:rPr lang="ru-RU" sz="1800" noProof="1">
                <a:solidFill>
                  <a:srgbClr val="00B0F0"/>
                </a:solidFill>
                <a:latin typeface="Consolas" panose="020B0609020204030204" pitchFamily="49" charset="0"/>
                <a:cs typeface="Consolas" panose="020B0609020204030204" pitchFamily="49" charset="0"/>
              </a:rPr>
            </a:br>
            <a:r>
              <a:rPr lang="ru-RU" sz="1800" b="0" i="0" noProof="1">
                <a:solidFill>
                  <a:srgbClr val="373B41"/>
                </a:solidFill>
                <a:effectLst/>
                <a:latin typeface="Consolas" panose="020B0609020204030204" pitchFamily="49" charset="0"/>
                <a:cs typeface="Consolas" panose="020B0609020204030204" pitchFamily="49" charset="0"/>
              </a:rPr>
              <a:t>addresses = socket.getaddrinfo(domain, </a:t>
            </a:r>
            <a:r>
              <a:rPr lang="ru-RU" sz="1800" b="0" i="0" noProof="1">
                <a:solidFill>
                  <a:srgbClr val="F96A38"/>
                </a:solidFill>
                <a:effectLst/>
                <a:latin typeface="Consolas" panose="020B0609020204030204" pitchFamily="49" charset="0"/>
                <a:cs typeface="Consolas" panose="020B0609020204030204" pitchFamily="49" charset="0"/>
              </a:rPr>
              <a:t>None</a:t>
            </a:r>
            <a:r>
              <a:rPr lang="ru-RU" sz="1800" b="0" i="0" noProof="1">
                <a:solidFill>
                  <a:srgbClr val="373B41"/>
                </a:solidFill>
                <a:effectLst/>
                <a:latin typeface="Consolas" panose="020B0609020204030204" pitchFamily="49" charset="0"/>
                <a:cs typeface="Consolas" panose="020B0609020204030204" pitchFamily="49" charset="0"/>
              </a:rPr>
              <a:t>)</a:t>
            </a:r>
            <a:br>
              <a:rPr lang="ru-RU" sz="1800" b="0" i="0" noProof="1">
                <a:solidFill>
                  <a:srgbClr val="373B41"/>
                </a:solidFill>
                <a:effectLst/>
                <a:latin typeface="Consolas" panose="020B0609020204030204" pitchFamily="49" charset="0"/>
                <a:cs typeface="Consolas" panose="020B0609020204030204" pitchFamily="49" charset="0"/>
              </a:rPr>
            </a:br>
            <a:r>
              <a:rPr lang="ru-RU" sz="1800" b="0" i="0" noProof="1">
                <a:solidFill>
                  <a:srgbClr val="3971ED"/>
                </a:solidFill>
                <a:effectLst/>
                <a:latin typeface="Consolas" panose="020B0609020204030204" pitchFamily="49" charset="0"/>
                <a:cs typeface="Consolas" panose="020B0609020204030204" pitchFamily="49" charset="0"/>
              </a:rPr>
              <a:t>print</a:t>
            </a:r>
            <a:r>
              <a:rPr lang="ru-RU" sz="1800" b="0" i="0" noProof="1">
                <a:solidFill>
                  <a:srgbClr val="373B41"/>
                </a:solidFill>
                <a:effectLst/>
                <a:latin typeface="Consolas" panose="020B0609020204030204" pitchFamily="49" charset="0"/>
                <a:cs typeface="Consolas" panose="020B0609020204030204" pitchFamily="49" charset="0"/>
              </a:rPr>
              <a:t>(</a:t>
            </a:r>
            <a:r>
              <a:rPr lang="ru-RU" sz="1800" b="0" i="0" noProof="1">
                <a:solidFill>
                  <a:srgbClr val="198844"/>
                </a:solidFill>
                <a:effectLst/>
                <a:latin typeface="Consolas" panose="020B0609020204030204" pitchFamily="49" charset="0"/>
                <a:cs typeface="Consolas" panose="020B0609020204030204" pitchFamily="49" charset="0"/>
              </a:rPr>
              <a:t>"Все доступные IP-адреса:"</a:t>
            </a:r>
            <a:r>
              <a:rPr lang="ru-RU" sz="1800" b="0" i="0" noProof="1">
                <a:solidFill>
                  <a:srgbClr val="373B41"/>
                </a:solidFill>
                <a:effectLst/>
                <a:latin typeface="Consolas" panose="020B0609020204030204" pitchFamily="49" charset="0"/>
                <a:cs typeface="Consolas" panose="020B0609020204030204" pitchFamily="49" charset="0"/>
              </a:rPr>
              <a:t>)</a:t>
            </a:r>
            <a:br>
              <a:rPr lang="ru-RU" sz="1800" b="0" i="0" noProof="1">
                <a:solidFill>
                  <a:srgbClr val="373B41"/>
                </a:solidFill>
                <a:effectLst/>
                <a:latin typeface="Consolas" panose="020B0609020204030204" pitchFamily="49" charset="0"/>
                <a:cs typeface="Consolas" panose="020B0609020204030204" pitchFamily="49" charset="0"/>
              </a:rPr>
            </a:br>
            <a:r>
              <a:rPr lang="ru-RU" sz="1800" b="0" i="0" noProof="1">
                <a:solidFill>
                  <a:srgbClr val="A36AC7"/>
                </a:solidFill>
                <a:effectLst/>
                <a:latin typeface="Consolas" panose="020B0609020204030204" pitchFamily="49" charset="0"/>
                <a:cs typeface="Consolas" panose="020B0609020204030204" pitchFamily="49" charset="0"/>
              </a:rPr>
              <a:t>for</a:t>
            </a:r>
            <a:r>
              <a:rPr lang="ru-RU" sz="1800" b="0" i="0" noProof="1">
                <a:solidFill>
                  <a:srgbClr val="373B41"/>
                </a:solidFill>
                <a:effectLst/>
                <a:latin typeface="Consolas" panose="020B0609020204030204" pitchFamily="49" charset="0"/>
                <a:cs typeface="Consolas" panose="020B0609020204030204" pitchFamily="49" charset="0"/>
              </a:rPr>
              <a:t> addr </a:t>
            </a:r>
            <a:r>
              <a:rPr lang="ru-RU" sz="1800" b="0" i="0" noProof="1">
                <a:solidFill>
                  <a:srgbClr val="A36AC7"/>
                </a:solidFill>
                <a:effectLst/>
                <a:latin typeface="Consolas" panose="020B0609020204030204" pitchFamily="49" charset="0"/>
                <a:cs typeface="Consolas" panose="020B0609020204030204" pitchFamily="49" charset="0"/>
              </a:rPr>
              <a:t>in</a:t>
            </a:r>
            <a:r>
              <a:rPr lang="ru-RU" sz="1800" b="0" i="0" noProof="1">
                <a:solidFill>
                  <a:srgbClr val="373B41"/>
                </a:solidFill>
                <a:effectLst/>
                <a:latin typeface="Consolas" panose="020B0609020204030204" pitchFamily="49" charset="0"/>
                <a:cs typeface="Consolas" panose="020B0609020204030204" pitchFamily="49" charset="0"/>
              </a:rPr>
              <a:t> addresses:</a:t>
            </a:r>
            <a:br>
              <a:rPr lang="ru-RU" sz="1800" b="0" i="0" noProof="1">
                <a:solidFill>
                  <a:srgbClr val="373B41"/>
                </a:solidFill>
                <a:effectLst/>
                <a:latin typeface="Consolas" panose="020B0609020204030204" pitchFamily="49" charset="0"/>
                <a:cs typeface="Consolas" panose="020B0609020204030204" pitchFamily="49" charset="0"/>
              </a:rPr>
            </a:br>
            <a:r>
              <a:rPr lang="ru-RU" sz="1800" b="0" i="0" noProof="1">
                <a:solidFill>
                  <a:srgbClr val="373B41"/>
                </a:solidFill>
                <a:effectLst/>
                <a:latin typeface="Consolas" panose="020B0609020204030204" pitchFamily="49" charset="0"/>
                <a:cs typeface="Consolas" panose="020B0609020204030204" pitchFamily="49" charset="0"/>
              </a:rPr>
              <a:t>    </a:t>
            </a:r>
            <a:r>
              <a:rPr lang="ru-RU" sz="1800" b="0" i="0" noProof="1">
                <a:solidFill>
                  <a:srgbClr val="3971ED"/>
                </a:solidFill>
                <a:effectLst/>
                <a:latin typeface="Consolas" panose="020B0609020204030204" pitchFamily="49" charset="0"/>
                <a:cs typeface="Consolas" panose="020B0609020204030204" pitchFamily="49" charset="0"/>
              </a:rPr>
              <a:t>print</a:t>
            </a:r>
            <a:r>
              <a:rPr lang="ru-RU" sz="1800" b="0" i="0" noProof="1">
                <a:solidFill>
                  <a:srgbClr val="373B41"/>
                </a:solidFill>
                <a:effectLst/>
                <a:latin typeface="Consolas" panose="020B0609020204030204" pitchFamily="49" charset="0"/>
                <a:cs typeface="Consolas" panose="020B0609020204030204" pitchFamily="49" charset="0"/>
              </a:rPr>
              <a:t>(addr[</a:t>
            </a:r>
            <a:r>
              <a:rPr lang="ru-RU" sz="1800" b="0" i="0" noProof="1">
                <a:solidFill>
                  <a:srgbClr val="F96A38"/>
                </a:solidFill>
                <a:effectLst/>
                <a:latin typeface="Consolas" panose="020B0609020204030204" pitchFamily="49" charset="0"/>
                <a:cs typeface="Consolas" panose="020B0609020204030204" pitchFamily="49" charset="0"/>
              </a:rPr>
              <a:t>4</a:t>
            </a:r>
            <a:r>
              <a:rPr lang="ru-RU" sz="1800" b="0" i="0" noProof="1">
                <a:solidFill>
                  <a:srgbClr val="373B41"/>
                </a:solidFill>
                <a:effectLst/>
                <a:latin typeface="Consolas" panose="020B0609020204030204" pitchFamily="49" charset="0"/>
                <a:cs typeface="Consolas" panose="020B0609020204030204" pitchFamily="49" charset="0"/>
              </a:rPr>
              <a:t>][</a:t>
            </a:r>
            <a:r>
              <a:rPr lang="ru-RU" sz="1800" b="0" i="0" noProof="1">
                <a:solidFill>
                  <a:srgbClr val="F96A38"/>
                </a:solidFill>
                <a:effectLst/>
                <a:latin typeface="Consolas" panose="020B0609020204030204" pitchFamily="49" charset="0"/>
                <a:cs typeface="Consolas" panose="020B0609020204030204" pitchFamily="49" charset="0"/>
              </a:rPr>
              <a:t>0</a:t>
            </a:r>
            <a:r>
              <a:rPr lang="ru-RU" sz="1800" b="0" i="0" noProof="1">
                <a:solidFill>
                  <a:srgbClr val="373B41"/>
                </a:solidFill>
                <a:effectLst/>
                <a:latin typeface="Consolas" panose="020B0609020204030204" pitchFamily="49" charset="0"/>
                <a:cs typeface="Consolas" panose="020B0609020204030204" pitchFamily="49" charset="0"/>
              </a:rPr>
              <a:t>])</a:t>
            </a:r>
            <a:endParaRPr lang="ru-RU" sz="1800" noProof="1">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5B3B4467-1083-F610-7311-4934BF838D2B}"/>
              </a:ext>
            </a:extLst>
          </p:cNvPr>
          <p:cNvSpPr txBox="1"/>
          <p:nvPr/>
        </p:nvSpPr>
        <p:spPr>
          <a:xfrm>
            <a:off x="685800" y="927293"/>
            <a:ext cx="10922000" cy="1938992"/>
          </a:xfrm>
          <a:prstGeom prst="rect">
            <a:avLst/>
          </a:prstGeom>
          <a:noFill/>
        </p:spPr>
        <p:txBody>
          <a:bodyPr wrap="square">
            <a:spAutoFit/>
          </a:bodyPr>
          <a:lstStyle/>
          <a:p>
            <a:r>
              <a:rPr lang="ru-RU" sz="2000" b="1" i="0" dirty="0">
                <a:solidFill>
                  <a:srgbClr val="000000"/>
                </a:solidFill>
                <a:effectLst/>
                <a:cs typeface="Consolas" panose="020B0609020204030204" pitchFamily="49" charset="0"/>
              </a:rPr>
              <a:t>Запросы к серверам доменных имен выполняют </a:t>
            </a:r>
            <a:r>
              <a:rPr lang="en" sz="2000" b="1" i="0" dirty="0">
                <a:solidFill>
                  <a:srgbClr val="000000"/>
                </a:solidFill>
                <a:effectLst/>
                <a:cs typeface="Consolas" panose="020B0609020204030204" pitchFamily="49" charset="0"/>
              </a:rPr>
              <a:t>resolver-</a:t>
            </a:r>
            <a:r>
              <a:rPr lang="ru-RU" sz="2000" b="1" i="0" dirty="0">
                <a:solidFill>
                  <a:srgbClr val="000000"/>
                </a:solidFill>
                <a:effectLst/>
                <a:cs typeface="Consolas" panose="020B0609020204030204" pitchFamily="49" charset="0"/>
              </a:rPr>
              <a:t>ы.</a:t>
            </a:r>
            <a:br>
              <a:rPr lang="ru-RU" sz="2000" dirty="0">
                <a:cs typeface="Consolas" panose="020B0609020204030204" pitchFamily="49" charset="0"/>
              </a:rPr>
            </a:br>
            <a:r>
              <a:rPr lang="en" sz="2000" b="1" i="0" dirty="0">
                <a:solidFill>
                  <a:srgbClr val="000000"/>
                </a:solidFill>
                <a:effectLst/>
                <a:cs typeface="Consolas" panose="020B0609020204030204" pitchFamily="49" charset="0"/>
              </a:rPr>
              <a:t>Resolver</a:t>
            </a:r>
            <a:r>
              <a:rPr lang="en" sz="2000" b="0" i="0" dirty="0">
                <a:solidFill>
                  <a:srgbClr val="000000"/>
                </a:solidFill>
                <a:effectLst/>
                <a:cs typeface="Consolas" panose="020B0609020204030204" pitchFamily="49" charset="0"/>
              </a:rPr>
              <a:t> </a:t>
            </a:r>
            <a:r>
              <a:rPr lang="ru-RU" sz="2000" b="0" i="0" dirty="0">
                <a:solidFill>
                  <a:srgbClr val="000000"/>
                </a:solidFill>
                <a:effectLst/>
                <a:cs typeface="Consolas" panose="020B0609020204030204" pitchFamily="49" charset="0"/>
              </a:rPr>
              <a:t>—</a:t>
            </a:r>
            <a:r>
              <a:rPr lang="en" sz="2000" b="0" i="0" dirty="0">
                <a:solidFill>
                  <a:srgbClr val="000000"/>
                </a:solidFill>
                <a:effectLst/>
                <a:cs typeface="Consolas" panose="020B0609020204030204" pitchFamily="49" charset="0"/>
              </a:rPr>
              <a:t> </a:t>
            </a:r>
            <a:r>
              <a:rPr lang="ru-RU" sz="2000" b="0" i="0" dirty="0">
                <a:solidFill>
                  <a:srgbClr val="000000"/>
                </a:solidFill>
                <a:effectLst/>
                <a:cs typeface="Consolas" panose="020B0609020204030204" pitchFamily="49" charset="0"/>
              </a:rPr>
              <a:t>часть системных библиотеки (например, </a:t>
            </a:r>
            <a:r>
              <a:rPr lang="en" sz="2000" b="0" i="0" noProof="1">
                <a:solidFill>
                  <a:srgbClr val="000000"/>
                </a:solidFill>
                <a:effectLst/>
                <a:cs typeface="Consolas" panose="020B0609020204030204" pitchFamily="49" charset="0"/>
              </a:rPr>
              <a:t>libc</a:t>
            </a:r>
            <a:r>
              <a:rPr lang="en" sz="2000" b="0" i="0" dirty="0">
                <a:solidFill>
                  <a:srgbClr val="000000"/>
                </a:solidFill>
                <a:effectLst/>
                <a:cs typeface="Consolas" panose="020B0609020204030204" pitchFamily="49" charset="0"/>
              </a:rPr>
              <a:t>), </a:t>
            </a:r>
            <a:r>
              <a:rPr lang="ru-RU" sz="2000" b="0" i="0" dirty="0">
                <a:solidFill>
                  <a:srgbClr val="000000"/>
                </a:solidFill>
                <a:effectLst/>
                <a:cs typeface="Consolas" panose="020B0609020204030204" pitchFamily="49" charset="0"/>
              </a:rPr>
              <a:t>которое </a:t>
            </a:r>
            <a:r>
              <a:rPr lang="en-US" sz="2000" dirty="0">
                <a:solidFill>
                  <a:srgbClr val="000000"/>
                </a:solidFill>
                <a:cs typeface="Consolas" panose="020B0609020204030204" pitchFamily="49" charset="0"/>
              </a:rPr>
              <a:t>«</a:t>
            </a:r>
            <a:r>
              <a:rPr lang="ru-RU" sz="2000" b="0" i="0" dirty="0">
                <a:solidFill>
                  <a:srgbClr val="000000"/>
                </a:solidFill>
                <a:effectLst/>
                <a:cs typeface="Consolas" panose="020B0609020204030204" pitchFamily="49" charset="0"/>
              </a:rPr>
              <a:t>разрешают</a:t>
            </a:r>
            <a:r>
              <a:rPr lang="en-US" sz="2000" b="0" i="0" dirty="0">
                <a:solidFill>
                  <a:srgbClr val="000000"/>
                </a:solidFill>
                <a:effectLst/>
                <a:cs typeface="Consolas" panose="020B0609020204030204" pitchFamily="49" charset="0"/>
              </a:rPr>
              <a:t>» / «</a:t>
            </a:r>
            <a:r>
              <a:rPr lang="ru-RU" sz="2000" b="0" i="0" dirty="0">
                <a:solidFill>
                  <a:srgbClr val="000000"/>
                </a:solidFill>
                <a:effectLst/>
                <a:cs typeface="Consolas" panose="020B0609020204030204" pitchFamily="49" charset="0"/>
              </a:rPr>
              <a:t>резолвят</a:t>
            </a:r>
            <a:r>
              <a:rPr lang="en-US" sz="2000" b="0" i="0" dirty="0">
                <a:solidFill>
                  <a:srgbClr val="000000"/>
                </a:solidFill>
                <a:effectLst/>
                <a:cs typeface="Consolas" panose="020B0609020204030204" pitchFamily="49" charset="0"/>
              </a:rPr>
              <a:t>»</a:t>
            </a:r>
            <a:r>
              <a:rPr lang="ru-RU" sz="2000" b="0" i="0" dirty="0">
                <a:solidFill>
                  <a:srgbClr val="000000"/>
                </a:solidFill>
                <a:effectLst/>
                <a:cs typeface="Consolas" panose="020B0609020204030204" pitchFamily="49" charset="0"/>
              </a:rPr>
              <a:t> доменные имена.</a:t>
            </a:r>
            <a:endParaRPr lang="en-US" sz="2000" b="0" i="0" dirty="0">
              <a:solidFill>
                <a:srgbClr val="000000"/>
              </a:solidFill>
              <a:effectLst/>
              <a:cs typeface="Consolas" panose="020B0609020204030204" pitchFamily="49" charset="0"/>
            </a:endParaRPr>
          </a:p>
          <a:p>
            <a:pPr marL="342900" indent="-342900">
              <a:buFont typeface="Arial" panose="020B0604020202020204" pitchFamily="34" charset="0"/>
              <a:buChar char="•"/>
            </a:pPr>
            <a:r>
              <a:rPr lang="ru-RU" sz="2000" dirty="0">
                <a:solidFill>
                  <a:srgbClr val="000000"/>
                </a:solidFill>
                <a:cs typeface="Consolas" panose="020B0609020204030204" pitchFamily="49" charset="0"/>
              </a:rPr>
              <a:t>Смотрим в локальном кэше</a:t>
            </a:r>
          </a:p>
          <a:p>
            <a:pPr marL="342900" indent="-342900">
              <a:buFont typeface="Arial" panose="020B0604020202020204" pitchFamily="34" charset="0"/>
              <a:buChar char="•"/>
            </a:pPr>
            <a:r>
              <a:rPr lang="ru-RU" sz="2000" dirty="0">
                <a:solidFill>
                  <a:srgbClr val="000000"/>
                </a:solidFill>
                <a:cs typeface="Consolas" panose="020B0609020204030204" pitchFamily="49" charset="0"/>
              </a:rPr>
              <a:t>Смотрим в </a:t>
            </a:r>
            <a:r>
              <a:rPr lang="en-US" sz="2000" noProof="1">
                <a:solidFill>
                  <a:srgbClr val="000000"/>
                </a:solidFill>
                <a:latin typeface="Consolas" panose="020B0609020204030204" pitchFamily="49" charset="0"/>
                <a:cs typeface="Consolas" panose="020B0609020204030204" pitchFamily="49" charset="0"/>
              </a:rPr>
              <a:t>/etc/hosts</a:t>
            </a:r>
            <a:endParaRPr lang="en-US" sz="2000" dirty="0">
              <a:solidFill>
                <a:srgbClr val="000000"/>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ru-RU" sz="2000" dirty="0">
                <a:solidFill>
                  <a:srgbClr val="000000"/>
                </a:solidFill>
                <a:cs typeface="Consolas" panose="020B0609020204030204" pitchFamily="49" charset="0"/>
              </a:rPr>
              <a:t>Обращаемся к рекурсивному серверу (который прописан в настройках сети)</a:t>
            </a:r>
            <a:endParaRPr lang="ru-RU" sz="2000" dirty="0">
              <a:cs typeface="Consolas" panose="020B0609020204030204" pitchFamily="49" charset="0"/>
            </a:endParaRPr>
          </a:p>
        </p:txBody>
      </p:sp>
      <p:sp>
        <p:nvSpPr>
          <p:cNvPr id="6" name="TextBox 5">
            <a:extLst>
              <a:ext uri="{FF2B5EF4-FFF2-40B4-BE49-F238E27FC236}">
                <a16:creationId xmlns:a16="http://schemas.microsoft.com/office/drawing/2014/main" id="{610D9BB8-456A-CCE2-2706-A1C575E1D4E2}"/>
              </a:ext>
            </a:extLst>
          </p:cNvPr>
          <p:cNvSpPr txBox="1"/>
          <p:nvPr/>
        </p:nvSpPr>
        <p:spPr>
          <a:xfrm>
            <a:off x="254000" y="3094885"/>
            <a:ext cx="5146648" cy="2964914"/>
          </a:xfrm>
          <a:prstGeom prst="rect">
            <a:avLst/>
          </a:prstGeom>
          <a:solidFill>
            <a:schemeClr val="accent5">
              <a:lumMod val="20000"/>
              <a:lumOff val="80000"/>
            </a:schemeClr>
          </a:solidFill>
        </p:spPr>
        <p:txBody>
          <a:bodyPr wrap="square">
            <a:spAutoFit/>
          </a:bodyPr>
          <a:lstStyle/>
          <a:p>
            <a:r>
              <a:rPr lang="ru-RU" sz="2000" b="1" dirty="0"/>
              <a:t>Проверка текущих </a:t>
            </a:r>
            <a:r>
              <a:rPr lang="en" sz="2000" b="1" dirty="0"/>
              <a:t>DNS-</a:t>
            </a:r>
            <a:r>
              <a:rPr lang="ru-RU" sz="2000" b="1" dirty="0"/>
              <a:t>серверов:</a:t>
            </a:r>
          </a:p>
          <a:p>
            <a:pPr>
              <a:spcBef>
                <a:spcPts val="1000"/>
              </a:spcBef>
            </a:pPr>
            <a:r>
              <a:rPr lang="en" sz="2000" b="1" dirty="0"/>
              <a:t>Linux/macOS</a:t>
            </a:r>
            <a:r>
              <a:rPr lang="en-US" sz="2000" b="1" dirty="0"/>
              <a:t>: </a:t>
            </a:r>
            <a:r>
              <a:rPr lang="ru-RU" sz="2000" noProof="1"/>
              <a:t>/etc/resolv.conf</a:t>
            </a:r>
            <a:br>
              <a:rPr lang="ru-RU" b="1" noProof="1"/>
            </a:br>
            <a:r>
              <a:rPr lang="ru-RU" noProof="1">
                <a:solidFill>
                  <a:schemeClr val="accent6">
                    <a:lumMod val="50000"/>
                  </a:schemeClr>
                </a:solidFill>
                <a:effectLst/>
                <a:latin typeface="Consolas" panose="020B0609020204030204" pitchFamily="49" charset="0"/>
                <a:cs typeface="Consolas" panose="020B0609020204030204" pitchFamily="49" charset="0"/>
              </a:rPr>
              <a:t>cat /etc/resolv.conf</a:t>
            </a:r>
          </a:p>
          <a:p>
            <a:r>
              <a:rPr lang="en" dirty="0">
                <a:solidFill>
                  <a:schemeClr val="accent6">
                    <a:lumMod val="50000"/>
                  </a:schemeClr>
                </a:solidFill>
                <a:effectLst/>
                <a:latin typeface="Consolas" panose="020B0609020204030204" pitchFamily="49" charset="0"/>
                <a:cs typeface="Consolas" panose="020B0609020204030204" pitchFamily="49" charset="0"/>
              </a:rPr>
              <a:t># ...</a:t>
            </a:r>
          </a:p>
          <a:p>
            <a:r>
              <a:rPr lang="en" dirty="0">
                <a:solidFill>
                  <a:schemeClr val="accent6">
                    <a:lumMod val="50000"/>
                  </a:schemeClr>
                </a:solidFill>
                <a:effectLst/>
                <a:latin typeface="Consolas" panose="020B0609020204030204" pitchFamily="49" charset="0"/>
                <a:cs typeface="Consolas" panose="020B0609020204030204" pitchFamily="49" charset="0"/>
              </a:rPr>
              <a:t># This file is automatically generated.</a:t>
            </a:r>
          </a:p>
          <a:p>
            <a:r>
              <a:rPr lang="en" dirty="0">
                <a:solidFill>
                  <a:schemeClr val="accent6">
                    <a:lumMod val="50000"/>
                  </a:schemeClr>
                </a:solidFill>
                <a:effectLst/>
                <a:latin typeface="Consolas" panose="020B0609020204030204" pitchFamily="49" charset="0"/>
                <a:cs typeface="Consolas" panose="020B0609020204030204" pitchFamily="49" charset="0"/>
              </a:rPr>
              <a:t>#</a:t>
            </a:r>
          </a:p>
          <a:p>
            <a:r>
              <a:rPr lang="en" dirty="0">
                <a:solidFill>
                  <a:schemeClr val="accent6">
                    <a:lumMod val="50000"/>
                  </a:schemeClr>
                </a:solidFill>
                <a:effectLst/>
                <a:latin typeface="Consolas" panose="020B0609020204030204" pitchFamily="49" charset="0"/>
                <a:cs typeface="Consolas" panose="020B0609020204030204" pitchFamily="49" charset="0"/>
              </a:rPr>
              <a:t>nameserver 10.254.254.254</a:t>
            </a:r>
          </a:p>
          <a:p>
            <a:pPr>
              <a:spcBef>
                <a:spcPts val="1000"/>
              </a:spcBef>
            </a:pPr>
            <a:r>
              <a:rPr lang="en" sz="2000" b="1" dirty="0"/>
              <a:t>Windows:</a:t>
            </a:r>
            <a:br>
              <a:rPr lang="en" sz="2000" b="1" dirty="0"/>
            </a:br>
            <a:r>
              <a:rPr lang="en" sz="2000" dirty="0">
                <a:solidFill>
                  <a:schemeClr val="accent6">
                    <a:lumMod val="50000"/>
                  </a:schemeClr>
                </a:solidFill>
                <a:latin typeface="Consolas" panose="020B0609020204030204" pitchFamily="49" charset="0"/>
                <a:cs typeface="Consolas" panose="020B0609020204030204" pitchFamily="49" charset="0"/>
              </a:rPr>
              <a:t>ipconfig /all</a:t>
            </a:r>
          </a:p>
        </p:txBody>
      </p:sp>
      <p:sp>
        <p:nvSpPr>
          <p:cNvPr id="8" name="TextBox 7">
            <a:extLst>
              <a:ext uri="{FF2B5EF4-FFF2-40B4-BE49-F238E27FC236}">
                <a16:creationId xmlns:a16="http://schemas.microsoft.com/office/drawing/2014/main" id="{A4ED66F3-5588-1DE3-7A36-E5F8AF146878}"/>
              </a:ext>
            </a:extLst>
          </p:cNvPr>
          <p:cNvSpPr txBox="1"/>
          <p:nvPr/>
        </p:nvSpPr>
        <p:spPr>
          <a:xfrm>
            <a:off x="5680048" y="3094885"/>
            <a:ext cx="6096000" cy="369332"/>
          </a:xfrm>
          <a:prstGeom prst="rect">
            <a:avLst/>
          </a:prstGeom>
          <a:noFill/>
        </p:spPr>
        <p:txBody>
          <a:bodyPr wrap="square">
            <a:spAutoFit/>
          </a:bodyPr>
          <a:lstStyle/>
          <a:p>
            <a:r>
              <a:rPr lang="ru-RU" b="1" dirty="0"/>
              <a:t>Резолвинг доменов в </a:t>
            </a:r>
            <a:r>
              <a:rPr lang="en-US" b="1" dirty="0"/>
              <a:t>python</a:t>
            </a:r>
            <a:endParaRPr lang="ru-RU" sz="1800" b="1" dirty="0"/>
          </a:p>
        </p:txBody>
      </p:sp>
    </p:spTree>
    <p:extLst>
      <p:ext uri="{BB962C8B-B14F-4D97-AF65-F5344CB8AC3E}">
        <p14:creationId xmlns:p14="http://schemas.microsoft.com/office/powerpoint/2010/main" val="3911529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D93CF7-AB95-9E16-43A7-5E5DC1FFEE24}"/>
              </a:ext>
            </a:extLst>
          </p:cNvPr>
          <p:cNvSpPr>
            <a:spLocks noGrp="1"/>
          </p:cNvSpPr>
          <p:nvPr>
            <p:ph type="title"/>
          </p:nvPr>
        </p:nvSpPr>
        <p:spPr>
          <a:xfrm>
            <a:off x="838200" y="3742659"/>
            <a:ext cx="10515600" cy="709427"/>
          </a:xfrm>
        </p:spPr>
        <p:txBody>
          <a:bodyPr/>
          <a:lstStyle/>
          <a:p>
            <a:r>
              <a:rPr lang="ru-RU" dirty="0"/>
              <a:t>Типы ответов </a:t>
            </a:r>
            <a:r>
              <a:rPr lang="en" dirty="0"/>
              <a:t>DNS</a:t>
            </a:r>
            <a:endParaRPr lang="ru-RU" dirty="0"/>
          </a:p>
        </p:txBody>
      </p:sp>
      <p:sp>
        <p:nvSpPr>
          <p:cNvPr id="3" name="Объект 2">
            <a:extLst>
              <a:ext uri="{FF2B5EF4-FFF2-40B4-BE49-F238E27FC236}">
                <a16:creationId xmlns:a16="http://schemas.microsoft.com/office/drawing/2014/main" id="{25ECAB57-C9C1-FCE6-0F0C-CC889FAB0736}"/>
              </a:ext>
            </a:extLst>
          </p:cNvPr>
          <p:cNvSpPr>
            <a:spLocks noGrp="1"/>
          </p:cNvSpPr>
          <p:nvPr>
            <p:ph idx="1"/>
          </p:nvPr>
        </p:nvSpPr>
        <p:spPr>
          <a:xfrm>
            <a:off x="838200" y="4479612"/>
            <a:ext cx="10515600" cy="2041800"/>
          </a:xfrm>
        </p:spPr>
        <p:txBody>
          <a:bodyPr/>
          <a:lstStyle/>
          <a:p>
            <a:r>
              <a:rPr lang="ru-RU" sz="2000" dirty="0"/>
              <a:t>Авторитетный (</a:t>
            </a:r>
            <a:r>
              <a:rPr lang="en" sz="2000" dirty="0"/>
              <a:t>authoritative, «</a:t>
            </a:r>
            <a:r>
              <a:rPr lang="ru-RU" sz="2000" dirty="0"/>
              <a:t>заслуживающий доверия</a:t>
            </a:r>
            <a:r>
              <a:rPr lang="en-US" sz="2000" dirty="0"/>
              <a:t>»</a:t>
            </a:r>
            <a:r>
              <a:rPr lang="ru-RU" sz="2000" dirty="0"/>
              <a:t>)</a:t>
            </a:r>
            <a:endParaRPr lang="en-US" sz="2000" dirty="0"/>
          </a:p>
          <a:p>
            <a:pPr lvl="1"/>
            <a:r>
              <a:rPr lang="ru-RU" sz="1800" dirty="0"/>
              <a:t>Ответ от сервера, обслуживающего доменную зону</a:t>
            </a:r>
            <a:endParaRPr lang="en-US" sz="1800" dirty="0"/>
          </a:p>
          <a:p>
            <a:pPr lvl="1"/>
            <a:r>
              <a:rPr lang="ru-RU" sz="1800" dirty="0"/>
              <a:t>Получен из файлов на диске сервера</a:t>
            </a:r>
            <a:endParaRPr lang="en-US" sz="1800" dirty="0"/>
          </a:p>
          <a:p>
            <a:r>
              <a:rPr lang="ru-RU" sz="2000" dirty="0"/>
              <a:t>Неавторитетный (</a:t>
            </a:r>
            <a:r>
              <a:rPr lang="en" sz="2000" dirty="0"/>
              <a:t>non-authoritative, «</a:t>
            </a:r>
            <a:r>
              <a:rPr lang="ru-RU" sz="2000" dirty="0"/>
              <a:t>не заслуживающий доверия</a:t>
            </a:r>
            <a:r>
              <a:rPr lang="en-US" sz="2000" dirty="0"/>
              <a:t>»</a:t>
            </a:r>
            <a:r>
              <a:rPr lang="ru-RU" sz="2000" dirty="0"/>
              <a:t>)</a:t>
            </a:r>
            <a:endParaRPr lang="en-US" sz="2000" dirty="0"/>
          </a:p>
          <a:p>
            <a:pPr lvl="1"/>
            <a:r>
              <a:rPr lang="ru-RU" sz="1800" dirty="0"/>
              <a:t>Ответ от сервера, который не обслуживает доменную зону</a:t>
            </a:r>
            <a:endParaRPr lang="en-US" sz="1800" dirty="0"/>
          </a:p>
          <a:p>
            <a:pPr lvl="1"/>
            <a:r>
              <a:rPr lang="ru-RU" sz="1800" dirty="0"/>
              <a:t>Получен из кэша, данные могли устареть</a:t>
            </a:r>
          </a:p>
        </p:txBody>
      </p:sp>
      <p:sp>
        <p:nvSpPr>
          <p:cNvPr id="5" name="TextBox 4">
            <a:extLst>
              <a:ext uri="{FF2B5EF4-FFF2-40B4-BE49-F238E27FC236}">
                <a16:creationId xmlns:a16="http://schemas.microsoft.com/office/drawing/2014/main" id="{8FB8D113-7EBC-54BA-D7E8-0E9EE0641C94}"/>
              </a:ext>
            </a:extLst>
          </p:cNvPr>
          <p:cNvSpPr txBox="1"/>
          <p:nvPr/>
        </p:nvSpPr>
        <p:spPr>
          <a:xfrm>
            <a:off x="838200" y="1078018"/>
            <a:ext cx="10515600" cy="2195473"/>
          </a:xfrm>
          <a:prstGeom prst="rect">
            <a:avLst/>
          </a:prstGeom>
          <a:noFill/>
        </p:spPr>
        <p:txBody>
          <a:bodyPr wrap="square">
            <a:spAutoFit/>
          </a:bodyPr>
          <a:lstStyle/>
          <a:p>
            <a:r>
              <a:rPr lang="en" sz="2000" b="1" dirty="0"/>
              <a:t>DNS-</a:t>
            </a:r>
            <a:r>
              <a:rPr lang="ru-RU" sz="2000" b="1" dirty="0"/>
              <a:t>зона</a:t>
            </a:r>
            <a:r>
              <a:rPr lang="ru-RU" sz="2000" dirty="0"/>
              <a:t> – это область ответственности в </a:t>
            </a:r>
            <a:r>
              <a:rPr lang="ru-RU" sz="2000" b="1" dirty="0"/>
              <a:t>системе доменных имен (</a:t>
            </a:r>
            <a:r>
              <a:rPr lang="en" sz="2000" b="1" dirty="0"/>
              <a:t>DNS)</a:t>
            </a:r>
            <a:r>
              <a:rPr lang="en" sz="2000" dirty="0"/>
              <a:t>, </a:t>
            </a:r>
            <a:r>
              <a:rPr lang="ru-RU" sz="2000" dirty="0"/>
              <a:t>которая содержит </a:t>
            </a:r>
            <a:r>
              <a:rPr lang="ru-RU" sz="2000" b="1" dirty="0"/>
              <a:t>записи </a:t>
            </a:r>
            <a:r>
              <a:rPr lang="en" sz="2000" b="1" dirty="0"/>
              <a:t>DNS</a:t>
            </a:r>
            <a:r>
              <a:rPr lang="en" sz="2000" dirty="0"/>
              <a:t> </a:t>
            </a:r>
            <a:r>
              <a:rPr lang="ru-RU" sz="2000" dirty="0"/>
              <a:t>для одного или нескольких доменов. Это файл или база данных, где хранятся все настройки для определенного доменного имени.</a:t>
            </a:r>
            <a:endParaRPr lang="en-US" sz="2000" dirty="0"/>
          </a:p>
          <a:p>
            <a:pPr>
              <a:spcBef>
                <a:spcPts val="1000"/>
              </a:spcBef>
            </a:pPr>
            <a:r>
              <a:rPr lang="ru-RU" sz="2000" dirty="0"/>
              <a:t>Типы </a:t>
            </a:r>
            <a:r>
              <a:rPr lang="en" sz="2000" dirty="0"/>
              <a:t>DNS-</a:t>
            </a:r>
            <a:r>
              <a:rPr lang="ru-RU" sz="2000" dirty="0"/>
              <a:t>зон</a:t>
            </a:r>
            <a:r>
              <a:rPr lang="en-US" sz="2000" dirty="0"/>
              <a:t>:</a:t>
            </a:r>
          </a:p>
          <a:p>
            <a:pPr marL="342900" indent="-342900">
              <a:spcBef>
                <a:spcPts val="500"/>
              </a:spcBef>
              <a:buFont typeface="Arial" panose="020B0604020202020204" pitchFamily="34" charset="0"/>
              <a:buChar char="•"/>
            </a:pPr>
            <a:r>
              <a:rPr lang="ru-RU" sz="2000" dirty="0"/>
              <a:t>Прямая – для определение </a:t>
            </a:r>
            <a:r>
              <a:rPr lang="en" sz="2000" dirty="0"/>
              <a:t>IP-</a:t>
            </a:r>
            <a:r>
              <a:rPr lang="ru-RU" sz="2000" dirty="0"/>
              <a:t>адреса по доменному имени</a:t>
            </a:r>
            <a:endParaRPr lang="en-US" sz="2000" dirty="0"/>
          </a:p>
          <a:p>
            <a:pPr marL="342900" indent="-342900">
              <a:spcBef>
                <a:spcPts val="500"/>
              </a:spcBef>
              <a:buFont typeface="Arial" panose="020B0604020202020204" pitchFamily="34" charset="0"/>
              <a:buChar char="•"/>
            </a:pPr>
            <a:r>
              <a:rPr lang="ru-RU" sz="2000" dirty="0"/>
              <a:t>Обратная (</a:t>
            </a:r>
            <a:r>
              <a:rPr lang="en" sz="2000" dirty="0"/>
              <a:t>reverse) – </a:t>
            </a:r>
            <a:r>
              <a:rPr lang="ru-RU" sz="2000" dirty="0"/>
              <a:t>для определение доменного имени по </a:t>
            </a:r>
            <a:r>
              <a:rPr lang="en" sz="2000" dirty="0"/>
              <a:t>IP-</a:t>
            </a:r>
            <a:r>
              <a:rPr lang="ru-RU" sz="2000" dirty="0"/>
              <a:t>адресу</a:t>
            </a:r>
          </a:p>
        </p:txBody>
      </p:sp>
      <p:sp>
        <p:nvSpPr>
          <p:cNvPr id="6" name="Заголовок 1">
            <a:extLst>
              <a:ext uri="{FF2B5EF4-FFF2-40B4-BE49-F238E27FC236}">
                <a16:creationId xmlns:a16="http://schemas.microsoft.com/office/drawing/2014/main" id="{04F12D6C-94DF-4C9B-AFA1-8194F44C54FE}"/>
              </a:ext>
            </a:extLst>
          </p:cNvPr>
          <p:cNvSpPr txBox="1">
            <a:spLocks/>
          </p:cNvSpPr>
          <p:nvPr/>
        </p:nvSpPr>
        <p:spPr>
          <a:xfrm>
            <a:off x="838200" y="336588"/>
            <a:ext cx="10515600" cy="73079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dirty="0"/>
              <a:t>DNS</a:t>
            </a:r>
            <a:r>
              <a:rPr lang="ru-RU" dirty="0"/>
              <a:t>-зоны</a:t>
            </a:r>
          </a:p>
        </p:txBody>
      </p:sp>
    </p:spTree>
    <p:extLst>
      <p:ext uri="{BB962C8B-B14F-4D97-AF65-F5344CB8AC3E}">
        <p14:creationId xmlns:p14="http://schemas.microsoft.com/office/powerpoint/2010/main" val="89357510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2827</TotalTime>
  <Words>8257</Words>
  <Application>Microsoft Macintosh PowerPoint</Application>
  <PresentationFormat>Широкоэкранный</PresentationFormat>
  <Paragraphs>845</Paragraphs>
  <Slides>47</Slides>
  <Notes>1</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47</vt:i4>
      </vt:variant>
    </vt:vector>
  </HeadingPairs>
  <TitlesOfParts>
    <vt:vector size="54" baseType="lpstr">
      <vt:lpstr>Andale Mono</vt:lpstr>
      <vt:lpstr>Arial</vt:lpstr>
      <vt:lpstr>Calibri</vt:lpstr>
      <vt:lpstr>Calibri Light</vt:lpstr>
      <vt:lpstr>Consolas</vt:lpstr>
      <vt:lpstr>Wingdings</vt:lpstr>
      <vt:lpstr>Тема Office</vt:lpstr>
      <vt:lpstr>DNS (Domain name system)</vt:lpstr>
      <vt:lpstr>Что такое DNS?</vt:lpstr>
      <vt:lpstr>Доменное имя</vt:lpstr>
      <vt:lpstr>Иерархия организаций, стоящая за DNS</vt:lpstr>
      <vt:lpstr>Иерархия организаций, стоящая за DNS</vt:lpstr>
      <vt:lpstr>Как работает DNS?</vt:lpstr>
      <vt:lpstr>Виды DNS-серверов</vt:lpstr>
      <vt:lpstr>Локальный резолвер</vt:lpstr>
      <vt:lpstr>Типы ответов DNS</vt:lpstr>
      <vt:lpstr>Записи DNS (Resource Record, RR)</vt:lpstr>
      <vt:lpstr>Пример файла зоны</vt:lpstr>
      <vt:lpstr>Презентация PowerPoint</vt:lpstr>
      <vt:lpstr>Утилита nslookup</vt:lpstr>
      <vt:lpstr>Утилита dig</vt:lpstr>
      <vt:lpstr>Утилита host</vt:lpstr>
      <vt:lpstr>DNSSEC (Domain Name System Security Extensions)</vt:lpstr>
      <vt:lpstr>Как работает DNSSEC?</vt:lpstr>
      <vt:lpstr>DNSSEC-записи</vt:lpstr>
      <vt:lpstr>Насколько DNSSEC актуален?</vt:lpstr>
      <vt:lpstr>DNS over HTTPS (DoH), DNS over TLS (DoT)</vt:lpstr>
      <vt:lpstr>WhoIs</vt:lpstr>
      <vt:lpstr>Как работает WHOIS?</vt:lpstr>
      <vt:lpstr>TLS / SSL</vt:lpstr>
      <vt:lpstr>История SSL / TLS</vt:lpstr>
      <vt:lpstr>Какие проблемы решает?</vt:lpstr>
      <vt:lpstr>TLS / SSL</vt:lpstr>
      <vt:lpstr>Шифрование и целостность данных в TLS</vt:lpstr>
      <vt:lpstr>Цифровые подписи</vt:lpstr>
      <vt:lpstr>SSL-сертификаты</vt:lpstr>
      <vt:lpstr>Структура SSL-сертификата</vt:lpstr>
      <vt:lpstr>Содержимое SSL-сертификата</vt:lpstr>
      <vt:lpstr>Виды SSL-сертификатов</vt:lpstr>
      <vt:lpstr>Центры сертификации (CA – Certificate Authority)</vt:lpstr>
      <vt:lpstr>Цепочка выдачи сертификата / Certificate Chain</vt:lpstr>
      <vt:lpstr>Certificate Signing Request (CSR) (запрос на выдачу сертификата)</vt:lpstr>
      <vt:lpstr>Просмотр цепочки сертификатов домена (openssl)</vt:lpstr>
      <vt:lpstr>Презентация PowerPoint</vt:lpstr>
      <vt:lpstr>Как настроить web-сервер (nginx) для использования SSL-сертификата?</vt:lpstr>
      <vt:lpstr>Процесс установки соединения в TLS</vt:lpstr>
      <vt:lpstr>Как сервер доказывает владение закрытым ключом</vt:lpstr>
      <vt:lpstr>Установка соединения TLS 1.2 vs TLS 1.3</vt:lpstr>
      <vt:lpstr>Передача данных в установленном TLS-соединении</vt:lpstr>
      <vt:lpstr>Дополнительные возможности TLS</vt:lpstr>
      <vt:lpstr>SNI (Server Name Indication) Несколько доменов на одном IP</vt:lpstr>
      <vt:lpstr>ALPN (Application-Layer Protocol Negotiation) Выбор протокола HTTP/1.1, HTTP/2, HTTP/3</vt:lpstr>
      <vt:lpstr>TLS Session Resumption  Ускоренное повторное подключение</vt:lpstr>
      <vt:lpstr>HSTS (HTTP Strict Transport Security) Принудительное HTTPS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Валерий Студенников</dc:creator>
  <cp:lastModifiedBy>Валерий Студенников</cp:lastModifiedBy>
  <cp:revision>26</cp:revision>
  <dcterms:created xsi:type="dcterms:W3CDTF">2025-03-04T11:51:37Z</dcterms:created>
  <dcterms:modified xsi:type="dcterms:W3CDTF">2025-03-06T10:58:58Z</dcterms:modified>
</cp:coreProperties>
</file>