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72" r:id="rId12"/>
    <p:sldId id="267" r:id="rId13"/>
    <p:sldId id="268" r:id="rId14"/>
    <p:sldId id="269" r:id="rId15"/>
    <p:sldId id="271" r:id="rId16"/>
    <p:sldId id="273" r:id="rId17"/>
    <p:sldId id="275" r:id="rId18"/>
    <p:sldId id="276" r:id="rId19"/>
    <p:sldId id="289" r:id="rId20"/>
    <p:sldId id="278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7" r:id="rId30"/>
    <p:sldId id="287" r:id="rId31"/>
    <p:sldId id="286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295" r:id="rId40"/>
    <p:sldId id="296" r:id="rId41"/>
    <p:sldId id="299" r:id="rId42"/>
    <p:sldId id="324" r:id="rId43"/>
    <p:sldId id="300" r:id="rId44"/>
    <p:sldId id="302" r:id="rId45"/>
    <p:sldId id="303" r:id="rId46"/>
    <p:sldId id="304" r:id="rId47"/>
    <p:sldId id="301" r:id="rId48"/>
    <p:sldId id="305" r:id="rId49"/>
    <p:sldId id="306" r:id="rId50"/>
    <p:sldId id="308" r:id="rId51"/>
    <p:sldId id="309" r:id="rId52"/>
    <p:sldId id="315" r:id="rId53"/>
    <p:sldId id="318" r:id="rId54"/>
    <p:sldId id="311" r:id="rId55"/>
    <p:sldId id="313" r:id="rId56"/>
    <p:sldId id="314" r:id="rId57"/>
    <p:sldId id="317" r:id="rId58"/>
    <p:sldId id="310" r:id="rId59"/>
    <p:sldId id="312" r:id="rId60"/>
    <p:sldId id="319" r:id="rId61"/>
    <p:sldId id="320" r:id="rId62"/>
    <p:sldId id="321" r:id="rId63"/>
    <p:sldId id="322" r:id="rId64"/>
    <p:sldId id="325" r:id="rId65"/>
    <p:sldId id="307" r:id="rId66"/>
    <p:sldId id="323" r:id="rId67"/>
    <p:sldId id="316" r:id="rId68"/>
    <p:sldId id="32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2FCF3"/>
    <a:srgbClr val="E1FEA7"/>
    <a:srgbClr val="F8FDBA"/>
    <a:srgbClr val="CBFCE1"/>
    <a:srgbClr val="DAE9D9"/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89"/>
    <p:restoredTop sz="84270"/>
  </p:normalViewPr>
  <p:slideViewPr>
    <p:cSldViewPr snapToGrid="0">
      <p:cViewPr varScale="1">
        <p:scale>
          <a:sx n="114" d="100"/>
          <a:sy n="114" d="100"/>
        </p:scale>
        <p:origin x="200" y="544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4764-CD10-3441-BE6D-0CDC8CC61C93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C688-1D52-F54D-97F9-166F3AAF9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2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24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Как </a:t>
            </a:r>
            <a:r>
              <a:rPr lang="en" b="1" dirty="0"/>
              <a:t>QUIC </a:t>
            </a:r>
            <a:r>
              <a:rPr lang="ru-RU" b="1" dirty="0"/>
              <a:t>исправляет ошибки лучше?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Нет блокировки начала очереди (</a:t>
            </a:r>
            <a:r>
              <a:rPr lang="en" b="1" dirty="0"/>
              <a:t>Head-of-Line Blocking)</a:t>
            </a:r>
            <a:endParaRPr lang="en" dirty="0"/>
          </a:p>
          <a:p>
            <a:pPr lvl="1"/>
            <a:r>
              <a:rPr lang="en" dirty="0"/>
              <a:t>• QUIC </a:t>
            </a:r>
            <a:r>
              <a:rPr lang="ru-RU" dirty="0"/>
              <a:t>использует </a:t>
            </a:r>
            <a:r>
              <a:rPr lang="ru-RU" b="1" dirty="0"/>
              <a:t>мультиплексированные потоки</a:t>
            </a:r>
            <a:r>
              <a:rPr lang="ru-RU" dirty="0"/>
              <a:t>, и если один поток теряет пакет, </a:t>
            </a:r>
            <a:r>
              <a:rPr lang="ru-RU" b="1" dirty="0"/>
              <a:t>другие продолжают передаваться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• Это достигается за счёт </a:t>
            </a:r>
            <a:r>
              <a:rPr lang="ru-RU" b="1" dirty="0"/>
              <a:t>независимого исправления ошибок</a:t>
            </a:r>
            <a:r>
              <a:rPr lang="ru-RU" dirty="0"/>
              <a:t> для каждого потока.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Более быстрые повторные передачи (</a:t>
            </a:r>
            <a:r>
              <a:rPr lang="en" b="1" dirty="0"/>
              <a:t>Faster Retransmission)</a:t>
            </a:r>
            <a:endParaRPr lang="en" dirty="0"/>
          </a:p>
          <a:p>
            <a:pPr lvl="1"/>
            <a:r>
              <a:rPr lang="en" dirty="0"/>
              <a:t>• QUIC </a:t>
            </a:r>
            <a:r>
              <a:rPr lang="ru-RU" b="1" dirty="0"/>
              <a:t>отправляет потерянные пакеты сразу, без ожидания долгих таймеров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b="1" dirty="0"/>
              <a:t>отслеживает задержки</a:t>
            </a:r>
            <a:r>
              <a:rPr lang="ru-RU" dirty="0"/>
              <a:t> и </a:t>
            </a:r>
            <a:r>
              <a:rPr lang="ru-RU" b="1" dirty="0"/>
              <a:t>адаптирует таймеры</a:t>
            </a:r>
            <a:r>
              <a:rPr lang="ru-RU" dirty="0"/>
              <a:t> под реальную сеть.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Использование гибридных методов обнаружения потерь</a:t>
            </a:r>
            <a:endParaRPr lang="ru-RU" dirty="0"/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использует </a:t>
            </a:r>
            <a:r>
              <a:rPr lang="ru-RU" b="1" dirty="0"/>
              <a:t>три метода</a:t>
            </a:r>
            <a:r>
              <a:rPr lang="ru-RU" dirty="0"/>
              <a:t> для быстрого обнаружения потерь:</a:t>
            </a:r>
          </a:p>
          <a:p>
            <a:pPr lvl="1"/>
            <a:r>
              <a:rPr lang="ru-RU" dirty="0"/>
              <a:t>• </a:t>
            </a:r>
            <a:r>
              <a:rPr lang="en" b="1" dirty="0"/>
              <a:t>ACK Delay</a:t>
            </a:r>
            <a:r>
              <a:rPr lang="en" dirty="0"/>
              <a:t> → </a:t>
            </a:r>
            <a:r>
              <a:rPr lang="ru-RU" dirty="0"/>
              <a:t>Получатель сообщает отправителю о времени обработки </a:t>
            </a:r>
            <a:r>
              <a:rPr lang="en" dirty="0"/>
              <a:t>ACK.</a:t>
            </a:r>
          </a:p>
          <a:p>
            <a:pPr lvl="1"/>
            <a:r>
              <a:rPr lang="en" dirty="0"/>
              <a:t>• </a:t>
            </a:r>
            <a:r>
              <a:rPr lang="en" b="1" dirty="0"/>
              <a:t>Packet Number Gap Detection</a:t>
            </a:r>
            <a:r>
              <a:rPr lang="en" dirty="0"/>
              <a:t> → </a:t>
            </a:r>
            <a:r>
              <a:rPr lang="ru-RU" dirty="0"/>
              <a:t>Если пакет #10 получен, но #9 нет — значит, #9 потерян.</a:t>
            </a:r>
          </a:p>
          <a:p>
            <a:pPr lvl="1"/>
            <a:r>
              <a:rPr lang="ru-RU" dirty="0"/>
              <a:t>• </a:t>
            </a:r>
            <a:r>
              <a:rPr lang="en" b="1" dirty="0"/>
              <a:t>Time Threshold Loss Detection</a:t>
            </a:r>
            <a:r>
              <a:rPr lang="en" dirty="0"/>
              <a:t> → </a:t>
            </a:r>
            <a:r>
              <a:rPr lang="ru-RU" dirty="0"/>
              <a:t>Если пакет не пришёл за </a:t>
            </a:r>
            <a:r>
              <a:rPr lang="en" dirty="0"/>
              <a:t>X </a:t>
            </a:r>
            <a:r>
              <a:rPr lang="ru-RU" dirty="0"/>
              <a:t>миллисекунд, он считается утерянным.</a:t>
            </a:r>
          </a:p>
          <a:p>
            <a:pPr marL="342900" indent="-342900">
              <a:buFont typeface="+mj-lt"/>
              <a:buAutoNum type="arabicPeriod"/>
            </a:pPr>
            <a:r>
              <a:rPr lang="en" b="1" dirty="0"/>
              <a:t>FEC (Forward Error Correction, </a:t>
            </a:r>
            <a:r>
              <a:rPr lang="ru-RU" b="1" dirty="0"/>
              <a:t>экспериментально)</a:t>
            </a:r>
            <a:endParaRPr lang="ru-RU" dirty="0"/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может </a:t>
            </a:r>
            <a:r>
              <a:rPr lang="ru-RU" b="1" dirty="0"/>
              <a:t>предсказывать возможные потери</a:t>
            </a:r>
            <a:r>
              <a:rPr lang="ru-RU" dirty="0"/>
              <a:t> и заранее передавать </a:t>
            </a:r>
            <a:r>
              <a:rPr lang="ru-RU" b="1" dirty="0"/>
              <a:t>избыточные пакеты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• Это позволяет </a:t>
            </a:r>
            <a:r>
              <a:rPr lang="ru-RU" b="1" dirty="0"/>
              <a:t>восстанавливать данные без повторной передачи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/>
              <a:t>Оптимизированный контроль перегрузки (</a:t>
            </a:r>
            <a:r>
              <a:rPr lang="en" b="1" dirty="0"/>
              <a:t>Congestion Control)</a:t>
            </a:r>
            <a:endParaRPr lang="en" dirty="0"/>
          </a:p>
          <a:p>
            <a:pPr lvl="1"/>
            <a:r>
              <a:rPr lang="en" dirty="0"/>
              <a:t>• QUIC </a:t>
            </a:r>
            <a:r>
              <a:rPr lang="ru-RU" b="1" dirty="0"/>
              <a:t>адаптирует скорость передачи данных</a:t>
            </a:r>
            <a:r>
              <a:rPr lang="ru-RU" dirty="0"/>
              <a:t> на основе реальной сети.</a:t>
            </a:r>
          </a:p>
          <a:p>
            <a:pPr lvl="1"/>
            <a:r>
              <a:rPr lang="ru-RU" dirty="0"/>
              <a:t>• В </a:t>
            </a:r>
            <a:r>
              <a:rPr lang="en" dirty="0"/>
              <a:t>TCP </a:t>
            </a:r>
            <a:r>
              <a:rPr lang="ru-RU" dirty="0"/>
              <a:t>используется </a:t>
            </a:r>
            <a:r>
              <a:rPr lang="ru-RU" b="1" dirty="0"/>
              <a:t>старый алгоритм </a:t>
            </a:r>
            <a:r>
              <a:rPr lang="en" b="1" dirty="0"/>
              <a:t>Reno/Cubic</a:t>
            </a:r>
            <a:r>
              <a:rPr lang="en" dirty="0"/>
              <a:t>, </a:t>
            </a:r>
            <a:r>
              <a:rPr lang="ru-RU" dirty="0"/>
              <a:t>который менее гибкий.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408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87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73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058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8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14.02.2025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F%D0%B7%D1%8B%D0%B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3749"/>
            <a:ext cx="9144000" cy="1900960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solidFill>
                  <a:schemeClr val="accent6">
                    <a:lumMod val="50000"/>
                  </a:schemeClr>
                </a:solidFill>
              </a:rPr>
              <a:t>Протокол</a:t>
            </a:r>
            <a:br>
              <a:rPr lang="en-US" sz="67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700" dirty="0">
                <a:solidFill>
                  <a:srgbClr val="C00000"/>
                </a:solidFill>
              </a:rPr>
              <a:t>HTTP</a:t>
            </a:r>
            <a:endParaRPr lang="ru-RU" sz="6700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4708827" y="6418071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7500396" y="278408"/>
            <a:ext cx="4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«Сетевое программирование»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6D40B-ACF2-3EE8-CD73-AFF8C3FA5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8657" r="5000" b="12594"/>
          <a:stretch/>
        </p:blipFill>
        <p:spPr bwMode="auto">
          <a:xfrm>
            <a:off x="3012799" y="3757067"/>
            <a:ext cx="5976396" cy="26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DCE9D-F434-6756-C1A5-2A37282A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10057CC6-6325-8C4F-C8D6-2194C00760F6}"/>
              </a:ext>
            </a:extLst>
          </p:cNvPr>
          <p:cNvSpPr txBox="1">
            <a:spLocks/>
          </p:cNvSpPr>
          <p:nvPr/>
        </p:nvSpPr>
        <p:spPr>
          <a:xfrm>
            <a:off x="639416" y="308114"/>
            <a:ext cx="11078817" cy="312088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OPTIONS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Возвращает список доступных методов для ресурса.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OPTIONS /users/123 </a:t>
            </a:r>
            <a:r>
              <a:rPr lang="en" sz="2000" dirty="0"/>
              <a:t>→ </a:t>
            </a:r>
            <a:r>
              <a:rPr lang="ru-RU" sz="2000" dirty="0"/>
              <a:t>сервер может ответить: </a:t>
            </a:r>
            <a:r>
              <a:rPr lang="en" sz="2000" dirty="0"/>
              <a:t>Allow: GET, PUT, DELETE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Применение:</a:t>
            </a:r>
            <a:r>
              <a:rPr lang="ru-RU" sz="2000" dirty="0"/>
              <a:t> часто используется в </a:t>
            </a:r>
            <a:r>
              <a:rPr lang="en" sz="2000" dirty="0"/>
              <a:t>CORS-</a:t>
            </a:r>
            <a:r>
              <a:rPr lang="ru-RU" sz="2000" dirty="0"/>
              <a:t>запросах (</a:t>
            </a:r>
            <a:r>
              <a:rPr lang="en" sz="2000" dirty="0"/>
              <a:t>Cross-Origin Resource Sharing), </a:t>
            </a:r>
            <a:r>
              <a:rPr lang="ru-RU" sz="2000" dirty="0"/>
              <a:t>когда браузер проверяет, какие методы разрешены.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D14ADE-359F-86D2-9140-32F53D0712D5}"/>
              </a:ext>
            </a:extLst>
          </p:cNvPr>
          <p:cNvSpPr txBox="1">
            <a:spLocks/>
          </p:cNvSpPr>
          <p:nvPr/>
        </p:nvSpPr>
        <p:spPr>
          <a:xfrm>
            <a:off x="639416" y="3856387"/>
            <a:ext cx="11078817" cy="275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CONNECT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Используется для создания туннельного соединения, например, при работе с прокси-серверами (обычно для </a:t>
            </a:r>
            <a:r>
              <a:rPr lang="en" sz="2000" dirty="0"/>
              <a:t>HTTPS).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 example.com:443 HTTP/1.1</a:t>
            </a:r>
            <a:r>
              <a:rPr lang="en" sz="2000" dirty="0"/>
              <a:t> → </a:t>
            </a:r>
            <a:r>
              <a:rPr lang="ru-RU" sz="2000" dirty="0"/>
              <a:t>устанавливает туннель через прокси</a:t>
            </a:r>
          </a:p>
        </p:txBody>
      </p:sp>
    </p:spTree>
    <p:extLst>
      <p:ext uri="{BB962C8B-B14F-4D97-AF65-F5344CB8AC3E}">
        <p14:creationId xmlns:p14="http://schemas.microsoft.com/office/powerpoint/2010/main" val="2475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EA8C-582A-007C-0EEA-56141EE2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66344"/>
            <a:ext cx="6675783" cy="842352"/>
          </a:xfrm>
        </p:spPr>
        <p:txBody>
          <a:bodyPr>
            <a:noAutofit/>
          </a:bodyPr>
          <a:lstStyle/>
          <a:p>
            <a:r>
              <a:rPr lang="ru-RU" sz="3600" dirty="0"/>
              <a:t>Как посмотреть запрос / ответ</a:t>
            </a:r>
            <a:br>
              <a:rPr lang="ru-RU" sz="3600" dirty="0"/>
            </a:br>
            <a:r>
              <a:rPr lang="ru-RU" sz="3600" dirty="0"/>
              <a:t>в браузере</a:t>
            </a:r>
            <a:r>
              <a:rPr lang="en-US" sz="3600" dirty="0"/>
              <a:t> </a:t>
            </a:r>
            <a:endParaRPr lang="ru-RU" sz="36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99BB25-7A0D-BAC5-C1D8-F511B888C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559" y="0"/>
            <a:ext cx="5131442" cy="68580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A60720-0EF7-54FE-D2F6-BE14710F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910"/>
          <a:stretch/>
        </p:blipFill>
        <p:spPr>
          <a:xfrm>
            <a:off x="182018" y="1371596"/>
            <a:ext cx="6755495" cy="54461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2C0DD-B2CA-EF22-44FB-F139C4692145}"/>
              </a:ext>
            </a:extLst>
          </p:cNvPr>
          <p:cNvSpPr txBox="1"/>
          <p:nvPr/>
        </p:nvSpPr>
        <p:spPr>
          <a:xfrm>
            <a:off x="3021494" y="665922"/>
            <a:ext cx="387626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dirty="0">
                <a:solidFill>
                  <a:srgbClr val="000000"/>
                </a:solidFill>
                <a:effectLst/>
              </a:rPr>
              <a:t>Windows: 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Ctrl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Shift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I</a:t>
            </a:r>
            <a:br>
              <a:rPr lang="en" b="1" i="0" u="none" strike="noStrike" dirty="0">
                <a:solidFill>
                  <a:srgbClr val="000000"/>
                </a:solidFill>
                <a:effectLst/>
              </a:rPr>
            </a:br>
            <a:r>
              <a:rPr lang="en" b="0" i="0" dirty="0">
                <a:solidFill>
                  <a:srgbClr val="000000"/>
                </a:solidFill>
                <a:effectLst/>
              </a:rPr>
              <a:t>macOS: 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Command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Option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487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63D6B-6434-6AB6-CF65-6D08065D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216041"/>
            <a:ext cx="10515600" cy="842352"/>
          </a:xfrm>
        </p:spPr>
        <p:txBody>
          <a:bodyPr/>
          <a:lstStyle/>
          <a:p>
            <a:r>
              <a:rPr lang="ru-RU" dirty="0"/>
              <a:t>Заголовки </a:t>
            </a:r>
            <a:r>
              <a:rPr lang="en-US" dirty="0"/>
              <a:t>HTTP</a:t>
            </a:r>
            <a:r>
              <a:rPr lang="ru-RU" dirty="0"/>
              <a:t>-запросов</a:t>
            </a:r>
            <a:r>
              <a:rPr lang="en-US" dirty="0"/>
              <a:t> (Request Headers)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9996-F8C8-416A-F1A8-3683AD59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58393"/>
            <a:ext cx="7580243" cy="16312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HTTP-</a:t>
            </a:r>
            <a:r>
              <a:rPr lang="ru-RU" sz="2000" dirty="0"/>
              <a:t>заголовки используются для передачи дополнительной информации между клиентом (браузером, </a:t>
            </a:r>
            <a:r>
              <a:rPr lang="en" sz="2000" dirty="0"/>
              <a:t>API-</a:t>
            </a:r>
            <a:r>
              <a:rPr lang="ru-RU" sz="2000" dirty="0"/>
              <a:t>клиентом) и сервером.</a:t>
            </a:r>
            <a:br>
              <a:rPr lang="en-US" sz="2000" dirty="0"/>
            </a:br>
            <a:r>
              <a:rPr lang="ru-RU" sz="2000" dirty="0"/>
              <a:t>Они могут указывать, например, какой контент принимается, какие данные кешировать, и многое другое.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0BC44-EA04-124C-FDA9-5176211490A4}"/>
              </a:ext>
            </a:extLst>
          </p:cNvPr>
          <p:cNvSpPr txBox="1"/>
          <p:nvPr/>
        </p:nvSpPr>
        <p:spPr>
          <a:xfrm>
            <a:off x="8299175" y="1058393"/>
            <a:ext cx="382325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/submit-form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www.example.com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Text/plain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27</a:t>
            </a: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4DB4C-518E-BED5-0175-7E88265958B5}"/>
              </a:ext>
            </a:extLst>
          </p:cNvPr>
          <p:cNvSpPr txBox="1"/>
          <p:nvPr/>
        </p:nvSpPr>
        <p:spPr>
          <a:xfrm>
            <a:off x="526774" y="2882348"/>
            <a:ext cx="11320669" cy="3454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Host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имя хоста (доменное имя) и, при необходимости, номер порта, к которому направляется </a:t>
            </a:r>
            <a:r>
              <a:rPr lang="en" sz="2000" dirty="0"/>
              <a:t>HTTP-</a:t>
            </a:r>
            <a:r>
              <a:rPr lang="ru-RU" sz="2000" dirty="0"/>
              <a:t>запрос.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Используется для маршрутизации запроса на нужный сервер, особенно когда один сервер обслуживает несколько доменов (виртуальный хостинг).</a:t>
            </a:r>
          </a:p>
          <a:p>
            <a:r>
              <a:rPr lang="ru-RU" sz="2000" b="1" dirty="0"/>
              <a:t>Пример</a:t>
            </a:r>
            <a:r>
              <a:rPr lang="ru-RU" sz="2000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Host: api.example.com:8080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Важно</a:t>
            </a:r>
            <a:r>
              <a:rPr lang="ru-RU" sz="2000" dirty="0"/>
              <a:t>: В </a:t>
            </a:r>
            <a:r>
              <a:rPr lang="en" sz="2000" dirty="0"/>
              <a:t>HTTP/1.1 </a:t>
            </a:r>
            <a:r>
              <a:rPr lang="ru-RU" sz="2000" dirty="0"/>
              <a:t>заголовок </a:t>
            </a:r>
            <a:r>
              <a:rPr lang="en" sz="2000" dirty="0"/>
              <a:t>Host </a:t>
            </a:r>
            <a:r>
              <a:rPr lang="ru-RU" sz="2000" dirty="0"/>
              <a:t>обязателен.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16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F9FA4-7AF0-D88B-59C6-3E6A5A336EE4}"/>
              </a:ext>
            </a:extLst>
          </p:cNvPr>
          <p:cNvSpPr txBox="1"/>
          <p:nvPr/>
        </p:nvSpPr>
        <p:spPr>
          <a:xfrm>
            <a:off x="435665" y="278295"/>
            <a:ext cx="9076083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Content-Type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Определяет тип передаваемого контента в ТЕЛЕ запроса или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Указывает серверу, как интерпретировать тело запроса или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application/json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charset=UTF-8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EA0259-6ABA-DF1C-6B51-544033CF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75021"/>
              </p:ext>
            </p:extLst>
          </p:nvPr>
        </p:nvGraphicFramePr>
        <p:xfrm>
          <a:off x="435664" y="2796945"/>
          <a:ext cx="1124281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832">
                  <a:extLst>
                    <a:ext uri="{9D8B030D-6E8A-4147-A177-3AD203B41FA5}">
                      <a16:colId xmlns:a16="http://schemas.microsoft.com/office/drawing/2014/main" val="262343353"/>
                    </a:ext>
                  </a:extLst>
                </a:gridCol>
                <a:gridCol w="6370982">
                  <a:extLst>
                    <a:ext uri="{9D8B030D-6E8A-4147-A177-3AD203B41FA5}">
                      <a16:colId xmlns:a16="http://schemas.microsoft.com/office/drawing/2014/main" val="329092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900" b="1" dirty="0"/>
                        <a:t>MIME-</a:t>
                      </a:r>
                      <a:r>
                        <a:rPr lang="ru-RU" sz="1900" b="1" dirty="0"/>
                        <a:t>тип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/>
                        <a:t>Описание</a:t>
                      </a:r>
                      <a:endParaRPr lang="ru-RU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Обычный текст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HTML-</a:t>
                      </a:r>
                      <a:r>
                        <a:rPr lang="ru-RU" sz="1900" dirty="0"/>
                        <a:t>документ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JSON-</a:t>
                      </a:r>
                      <a:r>
                        <a:rPr lang="ru-RU" sz="1900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XML-</a:t>
                      </a:r>
                      <a:r>
                        <a:rPr lang="ru-RU" sz="1900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5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multipart/form-data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Форма с файлами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application/x-www-form-urlencoded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Кодированные формы (стандарт для </a:t>
                      </a:r>
                      <a:r>
                        <a:rPr lang="en" sz="1900" dirty="0"/>
                        <a:t>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5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application/octet-stream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Двоичные данные, не привязанные к конкретному формату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8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application/pdf, image/</a:t>
                      </a:r>
                      <a:r>
                        <a:rPr lang="en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png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audio/mpeg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Медиафайлы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28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F1E3DE-C4C5-89E3-EA3D-37B02739A2B0}"/>
              </a:ext>
            </a:extLst>
          </p:cNvPr>
          <p:cNvSpPr txBox="1"/>
          <p:nvPr/>
        </p:nvSpPr>
        <p:spPr>
          <a:xfrm>
            <a:off x="9640957" y="312015"/>
            <a:ext cx="2315817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dirty="0">
                <a:solidFill>
                  <a:srgbClr val="202122"/>
                </a:solidFill>
                <a:effectLst/>
              </a:rPr>
              <a:t>MIME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(</a:t>
            </a:r>
            <a:r>
              <a:rPr lang="en" b="0" i="0" dirty="0">
                <a:solidFill>
                  <a:srgbClr val="202122"/>
                </a:solidFill>
                <a:effectLst/>
              </a:rPr>
              <a:t>Multipurpose Internet Mail Extensions) —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стандарт для обозначения типов данных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для передачи в Интернете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71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4EA46-F8AF-9E55-3F73-B784043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68029"/>
            <a:ext cx="5980044" cy="698360"/>
          </a:xfrm>
        </p:spPr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Content-Type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13FD-8727-D641-5B30-B10EA19603DD}"/>
              </a:ext>
            </a:extLst>
          </p:cNvPr>
          <p:cNvSpPr txBox="1"/>
          <p:nvPr/>
        </p:nvSpPr>
        <p:spPr>
          <a:xfrm>
            <a:off x="477077" y="766389"/>
            <a:ext cx="647037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application/x-www-form-urlencoded</a:t>
            </a:r>
            <a:b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username=john&amp;password=1234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5BD9E-E7D3-6459-31A5-1E2815F81AFD}"/>
              </a:ext>
            </a:extLst>
          </p:cNvPr>
          <p:cNvSpPr txBox="1"/>
          <p:nvPr/>
        </p:nvSpPr>
        <p:spPr>
          <a:xfrm>
            <a:off x="477077" y="3441680"/>
            <a:ext cx="10429461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multipart/form-data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; boundary=----WebKitFormBoundaryXYZ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Content-Disposition: form-data; name="username"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Content-Disposition: form-data; name="file"; filename="example.jpg"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image/jpeg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(binary data)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5E2A-A3AB-6BE1-89F3-3CC669B0081E}"/>
              </a:ext>
            </a:extLst>
          </p:cNvPr>
          <p:cNvSpPr txBox="1"/>
          <p:nvPr/>
        </p:nvSpPr>
        <p:spPr>
          <a:xfrm>
            <a:off x="7600123" y="-5026"/>
            <a:ext cx="4591877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b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  "name": "Alex",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  "age": 30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33D6-1D40-D316-6F45-74138786CD5A}"/>
              </a:ext>
            </a:extLst>
          </p:cNvPr>
          <p:cNvSpPr txBox="1"/>
          <p:nvPr/>
        </p:nvSpPr>
        <p:spPr>
          <a:xfrm>
            <a:off x="417241" y="2028273"/>
            <a:ext cx="11403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↑ </a:t>
            </a:r>
            <a:r>
              <a:rPr lang="ru-RU" dirty="0"/>
              <a:t>Этот формат </a:t>
            </a:r>
            <a:r>
              <a:rPr lang="ru-RU" b="1" dirty="0"/>
              <a:t>используется для передачи параметров в теле запроса</a:t>
            </a:r>
            <a:r>
              <a:rPr lang="ru-RU" dirty="0"/>
              <a:t> (например, в </a:t>
            </a:r>
            <a:r>
              <a:rPr lang="en" dirty="0"/>
              <a:t>POST-</a:t>
            </a:r>
            <a:r>
              <a:rPr lang="ru-RU" dirty="0"/>
              <a:t>запросах)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• Каждая </a:t>
            </a:r>
            <a:r>
              <a:rPr lang="ru-RU" b="1" dirty="0"/>
              <a:t>пара ключ=значение</a:t>
            </a:r>
            <a:r>
              <a:rPr lang="ru-RU" dirty="0"/>
              <a:t> кодируется как строка.</a:t>
            </a:r>
          </a:p>
          <a:p>
            <a:r>
              <a:rPr lang="ru-RU" dirty="0"/>
              <a:t>• Пары разделяются &amp;.</a:t>
            </a:r>
          </a:p>
          <a:p>
            <a:r>
              <a:rPr lang="ru-RU" dirty="0"/>
              <a:t>• Спецсимволы заменяются на </a:t>
            </a:r>
            <a:r>
              <a:rPr lang="en" dirty="0"/>
              <a:t>URL encoding (+ </a:t>
            </a:r>
            <a:r>
              <a:rPr lang="ru-RU" dirty="0"/>
              <a:t>вместо пробела, %20 для пробела и др.).</a:t>
            </a:r>
          </a:p>
        </p:txBody>
      </p:sp>
    </p:spTree>
    <p:extLst>
      <p:ext uri="{BB962C8B-B14F-4D97-AF65-F5344CB8AC3E}">
        <p14:creationId xmlns:p14="http://schemas.microsoft.com/office/powerpoint/2010/main" val="150918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5B82B-CB5E-36B5-95F9-4D5FF3AF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CF792-0946-343A-3BB3-DC65910449E3}"/>
              </a:ext>
            </a:extLst>
          </p:cNvPr>
          <p:cNvSpPr txBox="1"/>
          <p:nvPr/>
        </p:nvSpPr>
        <p:spPr>
          <a:xfrm>
            <a:off x="435665" y="19881"/>
            <a:ext cx="11320669" cy="2362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700"/>
              </a:spcBef>
            </a:pPr>
            <a:r>
              <a:rPr lang="ru-RU" sz="2000" dirty="0"/>
              <a:t>Определяет, какие типы контента (</a:t>
            </a:r>
            <a:r>
              <a:rPr lang="en" sz="2000" dirty="0"/>
              <a:t>MIME-</a:t>
            </a:r>
            <a:r>
              <a:rPr lang="ru-RU" sz="2000" dirty="0"/>
              <a:t>тип) клиент готов принять от сервера.</a:t>
            </a:r>
          </a:p>
          <a:p>
            <a:r>
              <a:rPr lang="ru-RU" sz="2000" dirty="0"/>
              <a:t>Позволяет серверу отправлять наиболее подходящий формат (например, </a:t>
            </a:r>
            <a:r>
              <a:rPr lang="en" sz="2000" dirty="0"/>
              <a:t>HTML, JSON, XML).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pPr>
              <a:spcBef>
                <a:spcPts val="500"/>
              </a:spcBef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Accept: text/html,application/xhtml+xml,application/xml;q=0.9,image/avif,image/webp</a:t>
            </a:r>
            <a:endParaRPr lang="ru-RU" sz="19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en" dirty="0"/>
              <a:t>q=0.9 — </a:t>
            </a:r>
            <a:r>
              <a:rPr lang="ru-RU" dirty="0"/>
              <a:t>указывает предпочтение (чем выше, тем приоритетнее).</a:t>
            </a:r>
            <a:endParaRPr lang="en" noProof="1">
              <a:effectLst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6FC3C-C3AB-C4A7-A367-F196B5A7485E}"/>
              </a:ext>
            </a:extLst>
          </p:cNvPr>
          <p:cNvSpPr txBox="1"/>
          <p:nvPr/>
        </p:nvSpPr>
        <p:spPr>
          <a:xfrm>
            <a:off x="435665" y="2451705"/>
            <a:ext cx="11320669" cy="1882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Accept-Encoding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Определяет, какие методы сжатия клиент поддерживает.</a:t>
            </a:r>
            <a:br>
              <a:rPr lang="ru-RU" sz="2000" dirty="0"/>
            </a:br>
            <a:r>
              <a:rPr lang="ru-RU" sz="2000" dirty="0"/>
              <a:t>Позволяет серверу сжимать ответ (например, с помощью </a:t>
            </a:r>
            <a:r>
              <a:rPr lang="en" sz="2000" dirty="0"/>
              <a:t>gzip) </a:t>
            </a:r>
            <a:r>
              <a:rPr lang="ru-RU" sz="2000" dirty="0"/>
              <a:t>для экономии трафика.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Accept-Encoding: gzip, deflate, br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28372-A647-673C-5E46-DAB2C7341EDE}"/>
              </a:ext>
            </a:extLst>
          </p:cNvPr>
          <p:cNvSpPr txBox="1"/>
          <p:nvPr/>
        </p:nvSpPr>
        <p:spPr>
          <a:xfrm>
            <a:off x="435665" y="4403911"/>
            <a:ext cx="11320669" cy="243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Accept-Language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предпочтительные языки для ответа сервера.</a:t>
            </a:r>
            <a:br>
              <a:rPr lang="ru-RU" sz="2000" dirty="0"/>
            </a:br>
            <a:r>
              <a:rPr lang="ru-RU" sz="2000" dirty="0"/>
              <a:t>Позволяет серверу отправлять контент на языке пользователя.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Accept-Language: en-US,en;q=0.9,ru;q=0.8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en-US</a:t>
            </a:r>
            <a:r>
              <a:rPr lang="en" sz="1600" dirty="0"/>
              <a:t> — </a:t>
            </a:r>
            <a:r>
              <a:rPr lang="ru-RU" sz="1600" dirty="0"/>
              <a:t>предпочтительный язык.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ru;q=0.8</a:t>
            </a:r>
            <a:r>
              <a:rPr lang="en" sz="1600" dirty="0"/>
              <a:t> — </a:t>
            </a:r>
            <a:r>
              <a:rPr lang="ru-RU" sz="1600" dirty="0"/>
              <a:t>русский язык возможен, но с меньшим приоритетом.</a:t>
            </a:r>
          </a:p>
        </p:txBody>
      </p:sp>
    </p:spTree>
    <p:extLst>
      <p:ext uri="{BB962C8B-B14F-4D97-AF65-F5344CB8AC3E}">
        <p14:creationId xmlns:p14="http://schemas.microsoft.com/office/powerpoint/2010/main" val="218582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498BF-5CD3-5C68-3779-83068F3C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348B2-3542-70B6-A333-F41B1C97C3F2}"/>
              </a:ext>
            </a:extLst>
          </p:cNvPr>
          <p:cNvSpPr txBox="1"/>
          <p:nvPr/>
        </p:nvSpPr>
        <p:spPr>
          <a:xfrm>
            <a:off x="435665" y="19881"/>
            <a:ext cx="11320669" cy="22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User-Agent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информацию о клиенте (браузере, операционной системе, устройстве).</a:t>
            </a:r>
            <a:br>
              <a:rPr lang="en-US" sz="2000" dirty="0"/>
            </a:br>
            <a:r>
              <a:rPr lang="ru-RU" sz="2000" dirty="0"/>
              <a:t>Используется для адаптации контента, статистики, защиты от ботов.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b="0" i="0" noProof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Mozilla/5.0 (Macintosh; Intel Mac OS X 10_15_7) AppleWebKit/537.36 (KHTML, like Gecko) Chrome/133.0.0.0 Safari/537.36</a:t>
            </a: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937E0-7094-AD3A-7700-39F64729A68B}"/>
              </a:ext>
            </a:extLst>
          </p:cNvPr>
          <p:cNvSpPr txBox="1"/>
          <p:nvPr/>
        </p:nvSpPr>
        <p:spPr>
          <a:xfrm>
            <a:off x="435665" y="2402010"/>
            <a:ext cx="11320669" cy="1818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C00000"/>
                </a:solidFill>
              </a:rPr>
              <a:t>Referer</a:t>
            </a:r>
            <a:endParaRPr lang="en" sz="2800" dirty="0">
              <a:solidFill>
                <a:srgbClr val="C00000"/>
              </a:solidFill>
            </a:endParaRPr>
          </a:p>
          <a:p>
            <a:r>
              <a:rPr lang="ru-RU" sz="2000" b="1" dirty="0"/>
              <a:t>Описание</a:t>
            </a:r>
            <a:r>
              <a:rPr lang="ru-RU" sz="2000" dirty="0"/>
              <a:t>: Передаёт </a:t>
            </a:r>
            <a:r>
              <a:rPr lang="en" sz="2000" dirty="0"/>
              <a:t>URL-</a:t>
            </a:r>
            <a:r>
              <a:rPr lang="ru-RU" sz="2000" dirty="0"/>
              <a:t>адрес страницы, с которой пользователь перешёл.</a:t>
            </a:r>
          </a:p>
          <a:p>
            <a:r>
              <a:rPr lang="ru-RU" sz="2000" b="1" dirty="0"/>
              <a:t>Применение</a:t>
            </a:r>
            <a:r>
              <a:rPr lang="ru-RU" sz="2000" dirty="0"/>
              <a:t>: Используется для аналитики, референтных систем, защиты от </a:t>
            </a:r>
            <a:r>
              <a:rPr lang="en" sz="2000" dirty="0"/>
              <a:t>CSRF-</a:t>
            </a:r>
            <a:r>
              <a:rPr lang="ru-RU" sz="2000" dirty="0"/>
              <a:t>атак.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Referer: https://example.com/page1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30511-37E5-653A-F000-049DEDD3D868}"/>
              </a:ext>
            </a:extLst>
          </p:cNvPr>
          <p:cNvSpPr txBox="1"/>
          <p:nvPr/>
        </p:nvSpPr>
        <p:spPr>
          <a:xfrm>
            <a:off x="435666" y="4334338"/>
            <a:ext cx="5660333" cy="2498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Cache-Control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Используется клиентом для управления кэшированием при получении ответа от сервера.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Cache-Control: no-cache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/>
              <a:t>Этот заголовок говорит серверу или прокси </a:t>
            </a:r>
            <a:r>
              <a:rPr lang="ru-RU" sz="2000" b="1" dirty="0"/>
              <a:t>не использовать кешированную версию ресурса</a:t>
            </a:r>
            <a:r>
              <a:rPr lang="ru-RU" sz="2000" dirty="0"/>
              <a:t>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4ADC70-8304-1A3A-D338-2064B41CF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3976"/>
              </p:ext>
            </p:extLst>
          </p:nvPr>
        </p:nvGraphicFramePr>
        <p:xfrm>
          <a:off x="6095999" y="4369278"/>
          <a:ext cx="5890592" cy="242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4272">
                  <a:extLst>
                    <a:ext uri="{9D8B030D-6E8A-4147-A177-3AD203B41FA5}">
                      <a16:colId xmlns:a16="http://schemas.microsoft.com/office/drawing/2014/main" val="88330675"/>
                    </a:ext>
                  </a:extLst>
                </a:gridCol>
                <a:gridCol w="4326320">
                  <a:extLst>
                    <a:ext uri="{9D8B030D-6E8A-4147-A177-3AD203B41FA5}">
                      <a16:colId xmlns:a16="http://schemas.microsoft.com/office/drawing/2014/main" val="76501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no-cache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требуем свежую версию ресурса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218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no-store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просит сервер </a:t>
                      </a:r>
                      <a:r>
                        <a:rPr lang="ru-RU" sz="1500" b="1" dirty="0"/>
                        <a:t>вообще не кешировать</a:t>
                      </a:r>
                      <a:r>
                        <a:rPr lang="ru-RU" sz="1500" dirty="0"/>
                        <a:t> ответ (ни в браузере, ни в прокси, ни в </a:t>
                      </a:r>
                      <a:r>
                        <a:rPr lang="en" sz="1500" dirty="0"/>
                        <a:t>CDN)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864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принимает кешированную версию, если она не старше </a:t>
                      </a:r>
                      <a:r>
                        <a:rPr lang="en" sz="1500" dirty="0"/>
                        <a:t>N </a:t>
                      </a:r>
                      <a:r>
                        <a:rPr lang="ru-RU" sz="1500" dirty="0"/>
                        <a:t>секунд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5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min-fresh=N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требует, чтобы кешированный ответ был свежим как минимум </a:t>
                      </a:r>
                      <a:r>
                        <a:rPr lang="en" sz="1500" dirty="0"/>
                        <a:t>N </a:t>
                      </a:r>
                      <a:r>
                        <a:rPr lang="ru-RU" sz="1500" dirty="0"/>
                        <a:t>секунд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21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only-if-cached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требует </a:t>
                      </a:r>
                      <a:r>
                        <a:rPr lang="ru-RU" sz="1500" b="1" dirty="0"/>
                        <a:t>только кешированную</a:t>
                      </a:r>
                      <a:r>
                        <a:rPr lang="ru-RU" sz="1500" dirty="0"/>
                        <a:t> версию ресурса. Если в кеше нет, запрос не отправляется на сервер.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854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603C7-7BF2-0F29-45FD-AC3A1C07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04B4-DA5F-CB46-5607-3578CE3360D8}"/>
              </a:ext>
            </a:extLst>
          </p:cNvPr>
          <p:cNvSpPr txBox="1"/>
          <p:nvPr/>
        </p:nvSpPr>
        <p:spPr>
          <a:xfrm>
            <a:off x="435665" y="308113"/>
            <a:ext cx="11320669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Cookie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клиентские данные на сервер. Чаще всего используется для аутентификации, хранения пользовательских предпочтений, сессий.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Передача идентификаторов сессии, трекинг пользователей.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  <a:br>
              <a:rPr lang="en-US" sz="2000" dirty="0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Cookie: session_id=abc123; theme=dark</a:t>
            </a:r>
            <a:endParaRPr lang="e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3E9CB-E11B-03AB-7033-B47156611929}"/>
              </a:ext>
            </a:extLst>
          </p:cNvPr>
          <p:cNvSpPr txBox="1"/>
          <p:nvPr/>
        </p:nvSpPr>
        <p:spPr>
          <a:xfrm>
            <a:off x="435665" y="3201280"/>
            <a:ext cx="11320669" cy="2682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" sz="2000" b="1" dirty="0"/>
              <a:t>Cookie</a:t>
            </a:r>
            <a:r>
              <a:rPr lang="en" sz="2000" dirty="0"/>
              <a:t> — </a:t>
            </a:r>
            <a:r>
              <a:rPr lang="ru-RU" sz="2000" dirty="0"/>
              <a:t>это небольшой фрагмент данных, который сервер отправляет клиенту (браузеру), а затем браузер автоматически возвращает эти данные серверу при последующих запросах. </a:t>
            </a:r>
            <a:r>
              <a:rPr lang="en" sz="2000" dirty="0"/>
              <a:t>Cookie </a:t>
            </a:r>
            <a:r>
              <a:rPr lang="ru-RU" sz="2000" dirty="0"/>
              <a:t>широко используются для аутентификации, сохранения пользовательских настроек, трекинга и других задач.</a:t>
            </a:r>
            <a:endParaRPr lang="en-US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Сервер отправляет </a:t>
            </a:r>
            <a:r>
              <a:rPr lang="en" sz="2000" b="1" dirty="0"/>
              <a:t>Set-Cookie </a:t>
            </a:r>
            <a:r>
              <a:rPr lang="ru-RU" sz="2000" b="1" dirty="0"/>
              <a:t>в ответе:</a:t>
            </a:r>
            <a:endParaRPr lang="ru-RU" sz="2000" dirty="0"/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session_id=abc123; Path=/; HttpOnly; Secure; Max-Age=3600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Браузер сохраняет </a:t>
            </a:r>
            <a:r>
              <a:rPr lang="en" sz="2000" b="1" dirty="0"/>
              <a:t>Cookie </a:t>
            </a:r>
            <a:r>
              <a:rPr lang="ru-RU" sz="2000" b="1" dirty="0"/>
              <a:t>и отправляет его в каждом следующем запросе:</a:t>
            </a:r>
            <a:endParaRPr lang="ru-RU" sz="2000" dirty="0"/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Cookie: session_id=abc123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Сервер может использовать </a:t>
            </a:r>
            <a:r>
              <a:rPr lang="en" sz="2000" b="1" dirty="0"/>
              <a:t>Cookie </a:t>
            </a:r>
            <a:r>
              <a:rPr lang="ru-RU" sz="2000" b="1" dirty="0"/>
              <a:t>для идентификации пользователя и хранения состояния.</a:t>
            </a:r>
            <a:endParaRPr lang="ru-RU" sz="2000" dirty="0"/>
          </a:p>
          <a:p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9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776CF-F0CD-4D54-62DB-0D46CC43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</a:t>
            </a:r>
            <a:r>
              <a:rPr lang="en-US" dirty="0"/>
              <a:t>Cookie </a:t>
            </a:r>
            <a:r>
              <a:rPr lang="ru-RU" dirty="0"/>
              <a:t>в браузере </a:t>
            </a:r>
            <a:r>
              <a:rPr lang="en-US" dirty="0"/>
              <a:t>Chrome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A2B7F-A688-A0DC-6EAC-2854969B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1403661"/>
            <a:ext cx="10793895" cy="38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9F9D-293D-EF68-12D8-8BDA46019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4E550-AC60-5E5B-83EA-D8CE3699F36F}"/>
              </a:ext>
            </a:extLst>
          </p:cNvPr>
          <p:cNvSpPr txBox="1"/>
          <p:nvPr/>
        </p:nvSpPr>
        <p:spPr>
          <a:xfrm>
            <a:off x="435665" y="258418"/>
            <a:ext cx="11320669" cy="1395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X-Forwarded-For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реальный </a:t>
            </a:r>
            <a:r>
              <a:rPr lang="en" sz="2000" dirty="0"/>
              <a:t>IP-</a:t>
            </a:r>
            <a:r>
              <a:rPr lang="ru-RU" sz="2000" dirty="0"/>
              <a:t>адрес клиента, если запрос идёт через прокси или балансировщик нагрузки.</a:t>
            </a:r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X-Forwarded-For: 203.0.113.45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342B2-5717-79E0-BD7F-F439866D6069}"/>
              </a:ext>
            </a:extLst>
          </p:cNvPr>
          <p:cNvSpPr txBox="1"/>
          <p:nvPr/>
        </p:nvSpPr>
        <p:spPr>
          <a:xfrm>
            <a:off x="435664" y="1861931"/>
            <a:ext cx="11320669" cy="4819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Authorization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Используется для передачи </a:t>
            </a:r>
            <a:r>
              <a:rPr lang="ru-RU" sz="2000" b="1" dirty="0"/>
              <a:t>данных аутентификации</a:t>
            </a:r>
            <a:r>
              <a:rPr lang="ru-RU" sz="2000" dirty="0"/>
              <a:t>.</a:t>
            </a:r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Basic dXNlcjpwYXNzd29yZA==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/>
          </a:p>
          <a:p>
            <a:r>
              <a:rPr lang="ru-RU" sz="2000" b="1" dirty="0"/>
              <a:t>Типы аутентификации</a:t>
            </a:r>
            <a:r>
              <a:rPr lang="ru-RU" sz="2000" dirty="0"/>
              <a:t>:</a:t>
            </a:r>
          </a:p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" sz="2000" dirty="0"/>
              <a:t> </a:t>
            </a:r>
            <a:r>
              <a:rPr lang="ru-RU" sz="2000" dirty="0"/>
              <a:t>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Base64( "{login}:{password}"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dirty="0"/>
              <a:t> (</a:t>
            </a:r>
            <a:r>
              <a:rPr lang="ru-RU" sz="2000" dirty="0"/>
              <a:t>небезопасно без </a:t>
            </a:r>
            <a:r>
              <a:rPr lang="en" sz="2000" dirty="0"/>
              <a:t>HTTPS).</a:t>
            </a:r>
          </a:p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Digest</a:t>
            </a:r>
            <a:r>
              <a:rPr lang="en" sz="2000" dirty="0"/>
              <a:t> </a:t>
            </a:r>
            <a:r>
              <a:rPr lang="ru-RU" sz="2000" dirty="0"/>
              <a:t>— Более защищённая альтернатива </a:t>
            </a:r>
            <a:r>
              <a:rPr lang="en" sz="2000" dirty="0"/>
              <a:t>Basic: MD5( ... )</a:t>
            </a:r>
            <a:br>
              <a:rPr lang="en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Bearer</a:t>
            </a:r>
            <a:r>
              <a:rPr lang="en" sz="2000" dirty="0"/>
              <a:t> </a:t>
            </a:r>
            <a:r>
              <a:rPr lang="ru-RU" sz="2000" dirty="0"/>
              <a:t>— Используется для передачи </a:t>
            </a:r>
            <a:r>
              <a:rPr lang="en" sz="2000" b="1" dirty="0"/>
              <a:t>OAuth-</a:t>
            </a:r>
            <a:r>
              <a:rPr lang="ru-RU" sz="2000" b="1" dirty="0"/>
              <a:t>токена</a:t>
            </a:r>
            <a:r>
              <a:rPr lang="ru-RU" sz="2000" dirty="0"/>
              <a:t> (</a:t>
            </a:r>
            <a:r>
              <a:rPr lang="en" sz="2000" dirty="0"/>
              <a:t>JWT).</a:t>
            </a:r>
          </a:p>
          <a:p>
            <a:pPr>
              <a:spcBef>
                <a:spcPts val="1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Bearer eyJhbGciOiJIUzI1NiIsInR5cCI6IkpXVCJ9...</a:t>
            </a:r>
            <a:b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1" dirty="0"/>
              <a:t>Шаги аутентификации с </a:t>
            </a:r>
            <a:r>
              <a:rPr lang="en" b="1" dirty="0"/>
              <a:t>Bearer Token:</a:t>
            </a:r>
            <a:endParaRPr lang="e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логинится</a:t>
            </a:r>
            <a:r>
              <a:rPr lang="ru-RU" dirty="0"/>
              <a:t> (например, отправляет </a:t>
            </a:r>
            <a:r>
              <a:rPr lang="en" dirty="0"/>
              <a:t>username </a:t>
            </a:r>
            <a:r>
              <a:rPr lang="ru-RU" dirty="0"/>
              <a:t>и </a:t>
            </a:r>
            <a:r>
              <a:rPr lang="en" dirty="0"/>
              <a:t>password).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Сервер выдаёт токен</a:t>
            </a:r>
            <a:r>
              <a:rPr lang="ru-RU" dirty="0"/>
              <a:t> (</a:t>
            </a:r>
            <a:r>
              <a:rPr lang="en" dirty="0"/>
              <a:t>JWT, OAuth-</a:t>
            </a:r>
            <a:r>
              <a:rPr lang="ru-RU" dirty="0"/>
              <a:t>токен).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сохраняет токен</a:t>
            </a:r>
            <a:r>
              <a:rPr lang="ru-RU" dirty="0"/>
              <a:t> (</a:t>
            </a:r>
            <a:r>
              <a:rPr lang="ru-RU" noProof="1"/>
              <a:t>в localStorage, sessionStorage или cookie</a:t>
            </a:r>
            <a:r>
              <a:rPr lang="en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отправляет токен в </a:t>
            </a:r>
            <a:r>
              <a:rPr lang="en" b="1" dirty="0"/>
              <a:t>Authorization: Bearer </a:t>
            </a:r>
            <a:r>
              <a:rPr lang="ru-RU" b="1" dirty="0"/>
              <a:t>в каждом запросе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31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76678-AF60-2D5F-A1D2-F3BA3F80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842352"/>
          </a:xfrm>
        </p:spPr>
        <p:txBody>
          <a:bodyPr/>
          <a:lstStyle/>
          <a:p>
            <a:r>
              <a:rPr lang="ru-RU" dirty="0"/>
              <a:t>О протоколе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2DCD0-B713-92B7-107E-E6B53BD1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108"/>
            <a:ext cx="10515600" cy="5738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расшифровывается как </a:t>
            </a:r>
            <a:r>
              <a:rPr lang="en-US" sz="2200" b="1" i="0" noProof="1">
                <a:solidFill>
                  <a:srgbClr val="333333"/>
                </a:solidFill>
                <a:effectLst/>
              </a:rPr>
              <a:t>HyperText Transfer Protocol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,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протокол передачи гипертекста. Сейчас это один из самых популярных протоколов интернета, основа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Web.</a:t>
            </a:r>
            <a:endParaRPr lang="ru-RU" sz="22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находится на </a:t>
            </a:r>
            <a:r>
              <a:rPr lang="ru-RU" sz="2200" b="1" i="0" dirty="0">
                <a:solidFill>
                  <a:srgbClr val="333333"/>
                </a:solidFill>
                <a:effectLst/>
              </a:rPr>
              <a:t>прикладном уровне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 в моделях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OSI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и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TCP/IP.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ru-RU" sz="2200" b="0" i="0" dirty="0">
                <a:solidFill>
                  <a:srgbClr val="333333"/>
                </a:solidFill>
                <a:effectLst/>
              </a:rPr>
              <a:t>Протокол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используется браузером для того, чтобы загрузить с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Web-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сервера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HTML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страницы и другие ресурсы, которые нужны для показа страниц. Также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сейчас активно применяется в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API.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200" dirty="0">
                <a:solidFill>
                  <a:srgbClr val="333333"/>
                </a:solidFill>
              </a:rPr>
              <a:t>HTTP 0.9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предложил в 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1991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 году Тим Бернерс-Ли из Европейского центра ядерных исследований (ЦЕРН).</a:t>
            </a:r>
            <a:endParaRPr lang="en-US" sz="22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HTTP 1.0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выпущен </a:t>
            </a:r>
            <a:r>
              <a:rPr lang="ru-RU" sz="2200" dirty="0">
                <a:solidFill>
                  <a:srgbClr val="202122"/>
                </a:solidFill>
                <a:cs typeface="Consolas" panose="020B0609020204030204" pitchFamily="49" charset="0"/>
              </a:rPr>
              <a:t>в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1996 года</a:t>
            </a:r>
            <a:r>
              <a:rPr lang="en-US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— 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RFC 1945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ru-RU" sz="2200" dirty="0"/>
              <a:t>От общего объема интернет-трафика </a:t>
            </a:r>
            <a:r>
              <a:rPr lang="en" sz="2200" dirty="0"/>
              <a:t>HTTP/HTTPS </a:t>
            </a:r>
            <a:r>
              <a:rPr lang="ru-RU" sz="2200" dirty="0"/>
              <a:t>составляет примерно 75-80%</a:t>
            </a:r>
            <a:endParaRPr lang="ru-RU" sz="2200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HTTP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используется также в качестве «транспорта» для других протоколов прикладного уровня: 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SOAP, XML-RPC, WebDAV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202122"/>
                </a:solidFill>
                <a:cs typeface="Consolas" panose="020B0609020204030204" pitchFamily="49" charset="0"/>
              </a:rPr>
              <a:t>и т.п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.</a:t>
            </a:r>
            <a:endParaRPr lang="ru-RU" sz="2200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ru-RU" sz="1800" b="0" i="0" dirty="0">
                <a:solidFill>
                  <a:srgbClr val="333333"/>
                </a:solidFill>
                <a:effectLst/>
              </a:rPr>
              <a:t>В таком случае говорят, что протокол </a:t>
            </a:r>
            <a:r>
              <a:rPr lang="en" sz="18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используется как «транспорт».</a:t>
            </a:r>
            <a:endParaRPr lang="ru-RU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EE2AE-FFFF-A8F8-00FD-F424843D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4D6A6-B631-3B2D-9693-400A7CF0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4" y="196163"/>
            <a:ext cx="11105322" cy="842352"/>
          </a:xfrm>
        </p:spPr>
        <p:txBody>
          <a:bodyPr>
            <a:normAutofit/>
          </a:bodyPr>
          <a:lstStyle/>
          <a:p>
            <a:r>
              <a:rPr lang="ru-RU" dirty="0"/>
              <a:t>Анатомия </a:t>
            </a:r>
            <a:r>
              <a:rPr lang="en-US" dirty="0"/>
              <a:t>HTTP-</a:t>
            </a:r>
            <a:r>
              <a:rPr lang="ru-RU" dirty="0"/>
              <a:t>ответа</a:t>
            </a:r>
            <a:r>
              <a:rPr lang="en-US" dirty="0"/>
              <a:t> (</a:t>
            </a:r>
            <a:r>
              <a:rPr lang="en" dirty="0"/>
              <a:t>HTTP Response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DF42-3636-3A7B-2AD7-9F1E3193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18" y="1984910"/>
            <a:ext cx="4634948" cy="3101010"/>
          </a:xfrm>
        </p:spPr>
        <p:txBody>
          <a:bodyPr>
            <a:noAutofit/>
          </a:bodyPr>
          <a:lstStyle/>
          <a:p>
            <a:r>
              <a:rPr lang="ru-RU" sz="2400" dirty="0"/>
              <a:t>Стартовая строка</a:t>
            </a:r>
            <a:r>
              <a:rPr lang="en-US" sz="2400" dirty="0"/>
              <a:t> (Status line)</a:t>
            </a:r>
            <a:endParaRPr lang="ru-RU" sz="2400" dirty="0"/>
          </a:p>
          <a:p>
            <a:pPr lvl="1"/>
            <a:r>
              <a:rPr lang="ru-RU" sz="2000" dirty="0"/>
              <a:t>Версия</a:t>
            </a:r>
            <a:r>
              <a:rPr lang="en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HTTP/1.1</a:t>
            </a:r>
            <a:endParaRPr lang="ru-RU" sz="2000" dirty="0"/>
          </a:p>
          <a:p>
            <a:pPr lvl="1"/>
            <a:r>
              <a:rPr lang="ru-RU" sz="2000" dirty="0"/>
              <a:t>Коды состояния</a:t>
            </a:r>
            <a:r>
              <a:rPr lang="en-US" sz="2000" dirty="0"/>
              <a:t>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1xx</a:t>
            </a:r>
            <a:r>
              <a:rPr lang="en-US" sz="2000" dirty="0"/>
              <a:t> ...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endParaRPr lang="en" sz="18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400" dirty="0"/>
              <a:t>Заголовки</a:t>
            </a:r>
            <a:r>
              <a:rPr lang="en-US" sz="2400" dirty="0"/>
              <a:t> (Headers)</a:t>
            </a:r>
          </a:p>
          <a:p>
            <a:r>
              <a:rPr lang="ru-RU" sz="2400" dirty="0"/>
              <a:t>Тело</a:t>
            </a:r>
            <a:r>
              <a:rPr lang="en-US" sz="2400" dirty="0"/>
              <a:t> (Body)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AB0DA-BA13-30D4-8DFD-2BE284D08527}"/>
              </a:ext>
            </a:extLst>
          </p:cNvPr>
          <p:cNvSpPr txBox="1"/>
          <p:nvPr/>
        </p:nvSpPr>
        <p:spPr>
          <a:xfrm>
            <a:off x="669234" y="1552552"/>
            <a:ext cx="28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HTTP-</a:t>
            </a:r>
            <a:r>
              <a:rPr lang="ru-RU" sz="2000" dirty="0"/>
              <a:t>ответа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3926-9FBD-D5E3-1AFE-B33E7D0847C3}"/>
              </a:ext>
            </a:extLst>
          </p:cNvPr>
          <p:cNvSpPr txBox="1"/>
          <p:nvPr/>
        </p:nvSpPr>
        <p:spPr>
          <a:xfrm>
            <a:off x="669234" y="1952662"/>
            <a:ext cx="6112565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" sz="2000" b="0" i="0" dirty="0">
                <a:solidFill>
                  <a:srgbClr val="2B91AF"/>
                </a:solidFill>
                <a:effectLst/>
                <a:highlight>
                  <a:srgbClr val="F8FDB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00"/>
                </a:solidFill>
                <a:effectLst/>
                <a:highlight>
                  <a:srgbClr val="E1FEA7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Mon, 07 Jan 2025 12:00:00 GMT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text/html; charset=UTF-8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ru-RU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&lt;head&gt;&lt;title&gt;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 Page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&lt;/title&gt;&lt;/head&gt;</a:t>
            </a:r>
            <a:br>
              <a:rPr lang="ru-RU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&lt;body&gt;&lt;h1&gt;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 to Example!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&lt;/h1&gt;&lt;/body&gt;</a:t>
            </a: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" sz="2000" b="0" i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33E2EE0-94C3-E7FD-F547-85EDFEC6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79196"/>
              </p:ext>
            </p:extLst>
          </p:nvPr>
        </p:nvGraphicFramePr>
        <p:xfrm>
          <a:off x="1435651" y="5290635"/>
          <a:ext cx="9139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92">
                  <a:extLst>
                    <a:ext uri="{9D8B030D-6E8A-4147-A177-3AD203B41FA5}">
                      <a16:colId xmlns:a16="http://schemas.microsoft.com/office/drawing/2014/main" val="312983686"/>
                    </a:ext>
                  </a:extLst>
                </a:gridCol>
                <a:gridCol w="4569792">
                  <a:extLst>
                    <a:ext uri="{9D8B030D-6E8A-4147-A177-3AD203B41FA5}">
                      <a16:colId xmlns:a16="http://schemas.microsoft.com/office/drawing/2014/main" val="42182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 OK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успешно выполнен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HTTP/1.1 404 Not Found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не найден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на сервере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4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9E3B-F4CA-7D07-62A2-6311CEF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71"/>
            <a:ext cx="4290391" cy="842352"/>
          </a:xfrm>
        </p:spPr>
        <p:txBody>
          <a:bodyPr>
            <a:normAutofit/>
          </a:bodyPr>
          <a:lstStyle/>
          <a:p>
            <a:r>
              <a:rPr lang="ru-RU" dirty="0"/>
              <a:t>Коды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B6C7D-EA34-EFD4-D82A-5FADDD31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7"/>
            <a:ext cx="10909852" cy="27226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1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(информация)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получен, обработка продолжается.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2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(успешное выполнение)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был успешно принят и понят.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3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(перенаправление)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для выполнения запроса необходимо предпринять дополнительные действия.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4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(ошибка клиента)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содержит синтаксическую ошибку или не может быть выполнен.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5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(ошибка сервера)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от клиента оформлен правильно, но при его обработке произошла ошибка на стороне сервера.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5E29-D73E-63AF-7FA5-6CB82849AF03}"/>
              </a:ext>
            </a:extLst>
          </p:cNvPr>
          <p:cNvSpPr txBox="1"/>
          <p:nvPr/>
        </p:nvSpPr>
        <p:spPr>
          <a:xfrm>
            <a:off x="6619460" y="22555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CD0EE3A-A0FC-9E5D-2E4F-6B301270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82345"/>
              </p:ext>
            </p:extLst>
          </p:nvPr>
        </p:nvGraphicFramePr>
        <p:xfrm>
          <a:off x="1346201" y="3920607"/>
          <a:ext cx="93483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008">
                  <a:extLst>
                    <a:ext uri="{9D8B030D-6E8A-4147-A177-3AD203B41FA5}">
                      <a16:colId xmlns:a16="http://schemas.microsoft.com/office/drawing/2014/main" val="4034501152"/>
                    </a:ext>
                  </a:extLst>
                </a:gridCol>
                <a:gridCol w="5993296">
                  <a:extLst>
                    <a:ext uri="{9D8B030D-6E8A-4147-A177-3AD203B41FA5}">
                      <a16:colId xmlns:a16="http://schemas.microsoft.com/office/drawing/2014/main" val="1013566931"/>
                    </a:ext>
                  </a:extLst>
                </a:gridCol>
              </a:tblGrid>
              <a:tr h="34288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727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100 Continue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может продолжить отправку данных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Используется при загрузке больших файлов (</a:t>
                      </a:r>
                      <a:r>
                        <a:rPr lang="en" dirty="0"/>
                        <a:t>PUT, 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42972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101 Switching Protocols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переключается на другой протокол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Применяется при переходе на </a:t>
                      </a:r>
                      <a:r>
                        <a:rPr lang="en" dirty="0"/>
                        <a:t>WebSocket</a:t>
                      </a:r>
                      <a:r>
                        <a:rPr lang="en-US" dirty="0"/>
                        <a:t>.</a:t>
                      </a:r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45107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102 Processing</a:t>
                      </a:r>
                      <a:r>
                        <a:rPr lang="en" dirty="0"/>
                        <a:t> </a:t>
                      </a:r>
                      <a:r>
                        <a:rPr lang="en" i="1" dirty="0"/>
                        <a:t>(WebDAV)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обрабатывается, но требует времени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" dirty="0"/>
                        <a:t>WebDAV-</a:t>
                      </a:r>
                      <a:r>
                        <a:rPr lang="ru-RU" dirty="0"/>
                        <a:t>серверы для длинных операций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42633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103 Early Hints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Отправляет заголовки до основного ответа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Ускоряет загрузку страниц (предзагрузка ресурсов)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73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5AA073-EE71-065C-D874-F8E2D5E5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3" y="24585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en-US" b="1" dirty="0"/>
              <a:t>2xx</a:t>
            </a:r>
            <a:r>
              <a:rPr lang="ru-RU" b="1" dirty="0"/>
              <a:t> </a:t>
            </a:r>
            <a:r>
              <a:rPr lang="ru-RU" sz="4000" dirty="0"/>
              <a:t>(Запрос обработан успешно)</a:t>
            </a:r>
            <a:endParaRPr lang="ru-RU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2ABDC0-C2B4-BF1E-339D-5BF2C41EC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98120"/>
              </p:ext>
            </p:extLst>
          </p:nvPr>
        </p:nvGraphicFramePr>
        <p:xfrm>
          <a:off x="521253" y="1088210"/>
          <a:ext cx="10928625" cy="557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9817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261652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200 OK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</a:t>
                      </a:r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успешно выполнен. Данные переданы в теле ответа.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201 Created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Создано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Создано Запрос выполнен, создан новый ресурс (например, </a:t>
                      </a:r>
                      <a:r>
                        <a:rPr lang="en" dirty="0"/>
                        <a:t>POST /users).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202 Accepted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Принято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принят, но ещё не обработан.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203 Non-Authoritative Information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Информация от другого источника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Данные получены из кеша или прокси, но не от оригинального сервера.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204 No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содержимого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обработан, но данных в ответе нет.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205 Reset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Сбросить содержимое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должен сбросить представление (например, очистить форму).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206 Partial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Частичное содержимое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Возвращена только часть ресурса (</a:t>
                      </a:r>
                      <a:r>
                        <a:rPr lang="en" dirty="0"/>
                        <a:t>Range-</a:t>
                      </a:r>
                      <a:r>
                        <a:rPr lang="ru-RU" dirty="0"/>
                        <a:t>запрос).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207 Multi-Status</a:t>
                      </a:r>
                      <a:r>
                        <a:rPr lang="en" dirty="0"/>
                        <a:t> (WebDAV)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Множественный статус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Ответ содержит несколько кодов состояния (например, в </a:t>
                      </a:r>
                      <a:r>
                        <a:rPr lang="en" dirty="0"/>
                        <a:t>PROPFIND).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283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208 Already Reported</a:t>
                      </a:r>
                      <a:r>
                        <a:rPr lang="en" dirty="0"/>
                        <a:t> (WebDAV)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Уже сообщено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 уже был включён в предыдущие ответы (используется в </a:t>
                      </a:r>
                      <a:r>
                        <a:rPr lang="en" dirty="0"/>
                        <a:t>DAV).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3784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226 IM Used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Использовано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применил к ресурсу несколько операций (</a:t>
                      </a:r>
                      <a:r>
                        <a:rPr lang="en" dirty="0"/>
                        <a:t>Delta encoding).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77422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020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18EC-3E22-125E-DFEA-25873CC7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4B42FB-6DDB-EAFA-2222-39BF9DCF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3" y="24585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ru-RU" b="1" dirty="0"/>
              <a:t>3</a:t>
            </a:r>
            <a:r>
              <a:rPr lang="en-US" b="1" dirty="0"/>
              <a:t>xx</a:t>
            </a:r>
            <a:r>
              <a:rPr lang="ru-RU" b="1" dirty="0"/>
              <a:t> </a:t>
            </a:r>
            <a:r>
              <a:rPr lang="ru-RU" dirty="0"/>
              <a:t>(Коды перенаправления)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EA891B0-0826-6C8E-B795-119282ECB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56104"/>
              </p:ext>
            </p:extLst>
          </p:nvPr>
        </p:nvGraphicFramePr>
        <p:xfrm>
          <a:off x="521253" y="1177661"/>
          <a:ext cx="11216860" cy="48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7594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152467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42679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300 Multiple Choices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Множественный выбор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Запрашиваемый ресурс имеет несколько вариантов (например, разные форматы).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301 Moved Permanently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Перемещено навсегда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Ресурс </a:t>
                      </a:r>
                      <a:r>
                        <a:rPr lang="ru-RU" sz="2000" b="1" dirty="0"/>
                        <a:t>навсегда</a:t>
                      </a:r>
                      <a:r>
                        <a:rPr lang="ru-RU" sz="2000" dirty="0"/>
                        <a:t> перемещён на новый </a:t>
                      </a:r>
                      <a:r>
                        <a:rPr lang="en" sz="2000" dirty="0"/>
                        <a:t>URL (</a:t>
                      </a:r>
                      <a:r>
                        <a:rPr lang="ru-RU" sz="2000" dirty="0"/>
                        <a:t>браузер кеширует </a:t>
                      </a:r>
                      <a:r>
                        <a:rPr lang="ru-RU" sz="2000" dirty="0" err="1"/>
                        <a:t>редирект</a:t>
                      </a:r>
                      <a:r>
                        <a:rPr lang="ru-RU" sz="2000" dirty="0"/>
                        <a:t>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302 Found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Найдено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Временный </a:t>
                      </a:r>
                      <a:r>
                        <a:rPr lang="ru-RU" sz="2000" dirty="0" err="1"/>
                        <a:t>редирект</a:t>
                      </a:r>
                      <a:r>
                        <a:rPr lang="ru-RU" sz="2000" dirty="0"/>
                        <a:t>, </a:t>
                      </a:r>
                      <a:r>
                        <a:rPr lang="en" sz="2000" dirty="0"/>
                        <a:t>URL </a:t>
                      </a:r>
                      <a:r>
                        <a:rPr lang="ru-RU" sz="2000" dirty="0"/>
                        <a:t>может измениться позже.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303 See Other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Смотреть другой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Ресурс доступен по другому </a:t>
                      </a:r>
                      <a:r>
                        <a:rPr lang="en" sz="2000" dirty="0"/>
                        <a:t>URL (</a:t>
                      </a:r>
                      <a:r>
                        <a:rPr lang="ru-RU" sz="2000" dirty="0"/>
                        <a:t>используется после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304 Not Modified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Не изменялось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может использовать кешированную версию (</a:t>
                      </a:r>
                      <a:r>
                        <a:rPr lang="en" sz="2000" dirty="0"/>
                        <a:t>ETag).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307 Temporary Redirect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Используй прокси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Альтернатива 302, но запрещает смену метода запроса (</a:t>
                      </a:r>
                      <a:r>
                        <a:rPr lang="en" sz="2000" dirty="0"/>
                        <a:t>POST </a:t>
                      </a:r>
                      <a:r>
                        <a:rPr lang="ru-RU" sz="2000" dirty="0"/>
                        <a:t>остаётся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308 Permanent Redirect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Альтернатива 301, но запрещает смену метода запроса (</a:t>
                      </a:r>
                      <a:r>
                        <a:rPr lang="en" sz="2000" dirty="0"/>
                        <a:t>POST </a:t>
                      </a:r>
                      <a:r>
                        <a:rPr lang="ru-RU" sz="2000" dirty="0"/>
                        <a:t>остаётся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07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5723-C5ED-0089-B077-D67311B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14"/>
            <a:ext cx="10949609" cy="698362"/>
          </a:xfrm>
        </p:spPr>
        <p:txBody>
          <a:bodyPr>
            <a:noAutofit/>
          </a:bodyPr>
          <a:lstStyle/>
          <a:p>
            <a:r>
              <a:rPr lang="ru-RU" sz="3600" dirty="0"/>
              <a:t>Коды </a:t>
            </a:r>
            <a:r>
              <a:rPr lang="en" sz="3600" b="1" dirty="0"/>
              <a:t>4xx</a:t>
            </a:r>
            <a:r>
              <a:rPr lang="en" sz="3600" dirty="0"/>
              <a:t> – </a:t>
            </a:r>
            <a:r>
              <a:rPr lang="ru-RU" sz="3200" dirty="0"/>
              <a:t>Ошибки клиента (Запрос содержит ошибку)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222B936-5AD0-C2AE-0FBB-A25C710C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89152"/>
              </p:ext>
            </p:extLst>
          </p:nvPr>
        </p:nvGraphicFramePr>
        <p:xfrm>
          <a:off x="228600" y="809916"/>
          <a:ext cx="11827565" cy="59182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021496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52006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400 Bad Request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Неверный запрос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в синтаксисе запроса.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401 Unauthorized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авторизовано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аутентификация (например, </a:t>
                      </a:r>
                      <a:r>
                        <a:rPr lang="en" dirty="0"/>
                        <a:t>WWW-Authenticate).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402 Payment Required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оплата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Зарезервировано для платных </a:t>
                      </a:r>
                      <a:r>
                        <a:rPr lang="en" dirty="0"/>
                        <a:t>API </a:t>
                      </a:r>
                      <a:r>
                        <a:rPr lang="ru-RU" dirty="0"/>
                        <a:t>и сервисов.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403 Forbidden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Запрещено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 клиента </a:t>
                      </a:r>
                      <a:r>
                        <a:rPr lang="ru-RU" b="1" dirty="0"/>
                        <a:t>нет доступа</a:t>
                      </a:r>
                      <a:r>
                        <a:rPr lang="ru-RU" dirty="0"/>
                        <a:t> к ресурсу.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404 Not Found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найдено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не найден (ошибка “битой ссылки”).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405 Method Not Allowed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Метод запрещён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не поддерживает указанный </a:t>
                      </a:r>
                      <a:r>
                        <a:rPr lang="en" dirty="0"/>
                        <a:t>HTTP-</a:t>
                      </a:r>
                      <a:r>
                        <a:rPr lang="ru-RU" dirty="0"/>
                        <a:t>метод.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/>
                        <a:t>406 Not Acceptable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Неприемлемо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не может отдать ответ в нужном формате (</a:t>
                      </a:r>
                      <a:r>
                        <a:rPr lang="en" dirty="0"/>
                        <a:t>Accept).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408 Request Timeout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Время истекло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слишком долго отправлял запрос.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410 Gone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Удалён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</a:t>
                      </a:r>
                      <a:r>
                        <a:rPr lang="ru-RU" b="1" dirty="0"/>
                        <a:t>навсегда удалён</a:t>
                      </a:r>
                      <a:r>
                        <a:rPr lang="ru-RU" dirty="0"/>
                        <a:t>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242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411 Length Required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</a:t>
                      </a:r>
                      <a:r>
                        <a:rPr lang="en" dirty="0"/>
                        <a:t>C-Length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 запросе отсутствует заголовок </a:t>
                      </a:r>
                      <a:r>
                        <a:rPr lang="en" dirty="0"/>
                        <a:t>Content-Length.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62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412 Precondition Failed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Условие не выполнено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при проверке заголовков </a:t>
                      </a:r>
                      <a:r>
                        <a:rPr lang="en" dirty="0"/>
                        <a:t>If-Modified-Since </a:t>
                      </a:r>
                      <a:r>
                        <a:rPr lang="ru-RU" dirty="0"/>
                        <a:t>или </a:t>
                      </a:r>
                      <a:r>
                        <a:rPr lang="en" dirty="0"/>
                        <a:t>ETag.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3883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413 Payload Too Large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Тело запроса слишком большое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Размер тела запроса превышает лимит.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0925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414 URI Too Long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URL </a:t>
                      </a:r>
                      <a:r>
                        <a:rPr lang="ru-RU" dirty="0" err="1"/>
                        <a:t>слишк</a:t>
                      </a:r>
                      <a:r>
                        <a:rPr lang="ru-RU" dirty="0"/>
                        <a:t>. длинный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При </a:t>
                      </a:r>
                      <a:r>
                        <a:rPr lang="en" dirty="0"/>
                        <a:t>GET-</a:t>
                      </a:r>
                      <a:r>
                        <a:rPr lang="ru-RU" dirty="0"/>
                        <a:t>запросе с слишком длинными параметрами.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6258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415 Unsupported Media Type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Неподдерж</a:t>
                      </a:r>
                      <a:r>
                        <a:rPr lang="ru-RU" dirty="0"/>
                        <a:t>. формат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Неверный </a:t>
                      </a:r>
                      <a:r>
                        <a:rPr lang="en" dirty="0"/>
                        <a:t>Content-Type</a:t>
                      </a:r>
                      <a:r>
                        <a:rPr lang="ru-RU" dirty="0"/>
                        <a:t>: Неподдерживаемый формат данных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824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429 Too Many Requests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Сл. много запросов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Ограничение по количеству запросов (</a:t>
                      </a:r>
                      <a:r>
                        <a:rPr lang="en" dirty="0"/>
                        <a:t>rate limit).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5318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764F7-AB13-44C9-4C92-2851F0E5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ru-RU" b="1" dirty="0"/>
              <a:t>5</a:t>
            </a:r>
            <a:r>
              <a:rPr lang="en-US" b="1" dirty="0"/>
              <a:t>xx</a:t>
            </a:r>
            <a:r>
              <a:rPr lang="ru-RU" b="1" dirty="0"/>
              <a:t> </a:t>
            </a:r>
            <a:r>
              <a:rPr lang="ru-RU" dirty="0"/>
              <a:t>(Ошибки сервера)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4BE206-9468-12B9-409E-4686D6E3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36566"/>
              </p:ext>
            </p:extLst>
          </p:nvPr>
        </p:nvGraphicFramePr>
        <p:xfrm>
          <a:off x="308665" y="1386382"/>
          <a:ext cx="11574669" cy="3856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21731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221129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63180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500 Internal Server Error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Внутренняя ошибка сервера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Общая ошибка.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501 Not Implemented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реализовано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не поддерживает запрошенный метод.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502 Bad Gateway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Ошибка шлюза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Промежуточный сервер получил </a:t>
                      </a:r>
                      <a:r>
                        <a:rPr lang="ru-RU" sz="2000" b="1" dirty="0"/>
                        <a:t>неверный</a:t>
                      </a:r>
                      <a:r>
                        <a:rPr lang="ru-RU" sz="2000" dirty="0"/>
                        <a:t> ответ от другого сервера</a:t>
                      </a:r>
                      <a:r>
                        <a:rPr lang="en-US" sz="2000" dirty="0"/>
                        <a:t>.</a:t>
                      </a:r>
                      <a:endParaRPr lang="ru-RU" sz="20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503 Service Unavailable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Сервис недоступен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перегружен или на обслуживании.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504 Gateway Timeout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Шлюз не отвечает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Таймаут ответа от другого сервера.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505 HTTP Version Not Supported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Версия </a:t>
                      </a:r>
                      <a:r>
                        <a:rPr lang="en" sz="2000" dirty="0"/>
                        <a:t>HTTP </a:t>
                      </a:r>
                      <a:r>
                        <a:rPr lang="ru-RU" sz="2000" dirty="0"/>
                        <a:t>не поддерживается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Сервер не поддерживает запрошенную версию </a:t>
                      </a:r>
                      <a:r>
                        <a:rPr lang="en" sz="2000" dirty="0"/>
                        <a:t>HTTP.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59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EA32-5663-82C8-9EA1-936950D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6876-38FE-568A-A8B2-06B12BB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216041"/>
            <a:ext cx="10515600" cy="842352"/>
          </a:xfrm>
        </p:spPr>
        <p:txBody>
          <a:bodyPr/>
          <a:lstStyle/>
          <a:p>
            <a:r>
              <a:rPr lang="ru-RU" dirty="0"/>
              <a:t>Заголовки </a:t>
            </a:r>
            <a:r>
              <a:rPr lang="en-US" dirty="0"/>
              <a:t>HTTP</a:t>
            </a:r>
            <a:r>
              <a:rPr lang="ru-RU" dirty="0"/>
              <a:t>-ответов</a:t>
            </a:r>
            <a:r>
              <a:rPr lang="en-US" dirty="0"/>
              <a:t> (Response Headers)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1D74E-C601-758B-C322-3A05DF4D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58393"/>
            <a:ext cx="5304183" cy="8423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HTTP-</a:t>
            </a:r>
            <a:r>
              <a:rPr lang="ru-RU" sz="2000" dirty="0"/>
              <a:t>заголовки содержат метаданные</a:t>
            </a:r>
            <a:r>
              <a:rPr lang="en-US" sz="2000" dirty="0"/>
              <a:t> (</a:t>
            </a:r>
            <a:r>
              <a:rPr lang="ru-RU" sz="2000" dirty="0"/>
              <a:t>любые дополнительные параметры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en" sz="2000" dirty="0"/>
              <a:t>HTTP-</a:t>
            </a:r>
            <a:r>
              <a:rPr lang="ru-RU" sz="2000" dirty="0"/>
              <a:t>ответа.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832B6-16CF-FCE0-6B82-E871114CC1A3}"/>
              </a:ext>
            </a:extLst>
          </p:cNvPr>
          <p:cNvSpPr txBox="1"/>
          <p:nvPr/>
        </p:nvSpPr>
        <p:spPr>
          <a:xfrm>
            <a:off x="5996607" y="1058393"/>
            <a:ext cx="58508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dirty="0">
                <a:solidFill>
                  <a:srgbClr val="2B91AF"/>
                </a:solidFill>
                <a:effectLst/>
                <a:highlight>
                  <a:srgbClr val="F8FDB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00"/>
                </a:solidFill>
                <a:effectLst/>
                <a:highlight>
                  <a:srgbClr val="E1FEA7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Mon, 07 Jan 2025 12:00:00 GMT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text/html; charset=UTF-8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4C164-847D-34B0-16EC-FFD4F2B4F560}"/>
              </a:ext>
            </a:extLst>
          </p:cNvPr>
          <p:cNvSpPr txBox="1"/>
          <p:nvPr/>
        </p:nvSpPr>
        <p:spPr>
          <a:xfrm>
            <a:off x="526774" y="3208552"/>
            <a:ext cx="11320669" cy="1946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Content-Type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Определяет тип </a:t>
            </a:r>
            <a:r>
              <a:rPr lang="en-US" sz="2000" dirty="0"/>
              <a:t>/ </a:t>
            </a:r>
            <a:r>
              <a:rPr lang="ru-RU" sz="2000" dirty="0"/>
              <a:t>формат передаваемого контента в ТЕЛЕ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application/json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charset=UTF-8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E38FB-E12E-2AEE-DA62-117ABF1BF875}"/>
              </a:ext>
            </a:extLst>
          </p:cNvPr>
          <p:cNvSpPr txBox="1"/>
          <p:nvPr/>
        </p:nvSpPr>
        <p:spPr>
          <a:xfrm>
            <a:off x="526773" y="5266347"/>
            <a:ext cx="11320669" cy="1574790"/>
          </a:xfrm>
          <a:prstGeom prst="rect">
            <a:avLst/>
          </a:prstGeom>
          <a:solidFill>
            <a:srgbClr val="E2FCF3"/>
          </a:solidFill>
        </p:spPr>
        <p:txBody>
          <a:bodyPr wrap="square" rtlCol="0">
            <a:spAutoFit/>
          </a:bodyPr>
          <a:lstStyle/>
          <a:p>
            <a:r>
              <a:rPr lang="en" sz="2800" b="1" i="0" dirty="0">
                <a:solidFill>
                  <a:srgbClr val="C00000"/>
                </a:solidFill>
                <a:effectLst/>
              </a:rPr>
              <a:t>Content-Language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Один или несколько естественных языков содержимого, для носителей которых оно предназначается. Языки перечисляются через запятую, порядок значения не имеет.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en, ru</a:t>
            </a:r>
            <a:endParaRPr lang="en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1F57F-64EA-5494-57EB-CC6B796D627A}"/>
              </a:ext>
            </a:extLst>
          </p:cNvPr>
          <p:cNvSpPr txBox="1"/>
          <p:nvPr/>
        </p:nvSpPr>
        <p:spPr>
          <a:xfrm>
            <a:off x="526772" y="2166373"/>
            <a:ext cx="11320669" cy="959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Date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Дата генерации отклика.</a:t>
            </a:r>
          </a:p>
        </p:txBody>
      </p:sp>
    </p:spTree>
    <p:extLst>
      <p:ext uri="{BB962C8B-B14F-4D97-AF65-F5344CB8AC3E}">
        <p14:creationId xmlns:p14="http://schemas.microsoft.com/office/powerpoint/2010/main" val="2180246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252C2-3D80-ABC7-EA24-E0D97E5B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35945-C11E-29F6-E987-AC6D0620A123}"/>
              </a:ext>
            </a:extLst>
          </p:cNvPr>
          <p:cNvSpPr txBox="1"/>
          <p:nvPr/>
        </p:nvSpPr>
        <p:spPr>
          <a:xfrm>
            <a:off x="435665" y="178911"/>
            <a:ext cx="11320669" cy="1946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Content-Length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размер тела ответа в байтах.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Content-Length: 1024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Позволяет клиенту </a:t>
            </a:r>
            <a:r>
              <a:rPr lang="ru-RU" sz="2000" b="1" dirty="0"/>
              <a:t>заранее знать размер загружаемых данных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для </a:t>
            </a:r>
            <a:r>
              <a:rPr lang="ru-RU" sz="2000" b="1" dirty="0"/>
              <a:t>частичной загрузки файлов</a:t>
            </a:r>
            <a:r>
              <a:rPr lang="ru-RU" sz="2000" dirty="0"/>
              <a:t> (</a:t>
            </a:r>
            <a:r>
              <a:rPr lang="en" sz="2000" dirty="0"/>
              <a:t>Range-</a:t>
            </a:r>
            <a:r>
              <a:rPr lang="ru-RU" sz="2000" dirty="0"/>
              <a:t>запросы).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CA3F-ED70-6C40-2D00-24B70D19BF41}"/>
              </a:ext>
            </a:extLst>
          </p:cNvPr>
          <p:cNvSpPr txBox="1"/>
          <p:nvPr/>
        </p:nvSpPr>
        <p:spPr>
          <a:xfrm>
            <a:off x="435665" y="2358509"/>
            <a:ext cx="11320669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Content-Disposition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Управляет загрузкой файлов.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Content-Disposition: attachment; filename="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document.pdf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inline → </a:t>
            </a:r>
            <a:r>
              <a:rPr lang="ru-RU" sz="2000" dirty="0"/>
              <a:t>открыть в браузере.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attachment → </a:t>
            </a:r>
            <a:r>
              <a:rPr lang="ru-RU" sz="2000" dirty="0"/>
              <a:t>заставить браузер </a:t>
            </a:r>
            <a:r>
              <a:rPr lang="ru-RU" sz="2000" b="1" dirty="0"/>
              <a:t>скачать</a:t>
            </a:r>
            <a:r>
              <a:rPr lang="ru-RU" sz="2000" dirty="0"/>
              <a:t> файл.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B8A84-61BA-2FD6-6E92-B7886DF7F310}"/>
              </a:ext>
            </a:extLst>
          </p:cNvPr>
          <p:cNvSpPr txBox="1"/>
          <p:nvPr/>
        </p:nvSpPr>
        <p:spPr>
          <a:xfrm>
            <a:off x="435664" y="4538107"/>
            <a:ext cx="11320669" cy="2162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Content-Encoding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Указывает, </a:t>
            </a:r>
            <a:r>
              <a:rPr lang="ru-RU" sz="2000" b="1" dirty="0"/>
              <a:t>как сжат</a:t>
            </a:r>
            <a:r>
              <a:rPr lang="ru-RU" sz="2000" dirty="0"/>
              <a:t> контент перед отправкой.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Content-Encoding: gzip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latin typeface="Monaco" pitchFamily="2" charset="0"/>
              </a:rPr>
              <a:t>gzip</a:t>
            </a:r>
            <a:r>
              <a:rPr lang="en" dirty="0"/>
              <a:t> — </a:t>
            </a:r>
            <a:r>
              <a:rPr lang="ru-RU" dirty="0"/>
              <a:t>Стандартное сжатие (самый популярный вариант)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deflate</a:t>
            </a:r>
            <a:r>
              <a:rPr lang="en" dirty="0"/>
              <a:t> — </a:t>
            </a:r>
            <a:r>
              <a:rPr lang="ru-RU" dirty="0"/>
              <a:t>Альтернативное сжатие (редко используется)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" dirty="0"/>
              <a:t> — Brotli, </a:t>
            </a:r>
            <a:r>
              <a:rPr lang="ru-RU" dirty="0"/>
              <a:t>более эффективный метод сжатия, используется в </a:t>
            </a:r>
            <a:r>
              <a:rPr lang="en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128679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C5D19-FCAF-2E78-E9B9-9E0777F7E2BF}"/>
              </a:ext>
            </a:extLst>
          </p:cNvPr>
          <p:cNvSpPr txBox="1"/>
          <p:nvPr/>
        </p:nvSpPr>
        <p:spPr>
          <a:xfrm>
            <a:off x="435664" y="241809"/>
            <a:ext cx="6422335" cy="1574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Cache-Control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Управляет кешированием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Пример:</a:t>
            </a:r>
            <a:endParaRPr lang="en" sz="2000" b="1" dirty="0"/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Cache-Control: max-age=3600, public</a:t>
            </a:r>
            <a:endParaRPr lang="ru-RU" sz="2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8DF1039-3646-99DA-3152-58FDFAA4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7769"/>
              </p:ext>
            </p:extLst>
          </p:nvPr>
        </p:nvGraphicFramePr>
        <p:xfrm>
          <a:off x="7017024" y="261685"/>
          <a:ext cx="5027543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496">
                  <a:extLst>
                    <a:ext uri="{9D8B030D-6E8A-4147-A177-3AD203B41FA5}">
                      <a16:colId xmlns:a16="http://schemas.microsoft.com/office/drawing/2014/main" val="1207166665"/>
                    </a:ext>
                  </a:extLst>
                </a:gridCol>
                <a:gridCol w="3149047">
                  <a:extLst>
                    <a:ext uri="{9D8B030D-6E8A-4147-A177-3AD203B41FA5}">
                      <a16:colId xmlns:a16="http://schemas.microsoft.com/office/drawing/2014/main" val="231937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Директива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Разрешает кеширование в браузере и прокси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6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Разрешает кеш только в браузере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7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 проверять актуальность перед использованием кеша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Запрещает кеширование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Хранить кеш 10 минут (600 сек)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s-maxage=3600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Время жизни кеша для прокси-серверов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118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81A0E5-9003-06AE-B713-CDFAD329F103}"/>
              </a:ext>
            </a:extLst>
          </p:cNvPr>
          <p:cNvSpPr txBox="1"/>
          <p:nvPr/>
        </p:nvSpPr>
        <p:spPr>
          <a:xfrm>
            <a:off x="435664" y="1974818"/>
            <a:ext cx="6422336" cy="2618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ETag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Уникальный идентификатор версии ресурса, используется для кеширования.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ETag: "abc123"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dirty="0"/>
              <a:t>Клиент может отправить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If-None-Match: "abc123"</a:t>
            </a:r>
            <a:r>
              <a:rPr lang="en" dirty="0"/>
              <a:t>, </a:t>
            </a:r>
            <a:r>
              <a:rPr lang="ru-RU" dirty="0"/>
              <a:t>и сервер вернёт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304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Not Modified</a:t>
            </a:r>
            <a:r>
              <a:rPr lang="en" dirty="0"/>
              <a:t>, </a:t>
            </a:r>
            <a:r>
              <a:rPr lang="ru-RU" dirty="0"/>
              <a:t>если ресурс </a:t>
            </a:r>
            <a:r>
              <a:rPr lang="ru-RU" b="1" dirty="0"/>
              <a:t>не изменился</a:t>
            </a:r>
            <a:r>
              <a:rPr lang="ru-RU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dirty="0"/>
              <a:t>Оптимизирует трафик, можно </a:t>
            </a:r>
            <a:r>
              <a:rPr lang="ru-RU" b="1" dirty="0"/>
              <a:t>повторно не загружать</a:t>
            </a:r>
            <a:r>
              <a:rPr lang="ru-RU" dirty="0"/>
              <a:t> ресурс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B08E-1B84-CFAD-ABD2-295249BCA3D4}"/>
              </a:ext>
            </a:extLst>
          </p:cNvPr>
          <p:cNvSpPr txBox="1"/>
          <p:nvPr/>
        </p:nvSpPr>
        <p:spPr>
          <a:xfrm>
            <a:off x="435663" y="4791459"/>
            <a:ext cx="11302449" cy="1736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Last-Modified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дату последнего изменения ресурса.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Last-Modified: Mon, 10 Feb 2025 12:00:00 GMT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ru-RU" dirty="0"/>
              <a:t>Клиент может отправить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If-Modified-Since</a:t>
            </a:r>
            <a:r>
              <a:rPr lang="en" dirty="0"/>
              <a:t>, </a:t>
            </a:r>
            <a:r>
              <a:rPr lang="ru-RU" dirty="0"/>
              <a:t>и если ресурс </a:t>
            </a:r>
            <a:r>
              <a:rPr lang="ru-RU" b="1" dirty="0"/>
              <a:t>не изменился</a:t>
            </a:r>
            <a:r>
              <a:rPr lang="ru-RU" dirty="0"/>
              <a:t>, сервер вернёт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304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Not Modified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47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0BA9CCB-BA5E-36D6-7EED-0D484C593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14087"/>
              </p:ext>
            </p:extLst>
          </p:nvPr>
        </p:nvGraphicFramePr>
        <p:xfrm>
          <a:off x="312255" y="1361443"/>
          <a:ext cx="11579087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69">
                  <a:extLst>
                    <a:ext uri="{9D8B030D-6E8A-4147-A177-3AD203B41FA5}">
                      <a16:colId xmlns:a16="http://schemas.microsoft.com/office/drawing/2014/main" val="1674057828"/>
                    </a:ext>
                  </a:extLst>
                </a:gridCol>
                <a:gridCol w="10107318">
                  <a:extLst>
                    <a:ext uri="{9D8B030D-6E8A-4147-A177-3AD203B41FA5}">
                      <a16:colId xmlns:a16="http://schemas.microsoft.com/office/drawing/2014/main" val="333973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Директива</a:t>
                      </a:r>
                      <a:endParaRPr lang="ru-RU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4271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Ограничивает доступ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только для определённого пути.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Path=/admin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означает, что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будет отправляться только на </a:t>
                      </a:r>
                      <a:r>
                        <a:rPr lang="ru-R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и его подстраниц.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69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Определяет, для каких поддоменов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доступен.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Domain=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example.com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позволяет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работать на 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sub.example.com</a:t>
                      </a:r>
                      <a:r>
                        <a:rPr lang="en" dirty="0"/>
                        <a:t>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724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ru-RU" dirty="0"/>
                        <a:t>рок жизни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в </a:t>
                      </a:r>
                      <a:r>
                        <a:rPr lang="ru-RU" b="1" dirty="0"/>
                        <a:t>секундах</a:t>
                      </a:r>
                      <a:r>
                        <a:rPr lang="ru-RU" dirty="0"/>
                        <a:t> (после истечения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удаляется).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Max-Age=3600</a:t>
                      </a:r>
                      <a:r>
                        <a:rPr lang="en" dirty="0"/>
                        <a:t> — 1 </a:t>
                      </a:r>
                      <a:r>
                        <a:rPr lang="ru-RU" dirty="0"/>
                        <a:t>час.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02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Expires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Точная дата и время истечения </a:t>
                      </a:r>
                      <a:r>
                        <a:rPr lang="en" dirty="0"/>
                        <a:t>Cookie. </a:t>
                      </a:r>
                      <a:r>
                        <a:rPr lang="ru-RU" dirty="0"/>
                        <a:t>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Expires=Wed, 21 Feb 2025 12:00:00 GMT</a:t>
                      </a:r>
                      <a:r>
                        <a:rPr lang="en" dirty="0"/>
                        <a:t>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8476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Cookie </a:t>
                      </a:r>
                      <a:r>
                        <a:rPr lang="ru-RU" dirty="0"/>
                        <a:t>передаётся </a:t>
                      </a:r>
                      <a:r>
                        <a:rPr lang="ru-RU" b="1" dirty="0"/>
                        <a:t>только</a:t>
                      </a:r>
                      <a:r>
                        <a:rPr lang="ru-RU" dirty="0"/>
                        <a:t> через </a:t>
                      </a:r>
                      <a:r>
                        <a:rPr lang="en" dirty="0"/>
                        <a:t>HTTPS (</a:t>
                      </a:r>
                      <a:r>
                        <a:rPr lang="ru-RU" dirty="0"/>
                        <a:t>не отправляется по </a:t>
                      </a:r>
                      <a:r>
                        <a:rPr lang="en" dirty="0"/>
                        <a:t>HTTP).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86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HttpOnly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Cookie </a:t>
                      </a:r>
                      <a:r>
                        <a:rPr lang="ru-RU" b="1" dirty="0"/>
                        <a:t>недоступен</a:t>
                      </a:r>
                      <a:r>
                        <a:rPr lang="ru-RU" dirty="0"/>
                        <a:t> через </a:t>
                      </a:r>
                      <a:r>
                        <a:rPr lang="en" dirty="0"/>
                        <a:t>JavaScript (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document.cookie</a:t>
                      </a:r>
                      <a:r>
                        <a:rPr lang="en" dirty="0"/>
                        <a:t>), </a:t>
                      </a:r>
                      <a:r>
                        <a:rPr lang="ru-RU" dirty="0"/>
                        <a:t>защищает от </a:t>
                      </a:r>
                      <a:r>
                        <a:rPr lang="en" dirty="0"/>
                        <a:t>XSS-</a:t>
                      </a:r>
                      <a:r>
                        <a:rPr lang="ru-RU" dirty="0"/>
                        <a:t>атак.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0446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SameSite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Ограничивает передачу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между сайтами, защищая от </a:t>
                      </a:r>
                      <a:r>
                        <a:rPr lang="en" dirty="0"/>
                        <a:t>CSRF-</a:t>
                      </a:r>
                      <a:r>
                        <a:rPr lang="ru-RU" dirty="0"/>
                        <a:t>атак. Значения: </a:t>
                      </a:r>
                      <a:r>
                        <a:rPr lang="en" dirty="0"/>
                        <a:t>Strict, Lax, None.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6961519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443FD543-7430-725D-D6D1-75D0CFC4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56" y="4938927"/>
            <a:ext cx="7386431" cy="1809743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Cookie, </a:t>
            </a:r>
            <a:r>
              <a:rPr lang="ru-RU" sz="1800" dirty="0"/>
              <a:t>который доступен только на </a:t>
            </a:r>
            <a:r>
              <a:rPr lang="en" sz="1800" dirty="0"/>
              <a:t>HTTPS </a:t>
            </a:r>
            <a:r>
              <a:rPr lang="ru-RU" sz="1800" dirty="0"/>
              <a:t>и не доступен через </a:t>
            </a:r>
            <a:r>
              <a:rPr lang="en" sz="1800" dirty="0"/>
              <a:t>JavaScript:</a:t>
            </a:r>
            <a:br>
              <a:rPr lang="en" dirty="0">
                <a:cs typeface="Consolas" panose="020B0609020204030204" pitchFamily="49" charset="0"/>
              </a:rPr>
            </a:b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session=xyz789; Secure; HttpOnly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/>
              <a:t>Cookie, </a:t>
            </a:r>
            <a:r>
              <a:rPr lang="ru-RU" sz="1800" dirty="0"/>
              <a:t>который работает только на </a:t>
            </a:r>
            <a:r>
              <a:rPr lang="en" sz="1800" noProof="1"/>
              <a:t>example.com</a:t>
            </a:r>
            <a:r>
              <a:rPr lang="en" sz="1800" dirty="0"/>
              <a:t> </a:t>
            </a:r>
            <a:r>
              <a:rPr lang="ru-RU" sz="1800" dirty="0"/>
              <a:t>и его поддоменах</a:t>
            </a:r>
            <a:r>
              <a:rPr lang="en-US" sz="1800" dirty="0"/>
              <a:t>:</a:t>
            </a:r>
            <a:endParaRPr lang="en" sz="1800" dirty="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auth_token=abc123; Domain=example.com; Path=/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/>
              <a:t>Cookie, </a:t>
            </a:r>
            <a:r>
              <a:rPr lang="ru-RU" sz="1800" dirty="0"/>
              <a:t>который действует 1 день и удаляется автоматически</a:t>
            </a:r>
            <a:r>
              <a:rPr lang="en-US" sz="1800" dirty="0"/>
              <a:t>:</a:t>
            </a:r>
            <a:endParaRPr lang="en" sz="1800" dirty="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preferences=dark_mode; Max-Age=86400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8EB6AD3-38D7-8F9F-4518-A9C68D951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91297"/>
              </p:ext>
            </p:extLst>
          </p:nvPr>
        </p:nvGraphicFramePr>
        <p:xfrm>
          <a:off x="7692887" y="4901319"/>
          <a:ext cx="4469296" cy="19507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629383542"/>
                    </a:ext>
                  </a:extLst>
                </a:gridCol>
                <a:gridCol w="3664226">
                  <a:extLst>
                    <a:ext uri="{9D8B030D-6E8A-4147-A177-3AD203B41FA5}">
                      <a16:colId xmlns:a16="http://schemas.microsoft.com/office/drawing/2014/main" val="2545291246"/>
                    </a:ext>
                  </a:extLst>
                </a:gridCol>
              </a:tblGrid>
              <a:tr h="64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dirty="0"/>
                        <a:t>отправляется </a:t>
                      </a:r>
                      <a:r>
                        <a:rPr lang="ru-RU" sz="1600" b="1" dirty="0"/>
                        <a:t>только</a:t>
                      </a:r>
                      <a:r>
                        <a:rPr lang="ru-RU" sz="1600" dirty="0"/>
                        <a:t> при навигации </a:t>
                      </a:r>
                      <a:r>
                        <a:rPr lang="ru-RU" sz="1600" b="1" dirty="0"/>
                        <a:t>внутри</a:t>
                      </a:r>
                      <a:r>
                        <a:rPr lang="ru-RU" sz="1600" dirty="0"/>
                        <a:t> того же сайта. Подходит для аутентификационных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 err="1"/>
                        <a:t>кук</a:t>
                      </a:r>
                      <a:r>
                        <a:rPr lang="en" sz="1600" dirty="0"/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2719568"/>
                  </a:ext>
                </a:extLst>
              </a:tr>
              <a:tr h="483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b="1" dirty="0"/>
                        <a:t>не отправляется</a:t>
                      </a:r>
                      <a:r>
                        <a:rPr lang="ru-RU" sz="1600" dirty="0"/>
                        <a:t> при </a:t>
                      </a:r>
                      <a:r>
                        <a:rPr lang="en" sz="1600" dirty="0"/>
                        <a:t>POST-</a:t>
                      </a:r>
                      <a:r>
                        <a:rPr lang="ru-RU" sz="1600" dirty="0"/>
                        <a:t>запросах с других сайтов, но отправляется при </a:t>
                      </a:r>
                      <a:r>
                        <a:rPr lang="en" sz="1600" dirty="0"/>
                        <a:t>GET.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1118920"/>
                  </a:ext>
                </a:extLst>
              </a:tr>
              <a:tr h="322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dirty="0"/>
                        <a:t>отправляется </a:t>
                      </a:r>
                      <a:r>
                        <a:rPr lang="ru-RU" sz="1600" b="1" dirty="0"/>
                        <a:t>во всех случаях</a:t>
                      </a:r>
                      <a:r>
                        <a:rPr lang="ru-RU" sz="1600" dirty="0"/>
                        <a:t>, но требует </a:t>
                      </a:r>
                      <a:r>
                        <a:rPr lang="en" sz="1600" dirty="0"/>
                        <a:t>Secure.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26002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63D887-CDF4-3C35-F123-1AE84D3C23C7}"/>
              </a:ext>
            </a:extLst>
          </p:cNvPr>
          <p:cNvSpPr txBox="1"/>
          <p:nvPr/>
        </p:nvSpPr>
        <p:spPr>
          <a:xfrm>
            <a:off x="306456" y="17065"/>
            <a:ext cx="11053970" cy="1267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Set-Cookie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200"/>
              </a:spcBef>
            </a:pPr>
            <a:r>
              <a:rPr lang="ru-RU" sz="2000" dirty="0"/>
              <a:t>Используется для отправки </a:t>
            </a:r>
            <a:r>
              <a:rPr lang="en" sz="2000" dirty="0"/>
              <a:t>cookie </a:t>
            </a:r>
            <a:r>
              <a:rPr lang="ru-RU" sz="2000" dirty="0"/>
              <a:t>клиенту.</a:t>
            </a:r>
            <a:endParaRPr lang="en-US" sz="2000" dirty="0"/>
          </a:p>
          <a:p>
            <a:pPr>
              <a:spcBef>
                <a:spcPts val="500"/>
              </a:spcBef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session_id=abc123; Path=/; HttpOnly; Secure; SameSite=Strict</a:t>
            </a:r>
          </a:p>
        </p:txBody>
      </p:sp>
    </p:spTree>
    <p:extLst>
      <p:ext uri="{BB962C8B-B14F-4D97-AF65-F5344CB8AC3E}">
        <p14:creationId xmlns:p14="http://schemas.microsoft.com/office/powerpoint/2010/main" val="27780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9799BE-1EFD-EA40-FE1D-D4795AA1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7919"/>
            <a:ext cx="10515600" cy="3063874"/>
          </a:xfrm>
        </p:spPr>
        <p:txBody>
          <a:bodyPr/>
          <a:lstStyle/>
          <a:p>
            <a:r>
              <a:rPr lang="ru-RU" sz="24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Модель «клиент-сервер»:</a:t>
            </a:r>
          </a:p>
          <a:p>
            <a:pPr lvl="1">
              <a:lnSpc>
                <a:spcPct val="100000"/>
              </a:lnSpc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клиентов — инициирует соединение и посылает запрос;</a:t>
            </a:r>
          </a:p>
          <a:p>
            <a:pPr lvl="1">
              <a:lnSpc>
                <a:spcPct val="100000"/>
              </a:lnSpc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сервер — ожидает соединения для получения запроса, производят необходимые действия и возвращают обратно результат.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Как правило, передача данных по протоколу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осуществляется через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TCP/IP-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соединения.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>
                <a:solidFill>
                  <a:srgbClr val="333333"/>
                </a:solidFill>
              </a:rPr>
              <a:t>На стороне сервера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 по умолчанию используется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TCP-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порт 80.</a:t>
            </a:r>
            <a:endParaRPr lang="ru-RU" sz="2000" b="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Может использоваться поверх зашифрованного соединения </a:t>
            </a:r>
            <a:r>
              <a:rPr lang="en-US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(SSL/TLS), </a:t>
            </a: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в таком случае, порт по умолчанию — 443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EB115-0E01-491F-878F-14DBA397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14" y="476146"/>
            <a:ext cx="7259638" cy="24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11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3BB5-B80E-69F6-4C62-6999A684E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F897E-874F-0BF5-BC07-7E3462532B19}"/>
              </a:ext>
            </a:extLst>
          </p:cNvPr>
          <p:cNvSpPr txBox="1"/>
          <p:nvPr/>
        </p:nvSpPr>
        <p:spPr>
          <a:xfrm>
            <a:off x="435664" y="28521"/>
            <a:ext cx="11320669" cy="1510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Server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название и версию серверного ПО, обработавшего запрос.</a:t>
            </a:r>
            <a:endParaRPr lang="en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Server: Apache/2.4.41 (Ubuntu)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Server: nginx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04981-91E4-F6AB-0DBB-ECBF0A558EB4}"/>
              </a:ext>
            </a:extLst>
          </p:cNvPr>
          <p:cNvSpPr txBox="1"/>
          <p:nvPr/>
        </p:nvSpPr>
        <p:spPr>
          <a:xfrm>
            <a:off x="435664" y="1632955"/>
            <a:ext cx="11320669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Link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Предзагрузка ресурсов. Позволяет браузеру загружать ресурсы </a:t>
            </a:r>
            <a:r>
              <a:rPr lang="ru-RU" sz="2000" b="1" dirty="0"/>
              <a:t>заранее</a:t>
            </a:r>
            <a:r>
              <a:rPr lang="ru-RU" sz="2000" dirty="0"/>
              <a:t>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Link: &lt;/styles.css&gt;; rel=preload; as=style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sz="2000" dirty="0"/>
              <a:t>Ускоряет загрузку </a:t>
            </a:r>
            <a:r>
              <a:rPr lang="en" sz="2000" b="1" dirty="0"/>
              <a:t>CSS, JS, </a:t>
            </a:r>
            <a:r>
              <a:rPr lang="ru-RU" sz="2000" b="1" dirty="0"/>
              <a:t>шрифтов</a:t>
            </a:r>
            <a:r>
              <a:rPr lang="ru-RU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с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103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Early Hints</a:t>
            </a:r>
            <a:r>
              <a:rPr lang="en" sz="2000" dirty="0"/>
              <a:t> </a:t>
            </a:r>
            <a:r>
              <a:rPr lang="ru-RU" sz="2000" dirty="0"/>
              <a:t>для </a:t>
            </a:r>
            <a:r>
              <a:rPr lang="en" sz="2000" dirty="0"/>
              <a:t>HTTP/2 </a:t>
            </a:r>
            <a:r>
              <a:rPr lang="ru-RU" sz="2000" dirty="0"/>
              <a:t>и </a:t>
            </a:r>
            <a:r>
              <a:rPr lang="en" sz="2000" dirty="0"/>
              <a:t>HTTP/3.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89C2B-1F06-9EAD-BBA2-54CDF7737041}"/>
              </a:ext>
            </a:extLst>
          </p:cNvPr>
          <p:cNvSpPr txBox="1"/>
          <p:nvPr/>
        </p:nvSpPr>
        <p:spPr>
          <a:xfrm>
            <a:off x="435663" y="3673406"/>
            <a:ext cx="11320669" cy="1267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Upgrade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Сообщает клиенту о смене протокола (например, </a:t>
            </a:r>
            <a:r>
              <a:rPr lang="en" sz="2000" dirty="0"/>
              <a:t>WebSocket).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websocket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DDABF-DD58-E1EF-A467-5351F1AF0185}"/>
              </a:ext>
            </a:extLst>
          </p:cNvPr>
          <p:cNvSpPr txBox="1"/>
          <p:nvPr/>
        </p:nvSpPr>
        <p:spPr>
          <a:xfrm>
            <a:off x="435663" y="5034184"/>
            <a:ext cx="11320669" cy="1818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WWW-Authenticate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b="1" dirty="0"/>
              <a:t>Сообщает клиенту</a:t>
            </a:r>
            <a:r>
              <a:rPr lang="ru-RU" sz="2000" dirty="0"/>
              <a:t>, что для доступа к ресурсу требуется </a:t>
            </a:r>
            <a:r>
              <a:rPr lang="ru-RU" sz="2000" b="1" dirty="0"/>
              <a:t>аутентификация</a:t>
            </a:r>
            <a:r>
              <a:rPr lang="ru-RU" sz="2000" dirty="0"/>
              <a:t>, когда клиент </a:t>
            </a:r>
            <a:r>
              <a:rPr lang="ru-RU" sz="2000" b="1" dirty="0"/>
              <a:t>не авторизован</a:t>
            </a:r>
            <a:r>
              <a:rPr lang="ru-RU" sz="2000" dirty="0"/>
              <a:t>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401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Unauthorized</a:t>
            </a:r>
            <a:r>
              <a:rPr lang="en" sz="2000" dirty="0"/>
              <a:t>), </a:t>
            </a:r>
            <a:r>
              <a:rPr lang="ru-RU" sz="2000" dirty="0"/>
              <a:t>и указывает, </a:t>
            </a:r>
            <a:r>
              <a:rPr lang="ru-RU" sz="2000" b="1" dirty="0"/>
              <a:t>какой метод аутентификации</a:t>
            </a:r>
            <a:r>
              <a:rPr lang="ru-RU" sz="2000" dirty="0"/>
              <a:t> требуется.</a:t>
            </a:r>
            <a:endParaRPr lang="en" sz="2000" dirty="0"/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HTTP/1.1 401 Unauthorized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WWW-Authenticate: Basic realm="Secure Area"</a:t>
            </a:r>
          </a:p>
        </p:txBody>
      </p:sp>
    </p:spTree>
    <p:extLst>
      <p:ext uri="{BB962C8B-B14F-4D97-AF65-F5344CB8AC3E}">
        <p14:creationId xmlns:p14="http://schemas.microsoft.com/office/powerpoint/2010/main" val="2222371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6A5A-91DF-3FBF-A2DA-909560AD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07"/>
            <a:ext cx="10515600" cy="60890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Кодирование </a:t>
            </a:r>
            <a:r>
              <a:rPr lang="en-US" dirty="0"/>
              <a:t>URI / </a:t>
            </a:r>
            <a:r>
              <a:rPr lang="ru-RU" dirty="0"/>
              <a:t>параметров в </a:t>
            </a:r>
            <a:r>
              <a:rPr lang="en" dirty="0"/>
              <a:t>HTTP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A9BB3-922D-3B9D-5082-190DD547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585"/>
            <a:ext cx="10515600" cy="9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" sz="2000" dirty="0"/>
              <a:t>HTTP </a:t>
            </a:r>
            <a:r>
              <a:rPr lang="ru-RU" sz="2000" dirty="0"/>
              <a:t>используются </a:t>
            </a:r>
            <a:r>
              <a:rPr lang="ru-RU" sz="2000" b="1" dirty="0"/>
              <a:t>разные методы кодирования данных</a:t>
            </a:r>
            <a:r>
              <a:rPr lang="ru-RU" sz="2000" dirty="0"/>
              <a:t> для безопасной передачи информации. Эти кодировки помогают корректно передавать </a:t>
            </a:r>
            <a:r>
              <a:rPr lang="en" sz="2000" b="1" dirty="0"/>
              <a:t>URL-</a:t>
            </a:r>
            <a:r>
              <a:rPr lang="ru-RU" sz="2000" b="1" dirty="0"/>
              <a:t>адреса, параметры запроса, бинарные данные, пароли и заголовки</a:t>
            </a:r>
            <a:r>
              <a:rPr lang="ru-RU" sz="2000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AAC2EC4-BEB6-7AD0-7530-AA6FE8F7892C}"/>
              </a:ext>
            </a:extLst>
          </p:cNvPr>
          <p:cNvSpPr txBox="1">
            <a:spLocks/>
          </p:cNvSpPr>
          <p:nvPr/>
        </p:nvSpPr>
        <p:spPr>
          <a:xfrm>
            <a:off x="228601" y="1928194"/>
            <a:ext cx="11509512" cy="2723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200" b="1" dirty="0"/>
              <a:t>URL Encoding (Percent-Encoding)</a:t>
            </a:r>
            <a:endParaRPr lang="ru-RU" sz="2200" b="1" dirty="0"/>
          </a:p>
          <a:p>
            <a:pPr marL="0" indent="0"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https://ru.wikipedia.org/wiki/%D0%AF%D0%B7%D1%8B%D0%BA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ru-RU" sz="2000" b="1" dirty="0"/>
              <a:t>параметрах </a:t>
            </a:r>
            <a:r>
              <a:rPr lang="en" sz="2000" b="1" dirty="0"/>
              <a:t>URL	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?q=hello world</a:t>
            </a:r>
            <a:r>
              <a:rPr lang="en" sz="2000" dirty="0">
                <a:cs typeface="Consolas" panose="020B0609020204030204" pitchFamily="49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→</a:t>
            </a:r>
            <a:r>
              <a:rPr lang="ru-RU" sz="2000" dirty="0"/>
              <a:t> 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?q=hello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endParaRPr lang="en" sz="2000" dirty="0">
              <a:highlight>
                <a:srgbClr val="FFFF00"/>
              </a:highlight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ru-RU" sz="2000" b="1" dirty="0"/>
              <a:t>теле запроса</a:t>
            </a:r>
            <a:r>
              <a:rPr lang="ru-RU" sz="2000" dirty="0"/>
              <a:t>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x-www-form-urlencoded</a:t>
            </a:r>
            <a:r>
              <a:rPr lang="en" sz="2000" dirty="0"/>
              <a:t>)</a:t>
            </a:r>
            <a:br>
              <a:rPr lang="ru-RU" sz="2000" dirty="0"/>
            </a:br>
            <a:r>
              <a:rPr lang="ru-RU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name=John Doe&amp;message=Hello World!</a:t>
            </a:r>
            <a:r>
              <a:rPr lang="en" sz="2000" dirty="0">
                <a:cs typeface="Consolas" panose="020B0609020204030204" pitchFamily="49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→</a:t>
            </a:r>
            <a:r>
              <a:rPr lang="ru-RU" sz="2000" dirty="0"/>
              <a:t>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name=John+Doe&amp;message=Hello%20World%21</a:t>
            </a:r>
            <a:endParaRPr lang="en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en" sz="2000" b="1" dirty="0"/>
              <a:t>Cookies</a:t>
            </a:r>
            <a:r>
              <a:rPr lang="en" sz="2000" dirty="0"/>
              <a:t> </a:t>
            </a:r>
            <a:r>
              <a:rPr lang="ru-RU" sz="2000" dirty="0"/>
              <a:t>и других заголовках, где нельзя передавать пробелы и спецсимволы</a:t>
            </a:r>
            <a:br>
              <a:rPr lang="ru-RU" sz="2000" dirty="0"/>
            </a:b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</a:t>
            </a:r>
            <a:r>
              <a:rPr lang="en-US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=John%20Smith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2AFC8A1-9BD9-FCBC-8DDA-074B03E0B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1914"/>
              </p:ext>
            </p:extLst>
          </p:nvPr>
        </p:nvGraphicFramePr>
        <p:xfrm>
          <a:off x="6172201" y="4770784"/>
          <a:ext cx="54168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4">
                  <a:extLst>
                    <a:ext uri="{9D8B030D-6E8A-4147-A177-3AD203B41FA5}">
                      <a16:colId xmlns:a16="http://schemas.microsoft.com/office/drawing/2014/main" val="1325568552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103812544"/>
                    </a:ext>
                  </a:extLst>
                </a:gridCol>
              </a:tblGrid>
              <a:tr h="158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Кодирование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6517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space (</a:t>
                      </a:r>
                      <a:r>
                        <a:rPr lang="ru-RU" dirty="0"/>
                        <a:t>пробел)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%20 или + (в </a:t>
                      </a:r>
                      <a:r>
                        <a:rPr lang="en" dirty="0"/>
                        <a:t>application/x-www-form-</a:t>
                      </a:r>
                      <a:r>
                        <a:rPr lang="en" dirty="0" err="1"/>
                        <a:t>urlencoded</a:t>
                      </a:r>
                      <a:r>
                        <a:rPr lang="e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8833"/>
                  </a:ext>
                </a:extLst>
              </a:tr>
              <a:tr h="35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 # $ &amp; =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%21 %23 %24 %26 </a:t>
                      </a:r>
                      <a:r>
                        <a:rPr lang="en" dirty="0"/>
                        <a:t>%3D</a:t>
                      </a:r>
                      <a:r>
                        <a:rPr lang="ru-RU" dirty="0"/>
                        <a:t> </a:t>
                      </a:r>
                      <a:r>
                        <a:rPr lang="en" dirty="0"/>
                        <a:t>%2F</a:t>
                      </a:r>
                      <a:r>
                        <a:rPr lang="ru-RU" dirty="0"/>
                        <a:t> </a:t>
                      </a:r>
                      <a:r>
                        <a:rPr lang="en" dirty="0"/>
                        <a:t>%3F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05435"/>
                  </a:ext>
                </a:extLst>
              </a:tr>
              <a:tr h="158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💄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ASCII)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urlencode( utf8 ( str )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86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57DA8C-1B4B-8108-098E-81E06AC405CC}"/>
              </a:ext>
            </a:extLst>
          </p:cNvPr>
          <p:cNvSpPr txBox="1"/>
          <p:nvPr/>
        </p:nvSpPr>
        <p:spPr>
          <a:xfrm>
            <a:off x="228601" y="4770784"/>
            <a:ext cx="5764695" cy="1985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Стандарты </a:t>
            </a:r>
            <a:r>
              <a:rPr lang="en" b="1" dirty="0"/>
              <a:t>HTTP</a:t>
            </a:r>
            <a:r>
              <a:rPr lang="en" dirty="0"/>
              <a:t> </a:t>
            </a:r>
            <a:r>
              <a:rPr lang="ru-RU" dirty="0"/>
              <a:t>основаны на </a:t>
            </a:r>
            <a:r>
              <a:rPr lang="en" b="1" dirty="0"/>
              <a:t>ASCII</a:t>
            </a:r>
            <a:r>
              <a:rPr lang="en" dirty="0"/>
              <a:t> </a:t>
            </a:r>
            <a:r>
              <a:rPr lang="ru-RU" dirty="0"/>
              <a:t>и не поддерживают напрямую не-</a:t>
            </a:r>
            <a:r>
              <a:rPr lang="en-US" dirty="0"/>
              <a:t>ASCII</a:t>
            </a:r>
            <a:r>
              <a:rPr lang="ru-RU" dirty="0"/>
              <a:t> символы</a:t>
            </a:r>
            <a:r>
              <a:rPr lang="en-US" dirty="0"/>
              <a:t> </a:t>
            </a:r>
            <a:r>
              <a:rPr lang="ru-RU" dirty="0"/>
              <a:t>в служебных полях.</a:t>
            </a:r>
          </a:p>
          <a:p>
            <a:pPr>
              <a:spcBef>
                <a:spcPts val="1000"/>
              </a:spcBef>
            </a:pPr>
            <a:r>
              <a:rPr lang="ru-RU" b="1" dirty="0"/>
              <a:t>Как </a:t>
            </a:r>
            <a:r>
              <a:rPr lang="en" b="1" dirty="0"/>
              <a:t>URL-Encoding </a:t>
            </a:r>
            <a:r>
              <a:rPr lang="ru-RU" b="1" dirty="0"/>
              <a:t>кодирует </a:t>
            </a:r>
            <a:r>
              <a:rPr lang="en" b="1" dirty="0"/>
              <a:t>UTF-8?</a:t>
            </a:r>
            <a:endParaRPr lang="en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Строка </a:t>
            </a:r>
            <a:r>
              <a:rPr lang="ru-RU" b="1" dirty="0"/>
              <a:t>кодируется в </a:t>
            </a:r>
            <a:r>
              <a:rPr lang="en" b="1" dirty="0"/>
              <a:t>UTF-8 (</a:t>
            </a:r>
            <a:r>
              <a:rPr lang="ru-RU" b="1" dirty="0"/>
              <a:t>если она не в </a:t>
            </a:r>
            <a:r>
              <a:rPr lang="en" b="1" dirty="0"/>
              <a:t>UTF-8)</a:t>
            </a:r>
            <a:r>
              <a:rPr lang="en" dirty="0"/>
              <a:t>.</a:t>
            </a:r>
            <a:endParaRPr lang="ru-RU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dirty="0"/>
              <a:t>Каждый байт </a:t>
            </a:r>
            <a:r>
              <a:rPr lang="ru-RU" b="1" dirty="0"/>
              <a:t>заменяется на %</a:t>
            </a:r>
            <a:r>
              <a:rPr lang="en" b="1" dirty="0"/>
              <a:t>XX</a:t>
            </a:r>
            <a:r>
              <a:rPr lang="en" dirty="0"/>
              <a:t>, </a:t>
            </a:r>
            <a:r>
              <a:rPr lang="ru-RU" dirty="0"/>
              <a:t>где </a:t>
            </a:r>
            <a:r>
              <a:rPr lang="en" dirty="0"/>
              <a:t>XX — </a:t>
            </a:r>
            <a:r>
              <a:rPr lang="ru-RU" dirty="0"/>
              <a:t>шестнадцатеричное представление байта.</a:t>
            </a:r>
          </a:p>
        </p:txBody>
      </p:sp>
    </p:spTree>
    <p:extLst>
      <p:ext uri="{BB962C8B-B14F-4D97-AF65-F5344CB8AC3E}">
        <p14:creationId xmlns:p14="http://schemas.microsoft.com/office/powerpoint/2010/main" val="3538782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FAD25-A655-0C55-D406-3402A0A5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168967"/>
            <a:ext cx="6447183" cy="725556"/>
          </a:xfrm>
        </p:spPr>
        <p:txBody>
          <a:bodyPr>
            <a:normAutofit/>
          </a:bodyPr>
          <a:lstStyle/>
          <a:p>
            <a:r>
              <a:rPr lang="ru-RU" sz="4000" dirty="0"/>
              <a:t>Кодировка </a:t>
            </a:r>
            <a:r>
              <a:rPr lang="en" sz="4000" b="1" dirty="0"/>
              <a:t>Base64 Encoding</a:t>
            </a: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C45FD26-63FD-1A32-6BBA-3AA7A84BC4AA}"/>
              </a:ext>
            </a:extLst>
          </p:cNvPr>
          <p:cNvSpPr txBox="1">
            <a:spLocks/>
          </p:cNvSpPr>
          <p:nvPr/>
        </p:nvSpPr>
        <p:spPr>
          <a:xfrm>
            <a:off x="341244" y="929180"/>
            <a:ext cx="11509512" cy="1804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Base64</a:t>
            </a:r>
            <a:r>
              <a:rPr lang="en" sz="2000" dirty="0"/>
              <a:t> — </a:t>
            </a:r>
            <a:r>
              <a:rPr lang="ru-RU" sz="2000" dirty="0"/>
              <a:t>это кодировка, которая </a:t>
            </a:r>
            <a:r>
              <a:rPr lang="ru-RU" sz="2000" b="1" dirty="0"/>
              <a:t>преобразует бинарные</a:t>
            </a:r>
            <a:br>
              <a:rPr lang="ru-RU" sz="2000" b="1" dirty="0"/>
            </a:br>
            <a:r>
              <a:rPr lang="ru-RU" sz="2000" b="1" dirty="0"/>
              <a:t>данные в текст</a:t>
            </a:r>
            <a:r>
              <a:rPr lang="ru-RU" sz="2000" dirty="0"/>
              <a:t>, используя </a:t>
            </a:r>
            <a:r>
              <a:rPr lang="ru-RU" sz="2000" b="1" dirty="0"/>
              <a:t>только 64 безопасных </a:t>
            </a:r>
            <a:r>
              <a:rPr lang="en" sz="2000" b="1" dirty="0"/>
              <a:t>ASCII-</a:t>
            </a:r>
            <a:r>
              <a:rPr lang="ru-RU" sz="2000" b="1" dirty="0"/>
              <a:t>символа</a:t>
            </a:r>
            <a:r>
              <a:rPr lang="ru-RU" sz="2000" dirty="0"/>
              <a:t> (</a:t>
            </a:r>
            <a:r>
              <a:rPr lang="en" sz="2000" dirty="0"/>
              <a:t>A-Z, a-z, 0-9, +, /)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Передача бинарных данных (например, изображений) в </a:t>
            </a:r>
            <a:r>
              <a:rPr lang="en" sz="1800" b="1" dirty="0"/>
              <a:t>JSON, HTML </a:t>
            </a:r>
            <a:r>
              <a:rPr lang="ru-RU" sz="1800" b="1" dirty="0"/>
              <a:t>и </a:t>
            </a:r>
            <a:r>
              <a:rPr lang="en" sz="1800" b="1" dirty="0"/>
              <a:t>API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Кодирование </a:t>
            </a:r>
            <a:r>
              <a:rPr lang="ru-RU" sz="1800" b="1" dirty="0"/>
              <a:t>авторизационных заголовков</a:t>
            </a:r>
            <a:r>
              <a:rPr lang="ru-RU" sz="1800" dirty="0"/>
              <a:t> (</a:t>
            </a:r>
            <a:r>
              <a:rPr lang="en" sz="1800" dirty="0"/>
              <a:t>Authorization: Basic).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В </a:t>
            </a:r>
            <a:r>
              <a:rPr lang="en" sz="1800" b="1" dirty="0"/>
              <a:t>Data URLs (data:image/png;base64,...)</a:t>
            </a:r>
            <a:r>
              <a:rPr lang="en" sz="18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93031-2157-5E2D-E669-C4FAD580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49" y="3074544"/>
            <a:ext cx="4439478" cy="1309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3A233-5D25-FB9F-8414-DC32364503BC}"/>
              </a:ext>
            </a:extLst>
          </p:cNvPr>
          <p:cNvSpPr txBox="1"/>
          <p:nvPr/>
        </p:nvSpPr>
        <p:spPr>
          <a:xfrm>
            <a:off x="341244" y="2840229"/>
            <a:ext cx="727213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Как работает?</a:t>
            </a:r>
            <a:endParaRPr lang="ru-RU" sz="18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Разбивает входные данные </a:t>
            </a:r>
            <a:r>
              <a:rPr lang="ru-RU" sz="1800" b="1" dirty="0"/>
              <a:t>на блоки по 3 байта</a:t>
            </a:r>
            <a:r>
              <a:rPr lang="ru-RU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Каждые </a:t>
            </a:r>
            <a:r>
              <a:rPr lang="ru-RU" sz="1800" b="1" dirty="0"/>
              <a:t>3 байта (24 бита) разбиваются на 4 части по 6 бит</a:t>
            </a:r>
            <a:r>
              <a:rPr lang="ru-RU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Каждая 6-битная часть </a:t>
            </a:r>
            <a:r>
              <a:rPr lang="ru-RU" sz="1800" b="1" dirty="0"/>
              <a:t>кодируется символом из алфавита </a:t>
            </a:r>
            <a:r>
              <a:rPr lang="en" sz="1800" b="1" dirty="0"/>
              <a:t>Base64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Если входные данные </a:t>
            </a:r>
            <a:r>
              <a:rPr lang="ru-RU" sz="1800" b="1" dirty="0"/>
              <a:t>не делятся на 3 байта</a:t>
            </a:r>
            <a:r>
              <a:rPr lang="ru-RU" sz="1800" dirty="0"/>
              <a:t>,</a:t>
            </a:r>
            <a:br>
              <a:rPr lang="en-US" sz="1800" dirty="0"/>
            </a:br>
            <a:r>
              <a:rPr lang="ru-RU" sz="1800" dirty="0"/>
              <a:t>добавляются символы = для выравнивания.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D1B9E-4442-B7AC-B2A3-9C80342E2819}"/>
              </a:ext>
            </a:extLst>
          </p:cNvPr>
          <p:cNvSpPr txBox="1"/>
          <p:nvPr/>
        </p:nvSpPr>
        <p:spPr>
          <a:xfrm>
            <a:off x="341245" y="4724904"/>
            <a:ext cx="727213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1800" b="1" dirty="0"/>
              <a:t>Пример:</a:t>
            </a:r>
            <a:r>
              <a:rPr lang="ru-RU" sz="1800" dirty="0"/>
              <a:t> Кодирование логина/пароля в </a:t>
            </a:r>
            <a:r>
              <a:rPr lang="en" sz="1800" dirty="0"/>
              <a:t>HTTP Basic Auth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noProof="1">
                <a:highlight>
                  <a:srgbClr val="FFFF00"/>
                </a:highlight>
              </a:rPr>
              <a:t>username:password</a:t>
            </a:r>
            <a:r>
              <a:rPr lang="ru-RU" sz="1800" noProof="1"/>
              <a:t> → </a:t>
            </a:r>
            <a:r>
              <a:rPr lang="ru-RU" sz="1800" noProof="1">
                <a:highlight>
                  <a:srgbClr val="FFFF00"/>
                </a:highlight>
              </a:rPr>
              <a:t>dXNlcm5hbWU6cGFzc3dvcmQ=</a:t>
            </a:r>
            <a:br>
              <a:rPr lang="ru-RU" sz="1800" noProof="1"/>
            </a:b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Basic dXNlcm5hbWU6cGFzc3dvcmQ=</a:t>
            </a:r>
            <a:endParaRPr lang="ru-RU" sz="18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Пример:</a:t>
            </a:r>
            <a:r>
              <a:rPr lang="ru-RU" sz="1800" dirty="0"/>
              <a:t> Встраивание изображения в </a:t>
            </a:r>
            <a:r>
              <a:rPr lang="en" sz="1800" dirty="0"/>
              <a:t>HTML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src="data:image/png;base64,iVBORw0KGgoAAAAN..."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2A6C-38A8-F0BD-3D6F-496DB48B85DF}"/>
              </a:ext>
            </a:extLst>
          </p:cNvPr>
          <p:cNvSpPr txBox="1"/>
          <p:nvPr/>
        </p:nvSpPr>
        <p:spPr>
          <a:xfrm>
            <a:off x="7424530" y="4724904"/>
            <a:ext cx="4628322" cy="1390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200" dirty="0"/>
              <a:t>Заголовок </a:t>
            </a:r>
            <a:r>
              <a:rPr lang="en" sz="2200" b="1" dirty="0">
                <a:solidFill>
                  <a:srgbClr val="C00000"/>
                </a:solidFill>
              </a:rPr>
              <a:t>Content-Transfer-Encoding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dirty="0"/>
              <a:t>Используется в </a:t>
            </a:r>
            <a:r>
              <a:rPr lang="en" dirty="0"/>
              <a:t>multipart/form-data.</a:t>
            </a:r>
            <a:br>
              <a:rPr lang="en" dirty="0"/>
            </a:br>
            <a:r>
              <a:rPr lang="ru-RU" dirty="0"/>
              <a:t>Кодирует вложенные файлы (</a:t>
            </a:r>
            <a:r>
              <a:rPr lang="en" dirty="0"/>
              <a:t>base64, binary)</a:t>
            </a:r>
          </a:p>
          <a:p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Content-Transfer-Encoding: base64</a:t>
            </a:r>
          </a:p>
        </p:txBody>
      </p:sp>
    </p:spTree>
    <p:extLst>
      <p:ext uri="{BB962C8B-B14F-4D97-AF65-F5344CB8AC3E}">
        <p14:creationId xmlns:p14="http://schemas.microsoft.com/office/powerpoint/2010/main" val="203729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FC1C-1111-630D-0DBA-3C43314B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AF323-6DD8-1AF3-B918-7E8CA4C6133F}"/>
              </a:ext>
            </a:extLst>
          </p:cNvPr>
          <p:cNvSpPr txBox="1"/>
          <p:nvPr/>
        </p:nvSpPr>
        <p:spPr>
          <a:xfrm>
            <a:off x="435665" y="930880"/>
            <a:ext cx="11320669" cy="249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" sz="2800" b="1" dirty="0">
                <a:solidFill>
                  <a:srgbClr val="C00000"/>
                </a:solidFill>
              </a:rPr>
              <a:t>Transfer-Encoding </a:t>
            </a:r>
            <a:endParaRPr lang="ru-RU" sz="2800" b="1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en" sz="2000" b="1" dirty="0"/>
              <a:t>Chunked Transfer Encoding</a:t>
            </a:r>
            <a:r>
              <a:rPr lang="en" sz="2000" dirty="0"/>
              <a:t> – </a:t>
            </a:r>
            <a:r>
              <a:rPr lang="ru-RU" sz="2000" dirty="0"/>
              <a:t>это механизм передачи данных в </a:t>
            </a:r>
            <a:r>
              <a:rPr lang="en" sz="2000" dirty="0"/>
              <a:t>HTTP, </a:t>
            </a:r>
            <a:r>
              <a:rPr lang="ru-RU" sz="2000" dirty="0"/>
              <a:t>который позволяет </a:t>
            </a:r>
            <a:r>
              <a:rPr lang="ru-RU" sz="2000" b="1" dirty="0"/>
              <a:t>отправлять ответ частями (чанками) без указания общего размера контента заранее</a:t>
            </a:r>
            <a:r>
              <a:rPr lang="ru-RU" sz="2000" dirty="0"/>
              <a:t>. Этот механизм используется в заголовке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  <a:r>
              <a:rPr lang="en" sz="2000" dirty="0"/>
              <a:t> </a:t>
            </a:r>
            <a:r>
              <a:rPr lang="ru-RU" sz="2000" dirty="0"/>
              <a:t>и позволяет серверу </a:t>
            </a:r>
            <a:r>
              <a:rPr lang="ru-RU" sz="2000" b="1" dirty="0"/>
              <a:t>передавать данные по мере их генерации</a:t>
            </a:r>
            <a:r>
              <a:rPr lang="ru-RU" sz="2000" dirty="0"/>
              <a:t>, не дожидаясь полной готовности всего ответа.</a:t>
            </a:r>
          </a:p>
          <a:p>
            <a:pPr>
              <a:spcBef>
                <a:spcPts val="500"/>
              </a:spcBef>
            </a:pPr>
            <a:r>
              <a:rPr lang="ru-RU" sz="2000" dirty="0"/>
              <a:t>Без механизма </a:t>
            </a:r>
            <a:r>
              <a:rPr lang="en-US" sz="2000" noProof="0" dirty="0"/>
              <a:t>chunked transfer encoding</a:t>
            </a:r>
            <a:r>
              <a:rPr lang="en" sz="2000" dirty="0"/>
              <a:t> </a:t>
            </a:r>
            <a:r>
              <a:rPr lang="ru-RU" sz="2000" dirty="0"/>
              <a:t>с каждым </a:t>
            </a:r>
            <a:r>
              <a:rPr lang="en" sz="2000" dirty="0"/>
              <a:t>HTTP-</a:t>
            </a:r>
            <a:r>
              <a:rPr lang="ru-RU" sz="2000" dirty="0"/>
              <a:t>пакетом необходимо указывать заголовок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dirty="0"/>
              <a:t>, </a:t>
            </a:r>
            <a:r>
              <a:rPr lang="ru-RU" sz="2000" dirty="0"/>
              <a:t>чтобы клиент мог найти конец передаваемого сообщения.</a:t>
            </a:r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6C0D6-ACBF-A8B0-9808-BBFC22F4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198785"/>
            <a:ext cx="6447183" cy="725556"/>
          </a:xfrm>
        </p:spPr>
        <p:txBody>
          <a:bodyPr>
            <a:normAutofit/>
          </a:bodyPr>
          <a:lstStyle/>
          <a:p>
            <a:r>
              <a:rPr lang="en" sz="4000" dirty="0"/>
              <a:t>Chunked transfer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B9F60-61F4-C382-A9E2-35FDEBBD601D}"/>
              </a:ext>
            </a:extLst>
          </p:cNvPr>
          <p:cNvSpPr txBox="1"/>
          <p:nvPr/>
        </p:nvSpPr>
        <p:spPr>
          <a:xfrm>
            <a:off x="435666" y="3609348"/>
            <a:ext cx="595519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text/plain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9\r\n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chunk 1, 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7\r\n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chunk 2\r\n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0\r\n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CA343-E12C-18E2-52ED-5BC4E721B95C}"/>
              </a:ext>
            </a:extLst>
          </p:cNvPr>
          <p:cNvSpPr txBox="1"/>
          <p:nvPr/>
        </p:nvSpPr>
        <p:spPr>
          <a:xfrm>
            <a:off x="7573616" y="4816087"/>
            <a:ext cx="243508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chunk 1, chunk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BBB94C0-BAED-4279-4461-54F1F0C0A999}"/>
              </a:ext>
            </a:extLst>
          </p:cNvPr>
          <p:cNvCxnSpPr/>
          <p:nvPr/>
        </p:nvCxnSpPr>
        <p:spPr>
          <a:xfrm>
            <a:off x="6470374" y="5040509"/>
            <a:ext cx="100385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91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7F3C5-B907-5520-9FD6-42E7EEF3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93"/>
            <a:ext cx="105156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HTTP 1.1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A2899-5CD9-A934-6CD9-457FB465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92"/>
            <a:ext cx="10515600" cy="554960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HTTP/1.1 — </a:t>
            </a:r>
            <a:r>
              <a:rPr lang="ru-RU" sz="2000" dirty="0"/>
              <a:t>создан в </a:t>
            </a:r>
            <a:r>
              <a:rPr lang="en" sz="2000" dirty="0"/>
              <a:t>1997, RFC 2068,</a:t>
            </a:r>
            <a:r>
              <a:rPr lang="ru-RU" sz="2000" dirty="0"/>
              <a:t> обновлён в 1999 году </a:t>
            </a:r>
            <a:r>
              <a:rPr lang="en" sz="2000" dirty="0"/>
              <a:t>RFC 2616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Наиболее распространённая версия до появления </a:t>
            </a:r>
            <a:r>
              <a:rPr lang="en" sz="2000" dirty="0"/>
              <a:t>HTTP/2.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Особенности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Постоянные соединения (</a:t>
            </a:r>
            <a:r>
              <a:rPr lang="en" sz="2000" dirty="0"/>
              <a:t>Keep-Alive) </a:t>
            </a:r>
            <a:r>
              <a:rPr lang="ru-RU" sz="2000" dirty="0"/>
              <a:t>для многократных запросов через одно подключение.</a:t>
            </a:r>
            <a:br>
              <a:rPr lang="ru-RU" sz="2000" dirty="0"/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close</a:t>
            </a: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Keep-Alive: 300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2000" dirty="0"/>
              <a:t>Пайплайнинг: возможность отправки нескольких запросов до получения ответа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но это редко используется из-за сложностей с реализацией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Поддержка кеширования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Cache-Control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ETag</a:t>
            </a:r>
            <a:r>
              <a:rPr lang="ru-RU" sz="2000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Новые методы: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2000" dirty="0"/>
              <a:t>Фрагментированная передача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  <a:r>
              <a:rPr lang="en" sz="2000" dirty="0"/>
              <a:t>).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Аутентификация и безопасность (</a:t>
            </a:r>
            <a:r>
              <a:rPr lang="en" sz="2000" dirty="0"/>
              <a:t>Digest Auth, Proxy-Auth).</a:t>
            </a:r>
          </a:p>
        </p:txBody>
      </p:sp>
    </p:spTree>
    <p:extLst>
      <p:ext uri="{BB962C8B-B14F-4D97-AF65-F5344CB8AC3E}">
        <p14:creationId xmlns:p14="http://schemas.microsoft.com/office/powerpoint/2010/main" val="929531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05E0-822C-F533-E637-ED42AD8B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77"/>
            <a:ext cx="10515600" cy="575524"/>
          </a:xfrm>
        </p:spPr>
        <p:txBody>
          <a:bodyPr>
            <a:normAutofit fontScale="90000"/>
          </a:bodyPr>
          <a:lstStyle/>
          <a:p>
            <a:r>
              <a:rPr lang="en" dirty="0"/>
              <a:t>Keep Alive Connections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20CAF-3E1F-F3FE-8B4E-7763E86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8"/>
            <a:ext cx="10515600" cy="59173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b="1" dirty="0"/>
              <a:t>HTTP/1.0</a:t>
            </a:r>
            <a:r>
              <a:rPr lang="en" sz="2000" dirty="0"/>
              <a:t> </a:t>
            </a:r>
            <a:r>
              <a:rPr lang="ru-RU" sz="2000" dirty="0"/>
              <a:t>сервер закрывал соединение после каждого запроса, а в </a:t>
            </a:r>
            <a:r>
              <a:rPr lang="en" sz="2000" b="1" dirty="0"/>
              <a:t>HTTP/1.1</a:t>
            </a:r>
            <a:r>
              <a:rPr lang="en" sz="2000" dirty="0"/>
              <a:t> </a:t>
            </a:r>
            <a:r>
              <a:rPr lang="ru-RU" sz="2000" dirty="0"/>
              <a:t>по умолчанию включена поддержка </a:t>
            </a:r>
            <a:r>
              <a:rPr lang="en" sz="2000" b="1" dirty="0"/>
              <a:t>keep-alive</a:t>
            </a:r>
            <a:r>
              <a:rPr lang="en" sz="2000" dirty="0"/>
              <a:t> (</a:t>
            </a:r>
            <a:r>
              <a:rPr lang="ru-RU" sz="2000" dirty="0"/>
              <a:t>постоянных соединений), что </a:t>
            </a:r>
            <a:r>
              <a:rPr lang="ru-RU" sz="2000" b="1" dirty="0"/>
              <a:t>сокращает накладные расходы на установку </a:t>
            </a:r>
            <a:r>
              <a:rPr lang="en" sz="2000" b="1" dirty="0"/>
              <a:t>TCP-</a:t>
            </a:r>
            <a:r>
              <a:rPr lang="ru-RU" sz="2000" b="1" dirty="0"/>
              <a:t>соединений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</a:t>
            </a:r>
            <a:r>
              <a:rPr lang="en" sz="2000" b="1" dirty="0"/>
              <a:t>HTTP/1.0</a:t>
            </a:r>
            <a:r>
              <a:rPr lang="en" sz="2000" dirty="0"/>
              <a:t> </a:t>
            </a:r>
            <a:r>
              <a:rPr lang="ru-RU" sz="2000" dirty="0"/>
              <a:t>приходилось явно указывать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  <a:r>
              <a:rPr lang="en" sz="2000" dirty="0"/>
              <a:t>, </a:t>
            </a:r>
            <a:r>
              <a:rPr lang="ru-RU" sz="2000" dirty="0"/>
              <a:t>иначе соединение закрывалось.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</a:t>
            </a:r>
            <a:r>
              <a:rPr lang="en" sz="2000" b="1" dirty="0"/>
              <a:t>HTTP/1.1</a:t>
            </a:r>
            <a:r>
              <a:rPr lang="en" sz="2000" dirty="0"/>
              <a:t> </a:t>
            </a:r>
            <a:r>
              <a:rPr lang="ru-RU" sz="2000" b="1" dirty="0"/>
              <a:t>по умолчанию соединение остаётся открытым</a:t>
            </a:r>
            <a:r>
              <a:rPr lang="ru-RU" sz="2000" dirty="0"/>
              <a:t> для повторного использования.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Пример запроса с </a:t>
            </a:r>
            <a:r>
              <a:rPr lang="en" sz="1800" b="1" dirty="0"/>
              <a:t>keep-alive: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/index.html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b="1" dirty="0"/>
              <a:t>Ответ сервера</a:t>
            </a:r>
            <a:r>
              <a:rPr lang="en-US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/>
              <a:t>После обработки запроса сервер </a:t>
            </a:r>
            <a:r>
              <a:rPr lang="ru-RU" sz="1800" b="1" dirty="0"/>
              <a:t>не закрывает соединение</a:t>
            </a:r>
            <a:r>
              <a:rPr lang="ru-RU" sz="1800" dirty="0"/>
              <a:t>, а ждёт </a:t>
            </a:r>
            <a:r>
              <a:rPr lang="ru-RU" sz="1800" b="1" dirty="0"/>
              <a:t>следующий запрос от клиента</a:t>
            </a:r>
            <a:r>
              <a:rPr lang="ru-RU" sz="1800" dirty="0"/>
              <a:t>, что значительно </a:t>
            </a:r>
            <a:r>
              <a:rPr lang="ru-RU" sz="1800" b="1" dirty="0"/>
              <a:t>ускоряет загрузку ресурсов (</a:t>
            </a:r>
            <a:r>
              <a:rPr lang="en" sz="1800" b="1" dirty="0"/>
              <a:t>CSS, JS, </a:t>
            </a:r>
            <a:r>
              <a:rPr lang="ru-RU" sz="1800" b="1" dirty="0"/>
              <a:t>изображения)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b="1" dirty="0"/>
              <a:t>Как закрыть соединение в </a:t>
            </a:r>
            <a:r>
              <a:rPr lang="en" sz="1800" b="1" dirty="0"/>
              <a:t>HTTP/1.1?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close</a:t>
            </a:r>
            <a:endParaRPr lang="en-US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/>
              <a:t>Тогда сервер </a:t>
            </a:r>
            <a:r>
              <a:rPr lang="ru-RU" sz="1800" b="1" dirty="0"/>
              <a:t>закроет соединение после ответа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809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66E2C-49DD-8DA8-65DC-880E09F1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HTTP/2</a:t>
            </a:r>
            <a:r>
              <a:rPr lang="ru-RU" dirty="0"/>
              <a:t> (</a:t>
            </a:r>
            <a:r>
              <a:rPr lang="en" dirty="0"/>
              <a:t>2015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17C11-7FB4-294F-EA0E-34342F66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37"/>
            <a:ext cx="10515600" cy="5144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HTTP/2</a:t>
            </a:r>
            <a:r>
              <a:rPr lang="en" sz="2000" dirty="0"/>
              <a:t> (RFC 7540) — </a:t>
            </a:r>
            <a:r>
              <a:rPr lang="ru-RU" sz="2000" dirty="0"/>
              <a:t>значительное улучшение протокола </a:t>
            </a:r>
            <a:r>
              <a:rPr lang="en" sz="2000" dirty="0"/>
              <a:t>HTTP/1.1, </a:t>
            </a:r>
            <a:r>
              <a:rPr lang="ru-RU" sz="2000" dirty="0"/>
              <a:t>направленное на </a:t>
            </a:r>
            <a:r>
              <a:rPr lang="ru-RU" sz="2000" b="1" dirty="0"/>
              <a:t>ускорение загрузки веб-страниц</a:t>
            </a:r>
            <a:r>
              <a:rPr lang="ru-RU" sz="2000" dirty="0"/>
              <a:t>, особенно на </a:t>
            </a:r>
            <a:r>
              <a:rPr lang="ru-RU" sz="2000" b="1" dirty="0"/>
              <a:t>медленных и высоколатентных соединениях</a:t>
            </a:r>
            <a:r>
              <a:rPr lang="ru-RU" sz="2000" dirty="0"/>
              <a:t>. Он устраняет </a:t>
            </a:r>
            <a:r>
              <a:rPr lang="ru-RU" sz="2000" b="1" dirty="0"/>
              <a:t>основные ограничения </a:t>
            </a:r>
            <a:r>
              <a:rPr lang="en" sz="2000" b="1" dirty="0"/>
              <a:t>HTTP/1.1</a:t>
            </a:r>
            <a:r>
              <a:rPr lang="en" sz="2000" dirty="0"/>
              <a:t>, </a:t>
            </a:r>
            <a:r>
              <a:rPr lang="ru-RU" sz="2000" dirty="0"/>
              <a:t>такие как блокировка запросов (</a:t>
            </a:r>
            <a:r>
              <a:rPr lang="en" sz="2000" dirty="0"/>
              <a:t>head-of-line blocking) </a:t>
            </a:r>
            <a:r>
              <a:rPr lang="ru-RU" sz="2000" dirty="0"/>
              <a:t>и задержки из-за установки множества соединений.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Бинарный формат вместо текстового</a:t>
            </a:r>
            <a:r>
              <a:rPr lang="ru-RU" sz="2000" dirty="0"/>
              <a:t>: меньше ошибок, выше производительность.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Мультиплексирование</a:t>
            </a:r>
            <a:r>
              <a:rPr lang="ru-RU" sz="2000" dirty="0"/>
              <a:t>: возможность отправки нескольких запросов одновременно через одно соединение.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Сжатие заголовков</a:t>
            </a:r>
            <a:r>
              <a:rPr lang="ru-RU" sz="2000" dirty="0"/>
              <a:t>: уменьшение объёма данных благодаря </a:t>
            </a:r>
            <a:r>
              <a:rPr lang="en" sz="2000" dirty="0"/>
              <a:t>HPACK.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" sz="2000" b="1" dirty="0"/>
              <a:t>Server Push</a:t>
            </a:r>
            <a:r>
              <a:rPr lang="en" sz="2000" dirty="0"/>
              <a:t>: </a:t>
            </a:r>
            <a:r>
              <a:rPr lang="ru-RU" sz="2000" dirty="0"/>
              <a:t>сервер может отправлять ресурсы (например, </a:t>
            </a:r>
            <a:r>
              <a:rPr lang="en" sz="2000" dirty="0"/>
              <a:t>CSS </a:t>
            </a:r>
            <a:r>
              <a:rPr lang="ru-RU" sz="2000" dirty="0"/>
              <a:t>или </a:t>
            </a:r>
            <a:r>
              <a:rPr lang="en" sz="2000" dirty="0"/>
              <a:t>JS), </a:t>
            </a:r>
            <a:r>
              <a:rPr lang="ru-RU" sz="2000" dirty="0"/>
              <a:t>даже если клиент их не запрашивал.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Улучшение производительности</a:t>
            </a:r>
            <a:r>
              <a:rPr lang="ru-RU" sz="2000" dirty="0"/>
              <a:t> на медленных и высоколатентных соединениях.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Недостатки: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Более сложная реализация.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Требует более современных библиотек и инструментов.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38444077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B39BF-41DD-00FB-5701-A7958E98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Какие проблемы </a:t>
            </a:r>
            <a:r>
              <a:rPr lang="en" dirty="0"/>
              <a:t>HTTP/1.1 </a:t>
            </a:r>
            <a:r>
              <a:rPr lang="ru-RU" dirty="0"/>
              <a:t>решает </a:t>
            </a:r>
            <a:r>
              <a:rPr lang="en" dirty="0"/>
              <a:t>HTTP/2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28897-226F-5303-6085-05D4BA6A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68"/>
            <a:ext cx="10515600" cy="5393195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" sz="2400" b="1" dirty="0"/>
              <a:t>HTTP/1.1 </a:t>
            </a:r>
            <a:r>
              <a:rPr lang="ru-RU" sz="2400" b="1" dirty="0"/>
              <a:t>требует открытия нескольких соединений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HTTP/1.1</a:t>
            </a:r>
            <a:r>
              <a:rPr lang="en" sz="1800" dirty="0"/>
              <a:t> </a:t>
            </a:r>
            <a:r>
              <a:rPr lang="ru-RU" sz="1800" dirty="0"/>
              <a:t>браузеры открывают </a:t>
            </a:r>
            <a:r>
              <a:rPr lang="ru-RU" sz="1800" b="1" dirty="0"/>
              <a:t>несколько </a:t>
            </a:r>
            <a:r>
              <a:rPr lang="en" sz="1800" b="1" dirty="0"/>
              <a:t>TCP-</a:t>
            </a:r>
            <a:r>
              <a:rPr lang="ru-RU" sz="1800" b="1" dirty="0"/>
              <a:t>соединений</a:t>
            </a:r>
            <a:r>
              <a:rPr lang="ru-RU" sz="1800" dirty="0"/>
              <a:t> для загрузки ресурсов (</a:t>
            </a:r>
            <a:r>
              <a:rPr lang="en" sz="1800" dirty="0"/>
              <a:t>JS, CSS, </a:t>
            </a:r>
            <a:r>
              <a:rPr lang="ru-RU" sz="1800" dirty="0"/>
              <a:t>изображения).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Это </a:t>
            </a:r>
            <a:r>
              <a:rPr lang="ru-RU" sz="1800" b="1" dirty="0"/>
              <a:t>нагружает сеть и сервер</a:t>
            </a:r>
            <a:r>
              <a:rPr lang="ru-RU" sz="1800" dirty="0"/>
              <a:t>, так как каждое соединение требует </a:t>
            </a:r>
            <a:r>
              <a:rPr lang="ru-RU" sz="1800" b="1" dirty="0"/>
              <a:t>отдельного </a:t>
            </a:r>
            <a:r>
              <a:rPr lang="en" sz="1800" b="1" dirty="0"/>
              <a:t>TCP-handshake </a:t>
            </a:r>
            <a:r>
              <a:rPr lang="ru-RU" sz="1800" b="1" dirty="0"/>
              <a:t>и </a:t>
            </a:r>
            <a:r>
              <a:rPr lang="en" sz="1800" b="1" dirty="0"/>
              <a:t>TLS</a:t>
            </a:r>
            <a:r>
              <a:rPr lang="en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dirty="0"/>
              <a:t>Используется </a:t>
            </a:r>
            <a:r>
              <a:rPr lang="ru-RU" sz="1800" b="1" dirty="0"/>
              <a:t>одно </a:t>
            </a:r>
            <a:r>
              <a:rPr lang="en" sz="1800" b="1" dirty="0"/>
              <a:t>TCP-</a:t>
            </a:r>
            <a:r>
              <a:rPr lang="ru-RU" sz="1800" b="1" dirty="0"/>
              <a:t>соединение</a:t>
            </a:r>
            <a:r>
              <a:rPr lang="ru-RU" sz="1800" dirty="0"/>
              <a:t> для </a:t>
            </a:r>
            <a:r>
              <a:rPr lang="ru-RU" sz="1800" b="1" dirty="0"/>
              <a:t>всех запросов</a:t>
            </a:r>
            <a:r>
              <a:rPr lang="ru-RU" sz="1800" dirty="0"/>
              <a:t>.</a:t>
            </a:r>
            <a:endParaRPr lang="ru-RU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b="1" dirty="0"/>
              <a:t>Отсутствие параллельности (</a:t>
            </a:r>
            <a:r>
              <a:rPr lang="en" sz="2400" b="1" dirty="0"/>
              <a:t>Blocking Requests)</a:t>
            </a:r>
            <a:endParaRPr lang="en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HTTP/1.1</a:t>
            </a:r>
            <a:r>
              <a:rPr lang="en" sz="1800" dirty="0"/>
              <a:t> </a:t>
            </a:r>
            <a:r>
              <a:rPr lang="ru-RU" sz="1800" dirty="0"/>
              <a:t>используется </a:t>
            </a:r>
            <a:r>
              <a:rPr lang="ru-RU" sz="1800" b="1" dirty="0"/>
              <a:t>последовательная передача</a:t>
            </a:r>
            <a:r>
              <a:rPr lang="ru-RU" sz="1800" dirty="0"/>
              <a:t> (</a:t>
            </a:r>
            <a:r>
              <a:rPr lang="en" sz="1800" dirty="0"/>
              <a:t>pipelining), </a:t>
            </a:r>
            <a:r>
              <a:rPr lang="ru-RU" sz="1800" dirty="0"/>
              <a:t>где </a:t>
            </a:r>
            <a:r>
              <a:rPr lang="ru-RU" sz="1800" b="1" dirty="0"/>
              <a:t>запросы ждут друг друга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Один медленный ресурс может </a:t>
            </a:r>
            <a:r>
              <a:rPr lang="ru-RU" sz="1800" b="1" dirty="0"/>
              <a:t>задерживать весь рендеринг страницы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b="1" dirty="0"/>
              <a:t>Мультиплексирование</a:t>
            </a:r>
            <a:r>
              <a:rPr lang="ru-RU" sz="1800" dirty="0"/>
              <a:t> – все запросы передаются одновременно.</a:t>
            </a:r>
            <a:endParaRPr lang="ru-RU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b="1" dirty="0"/>
              <a:t>Заголовки запроса повторяются в каждом запросе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HTTP/1.x</a:t>
            </a:r>
            <a:r>
              <a:rPr lang="en" sz="1800" dirty="0"/>
              <a:t> </a:t>
            </a:r>
            <a:r>
              <a:rPr lang="ru-RU" sz="1800" dirty="0"/>
              <a:t>заголовки (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User-Agent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Cookies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Referer</a:t>
            </a:r>
            <a:r>
              <a:rPr lang="en" sz="1800" dirty="0"/>
              <a:t>) </a:t>
            </a:r>
            <a:r>
              <a:rPr lang="ru-RU" sz="1800" dirty="0"/>
              <a:t>дублируются </a:t>
            </a:r>
            <a:r>
              <a:rPr lang="ru-RU" sz="1800" b="1" dirty="0"/>
              <a:t>в каждом запросе</a:t>
            </a:r>
            <a:r>
              <a:rPr lang="ru-RU" sz="1800" dirty="0"/>
              <a:t>, даже если они неизменны.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Увеличивается </a:t>
            </a:r>
            <a:r>
              <a:rPr lang="ru-RU" sz="1800" b="1" dirty="0"/>
              <a:t>объём передаваемых данных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b="1" dirty="0"/>
              <a:t>Сжатие заголовков </a:t>
            </a:r>
            <a:r>
              <a:rPr lang="en" sz="1800" b="1" dirty="0"/>
              <a:t>HPACK</a:t>
            </a:r>
            <a:r>
              <a:rPr lang="e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055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15B49-A6D4-D233-0307-54C4945D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</a:t>
            </a:r>
            <a:r>
              <a:rPr lang="en" dirty="0"/>
              <a:t>HTTP/2 </a:t>
            </a:r>
            <a:r>
              <a:rPr lang="ru-RU" dirty="0"/>
              <a:t>улучшает работу на медленных и высоколатентных соединениях?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8CCF-92DB-8C8D-D5BF-B0E8DB0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HTTP/2 </a:t>
            </a:r>
            <a:r>
              <a:rPr lang="ru-RU" sz="2000" dirty="0"/>
              <a:t>использует </a:t>
            </a:r>
            <a:r>
              <a:rPr lang="ru-RU" sz="2000" b="1" dirty="0"/>
              <a:t>6 ключевых механизмов</a:t>
            </a:r>
            <a:r>
              <a:rPr lang="ru-RU" sz="2000" dirty="0"/>
              <a:t>, ускоряющих передачу данных: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Мультиплексирование (</a:t>
            </a:r>
            <a:r>
              <a:rPr lang="en" sz="2000" b="1" dirty="0"/>
              <a:t>Multiplexing)</a:t>
            </a:r>
            <a:br>
              <a:rPr lang="ru-RU" sz="2000" b="1" dirty="0"/>
            </a:br>
            <a:r>
              <a:rPr lang="ru-RU" sz="2000" dirty="0"/>
              <a:t>Позволяет </a:t>
            </a:r>
            <a:r>
              <a:rPr lang="ru-RU" sz="2000" b="1" dirty="0"/>
              <a:t>отправлять несколько запросов одновременно</a:t>
            </a:r>
            <a:r>
              <a:rPr lang="ru-RU" sz="2000" dirty="0"/>
              <a:t> по </a:t>
            </a:r>
            <a:r>
              <a:rPr lang="ru-RU" sz="2000" b="1" dirty="0"/>
              <a:t>одному </a:t>
            </a:r>
            <a:r>
              <a:rPr lang="en" sz="2000" b="1" dirty="0"/>
              <a:t>TCP-</a:t>
            </a:r>
            <a:r>
              <a:rPr lang="ru-RU" sz="2000" b="1" dirty="0"/>
              <a:t>соединению</a:t>
            </a:r>
            <a:r>
              <a:rPr lang="ru-RU" sz="2000" dirty="0"/>
              <a:t>, снижая задержки.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Сжатие заголовков (</a:t>
            </a:r>
            <a:r>
              <a:rPr lang="en" sz="2000" b="1" dirty="0"/>
              <a:t>HPACK)</a:t>
            </a:r>
            <a:br>
              <a:rPr lang="ru-RU" sz="2000" b="1" dirty="0"/>
            </a:br>
            <a:r>
              <a:rPr lang="ru-RU" sz="2000" dirty="0"/>
              <a:t>Уменьшает объём </a:t>
            </a:r>
            <a:r>
              <a:rPr lang="en" sz="2000" dirty="0"/>
              <a:t>HTTP-</a:t>
            </a:r>
            <a:r>
              <a:rPr lang="ru-RU" sz="2000" dirty="0"/>
              <a:t>запросов за счёт </a:t>
            </a:r>
            <a:r>
              <a:rPr lang="ru-RU" sz="2000" b="1" dirty="0"/>
              <a:t>сжатия заголовков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Серверный </a:t>
            </a:r>
            <a:r>
              <a:rPr lang="en" sz="2000" b="1" dirty="0"/>
              <a:t>push (Server Push)</a:t>
            </a:r>
            <a:br>
              <a:rPr lang="ru-RU" sz="2000" b="1" dirty="0"/>
            </a:br>
            <a:r>
              <a:rPr lang="ru-RU" sz="2000" dirty="0"/>
              <a:t>Сервер </a:t>
            </a:r>
            <a:r>
              <a:rPr lang="ru-RU" sz="2000" b="1" dirty="0"/>
              <a:t>заранее отправляет</a:t>
            </a:r>
            <a:r>
              <a:rPr lang="ru-RU" sz="2000" dirty="0"/>
              <a:t> ресурсы клиенту, </a:t>
            </a:r>
            <a:r>
              <a:rPr lang="ru-RU" sz="2000" b="1" dirty="0"/>
              <a:t>уменьшая запросы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Приоритизация потоков</a:t>
            </a:r>
            <a:br>
              <a:rPr lang="ru-RU" sz="2000" b="1" dirty="0"/>
            </a:br>
            <a:r>
              <a:rPr lang="ru-RU" sz="2000" dirty="0"/>
              <a:t>Важные ресурсы загружаются </a:t>
            </a:r>
            <a:r>
              <a:rPr lang="ru-RU" sz="2000" b="1" dirty="0"/>
              <a:t>раньше</a:t>
            </a:r>
            <a:r>
              <a:rPr lang="ru-RU" sz="2000" dirty="0"/>
              <a:t>, что ускоряет рендеринг страниц.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Отказ от </a:t>
            </a:r>
            <a:r>
              <a:rPr lang="en" sz="2000" b="1" dirty="0"/>
              <a:t>chunked (Frame-based Transfer)</a:t>
            </a:r>
            <a:br>
              <a:rPr lang="ru-RU" sz="2000" b="1" dirty="0"/>
            </a:br>
            <a:r>
              <a:rPr lang="ru-RU" sz="2000" dirty="0"/>
              <a:t>Данные передаются в </a:t>
            </a:r>
            <a:r>
              <a:rPr lang="ru-RU" sz="2000" b="1" dirty="0"/>
              <a:t>более эффективных </a:t>
            </a:r>
            <a:r>
              <a:rPr lang="en" sz="2000" b="1" dirty="0"/>
              <a:t>HTTP/2-</a:t>
            </a:r>
            <a:r>
              <a:rPr lang="ru-RU" sz="2000" b="1" dirty="0"/>
              <a:t>фреймах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Одно соединение вместо нескольких</a:t>
            </a:r>
            <a:br>
              <a:rPr lang="ru-RU" sz="2000" b="1" dirty="0"/>
            </a:br>
            <a:r>
              <a:rPr lang="ru-RU" sz="2000" dirty="0"/>
              <a:t>Уменьшает </a:t>
            </a:r>
            <a:r>
              <a:rPr lang="ru-RU" sz="2000" b="1" dirty="0"/>
              <a:t>время ожидания</a:t>
            </a:r>
            <a:r>
              <a:rPr lang="ru-RU" sz="2000" dirty="0"/>
              <a:t> (</a:t>
            </a:r>
            <a:r>
              <a:rPr lang="en" sz="2000" dirty="0"/>
              <a:t>TCP/TLS handshakes </a:t>
            </a:r>
            <a:r>
              <a:rPr lang="ru-RU" sz="2000" dirty="0"/>
              <a:t>происходят </a:t>
            </a:r>
            <a:r>
              <a:rPr lang="ru-RU" sz="2000" b="1" dirty="0"/>
              <a:t>только один раз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8604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55C2C-6323-2825-A4B5-F698FB98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346"/>
            <a:ext cx="10969487" cy="842352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бинарного формата в </a:t>
            </a:r>
            <a:r>
              <a:rPr lang="en" dirty="0"/>
              <a:t>HTTP/2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10F53-B5D2-F70E-892A-5BA6F959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10"/>
            <a:ext cx="10515600" cy="5708625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Бинарные фреймы: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" sz="2000" dirty="0"/>
              <a:t>HTTP/2 </a:t>
            </a:r>
            <a:r>
              <a:rPr lang="ru-RU" sz="2000" dirty="0"/>
              <a:t>разбивает данные на </a:t>
            </a:r>
            <a:r>
              <a:rPr lang="ru-RU" sz="2000" b="1" dirty="0"/>
              <a:t>фреймы</a:t>
            </a:r>
            <a:r>
              <a:rPr lang="ru-RU" sz="2000" dirty="0"/>
              <a:t> (</a:t>
            </a:r>
            <a:r>
              <a:rPr lang="en" sz="2000" dirty="0"/>
              <a:t>frames), </a:t>
            </a:r>
            <a:r>
              <a:rPr lang="ru-RU" sz="2000" dirty="0"/>
              <a:t>которые передаются в бинарном формате.</a:t>
            </a:r>
            <a:br>
              <a:rPr lang="ru-RU" sz="2000" dirty="0"/>
            </a:br>
            <a:r>
              <a:rPr lang="ru-RU" sz="2000" dirty="0"/>
              <a:t>Примеры фреймов: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HEADERS: </a:t>
            </a:r>
            <a:r>
              <a:rPr lang="ru-RU" sz="1800" dirty="0"/>
              <a:t>для передачи заголовков.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DATA: </a:t>
            </a:r>
            <a:r>
              <a:rPr lang="ru-RU" sz="1800" dirty="0"/>
              <a:t>для передачи содержимого.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SETTINGS: </a:t>
            </a:r>
            <a:r>
              <a:rPr lang="ru-RU" sz="1800" dirty="0"/>
              <a:t>для настройки соединения.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Мультиплексирование: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Разные потоки данных передаются параллельно в рамках одного </a:t>
            </a:r>
            <a:r>
              <a:rPr lang="en" sz="2000" dirty="0"/>
              <a:t>TCP-</a:t>
            </a:r>
            <a:r>
              <a:rPr lang="ru-RU" sz="2000" dirty="0"/>
              <a:t>соединения.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Бинарные фреймы позволяют легче разделять данные разных потоков.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Сжатие заголовков (</a:t>
            </a:r>
            <a:r>
              <a:rPr lang="en" sz="2400" dirty="0"/>
              <a:t>HPACK):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000" dirty="0"/>
              <a:t>Заголовки </a:t>
            </a:r>
            <a:r>
              <a:rPr lang="en" sz="2000" dirty="0"/>
              <a:t>HTTP/2 </a:t>
            </a:r>
            <a:r>
              <a:rPr lang="ru-RU" sz="2000" dirty="0"/>
              <a:t>передаются в сжатом бинарном формате для уменьшения накладных расходов.</a:t>
            </a:r>
            <a:br>
              <a:rPr lang="ru-RU" sz="2000" dirty="0"/>
            </a:br>
            <a:r>
              <a:rPr lang="en" sz="2000" b="1" dirty="0"/>
              <a:t>HPACK</a:t>
            </a:r>
            <a:r>
              <a:rPr lang="en" sz="2000" dirty="0"/>
              <a:t> — </a:t>
            </a:r>
            <a:r>
              <a:rPr lang="ru-RU" sz="2000" dirty="0"/>
              <a:t>это алгоритм </a:t>
            </a:r>
            <a:r>
              <a:rPr lang="ru-RU" sz="2000" b="1" dirty="0"/>
              <a:t>сжатия заголовков</a:t>
            </a:r>
            <a:r>
              <a:rPr lang="ru-RU" sz="2000" dirty="0"/>
              <a:t> в </a:t>
            </a:r>
            <a:r>
              <a:rPr lang="en" sz="2000" b="1" dirty="0"/>
              <a:t>HTTP/2</a:t>
            </a:r>
            <a:r>
              <a:rPr lang="en" sz="2000" dirty="0"/>
              <a:t>, </a:t>
            </a:r>
            <a:r>
              <a:rPr lang="ru-RU" sz="2000" dirty="0"/>
              <a:t>который:</a:t>
            </a:r>
            <a:endParaRPr lang="ru-RU" sz="2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Уменьшает размер заголовков за счёт </a:t>
            </a:r>
            <a:r>
              <a:rPr lang="ru-RU" sz="1800" b="1" dirty="0"/>
              <a:t>хранения таблицы с часто используемыми значениями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Заменяет заголовки на </a:t>
            </a:r>
            <a:r>
              <a:rPr lang="ru-RU" sz="1800" b="1" dirty="0"/>
              <a:t>индексы</a:t>
            </a:r>
            <a:r>
              <a:rPr lang="ru-RU" sz="1800" dirty="0"/>
              <a:t> (если они уже были отправлены ранее).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Использует </a:t>
            </a:r>
            <a:r>
              <a:rPr lang="en" sz="1800" b="1" dirty="0"/>
              <a:t>Huffman-</a:t>
            </a:r>
            <a:r>
              <a:rPr lang="ru-RU" sz="1800" b="1" dirty="0"/>
              <a:t>кодирование</a:t>
            </a:r>
            <a:r>
              <a:rPr lang="ru-RU" sz="1800" dirty="0"/>
              <a:t> для эффективного сжатия строк.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200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5362F-75B3-4401-3224-ADB0D98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196163"/>
            <a:ext cx="11426688" cy="842352"/>
          </a:xfrm>
        </p:spPr>
        <p:txBody>
          <a:bodyPr/>
          <a:lstStyle/>
          <a:p>
            <a:r>
              <a:rPr lang="ru-RU" dirty="0"/>
              <a:t>Анатомия </a:t>
            </a:r>
            <a:r>
              <a:rPr lang="en-US" dirty="0"/>
              <a:t>HTTP-</a:t>
            </a:r>
            <a:r>
              <a:rPr lang="ru-RU" dirty="0"/>
              <a:t>запроса</a:t>
            </a:r>
            <a:r>
              <a:rPr lang="en-US" dirty="0"/>
              <a:t> (HTTP Request)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EA201-A987-4B63-114A-2A7A57EB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57599"/>
            <a:ext cx="10515600" cy="3101010"/>
          </a:xfrm>
        </p:spPr>
        <p:txBody>
          <a:bodyPr>
            <a:noAutofit/>
          </a:bodyPr>
          <a:lstStyle/>
          <a:p>
            <a:r>
              <a:rPr lang="ru-RU" sz="2400" dirty="0"/>
              <a:t>Стартовая строка</a:t>
            </a:r>
            <a:r>
              <a:rPr lang="en-US" sz="2400" dirty="0"/>
              <a:t> (Starting line)</a:t>
            </a:r>
            <a:endParaRPr lang="ru-RU" sz="2400" dirty="0"/>
          </a:p>
          <a:p>
            <a:pPr lvl="1"/>
            <a:r>
              <a:rPr lang="ru-RU" sz="2000" dirty="0"/>
              <a:t>Метод</a:t>
            </a:r>
            <a:r>
              <a:rPr lang="en-US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GET</a:t>
            </a:r>
            <a:r>
              <a:rPr lang="en" sz="2000" dirty="0"/>
              <a:t>, </a:t>
            </a:r>
            <a:r>
              <a:rPr lang="en" sz="2000" dirty="0">
                <a:solidFill>
                  <a:srgbClr val="0070C0"/>
                </a:solidFill>
              </a:rPr>
              <a:t>POST</a:t>
            </a:r>
            <a:r>
              <a:rPr lang="en" sz="2000" dirty="0"/>
              <a:t>, </a:t>
            </a:r>
            <a:r>
              <a:rPr lang="en" sz="2000" dirty="0">
                <a:solidFill>
                  <a:srgbClr val="0070C0"/>
                </a:solidFill>
              </a:rPr>
              <a:t>HEAD</a:t>
            </a:r>
          </a:p>
          <a:p>
            <a:pPr lvl="1"/>
            <a:r>
              <a:rPr lang="en" sz="2000" dirty="0"/>
              <a:t>URI (Request Target): </a:t>
            </a:r>
            <a:r>
              <a:rPr lang="en" sz="2000" dirty="0">
                <a:solidFill>
                  <a:srgbClr val="0070C0"/>
                </a:solidFill>
              </a:rPr>
              <a:t>/</a:t>
            </a:r>
            <a:endParaRPr lang="ru-RU" sz="2000" dirty="0">
              <a:solidFill>
                <a:srgbClr val="0070C0"/>
              </a:solidFill>
            </a:endParaRPr>
          </a:p>
          <a:p>
            <a:pPr lvl="2"/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/path/resource?query=1</a:t>
            </a:r>
            <a:endParaRPr lang="en" sz="18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u-RU" sz="2000" dirty="0"/>
              <a:t>Версия</a:t>
            </a:r>
            <a:r>
              <a:rPr lang="en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HTTP/1.0</a:t>
            </a:r>
          </a:p>
          <a:p>
            <a:r>
              <a:rPr lang="ru-RU" sz="2400" dirty="0"/>
              <a:t>Заголовки</a:t>
            </a:r>
            <a:r>
              <a:rPr lang="en-US" sz="2400" dirty="0"/>
              <a:t> (Headers)</a:t>
            </a:r>
          </a:p>
          <a:p>
            <a:pPr lvl="1"/>
            <a:r>
              <a:rPr lang="en" sz="2000" dirty="0">
                <a:solidFill>
                  <a:srgbClr val="0070C0"/>
                </a:solidFill>
              </a:rPr>
              <a:t>Host — </a:t>
            </a:r>
            <a:r>
              <a:rPr lang="ru-RU" sz="2000" dirty="0">
                <a:solidFill>
                  <a:srgbClr val="0070C0"/>
                </a:solidFill>
              </a:rPr>
              <a:t>обязательный заголовок</a:t>
            </a:r>
            <a:endParaRPr lang="en" sz="2000" dirty="0">
              <a:solidFill>
                <a:srgbClr val="0070C0"/>
              </a:solidFill>
            </a:endParaRPr>
          </a:p>
          <a:p>
            <a:r>
              <a:rPr lang="ru-RU" sz="2400" dirty="0"/>
              <a:t>Тело</a:t>
            </a:r>
            <a:r>
              <a:rPr lang="en-US" sz="2400" dirty="0"/>
              <a:t> (Body)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E196-EE54-85BE-42B9-5726DEA453EA}"/>
              </a:ext>
            </a:extLst>
          </p:cNvPr>
          <p:cNvSpPr txBox="1"/>
          <p:nvPr/>
        </p:nvSpPr>
        <p:spPr>
          <a:xfrm>
            <a:off x="381000" y="1487042"/>
            <a:ext cx="4389783" cy="1141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ru-RU" sz="23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3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23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www.example.com </a:t>
            </a: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endParaRPr lang="ru-RU" sz="23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04CF-3DFF-2840-4115-B4E236306323}"/>
              </a:ext>
            </a:extLst>
          </p:cNvPr>
          <p:cNvSpPr txBox="1"/>
          <p:nvPr/>
        </p:nvSpPr>
        <p:spPr>
          <a:xfrm>
            <a:off x="381000" y="1086932"/>
            <a:ext cx="254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GET-</a:t>
            </a:r>
            <a:r>
              <a:rPr lang="ru-RU" sz="2000" dirty="0"/>
              <a:t>запроса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48B6C-01D1-29AB-F296-23326B6BD34E}"/>
              </a:ext>
            </a:extLst>
          </p:cNvPr>
          <p:cNvSpPr txBox="1"/>
          <p:nvPr/>
        </p:nvSpPr>
        <p:spPr>
          <a:xfrm>
            <a:off x="5178287" y="1086932"/>
            <a:ext cx="28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POST-</a:t>
            </a:r>
            <a:r>
              <a:rPr lang="ru-RU" sz="2000" dirty="0"/>
              <a:t>запроса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FC3FC-F620-9A26-0955-6FD3F77435C5}"/>
              </a:ext>
            </a:extLst>
          </p:cNvPr>
          <p:cNvSpPr txBox="1"/>
          <p:nvPr/>
        </p:nvSpPr>
        <p:spPr>
          <a:xfrm>
            <a:off x="5178287" y="1487042"/>
            <a:ext cx="684806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/submit-form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www.example.com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application/x-www-form-urlencoded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27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=John</a:t>
            </a:r>
            <a:r>
              <a:rPr lang="en" sz="20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&amp;age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=30</a:t>
            </a:r>
            <a:r>
              <a:rPr lang="en" sz="20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&amp;city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=NY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6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4CC32-BD8F-BDBE-9657-DA7C4378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даёт бинарный формат </a:t>
            </a:r>
            <a:r>
              <a:rPr lang="en-US" dirty="0"/>
              <a:t>HTTP/2?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6E90F-2A0A-8BC7-BE28-0284BD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Что даёт бинарный формат в реальной жизни: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Размер: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Заголовки в </a:t>
            </a:r>
            <a:r>
              <a:rPr lang="en" sz="2000" dirty="0"/>
              <a:t>HTTP/2 </a:t>
            </a:r>
            <a:r>
              <a:rPr lang="ru-RU" sz="2000" dirty="0"/>
              <a:t>в среднем на 30-50% меньше по размеру по сравнению с </a:t>
            </a:r>
            <a:r>
              <a:rPr lang="en" sz="2000" dirty="0"/>
              <a:t>HTTP/1.x </a:t>
            </a:r>
            <a:r>
              <a:rPr lang="ru-RU" sz="2000" dirty="0"/>
              <a:t>благодаря сжатию </a:t>
            </a:r>
            <a:r>
              <a:rPr lang="en" sz="2000" dirty="0"/>
              <a:t>HPACK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 реальном трафике компрессия заголовков дает экономию 20-88% в зависимости от типа запросов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Скорость парсинга: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Бинарный парсинг </a:t>
            </a:r>
            <a:r>
              <a:rPr lang="en" sz="2000" dirty="0"/>
              <a:t>HTTP/2 </a:t>
            </a:r>
            <a:r>
              <a:rPr lang="ru-RU" sz="2000" dirty="0"/>
              <a:t>на 20-40% быстрее текстового </a:t>
            </a:r>
            <a:r>
              <a:rPr lang="en" sz="2000" dirty="0"/>
              <a:t>HTTP/1.x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Основной выигрыш в скорости достигается за счет: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Отсутствия необходимости текстового парсинга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Фиксированных форматов полей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Более эффективной обработки бинарных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9903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EF10F-5C8F-674F-5A95-92BCCD41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968939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Согласование версии протокола</a:t>
            </a:r>
            <a:br>
              <a:rPr lang="ru-RU" dirty="0"/>
            </a:br>
            <a:r>
              <a:rPr lang="ru-RU" sz="4000" dirty="0"/>
              <a:t>(для бинарного протокола)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EEDFD-D40A-7E3F-3A5B-01F7D4D4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25"/>
            <a:ext cx="10515600" cy="5509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</a:t>
            </a:r>
            <a:r>
              <a:rPr lang="en" sz="2000" dirty="0"/>
              <a:t>HTTP-</a:t>
            </a:r>
            <a:r>
              <a:rPr lang="ru-RU" sz="2000" dirty="0"/>
              <a:t>клиент узнаёт, что сервер поддерживает бинарный протокол </a:t>
            </a:r>
            <a:r>
              <a:rPr lang="en" sz="2000" dirty="0"/>
              <a:t>HTTP/2?</a:t>
            </a:r>
            <a:endParaRPr lang="ru-RU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 b="1" dirty="0"/>
              <a:t>Через механизм </a:t>
            </a:r>
            <a:r>
              <a:rPr lang="en" sz="2000" b="1" dirty="0"/>
              <a:t>ALPN</a:t>
            </a:r>
            <a:r>
              <a:rPr lang="en" sz="2000" dirty="0"/>
              <a:t> (Application-Layer Protocol Negotiation)</a:t>
            </a:r>
            <a:br>
              <a:rPr lang="ru-RU" sz="2000" dirty="0"/>
            </a:br>
            <a:r>
              <a:rPr lang="ru-RU" sz="1800" dirty="0"/>
              <a:t>Клиент в процессе установки </a:t>
            </a:r>
            <a:r>
              <a:rPr lang="en" sz="1800" dirty="0"/>
              <a:t>TLS-</a:t>
            </a:r>
            <a:r>
              <a:rPr lang="ru-RU" sz="1800" dirty="0"/>
              <a:t>соединения через механизм </a:t>
            </a:r>
            <a:r>
              <a:rPr lang="en" sz="1800" dirty="0"/>
              <a:t>ALPN </a:t>
            </a:r>
            <a:r>
              <a:rPr lang="ru-RU" sz="1800" dirty="0"/>
              <a:t>отправляет список поддерживаемых протоколов, например: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h2, http/1.1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Через </a:t>
            </a:r>
            <a:r>
              <a:rPr lang="en" sz="2000" b="1" dirty="0"/>
              <a:t>Upgrade-</a:t>
            </a:r>
            <a:r>
              <a:rPr lang="ru-RU" sz="2000" b="1" dirty="0"/>
              <a:t>заголовок</a:t>
            </a:r>
            <a:r>
              <a:rPr lang="ru-RU" sz="2000" dirty="0"/>
              <a:t> (для </a:t>
            </a:r>
            <a:r>
              <a:rPr lang="en" sz="2000" dirty="0"/>
              <a:t>HTTP </a:t>
            </a:r>
            <a:r>
              <a:rPr lang="ru-RU" sz="2000" dirty="0"/>
              <a:t>на </a:t>
            </a:r>
            <a:r>
              <a:rPr lang="en" sz="2000" dirty="0"/>
              <a:t>TCP)</a:t>
            </a:r>
            <a:br>
              <a:rPr lang="ru-RU" sz="2000" dirty="0"/>
            </a:br>
            <a:r>
              <a:rPr lang="ru-RU" sz="1800" dirty="0"/>
              <a:t>В случае незашифрованного соединения (</a:t>
            </a:r>
            <a:r>
              <a:rPr lang="en" sz="1800" dirty="0"/>
              <a:t>HTTP/1.1) </a:t>
            </a:r>
            <a:r>
              <a:rPr lang="ru-RU" sz="1800" dirty="0"/>
              <a:t>клиент может попробовать инициировать использование </a:t>
            </a:r>
            <a:r>
              <a:rPr lang="en" sz="1800" dirty="0"/>
              <a:t>HTTP/2 </a:t>
            </a:r>
            <a:r>
              <a:rPr lang="ru-RU" sz="1800" dirty="0"/>
              <a:t>через заголовок </a:t>
            </a:r>
            <a:r>
              <a:rPr lang="en" sz="1800" dirty="0"/>
              <a:t>Upgrade: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h2c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Upgrade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Если сервер поддерживает </a:t>
            </a:r>
            <a:r>
              <a:rPr lang="en" sz="1800" dirty="0">
                <a:cs typeface="Consolas" panose="020B0609020204030204" pitchFamily="49" charset="0"/>
              </a:rPr>
              <a:t>HTTP/2, </a:t>
            </a:r>
            <a:r>
              <a:rPr lang="ru-RU" sz="1800" dirty="0">
                <a:cs typeface="Consolas" panose="020B0609020204030204" pitchFamily="49" charset="0"/>
              </a:rPr>
              <a:t>он отвечает: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HTTP/1.1 101 Switching Protocols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Upgrade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h2c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После этого клиент и сервер переключаются на </a:t>
            </a:r>
            <a:r>
              <a:rPr lang="en" sz="1800" dirty="0">
                <a:cs typeface="Consolas" panose="020B0609020204030204" pitchFamily="49" charset="0"/>
              </a:rPr>
              <a:t>HTTP/2.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Этот метод редко используется, так как большинство </a:t>
            </a:r>
            <a:r>
              <a:rPr lang="en" sz="1800" dirty="0">
                <a:cs typeface="Consolas" panose="020B0609020204030204" pitchFamily="49" charset="0"/>
              </a:rPr>
              <a:t>HTTP/2-</a:t>
            </a:r>
            <a:r>
              <a:rPr lang="ru-RU" sz="1800" dirty="0">
                <a:cs typeface="Consolas" panose="020B0609020204030204" pitchFamily="49" charset="0"/>
              </a:rPr>
              <a:t>соединений работают через </a:t>
            </a:r>
            <a:r>
              <a:rPr lang="en" sz="1800" dirty="0">
                <a:cs typeface="Consolas" panose="020B0609020204030204" pitchFamily="49" charset="0"/>
              </a:rPr>
              <a:t>TLS.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Для максимальной безопасности </a:t>
            </a:r>
            <a:r>
              <a:rPr lang="en" sz="1800" dirty="0">
                <a:cs typeface="Consolas" panose="020B0609020204030204" pitchFamily="49" charset="0"/>
              </a:rPr>
              <a:t>ALPN </a:t>
            </a:r>
            <a:r>
              <a:rPr lang="ru-RU" sz="1800" dirty="0">
                <a:cs typeface="Consolas" panose="020B0609020204030204" pitchFamily="49" charset="0"/>
              </a:rPr>
              <a:t>предпочтителен.</a:t>
            </a:r>
          </a:p>
        </p:txBody>
      </p:sp>
    </p:spTree>
    <p:extLst>
      <p:ext uri="{BB962C8B-B14F-4D97-AF65-F5344CB8AC3E}">
        <p14:creationId xmlns:p14="http://schemas.microsoft.com/office/powerpoint/2010/main" val="3824688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9D96A-CEBD-6E64-7581-AF7EEEA6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43" y="119800"/>
            <a:ext cx="10515600" cy="716541"/>
          </a:xfrm>
        </p:spPr>
        <p:txBody>
          <a:bodyPr/>
          <a:lstStyle/>
          <a:p>
            <a:r>
              <a:rPr lang="en-US" dirty="0"/>
              <a:t>Server Push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6C8B1-18C4-738B-2D8C-6A73A887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66" y="856640"/>
            <a:ext cx="5839522" cy="5881560"/>
          </a:xfrm>
          <a:solidFill>
            <a:schemeClr val="bg2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b="1" dirty="0"/>
              <a:t>1️⃣ Клиент делает обычный </a:t>
            </a:r>
            <a:r>
              <a:rPr lang="en" sz="2000" b="1" dirty="0"/>
              <a:t>HTTP/2-</a:t>
            </a:r>
            <a:r>
              <a:rPr lang="ru-RU" sz="2000" b="1" dirty="0"/>
              <a:t>запрос</a:t>
            </a:r>
            <a:r>
              <a:rPr lang="en-US" sz="20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br>
              <a:rPr lang="en" sz="18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example.com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000" b="1" dirty="0"/>
              <a:t>2️⃣ Сервер отправляет ответ с </a:t>
            </a:r>
            <a:r>
              <a:rPr lang="en" sz="2000" b="1" dirty="0"/>
              <a:t>Server Push: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 OK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PUSH_PROMISE :path: /styles.css</a:t>
            </a:r>
            <a:b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PUSH_PROMISE :path: /script.js 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"/styles.css"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"/script.js"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 HTTP/2 Server Push!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" sz="1800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6370E-736A-2B8E-C4A2-2C9C894E8FA1}"/>
              </a:ext>
            </a:extLst>
          </p:cNvPr>
          <p:cNvSpPr txBox="1"/>
          <p:nvPr/>
        </p:nvSpPr>
        <p:spPr>
          <a:xfrm>
            <a:off x="6478858" y="856640"/>
            <a:ext cx="5285678" cy="38831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2000" b="1" dirty="0"/>
              <a:t>3️⃣ Затем сервер </a:t>
            </a:r>
            <a:r>
              <a:rPr lang="en-US" sz="2000" b="1" dirty="0"/>
              <a:t>«</a:t>
            </a:r>
            <a:r>
              <a:rPr lang="ru-RU" sz="2000" b="1" dirty="0"/>
              <a:t>подталкивает</a:t>
            </a:r>
            <a:r>
              <a:rPr lang="en-US" sz="2000" b="1" dirty="0"/>
              <a:t>»</a:t>
            </a:r>
            <a:r>
              <a:rPr lang="ru-RU" sz="2000" b="1" dirty="0"/>
              <a:t> клиенту дополнительные файлы:</a:t>
            </a:r>
            <a:endParaRPr lang="en-US" sz="2000" dirty="0"/>
          </a:p>
          <a:p>
            <a:pPr marL="0" indent="0"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:method: GET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:scheme: https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:path: /styles.css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:authority: example.com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 OK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text/css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#f0f0f0;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B480E-8B8F-2288-D44F-F52B1C8061E9}"/>
              </a:ext>
            </a:extLst>
          </p:cNvPr>
          <p:cNvSpPr txBox="1"/>
          <p:nvPr/>
        </p:nvSpPr>
        <p:spPr>
          <a:xfrm>
            <a:off x="6478858" y="4838110"/>
            <a:ext cx="5285678" cy="11277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ru-RU" sz="1800" b="1" dirty="0"/>
              <a:t>4️⃣ </a:t>
            </a:r>
            <a:r>
              <a:rPr lang="ru-RU" b="1" dirty="0"/>
              <a:t>Если браузер уже скачал ресурс</a:t>
            </a:r>
            <a:r>
              <a:rPr lang="en" b="1" dirty="0"/>
              <a:t>, </a:t>
            </a:r>
            <a:r>
              <a:rPr lang="ru-RU" b="1" dirty="0"/>
              <a:t>он отправляет </a:t>
            </a:r>
            <a:r>
              <a:rPr lang="en" b="1" dirty="0"/>
              <a:t>RST_STREAM</a:t>
            </a:r>
            <a:r>
              <a:rPr lang="en" dirty="0"/>
              <a:t>:</a:t>
            </a:r>
            <a:br>
              <a:rPr lang="ru-RU" dirty="0"/>
            </a:br>
            <a:endParaRPr lang="ru-RU" dirty="0"/>
          </a:p>
          <a:p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RST_STREAM :path: /style.css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DC6DF-22E5-4B3C-9450-E001B00E1CE2}"/>
              </a:ext>
            </a:extLst>
          </p:cNvPr>
          <p:cNvSpPr txBox="1"/>
          <p:nvPr/>
        </p:nvSpPr>
        <p:spPr>
          <a:xfrm>
            <a:off x="6478858" y="6064257"/>
            <a:ext cx="5441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</a:t>
            </a:r>
            <a:r>
              <a:rPr lang="ru-RU" noProof="0" dirty="0"/>
              <a:t>временные браузеры анализируют кэш мгновенно и успевают отменить ненужные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2974404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682F-86D6-9B18-60EA-B0E077F6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3"/>
            <a:ext cx="10515600" cy="842352"/>
          </a:xfrm>
        </p:spPr>
        <p:txBody>
          <a:bodyPr/>
          <a:lstStyle/>
          <a:p>
            <a:r>
              <a:rPr lang="en" dirty="0"/>
              <a:t>HTTP/3 (2022, RFC 9114)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0A157-E6E9-6050-06B7-8CCECB0A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96"/>
            <a:ext cx="10515600" cy="5144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Построен на базе протокола </a:t>
            </a:r>
            <a:r>
              <a:rPr lang="en" sz="2000" b="1" dirty="0"/>
              <a:t>QUIC</a:t>
            </a:r>
            <a:r>
              <a:rPr lang="en" sz="2000" dirty="0"/>
              <a:t> (</a:t>
            </a:r>
            <a:r>
              <a:rPr lang="ru-RU" sz="2000" dirty="0"/>
              <a:t>разработан </a:t>
            </a:r>
            <a:r>
              <a:rPr lang="en" sz="2000" dirty="0"/>
              <a:t>Google).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Особенности: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Использует </a:t>
            </a:r>
            <a:r>
              <a:rPr lang="en" sz="2000" b="1" dirty="0"/>
              <a:t>UDP</a:t>
            </a:r>
            <a:r>
              <a:rPr lang="en" sz="2000" dirty="0"/>
              <a:t> </a:t>
            </a:r>
            <a:r>
              <a:rPr lang="ru-RU" sz="2000" dirty="0"/>
              <a:t>вместо </a:t>
            </a:r>
            <a:r>
              <a:rPr lang="en" sz="2000" b="1" dirty="0"/>
              <a:t>TCP</a:t>
            </a:r>
            <a:r>
              <a:rPr lang="en" sz="2000" dirty="0"/>
              <a:t>: </a:t>
            </a:r>
            <a:r>
              <a:rPr lang="ru-RU" sz="2000" dirty="0"/>
              <a:t>меньше задержек на установку соединений.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Интеграция </a:t>
            </a:r>
            <a:r>
              <a:rPr lang="en" sz="2000" dirty="0"/>
              <a:t>TLS 1.3: </a:t>
            </a:r>
            <a:r>
              <a:rPr lang="ru-RU" sz="2000" dirty="0"/>
              <a:t>безопасность встроена с самого начала.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Устойчивость к потере пакетов: отдельные потоки не блокируют друг друга.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Более быстрая загрузка веб-страниц, особенно на мобильных устройствах и в условиях нестабильного подключения.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Требует обновления серверов и клиентских приложений.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Ограниченная поддержка в старых системах.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HTTP/3 </a:t>
            </a:r>
            <a:r>
              <a:rPr lang="ru-RU" sz="2000" dirty="0"/>
              <a:t>работает </a:t>
            </a:r>
            <a:r>
              <a:rPr lang="ru-RU" sz="2000" b="1" dirty="0"/>
              <a:t>исключительно</a:t>
            </a:r>
            <a:r>
              <a:rPr lang="ru-RU" sz="2000" dirty="0"/>
              <a:t> через протокол </a:t>
            </a:r>
            <a:r>
              <a:rPr lang="en" sz="2000" dirty="0"/>
              <a:t>UDP </a:t>
            </a:r>
            <a:r>
              <a:rPr lang="ru-RU" sz="2000" dirty="0"/>
              <a:t>с использованием транспортного протокола </a:t>
            </a:r>
            <a:r>
              <a:rPr lang="en" sz="2000" b="1" dirty="0"/>
              <a:t>QUIC</a:t>
            </a:r>
            <a:r>
              <a:rPr lang="en" sz="2000" dirty="0"/>
              <a:t>. </a:t>
            </a:r>
            <a:r>
              <a:rPr lang="ru-RU" sz="2000" dirty="0"/>
              <a:t>Этот дизайн является фундаментальной особенностью </a:t>
            </a:r>
            <a:r>
              <a:rPr lang="en" sz="2000" dirty="0"/>
              <a:t>HTTP/3 </a:t>
            </a:r>
            <a:r>
              <a:rPr lang="ru-RU" sz="2000" dirty="0"/>
              <a:t>и не поддерживает работу через </a:t>
            </a:r>
            <a:r>
              <a:rPr lang="en" sz="2000" dirty="0"/>
              <a:t>TCP.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22110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3F19E-AC19-544E-2007-E8F03E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2"/>
            <a:ext cx="10515600" cy="731928"/>
          </a:xfrm>
        </p:spPr>
        <p:txBody>
          <a:bodyPr>
            <a:normAutofit/>
          </a:bodyPr>
          <a:lstStyle/>
          <a:p>
            <a:r>
              <a:rPr lang="en-US" dirty="0"/>
              <a:t>QUIC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AB1D0-6304-E02B-0AD1-0E7144BB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176"/>
            <a:ext cx="10515600" cy="61260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QUIC (Quick UDP Internet Connections)</a:t>
            </a:r>
            <a:r>
              <a:rPr lang="en" sz="2000" dirty="0"/>
              <a:t> — </a:t>
            </a:r>
            <a:r>
              <a:rPr lang="ru-RU" sz="2000" dirty="0"/>
              <a:t>это новый транспортный протокол, который был разработан </a:t>
            </a:r>
            <a:r>
              <a:rPr lang="en" sz="2000" dirty="0"/>
              <a:t>Google </a:t>
            </a:r>
            <a:r>
              <a:rPr lang="ru-RU" sz="2000" dirty="0"/>
              <a:t>и стандартизирован в </a:t>
            </a:r>
            <a:r>
              <a:rPr lang="en" sz="2000" b="1" dirty="0"/>
              <a:t>RFC 9000</a:t>
            </a:r>
            <a:r>
              <a:rPr lang="en" sz="2000" dirty="0"/>
              <a:t>. </a:t>
            </a:r>
            <a:r>
              <a:rPr lang="ru-RU" sz="2000" dirty="0"/>
              <a:t>Он используется в </a:t>
            </a:r>
            <a:r>
              <a:rPr lang="en" sz="2000" b="1" dirty="0"/>
              <a:t>HTTP/3</a:t>
            </a:r>
            <a:r>
              <a:rPr lang="en" sz="2000" dirty="0"/>
              <a:t> </a:t>
            </a:r>
            <a:r>
              <a:rPr lang="ru-RU" sz="2000" dirty="0"/>
              <a:t>и обеспечивает </a:t>
            </a:r>
            <a:r>
              <a:rPr lang="ru-RU" sz="2000" b="1" dirty="0"/>
              <a:t>мгновенные соединения, меньшие задержки и более эффективное использование сети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Почему нужен 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QUIC?</a:t>
            </a:r>
            <a:b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HTTP/2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работает поверх 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но 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TCP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имеет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некоторые проблемы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, особенно на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медленных и нестабильных сетях (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Wi-Fi,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мобильные сети, 3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G, 4G, 5G)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Основные проблемы </a:t>
            </a:r>
            <a:r>
              <a:rPr lang="en" sz="2000" b="1" dirty="0"/>
              <a:t>TCP </a:t>
            </a:r>
            <a:r>
              <a:rPr lang="ru-RU" sz="2000" b="1" dirty="0"/>
              <a:t>в </a:t>
            </a:r>
            <a:r>
              <a:rPr lang="en" sz="2000" b="1" dirty="0"/>
              <a:t>HTTP/2: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Высокая задержка из-за 3-</a:t>
            </a:r>
            <a:r>
              <a:rPr lang="en" sz="2000" dirty="0"/>
              <a:t>way handshake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 </a:t>
            </a:r>
            <a:r>
              <a:rPr lang="ru-RU" sz="1800" dirty="0"/>
              <a:t>требует </a:t>
            </a:r>
            <a:r>
              <a:rPr lang="ru-RU" sz="1800" b="1" dirty="0"/>
              <a:t>3 пакета</a:t>
            </a:r>
            <a:r>
              <a:rPr lang="ru-RU" sz="1800" dirty="0"/>
              <a:t> для установления соединения.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Увеличивает время ожидания (особенно на высоколатентных сетях).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" sz="2000" dirty="0"/>
              <a:t>Head-of-line blocking (HOL) </a:t>
            </a:r>
            <a:r>
              <a:rPr lang="ru-RU" sz="2000" dirty="0"/>
              <a:t>на уровне </a:t>
            </a:r>
            <a:r>
              <a:rPr lang="en" sz="2000" dirty="0"/>
              <a:t>TCP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</a:t>
            </a:r>
            <a:r>
              <a:rPr lang="en" sz="1800" dirty="0"/>
              <a:t>HTTP/2 </a:t>
            </a:r>
            <a:r>
              <a:rPr lang="ru-RU" sz="1800" dirty="0"/>
              <a:t>можно </a:t>
            </a:r>
            <a:r>
              <a:rPr lang="ru-RU" sz="1800" b="1" dirty="0"/>
              <a:t>отправлять несколько запросов по одному соединению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Но если один пакет теряется, всё соединение задерживается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Неэффективный контроль потерь (</a:t>
            </a:r>
            <a:r>
              <a:rPr lang="en" sz="2000" dirty="0"/>
              <a:t>Packet Loss Recovery)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 </a:t>
            </a:r>
            <a:r>
              <a:rPr lang="ru-RU" sz="1800" dirty="0"/>
              <a:t>использует </a:t>
            </a:r>
            <a:r>
              <a:rPr lang="ru-RU" sz="1800" b="1" dirty="0"/>
              <a:t>механизмы перегрузки</a:t>
            </a:r>
            <a:r>
              <a:rPr lang="ru-RU" sz="1800" dirty="0"/>
              <a:t>, но они не всегда эффективны.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Если один пакет теряется, весь поток может быть заблокирован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Проблемы с мобильными сетями (</a:t>
            </a:r>
            <a:r>
              <a:rPr lang="en" sz="2000" dirty="0"/>
              <a:t>IP-</a:t>
            </a:r>
            <a:r>
              <a:rPr lang="ru-RU" sz="2000" dirty="0"/>
              <a:t>адреса могут меняться)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TCP-</a:t>
            </a:r>
            <a:r>
              <a:rPr lang="ru-RU" sz="1800" dirty="0"/>
              <a:t>соединение </a:t>
            </a:r>
            <a:r>
              <a:rPr lang="ru-RU" sz="1800" b="1" dirty="0"/>
              <a:t>разрывается</a:t>
            </a:r>
            <a:r>
              <a:rPr lang="ru-RU" sz="1800" dirty="0"/>
              <a:t>, если </a:t>
            </a:r>
            <a:r>
              <a:rPr lang="en" sz="1800" dirty="0"/>
              <a:t>IP-</a:t>
            </a:r>
            <a:r>
              <a:rPr lang="ru-RU" sz="1800" dirty="0"/>
              <a:t>адрес устройства изменился (например, при переключении с </a:t>
            </a:r>
            <a:r>
              <a:rPr lang="en" sz="1800" dirty="0"/>
              <a:t>Wi-Fi </a:t>
            </a:r>
            <a:r>
              <a:rPr lang="ru-RU" sz="1800" dirty="0"/>
              <a:t>на мобильные данные</a:t>
            </a:r>
            <a:r>
              <a:rPr lang="en-US" sz="1800" dirty="0"/>
              <a:t> </a:t>
            </a:r>
            <a:r>
              <a:rPr lang="ru-RU" sz="1800" dirty="0"/>
              <a:t>или подключении / отключении </a:t>
            </a:r>
            <a:r>
              <a:rPr lang="en-US" sz="1800" dirty="0"/>
              <a:t>VPN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3493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BC80-DBDB-210F-7AD7-EF75361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718239"/>
          </a:xfrm>
        </p:spPr>
        <p:txBody>
          <a:bodyPr>
            <a:normAutofit/>
          </a:bodyPr>
          <a:lstStyle/>
          <a:p>
            <a:r>
              <a:rPr lang="ru-RU" dirty="0"/>
              <a:t>Как </a:t>
            </a:r>
            <a:r>
              <a:rPr lang="en" dirty="0"/>
              <a:t>QUIC </a:t>
            </a:r>
            <a:r>
              <a:rPr lang="ru-RU" dirty="0"/>
              <a:t>решает эти проблемы?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D54624-4A21-A48B-C3DE-B907719E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3058"/>
              </p:ext>
            </p:extLst>
          </p:nvPr>
        </p:nvGraphicFramePr>
        <p:xfrm>
          <a:off x="749851" y="1053549"/>
          <a:ext cx="108988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027">
                  <a:extLst>
                    <a:ext uri="{9D8B030D-6E8A-4147-A177-3AD203B41FA5}">
                      <a16:colId xmlns:a16="http://schemas.microsoft.com/office/drawing/2014/main" val="791097180"/>
                    </a:ext>
                  </a:extLst>
                </a:gridCol>
                <a:gridCol w="7056783">
                  <a:extLst>
                    <a:ext uri="{9D8B030D-6E8A-4147-A177-3AD203B41FA5}">
                      <a16:colId xmlns:a16="http://schemas.microsoft.com/office/drawing/2014/main" val="346172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Проблема </a:t>
                      </a:r>
                      <a:r>
                        <a:rPr lang="en" sz="2000" b="1" dirty="0"/>
                        <a:t>TCP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Как </a:t>
                      </a:r>
                      <a:r>
                        <a:rPr lang="en" sz="2000" b="1" dirty="0"/>
                        <a:t>QUIC </a:t>
                      </a:r>
                      <a:r>
                        <a:rPr lang="ru-RU" sz="2000" b="1" dirty="0"/>
                        <a:t>её решает?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0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/>
                        <a:t>3-way handshake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0-RTT Handshake</a:t>
                      </a:r>
                      <a:r>
                        <a:rPr lang="en" sz="2000" dirty="0"/>
                        <a:t> – </a:t>
                      </a:r>
                      <a:r>
                        <a:rPr lang="ru-RU" sz="2000" dirty="0"/>
                        <a:t>мгновенное установление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/>
                        <a:t>Head-of-line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Каждый поток передаётся независимо (</a:t>
                      </a:r>
                      <a:r>
                        <a:rPr lang="en" sz="2000" b="1" dirty="0"/>
                        <a:t>Stream Multiplexing)</a:t>
                      </a:r>
                      <a:endParaRPr lang="e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Потеря пакетов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Использует </a:t>
                      </a:r>
                      <a:r>
                        <a:rPr lang="en" sz="2000" b="1" dirty="0"/>
                        <a:t>UDP </a:t>
                      </a:r>
                      <a:r>
                        <a:rPr lang="ru-RU" sz="2000" b="1" dirty="0"/>
                        <a:t>и эффективное исправление ошибок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Проблемы переключением сетей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QUIC </a:t>
                      </a:r>
                      <a:r>
                        <a:rPr lang="ru-RU" sz="2000" b="1" dirty="0"/>
                        <a:t>использует </a:t>
                      </a:r>
                      <a:r>
                        <a:rPr lang="en" sz="2000" b="1" dirty="0"/>
                        <a:t>Connection ID</a:t>
                      </a:r>
                      <a:r>
                        <a:rPr lang="en" sz="2000" dirty="0"/>
                        <a:t>, </a:t>
                      </a:r>
                      <a:r>
                        <a:rPr lang="ru-RU" sz="2000" dirty="0"/>
                        <a:t>соединение не разрывается при смене </a:t>
                      </a:r>
                      <a:r>
                        <a:rPr lang="en" sz="2000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14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150407-CA91-0383-2E94-BE75562DAD73}"/>
              </a:ext>
            </a:extLst>
          </p:cNvPr>
          <p:cNvSpPr txBox="1"/>
          <p:nvPr/>
        </p:nvSpPr>
        <p:spPr>
          <a:xfrm>
            <a:off x="749851" y="3369368"/>
            <a:ext cx="10898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Как </a:t>
            </a:r>
            <a:r>
              <a:rPr lang="en" b="1" dirty="0"/>
              <a:t>QUIC </a:t>
            </a:r>
            <a:r>
              <a:rPr lang="ru-RU" b="1" dirty="0"/>
              <a:t>исправляет ошибки лучше?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Нет блокировки начала очереди (</a:t>
            </a:r>
            <a:r>
              <a:rPr lang="en" dirty="0"/>
              <a:t>Head-of-Line Blocking)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Более быстрые повторные передачи (</a:t>
            </a:r>
            <a:r>
              <a:rPr lang="en" dirty="0"/>
              <a:t>Faster Retransmission)</a:t>
            </a:r>
          </a:p>
          <a:p>
            <a:pPr lvl="1"/>
            <a:r>
              <a:rPr lang="en" dirty="0"/>
              <a:t>• QUIC </a:t>
            </a:r>
            <a:r>
              <a:rPr lang="ru-RU" dirty="0"/>
              <a:t>отправляет потерянные пакеты сразу, без ожидания долгих таймеров.</a:t>
            </a:r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отслеживает задержки и адаптирует таймеры под реальную сеть.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гибридных методов обнаружения потерь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FEC (Forward Error Correction, </a:t>
            </a:r>
            <a:r>
              <a:rPr lang="ru-RU" dirty="0"/>
              <a:t>экспериментально)</a:t>
            </a:r>
            <a:endParaRPr lang="en-US" dirty="0"/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может </a:t>
            </a:r>
            <a:r>
              <a:rPr lang="ru-RU" b="1" dirty="0"/>
              <a:t>предсказывать возможные потери</a:t>
            </a:r>
            <a:r>
              <a:rPr lang="ru-RU" dirty="0"/>
              <a:t> и заранее передавать </a:t>
            </a:r>
            <a:r>
              <a:rPr lang="ru-RU" b="1" dirty="0"/>
              <a:t>избыточные пакеты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• Это позволяет </a:t>
            </a:r>
            <a:r>
              <a:rPr lang="ru-RU" b="1" dirty="0"/>
              <a:t>восстанавливать данные без повторной передачи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Оптимизированный контроль перегрузки (</a:t>
            </a:r>
            <a:r>
              <a:rPr lang="en" dirty="0"/>
              <a:t>Congestion Control)</a:t>
            </a:r>
          </a:p>
          <a:p>
            <a:pPr lvl="1"/>
            <a:r>
              <a:rPr lang="en" dirty="0"/>
              <a:t>• QUIC </a:t>
            </a:r>
            <a:r>
              <a:rPr lang="ru-RU" b="1" dirty="0"/>
              <a:t>адаптирует скорость передачи данных</a:t>
            </a:r>
            <a:r>
              <a:rPr lang="ru-RU" dirty="0"/>
              <a:t> на основе реальной сети.</a:t>
            </a:r>
          </a:p>
          <a:p>
            <a:pPr lvl="1"/>
            <a:r>
              <a:rPr lang="ru-RU" dirty="0"/>
              <a:t>• В </a:t>
            </a:r>
            <a:r>
              <a:rPr lang="en" dirty="0"/>
              <a:t>TCP </a:t>
            </a:r>
            <a:r>
              <a:rPr lang="ru-RU" dirty="0"/>
              <a:t>используется </a:t>
            </a:r>
            <a:r>
              <a:rPr lang="ru-RU" b="1" dirty="0"/>
              <a:t>старый алгоритм </a:t>
            </a:r>
            <a:r>
              <a:rPr lang="en" b="1" dirty="0"/>
              <a:t>Reno/Cubic</a:t>
            </a:r>
            <a:r>
              <a:rPr lang="en" dirty="0"/>
              <a:t>, </a:t>
            </a:r>
            <a:r>
              <a:rPr lang="ru-RU" dirty="0"/>
              <a:t>который менее гибкий.</a:t>
            </a:r>
          </a:p>
        </p:txBody>
      </p:sp>
    </p:spTree>
    <p:extLst>
      <p:ext uri="{BB962C8B-B14F-4D97-AF65-F5344CB8AC3E}">
        <p14:creationId xmlns:p14="http://schemas.microsoft.com/office/powerpoint/2010/main" val="1614158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FC185A-4CF4-0F34-A09E-C798D6CD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427667"/>
            <a:ext cx="3505200" cy="530342"/>
          </a:xfrm>
        </p:spPr>
        <p:txBody>
          <a:bodyPr/>
          <a:lstStyle/>
          <a:p>
            <a:pPr marL="0" indent="0">
              <a:buNone/>
            </a:pPr>
            <a:r>
              <a:rPr lang="en" b="1" dirty="0"/>
              <a:t>QUIC vs TCP + HTTP/2</a:t>
            </a:r>
            <a:endParaRPr lang="en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F315C4-0E53-614E-4525-E670871C4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3537"/>
              </p:ext>
            </p:extLst>
          </p:nvPr>
        </p:nvGraphicFramePr>
        <p:xfrm>
          <a:off x="718930" y="2029111"/>
          <a:ext cx="5940288" cy="442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096">
                  <a:extLst>
                    <a:ext uri="{9D8B030D-6E8A-4147-A177-3AD203B41FA5}">
                      <a16:colId xmlns:a16="http://schemas.microsoft.com/office/drawing/2014/main" val="4185263726"/>
                    </a:ext>
                  </a:extLst>
                </a:gridCol>
                <a:gridCol w="1980096">
                  <a:extLst>
                    <a:ext uri="{9D8B030D-6E8A-4147-A177-3AD203B41FA5}">
                      <a16:colId xmlns:a16="http://schemas.microsoft.com/office/drawing/2014/main" val="2520390728"/>
                    </a:ext>
                  </a:extLst>
                </a:gridCol>
                <a:gridCol w="1980096">
                  <a:extLst>
                    <a:ext uri="{9D8B030D-6E8A-4147-A177-3AD203B41FA5}">
                      <a16:colId xmlns:a16="http://schemas.microsoft.com/office/drawing/2014/main" val="3839329081"/>
                    </a:ext>
                  </a:extLst>
                </a:gridCol>
              </a:tblGrid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Фича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TCP + HTTP/2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QUIC + HTTP/3</a:t>
                      </a:r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86051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Протокол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45264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Handshake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3-way (SYN-ACK)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0-RTT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12231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Head-of-line blocking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65540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Мультиплексирование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Полностью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01791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TLS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Отдельный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66691"/>
                  </a:ext>
                </a:extLst>
              </a:tr>
              <a:tr h="6231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Смена </a:t>
                      </a:r>
                      <a:r>
                        <a:rPr lang="en" b="1" dirty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Разрывает соединение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Поддерживается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2359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F81A41-1694-DEC0-74C9-A1D50C91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63" y="765312"/>
            <a:ext cx="4409796" cy="5844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6776B2-88DF-0053-320F-46186F21A0D6}"/>
              </a:ext>
            </a:extLst>
          </p:cNvPr>
          <p:cNvSpPr txBox="1"/>
          <p:nvPr/>
        </p:nvSpPr>
        <p:spPr>
          <a:xfrm>
            <a:off x="7173567" y="248479"/>
            <a:ext cx="3143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https</a:t>
            </a:r>
            <a:r>
              <a:rPr lang="ru-RU" sz="2000" dirty="0"/>
              <a:t>://http3check.net/</a:t>
            </a:r>
          </a:p>
        </p:txBody>
      </p:sp>
    </p:spTree>
    <p:extLst>
      <p:ext uri="{BB962C8B-B14F-4D97-AF65-F5344CB8AC3E}">
        <p14:creationId xmlns:p14="http://schemas.microsoft.com/office/powerpoint/2010/main" val="1916596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72496-01C8-940F-96BC-DCE2C5D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отличия между версиями </a:t>
            </a:r>
            <a:r>
              <a:rPr lang="en-US" dirty="0"/>
              <a:t>HTTP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9CC2987-CB8F-E7D2-7E15-FB9EDC29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785397"/>
              </p:ext>
            </p:extLst>
          </p:nvPr>
        </p:nvGraphicFramePr>
        <p:xfrm>
          <a:off x="838200" y="1616146"/>
          <a:ext cx="1051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1374261886"/>
                    </a:ext>
                  </a:extLst>
                </a:gridCol>
                <a:gridCol w="1441173">
                  <a:extLst>
                    <a:ext uri="{9D8B030D-6E8A-4147-A177-3AD203B41FA5}">
                      <a16:colId xmlns:a16="http://schemas.microsoft.com/office/drawing/2014/main" val="453612787"/>
                    </a:ext>
                  </a:extLst>
                </a:gridCol>
                <a:gridCol w="2166731">
                  <a:extLst>
                    <a:ext uri="{9D8B030D-6E8A-4147-A177-3AD203B41FA5}">
                      <a16:colId xmlns:a16="http://schemas.microsoft.com/office/drawing/2014/main" val="1193639892"/>
                    </a:ext>
                  </a:extLst>
                </a:gridCol>
                <a:gridCol w="5191539">
                  <a:extLst>
                    <a:ext uri="{9D8B030D-6E8A-4147-A177-3AD203B41FA5}">
                      <a16:colId xmlns:a16="http://schemas.microsoft.com/office/drawing/2014/main" val="3959724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Подключение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Основные улучшения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HTTP/1.0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Одноразовое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0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HTTP/1.1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Пайплайнинг, кеширование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Бинарный формат, мультиплексирование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UDP (QUIC)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Быстрее соединение, </a:t>
                      </a:r>
                      <a:r>
                        <a:rPr lang="en" sz="2000" dirty="0"/>
                        <a:t>TLS 1.3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482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3F754-7423-7DFE-F3EB-6DAD373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</a:t>
            </a:r>
            <a:r>
              <a:rPr lang="en-US" dirty="0"/>
              <a:t>HTTP</a:t>
            </a:r>
            <a:r>
              <a:rPr lang="ru-RU" dirty="0"/>
              <a:t> </a:t>
            </a:r>
            <a:r>
              <a:rPr lang="en-US" dirty="0"/>
              <a:t>2 </a:t>
            </a:r>
            <a:r>
              <a:rPr lang="ru-RU" dirty="0"/>
              <a:t>и </a:t>
            </a:r>
            <a:r>
              <a:rPr lang="en-US" dirty="0"/>
              <a:t>3 </a:t>
            </a:r>
            <a:r>
              <a:rPr lang="ru-RU" dirty="0"/>
              <a:t>в </a:t>
            </a:r>
            <a:r>
              <a:rPr lang="en-US" dirty="0"/>
              <a:t>Python-</a:t>
            </a:r>
            <a:r>
              <a:rPr lang="ru-RU" dirty="0"/>
              <a:t>библиотеках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8DE4F-DDAB-ECDE-9967-BB75C82D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38"/>
            <a:ext cx="10515600" cy="10074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существует несколько популярных библиотек для работы с </a:t>
            </a:r>
            <a:r>
              <a:rPr lang="en" sz="2000" dirty="0"/>
              <a:t>HTTP, </a:t>
            </a:r>
            <a:r>
              <a:rPr lang="ru-RU" sz="2000" dirty="0"/>
              <a:t>которые поддерживают протоколы </a:t>
            </a:r>
            <a:r>
              <a:rPr lang="en" sz="2000" dirty="0"/>
              <a:t>HTTP/2 </a:t>
            </a:r>
            <a:r>
              <a:rPr lang="ru-RU" sz="2000" dirty="0"/>
              <a:t>и </a:t>
            </a:r>
            <a:r>
              <a:rPr lang="en" sz="2000" dirty="0"/>
              <a:t>HTTP/3.</a:t>
            </a:r>
            <a:br>
              <a:rPr lang="ru-RU" sz="2000" dirty="0"/>
            </a:br>
            <a:r>
              <a:rPr lang="ru-RU" sz="2000" dirty="0"/>
              <a:t>Поддержке этих протоколов в популярных библиотеках: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34594C-EE79-5ACA-4C52-5203B7CC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91286"/>
              </p:ext>
            </p:extLst>
          </p:nvPr>
        </p:nvGraphicFramePr>
        <p:xfrm>
          <a:off x="838200" y="2496252"/>
          <a:ext cx="10780643" cy="361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71">
                  <a:extLst>
                    <a:ext uri="{9D8B030D-6E8A-4147-A177-3AD203B41FA5}">
                      <a16:colId xmlns:a16="http://schemas.microsoft.com/office/drawing/2014/main" val="1557900466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889361732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29454346"/>
                    </a:ext>
                  </a:extLst>
                </a:gridCol>
                <a:gridCol w="6718851">
                  <a:extLst>
                    <a:ext uri="{9D8B030D-6E8A-4147-A177-3AD203B41FA5}">
                      <a16:colId xmlns:a16="http://schemas.microsoft.com/office/drawing/2014/main" val="141093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Библиотека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HTTP/2</a:t>
                      </a:r>
                      <a:endParaRPr lang="e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HTTP/3</a:t>
                      </a:r>
                      <a:endParaRPr lang="e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Примечания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62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httpx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доступна при установке с опцией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http2.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13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aiohttp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HTTP/3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 реализована.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8348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requests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Библиотека не поддерживает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HTTP/3.  ￼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70682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Поддерживает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HTTP/2,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но проект не активно развивается.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401387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Низкоуровневая реализация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HTTP/2,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требует дополнительной обёртки для использования в приложениях.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2391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 noProof="1">
                          <a:solidFill>
                            <a:srgbClr val="000000"/>
                          </a:solidFill>
                          <a:effectLst/>
                        </a:rPr>
                        <a:t>aioquic</a:t>
                      </a:r>
                      <a:endParaRPr lang="en" sz="18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Низкоуровневая библиотека для работы с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QUIC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HTTP/3,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требует дополнительной обёртки для использования в приложениях.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15848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58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8C845-1DC1-576B-BB4F-A36D901D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47550"/>
            <a:ext cx="10515600" cy="59897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Поддержка версий </a:t>
            </a:r>
            <a:r>
              <a:rPr lang="en-US" dirty="0"/>
              <a:t>HTTP </a:t>
            </a:r>
            <a:r>
              <a:rPr lang="ru-RU" dirty="0"/>
              <a:t>в </a:t>
            </a:r>
            <a:r>
              <a:rPr lang="en-US" dirty="0"/>
              <a:t>API-</a:t>
            </a:r>
            <a:r>
              <a:rPr lang="ru-RU" dirty="0"/>
              <a:t>библиотеках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2041EE-2453-413C-6A6C-4784437741C7}"/>
              </a:ext>
            </a:extLst>
          </p:cNvPr>
          <p:cNvGraphicFramePr>
            <a:graphicFrameLocks noGrp="1"/>
          </p:cNvGraphicFramePr>
          <p:nvPr/>
        </p:nvGraphicFramePr>
        <p:xfrm>
          <a:off x="324678" y="573624"/>
          <a:ext cx="11542643" cy="6236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27">
                  <a:extLst>
                    <a:ext uri="{9D8B030D-6E8A-4147-A177-3AD203B41FA5}">
                      <a16:colId xmlns:a16="http://schemas.microsoft.com/office/drawing/2014/main" val="2986845634"/>
                    </a:ext>
                  </a:extLst>
                </a:gridCol>
                <a:gridCol w="1849470">
                  <a:extLst>
                    <a:ext uri="{9D8B030D-6E8A-4147-A177-3AD203B41FA5}">
                      <a16:colId xmlns:a16="http://schemas.microsoft.com/office/drawing/2014/main" val="1564840383"/>
                    </a:ext>
                  </a:extLst>
                </a:gridCol>
                <a:gridCol w="2121144">
                  <a:extLst>
                    <a:ext uri="{9D8B030D-6E8A-4147-A177-3AD203B41FA5}">
                      <a16:colId xmlns:a16="http://schemas.microsoft.com/office/drawing/2014/main" val="2421775232"/>
                    </a:ext>
                  </a:extLst>
                </a:gridCol>
                <a:gridCol w="1807674">
                  <a:extLst>
                    <a:ext uri="{9D8B030D-6E8A-4147-A177-3AD203B41FA5}">
                      <a16:colId xmlns:a16="http://schemas.microsoft.com/office/drawing/2014/main" val="4073621763"/>
                    </a:ext>
                  </a:extLst>
                </a:gridCol>
                <a:gridCol w="3988028">
                  <a:extLst>
                    <a:ext uri="{9D8B030D-6E8A-4147-A177-3AD203B41FA5}">
                      <a16:colId xmlns:a16="http://schemas.microsoft.com/office/drawing/2014/main" val="1604507694"/>
                    </a:ext>
                  </a:extLst>
                </a:gridCol>
              </a:tblGrid>
              <a:tr h="563248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Фреймворк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 / Асинхронный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HTTP/3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Основные особенности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034651193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FastAPI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🚀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валидация через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Pydantic, OpenAPI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71868619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 REST Framework (DRF)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</a:t>
                      </a:r>
                      <a:b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(есть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 4.1+)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(только с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ASGI)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Интеграция с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мощная аутентификация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6599160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 + Flask-RESTful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(нужен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ASGI-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адаптер)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Минимализм, удобен для небольших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541051318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Tornado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(но есть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масштабируемость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56725662"/>
                  </a:ext>
                </a:extLst>
              </a:tr>
              <a:tr h="418822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Sanic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Чистый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async/await,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быстрее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131713268"/>
                  </a:ext>
                </a:extLst>
              </a:tr>
              <a:tr h="418822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Starlette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🚀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Основная база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FastAPI,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лёгкий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43125795"/>
                  </a:ext>
                </a:extLst>
              </a:tr>
              <a:tr h="418822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Async-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версия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64409892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Falcon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 (есть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минимум зависимостей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746296369"/>
                  </a:ext>
                </a:extLst>
              </a:tr>
              <a:tr h="563248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Создан автором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 проект заморожен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571975917"/>
                  </a:ext>
                </a:extLst>
              </a:tr>
              <a:tr h="418822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Hug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Минималистичный, быстрый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76140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CE41-371B-FE82-D586-2C2297A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168144"/>
            <a:ext cx="10515600" cy="842352"/>
          </a:xfrm>
        </p:spPr>
        <p:txBody>
          <a:bodyPr>
            <a:normAutofit/>
          </a:bodyPr>
          <a:lstStyle/>
          <a:p>
            <a:r>
              <a:rPr lang="en" dirty="0"/>
              <a:t>URI: Uniform Resource 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A8B2-D5C0-8753-E757-1E88A2F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010496"/>
            <a:ext cx="10899913" cy="67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2000" b="0" i="0" dirty="0">
                <a:solidFill>
                  <a:srgbClr val="333333"/>
                </a:solidFill>
                <a:effectLst/>
              </a:rPr>
              <a:t>Uniform Resource Locator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URL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—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единообразный определитель местонахождения ресурса. Используется для того, чтобы указать, к какой странице (ресурсу) мы хотим получить доступ.</a:t>
            </a:r>
            <a:endParaRPr lang="ru-RU" sz="2000" dirty="0"/>
          </a:p>
        </p:txBody>
      </p:sp>
      <p:pic>
        <p:nvPicPr>
          <p:cNvPr id="3074" name="Picture 2" descr="Структура URL">
            <a:extLst>
              <a:ext uri="{FF2B5EF4-FFF2-40B4-BE49-F238E27FC236}">
                <a16:creationId xmlns:a16="http://schemas.microsoft.com/office/drawing/2014/main" id="{6636C5AF-F4A9-128F-5B6B-71761CA01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5358"/>
          <a:stretch/>
        </p:blipFill>
        <p:spPr bwMode="auto">
          <a:xfrm>
            <a:off x="669235" y="1688968"/>
            <a:ext cx="6748463" cy="12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29C911-4731-F615-F037-F0132C32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6" y="5332439"/>
            <a:ext cx="9603153" cy="15137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8C2923-4279-0A81-5A50-CF146AAF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22" r="798"/>
          <a:stretch/>
        </p:blipFill>
        <p:spPr>
          <a:xfrm>
            <a:off x="669235" y="3221335"/>
            <a:ext cx="10363200" cy="16289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2675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74102-2F43-B139-1399-A6B7434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9"/>
            <a:ext cx="3455504" cy="698359"/>
          </a:xfrm>
        </p:spPr>
        <p:txBody>
          <a:bodyPr/>
          <a:lstStyle/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56858-66CE-9171-0FBE-A79EF606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793"/>
            <a:ext cx="10515600" cy="5608288"/>
          </a:xfrm>
        </p:spPr>
        <p:txBody>
          <a:bodyPr>
            <a:noAutofit/>
          </a:bodyPr>
          <a:lstStyle/>
          <a:p>
            <a:pPr marL="0" indent="0" algn="l">
              <a:spcBef>
                <a:spcPts val="900"/>
              </a:spcBef>
              <a:buNone/>
            </a:pPr>
            <a:r>
              <a:rPr lang="en" sz="2000" b="1" i="0" dirty="0">
                <a:solidFill>
                  <a:srgbClr val="333333"/>
                </a:solidFill>
                <a:effectLst/>
              </a:rPr>
              <a:t>WebSocket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 —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протокол для общения между клиентом и сервером, предоставляющий двухсторонне общение сверх протокола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TCP.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Мы подключаем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WS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один раз, а затем сервер может отдавать нам ответы тогда, когда посчитает нужным.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" sz="1600" dirty="0"/>
              <a:t>WebSocket </a:t>
            </a:r>
            <a:r>
              <a:rPr lang="ru-RU" sz="1600" b="1" dirty="0"/>
              <a:t>разработал Майкл Картер (</a:t>
            </a:r>
            <a:r>
              <a:rPr lang="en" sz="1600" b="1" dirty="0"/>
              <a:t>Michael Carter) </a:t>
            </a:r>
            <a:r>
              <a:rPr lang="ru-RU" sz="1600" b="1" dirty="0"/>
              <a:t>в 2008 году</a:t>
            </a:r>
            <a:r>
              <a:rPr lang="ru-RU" sz="1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В 2009 году </a:t>
            </a:r>
            <a:r>
              <a:rPr lang="en" sz="1600" dirty="0"/>
              <a:t>WebSocket </a:t>
            </a:r>
            <a:r>
              <a:rPr lang="ru-RU" sz="1600" dirty="0"/>
              <a:t>был представлен в </a:t>
            </a:r>
            <a:r>
              <a:rPr lang="en" sz="1600" b="1" dirty="0"/>
              <a:t>IETF (Internet Engineering Task Force)</a:t>
            </a:r>
            <a:r>
              <a:rPr lang="en" sz="1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В 2011 году </a:t>
            </a:r>
            <a:r>
              <a:rPr lang="ru-RU" sz="1600" b="1" dirty="0"/>
              <a:t>стандарт </a:t>
            </a:r>
            <a:r>
              <a:rPr lang="en" sz="1600" b="1" dirty="0"/>
              <a:t>WebSocket </a:t>
            </a:r>
            <a:r>
              <a:rPr lang="ru-RU" sz="1600" b="1" dirty="0"/>
              <a:t>был утверждён</a:t>
            </a:r>
            <a:r>
              <a:rPr lang="ru-RU" sz="1600" dirty="0"/>
              <a:t> и опубликован в виде </a:t>
            </a:r>
            <a:r>
              <a:rPr lang="en" sz="1600" b="1" dirty="0"/>
              <a:t>RFC 6455</a:t>
            </a:r>
            <a:r>
              <a:rPr lang="en" sz="1600" dirty="0"/>
              <a:t>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2012-2013 Поддержка </a:t>
            </a:r>
            <a:r>
              <a:rPr lang="en" sz="1600" dirty="0"/>
              <a:t>WebSocket </a:t>
            </a:r>
            <a:r>
              <a:rPr lang="ru-RU" sz="1600" dirty="0"/>
              <a:t>в </a:t>
            </a:r>
            <a:r>
              <a:rPr lang="en" sz="1600" dirty="0"/>
              <a:t>Chrome, Firefox, Safari, 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dirty="0"/>
              <a:t>2015 WebSocket </a:t>
            </a:r>
            <a:r>
              <a:rPr lang="ru-RU" sz="1600" dirty="0"/>
              <a:t>стал стандартом для </a:t>
            </a:r>
            <a:r>
              <a:rPr lang="en" sz="1600" dirty="0"/>
              <a:t>real-time </a:t>
            </a:r>
            <a:r>
              <a:rPr lang="ru-RU" sz="1600" dirty="0"/>
              <a:t>в </a:t>
            </a:r>
            <a:r>
              <a:rPr lang="en" sz="1600" dirty="0"/>
              <a:t>web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Чем он отличается от </a:t>
            </a:r>
            <a:r>
              <a:rPr lang="en" sz="1800" b="1" dirty="0"/>
              <a:t>HTTP?</a:t>
            </a:r>
            <a:endParaRPr lang="e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/>
              <a:t>HTTP</a:t>
            </a:r>
            <a:r>
              <a:rPr lang="en" sz="1800" dirty="0"/>
              <a:t> </a:t>
            </a:r>
            <a:r>
              <a:rPr lang="ru-RU" sz="1800" dirty="0"/>
              <a:t>работает по принципу </a:t>
            </a:r>
            <a:r>
              <a:rPr lang="ru-RU" sz="1800" b="1" dirty="0"/>
              <a:t>запрос-ответ</a:t>
            </a:r>
            <a:r>
              <a:rPr lang="ru-RU" sz="1800" dirty="0"/>
              <a:t> → клиент делает запрос, сервер отвечает и соединение закрывается.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/>
              <a:t>WebSocket</a:t>
            </a:r>
            <a:r>
              <a:rPr lang="en" sz="1800" dirty="0"/>
              <a:t> </a:t>
            </a:r>
            <a:r>
              <a:rPr lang="ru-RU" sz="1800" dirty="0"/>
              <a:t>открывает </a:t>
            </a:r>
            <a:r>
              <a:rPr lang="ru-RU" sz="1800" b="1" dirty="0"/>
              <a:t>долгоживущее соединение</a:t>
            </a:r>
            <a:r>
              <a:rPr lang="ru-RU" sz="1800" dirty="0"/>
              <a:t>, через которое </a:t>
            </a:r>
            <a:r>
              <a:rPr lang="ru-RU" sz="1800" b="1" dirty="0"/>
              <a:t>клиент и сервер могут отправлять данные друг другу в любое время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Идеален для: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Чатов и мессенджеров 💬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Онлайн-игр 🎮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Трейдинга и бирж 📈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Стриминга данных в реальном времени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" sz="1800" dirty="0"/>
          </a:p>
          <a:p>
            <a:pPr marL="0" indent="0" algn="l">
              <a:spcBef>
                <a:spcPts val="1800"/>
              </a:spcBef>
              <a:buNone/>
            </a:pPr>
            <a:endParaRPr lang="ru-RU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D548A6-44C2-9904-5F78-EC1193F6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38882" r="1521" b="3095"/>
          <a:stretch/>
        </p:blipFill>
        <p:spPr bwMode="auto">
          <a:xfrm>
            <a:off x="5439699" y="4959626"/>
            <a:ext cx="6752302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09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EB316-AB37-E870-466C-F297D20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2"/>
            <a:ext cx="10515600" cy="738117"/>
          </a:xfrm>
        </p:spPr>
        <p:txBody>
          <a:bodyPr>
            <a:normAutofit/>
          </a:bodyPr>
          <a:lstStyle/>
          <a:p>
            <a:r>
              <a:rPr lang="ru-RU" dirty="0"/>
              <a:t>Как </a:t>
            </a:r>
            <a:r>
              <a:rPr lang="en" dirty="0"/>
              <a:t>WebSocket </a:t>
            </a:r>
            <a:r>
              <a:rPr lang="ru-RU" dirty="0"/>
              <a:t>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EA505-25A4-07C6-0DE0-E1C60342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6553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📌 </a:t>
            </a:r>
            <a:r>
              <a:rPr lang="ru-RU" sz="2000" b="1" dirty="0"/>
              <a:t>Этапы работы </a:t>
            </a:r>
            <a:r>
              <a:rPr lang="en" sz="2000" b="1" dirty="0"/>
              <a:t>WebSocket: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Клиент </a:t>
            </a:r>
            <a:r>
              <a:rPr lang="ru-RU" sz="2000" b="1" dirty="0"/>
              <a:t>отправляет </a:t>
            </a:r>
            <a:r>
              <a:rPr lang="en" sz="2000" b="1" dirty="0"/>
              <a:t>HTTP-</a:t>
            </a:r>
            <a:r>
              <a:rPr lang="ru-RU" sz="2000" b="1" dirty="0"/>
              <a:t>запрос с заголовком</a:t>
            </a:r>
            <a:r>
              <a:rPr lang="ru-RU" sz="2000" dirty="0"/>
              <a:t> </a:t>
            </a:r>
            <a:r>
              <a:rPr lang="en" sz="2000" dirty="0"/>
              <a:t>Upgrade: websocket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Сервер </a:t>
            </a:r>
            <a:r>
              <a:rPr lang="ru-RU" sz="2000" b="1" dirty="0"/>
              <a:t>отвечает</a:t>
            </a:r>
            <a:r>
              <a:rPr lang="ru-RU" sz="2000" dirty="0"/>
              <a:t> 101 </a:t>
            </a:r>
            <a:r>
              <a:rPr lang="en" sz="2000" dirty="0"/>
              <a:t>Switching Protocols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Соединение </a:t>
            </a:r>
            <a:r>
              <a:rPr lang="ru-RU" sz="2000" b="1" dirty="0"/>
              <a:t>становится </a:t>
            </a:r>
            <a:r>
              <a:rPr lang="en" sz="2000" b="1" dirty="0"/>
              <a:t>WebSocket-</a:t>
            </a:r>
            <a:r>
              <a:rPr lang="ru-RU" sz="2000" b="1" dirty="0"/>
              <a:t>соединением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Клиент и сервер могут </a:t>
            </a:r>
            <a:r>
              <a:rPr lang="ru-RU" sz="2000" b="1" dirty="0"/>
              <a:t>отправлять друг другу сообщения в любое время</a:t>
            </a:r>
            <a:endParaRPr lang="ru-RU" sz="2000" dirty="0"/>
          </a:p>
          <a:p>
            <a:pPr marL="0" indent="0">
              <a:buNone/>
            </a:pPr>
            <a:r>
              <a:rPr lang="ru-RU" sz="1800" b="1" dirty="0"/>
              <a:t>Пример </a:t>
            </a:r>
            <a:r>
              <a:rPr lang="en" sz="1800" b="1" dirty="0"/>
              <a:t>WebSocket-</a:t>
            </a:r>
            <a:r>
              <a:rPr lang="ru-RU" sz="1800" b="1" dirty="0"/>
              <a:t>запроса (из браузера):</a:t>
            </a:r>
            <a:endParaRPr lang="ru-RU" sz="1800" dirty="0"/>
          </a:p>
          <a:p>
            <a:pPr marL="0" indent="0">
              <a:buNone/>
            </a:pP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/chat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Sec-WebSocket-Key: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x3JJHMbDL1EzLkh9YZrdhQ==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Sec-WebSocket-Version: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cs typeface="Consolas" panose="020B0609020204030204" pitchFamily="49" charset="0"/>
              </a:rPr>
              <a:t>Ответ сервера (</a:t>
            </a:r>
            <a:r>
              <a:rPr lang="en" sz="1800" dirty="0">
                <a:cs typeface="Consolas" panose="020B0609020204030204" pitchFamily="49" charset="0"/>
              </a:rPr>
              <a:t>WebSocket </a:t>
            </a:r>
            <a:r>
              <a:rPr lang="ru-RU" sz="1800" dirty="0">
                <a:cs typeface="Consolas" panose="020B0609020204030204" pitchFamily="49" charset="0"/>
              </a:rPr>
              <a:t>открыт):</a:t>
            </a:r>
          </a:p>
          <a:p>
            <a:pPr marL="0" indent="0">
              <a:buNone/>
            </a:pP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Switching Protocols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Sec-WebSocket-Accept: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HSmrc0sMlYUkAGmm5OPpG2HaGWk=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cs typeface="Consolas" panose="020B0609020204030204" pitchFamily="49" charset="0"/>
              </a:rPr>
              <a:t>Далее сервер и клиент могут обмениваться сообщениями по </a:t>
            </a:r>
            <a:r>
              <a:rPr lang="en-US" sz="1800" dirty="0">
                <a:cs typeface="Consolas" panose="020B0609020204030204" pitchFamily="49" charset="0"/>
              </a:rPr>
              <a:t>TCP-</a:t>
            </a:r>
            <a:r>
              <a:rPr lang="ru-RU" sz="1800" dirty="0">
                <a:cs typeface="Consolas" panose="020B0609020204030204" pitchFamily="49" charset="0"/>
              </a:rPr>
              <a:t>соединению</a:t>
            </a:r>
            <a:r>
              <a:rPr lang="en-US" sz="1800" dirty="0">
                <a:cs typeface="Consolas" panose="020B0609020204030204" pitchFamily="49" charset="0"/>
              </a:rPr>
              <a:t> </a:t>
            </a:r>
            <a:r>
              <a:rPr lang="ru-RU" sz="1800" noProof="0" dirty="0">
                <a:cs typeface="Consolas" panose="020B0609020204030204" pitchFamily="49" charset="0"/>
              </a:rPr>
              <a:t>через</a:t>
            </a:r>
            <a:r>
              <a:rPr lang="ru-RU" sz="1800" dirty="0">
                <a:cs typeface="Consolas" panose="020B0609020204030204" pitchFamily="49" charset="0"/>
              </a:rPr>
              <a:t> </a:t>
            </a:r>
            <a:r>
              <a:rPr lang="en" sz="1800" dirty="0">
                <a:cs typeface="Consolas" panose="020B0609020204030204" pitchFamily="49" charset="0"/>
              </a:rPr>
              <a:t>WebSocket-</a:t>
            </a:r>
            <a:r>
              <a:rPr lang="ru-RU" sz="1800" dirty="0">
                <a:cs typeface="Consolas" panose="020B0609020204030204" pitchFamily="49" charset="0"/>
              </a:rPr>
              <a:t>фреймы.</a:t>
            </a:r>
          </a:p>
        </p:txBody>
      </p:sp>
    </p:spTree>
    <p:extLst>
      <p:ext uri="{BB962C8B-B14F-4D97-AF65-F5344CB8AC3E}">
        <p14:creationId xmlns:p14="http://schemas.microsoft.com/office/powerpoint/2010/main" val="4170344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B039-8C45-2A2F-973B-43340422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устроен </a:t>
            </a:r>
            <a:r>
              <a:rPr lang="en" dirty="0"/>
              <a:t>WebSocket-</a:t>
            </a:r>
            <a:r>
              <a:rPr lang="ru-RU" dirty="0"/>
              <a:t>протокол после установления соединения?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CFFE0-70CB-631C-F977-4070B51D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" sz="2000" b="1" dirty="0"/>
              <a:t>WebSocket </a:t>
            </a:r>
            <a:r>
              <a:rPr lang="ru-RU" sz="2000" b="1" dirty="0"/>
              <a:t>НЕ просто передаёт данные как обычный </a:t>
            </a:r>
            <a:r>
              <a:rPr lang="en" sz="2000" b="1" dirty="0"/>
              <a:t>TCP-</a:t>
            </a:r>
            <a:r>
              <a:rPr lang="ru-RU" sz="2000" b="1" dirty="0"/>
              <a:t>соединение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Он использует </a:t>
            </a:r>
            <a:r>
              <a:rPr lang="ru-RU" sz="2000" b="1" dirty="0"/>
              <a:t>специальный формат бинарных фреймов</a:t>
            </a:r>
            <a:r>
              <a:rPr lang="ru-RU" sz="2000" dirty="0"/>
              <a:t>, чтобы клиент и сервер могли интерпретировать сообщения.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sz="2000" b="1" dirty="0"/>
              <a:t>Какие виды сообщений поддерживает </a:t>
            </a:r>
            <a:r>
              <a:rPr lang="en" sz="2000" b="1" dirty="0"/>
              <a:t>WebSocket?</a:t>
            </a:r>
            <a:endParaRPr lang="ru-RU" sz="2000" b="1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Текстовое сообщение (</a:t>
            </a:r>
            <a:r>
              <a:rPr lang="en" sz="1800" dirty="0"/>
              <a:t>UTF-8)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Бинарные данные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Закрытие соединения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" sz="1800" dirty="0"/>
              <a:t>Ping (</a:t>
            </a:r>
            <a:r>
              <a:rPr lang="ru-RU" sz="1800" dirty="0"/>
              <a:t>сервер проверяет, активен ли клиент)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" sz="1800" dirty="0"/>
              <a:t>Pong (</a:t>
            </a:r>
            <a:r>
              <a:rPr lang="ru-RU" sz="1800" dirty="0"/>
              <a:t>клиент отвечает серверу)</a:t>
            </a:r>
          </a:p>
          <a:p>
            <a:pPr marL="0" indent="0">
              <a:buNone/>
            </a:pPr>
            <a:r>
              <a:rPr lang="ru-RU" sz="1800" b="1" dirty="0"/>
              <a:t>Как </a:t>
            </a:r>
            <a:r>
              <a:rPr lang="en" sz="1800" b="1" dirty="0"/>
              <a:t>WebSocket </a:t>
            </a:r>
            <a:r>
              <a:rPr lang="ru-RU" sz="1800" b="1" dirty="0"/>
              <a:t>держит соединение?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Ping/Pong </a:t>
            </a:r>
            <a:r>
              <a:rPr lang="ru-RU" sz="1800" b="1" dirty="0"/>
              <a:t>механика</a:t>
            </a:r>
            <a:r>
              <a:rPr lang="ru-RU" sz="1800" dirty="0"/>
              <a:t> → Сервер отправляет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x9</a:t>
            </a:r>
            <a:r>
              <a:rPr lang="en" sz="1800" dirty="0"/>
              <a:t> (ping), </a:t>
            </a:r>
            <a:r>
              <a:rPr lang="ru-RU" sz="1800" dirty="0"/>
              <a:t>клиент отвечает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xA</a:t>
            </a:r>
            <a:r>
              <a:rPr lang="en" sz="1800" dirty="0"/>
              <a:t> (pong).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Keep-Alive TCP</a:t>
            </a:r>
            <a:r>
              <a:rPr lang="en" sz="1800" dirty="0"/>
              <a:t> → WebSocket </a:t>
            </a:r>
            <a:r>
              <a:rPr lang="ru-RU" sz="1800" dirty="0"/>
              <a:t>держит соединение, </a:t>
            </a:r>
            <a:r>
              <a:rPr lang="ru-RU" sz="1800" b="1" dirty="0"/>
              <a:t>если нет таймаута сети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Reconnect (</a:t>
            </a:r>
            <a:r>
              <a:rPr lang="ru-RU" sz="1800" b="1" dirty="0"/>
              <a:t>если потеряно соединение)</a:t>
            </a:r>
            <a:r>
              <a:rPr lang="ru-RU" sz="1800" dirty="0"/>
              <a:t> → Клиент может автоматически переподключаться.</a:t>
            </a:r>
          </a:p>
          <a:p>
            <a:pPr marL="0" indent="0">
              <a:buNone/>
            </a:pPr>
            <a:r>
              <a:rPr lang="ru-RU" sz="1800" dirty="0"/>
              <a:t>📌 </a:t>
            </a:r>
            <a:r>
              <a:rPr lang="ru-RU" sz="1800" b="1" dirty="0"/>
              <a:t>Вывод:</a:t>
            </a:r>
            <a:r>
              <a:rPr lang="ru-RU" sz="1800" dirty="0"/>
              <a:t> </a:t>
            </a:r>
            <a:r>
              <a:rPr lang="en" sz="1800" dirty="0"/>
              <a:t>WebSocket-</a:t>
            </a:r>
            <a:r>
              <a:rPr lang="ru-RU" sz="1800" dirty="0"/>
              <a:t>соединение остаётся активным, пока </a:t>
            </a:r>
            <a:r>
              <a:rPr lang="en" sz="1800" b="1" dirty="0"/>
              <a:t>TCP-</a:t>
            </a:r>
            <a:r>
              <a:rPr lang="ru-RU" sz="1800" b="1" dirty="0"/>
              <a:t>соединение не разорвано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221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14F62-54FF-6D6C-FB13-7DDF465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кода для работы с </a:t>
            </a:r>
            <a:r>
              <a:rPr lang="en" dirty="0"/>
              <a:t>WebSocket </a:t>
            </a:r>
            <a:r>
              <a:rPr lang="ru-RU" dirty="0"/>
              <a:t>на </a:t>
            </a:r>
            <a:r>
              <a:rPr lang="en" dirty="0"/>
              <a:t>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3F7CB-EB1D-7EA4-21FE-C1E9F805DB1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Открываем соединение с WebSocket-сервером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WebSocket(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"ws://localhost:8080"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Вызывается, когда соединение установлено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socket.onopen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соединение установлено."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socket.send(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"Привет, сервер!"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Отправляем сообщение серверу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 при получении сообщения от сервера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socket.onmessage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"Сообщение от сервера:"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event.data);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Обрабатываем ошибки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socket.onerror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ошибка:"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error);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 при закрытии соединения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socket.onclose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соединение закрыто."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32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B20E2-7B46-9089-8D10-3F4DDA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— </a:t>
            </a:r>
            <a:r>
              <a:rPr lang="ru-RU" dirty="0"/>
              <a:t>преимущества и поддержка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8B853-989E-316D-52D2-D31EA22B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6989956" cy="5144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Преимущества </a:t>
            </a:r>
            <a:r>
              <a:rPr lang="en" sz="2000" b="1" dirty="0"/>
              <a:t>WebSockets</a:t>
            </a:r>
            <a:r>
              <a:rPr lang="ru-RU" sz="2000" b="1" dirty="0"/>
              <a:t>:</a:t>
            </a:r>
            <a:endParaRPr lang="en" sz="2000" dirty="0"/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Мгновенная передача данных</a:t>
            </a:r>
            <a:r>
              <a:rPr lang="ru-RU" sz="2000" dirty="0"/>
              <a:t> (без задержек на запросы)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Экономия трафика</a:t>
            </a:r>
            <a:r>
              <a:rPr lang="ru-RU" sz="2000" dirty="0"/>
              <a:t> (нет </a:t>
            </a:r>
            <a:r>
              <a:rPr lang="en" sz="2000" dirty="0"/>
              <a:t>HTTP-</a:t>
            </a:r>
            <a:r>
              <a:rPr lang="ru-RU" sz="2000" dirty="0"/>
              <a:t>заголовков в каждом сообщении)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Двусторонняя связь (</a:t>
            </a:r>
            <a:r>
              <a:rPr lang="en" sz="2000" b="1" dirty="0"/>
              <a:t>full-duplex)</a:t>
            </a:r>
            <a:r>
              <a:rPr lang="en" sz="2000" dirty="0"/>
              <a:t> — </a:t>
            </a:r>
            <a:r>
              <a:rPr lang="ru-RU" sz="2000" dirty="0"/>
              <a:t>клиент и сервер могут обмениваться данными </a:t>
            </a:r>
            <a:r>
              <a:rPr lang="ru-RU" sz="2000" b="1" dirty="0"/>
              <a:t>в любое время</a:t>
            </a:r>
            <a:endParaRPr lang="ru-RU" sz="2000" dirty="0"/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Поддерживается всеми браузерами</a:t>
            </a:r>
            <a:r>
              <a:rPr lang="ru-RU" sz="2000" dirty="0"/>
              <a:t> 🌍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Поддержка </a:t>
            </a:r>
            <a:r>
              <a:rPr lang="en" sz="2000" b="1" dirty="0"/>
              <a:t>WebSockets </a:t>
            </a:r>
            <a:r>
              <a:rPr lang="ru-RU" sz="2000" b="1" dirty="0"/>
              <a:t>в популярных фреймворках</a:t>
            </a:r>
            <a:r>
              <a:rPr lang="en-US" sz="2000" b="1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FastAPI</a:t>
            </a:r>
            <a:r>
              <a:rPr lang="en" sz="1800" dirty="0"/>
              <a:t> — </a:t>
            </a:r>
            <a:r>
              <a:rPr lang="ru-RU" sz="1800" dirty="0"/>
              <a:t>✅ Да (через </a:t>
            </a:r>
            <a:r>
              <a:rPr lang="en" sz="1800" dirty="0"/>
              <a:t>WebSocket)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Django</a:t>
            </a:r>
            <a:r>
              <a:rPr lang="en" sz="1800" dirty="0"/>
              <a:t>  — </a:t>
            </a:r>
            <a:r>
              <a:rPr lang="ru-RU" sz="1800" dirty="0"/>
              <a:t>✅ Да (через </a:t>
            </a:r>
            <a:r>
              <a:rPr lang="en" sz="1800" dirty="0"/>
              <a:t>Django Channels)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Flask</a:t>
            </a:r>
            <a:r>
              <a:rPr lang="en" sz="1800" dirty="0"/>
              <a:t>  —  ⚠️ </a:t>
            </a:r>
            <a:r>
              <a:rPr lang="ru-RU" sz="1800" dirty="0"/>
              <a:t>Да (через </a:t>
            </a:r>
            <a:r>
              <a:rPr lang="en" sz="1800" dirty="0"/>
              <a:t>Flask-</a:t>
            </a:r>
            <a:r>
              <a:rPr lang="en" sz="1800" dirty="0" err="1"/>
              <a:t>SocketIO</a:t>
            </a:r>
            <a:r>
              <a:rPr lang="en" sz="1800" dirty="0"/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/>
              <a:t>Node.js (</a:t>
            </a:r>
            <a:r>
              <a:rPr lang="en" sz="1800" b="1" dirty="0" err="1"/>
              <a:t>Express.js</a:t>
            </a:r>
            <a:r>
              <a:rPr lang="en" sz="1800" b="1" dirty="0"/>
              <a:t>)</a:t>
            </a:r>
            <a:r>
              <a:rPr lang="en" sz="1800" dirty="0"/>
              <a:t> —  </a:t>
            </a:r>
            <a:r>
              <a:rPr lang="ru-RU" sz="1800" dirty="0"/>
              <a:t>✅ Да (через </a:t>
            </a:r>
            <a:r>
              <a:rPr lang="en" sz="1800" dirty="0" err="1"/>
              <a:t>socket.io</a:t>
            </a:r>
            <a:r>
              <a:rPr lang="en" sz="1800" dirty="0"/>
              <a:t>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800" b="1" dirty="0" err="1"/>
              <a:t>NestJS</a:t>
            </a:r>
            <a:r>
              <a:rPr lang="en" sz="1800" dirty="0"/>
              <a:t>  —  </a:t>
            </a:r>
            <a:r>
              <a:rPr lang="ru-RU" sz="1800" dirty="0"/>
              <a:t>✅ Да (</a:t>
            </a:r>
            <a:r>
              <a:rPr lang="en" sz="1800" dirty="0"/>
              <a:t>WebSocket API)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2918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CC35C-E45B-C330-A850-F4AAB15A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</a:t>
            </a:r>
            <a:r>
              <a:rPr lang="en" dirty="0"/>
              <a:t>WebSockets, </a:t>
            </a:r>
            <a:r>
              <a:rPr lang="ru-RU" dirty="0"/>
              <a:t>а когда нет?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65168-26C1-F11F-32B6-FC7180CD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✅ </a:t>
            </a:r>
            <a:r>
              <a:rPr lang="en" sz="2000" b="1" dirty="0"/>
              <a:t>WebSockets </a:t>
            </a:r>
            <a:r>
              <a:rPr lang="ru-RU" sz="2000" b="1" dirty="0"/>
              <a:t>подходят для:</a:t>
            </a:r>
            <a:endParaRPr lang="ru-RU" sz="2000" dirty="0"/>
          </a:p>
          <a:p>
            <a:r>
              <a:rPr lang="ru-RU" sz="2000" dirty="0"/>
              <a:t>Чатов, мессенджеров</a:t>
            </a:r>
          </a:p>
          <a:p>
            <a:r>
              <a:rPr lang="ru-RU" sz="2000" dirty="0"/>
              <a:t>Онлайн-игр</a:t>
            </a:r>
          </a:p>
          <a:p>
            <a:r>
              <a:rPr lang="ru-RU" sz="2000" dirty="0"/>
              <a:t>Финансовых приложений (котировки, биржи)</a:t>
            </a:r>
          </a:p>
          <a:p>
            <a:r>
              <a:rPr lang="ru-RU" sz="2000" dirty="0"/>
              <a:t>Трекинга данных в реальном времени (доставка, карты)</a:t>
            </a:r>
          </a:p>
          <a:p>
            <a:r>
              <a:rPr lang="ru-RU" sz="2000" dirty="0"/>
              <a:t>Лайв-обновлений (уведомления, комментарии)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❌ </a:t>
            </a:r>
            <a:r>
              <a:rPr lang="en" sz="2000" b="1" dirty="0"/>
              <a:t>WebSockets </a:t>
            </a:r>
            <a:r>
              <a:rPr lang="ru-RU" sz="2000" b="1" dirty="0"/>
              <a:t>НЕ подходят для:</a:t>
            </a:r>
            <a:endParaRPr lang="ru-RU" sz="2000" dirty="0"/>
          </a:p>
          <a:p>
            <a:r>
              <a:rPr lang="ru-RU" sz="2000" dirty="0"/>
              <a:t>Обычных </a:t>
            </a:r>
            <a:r>
              <a:rPr lang="en" sz="2000" dirty="0"/>
              <a:t>API </a:t>
            </a:r>
            <a:r>
              <a:rPr lang="ru-RU" sz="2000" dirty="0"/>
              <a:t>с </a:t>
            </a:r>
            <a:r>
              <a:rPr lang="en" sz="2000" dirty="0"/>
              <a:t>REST-</a:t>
            </a:r>
            <a:r>
              <a:rPr lang="ru-RU" sz="2000" dirty="0"/>
              <a:t>запросами (лучше </a:t>
            </a:r>
            <a:r>
              <a:rPr lang="en" sz="2000" dirty="0"/>
              <a:t>HTTP/2)</a:t>
            </a:r>
          </a:p>
          <a:p>
            <a:r>
              <a:rPr lang="ru-RU" sz="2000" dirty="0"/>
              <a:t>Когда нужна </a:t>
            </a:r>
            <a:r>
              <a:rPr lang="ru-RU" sz="2000" b="1" dirty="0"/>
              <a:t>масштабируемость</a:t>
            </a:r>
            <a:r>
              <a:rPr lang="ru-RU" sz="2000" dirty="0"/>
              <a:t> (</a:t>
            </a:r>
            <a:r>
              <a:rPr lang="en" sz="2000" dirty="0"/>
              <a:t>WebSockets </a:t>
            </a:r>
            <a:r>
              <a:rPr lang="ru-RU" sz="2000" dirty="0"/>
              <a:t>сложно балансировать)</a:t>
            </a:r>
          </a:p>
          <a:p>
            <a:r>
              <a:rPr lang="en" sz="2000" dirty="0"/>
              <a:t>API </a:t>
            </a:r>
            <a:r>
              <a:rPr lang="ru-RU" sz="2000" dirty="0"/>
              <a:t>с кешируемыми ответами (</a:t>
            </a:r>
            <a:r>
              <a:rPr lang="en" sz="2000" dirty="0"/>
              <a:t>HTTP </a:t>
            </a:r>
            <a:r>
              <a:rPr lang="ru-RU" sz="2000" dirty="0"/>
              <a:t>лучше)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4587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6E93-11CC-08B5-CAB7-11F6EC6B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68614"/>
            <a:ext cx="10515600" cy="842352"/>
          </a:xfrm>
        </p:spPr>
        <p:txBody>
          <a:bodyPr>
            <a:normAutofit/>
          </a:bodyPr>
          <a:lstStyle/>
          <a:p>
            <a:r>
              <a:rPr lang="en-US" dirty="0"/>
              <a:t>Server-Sent Events (SSE)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4C802-D451-9CDE-A99C-6DFE61D3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1" y="813967"/>
            <a:ext cx="11160512" cy="11151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Server-Sent Events (SSE) — </a:t>
            </a:r>
            <a:r>
              <a:rPr lang="ru-RU" sz="2000" dirty="0"/>
              <a:t>это технология, позволяющая серверу пушить (отправлять) обновления клиенту через </a:t>
            </a:r>
            <a:r>
              <a:rPr lang="en" sz="2000" dirty="0"/>
              <a:t>HTTP-</a:t>
            </a:r>
            <a:r>
              <a:rPr lang="ru-RU" sz="2000" dirty="0"/>
              <a:t>соединение.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📌 Главная особенность: связь только в одном направлении (сервер → клиент).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3581C4-C93C-6704-82A4-B144BDD9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47425"/>
              </p:ext>
            </p:extLst>
          </p:nvPr>
        </p:nvGraphicFramePr>
        <p:xfrm>
          <a:off x="8586439" y="2309484"/>
          <a:ext cx="3605561" cy="32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05">
                  <a:extLst>
                    <a:ext uri="{9D8B030D-6E8A-4147-A177-3AD203B41FA5}">
                      <a16:colId xmlns:a16="http://schemas.microsoft.com/office/drawing/2014/main" val="1368023977"/>
                    </a:ext>
                  </a:extLst>
                </a:gridCol>
                <a:gridCol w="1639229">
                  <a:extLst>
                    <a:ext uri="{9D8B030D-6E8A-4147-A177-3AD203B41FA5}">
                      <a16:colId xmlns:a16="http://schemas.microsoft.com/office/drawing/2014/main" val="1083580095"/>
                    </a:ext>
                  </a:extLst>
                </a:gridCol>
                <a:gridCol w="1007327">
                  <a:extLst>
                    <a:ext uri="{9D8B030D-6E8A-4147-A177-3AD203B41FA5}">
                      <a16:colId xmlns:a16="http://schemas.microsoft.com/office/drawing/2014/main" val="364310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Браузер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SSE?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 какого года?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377645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Chrome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421043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Firefox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330595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Safari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176395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Chromium)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24063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28338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Explorer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609795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333AA9-B740-2439-D870-5DD4B79D17EA}"/>
              </a:ext>
            </a:extLst>
          </p:cNvPr>
          <p:cNvSpPr txBox="1"/>
          <p:nvPr/>
        </p:nvSpPr>
        <p:spPr>
          <a:xfrm>
            <a:off x="570571" y="1940316"/>
            <a:ext cx="801586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ru-RU" sz="2000" b="1" dirty="0"/>
              <a:t>Где применяется?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Новости, уведомления 📢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Рейтинги, лайв-комментарии ❤️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Финансовые обновления (биржи, курсы валют) 📈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Чаты и </a:t>
            </a:r>
            <a:r>
              <a:rPr lang="en" sz="1800" dirty="0"/>
              <a:t>live-</a:t>
            </a:r>
            <a:r>
              <a:rPr lang="ru-RU" sz="1800" dirty="0"/>
              <a:t>обновления 🔄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dirty="0"/>
              <a:t>📌 </a:t>
            </a:r>
            <a:r>
              <a:rPr lang="ru-RU" sz="2000" b="1" dirty="0"/>
              <a:t>Когда и придуман и утверждён?</a:t>
            </a:r>
            <a:endParaRPr lang="en-US" sz="2000" b="1" dirty="0"/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b="1" dirty="0"/>
              <a:t>SSE </a:t>
            </a:r>
            <a:r>
              <a:rPr lang="ru-RU" sz="1800" b="1" dirty="0"/>
              <a:t>был предложен в 2006 году</a:t>
            </a:r>
            <a:r>
              <a:rPr lang="ru-RU" sz="1800" dirty="0"/>
              <a:t> как часть </a:t>
            </a:r>
            <a:r>
              <a:rPr lang="en" sz="1800" b="1" dirty="0"/>
              <a:t>HTML5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Разработан и стандартизирован </a:t>
            </a:r>
            <a:r>
              <a:rPr lang="en" sz="1800" b="1" dirty="0"/>
              <a:t>WHATWG</a:t>
            </a:r>
            <a:r>
              <a:rPr lang="en" sz="1800" dirty="0"/>
              <a:t> (Web Hypertext Application Technology Working Group).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b="1" dirty="0"/>
              <a:t>Официально утверждён в 2015 году</a:t>
            </a:r>
            <a:r>
              <a:rPr lang="ru-RU" sz="1800" dirty="0"/>
              <a:t> в составе </a:t>
            </a:r>
            <a:r>
              <a:rPr lang="en" sz="1800" b="1" dirty="0"/>
              <a:t>HTML5</a:t>
            </a:r>
            <a:r>
              <a:rPr lang="en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dirty="0"/>
              <a:t>📌 </a:t>
            </a:r>
            <a:r>
              <a:rPr lang="en" sz="2000" b="1" dirty="0"/>
              <a:t>SSE </a:t>
            </a:r>
            <a:r>
              <a:rPr lang="ru-RU" sz="2000" b="1" dirty="0"/>
              <a:t>не является частью </a:t>
            </a:r>
            <a:r>
              <a:rPr lang="en" sz="2000" b="1" dirty="0"/>
              <a:t>HTTP, </a:t>
            </a:r>
            <a:r>
              <a:rPr lang="ru-RU" sz="2000" b="1" dirty="0"/>
              <a:t>использует </a:t>
            </a:r>
            <a:r>
              <a:rPr lang="en" sz="2000" b="1" dirty="0"/>
              <a:t>HTTP </a:t>
            </a:r>
            <a:r>
              <a:rPr lang="ru-RU" sz="2000" b="1" dirty="0"/>
              <a:t>как транспорт</a:t>
            </a:r>
            <a:r>
              <a:rPr lang="ru-RU" sz="20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SSE </a:t>
            </a:r>
            <a:r>
              <a:rPr lang="ru-RU" sz="1800" dirty="0"/>
              <a:t>работает </a:t>
            </a:r>
            <a:r>
              <a:rPr lang="ru-RU" sz="1800" b="1" dirty="0"/>
              <a:t>поверх обычного </a:t>
            </a:r>
            <a:r>
              <a:rPr lang="en" sz="1800" b="1" dirty="0"/>
              <a:t>HTTP (1.1, 2, 3)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Он </a:t>
            </a:r>
            <a:r>
              <a:rPr lang="ru-RU" sz="1800" b="1" dirty="0"/>
              <a:t>описывается в отдельном стандарте</a:t>
            </a:r>
            <a:r>
              <a:rPr lang="ru-RU" sz="1800" dirty="0"/>
              <a:t> </a:t>
            </a:r>
            <a:r>
              <a:rPr lang="en" sz="1800" b="1" dirty="0"/>
              <a:t>W3C</a:t>
            </a:r>
            <a:r>
              <a:rPr lang="en" sz="1800" dirty="0"/>
              <a:t> </a:t>
            </a:r>
            <a:r>
              <a:rPr lang="ru-RU" sz="1800" dirty="0"/>
              <a:t>и </a:t>
            </a:r>
            <a:r>
              <a:rPr lang="en" sz="1800" b="1" dirty="0"/>
              <a:t>WHATWG</a:t>
            </a:r>
            <a:r>
              <a:rPr lang="en" sz="1800" dirty="0"/>
              <a:t>, </a:t>
            </a:r>
            <a:r>
              <a:rPr lang="ru-RU" sz="1800" dirty="0"/>
              <a:t>а не в </a:t>
            </a:r>
            <a:r>
              <a:rPr lang="en" sz="1800" dirty="0"/>
              <a:t>RFC HTTP.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SSE </a:t>
            </a:r>
            <a:r>
              <a:rPr lang="ru-RU" sz="1800" b="1" dirty="0"/>
              <a:t>не требует отдельного протокола</a:t>
            </a:r>
            <a:r>
              <a:rPr lang="ru-RU" sz="1800" dirty="0"/>
              <a:t>, в отличие от </a:t>
            </a:r>
            <a:r>
              <a:rPr lang="en" sz="1800" dirty="0"/>
              <a:t>WebSocket.</a:t>
            </a:r>
          </a:p>
        </p:txBody>
      </p:sp>
    </p:spTree>
    <p:extLst>
      <p:ext uri="{BB962C8B-B14F-4D97-AF65-F5344CB8AC3E}">
        <p14:creationId xmlns:p14="http://schemas.microsoft.com/office/powerpoint/2010/main" val="22959589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B60F6-AC30-FB41-AE00-42DF9F23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742314"/>
          </a:xfrm>
        </p:spPr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" dirty="0"/>
              <a:t>SSE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6ABFE-D352-8646-B82C-930F168A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2" y="1107440"/>
            <a:ext cx="5012472" cy="5519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Клиент отправляет обычный </a:t>
            </a:r>
            <a:r>
              <a:rPr lang="en" sz="2000" dirty="0"/>
              <a:t>GET-</a:t>
            </a:r>
            <a:r>
              <a:rPr lang="ru-RU" sz="2000" dirty="0"/>
              <a:t>запрос: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/stream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Accept: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nsolas" panose="020B0609020204030204" pitchFamily="49" charset="0"/>
              </a:rPr>
              <a:t>Сервер отправляет события в формате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r>
              <a:rPr lang="en" sz="2000" dirty="0">
                <a:cs typeface="Consolas" panose="020B0609020204030204" pitchFamily="49" charset="0"/>
              </a:rPr>
              <a:t>:</a:t>
            </a:r>
            <a:endParaRPr lang="ru-RU" sz="2000" dirty="0">
              <a:cs typeface="Consolas" panose="020B0609020204030204" pitchFamily="49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Cache-Control: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no-cache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keep-alive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br>
              <a:rPr lang="en-US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Привет, клиент!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update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"price"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"change"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+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data: </a:t>
            </a:r>
            <a:r>
              <a:rPr lang="ru-RU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Сообщение без названия события.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data: </a:t>
            </a:r>
            <a:r>
              <a:rPr lang="ru-RU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Оно может содержать много строк.</a:t>
            </a:r>
          </a:p>
          <a:p>
            <a:pPr marL="0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9EDED-DB4F-88F4-5661-DA3BB2DDF44D}"/>
              </a:ext>
            </a:extLst>
          </p:cNvPr>
          <p:cNvSpPr txBox="1"/>
          <p:nvPr/>
        </p:nvSpPr>
        <p:spPr>
          <a:xfrm>
            <a:off x="5664821" y="1248937"/>
            <a:ext cx="6426820" cy="24468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eventSource =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EventSource(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"/stream"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eventSource.onmessage =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7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event.data);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eventSource.addEventListener(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7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7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upd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JSON.parse(event.data));</a:t>
            </a:r>
            <a:br>
              <a:rPr lang="en-US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11710-A90D-BDAE-0938-C87D9228D074}"/>
              </a:ext>
            </a:extLst>
          </p:cNvPr>
          <p:cNvSpPr txBox="1"/>
          <p:nvPr/>
        </p:nvSpPr>
        <p:spPr>
          <a:xfrm>
            <a:off x="5664821" y="3878215"/>
            <a:ext cx="609971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✅ </a:t>
            </a:r>
            <a:r>
              <a:rPr lang="ru-RU" b="1" dirty="0"/>
              <a:t>Как работает?</a:t>
            </a:r>
            <a:endParaRPr lang="ru-RU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("/stream")</a:t>
            </a:r>
            <a:r>
              <a:rPr lang="en" dirty="0"/>
              <a:t> </a:t>
            </a:r>
            <a:r>
              <a:rPr lang="ru-RU" dirty="0"/>
              <a:t>открывает </a:t>
            </a:r>
            <a:r>
              <a:rPr lang="ru-RU" b="1" dirty="0"/>
              <a:t>постоянное соединение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ru-RU" b="1" dirty="0"/>
              <a:t>Сообщения автоматически приходят</a:t>
            </a:r>
            <a:r>
              <a:rPr lang="ru-RU" dirty="0"/>
              <a:t> без повторных запросов.</a:t>
            </a:r>
            <a:endParaRPr lang="en-US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ru-RU" dirty="0"/>
              <a:t>Клиент обрабатывает данные через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" dirty="0"/>
              <a:t> </a:t>
            </a:r>
            <a:r>
              <a:rPr lang="ru-RU" dirty="0"/>
              <a:t>или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E5334-D8DD-D4E8-4884-34AF985FA59D}"/>
              </a:ext>
            </a:extLst>
          </p:cNvPr>
          <p:cNvSpPr txBox="1"/>
          <p:nvPr/>
        </p:nvSpPr>
        <p:spPr>
          <a:xfrm>
            <a:off x="5664821" y="871516"/>
            <a:ext cx="37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JS </a:t>
            </a:r>
            <a:r>
              <a:rPr lang="ru-RU" sz="2000" dirty="0"/>
              <a:t>в браузере</a:t>
            </a:r>
            <a:r>
              <a:rPr lang="en-US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49252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04E33-5886-1E57-3CE7-53DDCB7C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7"/>
            <a:ext cx="10515600" cy="842352"/>
          </a:xfrm>
        </p:spPr>
        <p:txBody>
          <a:bodyPr>
            <a:normAutofit/>
          </a:bodyPr>
          <a:lstStyle/>
          <a:p>
            <a:r>
              <a:rPr lang="en" dirty="0"/>
              <a:t>SSE vs WebSocket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94E5588-8256-6CF1-44BC-3568BBD2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1331"/>
              </p:ext>
            </p:extLst>
          </p:nvPr>
        </p:nvGraphicFramePr>
        <p:xfrm>
          <a:off x="838200" y="1394089"/>
          <a:ext cx="10800522" cy="2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165">
                  <a:extLst>
                    <a:ext uri="{9D8B030D-6E8A-4147-A177-3AD203B41FA5}">
                      <a16:colId xmlns:a16="http://schemas.microsoft.com/office/drawing/2014/main" val="20882485"/>
                    </a:ext>
                  </a:extLst>
                </a:gridCol>
                <a:gridCol w="3526183">
                  <a:extLst>
                    <a:ext uri="{9D8B030D-6E8A-4147-A177-3AD203B41FA5}">
                      <a16:colId xmlns:a16="http://schemas.microsoft.com/office/drawing/2014/main" val="3579603274"/>
                    </a:ext>
                  </a:extLst>
                </a:gridCol>
                <a:gridCol w="3600174">
                  <a:extLst>
                    <a:ext uri="{9D8B030D-6E8A-4147-A177-3AD203B41FA5}">
                      <a16:colId xmlns:a16="http://schemas.microsoft.com/office/drawing/2014/main" val="17419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SSE (Server-Sent Events)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36000" marB="36000" anchor="b"/>
                </a:tc>
                <a:extLst>
                  <a:ext uri="{0D108BD9-81ED-4DB2-BD59-A6C34878D82A}">
                    <a16:rowId xmlns:a16="http://schemas.microsoft.com/office/drawing/2014/main" val="107218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Протокол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(1.1, 2, 3)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347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Двусторонняя связь?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Только сервер → клиент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38676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Использует </a:t>
                      </a:r>
                      <a:r>
                        <a:rPr lang="e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(обычный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TCP)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43724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Нативная поддержка в браузерах?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(через </a:t>
                      </a:r>
                      <a:r>
                        <a:rPr lang="en" sz="1800" b="0" i="0" u="none" strike="noStrike" noProof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(нужен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 WebSocket API)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6444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Проще в использовании?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(обычный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Сложнее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(отдельный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WebSocket-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сервер)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921715567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F6B75486-67B9-F3F9-4ABA-20FC964C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118"/>
            <a:ext cx="10515600" cy="7238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/>
              <a:t>SSE </a:t>
            </a:r>
            <a:r>
              <a:rPr lang="ru-RU" sz="2000" dirty="0"/>
              <a:t>проще и эффективнее, если данные идут только от сервера.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/>
              <a:t>WebSocket </a:t>
            </a:r>
            <a:r>
              <a:rPr lang="ru-RU" sz="2000" dirty="0"/>
              <a:t>лучше для двустороннего </a:t>
            </a:r>
            <a:r>
              <a:rPr lang="en" sz="2000" dirty="0"/>
              <a:t>real-time </a:t>
            </a:r>
            <a:r>
              <a:rPr lang="ru-RU" sz="2000" dirty="0"/>
              <a:t>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798962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DD369-8EF1-A62C-DBFE-EF733B78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SSE vs WebSocket</a:t>
            </a:r>
            <a:r>
              <a:rPr lang="en-US" dirty="0"/>
              <a:t> vs Long Polling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DFC408-2C3D-6103-1E4C-67ED80328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615810"/>
              </p:ext>
            </p:extLst>
          </p:nvPr>
        </p:nvGraphicFramePr>
        <p:xfrm>
          <a:off x="838200" y="1325000"/>
          <a:ext cx="10800522" cy="21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131">
                  <a:extLst>
                    <a:ext uri="{9D8B030D-6E8A-4147-A177-3AD203B41FA5}">
                      <a16:colId xmlns:a16="http://schemas.microsoft.com/office/drawing/2014/main" val="2453202936"/>
                    </a:ext>
                  </a:extLst>
                </a:gridCol>
                <a:gridCol w="2317410">
                  <a:extLst>
                    <a:ext uri="{9D8B030D-6E8A-4147-A177-3AD203B41FA5}">
                      <a16:colId xmlns:a16="http://schemas.microsoft.com/office/drawing/2014/main" val="1955019580"/>
                    </a:ext>
                  </a:extLst>
                </a:gridCol>
                <a:gridCol w="3006633">
                  <a:extLst>
                    <a:ext uri="{9D8B030D-6E8A-4147-A177-3AD203B41FA5}">
                      <a16:colId xmlns:a16="http://schemas.microsoft.com/office/drawing/2014/main" val="3731965185"/>
                    </a:ext>
                  </a:extLst>
                </a:gridCol>
                <a:gridCol w="2776348">
                  <a:extLst>
                    <a:ext uri="{9D8B030D-6E8A-4147-A177-3AD203B41FA5}">
                      <a16:colId xmlns:a16="http://schemas.microsoft.com/office/drawing/2014/main" val="221261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Long Polling (HTTP)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Server-Sent Events (SSE)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3639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Направление связи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🔄 Двусторонняя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⬆️ Клиент → сервер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⬇️ Сервер → клиент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56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Постоянное соединение?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(постоянные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HTTP-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запросы)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94344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Использование ресурсов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🔥 Эффективно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🐢 Высокая нагрузка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🚀 Легковесный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946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Идеально для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Чаты, игры, финансы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API, REST-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сервисы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уведомления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631828366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21065D0B-A820-65B0-5DE7-D86A514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954"/>
            <a:ext cx="10515600" cy="1237929"/>
          </a:xfrm>
        </p:spPr>
        <p:txBody>
          <a:bodyPr>
            <a:normAutofit/>
          </a:bodyPr>
          <a:lstStyle/>
          <a:p>
            <a:r>
              <a:rPr lang="ru-RU" sz="2000" dirty="0"/>
              <a:t>Если нужно </a:t>
            </a:r>
            <a:r>
              <a:rPr lang="ru-RU" sz="2000" b="1" dirty="0"/>
              <a:t>получать данные от сервера</a:t>
            </a:r>
            <a:r>
              <a:rPr lang="ru-RU" sz="2000" dirty="0"/>
              <a:t> → </a:t>
            </a:r>
            <a:r>
              <a:rPr lang="en" sz="2000" b="1" dirty="0"/>
              <a:t>SSE</a:t>
            </a:r>
            <a:r>
              <a:rPr lang="en" sz="2000" dirty="0"/>
              <a:t> (</a:t>
            </a:r>
            <a:r>
              <a:rPr lang="ru-RU" sz="2000" dirty="0"/>
              <a:t>новости, уведомления)</a:t>
            </a:r>
          </a:p>
          <a:p>
            <a:r>
              <a:rPr lang="ru-RU" sz="2000" dirty="0"/>
              <a:t>Если нужна </a:t>
            </a:r>
            <a:r>
              <a:rPr lang="ru-RU" sz="2000" b="1" dirty="0"/>
              <a:t>полноценная двусторонняя связь</a:t>
            </a:r>
            <a:r>
              <a:rPr lang="ru-RU" sz="2000" dirty="0"/>
              <a:t> → </a:t>
            </a:r>
            <a:r>
              <a:rPr lang="en" sz="2000" b="1" dirty="0"/>
              <a:t>WebSockets</a:t>
            </a:r>
            <a:r>
              <a:rPr lang="en" sz="2000" dirty="0"/>
              <a:t> (</a:t>
            </a:r>
            <a:r>
              <a:rPr lang="ru-RU" sz="2000" dirty="0"/>
              <a:t>чаты, игры, биржи)</a:t>
            </a:r>
          </a:p>
          <a:p>
            <a:r>
              <a:rPr lang="ru-RU" sz="2000" dirty="0"/>
              <a:t>Если </a:t>
            </a:r>
            <a:r>
              <a:rPr lang="ru-RU" sz="2000" b="1" dirty="0"/>
              <a:t>нужен простой </a:t>
            </a:r>
            <a:r>
              <a:rPr lang="en" sz="2000" b="1" dirty="0"/>
              <a:t>HTTP API</a:t>
            </a:r>
            <a:r>
              <a:rPr lang="en" sz="2000" dirty="0"/>
              <a:t> → </a:t>
            </a:r>
            <a:r>
              <a:rPr lang="en" sz="2000" b="1" dirty="0"/>
              <a:t>Polling (</a:t>
            </a:r>
            <a:r>
              <a:rPr lang="ru-RU" sz="2000" b="1" dirty="0"/>
              <a:t>долго, но просто)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2392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AE75A-F1ED-A9B2-0647-E7AB5713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8117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528F6-D856-0F7C-D95D-7F2858C1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218"/>
            <a:ext cx="10515600" cy="57474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Метод </a:t>
            </a:r>
            <a:r>
              <a:rPr lang="en" sz="2000" b="1" dirty="0"/>
              <a:t>HTTP</a:t>
            </a:r>
            <a:r>
              <a:rPr lang="en" sz="2000" dirty="0"/>
              <a:t> — </a:t>
            </a:r>
            <a:r>
              <a:rPr lang="ru-RU" sz="2000" dirty="0"/>
              <a:t>это указание серверу, какое действие нужно выполнить с ресурсом. Он определяет тип запроса и способ взаимодействия клиента с сервером.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" sz="2000" b="1" dirty="0"/>
              <a:t>GET</a:t>
            </a:r>
            <a:r>
              <a:rPr lang="en" sz="2000" dirty="0"/>
              <a:t> — </a:t>
            </a:r>
            <a:r>
              <a:rPr lang="ru-RU" sz="2000" dirty="0"/>
              <a:t>запрашивает ресурс, но не изменяет его (чтение данных).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POST</a:t>
            </a:r>
            <a:r>
              <a:rPr lang="en" sz="2000" dirty="0"/>
              <a:t> — </a:t>
            </a:r>
            <a:r>
              <a:rPr lang="ru-RU" sz="2000" dirty="0"/>
              <a:t>отправляет данные на сервер (создание ресурса или передача информации).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PUT</a:t>
            </a:r>
            <a:r>
              <a:rPr lang="en" sz="2000" dirty="0"/>
              <a:t> — </a:t>
            </a:r>
            <a:r>
              <a:rPr lang="ru-RU" sz="2000" dirty="0"/>
              <a:t>обновляет ресурс или создаёт его, если он не существует.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DELETE</a:t>
            </a:r>
            <a:r>
              <a:rPr lang="en" sz="2000" dirty="0"/>
              <a:t> — </a:t>
            </a:r>
            <a:r>
              <a:rPr lang="ru-RU" sz="2000" dirty="0"/>
              <a:t>удаляет указанный ресурс.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PATCH</a:t>
            </a:r>
            <a:r>
              <a:rPr lang="en" sz="2000" dirty="0"/>
              <a:t> — </a:t>
            </a:r>
            <a:r>
              <a:rPr lang="ru-RU" sz="2000" dirty="0"/>
              <a:t>частично обновляет ресурс.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HEAD</a:t>
            </a:r>
            <a:r>
              <a:rPr lang="en" sz="2000" dirty="0"/>
              <a:t> — </a:t>
            </a:r>
            <a:r>
              <a:rPr lang="ru-RU" sz="2000" dirty="0"/>
              <a:t>аналог </a:t>
            </a:r>
            <a:r>
              <a:rPr lang="en" sz="2000" dirty="0"/>
              <a:t>GET, </a:t>
            </a:r>
            <a:r>
              <a:rPr lang="ru-RU" sz="2000" dirty="0"/>
              <a:t>но без тела ответа (используется для проверки ресурса).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OPTIONS</a:t>
            </a:r>
            <a:r>
              <a:rPr lang="en" sz="2000" dirty="0"/>
              <a:t> — </a:t>
            </a:r>
            <a:r>
              <a:rPr lang="ru-RU" sz="2000" dirty="0"/>
              <a:t>запрашивает информацию о доступных методах и параметрах соединения.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</a:t>
            </a:r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устанавливает туннельное соединение (например, для прокси).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TRACE</a:t>
            </a:r>
            <a:r>
              <a:rPr lang="e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отладочный метод, возвращающий полученный сервером запрос.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Методы могут иметь </a:t>
            </a:r>
            <a:r>
              <a:rPr lang="ru-RU" sz="1800" b="1" dirty="0"/>
              <a:t>идемпотентность</a:t>
            </a:r>
            <a:r>
              <a:rPr lang="ru-RU" sz="1800" dirty="0"/>
              <a:t> (результат нескольких вызовов одинаков) и </a:t>
            </a:r>
            <a:r>
              <a:rPr lang="ru-RU" sz="1800" b="1" dirty="0"/>
              <a:t>безопасность</a:t>
            </a:r>
            <a:r>
              <a:rPr lang="ru-RU" sz="1800" dirty="0"/>
              <a:t> (не изменяют данные на сервере). Например, </a:t>
            </a:r>
            <a:r>
              <a:rPr lang="en" sz="1800" dirty="0"/>
              <a:t>GET, HEAD </a:t>
            </a:r>
            <a:r>
              <a:rPr lang="ru-RU" sz="1800" dirty="0"/>
              <a:t>и </a:t>
            </a:r>
            <a:r>
              <a:rPr lang="en" sz="1800" dirty="0"/>
              <a:t>OPTIONS </a:t>
            </a:r>
            <a:r>
              <a:rPr lang="ru-RU" sz="1800" dirty="0"/>
              <a:t>безопасны, а </a:t>
            </a:r>
            <a:r>
              <a:rPr lang="en" sz="1800" dirty="0"/>
              <a:t>POST — </a:t>
            </a:r>
            <a:r>
              <a:rPr lang="ru-RU" sz="1800" dirty="0"/>
              <a:t>нет.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Сервер может использовать любые методы, не существует обязательных методов для сервера или клиента. Если сервер не распознал указанный клиентом метод, то он должен вернуть статус </a:t>
            </a:r>
            <a:r>
              <a:rPr lang="ru-RU" sz="1600" b="1" dirty="0"/>
              <a:t>501</a:t>
            </a:r>
            <a:r>
              <a:rPr lang="ru-RU" sz="1600" dirty="0"/>
              <a:t> (</a:t>
            </a:r>
            <a:r>
              <a:rPr lang="en" sz="1600" dirty="0"/>
              <a:t>Not Implemented). </a:t>
            </a:r>
            <a:r>
              <a:rPr lang="ru-RU" sz="1600" dirty="0"/>
              <a:t>Если серверу метод известен, но он неприменим к конкретному ресурсу, то возвращается сообщение с кодом </a:t>
            </a:r>
            <a:r>
              <a:rPr lang="ru-RU" sz="1600" b="1" dirty="0"/>
              <a:t>405</a:t>
            </a:r>
            <a:r>
              <a:rPr lang="ru-RU" sz="1600" dirty="0"/>
              <a:t> (</a:t>
            </a:r>
            <a:r>
              <a:rPr lang="en" sz="1600" dirty="0"/>
              <a:t>Method Not Allowed). </a:t>
            </a:r>
            <a:r>
              <a:rPr lang="ru-RU" sz="1600" dirty="0"/>
              <a:t>В обоих случаях серверу следует включить в сообщение ответа заголовок </a:t>
            </a:r>
            <a:r>
              <a:rPr lang="en" sz="1600" dirty="0"/>
              <a:t>Allow </a:t>
            </a:r>
            <a:r>
              <a:rPr lang="ru-RU" sz="1600" dirty="0"/>
              <a:t>со списком поддерживаемых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145586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205DC-9E7C-75C2-2635-357ECC6E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59"/>
            <a:ext cx="10515600" cy="842352"/>
          </a:xfrm>
        </p:spPr>
        <p:txBody>
          <a:bodyPr>
            <a:normAutofit/>
          </a:bodyPr>
          <a:lstStyle/>
          <a:p>
            <a:r>
              <a:rPr lang="en-US" dirty="0"/>
              <a:t>gRPC</a:t>
            </a:r>
            <a:r>
              <a:rPr lang="ru-RU" dirty="0"/>
              <a:t> </a:t>
            </a:r>
            <a:r>
              <a:rPr lang="en" dirty="0"/>
              <a:t>(Google Remote Procedure Call)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D395B-8B3E-5063-0C61-7FEA5B4D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226"/>
            <a:ext cx="10515600" cy="288930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gRPC (Google Remote Procedure Call)</a:t>
            </a:r>
            <a:r>
              <a:rPr lang="en" sz="2000" dirty="0"/>
              <a:t> — </a:t>
            </a:r>
            <a:r>
              <a:rPr lang="ru-RU" sz="2000" dirty="0"/>
              <a:t>это высокопроизводительный протокол удалённого вызова процедур</a:t>
            </a:r>
            <a:r>
              <a:rPr lang="ru-RU" sz="2000" b="1" dirty="0"/>
              <a:t> (</a:t>
            </a:r>
            <a:r>
              <a:rPr lang="en" sz="2000" b="1" dirty="0"/>
              <a:t>RPC)</a:t>
            </a:r>
            <a:r>
              <a:rPr lang="en" sz="2000" dirty="0"/>
              <a:t>, </a:t>
            </a:r>
            <a:r>
              <a:rPr lang="ru-RU" sz="2000" dirty="0"/>
              <a:t>разработанный </a:t>
            </a:r>
            <a:r>
              <a:rPr lang="en" sz="2000" dirty="0"/>
              <a:t>Google.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Работает </a:t>
            </a:r>
            <a:r>
              <a:rPr lang="ru-RU" sz="2000" b="1" dirty="0"/>
              <a:t>поверх </a:t>
            </a:r>
            <a:r>
              <a:rPr lang="en" sz="2000" b="1" dirty="0"/>
              <a:t>HTTP/2</a:t>
            </a:r>
            <a:r>
              <a:rPr lang="en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Использует </a:t>
            </a:r>
            <a:r>
              <a:rPr lang="ru-RU" sz="2000" b="1" dirty="0"/>
              <a:t>бинарный формат данных (</a:t>
            </a:r>
            <a:r>
              <a:rPr lang="en-US" sz="2000" b="1" noProof="0" dirty="0"/>
              <a:t>Protobuf</a:t>
            </a:r>
            <a:r>
              <a:rPr lang="en" sz="2000" b="1" dirty="0"/>
              <a:t>)</a:t>
            </a:r>
            <a:r>
              <a:rPr lang="en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Поддерживает </a:t>
            </a:r>
            <a:r>
              <a:rPr lang="ru-RU" sz="2000" b="1" dirty="0"/>
              <a:t>асинхронные вызовы и потоковую передачу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Позволяет </a:t>
            </a:r>
            <a:r>
              <a:rPr lang="ru-RU" sz="2000" b="1" dirty="0"/>
              <a:t>сервисам обмениваться данными быстрее и эффективнее</a:t>
            </a:r>
            <a:r>
              <a:rPr lang="ru-RU" sz="2000" dirty="0"/>
              <a:t>, чем </a:t>
            </a:r>
            <a:r>
              <a:rPr lang="en" sz="2000" dirty="0"/>
              <a:t>REST API.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en" sz="2000" dirty="0"/>
              <a:t>gRPC </a:t>
            </a:r>
            <a:r>
              <a:rPr lang="ru-RU" sz="2000" dirty="0"/>
              <a:t>применяется в микросервисах, облаках, мобильных </a:t>
            </a:r>
            <a:r>
              <a:rPr lang="en" sz="2000" dirty="0"/>
              <a:t>API, IoT, AI/ML </a:t>
            </a:r>
            <a:r>
              <a:rPr lang="ru-RU" sz="2000" dirty="0"/>
              <a:t>и высоконагруженных сервисах.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B74F7-ECD1-6131-AFD7-4FC7B005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2" y="3987851"/>
            <a:ext cx="4434900" cy="28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9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B30B5-C9BE-0D4D-DDC4-74E1334E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4" y="253616"/>
            <a:ext cx="5257800" cy="62444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</a:t>
            </a:r>
            <a:r>
              <a:rPr lang="en" dirty="0"/>
              <a:t>gRPC?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60BAD-4F53-84ED-3ED4-FDF8BFA8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970155"/>
            <a:ext cx="6096000" cy="237521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b="1" dirty="0"/>
              <a:t>Клиент вызывает удалённый метод</a:t>
            </a:r>
            <a:r>
              <a:rPr lang="ru-RU" sz="2000" dirty="0"/>
              <a:t> (как обычную функцию в коде).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" sz="2000" b="1" dirty="0"/>
              <a:t>gRPC </a:t>
            </a:r>
            <a:r>
              <a:rPr lang="ru-RU" sz="2000" b="1" dirty="0"/>
              <a:t>использует </a:t>
            </a:r>
            <a:r>
              <a:rPr lang="en" sz="2000" b="1" dirty="0"/>
              <a:t>Protobuf</a:t>
            </a:r>
            <a:r>
              <a:rPr lang="en" sz="2000" dirty="0"/>
              <a:t> </a:t>
            </a:r>
            <a:r>
              <a:rPr lang="ru-RU" sz="2000" dirty="0"/>
              <a:t>для сериализации данных.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" sz="2000" b="1" dirty="0"/>
              <a:t>HTTP/2 </a:t>
            </a:r>
            <a:r>
              <a:rPr lang="ru-RU" sz="2000" b="1" dirty="0"/>
              <a:t>отправляет запрос</a:t>
            </a:r>
            <a:r>
              <a:rPr lang="ru-RU" sz="2000" dirty="0"/>
              <a:t> серверу.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b="1" dirty="0"/>
              <a:t>Сервер десериализует </a:t>
            </a:r>
            <a:r>
              <a:rPr lang="en" sz="2000" b="1" dirty="0"/>
              <a:t>Protobuf</a:t>
            </a:r>
            <a:r>
              <a:rPr lang="en" sz="2000" dirty="0"/>
              <a:t>, </a:t>
            </a:r>
            <a:r>
              <a:rPr lang="ru-RU" sz="2000" dirty="0"/>
              <a:t>выполняет код и отправляет ответ.</a:t>
            </a:r>
          </a:p>
        </p:txBody>
      </p:sp>
      <p:pic>
        <p:nvPicPr>
          <p:cNvPr id="4" name="Picture 6" descr="What is RPC? gRPC Introduction.">
            <a:extLst>
              <a:ext uri="{FF2B5EF4-FFF2-40B4-BE49-F238E27FC236}">
                <a16:creationId xmlns:a16="http://schemas.microsoft.com/office/drawing/2014/main" id="{97B8FF95-68FB-12A5-6D32-5A1548EEB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9" t="28293" r="2500" b="5529"/>
          <a:stretch/>
        </p:blipFill>
        <p:spPr bwMode="auto">
          <a:xfrm>
            <a:off x="6400800" y="209522"/>
            <a:ext cx="5791200" cy="29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B7B3A-6630-B34D-3687-4AF1EA722CB0}"/>
              </a:ext>
            </a:extLst>
          </p:cNvPr>
          <p:cNvSpPr txBox="1"/>
          <p:nvPr/>
        </p:nvSpPr>
        <p:spPr>
          <a:xfrm>
            <a:off x="470827" y="3389975"/>
            <a:ext cx="1147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✅ </a:t>
            </a:r>
            <a:r>
              <a:rPr lang="ru-RU" sz="2000" b="1" dirty="0"/>
              <a:t>Прозрачность</a:t>
            </a:r>
            <a:r>
              <a:rPr lang="ru-RU" sz="2000" dirty="0"/>
              <a:t> → клиенту кажется, что он вызывает локальную функцию, хотя это удалённый сервис.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9A147054-E126-5785-3559-2D7CB448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64064"/>
              </p:ext>
            </p:extLst>
          </p:nvPr>
        </p:nvGraphicFramePr>
        <p:xfrm>
          <a:off x="470826" y="4402981"/>
          <a:ext cx="113494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09">
                  <a:extLst>
                    <a:ext uri="{9D8B030D-6E8A-4147-A177-3AD203B41FA5}">
                      <a16:colId xmlns:a16="http://schemas.microsoft.com/office/drawing/2014/main" val="3000300462"/>
                    </a:ext>
                  </a:extLst>
                </a:gridCol>
                <a:gridCol w="8517258">
                  <a:extLst>
                    <a:ext uri="{9D8B030D-6E8A-4147-A177-3AD203B41FA5}">
                      <a16:colId xmlns:a16="http://schemas.microsoft.com/office/drawing/2014/main" val="398503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Тип вызова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6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Unary RPC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делает </a:t>
                      </a:r>
                      <a:r>
                        <a:rPr lang="ru-RU" sz="2000" b="1" dirty="0"/>
                        <a:t>1 запрос</a:t>
                      </a:r>
                      <a:r>
                        <a:rPr lang="ru-RU" sz="2000" dirty="0"/>
                        <a:t>, сервер возвращает </a:t>
                      </a:r>
                      <a:r>
                        <a:rPr lang="ru-RU" sz="2000" b="1" dirty="0"/>
                        <a:t>1 ответ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Server Streaming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отправляет </a:t>
                      </a:r>
                      <a:r>
                        <a:rPr lang="ru-RU" sz="2000" b="1" dirty="0"/>
                        <a:t>поток ответов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Client Streaming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отправляет </a:t>
                      </a:r>
                      <a:r>
                        <a:rPr lang="ru-RU" sz="2000" b="1" dirty="0"/>
                        <a:t>поток запросов</a:t>
                      </a:r>
                      <a:r>
                        <a:rPr lang="ru-RU" sz="2000" dirty="0"/>
                        <a:t>, сервер отвечает </a:t>
                      </a:r>
                      <a:r>
                        <a:rPr lang="ru-RU" sz="2000" b="1" dirty="0"/>
                        <a:t>1 раз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Bi-directional Streaming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и сервер обмениваются </a:t>
                      </a:r>
                      <a:r>
                        <a:rPr lang="ru-RU" sz="2000" b="1" dirty="0"/>
                        <a:t>множеством сообщений в обе стороны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884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6429D-0033-080D-528B-B863F4D9F614}"/>
              </a:ext>
            </a:extLst>
          </p:cNvPr>
          <p:cNvSpPr txBox="1"/>
          <p:nvPr/>
        </p:nvSpPr>
        <p:spPr>
          <a:xfrm>
            <a:off x="371707" y="4002871"/>
            <a:ext cx="2461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Типы </a:t>
            </a:r>
            <a:r>
              <a:rPr lang="en" sz="2000" b="1" dirty="0"/>
              <a:t>gRPC-</a:t>
            </a:r>
            <a:r>
              <a:rPr lang="ru-RU" sz="2000" b="1" dirty="0"/>
              <a:t>вызовов</a:t>
            </a:r>
            <a:r>
              <a:rPr lang="en-US" sz="2000" b="1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92292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412D9-449C-8229-9B5B-7E0E4B84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" y="89188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описания </a:t>
            </a:r>
            <a:r>
              <a:rPr lang="en-US" dirty="0"/>
              <a:t>gRPC-</a:t>
            </a:r>
            <a:r>
              <a:rPr lang="ru-RU" dirty="0"/>
              <a:t>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A6B82-401D-096A-CE39-34498399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7" y="3936911"/>
            <a:ext cx="4772722" cy="3556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Пример </a:t>
            </a:r>
            <a:r>
              <a:rPr lang="en" sz="2000" dirty="0"/>
              <a:t>gRPC-</a:t>
            </a:r>
            <a:r>
              <a:rPr lang="ru-RU" sz="2000" dirty="0"/>
              <a:t>клиента 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client.py</a:t>
            </a:r>
            <a:r>
              <a:rPr lang="en" sz="2000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C2C72-7687-2826-F813-1E70CF0896AF}"/>
              </a:ext>
            </a:extLst>
          </p:cNvPr>
          <p:cNvSpPr txBox="1"/>
          <p:nvPr/>
        </p:nvSpPr>
        <p:spPr>
          <a:xfrm>
            <a:off x="122661" y="768567"/>
            <a:ext cx="6895171" cy="30839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"proto3"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UserService {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Определение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gRPC-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сервиса.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// Метод, принимающий запрос и возвращающий ответ.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rpc GetUser (UserRequest) returns (UserResponse)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UserRequest {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cs typeface="Consolas" panose="020B0609020204030204" pitchFamily="49" charset="0"/>
              </a:rPr>
              <a:t>// Структура сообщения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int32 user_id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UserResponse {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int32 id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92DC-7F6A-FEB6-E4F4-943DC85BF3F5}"/>
              </a:ext>
            </a:extLst>
          </p:cNvPr>
          <p:cNvSpPr txBox="1"/>
          <p:nvPr/>
        </p:nvSpPr>
        <p:spPr>
          <a:xfrm>
            <a:off x="7017832" y="850640"/>
            <a:ext cx="4858214" cy="291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b="0" i="0" dirty="0">
                <a:solidFill>
                  <a:srgbClr val="202122"/>
                </a:solidFill>
                <a:effectLst/>
              </a:rPr>
              <a:t>Для того чтобы определить структуру сериализуемых данных, необходимо создать </a:t>
            </a:r>
            <a:r>
              <a:rPr lang="ru-RU" dirty="0"/>
              <a:t>.</a:t>
            </a:r>
            <a:r>
              <a:rPr lang="en" dirty="0"/>
              <a:t>proto</a:t>
            </a:r>
            <a:r>
              <a:rPr lang="en" b="0" i="0" dirty="0">
                <a:solidFill>
                  <a:srgbClr val="202122"/>
                </a:solidFill>
                <a:effectLst/>
              </a:rPr>
              <a:t>-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файл с исходным кодом этой структуры.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ru-RU" dirty="0"/>
              <a:t>Файл </a:t>
            </a:r>
            <a:r>
              <a:rPr lang="en-US" dirty="0"/>
              <a:t>.proto</a:t>
            </a:r>
            <a:r>
              <a:rPr lang="ru-RU" dirty="0"/>
              <a:t>  необходимо скомпилировать его компилятором для вашего языка программирования, чтобы сгенерировать класс доступа к этим данным. Этот класс будет содержать простейшие методы доступа ко всем полям</a:t>
            </a:r>
            <a:r>
              <a:rPr lang="en" dirty="0"/>
              <a:t>, </a:t>
            </a:r>
            <a:r>
              <a:rPr lang="ru-RU" dirty="0"/>
              <a:t>а также методы для сериализации и десериализации вашей структуры данных в/из массива байтов.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0599-2F99-BF20-187A-386A9C643BB9}"/>
              </a:ext>
            </a:extLst>
          </p:cNvPr>
          <p:cNvSpPr txBox="1"/>
          <p:nvPr/>
        </p:nvSpPr>
        <p:spPr>
          <a:xfrm>
            <a:off x="420026" y="4365314"/>
            <a:ext cx="1145601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grpc</a:t>
            </a:r>
            <a:br>
              <a:rPr lang="ru-RU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example_pb2, example_pb2_grpc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channel = grpc.insecure_channel(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"localhost:50051"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Подключаемся к серверу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gRPC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stub = example_pb2_grpc.UserServiceStub(channel)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stub.GetUser(example_pb2.UserRequest(user_id=1))</a:t>
            </a:r>
            <a:r>
              <a:rPr lang="en-US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noProof="1">
                <a:solidFill>
                  <a:schemeClr val="accent6">
                    <a:lumMod val="75000"/>
                  </a:schemeClr>
                </a:solidFill>
              </a:rPr>
              <a:t>Вызываем GetUser(1)</a:t>
            </a:r>
            <a:b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f"Получен ответ: ID={response.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Name={response.name}"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27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D0A3C-2816-D4E3-195F-EF20FE99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6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ru-RU" dirty="0"/>
              <a:t>Где используется </a:t>
            </a:r>
            <a:r>
              <a:rPr lang="en" dirty="0"/>
              <a:t>gRPC?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E5A34-233D-DC9B-0CD1-210F3885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007"/>
            <a:ext cx="10515600" cy="56230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Высоконагруженные сервисы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Микросервисная архитектура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Различные </a:t>
            </a:r>
            <a:r>
              <a:rPr lang="en" sz="2000" dirty="0"/>
              <a:t>API (</a:t>
            </a:r>
            <a:r>
              <a:rPr lang="ru-RU" sz="2000" dirty="0"/>
              <a:t>обычно внутри </a:t>
            </a:r>
            <a:r>
              <a:rPr lang="en-US" sz="2000" dirty="0"/>
              <a:t>IT-</a:t>
            </a:r>
            <a:r>
              <a:rPr lang="ru-RU" sz="2000" dirty="0"/>
              <a:t>контура)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/>
              <a:t>IoT </a:t>
            </a:r>
            <a:r>
              <a:rPr lang="ru-RU" sz="2000" dirty="0"/>
              <a:t>и </a:t>
            </a:r>
            <a:r>
              <a:rPr lang="en" sz="2000" dirty="0"/>
              <a:t>Mobile API (</a:t>
            </a:r>
            <a:r>
              <a:rPr lang="ru-RU" sz="2000" dirty="0"/>
              <a:t>оптимизация передачи данных)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📌 </a:t>
            </a:r>
            <a:r>
              <a:rPr lang="ru-RU" sz="2000" b="1" dirty="0"/>
              <a:t>Вывод:</a:t>
            </a:r>
            <a:r>
              <a:rPr lang="ru-RU" sz="2000" dirty="0"/>
              <a:t> </a:t>
            </a:r>
            <a:r>
              <a:rPr lang="en" sz="2000" b="1" dirty="0"/>
              <a:t>gRPC </a:t>
            </a:r>
            <a:r>
              <a:rPr lang="ru-RU" sz="2000" b="1" dirty="0"/>
              <a:t>стал стандартом в микросервисах и высокопроизводительных </a:t>
            </a:r>
            <a:r>
              <a:rPr lang="en" sz="2000" b="1" dirty="0"/>
              <a:t>API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Когда использовать </a:t>
            </a:r>
            <a:r>
              <a:rPr lang="en" sz="2000" b="1" dirty="0"/>
              <a:t>gRPC?</a:t>
            </a:r>
            <a:endParaRPr lang="e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en" sz="2000" b="1" dirty="0"/>
              <a:t>gRPC</a:t>
            </a:r>
            <a:r>
              <a:rPr lang="ru-RU" sz="2000" b="1" dirty="0"/>
              <a:t> хорошо подходит</a:t>
            </a:r>
            <a:r>
              <a:rPr lang="en" sz="2000" b="1" dirty="0"/>
              <a:t>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Микросервисы и внутренние </a:t>
            </a:r>
            <a:r>
              <a:rPr lang="en" sz="2000" b="1" dirty="0"/>
              <a:t>API</a:t>
            </a:r>
            <a:r>
              <a:rPr lang="en" sz="2000" dirty="0"/>
              <a:t> (</a:t>
            </a:r>
            <a:r>
              <a:rPr lang="ru-RU" sz="2000" dirty="0"/>
              <a:t>быстрее и эффективнее, чем </a:t>
            </a:r>
            <a:r>
              <a:rPr lang="en" sz="2000" dirty="0"/>
              <a:t>REST).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Мобильные </a:t>
            </a:r>
            <a:r>
              <a:rPr lang="en" sz="2000" b="1" dirty="0"/>
              <a:t>API</a:t>
            </a:r>
            <a:r>
              <a:rPr lang="en" sz="2000" dirty="0"/>
              <a:t> (</a:t>
            </a:r>
            <a:r>
              <a:rPr lang="ru-RU" sz="2000" dirty="0"/>
              <a:t>экономия трафика, минимальная задержка).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b="1" dirty="0"/>
              <a:t>Real-time </a:t>
            </a:r>
            <a:r>
              <a:rPr lang="ru-RU" sz="2000" b="1" dirty="0"/>
              <a:t>стриминг (биржи, </a:t>
            </a:r>
            <a:r>
              <a:rPr lang="en" sz="2000" b="1" dirty="0"/>
              <a:t>AI/ML)</a:t>
            </a:r>
            <a:r>
              <a:rPr lang="en" sz="2000" dirty="0"/>
              <a:t> (gRPC </a:t>
            </a:r>
            <a:r>
              <a:rPr lang="ru-RU" sz="2000" dirty="0"/>
              <a:t>поддерживает двустороннюю передачу).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❌ </a:t>
            </a:r>
            <a:r>
              <a:rPr lang="ru-RU" sz="2000" b="1" dirty="0"/>
              <a:t>Не подходит: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Браузерные </a:t>
            </a:r>
            <a:r>
              <a:rPr lang="en" sz="2000" b="1" dirty="0"/>
              <a:t>API</a:t>
            </a:r>
            <a:r>
              <a:rPr lang="en" sz="2000" dirty="0"/>
              <a:t> (gRPC </a:t>
            </a:r>
            <a:r>
              <a:rPr lang="ru-RU" sz="2000" dirty="0"/>
              <a:t>не поддерживается нативно в браузерах).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Простые </a:t>
            </a:r>
            <a:r>
              <a:rPr lang="en" sz="2000" b="1" dirty="0"/>
              <a:t>REST API</a:t>
            </a:r>
            <a:r>
              <a:rPr lang="en" sz="2000" dirty="0"/>
              <a:t> (JSON + HTTP </a:t>
            </a:r>
            <a:r>
              <a:rPr lang="ru-RU" sz="2000" dirty="0"/>
              <a:t>проще в отладке).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Когда нужен кеш (</a:t>
            </a:r>
            <a:r>
              <a:rPr lang="en" sz="2000" b="1" dirty="0"/>
              <a:t>CDN, </a:t>
            </a:r>
            <a:r>
              <a:rPr lang="ru-RU" sz="2000" b="1" dirty="0"/>
              <a:t>прокси)</a:t>
            </a:r>
            <a:r>
              <a:rPr lang="ru-RU" sz="2000" dirty="0"/>
              <a:t> (</a:t>
            </a:r>
            <a:r>
              <a:rPr lang="en" sz="2000" dirty="0"/>
              <a:t>gRPC </a:t>
            </a:r>
            <a:r>
              <a:rPr lang="ru-RU" sz="2000" dirty="0"/>
              <a:t>сложнее кешировать).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🚀 </a:t>
            </a:r>
            <a:r>
              <a:rPr lang="ru-RU" sz="2000" b="1" dirty="0"/>
              <a:t>Если </a:t>
            </a:r>
            <a:r>
              <a:rPr lang="en" sz="2000" b="1" dirty="0"/>
              <a:t>API </a:t>
            </a:r>
            <a:r>
              <a:rPr lang="ru-RU" sz="2000" b="1" dirty="0"/>
              <a:t>работает внутри облака и требует высокой скорости — </a:t>
            </a:r>
            <a:r>
              <a:rPr lang="en" sz="2000" b="1" dirty="0"/>
              <a:t>gRPC </a:t>
            </a:r>
            <a:r>
              <a:rPr lang="ru-RU" sz="2000" b="1" dirty="0"/>
              <a:t>лучший выбор!</a:t>
            </a:r>
            <a:r>
              <a:rPr lang="ru-RU" sz="2000" dirty="0"/>
              <a:t> 🔥</a:t>
            </a:r>
          </a:p>
        </p:txBody>
      </p:sp>
    </p:spTree>
    <p:extLst>
      <p:ext uri="{BB962C8B-B14F-4D97-AF65-F5344CB8AC3E}">
        <p14:creationId xmlns:p14="http://schemas.microsoft.com/office/powerpoint/2010/main" val="1821111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603D8-FC94-42B8-6CDD-8A02DF28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4"/>
            <a:ext cx="10515600" cy="626189"/>
          </a:xfrm>
        </p:spPr>
        <p:txBody>
          <a:bodyPr>
            <a:normAutofit fontScale="90000"/>
          </a:bodyPr>
          <a:lstStyle/>
          <a:p>
            <a:r>
              <a:rPr lang="en-US" dirty="0"/>
              <a:t>gRPC-Web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FED62-7D78-6F8A-4CA0-A9A7F2F5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314"/>
            <a:ext cx="10515600" cy="57328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gRPC-Web — </a:t>
            </a:r>
            <a:r>
              <a:rPr lang="ru-RU" dirty="0"/>
              <a:t>это адаптация </a:t>
            </a:r>
            <a:r>
              <a:rPr lang="en" dirty="0"/>
              <a:t>gRPC </a:t>
            </a:r>
            <a:r>
              <a:rPr lang="ru-RU" dirty="0"/>
              <a:t>для работы в браузерах.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Обычный </a:t>
            </a:r>
            <a:r>
              <a:rPr lang="en" sz="1800" b="1" dirty="0"/>
              <a:t>gRPC </a:t>
            </a:r>
            <a:r>
              <a:rPr lang="ru-RU" sz="1800" b="1" dirty="0"/>
              <a:t>не поддерживается нативно в браузерах</a:t>
            </a:r>
            <a:r>
              <a:rPr lang="ru-RU" sz="1800" dirty="0"/>
              <a:t>, потому что он работает </a:t>
            </a:r>
            <a:r>
              <a:rPr lang="ru-RU" sz="1800" b="1" dirty="0"/>
              <a:t>только поверх </a:t>
            </a:r>
            <a:r>
              <a:rPr lang="en" sz="1800" b="1" dirty="0"/>
              <a:t>HTTP/2</a:t>
            </a:r>
            <a:r>
              <a:rPr lang="en" sz="1800" dirty="0"/>
              <a:t> </a:t>
            </a:r>
            <a:r>
              <a:rPr lang="ru-RU" sz="1800" dirty="0"/>
              <a:t>и использует </a:t>
            </a:r>
            <a:r>
              <a:rPr lang="ru-RU" sz="1800" b="1" dirty="0"/>
              <a:t>бинарный </a:t>
            </a:r>
            <a:r>
              <a:rPr lang="en" sz="1800" b="1" dirty="0"/>
              <a:t>Protobuf</a:t>
            </a:r>
            <a:r>
              <a:rPr lang="en" sz="1800" dirty="0"/>
              <a:t>, </a:t>
            </a:r>
            <a:r>
              <a:rPr lang="ru-RU" sz="1800" dirty="0"/>
              <a:t>который сложно обработать в браузере.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b="1" dirty="0"/>
              <a:t>gRPC-Web </a:t>
            </a:r>
            <a:r>
              <a:rPr lang="ru-RU" sz="1800" b="1" dirty="0"/>
              <a:t>решает эту проблему</a:t>
            </a:r>
            <a:r>
              <a:rPr lang="ru-RU" sz="1800" dirty="0"/>
              <a:t>, позволяя браузерам работать с </a:t>
            </a:r>
            <a:r>
              <a:rPr lang="en" sz="1800" dirty="0"/>
              <a:t>gRPC </a:t>
            </a:r>
            <a:r>
              <a:rPr lang="ru-RU" sz="1800" dirty="0"/>
              <a:t>через </a:t>
            </a:r>
            <a:r>
              <a:rPr lang="en" sz="1800" b="1" dirty="0"/>
              <a:t>HTTP/1.1 </a:t>
            </a:r>
            <a:r>
              <a:rPr lang="ru-RU" sz="1800" b="1" dirty="0"/>
              <a:t>и </a:t>
            </a:r>
            <a:r>
              <a:rPr lang="en" sz="1800" b="1" dirty="0"/>
              <a:t>HTTP/2</a:t>
            </a:r>
            <a:r>
              <a:rPr lang="en" sz="1800" dirty="0"/>
              <a:t> </a:t>
            </a:r>
            <a:r>
              <a:rPr lang="ru-RU" sz="1800" dirty="0"/>
              <a:t>с проксированием через </a:t>
            </a:r>
            <a:r>
              <a:rPr lang="en" sz="1800" dirty="0"/>
              <a:t>Nginx </a:t>
            </a:r>
            <a:r>
              <a:rPr lang="ru-RU" sz="1800" dirty="0"/>
              <a:t>или </a:t>
            </a:r>
            <a:r>
              <a:rPr lang="en" sz="1800" dirty="0"/>
              <a:t>Envoy.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 работает </a:t>
            </a:r>
            <a:r>
              <a:rPr lang="en" sz="2000" b="1" dirty="0"/>
              <a:t>gRPC-Web?</a:t>
            </a:r>
            <a:endParaRPr lang="en" sz="2000" dirty="0"/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Клиент (браузер) → Отправляет </a:t>
            </a:r>
            <a:r>
              <a:rPr lang="en" sz="2000" dirty="0"/>
              <a:t>gRPC-Web-</a:t>
            </a:r>
            <a:r>
              <a:rPr lang="ru-RU" sz="2000" dirty="0"/>
              <a:t>запрос</a:t>
            </a:r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Прокси (</a:t>
            </a:r>
            <a:r>
              <a:rPr lang="en" sz="2000" dirty="0"/>
              <a:t>Nginx/Envoy) → </a:t>
            </a:r>
            <a:r>
              <a:rPr lang="ru-RU" sz="2000" dirty="0"/>
              <a:t>Преобразует запрос в обычный </a:t>
            </a:r>
            <a:r>
              <a:rPr lang="en" sz="2000" dirty="0"/>
              <a:t>gRPC</a:t>
            </a:r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Бекенд (</a:t>
            </a:r>
            <a:r>
              <a:rPr lang="en" sz="2000" dirty="0"/>
              <a:t>gRPC-</a:t>
            </a:r>
            <a:r>
              <a:rPr lang="ru-RU" sz="2000" dirty="0"/>
              <a:t>сервер) → Обрабатывает и возвращает ответ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📌 Потоковая передача (</a:t>
            </a:r>
            <a:r>
              <a:rPr lang="en" sz="2000" dirty="0"/>
              <a:t>full-duplex) </a:t>
            </a:r>
            <a:r>
              <a:rPr lang="ru-RU" sz="2000" dirty="0"/>
              <a:t>не поддерживается в браузерах, но </a:t>
            </a:r>
            <a:r>
              <a:rPr lang="en" sz="2000" dirty="0"/>
              <a:t>gRPC-Web </a:t>
            </a:r>
            <a:r>
              <a:rPr lang="ru-RU" sz="2000" dirty="0"/>
              <a:t>поддерживает </a:t>
            </a:r>
            <a:r>
              <a:rPr lang="en" sz="2000" dirty="0"/>
              <a:t>server streaming.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/UserService/GetUser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18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example.com</a:t>
            </a:r>
            <a:b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application/grpc-web+proto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sz="2000" dirty="0"/>
              <a:t>Он выглядит как обычный </a:t>
            </a:r>
            <a:r>
              <a:rPr lang="en" sz="2000" dirty="0"/>
              <a:t>HTTP-</a:t>
            </a:r>
            <a:r>
              <a:rPr lang="ru-RU" sz="2000" dirty="0"/>
              <a:t>запрос,</a:t>
            </a:r>
            <a:br>
              <a:rPr lang="en-US" sz="2000" dirty="0"/>
            </a:br>
            <a:r>
              <a:rPr lang="ru-RU" sz="2000" dirty="0"/>
              <a:t>но с бинарными данными внутри.</a:t>
            </a:r>
          </a:p>
          <a:p>
            <a:pPr marL="0" indent="0">
              <a:spcBef>
                <a:spcPts val="0"/>
              </a:spcBef>
              <a:buNone/>
            </a:pPr>
            <a:endParaRPr lang="e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 descr="gRPC Web: Call a gRPC Service from a Web Application | adjoe">
            <a:extLst>
              <a:ext uri="{FF2B5EF4-FFF2-40B4-BE49-F238E27FC236}">
                <a16:creationId xmlns:a16="http://schemas.microsoft.com/office/drawing/2014/main" id="{A28EC51F-1019-9AC8-7B4A-71054792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97" y="5041126"/>
            <a:ext cx="4856803" cy="18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388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B7933-1368-CDE9-7FD2-309542E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51"/>
            <a:ext cx="10515600" cy="66393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Когда используется </a:t>
            </a:r>
            <a:r>
              <a:rPr lang="en" dirty="0"/>
              <a:t>HTTP/2 </a:t>
            </a:r>
            <a:r>
              <a:rPr lang="ru-RU" dirty="0"/>
              <a:t>для </a:t>
            </a:r>
            <a:r>
              <a:rPr lang="en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DD27C-AC3B-75CC-B6A3-5536BB29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249"/>
            <a:ext cx="10515600" cy="5808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🔹</a:t>
            </a:r>
            <a:r>
              <a:rPr lang="ru-RU" sz="2000" dirty="0"/>
              <a:t> </a:t>
            </a:r>
            <a:r>
              <a:rPr lang="en" sz="2000" b="1" dirty="0"/>
              <a:t>REST API </a:t>
            </a:r>
            <a:r>
              <a:rPr lang="ru-RU" sz="2000" b="1" dirty="0"/>
              <a:t>и </a:t>
            </a:r>
            <a:r>
              <a:rPr lang="en" sz="2000" b="1" dirty="0"/>
              <a:t>HTTP/2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Многие </a:t>
            </a:r>
            <a:r>
              <a:rPr lang="en" sz="1800" dirty="0"/>
              <a:t>API </a:t>
            </a:r>
            <a:r>
              <a:rPr lang="ru-RU" sz="1800" b="1" dirty="0"/>
              <a:t>по умолчанию работают на </a:t>
            </a:r>
            <a:r>
              <a:rPr lang="en" sz="1800" b="1" dirty="0"/>
              <a:t>HTTP/1.1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Но</a:t>
            </a:r>
            <a:r>
              <a:rPr lang="ru-RU" sz="1800" dirty="0"/>
              <a:t> </a:t>
            </a:r>
            <a:r>
              <a:rPr lang="en" sz="1800" dirty="0"/>
              <a:t>API, </a:t>
            </a:r>
            <a:r>
              <a:rPr lang="ru-RU" sz="1800" dirty="0"/>
              <a:t>работающие с </a:t>
            </a:r>
            <a:r>
              <a:rPr lang="ru-RU" sz="1800" b="1" dirty="0"/>
              <a:t>множеством небольших запросов</a:t>
            </a:r>
            <a:r>
              <a:rPr lang="ru-RU" sz="1800" dirty="0"/>
              <a:t>, </a:t>
            </a:r>
            <a:r>
              <a:rPr lang="ru-RU" sz="1800" b="1" dirty="0"/>
              <a:t>получают выгоду</a:t>
            </a:r>
            <a:r>
              <a:rPr lang="ru-RU" sz="1800" dirty="0"/>
              <a:t> от </a:t>
            </a:r>
            <a:r>
              <a:rPr lang="en" sz="1800" dirty="0"/>
              <a:t>HTTP/2.</a:t>
            </a:r>
          </a:p>
          <a:p>
            <a:pPr marL="0" indent="0">
              <a:buNone/>
            </a:pPr>
            <a:r>
              <a:rPr lang="ru-RU" sz="2000" dirty="0"/>
              <a:t>✅ </a:t>
            </a:r>
            <a:r>
              <a:rPr lang="ru-RU" sz="2000" b="1" dirty="0"/>
              <a:t>Когда стоит использовать </a:t>
            </a:r>
            <a:r>
              <a:rPr lang="en" sz="2000" b="1" dirty="0"/>
              <a:t>HTTP/2 </a:t>
            </a:r>
            <a:r>
              <a:rPr lang="ru-RU" sz="2000" b="1" dirty="0"/>
              <a:t>в </a:t>
            </a:r>
            <a:r>
              <a:rPr lang="en" sz="2000" b="1" dirty="0"/>
              <a:t>API?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Если клиент делает много запросов одновременно</a:t>
            </a:r>
            <a:r>
              <a:rPr lang="ru-RU" sz="1800" dirty="0"/>
              <a:t> (например, </a:t>
            </a:r>
            <a:r>
              <a:rPr lang="en" sz="1800" dirty="0" err="1"/>
              <a:t>GraphQL</a:t>
            </a:r>
            <a:r>
              <a:rPr lang="en" sz="1800" dirty="0"/>
              <a:t> </a:t>
            </a:r>
            <a:r>
              <a:rPr lang="ru-RU" sz="1800" dirty="0"/>
              <a:t>или мобильное приложение с частыми запросами).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Когда </a:t>
            </a:r>
            <a:r>
              <a:rPr lang="en" sz="1800" b="1" dirty="0"/>
              <a:t>API </a:t>
            </a:r>
            <a:r>
              <a:rPr lang="ru-RU" sz="1800" b="1" dirty="0"/>
              <a:t>отдаёт несколько ресурсов</a:t>
            </a:r>
            <a:r>
              <a:rPr lang="ru-RU" sz="1800" dirty="0"/>
              <a:t> (например, </a:t>
            </a:r>
            <a:r>
              <a:rPr lang="en" sz="1800" dirty="0"/>
              <a:t>JSON + </a:t>
            </a:r>
            <a:r>
              <a:rPr lang="ru-RU" sz="1800" dirty="0"/>
              <a:t>изображения в одном запросе).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Когда </a:t>
            </a:r>
            <a:r>
              <a:rPr lang="en" sz="1800" b="1" dirty="0"/>
              <a:t>API </a:t>
            </a:r>
            <a:r>
              <a:rPr lang="ru-RU" sz="1800" b="1" dirty="0"/>
              <a:t>работает через веб-браузер</a:t>
            </a:r>
            <a:r>
              <a:rPr lang="ru-RU" sz="1800" dirty="0"/>
              <a:t> (где </a:t>
            </a:r>
            <a:r>
              <a:rPr lang="en" sz="1800" dirty="0"/>
              <a:t>HTTP/2 </a:t>
            </a:r>
            <a:r>
              <a:rPr lang="ru-RU" sz="1800" dirty="0"/>
              <a:t>уже везде поддерживается).</a:t>
            </a:r>
          </a:p>
          <a:p>
            <a:pPr marL="0" indent="0">
              <a:buNone/>
            </a:pPr>
            <a:r>
              <a:rPr lang="ru-RU" sz="2000" dirty="0"/>
              <a:t>❌ </a:t>
            </a:r>
            <a:r>
              <a:rPr lang="ru-RU" sz="2000" b="1" dirty="0"/>
              <a:t>Когда </a:t>
            </a:r>
            <a:r>
              <a:rPr lang="en" sz="2000" b="1" dirty="0"/>
              <a:t>HTTP/2 </a:t>
            </a:r>
            <a:r>
              <a:rPr lang="ru-RU" sz="2000" b="1" dirty="0"/>
              <a:t>не нужен в </a:t>
            </a:r>
            <a:r>
              <a:rPr lang="en" sz="2000" b="1" dirty="0"/>
              <a:t>API?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Если </a:t>
            </a:r>
            <a:r>
              <a:rPr lang="en" sz="1800" b="1" dirty="0"/>
              <a:t>API </a:t>
            </a:r>
            <a:r>
              <a:rPr lang="ru-RU" sz="1800" b="1" dirty="0"/>
              <a:t>делает один крупный запрос и получает один ответ</a:t>
            </a:r>
            <a:r>
              <a:rPr lang="ru-RU" sz="1800" dirty="0"/>
              <a:t> (например, </a:t>
            </a:r>
            <a:r>
              <a:rPr lang="en" sz="1800" dirty="0"/>
              <a:t>API </a:t>
            </a:r>
            <a:r>
              <a:rPr lang="ru-RU" sz="1800" dirty="0"/>
              <a:t>для машинного обучения).</a:t>
            </a:r>
          </a:p>
          <a:p>
            <a:pPr marL="0" indent="0">
              <a:buNone/>
            </a:pPr>
            <a:r>
              <a:rPr lang="ru-RU" sz="2000" b="1" dirty="0"/>
              <a:t>🔹 </a:t>
            </a:r>
            <a:r>
              <a:rPr lang="en" sz="2000" b="1" dirty="0"/>
              <a:t>HTTP/2 </a:t>
            </a:r>
            <a:r>
              <a:rPr lang="ru-RU" sz="2000" b="1" dirty="0"/>
              <a:t>между микросервисами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Микросервисы часто общаются через </a:t>
            </a:r>
            <a:r>
              <a:rPr lang="en" sz="1800" b="1" dirty="0"/>
              <a:t>gRPC</a:t>
            </a:r>
            <a:r>
              <a:rPr lang="en" sz="1800" dirty="0"/>
              <a:t> </a:t>
            </a:r>
            <a:r>
              <a:rPr lang="ru-RU" sz="1800" dirty="0"/>
              <a:t>или </a:t>
            </a:r>
            <a:r>
              <a:rPr lang="en" sz="1800" b="1" dirty="0"/>
              <a:t>Message Queues (Kafka, RabbitMQ)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Но </a:t>
            </a:r>
            <a:r>
              <a:rPr lang="en" sz="1800" b="1" dirty="0"/>
              <a:t>gRPC </a:t>
            </a:r>
            <a:r>
              <a:rPr lang="ru-RU" sz="1800" b="1" dirty="0"/>
              <a:t>использует </a:t>
            </a:r>
            <a:r>
              <a:rPr lang="en" sz="1800" b="1" dirty="0"/>
              <a:t>HTTP/2</a:t>
            </a:r>
            <a:r>
              <a:rPr lang="en" sz="1800" dirty="0"/>
              <a:t>, </a:t>
            </a:r>
            <a:r>
              <a:rPr lang="ru-RU" sz="1800" dirty="0"/>
              <a:t>так что там он важен.</a:t>
            </a:r>
          </a:p>
          <a:p>
            <a:pPr marL="0" indent="0">
              <a:buNone/>
            </a:pPr>
            <a:r>
              <a:rPr lang="ru-RU" sz="2000" dirty="0"/>
              <a:t>✅ </a:t>
            </a:r>
            <a:r>
              <a:rPr lang="ru-RU" sz="2000" b="1" dirty="0"/>
              <a:t>Когда </a:t>
            </a:r>
            <a:r>
              <a:rPr lang="en" sz="2000" b="1" dirty="0"/>
              <a:t>HTTP/2 </a:t>
            </a:r>
            <a:r>
              <a:rPr lang="ru-RU" sz="2000" b="1" dirty="0"/>
              <a:t>полезен?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Когда микросервисы обмениваются множеством маленьких запросов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В </a:t>
            </a:r>
            <a:r>
              <a:rPr lang="en" sz="1800" b="1" dirty="0"/>
              <a:t>gRPC API</a:t>
            </a:r>
            <a:r>
              <a:rPr lang="en" sz="1800" dirty="0"/>
              <a:t> (Google, Netflix, Kubernetes </a:t>
            </a:r>
            <a:r>
              <a:rPr lang="ru-RU" sz="1800" dirty="0"/>
              <a:t>активно используют </a:t>
            </a:r>
            <a:r>
              <a:rPr lang="en" sz="1800" dirty="0"/>
              <a:t>HTTP/2).</a:t>
            </a:r>
            <a:endParaRPr lang="ru-RU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82105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5CA63-0004-A4F5-723C-3686C0D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API :</a:t>
            </a:r>
            <a:r>
              <a:rPr lang="en-US" dirty="0"/>
              <a:t> </a:t>
            </a:r>
            <a:r>
              <a:rPr lang="en" dirty="0"/>
              <a:t>gRPC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HTTP(</a:t>
            </a:r>
            <a:r>
              <a:rPr lang="en" dirty="0"/>
              <a:t>REST)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62997-8BC0-2FB5-C9F1-E504FAF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9599"/>
            <a:ext cx="10515600" cy="957158"/>
          </a:xfrm>
        </p:spPr>
        <p:txBody>
          <a:bodyPr/>
          <a:lstStyle/>
          <a:p>
            <a:r>
              <a:rPr lang="en" sz="2000" dirty="0"/>
              <a:t>gRPC </a:t>
            </a:r>
            <a:r>
              <a:rPr lang="ru-RU" sz="2000" b="1" dirty="0"/>
              <a:t>быстрее и эффективнее</a:t>
            </a:r>
            <a:r>
              <a:rPr lang="ru-RU" sz="2000" dirty="0"/>
              <a:t>, чем </a:t>
            </a:r>
            <a:r>
              <a:rPr lang="en" sz="2000" dirty="0"/>
              <a:t>REST API.</a:t>
            </a:r>
          </a:p>
          <a:p>
            <a:r>
              <a:rPr lang="ru-RU" sz="2000" dirty="0"/>
              <a:t>Но </a:t>
            </a:r>
            <a:r>
              <a:rPr lang="ru-RU" sz="2000" b="1" dirty="0"/>
              <a:t>браузеры не поддерживают </a:t>
            </a:r>
            <a:r>
              <a:rPr lang="en" sz="2000" b="1" dirty="0"/>
              <a:t>gRPC </a:t>
            </a:r>
            <a:r>
              <a:rPr lang="ru-RU" sz="2000" b="1" dirty="0"/>
              <a:t>нативно</a:t>
            </a:r>
            <a:r>
              <a:rPr lang="ru-RU" sz="2000" dirty="0"/>
              <a:t> → нужно использовать </a:t>
            </a:r>
            <a:r>
              <a:rPr lang="en" sz="2000" b="1" dirty="0"/>
              <a:t>gRPC-Web</a:t>
            </a:r>
            <a:r>
              <a:rPr lang="en" sz="2000" dirty="0"/>
              <a:t> </a:t>
            </a:r>
            <a:r>
              <a:rPr lang="ru-RU" sz="2000" dirty="0"/>
              <a:t>или </a:t>
            </a:r>
            <a:r>
              <a:rPr lang="en" sz="2000" dirty="0"/>
              <a:t>REST-</a:t>
            </a:r>
            <a:r>
              <a:rPr lang="ru-RU" sz="2000" dirty="0"/>
              <a:t>прокси.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4E70BDD-108A-BDA6-7819-8AB92755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74020"/>
              </p:ext>
            </p:extLst>
          </p:nvPr>
        </p:nvGraphicFramePr>
        <p:xfrm>
          <a:off x="648630" y="1580154"/>
          <a:ext cx="108947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580">
                  <a:extLst>
                    <a:ext uri="{9D8B030D-6E8A-4147-A177-3AD203B41FA5}">
                      <a16:colId xmlns:a16="http://schemas.microsoft.com/office/drawing/2014/main" val="979191528"/>
                    </a:ext>
                  </a:extLst>
                </a:gridCol>
                <a:gridCol w="3631580">
                  <a:extLst>
                    <a:ext uri="{9D8B030D-6E8A-4147-A177-3AD203B41FA5}">
                      <a16:colId xmlns:a16="http://schemas.microsoft.com/office/drawing/2014/main" val="3509673657"/>
                    </a:ext>
                  </a:extLst>
                </a:gridCol>
                <a:gridCol w="3631580">
                  <a:extLst>
                    <a:ext uri="{9D8B030D-6E8A-4147-A177-3AD203B41FA5}">
                      <a16:colId xmlns:a16="http://schemas.microsoft.com/office/drawing/2014/main" val="194791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72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gRPC (HTTP/2)</a:t>
                      </a:r>
                    </a:p>
                  </a:txBody>
                  <a:tcPr marL="72000" marR="72000" marT="72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REST API (HTTP/1.1, HTTP/2)</a:t>
                      </a:r>
                    </a:p>
                  </a:txBody>
                  <a:tcPr marL="72000" marR="72000" marT="72000" marB="0" anchor="ctr"/>
                </a:tc>
                <a:extLst>
                  <a:ext uri="{0D108BD9-81ED-4DB2-BD59-A6C34878D82A}">
                    <a16:rowId xmlns:a16="http://schemas.microsoft.com/office/drawing/2014/main" val="61536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Протокол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HTTP/1.1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или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98775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Формат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 (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бинарный)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(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текстовый)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5766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Производительность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🚀 Быстрее (меньше задержка)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🐢 Медленнее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6857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передаваемых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📉 Меньше (сжатый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📈 Больше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12254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Мультиплексирование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(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несколько потоков)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🚫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HTTP/1.1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блокирует соединения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2498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Стриминг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(двусторонний)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(кроме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WebSockets)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253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Совместимость с браузерами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(только через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Работает нативно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405051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Простота отладки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Сложнее (бинарный формат)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Легче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понятнее)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4506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813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71857-EF1C-9F59-CC9F-155CDA78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09"/>
            <a:ext cx="10515600" cy="758283"/>
          </a:xfrm>
        </p:spPr>
        <p:txBody>
          <a:bodyPr>
            <a:normAutofit/>
          </a:bodyPr>
          <a:lstStyle/>
          <a:p>
            <a:r>
              <a:rPr lang="ru-RU" dirty="0"/>
              <a:t>Сравнение</a:t>
            </a:r>
            <a:r>
              <a:rPr lang="en-US" dirty="0"/>
              <a:t> </a:t>
            </a:r>
            <a:r>
              <a:rPr lang="ru-RU" dirty="0"/>
              <a:t>расширений протокола </a:t>
            </a:r>
            <a:r>
              <a:rPr lang="en-US" dirty="0"/>
              <a:t>HTTP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1451E82-FEB9-8B23-238A-98B152EE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42118"/>
              </p:ext>
            </p:extLst>
          </p:nvPr>
        </p:nvGraphicFramePr>
        <p:xfrm>
          <a:off x="162559" y="1834080"/>
          <a:ext cx="11815272" cy="390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98198962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129265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8131240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06858006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9549919"/>
                    </a:ext>
                  </a:extLst>
                </a:gridCol>
                <a:gridCol w="2427431">
                  <a:extLst>
                    <a:ext uri="{9D8B030D-6E8A-4147-A177-3AD203B41FA5}">
                      <a16:colId xmlns:a16="http://schemas.microsoft.com/office/drawing/2014/main" val="2958455433"/>
                    </a:ext>
                  </a:extLst>
                </a:gridCol>
              </a:tblGrid>
              <a:tr h="546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Технология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noProof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Прото-кол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Бинарные данные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Двусторонняя связь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браузерами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Идеальные сценарии</a:t>
                      </a:r>
                    </a:p>
                  </a:txBody>
                  <a:tcPr marL="72000" marR="72000" marT="36000" marB="36000" anchor="b"/>
                </a:tc>
                <a:extLst>
                  <a:ext uri="{0D108BD9-81ED-4DB2-BD59-A6C34878D82A}">
                    <a16:rowId xmlns:a16="http://schemas.microsoft.com/office/drawing/2014/main" val="4152780338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(обычно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(нативно)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Чаты, игры, биржи,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live-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трекинг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536180852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+ Server Push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JSON, 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Односторонняя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(сервер → клиент)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подписки, уведомления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491313795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 (HTTP/2)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(только через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Микросервисы,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стриминг данных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091668417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Ограниченно (не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Поддерживается через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proxy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Браузерные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825529129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SSE (Server-Sent Events)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JSON, 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(только сервер → клиент)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уведомления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73468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36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CE1D7-676C-9B28-9760-90AE5BB8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824"/>
            <a:ext cx="10515600" cy="842352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23428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114CB1-FAC4-4D48-BBBA-4723267F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294609"/>
            <a:ext cx="11078816" cy="278652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1" dirty="0"/>
              <a:t>GET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Используется для запроса ресурса. Данные передаются в </a:t>
            </a:r>
            <a:r>
              <a:rPr lang="en" sz="2000" dirty="0"/>
              <a:t>URL (</a:t>
            </a:r>
            <a:r>
              <a:rPr lang="ru-RU" sz="2000" dirty="0"/>
              <a:t>в строке запроса).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✅ (не изменяет ресурс)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 (повторные вызовы не изменяют состояние)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/users/123</a:t>
            </a:r>
            <a:r>
              <a:rPr lang="en" sz="2000" dirty="0"/>
              <a:t> → </a:t>
            </a:r>
            <a:r>
              <a:rPr lang="ru-RU" sz="2000" dirty="0"/>
              <a:t>получить данные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/products?category=books</a:t>
            </a:r>
            <a:r>
              <a:rPr lang="en" sz="2000" dirty="0"/>
              <a:t> → </a:t>
            </a:r>
            <a:r>
              <a:rPr lang="ru-RU" sz="2000" dirty="0"/>
              <a:t>получить список книг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51FC0EE-9956-7B85-F038-B6C73726557B}"/>
              </a:ext>
            </a:extLst>
          </p:cNvPr>
          <p:cNvSpPr txBox="1">
            <a:spLocks/>
          </p:cNvSpPr>
          <p:nvPr/>
        </p:nvSpPr>
        <p:spPr>
          <a:xfrm>
            <a:off x="669235" y="3594402"/>
            <a:ext cx="11078816" cy="2756699"/>
          </a:xfrm>
          <a:prstGeom prst="rect">
            <a:avLst/>
          </a:prstGeom>
          <a:solidFill>
            <a:srgbClr val="DAE9D9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1"/>
              <a:t>HEAD</a:t>
            </a:r>
            <a:endParaRPr lang="en" sz="200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Описание</a:t>
            </a:r>
            <a:r>
              <a:rPr lang="ru-RU" sz="2000"/>
              <a:t>: Аналог </a:t>
            </a:r>
            <a:r>
              <a:rPr lang="en" sz="2000"/>
              <a:t>GET, </a:t>
            </a:r>
            <a:r>
              <a:rPr lang="ru-RU" sz="2000"/>
              <a:t>но без тела ответа. Используется для проверки ресурса (например, чтобы узнать размер файла перед загрузкой).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Безопасный</a:t>
            </a:r>
            <a:r>
              <a:rPr lang="ru-RU" sz="200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Идемпотентный</a:t>
            </a:r>
            <a:r>
              <a:rPr lang="ru-RU" sz="200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Примеры</a:t>
            </a:r>
            <a:r>
              <a:rPr lang="ru-RU" sz="200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 /file.zip</a:t>
            </a:r>
            <a:r>
              <a:rPr lang="en" sz="2000"/>
              <a:t> → </a:t>
            </a:r>
            <a:r>
              <a:rPr lang="ru-RU" sz="2000"/>
              <a:t>сервер вернёт заголовки (размер, тип, дату изменения), но не сам файл.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732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079AAA-C915-4CCD-B818-8B7234EA0ECE}"/>
              </a:ext>
            </a:extLst>
          </p:cNvPr>
          <p:cNvSpPr txBox="1">
            <a:spLocks/>
          </p:cNvSpPr>
          <p:nvPr/>
        </p:nvSpPr>
        <p:spPr>
          <a:xfrm>
            <a:off x="556591" y="59636"/>
            <a:ext cx="11078817" cy="3220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POST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Отправляет данные на сервер для создания ресурса или выполнения другой операции.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(может изменять данные)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❌ (повторные вызовы могут создавать дубликаты)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 /users</a:t>
            </a:r>
            <a:r>
              <a:rPr lang="en" sz="2000" dirty="0"/>
              <a:t> (</a:t>
            </a:r>
            <a:r>
              <a:rPr lang="ru-RU" sz="2000" dirty="0"/>
              <a:t>с телом </a:t>
            </a:r>
            <a:r>
              <a:rPr lang="en-US" sz="2000" dirty="0"/>
              <a:t>«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name=Alex</a:t>
            </a:r>
            <a:r>
              <a:rPr lang="en" sz="2000" dirty="0"/>
              <a:t>») → </a:t>
            </a:r>
            <a:r>
              <a:rPr lang="ru-RU" sz="2000" dirty="0"/>
              <a:t>создать нового пользователя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 /orders</a:t>
            </a:r>
            <a:r>
              <a:rPr lang="en" sz="2000" dirty="0"/>
              <a:t> (</a:t>
            </a:r>
            <a:r>
              <a:rPr lang="ru-RU" sz="2000" dirty="0"/>
              <a:t>с телом </a:t>
            </a:r>
            <a:r>
              <a:rPr lang="en-US" sz="2000" dirty="0"/>
              <a:t>«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item=Laptop&amp;qty=1</a:t>
            </a:r>
            <a:r>
              <a:rPr lang="en" sz="2000" dirty="0"/>
              <a:t>») → </a:t>
            </a:r>
            <a:r>
              <a:rPr lang="ru-RU" sz="2000" dirty="0"/>
              <a:t>оформить заказ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Важно:</a:t>
            </a:r>
            <a:r>
              <a:rPr lang="ru-RU" sz="2000" dirty="0"/>
              <a:t> Данные передаются в теле запроса, а не в </a:t>
            </a:r>
            <a:r>
              <a:rPr lang="en" sz="2000" dirty="0"/>
              <a:t>URL.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7310311-BF5D-EFFF-9685-EB43A757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3369367"/>
            <a:ext cx="11078816" cy="2415205"/>
          </a:xfrm>
          <a:solidFill>
            <a:srgbClr val="F8FDBA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1" dirty="0"/>
              <a:t>PUT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Создаёт новый ресурс или обновляет существующий.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</a:t>
            </a:r>
            <a:r>
              <a:rPr lang="ru-RU" sz="2000" b="1" dirty="0"/>
              <a:t>Идемпотентный</a:t>
            </a:r>
            <a:r>
              <a:rPr lang="ru-RU" sz="2000" dirty="0"/>
              <a:t>: ✅ (повторный вызов приведёт к одному и тому же состоянию)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PUT /users/123</a:t>
            </a:r>
            <a:r>
              <a:rPr lang="en" sz="2000" dirty="0"/>
              <a:t> (</a:t>
            </a:r>
            <a:r>
              <a:rPr lang="ru-RU" sz="2000" dirty="0"/>
              <a:t>с телом "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age=30</a:t>
            </a:r>
            <a:r>
              <a:rPr lang="en" sz="2000" dirty="0"/>
              <a:t>") → </a:t>
            </a:r>
            <a:r>
              <a:rPr lang="ru-RU" sz="2000" dirty="0"/>
              <a:t>обновить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PUT /articles/456</a:t>
            </a:r>
            <a:r>
              <a:rPr lang="en" sz="2000" dirty="0"/>
              <a:t> → </a:t>
            </a:r>
            <a:r>
              <a:rPr lang="ru-RU" sz="2000" dirty="0"/>
              <a:t>создать статью (если её не было) или обновить её содержимое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B3D74-0431-C4DB-6777-E8D34A14FA4C}"/>
              </a:ext>
            </a:extLst>
          </p:cNvPr>
          <p:cNvSpPr txBox="1"/>
          <p:nvPr/>
        </p:nvSpPr>
        <p:spPr>
          <a:xfrm>
            <a:off x="556591" y="5774635"/>
            <a:ext cx="106274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Разница между </a:t>
            </a:r>
            <a:r>
              <a:rPr lang="en" sz="2000" b="1" dirty="0"/>
              <a:t>POST </a:t>
            </a:r>
            <a:r>
              <a:rPr lang="ru-RU" sz="2000" b="1" dirty="0"/>
              <a:t>и </a:t>
            </a:r>
            <a:r>
              <a:rPr lang="en" sz="2000" b="1" dirty="0"/>
              <a:t>PUT</a:t>
            </a:r>
            <a:r>
              <a:rPr lang="en" sz="2000" dirty="0"/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POST </a:t>
            </a:r>
            <a:r>
              <a:rPr lang="ru-RU" sz="2000" dirty="0"/>
              <a:t>создаёт новый ресурс (сервер сам генерирует </a:t>
            </a:r>
            <a:r>
              <a:rPr lang="en" sz="2000" dirty="0"/>
              <a:t>ID).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PUT </a:t>
            </a:r>
            <a:r>
              <a:rPr lang="ru-RU" sz="2000" dirty="0"/>
              <a:t>обновляет ресурс или создаёт его, если он отсутствует (</a:t>
            </a:r>
            <a:r>
              <a:rPr lang="en" sz="2000" dirty="0"/>
              <a:t>ID </a:t>
            </a:r>
            <a:r>
              <a:rPr lang="ru-RU" sz="2000" dirty="0"/>
              <a:t>задаётся клиентом).</a:t>
            </a:r>
          </a:p>
        </p:txBody>
      </p:sp>
    </p:spTree>
    <p:extLst>
      <p:ext uri="{BB962C8B-B14F-4D97-AF65-F5344CB8AC3E}">
        <p14:creationId xmlns:p14="http://schemas.microsoft.com/office/powerpoint/2010/main" val="36205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9323-E1F7-59F0-8A65-E63B8D9A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5A2D869-1773-15BC-ACFE-2C2C2BC0FFB2}"/>
              </a:ext>
            </a:extLst>
          </p:cNvPr>
          <p:cNvSpPr txBox="1">
            <a:spLocks/>
          </p:cNvSpPr>
          <p:nvPr/>
        </p:nvSpPr>
        <p:spPr>
          <a:xfrm>
            <a:off x="639416" y="218663"/>
            <a:ext cx="11078817" cy="3588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PATCH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Частично обновляет ресурс.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⚠️ (зависит от реализации)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PATCH /users/123</a:t>
            </a:r>
            <a:r>
              <a:rPr lang="en" sz="2000" dirty="0"/>
              <a:t> (</a:t>
            </a:r>
            <a:r>
              <a:rPr lang="ru-RU" sz="2000" dirty="0"/>
              <a:t>с телом "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age=35</a:t>
            </a:r>
            <a:r>
              <a:rPr lang="en" sz="2000" dirty="0"/>
              <a:t>" → </a:t>
            </a:r>
            <a:r>
              <a:rPr lang="ru-RU" sz="2000" dirty="0"/>
              <a:t>обновить только возраст пользователя, не затрагивая другие поля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Разница между </a:t>
            </a:r>
            <a:r>
              <a:rPr lang="en" sz="2000" b="1" dirty="0"/>
              <a:t>PUT </a:t>
            </a:r>
            <a:r>
              <a:rPr lang="ru-RU" sz="2000" b="1" dirty="0"/>
              <a:t>и </a:t>
            </a:r>
            <a:r>
              <a:rPr lang="en" sz="2000" b="1" dirty="0"/>
              <a:t>PATCH</a:t>
            </a:r>
            <a:r>
              <a:rPr lang="en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PUT </a:t>
            </a:r>
            <a:r>
              <a:rPr lang="ru-RU" sz="2000" dirty="0"/>
              <a:t>заменяет весь ресурс.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PATCH </a:t>
            </a:r>
            <a:r>
              <a:rPr lang="ru-RU" sz="2000" dirty="0"/>
              <a:t>обновляет только переданные поля.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48D36FE-9359-CAC7-AC0D-76ED5DFA1D26}"/>
              </a:ext>
            </a:extLst>
          </p:cNvPr>
          <p:cNvSpPr txBox="1">
            <a:spLocks/>
          </p:cNvSpPr>
          <p:nvPr/>
        </p:nvSpPr>
        <p:spPr>
          <a:xfrm>
            <a:off x="639416" y="3975655"/>
            <a:ext cx="11078817" cy="275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DELETE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Удаляет ресурс.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(изменяет данные)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 (повторное удаление не изменит состояние)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 /users/123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→ </a:t>
            </a:r>
            <a:r>
              <a:rPr lang="ru-RU" sz="2000" dirty="0"/>
              <a:t>удалить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 /orders/999</a:t>
            </a:r>
            <a:r>
              <a:rPr lang="en" sz="2000" dirty="0"/>
              <a:t> → </a:t>
            </a:r>
            <a:r>
              <a:rPr lang="ru-RU" sz="2000" dirty="0"/>
              <a:t>удалить заказ №999</a:t>
            </a:r>
          </a:p>
        </p:txBody>
      </p:sp>
    </p:spTree>
    <p:extLst>
      <p:ext uri="{BB962C8B-B14F-4D97-AF65-F5344CB8AC3E}">
        <p14:creationId xmlns:p14="http://schemas.microsoft.com/office/powerpoint/2010/main" val="1888727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37461</TotalTime>
  <Words>9210</Words>
  <Application>Microsoft Macintosh PowerPoint</Application>
  <PresentationFormat>Широкоэкранный</PresentationFormat>
  <Paragraphs>1160</Paragraphs>
  <Slides>68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Monaco</vt:lpstr>
      <vt:lpstr>Тема Office</vt:lpstr>
      <vt:lpstr>Протокол HTTP</vt:lpstr>
      <vt:lpstr>О протоколе HTTP</vt:lpstr>
      <vt:lpstr>Презентация PowerPoint</vt:lpstr>
      <vt:lpstr>Анатомия HTTP-запроса (HTTP Request)</vt:lpstr>
      <vt:lpstr>URI: Uniform Resource Locator</vt:lpstr>
      <vt:lpstr>Методы HTTP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посмотреть запрос / ответ в браузере </vt:lpstr>
      <vt:lpstr>Заголовки HTTP-запросов (Request Headers)</vt:lpstr>
      <vt:lpstr>Презентация PowerPoint</vt:lpstr>
      <vt:lpstr>Примеры Content-Type</vt:lpstr>
      <vt:lpstr>Презентация PowerPoint</vt:lpstr>
      <vt:lpstr>Презентация PowerPoint</vt:lpstr>
      <vt:lpstr>Презентация PowerPoint</vt:lpstr>
      <vt:lpstr>Просмотр Cookie в браузере Chrome</vt:lpstr>
      <vt:lpstr>Презентация PowerPoint</vt:lpstr>
      <vt:lpstr>Анатомия HTTP-ответа (HTTP Response)</vt:lpstr>
      <vt:lpstr>Коды состояния</vt:lpstr>
      <vt:lpstr>Коды состояния 2xx (Запрос обработан успешно)</vt:lpstr>
      <vt:lpstr>Коды состояния 3xx (Коды перенаправления)</vt:lpstr>
      <vt:lpstr>Коды 4xx – Ошибки клиента (Запрос содержит ошибку)</vt:lpstr>
      <vt:lpstr>Коды состояния 5xx (Ошибки сервера)</vt:lpstr>
      <vt:lpstr>Заголовки HTTP-ответов (Response Headers)</vt:lpstr>
      <vt:lpstr>Презентация PowerPoint</vt:lpstr>
      <vt:lpstr>Презентация PowerPoint</vt:lpstr>
      <vt:lpstr>Презентация PowerPoint</vt:lpstr>
      <vt:lpstr>Презентация PowerPoint</vt:lpstr>
      <vt:lpstr>Кодирование URI / параметров в HTTP </vt:lpstr>
      <vt:lpstr>Кодировка Base64 Encoding</vt:lpstr>
      <vt:lpstr>Chunked transfer encoding</vt:lpstr>
      <vt:lpstr>HTTP 1.1</vt:lpstr>
      <vt:lpstr>Keep Alive Connections</vt:lpstr>
      <vt:lpstr>HTTP/2 (2015)</vt:lpstr>
      <vt:lpstr>Какие проблемы HTTP/1.1 решает HTTP/2 ?</vt:lpstr>
      <vt:lpstr>Как HTTP/2 улучшает работу на медленных и высоколатентных соединениях?</vt:lpstr>
      <vt:lpstr>Особенности бинарного формата в HTTP/2</vt:lpstr>
      <vt:lpstr>Что даёт бинарный формат HTTP/2?</vt:lpstr>
      <vt:lpstr>Согласование версии протокола (для бинарного протокола)</vt:lpstr>
      <vt:lpstr>Server Push</vt:lpstr>
      <vt:lpstr>HTTP/3 (2022, RFC 9114)</vt:lpstr>
      <vt:lpstr>QUIC</vt:lpstr>
      <vt:lpstr>Как QUIC решает эти проблемы?</vt:lpstr>
      <vt:lpstr>Презентация PowerPoint</vt:lpstr>
      <vt:lpstr>Основные отличия между версиями HTTP</vt:lpstr>
      <vt:lpstr>Поддержка HTTP 2 и 3 в Python-библиотеках</vt:lpstr>
      <vt:lpstr>Поддержка версий HTTP в API-библиотеках</vt:lpstr>
      <vt:lpstr>WebSocket</vt:lpstr>
      <vt:lpstr>Как WebSocket работает</vt:lpstr>
      <vt:lpstr>Как устроен WebSocket-протокол после установления соединения?</vt:lpstr>
      <vt:lpstr>Пример кода для работы с WebSocket на JS</vt:lpstr>
      <vt:lpstr>WebSocket — преимущества и поддержка</vt:lpstr>
      <vt:lpstr>Когда использовать WebSockets, а когда нет?</vt:lpstr>
      <vt:lpstr>Server-Sent Events (SSE)</vt:lpstr>
      <vt:lpstr>Как работает SSE?</vt:lpstr>
      <vt:lpstr>SSE vs WebSocket</vt:lpstr>
      <vt:lpstr>SSE vs WebSocket vs Long Polling</vt:lpstr>
      <vt:lpstr>gRPC (Google Remote Procedure Call)</vt:lpstr>
      <vt:lpstr>Как работает gRPC?</vt:lpstr>
      <vt:lpstr>Пример описания gRPC-сервиса</vt:lpstr>
      <vt:lpstr>Где используется gRPC?</vt:lpstr>
      <vt:lpstr>gRPC-Web</vt:lpstr>
      <vt:lpstr>Когда используется HTTP/2 для API</vt:lpstr>
      <vt:lpstr>API : gRPC vs HTTP(REST)</vt:lpstr>
      <vt:lpstr>Сравнение расширений протокола HTTP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46</cp:revision>
  <dcterms:created xsi:type="dcterms:W3CDTF">2023-08-25T13:10:39Z</dcterms:created>
  <dcterms:modified xsi:type="dcterms:W3CDTF">2025-03-04T08:59:15Z</dcterms:modified>
</cp:coreProperties>
</file>