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7" r:id="rId2"/>
    <p:sldId id="260" r:id="rId3"/>
    <p:sldId id="261" r:id="rId4"/>
    <p:sldId id="262" r:id="rId5"/>
    <p:sldId id="264" r:id="rId6"/>
    <p:sldId id="263" r:id="rId7"/>
    <p:sldId id="266" r:id="rId8"/>
    <p:sldId id="265" r:id="rId9"/>
    <p:sldId id="267" r:id="rId10"/>
    <p:sldId id="272" r:id="rId11"/>
    <p:sldId id="274" r:id="rId12"/>
    <p:sldId id="270" r:id="rId13"/>
    <p:sldId id="278" r:id="rId14"/>
    <p:sldId id="273" r:id="rId15"/>
    <p:sldId id="276" r:id="rId16"/>
    <p:sldId id="279" r:id="rId17"/>
    <p:sldId id="275" r:id="rId18"/>
    <p:sldId id="268" r:id="rId19"/>
    <p:sldId id="269" r:id="rId20"/>
    <p:sldId id="259" r:id="rId21"/>
    <p:sldId id="280" r:id="rId22"/>
    <p:sldId id="271" r:id="rId23"/>
    <p:sldId id="281" r:id="rId2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Светлый стиль 2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E3FDE45-AF77-4B5C-9715-49D594BDF05E}" styleName="Светлый стиль 1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38B1855-1B75-4FBE-930C-398BA8C253C6}" styleName="Стиль из темы 2 - акцент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034E78-7F5D-4C2E-B375-FC64B27BC917}" styleName="Темный стиль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Темный стиль 1 — акцент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DA37D80-6434-44D0-A028-1B22A696006F}" styleName="Светлый стиль 3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104"/>
    <p:restoredTop sz="86404"/>
  </p:normalViewPr>
  <p:slideViewPr>
    <p:cSldViewPr snapToGrid="0">
      <p:cViewPr varScale="1">
        <p:scale>
          <a:sx n="127" d="100"/>
          <a:sy n="127" d="100"/>
        </p:scale>
        <p:origin x="200" y="344"/>
      </p:cViewPr>
      <p:guideLst/>
    </p:cSldViewPr>
  </p:slideViewPr>
  <p:outlineViewPr>
    <p:cViewPr>
      <p:scale>
        <a:sx n="33" d="100"/>
        <a:sy n="33" d="100"/>
      </p:scale>
      <p:origin x="0" y="-3204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C2344A-5F44-9247-953C-2A7A155124F0}" type="datetimeFigureOut">
              <a:rPr lang="ru-RU" smtClean="0"/>
              <a:t>17.03.2025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626AB0-578F-5D43-B343-9F37168533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9884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626AB0-578F-5D43-B343-9F37168533C1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4937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626AB0-578F-5D43-B343-9F37168533C1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8193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626AB0-578F-5D43-B343-9F37168533C1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7269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100246-37EF-8329-6B53-C31A90642B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9ED0D3A-A28B-6493-4E24-1C3F4099A5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5DAD270-4AE7-A336-8DDB-752D7A8EA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1567C-448C-7948-ABE2-6D095D07F811}" type="datetimeFigureOut">
              <a:rPr lang="ru-RU" smtClean="0"/>
              <a:t>17.03.2025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2B273A7-BFC8-7F26-9969-193E74617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3CAAC17-BD59-005C-9B44-7E0BA9364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F2610-3FEB-AC47-930D-4F9F08CE86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8067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F9D358-B6D9-D097-CEBC-4FE3529F6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D75A581-343D-8B11-F8A5-9A0E1B9C1B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56E05AC-4456-D14F-1BE4-7307DADBE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1567C-448C-7948-ABE2-6D095D07F811}" type="datetimeFigureOut">
              <a:rPr lang="ru-RU" smtClean="0"/>
              <a:t>17.03.2025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E6FEB28-F1AB-CC9B-599E-31055D356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3ED0F18-A7CA-F6A8-7C29-2D964CE8B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F2610-3FEB-AC47-930D-4F9F08CE86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322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2CBF921-270E-6004-B1D8-BD15E96DCA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09EF99C-2997-CAD4-1B44-EDBF5C57FB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16BD188-DA7A-0F1A-694F-2F004A203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1567C-448C-7948-ABE2-6D095D07F811}" type="datetimeFigureOut">
              <a:rPr lang="ru-RU" smtClean="0"/>
              <a:t>17.03.2025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CA451E2-4355-3EE7-C4B6-6F7C7D4DC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CD2E6B-D1CB-7DA4-71F4-699E1FF9C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F2610-3FEB-AC47-930D-4F9F08CE86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0716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38EDD4-3070-CD69-3CD1-91CACDB55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5246"/>
            <a:ext cx="10515600" cy="842352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A7A655-7FA3-5A91-C45A-4A3ECB9C9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9233"/>
            <a:ext cx="10515600" cy="5561351"/>
          </a:xfrm>
        </p:spPr>
        <p:txBody>
          <a:bodyPr>
            <a:no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120834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6C339B-E38A-9DD2-1261-684B060FD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5FC9527-61B0-9B70-5E06-1B963FE56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435CFF0-467D-3E9F-ADA8-690AA15B4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1567C-448C-7948-ABE2-6D095D07F811}" type="datetimeFigureOut">
              <a:rPr lang="ru-RU" smtClean="0"/>
              <a:t>17.03.2025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B135D0E-48CD-0904-45AF-88D693813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FA58F44-4B20-59AF-67BF-80AF65C93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F2610-3FEB-AC47-930D-4F9F08CE86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0089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A9A0DB-FDE3-14BD-EA59-791746970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8F27AB-B270-30C6-354A-0E9AD06026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CF4FD5E-852A-4443-2DC5-4AC94DC2B7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25747E6-E102-2EEA-1E11-ED33BBB61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1567C-448C-7948-ABE2-6D095D07F811}" type="datetimeFigureOut">
              <a:rPr lang="ru-RU" smtClean="0"/>
              <a:t>17.03.2025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557F2BD-B0FE-EC69-F4DD-56FB65A87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FBD428B-8110-1191-FFFC-BB283F636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F2610-3FEB-AC47-930D-4F9F08CE86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565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0C0A90-F766-7C1D-556D-255AD401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37791CA-734E-3B8A-D420-2AC5C4561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40E638D-F27A-D20E-8563-DC4D5122E0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D897FFF-58D8-E908-05C1-A1C7A8A549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619AE0D-C2AE-85D9-2854-59E557826B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0078EF1-D69C-E6F3-9307-759E849F1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1567C-448C-7948-ABE2-6D095D07F811}" type="datetimeFigureOut">
              <a:rPr lang="ru-RU" smtClean="0"/>
              <a:t>17.03.2025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4E6C921-9007-010C-1573-931D5AE0E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749CEB1-EB87-E42A-0A6C-CC408A12E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F2610-3FEB-AC47-930D-4F9F08CE86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6900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70CD00-CD65-9132-AA1D-CAA817968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33926BB-C699-F6EA-A375-E2CE338E3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1567C-448C-7948-ABE2-6D095D07F811}" type="datetimeFigureOut">
              <a:rPr lang="ru-RU" smtClean="0"/>
              <a:t>17.03.2025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6D2284D-28F1-05FB-E291-215DA2953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F626275-E991-65BD-F212-B5BD99DC6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F2610-3FEB-AC47-930D-4F9F08CE86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5083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2FFD7F0-EB88-6456-449C-7A3FD21B8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1567C-448C-7948-ABE2-6D095D07F811}" type="datetimeFigureOut">
              <a:rPr lang="ru-RU" smtClean="0"/>
              <a:t>17.03.2025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1BA6A63-EB40-C3B8-2F53-ACB81ABFE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AB5A58C-C5F1-D93F-853A-02FE772F4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F2610-3FEB-AC47-930D-4F9F08CE86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3810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D6BAB5-5ACD-892D-B6BA-321C30371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2855C4-9E20-2A73-5BBF-05722D6F9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BF3DE80-190F-AB8F-60E0-1004B361D1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C0C5146-2604-959F-9765-AFA7B69E0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1567C-448C-7948-ABE2-6D095D07F811}" type="datetimeFigureOut">
              <a:rPr lang="ru-RU" smtClean="0"/>
              <a:t>17.03.2025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36EEC98-94EF-3997-081E-A02AC4E43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45934AE-41E4-4B98-FEF9-CDA10BBA6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F2610-3FEB-AC47-930D-4F9F08CE86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1844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A2DB12-E6C3-2AC5-856B-A580416F8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2C703DF-1343-153D-A642-787CD0CA6C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C227866-862C-4972-82AC-2069A35196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140C7A1-7F5E-5B97-4674-F3C349488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1567C-448C-7948-ABE2-6D095D07F811}" type="datetimeFigureOut">
              <a:rPr lang="ru-RU" smtClean="0"/>
              <a:t>17.03.2025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4B47943-4F43-1466-8959-3EF84496E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AF383D1-2E54-59DC-43EC-5FDE15378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F2610-3FEB-AC47-930D-4F9F08CE86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4648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FE2D7F-86E0-0480-EBD4-4408A5087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625BC95-7929-2A5B-4B02-E9E5FB5D09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D949F93-FE22-55F0-62BF-13CF58C0C4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1567C-448C-7948-ABE2-6D095D07F811}" type="datetimeFigureOut">
              <a:rPr lang="ru-RU" smtClean="0"/>
              <a:t>17.03.2025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BDBE36F-6087-79AB-1ACC-2B66D73871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B4EEB45-8BAF-DB43-66A7-D1B25F10F0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F2610-3FEB-AC47-930D-4F9F08CE86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3843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CE777C-9466-C02A-CBA7-D6AED4E21A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13749"/>
            <a:ext cx="9144000" cy="1915251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>
                <a:solidFill>
                  <a:srgbClr val="FF0000"/>
                </a:solidFill>
              </a:rPr>
              <a:t>Сокеты</a:t>
            </a:r>
            <a:br>
              <a:rPr lang="en-US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ru-RU" dirty="0">
                <a:solidFill>
                  <a:schemeClr val="accent5">
                    <a:lumMod val="75000"/>
                  </a:schemeClr>
                </a:solidFill>
              </a:rPr>
              <a:t>и как с ними работать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50076B90-DB55-5C98-9B9B-866259284F40}"/>
              </a:ext>
            </a:extLst>
          </p:cNvPr>
          <p:cNvSpPr txBox="1">
            <a:spLocks/>
          </p:cNvSpPr>
          <p:nvPr/>
        </p:nvSpPr>
        <p:spPr>
          <a:xfrm>
            <a:off x="9483932" y="6411957"/>
            <a:ext cx="2584340" cy="33526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>
              <a:lnSpc>
                <a:spcPct val="110000"/>
              </a:lnSpc>
              <a:spcBef>
                <a:spcPts val="0"/>
              </a:spcBef>
            </a:pPr>
            <a:r>
              <a:rPr lang="en-US" sz="1800" dirty="0"/>
              <a:t>© </a:t>
            </a:r>
            <a:r>
              <a:rPr lang="ru-RU" sz="1800" dirty="0"/>
              <a:t>Валерий Студенников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F4D86E8-4FE3-3051-1E15-D9F176F40F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3987" y="181248"/>
            <a:ext cx="3069020" cy="9067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C95DF9-355A-2DFA-63F8-503F9B4E0CCC}"/>
              </a:ext>
            </a:extLst>
          </p:cNvPr>
          <p:cNvSpPr txBox="1"/>
          <p:nvPr/>
        </p:nvSpPr>
        <p:spPr>
          <a:xfrm>
            <a:off x="7500396" y="278408"/>
            <a:ext cx="4232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accent5">
                    <a:lumMod val="50000"/>
                  </a:schemeClr>
                </a:solidFill>
              </a:rPr>
              <a:t>Курс «Сетевое программирование»</a:t>
            </a:r>
          </a:p>
        </p:txBody>
      </p:sp>
      <p:pic>
        <p:nvPicPr>
          <p:cNvPr id="7" name="Picture 2" descr="Introduction Sockets to Programming in C using TCP/IP - [0] - 博客园">
            <a:extLst>
              <a:ext uri="{FF2B5EF4-FFF2-40B4-BE49-F238E27FC236}">
                <a16:creationId xmlns:a16="http://schemas.microsoft.com/office/drawing/2014/main" id="{E101CEAE-0C60-B5EE-1239-44F2691AF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007" y="3494948"/>
            <a:ext cx="5655024" cy="3181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Более 6 600 работ на тему «Socket Cpu»: стоковые фото, картинки и  изображения royalty-free - iStock">
            <a:extLst>
              <a:ext uri="{FF2B5EF4-FFF2-40B4-BE49-F238E27FC236}">
                <a16:creationId xmlns:a16="http://schemas.microsoft.com/office/drawing/2014/main" id="{E8DF51D9-F4E9-0BE4-ADE1-F898F4C86B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0" r="19804" b="17582"/>
          <a:stretch/>
        </p:blipFill>
        <p:spPr bwMode="auto">
          <a:xfrm>
            <a:off x="361922" y="3897351"/>
            <a:ext cx="2612047" cy="268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42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A20D13-75AD-5E5F-B063-7AC0D6787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523" y="195294"/>
            <a:ext cx="10515600" cy="842352"/>
          </a:xfrm>
        </p:spPr>
        <p:txBody>
          <a:bodyPr/>
          <a:lstStyle/>
          <a:p>
            <a:r>
              <a:rPr lang="ru-RU" dirty="0"/>
              <a:t>Получение </a:t>
            </a:r>
            <a:r>
              <a:rPr lang="en-US" dirty="0"/>
              <a:t>IP-</a:t>
            </a:r>
            <a:r>
              <a:rPr lang="ru-RU" dirty="0"/>
              <a:t>адреса хоста по имени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75AB96-351D-DF34-224E-EB4DEBBAF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362" y="1111403"/>
            <a:ext cx="11501176" cy="530949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" sz="1800" b="1" noProof="1">
                <a:solidFill>
                  <a:srgbClr val="0C450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" sz="18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socket</a:t>
            </a:r>
            <a:br>
              <a:rPr lang="en" sz="18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sz="18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hostname </a:t>
            </a:r>
            <a:r>
              <a:rPr lang="en" sz="18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8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"example.com"</a:t>
            </a:r>
            <a:br>
              <a:rPr lang="en" sz="18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ip_address </a:t>
            </a:r>
            <a:r>
              <a:rPr lang="en" sz="18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8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socket.gethostbyname</a:t>
            </a:r>
            <a:r>
              <a:rPr lang="en" sz="18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(hostname)</a:t>
            </a:r>
            <a:br>
              <a:rPr lang="en" sz="18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b="1" noProof="1">
                <a:solidFill>
                  <a:srgbClr val="3C4C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" sz="18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(ip_address) </a:t>
            </a:r>
            <a:r>
              <a:rPr lang="en" sz="1800" noProof="1">
                <a:solidFill>
                  <a:srgbClr val="0066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142.250.74.78</a:t>
            </a:r>
            <a:br>
              <a:rPr lang="en" sz="1200" dirty="0">
                <a:solidFill>
                  <a:srgbClr val="0066FF"/>
                </a:solidFill>
                <a:effectLst/>
                <a:latin typeface="Helvetica" pitchFamily="2" charset="0"/>
              </a:rPr>
            </a:br>
            <a:br>
              <a:rPr lang="en" sz="18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addresses </a:t>
            </a:r>
            <a:r>
              <a:rPr lang="en" sz="18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8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socket.gethostbyname_ex</a:t>
            </a:r>
            <a:r>
              <a:rPr lang="en" sz="18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(hostname)</a:t>
            </a:r>
            <a:br>
              <a:rPr lang="en" sz="18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noProof="1">
                <a:solidFill>
                  <a:srgbClr val="0066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-&gt; (name, aliaslist, addresslist)</a:t>
            </a:r>
            <a:br>
              <a:rPr lang="en" sz="1800" noProof="1">
                <a:solidFill>
                  <a:srgbClr val="0066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b="1" dirty="0">
                <a:solidFill>
                  <a:srgbClr val="3C4C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" sz="1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(addresses)</a:t>
            </a:r>
            <a:br>
              <a:rPr lang="en" sz="1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noProof="1">
                <a:solidFill>
                  <a:srgbClr val="0066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('example.com', [], ['23.192.228.84', '23.215.0.136', '23.215.0.138', '96.7.128.175', '96.7.128.198', '23.192.228.80'])</a:t>
            </a:r>
            <a:br>
              <a:rPr lang="en" sz="1800" noProof="1">
                <a:solidFill>
                  <a:srgbClr val="0066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sz="18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noProof="1">
                <a:solidFill>
                  <a:srgbClr val="0066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getaddrinfo(host, port, family=0, type=0, proto=0, flags=0)</a:t>
            </a:r>
            <a:br>
              <a:rPr lang="en" sz="1800" noProof="1">
                <a:solidFill>
                  <a:srgbClr val="0066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addr_info </a:t>
            </a:r>
            <a:r>
              <a:rPr lang="en" sz="18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8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noProof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socket.getaddrinfo</a:t>
            </a:r>
            <a:r>
              <a:rPr lang="en" sz="18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18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'google.com'</a:t>
            </a:r>
            <a:r>
              <a:rPr lang="en" sz="18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sz="1800" b="1" noProof="1">
                <a:solidFill>
                  <a:srgbClr val="585CF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  <a:r>
              <a:rPr lang="en" sz="18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socket.</a:t>
            </a:r>
            <a:r>
              <a:rPr lang="en" sz="1800" b="1" noProof="1">
                <a:solidFill>
                  <a:srgbClr val="C5060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AF_INET6</a:t>
            </a:r>
            <a:r>
              <a:rPr lang="en" sz="18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18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noProof="1">
                <a:solidFill>
                  <a:srgbClr val="0066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[(family, type, proto, canonname, sockaddr)]</a:t>
            </a:r>
            <a:br>
              <a:rPr lang="en" sz="1800" noProof="1">
                <a:solidFill>
                  <a:srgbClr val="0066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pprint(addr_info)</a:t>
            </a:r>
            <a:br>
              <a:rPr lang="en" sz="18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noProof="1">
                <a:solidFill>
                  <a:srgbClr val="0066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[(&lt;AddressFamily.AF_INET6: 30&gt;, &lt;SocketKind.SOCK_DGRAM: 2&gt;, 17 (socket.IPPROTO_TCP), '', ('::ffff:142.250.74.78', 0, 0, 0)),</a:t>
            </a:r>
            <a:br>
              <a:rPr lang="en" sz="1800" noProof="1">
                <a:solidFill>
                  <a:srgbClr val="0066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noProof="1">
                <a:solidFill>
                  <a:srgbClr val="0066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  (&lt;AddressFamily.AF_INET6: 30&gt;, &lt;SocketKind.SOCK_STREAM: 1&gt;, 6 (socket.IPPROTO_UDP), '', ('::ffff:142.250.74.78', 0, 0, 0))]</a:t>
            </a:r>
          </a:p>
        </p:txBody>
      </p:sp>
    </p:spTree>
    <p:extLst>
      <p:ext uri="{BB962C8B-B14F-4D97-AF65-F5344CB8AC3E}">
        <p14:creationId xmlns:p14="http://schemas.microsoft.com/office/powerpoint/2010/main" val="2875076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8153C9-3748-8707-CF71-96F85FDF7A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E7BFD1-063D-F473-C060-695BE0852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717" y="114263"/>
            <a:ext cx="10958565" cy="688961"/>
          </a:xfrm>
        </p:spPr>
        <p:txBody>
          <a:bodyPr>
            <a:normAutofit fontScale="90000"/>
          </a:bodyPr>
          <a:lstStyle/>
          <a:p>
            <a:r>
              <a:rPr lang="ru-RU" noProof="1">
                <a:cs typeface="Consolas" panose="020B0609020204030204" pitchFamily="49" charset="0"/>
              </a:rPr>
              <a:t>Инициализация серверного сокета</a:t>
            </a:r>
            <a:r>
              <a:rPr lang="en-US" noProof="1">
                <a:cs typeface="Consolas" panose="020B0609020204030204" pitchFamily="49" charset="0"/>
              </a:rPr>
              <a:t>: </a:t>
            </a:r>
            <a:r>
              <a:rPr lang="en" sz="4000" noProof="1">
                <a:latin typeface="Consolas" panose="020B0609020204030204" pitchFamily="49" charset="0"/>
                <a:cs typeface="Consolas" panose="020B0609020204030204" pitchFamily="49" charset="0"/>
              </a:rPr>
              <a:t>bind</a:t>
            </a:r>
            <a:r>
              <a:rPr lang="en-US" sz="4000" noProof="1">
                <a:cs typeface="Consolas" panose="020B0609020204030204" pitchFamily="49" charset="0"/>
              </a:rPr>
              <a:t>, </a:t>
            </a:r>
            <a:r>
              <a:rPr lang="en-US" sz="4000" noProof="1">
                <a:latin typeface="Consolas" panose="020B0609020204030204" pitchFamily="49" charset="0"/>
                <a:cs typeface="Consolas" panose="020B0609020204030204" pitchFamily="49" charset="0"/>
              </a:rPr>
              <a:t>listen</a:t>
            </a:r>
            <a:endParaRPr lang="ru-RU" dirty="0">
              <a:cs typeface="Consolas" panose="020B0609020204030204" pitchFamily="49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298BCE-C61A-6B34-7F13-EA1F8B6AC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090" y="833777"/>
            <a:ext cx="10515600" cy="1059793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" sz="20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sock.bind</a:t>
            </a:r>
            <a:r>
              <a:rPr lang="en" sz="20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(address)</a:t>
            </a:r>
            <a:r>
              <a:rPr lang="en" sz="2000" dirty="0">
                <a:cs typeface="Consolas" panose="020B0609020204030204" pitchFamily="49" charset="0"/>
              </a:rPr>
              <a:t> — </a:t>
            </a:r>
            <a:r>
              <a:rPr lang="ru-RU" sz="2000" dirty="0">
                <a:cs typeface="Consolas" panose="020B0609020204030204" pitchFamily="49" charset="0"/>
              </a:rPr>
              <a:t>привязка сокета к конкретному адресу</a:t>
            </a:r>
            <a:br>
              <a:rPr lang="ru-RU" sz="2000" b="1" dirty="0"/>
            </a:br>
            <a:r>
              <a:rPr lang="ru-RU" sz="2000" b="1" dirty="0"/>
              <a:t>Применяется только к серверным сокетам</a:t>
            </a:r>
            <a:r>
              <a:rPr lang="ru-RU" sz="2000" dirty="0"/>
              <a:t> и привязывает их к определённому </a:t>
            </a:r>
            <a:r>
              <a:rPr lang="en" sz="2000" b="1" dirty="0"/>
              <a:t>IP-</a:t>
            </a:r>
            <a:r>
              <a:rPr lang="ru-RU" sz="2000" b="1" dirty="0"/>
              <a:t>адресу + порту</a:t>
            </a:r>
            <a:r>
              <a:rPr lang="ru-RU" sz="2000" dirty="0"/>
              <a:t> или к </a:t>
            </a:r>
            <a:r>
              <a:rPr lang="ru-RU" sz="2000" b="1" dirty="0"/>
              <a:t>файлу.</a:t>
            </a:r>
            <a:endParaRPr lang="en-US" sz="2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A524BF-DF90-0C0F-53BE-47628AE854D1}"/>
              </a:ext>
            </a:extLst>
          </p:cNvPr>
          <p:cNvSpPr txBox="1"/>
          <p:nvPr/>
        </p:nvSpPr>
        <p:spPr>
          <a:xfrm>
            <a:off x="607089" y="1874060"/>
            <a:ext cx="9893440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ru-RU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server_socket.bind(</a:t>
            </a:r>
            <a:r>
              <a:rPr lang="ru-RU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"/tmp/my_socket"</a:t>
            </a:r>
            <a:r>
              <a:rPr lang="ru-RU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    </a:t>
            </a:r>
            <a:r>
              <a:rPr lang="ru-RU" noProof="1">
                <a:solidFill>
                  <a:srgbClr val="0066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UNIX-сокет</a:t>
            </a:r>
            <a:br>
              <a:rPr lang="ru-RU" noProof="1">
                <a:solidFill>
                  <a:srgbClr val="0066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server_socket.bind((</a:t>
            </a:r>
            <a:r>
              <a:rPr lang="ru-RU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"localhost"</a:t>
            </a:r>
            <a:r>
              <a:rPr lang="ru-RU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noProof="1">
                <a:solidFill>
                  <a:srgbClr val="0000C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12345</a:t>
            </a:r>
            <a:r>
              <a:rPr lang="ru-RU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 </a:t>
            </a:r>
            <a:r>
              <a:rPr lang="ru-RU" noProof="1">
                <a:solidFill>
                  <a:srgbClr val="0066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адрес хоста в виде домена</a:t>
            </a:r>
            <a:br>
              <a:rPr lang="ru-RU" noProof="1">
                <a:solidFill>
                  <a:srgbClr val="0066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server_socket.bind((</a:t>
            </a:r>
            <a:r>
              <a:rPr lang="ru-RU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"my-org.ru"</a:t>
            </a:r>
            <a:r>
              <a:rPr lang="ru-RU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noProof="1">
                <a:solidFill>
                  <a:srgbClr val="0000C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12345</a:t>
            </a:r>
            <a:r>
              <a:rPr lang="ru-RU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 </a:t>
            </a:r>
            <a:r>
              <a:rPr lang="ru-RU" noProof="1">
                <a:solidFill>
                  <a:srgbClr val="0066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адрес хоста в виде домена</a:t>
            </a:r>
            <a:br>
              <a:rPr lang="ru-RU" noProof="1">
                <a:solidFill>
                  <a:srgbClr val="0066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server_socket.bind((</a:t>
            </a:r>
            <a:r>
              <a:rPr lang="ru-RU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"127.0.0.1"</a:t>
            </a:r>
            <a:r>
              <a:rPr lang="ru-RU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noProof="1">
                <a:solidFill>
                  <a:srgbClr val="0000C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12345</a:t>
            </a:r>
            <a:r>
              <a:rPr lang="ru-RU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 </a:t>
            </a:r>
            <a:r>
              <a:rPr lang="ru-RU" noProof="1">
                <a:solidFill>
                  <a:srgbClr val="0066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адрес хоста в виде IP</a:t>
            </a:r>
            <a:br>
              <a:rPr lang="ru-RU" noProof="1">
                <a:solidFill>
                  <a:srgbClr val="0066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server_socket.bind((</a:t>
            </a:r>
            <a:r>
              <a:rPr lang="ru-RU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"0.0.0.0"</a:t>
            </a:r>
            <a:r>
              <a:rPr lang="ru-RU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noProof="1">
                <a:solidFill>
                  <a:srgbClr val="0000C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12345</a:t>
            </a:r>
            <a:r>
              <a:rPr lang="ru-RU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   </a:t>
            </a:r>
            <a:r>
              <a:rPr lang="ru-RU" noProof="1">
                <a:solidFill>
                  <a:srgbClr val="0066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на всех доступных интерфейсах!</a:t>
            </a:r>
            <a:endParaRPr lang="ru-RU" noProof="1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7BD7A1-A0BE-2574-D2C3-D83E8D4D8D92}"/>
              </a:ext>
            </a:extLst>
          </p:cNvPr>
          <p:cNvSpPr txBox="1"/>
          <p:nvPr/>
        </p:nvSpPr>
        <p:spPr>
          <a:xfrm>
            <a:off x="607089" y="3410720"/>
            <a:ext cx="802444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ru-RU" b="1" dirty="0"/>
              <a:t>Что делает?</a:t>
            </a:r>
            <a:endParaRPr lang="ru-RU" dirty="0"/>
          </a:p>
          <a:p>
            <a:pPr marL="216000" indent="-216000">
              <a:buFont typeface="Arial" panose="020B0604020202020204" pitchFamily="34" charset="0"/>
              <a:buChar char="•"/>
            </a:pPr>
            <a:r>
              <a:rPr lang="ru-RU" dirty="0"/>
              <a:t>Связывает сокет с указанным адресом и портом.</a:t>
            </a:r>
          </a:p>
          <a:p>
            <a:pPr marL="216000" indent="-216000">
              <a:buFont typeface="Arial" panose="020B0604020202020204" pitchFamily="34" charset="0"/>
              <a:buChar char="•"/>
            </a:pPr>
            <a:r>
              <a:rPr lang="ru-RU" dirty="0"/>
              <a:t>Если порт уже занят — ошибка 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OSError: Address already in use.</a:t>
            </a:r>
          </a:p>
        </p:txBody>
      </p:sp>
      <p:pic>
        <p:nvPicPr>
          <p:cNvPr id="8" name="Picture 4" descr="Основы программирования TCP-сокетов на Java">
            <a:extLst>
              <a:ext uri="{FF2B5EF4-FFF2-40B4-BE49-F238E27FC236}">
                <a16:creationId xmlns:a16="http://schemas.microsoft.com/office/drawing/2014/main" id="{537A3303-2E91-8463-946E-7E402E151A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5366" y="3511203"/>
            <a:ext cx="3456634" cy="3346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Объект 2">
            <a:extLst>
              <a:ext uri="{FF2B5EF4-FFF2-40B4-BE49-F238E27FC236}">
                <a16:creationId xmlns:a16="http://schemas.microsoft.com/office/drawing/2014/main" id="{9561913E-CEA6-B2B4-EC55-D43D5EB8C1A7}"/>
              </a:ext>
            </a:extLst>
          </p:cNvPr>
          <p:cNvSpPr txBox="1">
            <a:spLocks/>
          </p:cNvSpPr>
          <p:nvPr/>
        </p:nvSpPr>
        <p:spPr>
          <a:xfrm>
            <a:off x="582808" y="4484775"/>
            <a:ext cx="7921448" cy="9233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ru-RU" sz="20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sock.listen(</a:t>
            </a:r>
            <a:r>
              <a:rPr lang="ru-RU" sz="2000" noProof="1"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[backlog])</a:t>
            </a:r>
            <a:r>
              <a:rPr lang="en" sz="2000" dirty="0">
                <a:cs typeface="Consolas" panose="020B0609020204030204" pitchFamily="49" charset="0"/>
              </a:rPr>
              <a:t> — </a:t>
            </a:r>
            <a:r>
              <a:rPr lang="ru-RU" sz="2000" dirty="0">
                <a:cs typeface="Consolas" panose="020B0609020204030204" pitchFamily="49" charset="0"/>
              </a:rPr>
              <a:t>слушаем сокет.</a:t>
            </a:r>
          </a:p>
          <a:p>
            <a:pPr marL="180000" indent="-180000">
              <a:lnSpc>
                <a:spcPct val="100000"/>
              </a:lnSpc>
              <a:spcBef>
                <a:spcPts val="0"/>
              </a:spcBef>
            </a:pPr>
            <a:r>
              <a:rPr lang="ru-RU" sz="1800" dirty="0"/>
              <a:t>Сервер начинает ждать входящих подключений.</a:t>
            </a:r>
            <a:endParaRPr lang="en-US" sz="1800" dirty="0"/>
          </a:p>
          <a:p>
            <a:pPr marL="180000" indent="-180000">
              <a:lnSpc>
                <a:spcPct val="100000"/>
              </a:lnSpc>
              <a:spcBef>
                <a:spcPts val="0"/>
              </a:spcBef>
            </a:pPr>
            <a:r>
              <a:rPr lang="ru-RU" sz="1800" dirty="0"/>
              <a:t>Подключения остаются в </a:t>
            </a:r>
            <a:r>
              <a:rPr lang="ru-RU" sz="1800" b="1" dirty="0"/>
              <a:t>очереди</a:t>
            </a:r>
            <a:r>
              <a:rPr lang="ru-RU" sz="1800" dirty="0"/>
              <a:t> до вызова </a:t>
            </a:r>
            <a:r>
              <a:rPr lang="en" sz="1800" dirty="0"/>
              <a:t>accept().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ru-RU" sz="2000" dirty="0">
              <a:cs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7FEF62-CA93-D8C5-405E-51E3EBF633A1}"/>
              </a:ext>
            </a:extLst>
          </p:cNvPr>
          <p:cNvSpPr txBox="1"/>
          <p:nvPr/>
        </p:nvSpPr>
        <p:spPr>
          <a:xfrm>
            <a:off x="607088" y="5468356"/>
            <a:ext cx="792144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server_sock.listen(</a:t>
            </a:r>
            <a:r>
              <a:rPr lang="en" noProof="1">
                <a:solidFill>
                  <a:srgbClr val="0000C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" dirty="0">
                <a:solidFill>
                  <a:srgbClr val="0066FF"/>
                </a:solidFill>
                <a:effectLst/>
                <a:latin typeface="Helvetica" pitchFamily="2" charset="0"/>
              </a:rPr>
              <a:t># </a:t>
            </a:r>
            <a:r>
              <a:rPr lang="ru-RU" dirty="0">
                <a:solidFill>
                  <a:srgbClr val="0066FF"/>
                </a:solidFill>
                <a:effectLst/>
                <a:latin typeface="Helvetica" pitchFamily="2" charset="0"/>
              </a:rPr>
              <a:t>Переводим сокет в режим прослушивания</a:t>
            </a:r>
          </a:p>
        </p:txBody>
      </p:sp>
      <p:pic>
        <p:nvPicPr>
          <p:cNvPr id="11" name="Рисунок 10" descr="Направленный вправо указательный палец, тыльная сторона руки со сплошной заливкой">
            <a:extLst>
              <a:ext uri="{FF2B5EF4-FFF2-40B4-BE49-F238E27FC236}">
                <a16:creationId xmlns:a16="http://schemas.microsoft.com/office/drawing/2014/main" id="{8AE67143-E557-15C4-CDE7-7A608C4E51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5608" y="868122"/>
            <a:ext cx="481480" cy="481480"/>
          </a:xfrm>
          <a:prstGeom prst="rect">
            <a:avLst/>
          </a:prstGeom>
        </p:spPr>
      </p:pic>
      <p:pic>
        <p:nvPicPr>
          <p:cNvPr id="12" name="Рисунок 11" descr="Направленный вправо указательный палец, тыльная сторона руки со сплошной заливкой">
            <a:extLst>
              <a:ext uri="{FF2B5EF4-FFF2-40B4-BE49-F238E27FC236}">
                <a16:creationId xmlns:a16="http://schemas.microsoft.com/office/drawing/2014/main" id="{58EF0B3B-C85A-7F91-D392-460D469347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5608" y="4514921"/>
            <a:ext cx="481480" cy="48148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4029A5A-9F3B-24F7-22AC-7F891F01D48E}"/>
              </a:ext>
            </a:extLst>
          </p:cNvPr>
          <p:cNvSpPr txBox="1"/>
          <p:nvPr/>
        </p:nvSpPr>
        <p:spPr>
          <a:xfrm>
            <a:off x="582808" y="5889545"/>
            <a:ext cx="8048728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latin typeface="Consolas" panose="020B0609020204030204" pitchFamily="49" charset="0"/>
                <a:cs typeface="Consolas" panose="020B0609020204030204" pitchFamily="49" charset="0"/>
              </a:rPr>
              <a:t>backlog</a:t>
            </a:r>
            <a:r>
              <a:rPr lang="en" sz="1800" dirty="0"/>
              <a:t> — </a:t>
            </a:r>
            <a:r>
              <a:rPr lang="ru-RU" sz="1800" dirty="0"/>
              <a:t>максимальная длина очереди </a:t>
            </a:r>
            <a:r>
              <a:rPr lang="ru-RU" sz="1800" b="1" dirty="0"/>
              <a:t>подключений</a:t>
            </a:r>
            <a:r>
              <a:rPr lang="ru-RU" sz="1800" dirty="0"/>
              <a:t>.</a:t>
            </a:r>
            <a:br>
              <a:rPr lang="ru-RU" dirty="0"/>
            </a:br>
            <a:r>
              <a:rPr lang="ru-RU" sz="1400" dirty="0"/>
              <a:t>Если клиентов больше, чем </a:t>
            </a:r>
            <a:r>
              <a:rPr lang="en" sz="1400" dirty="0"/>
              <a:t>backlog, </a:t>
            </a:r>
            <a:r>
              <a:rPr lang="ru-RU" sz="1400" dirty="0"/>
              <a:t>новые соединения будут </a:t>
            </a:r>
            <a:r>
              <a:rPr lang="ru-RU" sz="1400" b="1" dirty="0"/>
              <a:t>отклоняться</a:t>
            </a:r>
            <a:r>
              <a:rPr lang="ru-RU" sz="1400" dirty="0"/>
              <a:t>.</a:t>
            </a:r>
            <a:br>
              <a:rPr lang="ru-RU" sz="1400" dirty="0"/>
            </a:br>
            <a:r>
              <a:rPr lang="ru-RU" sz="1400" dirty="0"/>
              <a:t>Значение по умолчанию — </a:t>
            </a:r>
            <a:r>
              <a:rPr lang="en" sz="1400" noProof="1">
                <a:latin typeface="Consolas" panose="020B0609020204030204" pitchFamily="49" charset="0"/>
                <a:cs typeface="Consolas" panose="020B0609020204030204" pitchFamily="49" charset="0"/>
              </a:rPr>
              <a:t>socket.SOMAXCONN</a:t>
            </a:r>
            <a:r>
              <a:rPr lang="en" sz="1400" dirty="0"/>
              <a:t>  </a:t>
            </a:r>
            <a:r>
              <a:rPr lang="ru-RU" sz="1400" dirty="0"/>
              <a:t>(обычно 128 (</a:t>
            </a:r>
            <a:r>
              <a:rPr lang="en" sz="1400" dirty="0"/>
              <a:t>Linux/macOS) </a:t>
            </a:r>
            <a:r>
              <a:rPr lang="ru-RU" sz="1400" dirty="0"/>
              <a:t>или 200 (</a:t>
            </a:r>
            <a:r>
              <a:rPr lang="en" sz="1400" dirty="0"/>
              <a:t>Windows)</a:t>
            </a:r>
            <a:r>
              <a:rPr lang="ru-RU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69218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D1048F-1F46-CB39-1581-61C1BA30A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cs typeface="Consolas" panose="020B0609020204030204" pitchFamily="49" charset="0"/>
              </a:rPr>
              <a:t>Принятие соединения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accept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E1B001-A505-82C7-A36E-5C12CDD0F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8992"/>
            <a:ext cx="10515600" cy="1111741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sock.</a:t>
            </a:r>
            <a:r>
              <a:rPr lang="en" sz="2000" dirty="0"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accept()</a:t>
            </a:r>
            <a:r>
              <a:rPr lang="en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-&gt; (socket object, address info)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2000" dirty="0"/>
              <a:t>Ожидает подключения клиента.</a:t>
            </a:r>
            <a:br>
              <a:rPr lang="ru-RU" sz="2000" dirty="0"/>
            </a:br>
            <a:r>
              <a:rPr lang="ru-RU" sz="2000" dirty="0"/>
              <a:t>Возвращает новый сокет для общения с клиентом (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conn</a:t>
            </a:r>
            <a:r>
              <a:rPr lang="en" sz="2000" dirty="0"/>
              <a:t>) </a:t>
            </a:r>
            <a:r>
              <a:rPr lang="ru-RU" sz="2000" dirty="0"/>
              <a:t>и адрес клиента (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addr</a:t>
            </a:r>
            <a:r>
              <a:rPr lang="en" sz="2000" dirty="0"/>
              <a:t>).</a:t>
            </a:r>
          </a:p>
          <a:p>
            <a:pPr marL="0" indent="0">
              <a:lnSpc>
                <a:spcPct val="100000"/>
              </a:lnSpc>
              <a:buNone/>
            </a:pPr>
            <a:endParaRPr lang="en" sz="20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2279CF-6D8D-B914-3F9F-ADDBE3F0701F}"/>
              </a:ext>
            </a:extLst>
          </p:cNvPr>
          <p:cNvSpPr txBox="1"/>
          <p:nvPr/>
        </p:nvSpPr>
        <p:spPr>
          <a:xfrm>
            <a:off x="838200" y="2442704"/>
            <a:ext cx="5793712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ru-RU" noProof="1">
                <a:solidFill>
                  <a:srgbClr val="0066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Принимаем соединение от клиента</a:t>
            </a:r>
            <a:br>
              <a:rPr lang="ru-RU" noProof="1">
                <a:solidFill>
                  <a:srgbClr val="0066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conn, addr </a:t>
            </a:r>
            <a:r>
              <a:rPr lang="ru-RU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ru-RU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server_socket.accept()</a:t>
            </a:r>
            <a:br>
              <a:rPr lang="ru-RU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b="1" noProof="1">
                <a:solidFill>
                  <a:srgbClr val="3C4C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ru-RU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(f</a:t>
            </a:r>
            <a:r>
              <a:rPr lang="ru-RU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"Подключение от </a:t>
            </a:r>
            <a:r>
              <a:rPr lang="ru-RU" b="1" noProof="1">
                <a:solidFill>
                  <a:srgbClr val="C5060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{addr}</a:t>
            </a:r>
            <a:r>
              <a:rPr lang="ru-RU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ru-RU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ru-RU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noProof="1">
                <a:solidFill>
                  <a:srgbClr val="0066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'Подключение от ('127.0.0.1', 61741)'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7ED9A8-B1BB-93FD-1162-5E64C41394F8}"/>
              </a:ext>
            </a:extLst>
          </p:cNvPr>
          <p:cNvSpPr txBox="1"/>
          <p:nvPr/>
        </p:nvSpPr>
        <p:spPr>
          <a:xfrm>
            <a:off x="838200" y="4062044"/>
            <a:ext cx="738135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ru-RU" sz="2000" b="1" dirty="0"/>
              <a:t>Что делает?</a:t>
            </a:r>
            <a:endParaRPr lang="ru-RU" sz="2000" dirty="0"/>
          </a:p>
          <a:p>
            <a:pPr marL="216000" indent="-216000">
              <a:buFont typeface="Arial" panose="020B0604020202020204" pitchFamily="34" charset="0"/>
              <a:buChar char="•"/>
            </a:pPr>
            <a:r>
              <a:rPr lang="ru-RU" sz="2000" b="1" dirty="0"/>
              <a:t>Блокирует выполнение</a:t>
            </a:r>
            <a:r>
              <a:rPr lang="ru-RU" sz="2000" dirty="0"/>
              <a:t> программы, пока клиент не подключится.</a:t>
            </a:r>
          </a:p>
          <a:p>
            <a:pPr marL="216000" indent="-216000">
              <a:buFont typeface="Arial" panose="020B0604020202020204" pitchFamily="34" charset="0"/>
              <a:buChar char="•"/>
            </a:pPr>
            <a:r>
              <a:rPr lang="ru-RU" sz="2000" dirty="0"/>
              <a:t>Как только клиент подключается, сервер получает </a:t>
            </a:r>
            <a:r>
              <a:rPr lang="ru-RU" sz="2000" b="1" dirty="0"/>
              <a:t>новый клиентский сокет</a:t>
            </a:r>
            <a:r>
              <a:rPr lang="ru-RU" sz="2000" dirty="0"/>
              <a:t> (отдельный от серверного).</a:t>
            </a:r>
          </a:p>
          <a:p>
            <a:pPr marL="216000" indent="-216000">
              <a:buFont typeface="Arial" panose="020B0604020202020204" pitchFamily="34" charset="0"/>
              <a:buChar char="•"/>
            </a:pPr>
            <a:r>
              <a:rPr lang="ru-RU" sz="2000" dirty="0"/>
              <a:t>Основной сокет </a:t>
            </a:r>
            <a:r>
              <a:rPr lang="ru-RU" sz="2000" b="1" dirty="0"/>
              <a:t>продолжает слушать новые подключения</a:t>
            </a:r>
            <a:r>
              <a:rPr lang="ru-RU" sz="2000" dirty="0"/>
              <a:t>.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B9AB60B4-FA85-1894-6966-BBC07F56B0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59" r="12541"/>
          <a:stretch/>
        </p:blipFill>
        <p:spPr bwMode="auto">
          <a:xfrm>
            <a:off x="7475974" y="2230733"/>
            <a:ext cx="4716026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17111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6E4DA2-41E5-049D-AF42-CB0948837C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BFB894-16BB-A96F-6327-A33236EDB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cs typeface="Consolas" panose="020B0609020204030204" pitchFamily="49" charset="0"/>
              </a:rPr>
              <a:t>Подключиться к серверу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connect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DD1F57-FC39-BBC7-9714-3D15BBA10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8992"/>
            <a:ext cx="10515600" cy="2227805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sock.</a:t>
            </a:r>
            <a:r>
              <a:rPr lang="en" sz="2000" dirty="0"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connect(address)</a:t>
            </a:r>
            <a:endParaRPr lang="en" sz="2000" dirty="0">
              <a:highlight>
                <a:srgbClr val="FF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/>
              <a:t>Используется в клиентском сокете для подключения к серверу</a:t>
            </a:r>
            <a:r>
              <a:rPr lang="en-US" sz="2000" dirty="0"/>
              <a:t> </a:t>
            </a:r>
            <a:r>
              <a:rPr lang="ru-RU" sz="2000" dirty="0"/>
              <a:t>с адресом </a:t>
            </a:r>
            <a:r>
              <a:rPr lang="en-US" sz="2000" dirty="0"/>
              <a:t>address.</a:t>
            </a:r>
          </a:p>
          <a:p>
            <a:pPr marL="180000" indent="-180000">
              <a:lnSpc>
                <a:spcPct val="100000"/>
              </a:lnSpc>
            </a:pPr>
            <a:r>
              <a:rPr lang="en" sz="1800" dirty="0"/>
              <a:t>address — </a:t>
            </a:r>
            <a:r>
              <a:rPr lang="en" sz="1800" b="1" dirty="0"/>
              <a:t>(IP, </a:t>
            </a:r>
            <a:r>
              <a:rPr lang="ru-RU" sz="1800" b="1" dirty="0"/>
              <a:t>порт)</a:t>
            </a:r>
            <a:r>
              <a:rPr lang="ru-RU" sz="1800" dirty="0"/>
              <a:t> сервера для </a:t>
            </a:r>
            <a:r>
              <a:rPr lang="en" sz="1800" dirty="0"/>
              <a:t>AF_INET </a:t>
            </a:r>
            <a:r>
              <a:rPr lang="ru-RU" sz="1800" dirty="0"/>
              <a:t>или путь к файлу (для </a:t>
            </a:r>
            <a:r>
              <a:rPr lang="en" sz="1800" dirty="0"/>
              <a:t>AF_UNIX).</a:t>
            </a:r>
          </a:p>
          <a:p>
            <a:pPr>
              <a:buNone/>
            </a:pPr>
            <a:r>
              <a:rPr lang="ru-RU" sz="1800" b="1" dirty="0"/>
              <a:t>Что делает?</a:t>
            </a:r>
            <a:endParaRPr lang="ru-RU" sz="1800" dirty="0"/>
          </a:p>
          <a:p>
            <a:pPr marL="180000" indent="-180000">
              <a:lnSpc>
                <a:spcPct val="100000"/>
              </a:lnSpc>
              <a:spcBef>
                <a:spcPts val="0"/>
              </a:spcBef>
            </a:pPr>
            <a:r>
              <a:rPr lang="ru-RU" sz="1800" dirty="0"/>
              <a:t>Инициирует </a:t>
            </a:r>
            <a:r>
              <a:rPr lang="en" sz="1800" dirty="0"/>
              <a:t>TCP-</a:t>
            </a:r>
            <a:r>
              <a:rPr lang="ru-RU" sz="1800" dirty="0"/>
              <a:t>соединение с сервером.</a:t>
            </a:r>
            <a:endParaRPr lang="en-US" sz="1800" dirty="0"/>
          </a:p>
          <a:p>
            <a:pPr marL="180000" indent="-180000">
              <a:lnSpc>
                <a:spcPct val="100000"/>
              </a:lnSpc>
              <a:spcBef>
                <a:spcPts val="0"/>
              </a:spcBef>
            </a:pPr>
            <a:r>
              <a:rPr lang="ru-RU" sz="1800" dirty="0"/>
              <a:t>Если сервер не отвечает или порт закрыт — вызывает </a:t>
            </a:r>
            <a:r>
              <a:rPr lang="en" sz="1800" noProof="1">
                <a:latin typeface="Consolas" panose="020B0609020204030204" pitchFamily="49" charset="0"/>
                <a:cs typeface="Consolas" panose="020B0609020204030204" pitchFamily="49" charset="0"/>
              </a:rPr>
              <a:t>ConnectionRefusedError</a:t>
            </a:r>
            <a:r>
              <a:rPr lang="en" sz="1800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B1497B-A7CF-10DE-C2F2-21A356393493}"/>
              </a:ext>
            </a:extLst>
          </p:cNvPr>
          <p:cNvSpPr txBox="1"/>
          <p:nvPr/>
        </p:nvSpPr>
        <p:spPr>
          <a:xfrm>
            <a:off x="838200" y="3707683"/>
            <a:ext cx="7622512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ru-RU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client </a:t>
            </a:r>
            <a:r>
              <a:rPr lang="ru-RU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ru-RU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socket.socket(socket.</a:t>
            </a:r>
            <a:r>
              <a:rPr lang="ru-RU" b="1" noProof="1">
                <a:solidFill>
                  <a:srgbClr val="C5060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AF_UNIX</a:t>
            </a:r>
            <a:r>
              <a:rPr lang="ru-RU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socket.</a:t>
            </a:r>
            <a:r>
              <a:rPr lang="ru-RU" b="1" noProof="1">
                <a:solidFill>
                  <a:srgbClr val="C5060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SOCK_STREAM</a:t>
            </a:r>
            <a:r>
              <a:rPr lang="ru-RU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ru-RU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noProof="1">
                <a:solidFill>
                  <a:srgbClr val="0066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Подключаемся к файл-сокету</a:t>
            </a:r>
            <a:br>
              <a:rPr lang="ru-RU" noProof="1">
                <a:solidFill>
                  <a:srgbClr val="0066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client.connect(</a:t>
            </a:r>
            <a:r>
              <a:rPr lang="ru-RU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"/tmp/my_socket"</a:t>
            </a:r>
            <a:r>
              <a:rPr lang="ru-RU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br>
              <a:rPr lang="en-US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client </a:t>
            </a:r>
            <a:r>
              <a:rPr lang="ru-RU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ru-RU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socket.socket(socket.</a:t>
            </a:r>
            <a:r>
              <a:rPr lang="ru-RU" b="1" noProof="1">
                <a:solidFill>
                  <a:srgbClr val="C5060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AF_</a:t>
            </a:r>
            <a:r>
              <a:rPr lang="en-US" b="1" noProof="1">
                <a:solidFill>
                  <a:srgbClr val="C5060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INET</a:t>
            </a:r>
            <a:r>
              <a:rPr lang="ru-RU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socket.</a:t>
            </a:r>
            <a:r>
              <a:rPr lang="ru-RU" b="1" noProof="1">
                <a:solidFill>
                  <a:srgbClr val="C5060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SOCK_STREAM</a:t>
            </a:r>
            <a:r>
              <a:rPr lang="ru-RU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ru-RU" noProof="1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noProof="1">
                <a:solidFill>
                  <a:srgbClr val="0066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Подключаемся к серверу</a:t>
            </a:r>
            <a:br>
              <a:rPr lang="ru-RU" noProof="1">
                <a:solidFill>
                  <a:srgbClr val="0066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client.connect((</a:t>
            </a:r>
            <a:r>
              <a:rPr lang="ru-RU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'localhost'</a:t>
            </a:r>
            <a:r>
              <a:rPr lang="ru-RU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noProof="1">
                <a:solidFill>
                  <a:srgbClr val="0000C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12345</a:t>
            </a:r>
            <a:r>
              <a:rPr lang="ru-RU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</p:txBody>
      </p:sp>
      <p:pic>
        <p:nvPicPr>
          <p:cNvPr id="8" name="Picture 4" descr="Основы программирования TCP-сокетов на Java">
            <a:extLst>
              <a:ext uri="{FF2B5EF4-FFF2-40B4-BE49-F238E27FC236}">
                <a16:creationId xmlns:a16="http://schemas.microsoft.com/office/drawing/2014/main" id="{2DAF2B55-26CA-0683-9BF2-3E9D987B33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5366" y="3511203"/>
            <a:ext cx="3456634" cy="3346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36040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294EBB-AAC9-24E0-64D0-C6B922856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5246"/>
            <a:ext cx="11109290" cy="842352"/>
          </a:xfrm>
        </p:spPr>
        <p:txBody>
          <a:bodyPr>
            <a:normAutofit/>
          </a:bodyPr>
          <a:lstStyle/>
          <a:p>
            <a:r>
              <a:rPr lang="ru-RU" noProof="1">
                <a:effectLst/>
              </a:rPr>
              <a:t>Получить данные </a:t>
            </a:r>
            <a:r>
              <a:rPr lang="en-US" noProof="1">
                <a:effectLst/>
              </a:rPr>
              <a:t>— </a:t>
            </a:r>
            <a:r>
              <a:rPr lang="ru-RU" noProof="1">
                <a:latin typeface="Consolas" panose="020B0609020204030204" pitchFamily="49" charset="0"/>
                <a:cs typeface="Consolas" panose="020B0609020204030204" pitchFamily="49" charset="0"/>
              </a:rPr>
              <a:t>socket.</a:t>
            </a: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recv</a:t>
            </a:r>
            <a:endParaRPr lang="ru-RU" noProof="1"/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9452CC41-A6AA-4BC5-A274-28AE2F4673F4}"/>
              </a:ext>
            </a:extLst>
          </p:cNvPr>
          <p:cNvSpPr txBox="1">
            <a:spLocks/>
          </p:cNvSpPr>
          <p:nvPr/>
        </p:nvSpPr>
        <p:spPr>
          <a:xfrm>
            <a:off x="838200" y="1118992"/>
            <a:ext cx="10515600" cy="3573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sock.</a:t>
            </a:r>
            <a:r>
              <a:rPr lang="en" sz="20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recv</a:t>
            </a:r>
            <a:r>
              <a:rPr lang="en" sz="20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20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buflen, [flags]</a:t>
            </a:r>
            <a:r>
              <a:rPr lang="en" sz="20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 -&gt; data (bytes array)</a:t>
            </a:r>
            <a:b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2000" dirty="0"/>
              <a:t>Получает данные из сокета</a:t>
            </a:r>
            <a:r>
              <a:rPr lang="en" sz="3200" dirty="0"/>
              <a:t>.</a:t>
            </a:r>
            <a:endParaRPr lang="en-US" sz="3200" dirty="0"/>
          </a:p>
          <a:p>
            <a:pPr>
              <a:lnSpc>
                <a:spcPct val="100000"/>
              </a:lnSpc>
            </a:pPr>
            <a:r>
              <a:rPr lang="ru-RU" sz="1800" noProof="1">
                <a:latin typeface="Consolas" panose="020B0609020204030204" pitchFamily="49" charset="0"/>
                <a:cs typeface="Consolas" panose="020B0609020204030204" pitchFamily="49" charset="0"/>
              </a:rPr>
              <a:t>buflen</a:t>
            </a:r>
            <a:r>
              <a:rPr lang="en" sz="1800" dirty="0"/>
              <a:t> — </a:t>
            </a:r>
            <a:r>
              <a:rPr lang="ru-RU" sz="1800" b="1" dirty="0"/>
              <a:t>максимальный размер получаемых данных</a:t>
            </a:r>
            <a:r>
              <a:rPr lang="ru-RU" sz="1800" dirty="0"/>
              <a:t> в байтах.</a:t>
            </a:r>
            <a:endParaRPr lang="en-US" sz="1800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1600" dirty="0"/>
              <a:t>Обычно 1024 или 4096 — </a:t>
            </a:r>
            <a:r>
              <a:rPr lang="ru-RU" sz="1600" b="1" dirty="0"/>
              <a:t>оптимальные значения</a:t>
            </a:r>
            <a:r>
              <a:rPr lang="ru-RU" sz="1600" dirty="0"/>
              <a:t>.</a:t>
            </a:r>
            <a:endParaRPr lang="en-US" sz="1600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1600" dirty="0"/>
              <a:t>Большие значения могут увеличить задержку.</a:t>
            </a:r>
          </a:p>
          <a:p>
            <a:pPr>
              <a:buNone/>
            </a:pPr>
            <a:r>
              <a:rPr lang="ru-RU" sz="1800" b="1" dirty="0"/>
              <a:t>Что делает?</a:t>
            </a:r>
            <a:endParaRPr lang="en-US" sz="1800" dirty="0"/>
          </a:p>
          <a:p>
            <a:r>
              <a:rPr lang="ru-RU" sz="1800" b="1" dirty="0"/>
              <a:t>Блокирует выполнение</a:t>
            </a:r>
            <a:r>
              <a:rPr lang="ru-RU" sz="1800" dirty="0"/>
              <a:t>, если данных нет.</a:t>
            </a:r>
            <a:endParaRPr lang="en-US" sz="1800" dirty="0"/>
          </a:p>
          <a:p>
            <a:r>
              <a:rPr lang="ru-RU" sz="1800" dirty="0"/>
              <a:t>Если клиент </a:t>
            </a:r>
            <a:r>
              <a:rPr lang="ru-RU" sz="1800" b="1" dirty="0"/>
              <a:t>закрыл соединение</a:t>
            </a:r>
            <a:r>
              <a:rPr lang="ru-RU" sz="1800" dirty="0"/>
              <a:t>, </a:t>
            </a:r>
            <a:r>
              <a:rPr lang="en" sz="1800" noProof="1">
                <a:latin typeface="Consolas" panose="020B0609020204030204" pitchFamily="49" charset="0"/>
                <a:cs typeface="Consolas" panose="020B0609020204030204" pitchFamily="49" charset="0"/>
              </a:rPr>
              <a:t>recv()</a:t>
            </a:r>
            <a:r>
              <a:rPr lang="en" sz="1800" dirty="0"/>
              <a:t> </a:t>
            </a:r>
            <a:r>
              <a:rPr lang="ru-RU" sz="1800" dirty="0"/>
              <a:t>вернет пустую строку (</a:t>
            </a:r>
            <a:r>
              <a:rPr lang="en" sz="1800" dirty="0">
                <a:latin typeface="Consolas" panose="020B0609020204030204" pitchFamily="49" charset="0"/>
                <a:cs typeface="Consolas" panose="020B0609020204030204" pitchFamily="49" charset="0"/>
              </a:rPr>
              <a:t>b""</a:t>
            </a:r>
            <a:r>
              <a:rPr lang="en" sz="1800" dirty="0"/>
              <a:t>).</a:t>
            </a:r>
          </a:p>
          <a:p>
            <a:pPr marL="0" indent="0">
              <a:lnSpc>
                <a:spcPct val="100000"/>
              </a:lnSpc>
              <a:buNone/>
            </a:pPr>
            <a:endParaRPr lang="en" sz="3200" dirty="0"/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49E30B-6A89-2D45-E035-422EC84D28A7}"/>
              </a:ext>
            </a:extLst>
          </p:cNvPr>
          <p:cNvSpPr txBox="1"/>
          <p:nvPr/>
        </p:nvSpPr>
        <p:spPr>
          <a:xfrm>
            <a:off x="838200" y="4596088"/>
            <a:ext cx="9893440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ru-RU" noProof="1">
                <a:solidFill>
                  <a:srgbClr val="0066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Получение данных (буфер 1024 байт)</a:t>
            </a:r>
            <a:br>
              <a:rPr lang="ru-RU" noProof="1">
                <a:solidFill>
                  <a:srgbClr val="0066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data </a:t>
            </a:r>
            <a:r>
              <a:rPr lang="ru-RU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ru-RU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conn.recv(</a:t>
            </a:r>
            <a:r>
              <a:rPr lang="ru-RU" noProof="1">
                <a:solidFill>
                  <a:srgbClr val="0000C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1024</a:t>
            </a:r>
            <a:r>
              <a:rPr lang="ru-RU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ru-RU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b="1" noProof="1">
                <a:solidFill>
                  <a:srgbClr val="3C4C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ru-RU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"Получено:"</a:t>
            </a:r>
            <a:r>
              <a:rPr lang="ru-RU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data.decode())</a:t>
            </a:r>
            <a:endParaRPr lang="ru-RU" noProof="1">
              <a:solidFill>
                <a:srgbClr val="0066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4872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CE9EED-D82C-A1C2-6086-630C176F86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B5C65A-3088-7762-FDD0-23A3E3A5D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5246"/>
            <a:ext cx="11109290" cy="842352"/>
          </a:xfrm>
        </p:spPr>
        <p:txBody>
          <a:bodyPr>
            <a:normAutofit/>
          </a:bodyPr>
          <a:lstStyle/>
          <a:p>
            <a:r>
              <a:rPr lang="ru-RU" noProof="1">
                <a:effectLst/>
              </a:rPr>
              <a:t>Отрправить данные </a:t>
            </a:r>
            <a:r>
              <a:rPr lang="en-US" noProof="1">
                <a:effectLst/>
              </a:rPr>
              <a:t>—</a:t>
            </a: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send, sendall</a:t>
            </a:r>
            <a:endParaRPr lang="ru-RU" noProof="1"/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B7C1B9E6-AD10-CC88-9669-B6CF1F897FE9}"/>
              </a:ext>
            </a:extLst>
          </p:cNvPr>
          <p:cNvSpPr txBox="1">
            <a:spLocks/>
          </p:cNvSpPr>
          <p:nvPr/>
        </p:nvSpPr>
        <p:spPr>
          <a:xfrm>
            <a:off x="838200" y="1118991"/>
            <a:ext cx="10515600" cy="38247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" sz="20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socket.send(data)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	 — </a:t>
            </a:r>
            <a:r>
              <a:rPr lang="ru-RU" sz="2000" dirty="0"/>
              <a:t>Отправляет данные через сокет</a:t>
            </a:r>
            <a:endParaRPr lang="en-US" sz="2000" dirty="0"/>
          </a:p>
          <a:p>
            <a:r>
              <a:rPr lang="en" sz="1800" dirty="0"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" sz="1800" dirty="0"/>
              <a:t> — </a:t>
            </a:r>
            <a:r>
              <a:rPr lang="ru-RU" sz="1800" dirty="0"/>
              <a:t>байтовая строка (</a:t>
            </a:r>
            <a:r>
              <a:rPr lang="en" sz="1800" noProof="1">
                <a:latin typeface="Consolas" panose="020B0609020204030204" pitchFamily="49" charset="0"/>
                <a:cs typeface="Consolas" panose="020B0609020204030204" pitchFamily="49" charset="0"/>
              </a:rPr>
              <a:t>b"Hello"</a:t>
            </a:r>
            <a:r>
              <a:rPr lang="en" sz="1800" dirty="0"/>
              <a:t>), </a:t>
            </a:r>
            <a:r>
              <a:rPr lang="ru-RU" sz="1800" dirty="0"/>
              <a:t>которую нужно отправить.</a:t>
            </a:r>
          </a:p>
          <a:p>
            <a:pPr>
              <a:lnSpc>
                <a:spcPct val="100000"/>
              </a:lnSpc>
              <a:buNone/>
            </a:pPr>
            <a:r>
              <a:rPr lang="ru-RU" sz="1800" b="1" dirty="0"/>
              <a:t>Что делает?</a:t>
            </a:r>
            <a:endParaRPr lang="ru-RU" sz="18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800" noProof="1"/>
              <a:t>Отправляет </a:t>
            </a:r>
            <a:r>
              <a:rPr lang="ru-RU" sz="1800" b="1" noProof="1"/>
              <a:t>часть</a:t>
            </a:r>
            <a:r>
              <a:rPr lang="ru-RU" sz="1800" noProof="1"/>
              <a:t> данных (не гарантирован полный объем).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800" noProof="1"/>
              <a:t>Возвращает </a:t>
            </a:r>
            <a:r>
              <a:rPr lang="ru-RU" sz="1800" b="1" noProof="1"/>
              <a:t>количество реально отправленных байтов</a:t>
            </a:r>
            <a:r>
              <a:rPr lang="ru-RU" sz="1800" noProof="1"/>
              <a:t>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800" noProof="1"/>
              <a:t>В больших объемах данных может потребоваться </a:t>
            </a:r>
            <a:r>
              <a:rPr lang="ru-RU" sz="1800" b="1" noProof="1"/>
              <a:t>цикл while</a:t>
            </a:r>
            <a:r>
              <a:rPr lang="ru-RU" sz="1800" noProof="1"/>
              <a:t>.</a:t>
            </a:r>
            <a:endParaRPr lang="en" sz="1800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" sz="20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socket.sendall(data)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cs typeface="Consolas" panose="020B0609020204030204" pitchFamily="49" charset="0"/>
              </a:rPr>
              <a:t>— </a:t>
            </a:r>
            <a:r>
              <a:rPr lang="ru-RU" sz="2000" dirty="0"/>
              <a:t>Гарантированно отправляет все данные</a:t>
            </a:r>
            <a:endParaRPr lang="en-US" sz="2000" dirty="0"/>
          </a:p>
          <a:p>
            <a:r>
              <a:rPr lang="en" sz="1800" dirty="0"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" sz="1800" dirty="0"/>
              <a:t> — </a:t>
            </a:r>
            <a:r>
              <a:rPr lang="ru-RU" sz="1800" dirty="0"/>
              <a:t>байтовая строка (</a:t>
            </a:r>
            <a:r>
              <a:rPr lang="en" sz="1800" noProof="1">
                <a:latin typeface="Consolas" panose="020B0609020204030204" pitchFamily="49" charset="0"/>
                <a:cs typeface="Consolas" panose="020B0609020204030204" pitchFamily="49" charset="0"/>
              </a:rPr>
              <a:t>b"Hello"</a:t>
            </a:r>
            <a:r>
              <a:rPr lang="en" sz="1800" dirty="0"/>
              <a:t>), </a:t>
            </a:r>
            <a:r>
              <a:rPr lang="ru-RU" sz="1800" dirty="0"/>
              <a:t>которую нужно отправить.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1800" b="1" dirty="0"/>
              <a:t>Что делает?</a:t>
            </a:r>
            <a:endParaRPr lang="ru-RU" sz="18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800" dirty="0"/>
              <a:t>Отправляет </a:t>
            </a:r>
            <a:r>
              <a:rPr lang="ru-RU" sz="1800" b="1" dirty="0"/>
              <a:t>все данные</a:t>
            </a:r>
            <a:r>
              <a:rPr lang="ru-RU" sz="1800" dirty="0"/>
              <a:t>, даже если это занимает несколько вызовов </a:t>
            </a:r>
            <a:r>
              <a:rPr lang="en" sz="1800" dirty="0"/>
              <a:t>send().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800" dirty="0"/>
              <a:t>Если передача прерывается, выбрасывает </a:t>
            </a:r>
            <a:r>
              <a:rPr lang="en" sz="1800" noProof="1">
                <a:latin typeface="Consolas" panose="020B0609020204030204" pitchFamily="49" charset="0"/>
                <a:cs typeface="Consolas" panose="020B0609020204030204" pitchFamily="49" charset="0"/>
              </a:rPr>
              <a:t>BrokenPipeError</a:t>
            </a:r>
            <a:r>
              <a:rPr lang="en" sz="1800" dirty="0"/>
              <a:t>.</a:t>
            </a:r>
          </a:p>
          <a:p>
            <a:pPr marL="0" indent="0">
              <a:buNone/>
            </a:pPr>
            <a:endParaRPr lang="en" sz="2000" noProof="1">
              <a:cs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7DFAF6-C8DE-5ADF-7B2C-FCD22C86C80A}"/>
              </a:ext>
            </a:extLst>
          </p:cNvPr>
          <p:cNvSpPr txBox="1"/>
          <p:nvPr/>
        </p:nvSpPr>
        <p:spPr>
          <a:xfrm>
            <a:off x="838200" y="5170995"/>
            <a:ext cx="9893440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ru-RU" noProof="1">
                <a:solidFill>
                  <a:srgbClr val="0066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Отправляем сообщение серверу</a:t>
            </a:r>
            <a:br>
              <a:rPr lang="ru-RU" noProof="1">
                <a:solidFill>
                  <a:srgbClr val="0066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bytes_sent = </a:t>
            </a:r>
            <a:r>
              <a:rPr lang="ru-RU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client_socket.send(</a:t>
            </a:r>
            <a:r>
              <a:rPr lang="ru-RU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"Привет от клиента!"</a:t>
            </a:r>
            <a:r>
              <a:rPr lang="ru-RU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.encode())</a:t>
            </a:r>
          </a:p>
          <a:p>
            <a:r>
              <a:rPr lang="ru-RU" noProof="1">
                <a:solidFill>
                  <a:srgbClr val="0066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Отправляем ответ клиенту</a:t>
            </a:r>
            <a:br>
              <a:rPr lang="ru-RU" noProof="1">
                <a:solidFill>
                  <a:srgbClr val="0066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server_socket.sendall(</a:t>
            </a:r>
            <a:r>
              <a:rPr lang="ru-RU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"Привет от сервера!"</a:t>
            </a:r>
            <a:r>
              <a:rPr lang="ru-RU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.encode())</a:t>
            </a:r>
            <a:endParaRPr lang="ru-RU" noProof="1">
              <a:solidFill>
                <a:srgbClr val="0066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18728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DB537D-CCE6-B370-E9DB-0EBFE7B72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Закрытие сокета — </a:t>
            </a:r>
            <a:r>
              <a:rPr lang="en" b="1" dirty="0" err="1"/>
              <a:t>socket.close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6AABA3-6D33-BD64-1A76-42CD7D968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9234"/>
            <a:ext cx="10515600" cy="1371392"/>
          </a:xfrm>
        </p:spPr>
        <p:txBody>
          <a:bodyPr/>
          <a:lstStyle/>
          <a:p>
            <a:pPr marL="0" indent="0">
              <a:buNone/>
            </a:pPr>
            <a:r>
              <a:rPr lang="en" sz="20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socket.close()</a:t>
            </a:r>
            <a:r>
              <a:rPr lang="ru-RU" sz="2000" noProof="1">
                <a:latin typeface="Consolas" panose="020B0609020204030204" pitchFamily="49" charset="0"/>
                <a:cs typeface="Consolas" panose="020B0609020204030204" pitchFamily="49" charset="0"/>
              </a:rPr>
              <a:t> — </a:t>
            </a:r>
            <a:r>
              <a:rPr lang="ru-RU" sz="2000" dirty="0"/>
              <a:t>Закрывает соединение и освобождает ресурсы.</a:t>
            </a:r>
          </a:p>
          <a:p>
            <a:pPr>
              <a:buNone/>
            </a:pPr>
            <a:r>
              <a:rPr lang="ru-RU" sz="1800" b="1" dirty="0"/>
              <a:t>Что делает?</a:t>
            </a:r>
            <a:endParaRPr lang="ru-RU" sz="1800" dirty="0"/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ru-RU" sz="1800" dirty="0"/>
              <a:t>Закрывает соединение (для клиента или сервера).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ru-RU" sz="1800" dirty="0"/>
              <a:t>После вызова </a:t>
            </a:r>
            <a:r>
              <a:rPr lang="en" sz="1800" dirty="0">
                <a:latin typeface="Consolas" panose="020B0609020204030204" pitchFamily="49" charset="0"/>
                <a:cs typeface="Consolas" panose="020B0609020204030204" pitchFamily="49" charset="0"/>
              </a:rPr>
              <a:t>close()</a:t>
            </a:r>
            <a:r>
              <a:rPr lang="en" sz="1800" dirty="0"/>
              <a:t>, </a:t>
            </a:r>
            <a:r>
              <a:rPr lang="ru-RU" sz="1800" dirty="0"/>
              <a:t>сокет </a:t>
            </a:r>
            <a:r>
              <a:rPr lang="ru-RU" sz="1800" b="1" dirty="0"/>
              <a:t>не может быть использован снова</a:t>
            </a:r>
            <a:r>
              <a:rPr lang="ru-RU" sz="1800" dirty="0"/>
              <a:t>.</a:t>
            </a:r>
          </a:p>
          <a:p>
            <a:endParaRPr lang="ru-RU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505E36-BD8D-784F-A2E7-A577991DBA10}"/>
              </a:ext>
            </a:extLst>
          </p:cNvPr>
          <p:cNvSpPr txBox="1"/>
          <p:nvPr/>
        </p:nvSpPr>
        <p:spPr>
          <a:xfrm>
            <a:off x="838200" y="2562642"/>
            <a:ext cx="6878934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ru-RU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conn.close()  </a:t>
            </a:r>
            <a:r>
              <a:rPr lang="ru-RU" noProof="1">
                <a:solidFill>
                  <a:srgbClr val="0066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Закрываем соединение с клиентом</a:t>
            </a:r>
            <a:br>
              <a:rPr lang="ru-RU" noProof="1">
                <a:solidFill>
                  <a:srgbClr val="0066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server_socket.close()  </a:t>
            </a:r>
            <a:r>
              <a:rPr lang="ru-RU" noProof="1">
                <a:solidFill>
                  <a:srgbClr val="0066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Закрываем серверный сокет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BBABE1-48FB-5DC6-E560-705DEF63D980}"/>
              </a:ext>
            </a:extLst>
          </p:cNvPr>
          <p:cNvSpPr txBox="1"/>
          <p:nvPr/>
        </p:nvSpPr>
        <p:spPr>
          <a:xfrm>
            <a:off x="612951" y="3348615"/>
            <a:ext cx="10601010" cy="27084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ru-RU" sz="1700" b="1" dirty="0"/>
              <a:t>🛑 Что происходит с сокетами, если процесс </a:t>
            </a:r>
            <a:r>
              <a:rPr lang="en-US" sz="1700" b="1" dirty="0"/>
              <a:t>«</a:t>
            </a:r>
            <a:r>
              <a:rPr lang="ru-RU" sz="1700" b="1" dirty="0"/>
              <a:t>падает</a:t>
            </a:r>
            <a:r>
              <a:rPr lang="en-US" sz="1700" b="1" dirty="0"/>
              <a:t>»</a:t>
            </a:r>
            <a:r>
              <a:rPr lang="ru-RU" sz="1700" b="1" dirty="0"/>
              <a:t>?</a:t>
            </a:r>
            <a:endParaRPr lang="ru-RU" sz="1700" dirty="0"/>
          </a:p>
          <a:p>
            <a:pPr>
              <a:buNone/>
            </a:pPr>
            <a:r>
              <a:rPr lang="ru-RU" sz="1700" dirty="0"/>
              <a:t>В </a:t>
            </a:r>
            <a:r>
              <a:rPr lang="en" sz="1700" b="1" dirty="0"/>
              <a:t>Linux/macOS</a:t>
            </a:r>
            <a:r>
              <a:rPr lang="en" sz="1700" dirty="0"/>
              <a:t> </a:t>
            </a:r>
            <a:r>
              <a:rPr lang="ru-RU" sz="1700" dirty="0"/>
              <a:t>и </a:t>
            </a:r>
            <a:r>
              <a:rPr lang="en" sz="1700" b="1" dirty="0"/>
              <a:t>Windows</a:t>
            </a:r>
            <a:r>
              <a:rPr lang="en" sz="1700" dirty="0"/>
              <a:t> </a:t>
            </a:r>
            <a:r>
              <a:rPr lang="ru-RU" sz="1700" dirty="0"/>
              <a:t>все сокеты, принадлежащие процессу, </a:t>
            </a:r>
            <a:r>
              <a:rPr lang="ru-RU" sz="1700" b="1" dirty="0"/>
              <a:t>автоматически закрываются</a:t>
            </a:r>
            <a:r>
              <a:rPr lang="ru-RU" sz="1700" dirty="0"/>
              <a:t> при завершении процесса.</a:t>
            </a:r>
          </a:p>
          <a:p>
            <a:pPr>
              <a:buNone/>
            </a:pPr>
            <a:r>
              <a:rPr lang="ru-RU" sz="1700" dirty="0"/>
              <a:t>Операционная система </a:t>
            </a:r>
            <a:r>
              <a:rPr lang="ru-RU" sz="1700" b="1" dirty="0"/>
              <a:t>очищает все файловые дескрипторы</a:t>
            </a:r>
            <a:r>
              <a:rPr lang="ru-RU" sz="1700" dirty="0"/>
              <a:t>, включая сетевые сокеты.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700" b="1" dirty="0"/>
              <a:t>Если процесс закрывается </a:t>
            </a:r>
            <a:r>
              <a:rPr lang="en-US" sz="1700" b="1" dirty="0"/>
              <a:t>«</a:t>
            </a:r>
            <a:r>
              <a:rPr lang="ru-RU" sz="1700" b="1" dirty="0"/>
              <a:t>нормально</a:t>
            </a:r>
            <a:r>
              <a:rPr lang="en-US" sz="1700" b="1" dirty="0"/>
              <a:t>»</a:t>
            </a:r>
            <a:endParaRPr lang="ru-RU" sz="17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700" dirty="0"/>
              <a:t>ОС отправляет </a:t>
            </a:r>
            <a:r>
              <a:rPr lang="en" sz="1700" dirty="0"/>
              <a:t>FIN, </a:t>
            </a:r>
            <a:r>
              <a:rPr lang="ru-RU" sz="1700" dirty="0"/>
              <a:t>клиент получает </a:t>
            </a:r>
            <a:r>
              <a:rPr lang="en" sz="1700" dirty="0"/>
              <a:t>EOF </a:t>
            </a:r>
            <a:r>
              <a:rPr lang="ru-RU" sz="1700" dirty="0"/>
              <a:t>в </a:t>
            </a:r>
            <a:r>
              <a:rPr lang="en" sz="1700" noProof="1">
                <a:latin typeface="Consolas" panose="020B0609020204030204" pitchFamily="49" charset="0"/>
                <a:cs typeface="Consolas" panose="020B0609020204030204" pitchFamily="49" charset="0"/>
              </a:rPr>
              <a:t>recv()</a:t>
            </a:r>
            <a:r>
              <a:rPr lang="en" sz="1700" dirty="0"/>
              <a:t> </a:t>
            </a:r>
            <a:r>
              <a:rPr lang="ru-RU" sz="1700" dirty="0"/>
              <a:t>и закрывает соединение.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" sz="1700" dirty="0"/>
              <a:t>TCP-</a:t>
            </a:r>
            <a:r>
              <a:rPr lang="ru-RU" sz="1700" dirty="0"/>
              <a:t>соединение переходит в </a:t>
            </a:r>
            <a:r>
              <a:rPr lang="en" sz="1700" dirty="0"/>
              <a:t>TIME_WAIT (</a:t>
            </a:r>
            <a:r>
              <a:rPr lang="ru-RU" sz="1700" dirty="0"/>
              <a:t>обычно на 30-120 секунд).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700" b="1" dirty="0"/>
              <a:t>Если процесс </a:t>
            </a:r>
            <a:r>
              <a:rPr lang="en-US" sz="1700" b="1" dirty="0"/>
              <a:t>«</a:t>
            </a:r>
            <a:r>
              <a:rPr lang="ru-RU" sz="1700" b="1" dirty="0"/>
              <a:t>падает</a:t>
            </a:r>
            <a:r>
              <a:rPr lang="en-US" sz="1700" b="1" dirty="0"/>
              <a:t>»</a:t>
            </a:r>
            <a:r>
              <a:rPr lang="ru-RU" sz="1700" b="1" dirty="0"/>
              <a:t> без </a:t>
            </a:r>
            <a:r>
              <a:rPr lang="en" sz="1700" b="1" dirty="0">
                <a:latin typeface="Consolas" panose="020B0609020204030204" pitchFamily="49" charset="0"/>
                <a:cs typeface="Consolas" panose="020B0609020204030204" pitchFamily="49" charset="0"/>
              </a:rPr>
              <a:t>close()</a:t>
            </a:r>
            <a:endParaRPr lang="ru-RU" sz="17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700" dirty="0"/>
              <a:t>ОС </a:t>
            </a:r>
            <a:r>
              <a:rPr lang="ru-RU" sz="1700" b="1" dirty="0"/>
              <a:t>форсирует закрытие</a:t>
            </a:r>
            <a:r>
              <a:rPr lang="ru-RU" sz="1700" dirty="0"/>
              <a:t> и отправляет </a:t>
            </a:r>
            <a:r>
              <a:rPr lang="en" sz="1700" dirty="0"/>
              <a:t>RST (Reset).</a:t>
            </a:r>
            <a:endParaRPr lang="ru-RU" sz="17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700" dirty="0"/>
              <a:t>Клиенту </a:t>
            </a:r>
            <a:r>
              <a:rPr lang="en" sz="1700" noProof="1">
                <a:latin typeface="Consolas" panose="020B0609020204030204" pitchFamily="49" charset="0"/>
                <a:cs typeface="Consolas" panose="020B0609020204030204" pitchFamily="49" charset="0"/>
              </a:rPr>
              <a:t>recv()</a:t>
            </a:r>
            <a:r>
              <a:rPr lang="en" sz="1700" dirty="0"/>
              <a:t> </a:t>
            </a:r>
            <a:r>
              <a:rPr lang="ru-RU" sz="1700" dirty="0"/>
              <a:t>вернет ошибку </a:t>
            </a:r>
            <a:r>
              <a:rPr lang="en" sz="1700" dirty="0">
                <a:latin typeface="Consolas" panose="020B0609020204030204" pitchFamily="49" charset="0"/>
                <a:cs typeface="Consolas" panose="020B0609020204030204" pitchFamily="49" charset="0"/>
              </a:rPr>
              <a:t>Connection reset by peer</a:t>
            </a:r>
            <a:r>
              <a:rPr lang="en" sz="1700" dirty="0"/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3DF9DD-D183-D259-EC64-E6D7F2E1C149}"/>
              </a:ext>
            </a:extLst>
          </p:cNvPr>
          <p:cNvSpPr txBox="1"/>
          <p:nvPr/>
        </p:nvSpPr>
        <p:spPr>
          <a:xfrm>
            <a:off x="904353" y="6173069"/>
            <a:ext cx="9927771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ru-RU" noProof="1">
                <a:solidFill>
                  <a:srgbClr val="0066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Разрешаем повторное использование порта</a:t>
            </a:r>
            <a:br>
              <a:rPr lang="ru-RU" noProof="1">
                <a:solidFill>
                  <a:srgbClr val="0066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server_socket.setsockopt(socket.</a:t>
            </a:r>
            <a:r>
              <a:rPr lang="ru-RU" b="1" noProof="1">
                <a:solidFill>
                  <a:srgbClr val="C5060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SOL_SOCKET</a:t>
            </a:r>
            <a:r>
              <a:rPr lang="ru-RU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socket.</a:t>
            </a:r>
            <a:r>
              <a:rPr lang="ru-RU" b="1" noProof="1">
                <a:solidFill>
                  <a:srgbClr val="C5060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SO_REUSEADDR</a:t>
            </a:r>
            <a:r>
              <a:rPr lang="ru-RU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noProof="1">
                <a:solidFill>
                  <a:srgbClr val="0000C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ru-RU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499388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9279C6-4852-6598-9B66-9E7C12E5A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475" y="391885"/>
            <a:ext cx="6487047" cy="842352"/>
          </a:xfrm>
        </p:spPr>
        <p:txBody>
          <a:bodyPr/>
          <a:lstStyle/>
          <a:p>
            <a:r>
              <a:rPr lang="ru-RU" dirty="0"/>
              <a:t>Резюме по </a:t>
            </a:r>
            <a:r>
              <a:rPr lang="en-US" dirty="0"/>
              <a:t>socket API</a:t>
            </a:r>
            <a:endParaRPr lang="ru-RU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A58EAE82-A775-CCC3-7DC7-60B214E0E46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65443" y="2126227"/>
          <a:ext cx="6909079" cy="3840480"/>
        </p:xfrm>
        <a:graphic>
          <a:graphicData uri="http://schemas.openxmlformats.org/drawingml/2006/table">
            <a:tbl>
              <a:tblPr bandRow="1">
                <a:tableStyleId>{5DA37D80-6434-44D0-A028-1B22A696006F}</a:tableStyleId>
              </a:tblPr>
              <a:tblGrid>
                <a:gridCol w="1171471">
                  <a:extLst>
                    <a:ext uri="{9D8B030D-6E8A-4147-A177-3AD203B41FA5}">
                      <a16:colId xmlns:a16="http://schemas.microsoft.com/office/drawing/2014/main" val="2698185826"/>
                    </a:ext>
                  </a:extLst>
                </a:gridCol>
                <a:gridCol w="3195376">
                  <a:extLst>
                    <a:ext uri="{9D8B030D-6E8A-4147-A177-3AD203B41FA5}">
                      <a16:colId xmlns:a16="http://schemas.microsoft.com/office/drawing/2014/main" val="1911969473"/>
                    </a:ext>
                  </a:extLst>
                </a:gridCol>
                <a:gridCol w="1678075">
                  <a:extLst>
                    <a:ext uri="{9D8B030D-6E8A-4147-A177-3AD203B41FA5}">
                      <a16:colId xmlns:a16="http://schemas.microsoft.com/office/drawing/2014/main" val="2787119274"/>
                    </a:ext>
                  </a:extLst>
                </a:gridCol>
                <a:gridCol w="864157">
                  <a:extLst>
                    <a:ext uri="{9D8B030D-6E8A-4147-A177-3AD203B41FA5}">
                      <a16:colId xmlns:a16="http://schemas.microsoft.com/office/drawing/2014/main" val="34012582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Метод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Назначение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Где используется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Non</a:t>
                      </a:r>
                      <a:br>
                        <a:rPr lang="en-US" b="1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Block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70013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noProof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bind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Привязывает сокет к </a:t>
                      </a:r>
                      <a:r>
                        <a:rPr lang="en" dirty="0">
                          <a:solidFill>
                            <a:schemeClr val="tx1"/>
                          </a:solidFill>
                        </a:rPr>
                        <a:t>IP/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порту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или файлу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-RU">
                          <a:solidFill>
                            <a:schemeClr val="tx1"/>
                          </a:solidFill>
                        </a:rPr>
                        <a:t>Сервер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03863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noProof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listen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-RU">
                          <a:solidFill>
                            <a:schemeClr val="tx1"/>
                          </a:solidFill>
                        </a:rPr>
                        <a:t>Начинает слушать соединения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Сервер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20036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noProof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accept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-RU">
                          <a:solidFill>
                            <a:schemeClr val="tx1"/>
                          </a:solidFill>
                        </a:rPr>
                        <a:t>Ожидает клиента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Сервер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ru-RU" dirty="0"/>
                        <a:t>❌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68941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noProof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connect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-RU">
                          <a:solidFill>
                            <a:schemeClr val="tx1"/>
                          </a:solidFill>
                        </a:rPr>
                        <a:t>Подключается к серверу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-RU">
                          <a:solidFill>
                            <a:schemeClr val="tx1"/>
                          </a:solidFill>
                        </a:rPr>
                        <a:t>Клиент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ru-RU" dirty="0"/>
                        <a:t>❌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35760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noProof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recv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-RU">
                          <a:solidFill>
                            <a:schemeClr val="tx1"/>
                          </a:solidFill>
                        </a:rPr>
                        <a:t>Получает данные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-RU">
                          <a:solidFill>
                            <a:schemeClr val="tx1"/>
                          </a:solidFill>
                        </a:rPr>
                        <a:t>Сервер, клиент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ru-RU" dirty="0"/>
                        <a:t>❌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45506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noProof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send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-RU">
                          <a:solidFill>
                            <a:schemeClr val="tx1"/>
                          </a:solidFill>
                        </a:rPr>
                        <a:t>Отправляет часть данных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-RU">
                          <a:solidFill>
                            <a:schemeClr val="tx1"/>
                          </a:solidFill>
                        </a:rPr>
                        <a:t>Сервер, клиент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ru-RU" dirty="0"/>
                        <a:t>❌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99385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noProof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sendall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-RU">
                          <a:solidFill>
                            <a:schemeClr val="tx1"/>
                          </a:solidFill>
                        </a:rPr>
                        <a:t>Отправляет все данные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-RU">
                          <a:solidFill>
                            <a:schemeClr val="tx1"/>
                          </a:solidFill>
                        </a:rPr>
                        <a:t>Сервер, клиент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ru-RU" dirty="0"/>
                        <a:t>❌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43382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noProof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close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-RU">
                          <a:solidFill>
                            <a:schemeClr val="tx1"/>
                          </a:solidFill>
                        </a:rPr>
                        <a:t>Закрывает соединение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Сервер, клиент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7066441"/>
                  </a:ext>
                </a:extLst>
              </a:tr>
            </a:tbl>
          </a:graphicData>
        </a:graphic>
      </p:graphicFrame>
      <p:pic>
        <p:nvPicPr>
          <p:cNvPr id="5" name="Picture 2" descr="TCP socket flow">
            <a:extLst>
              <a:ext uri="{FF2B5EF4-FFF2-40B4-BE49-F238E27FC236}">
                <a16:creationId xmlns:a16="http://schemas.microsoft.com/office/drawing/2014/main" id="{C51BA338-0EB6-3A3A-7BD1-2259A6515A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7200" y="1004835"/>
            <a:ext cx="4804800" cy="5411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55631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9F923B-5D51-9536-52A1-4744096DB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113" y="185246"/>
            <a:ext cx="10515600" cy="731821"/>
          </a:xfrm>
        </p:spPr>
        <p:txBody>
          <a:bodyPr/>
          <a:lstStyle/>
          <a:p>
            <a:r>
              <a:rPr lang="ru-RU" dirty="0"/>
              <a:t>Файловый сокет</a:t>
            </a:r>
            <a:r>
              <a:rPr lang="en-US" dirty="0"/>
              <a:t>: </a:t>
            </a:r>
            <a:r>
              <a:rPr lang="ru-RU" dirty="0"/>
              <a:t>сервер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5C17AB-98F5-8752-05D2-BFC254A12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643" y="856778"/>
            <a:ext cx="8411727" cy="5755687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marL="0" indent="0">
              <a:lnSpc>
                <a:spcPct val="95000"/>
              </a:lnSpc>
              <a:buNone/>
            </a:pPr>
            <a:r>
              <a:rPr lang="ru-RU" sz="1800" b="1" noProof="1">
                <a:solidFill>
                  <a:srgbClr val="0C450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ru-RU" sz="18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socket</a:t>
            </a:r>
            <a:br>
              <a:rPr lang="ru-RU" sz="18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ru-RU" sz="18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800" b="1" noProof="1">
                <a:solidFill>
                  <a:srgbClr val="C5060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SOCKET_PATH</a:t>
            </a:r>
            <a:r>
              <a:rPr lang="ru-RU" sz="18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8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ru-RU" sz="18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8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"/tmp/my_socket"</a:t>
            </a:r>
            <a:br>
              <a:rPr lang="ru-RU" sz="18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800" noProof="1">
                <a:solidFill>
                  <a:srgbClr val="0066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800" noProof="1">
                <a:solidFill>
                  <a:srgbClr val="0066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 </a:t>
            </a:r>
            <a:r>
              <a:rPr lang="ru-RU" sz="1800" noProof="1">
                <a:solidFill>
                  <a:srgbClr val="0066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(Удаляем старый сокет, если он остался)</a:t>
            </a:r>
            <a:br>
              <a:rPr lang="ru-RU" sz="18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800" noProof="1">
                <a:solidFill>
                  <a:srgbClr val="0066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Создаем UNIX-сокет</a:t>
            </a:r>
            <a:br>
              <a:rPr lang="ru-RU" sz="1800" noProof="1">
                <a:solidFill>
                  <a:srgbClr val="0066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8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server </a:t>
            </a:r>
            <a:r>
              <a:rPr lang="ru-RU" sz="18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ru-RU" sz="18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socket.</a:t>
            </a:r>
            <a:r>
              <a:rPr lang="ru-RU" sz="1800" noProof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socket</a:t>
            </a:r>
            <a:r>
              <a:rPr lang="ru-RU" sz="18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 socket.</a:t>
            </a:r>
            <a:r>
              <a:rPr lang="ru-RU" sz="1800" b="1" noProof="1">
                <a:solidFill>
                  <a:srgbClr val="C5060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AF_UNIX</a:t>
            </a:r>
            <a:r>
              <a:rPr lang="ru-RU" sz="18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socket.</a:t>
            </a:r>
            <a:r>
              <a:rPr lang="ru-RU" sz="1800" b="1" noProof="1">
                <a:solidFill>
                  <a:srgbClr val="C5060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SOCK_STREAM</a:t>
            </a:r>
            <a:r>
              <a:rPr lang="ru-RU" sz="18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)</a:t>
            </a:r>
            <a:br>
              <a:rPr lang="ru-RU" sz="18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800" noProof="1">
                <a:solidFill>
                  <a:srgbClr val="0066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Привязка к файлу (для UNIX-сокетов).</a:t>
            </a:r>
            <a:br>
              <a:rPr lang="ru-RU" sz="1800" noProof="1">
                <a:solidFill>
                  <a:srgbClr val="0066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8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server.</a:t>
            </a:r>
            <a:r>
              <a:rPr lang="ru-RU" sz="1800" noProof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bind</a:t>
            </a:r>
            <a:r>
              <a:rPr lang="ru-RU" sz="18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sz="1800" b="1" noProof="1">
                <a:solidFill>
                  <a:srgbClr val="C5060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SOCKET_PATH</a:t>
            </a:r>
            <a:r>
              <a:rPr lang="ru-RU" sz="18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ru-RU" sz="18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800" noProof="1">
                <a:solidFill>
                  <a:srgbClr val="0066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Переводим сокет в режим ожидания подключений</a:t>
            </a:r>
            <a:br>
              <a:rPr lang="ru-RU" sz="1800" noProof="1">
                <a:solidFill>
                  <a:srgbClr val="0066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8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server.</a:t>
            </a:r>
            <a:r>
              <a:rPr lang="ru-RU" sz="1800" noProof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listen</a:t>
            </a:r>
            <a:r>
              <a:rPr lang="ru-RU" sz="18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br>
              <a:rPr lang="ru-RU" sz="18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800" b="1" noProof="1">
                <a:solidFill>
                  <a:srgbClr val="3C4C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ru-RU" sz="18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sz="18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"Сервер ожидает соединения..."</a:t>
            </a:r>
            <a:r>
              <a:rPr lang="ru-RU" sz="18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ru-RU" sz="18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800" noProof="1">
                <a:solidFill>
                  <a:srgbClr val="0066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Ожидание подключения от клиента — принятие подключения</a:t>
            </a:r>
            <a:br>
              <a:rPr lang="ru-RU" sz="1800" noProof="1">
                <a:solidFill>
                  <a:srgbClr val="0066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8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conn, </a:t>
            </a:r>
            <a:r>
              <a:rPr lang="ru-RU" sz="1800" b="1" noProof="1">
                <a:solidFill>
                  <a:srgbClr val="C5060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ru-RU" sz="18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8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ru-RU" sz="18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server.</a:t>
            </a:r>
            <a:r>
              <a:rPr lang="ru-RU" sz="1800" noProof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accept</a:t>
            </a:r>
            <a:r>
              <a:rPr lang="ru-RU" sz="18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ru-RU" sz="1800" noProof="1">
                <a:solidFill>
                  <a:srgbClr val="0066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-&gt; (socket object, address info)</a:t>
            </a:r>
            <a:br>
              <a:rPr lang="ru-RU" sz="1800" noProof="1">
                <a:solidFill>
                  <a:srgbClr val="0066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800" b="1" noProof="1">
                <a:solidFill>
                  <a:srgbClr val="3C4C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ru-RU" sz="18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sz="18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"Клиент подключился!"</a:t>
            </a:r>
            <a:r>
              <a:rPr lang="ru-RU" sz="18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ru-RU" sz="18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800" noProof="1">
                <a:solidFill>
                  <a:srgbClr val="0066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Получение данных (буфер 1024 байт)</a:t>
            </a:r>
            <a:br>
              <a:rPr lang="ru-RU" sz="1800" noProof="1">
                <a:solidFill>
                  <a:srgbClr val="0066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8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data </a:t>
            </a:r>
            <a:r>
              <a:rPr lang="ru-RU" sz="18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ru-RU" sz="18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conn.</a:t>
            </a:r>
            <a:r>
              <a:rPr lang="ru-RU" sz="1800" noProof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recv</a:t>
            </a:r>
            <a:r>
              <a:rPr lang="ru-RU" sz="18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sz="1800" noProof="1">
                <a:solidFill>
                  <a:srgbClr val="0000C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1024</a:t>
            </a:r>
            <a:r>
              <a:rPr lang="ru-RU" sz="18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ru-RU" sz="18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800" b="1" noProof="1">
                <a:solidFill>
                  <a:srgbClr val="3C4C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ru-RU" sz="18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sz="18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"Получено:"</a:t>
            </a:r>
            <a:r>
              <a:rPr lang="ru-RU" sz="18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data.decode())</a:t>
            </a:r>
            <a:br>
              <a:rPr lang="ru-RU" sz="18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800" noProof="1">
                <a:solidFill>
                  <a:srgbClr val="0066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Получение данных всем клиентам</a:t>
            </a:r>
            <a:br>
              <a:rPr lang="ru-RU" sz="1800" noProof="1">
                <a:solidFill>
                  <a:srgbClr val="0066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8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conn.</a:t>
            </a:r>
            <a:r>
              <a:rPr lang="ru-RU" sz="1800" noProof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sendall</a:t>
            </a:r>
            <a:r>
              <a:rPr lang="ru-RU" sz="18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sz="18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ru-RU" sz="18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"Hello from server!"</a:t>
            </a:r>
            <a:r>
              <a:rPr lang="ru-RU" sz="18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ru-RU" sz="18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800" noProof="1">
                <a:solidFill>
                  <a:srgbClr val="0066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закрываем соединение</a:t>
            </a:r>
            <a:br>
              <a:rPr lang="ru-RU" sz="1800" noProof="1">
                <a:solidFill>
                  <a:srgbClr val="0066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8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conn.close()</a:t>
            </a:r>
            <a:br>
              <a:rPr lang="ru-RU" sz="18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8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server.</a:t>
            </a:r>
            <a:r>
              <a:rPr lang="ru-RU" sz="1800" noProof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close</a:t>
            </a:r>
            <a:r>
              <a:rPr lang="ru-RU" sz="18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ru-RU" sz="1800" noProof="1">
              <a:solidFill>
                <a:srgbClr val="0066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215B7E-5BD3-DA2F-20D9-0F14E0D6646B}"/>
              </a:ext>
            </a:extLst>
          </p:cNvPr>
          <p:cNvSpPr txBox="1"/>
          <p:nvPr/>
        </p:nvSpPr>
        <p:spPr>
          <a:xfrm>
            <a:off x="5929784" y="5572909"/>
            <a:ext cx="6099348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ru-RU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% ./file_socket_server.py</a:t>
            </a:r>
          </a:p>
          <a:p>
            <a:pPr>
              <a:buNone/>
            </a:pPr>
            <a:r>
              <a:rPr lang="ru-RU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Сервер ожидает соединения...</a:t>
            </a:r>
          </a:p>
          <a:p>
            <a:pPr>
              <a:buNone/>
            </a:pPr>
            <a:r>
              <a:rPr lang="ru-RU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Клиент подключился!</a:t>
            </a:r>
          </a:p>
          <a:p>
            <a:r>
              <a:rPr lang="ru-RU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Получено: Hello from client!</a:t>
            </a:r>
          </a:p>
        </p:txBody>
      </p:sp>
      <p:pic>
        <p:nvPicPr>
          <p:cNvPr id="8" name="Picture 2" descr="Diagram for TCP socket flow; TCP connection between the master node and...  | Download Scientific Diagram">
            <a:extLst>
              <a:ext uri="{FF2B5EF4-FFF2-40B4-BE49-F238E27FC236}">
                <a16:creationId xmlns:a16="http://schemas.microsoft.com/office/drawing/2014/main" id="{F238B024-EB02-32D7-A60A-EB0A82408B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3396" y="185246"/>
            <a:ext cx="3638604" cy="3163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9017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DFBC5F-414D-4AB4-5B3E-D34E55FCB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426" y="235488"/>
            <a:ext cx="10515600" cy="842352"/>
          </a:xfrm>
        </p:spPr>
        <p:txBody>
          <a:bodyPr/>
          <a:lstStyle/>
          <a:p>
            <a:r>
              <a:rPr lang="ru-RU" dirty="0"/>
              <a:t>Файловый сокет</a:t>
            </a:r>
            <a:r>
              <a:rPr lang="en-US" dirty="0"/>
              <a:t>: </a:t>
            </a:r>
            <a:r>
              <a:rPr lang="ru-RU" dirty="0"/>
              <a:t>клиент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28E79F-A674-EB07-51DA-72ECCDC82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426" y="1149138"/>
            <a:ext cx="7733044" cy="3694168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ru-RU" sz="1800" b="1" noProof="1">
                <a:solidFill>
                  <a:srgbClr val="0C450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ru-RU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socket</a:t>
            </a:r>
            <a:br>
              <a:rPr lang="ru-RU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ru-RU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800" noProof="1">
                <a:solidFill>
                  <a:srgbClr val="0066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Создаем UNIX-сокет</a:t>
            </a:r>
            <a:br>
              <a:rPr lang="ru-RU" sz="1800" noProof="1">
                <a:solidFill>
                  <a:srgbClr val="0066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client </a:t>
            </a:r>
            <a:r>
              <a:rPr lang="ru-RU" sz="18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ru-RU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socket.</a:t>
            </a:r>
            <a:r>
              <a:rPr lang="ru-RU" sz="1800" noProof="1"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socket</a:t>
            </a:r>
            <a:r>
              <a:rPr lang="ru-RU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(socket.</a:t>
            </a:r>
            <a:r>
              <a:rPr lang="ru-RU" sz="1800" b="1" noProof="1">
                <a:solidFill>
                  <a:srgbClr val="C5060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AF_UNIX</a:t>
            </a:r>
            <a:r>
              <a:rPr lang="ru-RU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socket.</a:t>
            </a:r>
            <a:r>
              <a:rPr lang="ru-RU" sz="1800" b="1" noProof="1">
                <a:solidFill>
                  <a:srgbClr val="C5060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SOCK_STREAM</a:t>
            </a:r>
            <a:r>
              <a:rPr lang="ru-RU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ru-RU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800" noProof="1">
                <a:solidFill>
                  <a:srgbClr val="0066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Соединяемся с файл-сокетом</a:t>
            </a:r>
            <a:br>
              <a:rPr lang="ru-RU" sz="1800" noProof="1">
                <a:solidFill>
                  <a:srgbClr val="0066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client.</a:t>
            </a:r>
            <a:r>
              <a:rPr lang="ru-RU" sz="1800" noProof="1"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connect</a:t>
            </a:r>
            <a:r>
              <a:rPr lang="ru-RU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sz="18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"/tmp/my_socket"</a:t>
            </a:r>
            <a:r>
              <a:rPr lang="ru-RU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ru-RU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800" noProof="1">
                <a:solidFill>
                  <a:srgbClr val="0066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Посылаем данные</a:t>
            </a:r>
            <a:br>
              <a:rPr lang="ru-RU" sz="1800" noProof="1">
                <a:solidFill>
                  <a:srgbClr val="0066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client.</a:t>
            </a:r>
            <a:r>
              <a:rPr lang="ru-RU" sz="1800" noProof="1"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sendall</a:t>
            </a:r>
            <a:r>
              <a:rPr lang="ru-RU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sz="18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ru-RU" sz="18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"Hello from client!"</a:t>
            </a:r>
            <a:r>
              <a:rPr lang="ru-RU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ru-RU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800" noProof="1">
                <a:solidFill>
                  <a:srgbClr val="0066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Получаем данные</a:t>
            </a:r>
            <a:br>
              <a:rPr lang="ru-RU" sz="1800" noProof="1">
                <a:solidFill>
                  <a:srgbClr val="0066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data </a:t>
            </a:r>
            <a:r>
              <a:rPr lang="ru-RU" sz="18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ru-RU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client.</a:t>
            </a:r>
            <a:r>
              <a:rPr lang="ru-RU" sz="1800" noProof="1"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recv</a:t>
            </a:r>
            <a:r>
              <a:rPr lang="ru-RU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sz="1800" noProof="1">
                <a:solidFill>
                  <a:srgbClr val="0000C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1024</a:t>
            </a:r>
            <a:r>
              <a:rPr lang="ru-RU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ru-RU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800" b="1" noProof="1">
                <a:solidFill>
                  <a:srgbClr val="3C4C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ru-RU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sz="18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"Ответ от сервера:"</a:t>
            </a:r>
            <a:r>
              <a:rPr lang="ru-RU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data.decode())</a:t>
            </a:r>
            <a:br>
              <a:rPr lang="ru-RU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800" noProof="1">
                <a:solidFill>
                  <a:srgbClr val="0066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Закрываем сокет</a:t>
            </a:r>
            <a:br>
              <a:rPr lang="ru-RU" sz="1800" noProof="1">
                <a:solidFill>
                  <a:srgbClr val="0066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client.</a:t>
            </a:r>
            <a:r>
              <a:rPr lang="ru-RU" sz="1800" noProof="1"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close</a:t>
            </a:r>
            <a:r>
              <a:rPr lang="ru-RU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br>
              <a:rPr lang="ru-RU" sz="18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ru-RU" sz="1800" noProof="1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4" name="Picture 2" descr="Diagram for TCP socket flow; TCP connection between the master node and...  | Download Scientific Diagram">
            <a:extLst>
              <a:ext uri="{FF2B5EF4-FFF2-40B4-BE49-F238E27FC236}">
                <a16:creationId xmlns:a16="http://schemas.microsoft.com/office/drawing/2014/main" id="{1C91ABC1-6470-3084-4C2A-C4A19EA37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3396" y="185246"/>
            <a:ext cx="3638604" cy="3163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D4293D-B8C1-1246-BEE2-9B806EF46126}"/>
              </a:ext>
            </a:extLst>
          </p:cNvPr>
          <p:cNvSpPr txBox="1"/>
          <p:nvPr/>
        </p:nvSpPr>
        <p:spPr>
          <a:xfrm>
            <a:off x="5503722" y="5847920"/>
            <a:ext cx="6099348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ru-RU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% ./file_socket_client.py</a:t>
            </a:r>
          </a:p>
          <a:p>
            <a:r>
              <a:rPr lang="ru-RU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Ответ от сервера: Hello from server!</a:t>
            </a:r>
          </a:p>
        </p:txBody>
      </p:sp>
    </p:spTree>
    <p:extLst>
      <p:ext uri="{BB962C8B-B14F-4D97-AF65-F5344CB8AC3E}">
        <p14:creationId xmlns:p14="http://schemas.microsoft.com/office/powerpoint/2010/main" val="3634359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591BCB-2FFB-66EA-CD4B-683489C11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Основные понятия </a:t>
            </a:r>
            <a:r>
              <a:rPr lang="en-US" sz="4000" dirty="0"/>
              <a:t>TCP/IP</a:t>
            </a:r>
            <a:endParaRPr lang="ru-RU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032095-0C81-04D4-65F2-09448F9A7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8753"/>
            <a:ext cx="10515600" cy="5613403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" sz="2000" b="1" dirty="0"/>
              <a:t>IP-</a:t>
            </a:r>
            <a:r>
              <a:rPr lang="ru-RU" sz="2000" b="1" dirty="0"/>
              <a:t>адрес</a:t>
            </a:r>
            <a:r>
              <a:rPr lang="en-US" sz="2000" dirty="0"/>
              <a:t> — </a:t>
            </a:r>
            <a:r>
              <a:rPr lang="ru-RU" sz="2000" dirty="0"/>
              <a:t>это уникальный идентификатор устройства (хоста)</a:t>
            </a:r>
            <a:br>
              <a:rPr lang="ru-RU" sz="2000" dirty="0"/>
            </a:br>
            <a:r>
              <a:rPr lang="ru-RU" sz="2000" dirty="0"/>
              <a:t>в сети (либо локальное устройство, </a:t>
            </a:r>
            <a:r>
              <a:rPr lang="en-US" sz="2000" dirty="0"/>
              <a:t>localhost</a:t>
            </a:r>
            <a:r>
              <a:rPr lang="ru-RU" sz="2000" dirty="0"/>
              <a:t>).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2000" b="1" dirty="0"/>
              <a:t>Порт</a:t>
            </a:r>
            <a:r>
              <a:rPr lang="en-US" sz="2000" dirty="0"/>
              <a:t> —  </a:t>
            </a:r>
            <a:r>
              <a:rPr lang="ru-RU" sz="2000" dirty="0"/>
              <a:t>это числовой идентификатор, используемый для адресации конкретного приложения или процесса на устройстве. Диапазон портов — от 0 до 65535.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ru-RU" sz="2000" b="1" dirty="0"/>
              <a:t>Привилегированные порты</a:t>
            </a:r>
            <a:r>
              <a:rPr lang="en-US" sz="2000" dirty="0"/>
              <a:t> (</a:t>
            </a:r>
            <a:r>
              <a:rPr lang="ru-RU" sz="2000" b="1" dirty="0"/>
              <a:t>зарезервированные</a:t>
            </a:r>
            <a:r>
              <a:rPr lang="en-US" sz="2000" b="1" dirty="0"/>
              <a:t>)</a:t>
            </a:r>
            <a:r>
              <a:rPr lang="ru-RU" sz="2000" b="1" dirty="0"/>
              <a:t> </a:t>
            </a:r>
            <a:r>
              <a:rPr lang="en-US" sz="2000" dirty="0"/>
              <a:t>— </a:t>
            </a:r>
            <a:r>
              <a:rPr lang="ru-RU" sz="2000" dirty="0"/>
              <a:t>0 до 1023</a:t>
            </a:r>
            <a:endParaRPr lang="ru-RU" sz="2000" b="1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1800" dirty="0">
                <a:solidFill>
                  <a:srgbClr val="333333"/>
                </a:solidFill>
              </a:rPr>
              <a:t>П</a:t>
            </a:r>
            <a:r>
              <a:rPr lang="ru-RU" sz="1800" b="0" i="0" dirty="0">
                <a:solidFill>
                  <a:srgbClr val="333333"/>
                </a:solidFill>
                <a:effectLst/>
              </a:rPr>
              <a:t>оддерживают широко используемые службы, </a:t>
            </a:r>
            <a:r>
              <a:rPr lang="ru-RU" sz="1800" dirty="0"/>
              <a:t>например</a:t>
            </a:r>
            <a:r>
              <a:rPr lang="en-US" sz="1800" dirty="0"/>
              <a:t>:</a:t>
            </a:r>
            <a:br>
              <a:rPr lang="en-US" sz="1800" dirty="0"/>
            </a:br>
            <a:r>
              <a:rPr lang="en" sz="1800" dirty="0"/>
              <a:t>22 (SSH), 80 (HTTP), 443 (HTTPS), 25 (SMTP)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1800" dirty="0"/>
              <a:t>Для привязки (</a:t>
            </a:r>
            <a:r>
              <a:rPr lang="en" sz="1800" dirty="0"/>
              <a:t>binding) </a:t>
            </a:r>
            <a:r>
              <a:rPr lang="ru-RU" sz="1800" dirty="0"/>
              <a:t>сокета к этим портам требуются права суперпользователя (</a:t>
            </a:r>
            <a:r>
              <a:rPr lang="en" sz="1800" dirty="0"/>
              <a:t>root).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ru-RU" sz="2000" b="1" dirty="0"/>
              <a:t>Непривилегированные порты</a:t>
            </a:r>
            <a:r>
              <a:rPr lang="en-US" sz="2000" b="1" dirty="0"/>
              <a:t> — </a:t>
            </a:r>
            <a:r>
              <a:rPr lang="ru-RU" sz="2000" dirty="0"/>
              <a:t>от 1024 до 65535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18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назначаются конкретным службам на основе заявок на предоставление услуг, поданных в </a:t>
            </a:r>
            <a:r>
              <a:rPr lang="en" sz="18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IANA</a:t>
            </a:r>
            <a:endParaRPr lang="ru-RU" sz="1800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1800" dirty="0"/>
              <a:t>Порты от 49152 до 65535 — </a:t>
            </a:r>
            <a:r>
              <a:rPr lang="ru-RU" sz="1800" b="1" dirty="0"/>
              <a:t>динамические или частные</a:t>
            </a:r>
            <a:r>
              <a:rPr lang="en-US" sz="1800" dirty="0"/>
              <a:t> — </a:t>
            </a:r>
            <a:r>
              <a:rPr lang="ru-RU" sz="1800" dirty="0"/>
              <a:t>используются для любых целей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ru-RU" sz="1800" b="1" dirty="0"/>
              <a:t>Протоколы передачи данных</a:t>
            </a:r>
            <a:endParaRPr lang="ru-RU" sz="1800" dirty="0"/>
          </a:p>
          <a:p>
            <a:r>
              <a:rPr lang="en" sz="1800" b="1" dirty="0"/>
              <a:t>TCP (Transmission Control Protocol)</a:t>
            </a:r>
            <a:r>
              <a:rPr lang="en" sz="1800" dirty="0"/>
              <a:t> — </a:t>
            </a:r>
            <a:r>
              <a:rPr lang="ru-RU" sz="1800" dirty="0"/>
              <a:t>протокол с установлением соединения, который гарантирует доставку данных, их порядок и целостность.</a:t>
            </a:r>
          </a:p>
          <a:p>
            <a:r>
              <a:rPr lang="en" sz="1800" b="1" dirty="0"/>
              <a:t>UDP (User Datagram Protocol)</a:t>
            </a:r>
            <a:r>
              <a:rPr lang="en" sz="1800" dirty="0"/>
              <a:t> — </a:t>
            </a:r>
            <a:r>
              <a:rPr lang="ru-RU" sz="1800" dirty="0"/>
              <a:t>протокол без установления соединения, который не гарантирует доставку и порядок пакетов, но быстрее </a:t>
            </a:r>
            <a:r>
              <a:rPr lang="en" sz="1800" dirty="0"/>
              <a:t>TCP.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endParaRPr lang="ru-RU" sz="1900" dirty="0"/>
          </a:p>
        </p:txBody>
      </p:sp>
      <p:pic>
        <p:nvPicPr>
          <p:cNvPr id="1032" name="Picture 8" descr="Что такое TCP/IP и как работает этот протокол – База знаний Timeweb  Community">
            <a:extLst>
              <a:ext uri="{FF2B5EF4-FFF2-40B4-BE49-F238E27FC236}">
                <a16:creationId xmlns:a16="http://schemas.microsoft.com/office/drawing/2014/main" id="{B7DB0C88-F65B-8F7C-CC86-A194EBBDC5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1" t="7785" r="15687" b="8176"/>
          <a:stretch/>
        </p:blipFill>
        <p:spPr bwMode="auto">
          <a:xfrm>
            <a:off x="8631534" y="0"/>
            <a:ext cx="3560466" cy="1783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86262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9814BD-9D1A-69D5-B0F8-5173CEA68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2288928" y="2815308"/>
            <a:ext cx="5265013" cy="558844"/>
          </a:xfrm>
        </p:spPr>
        <p:txBody>
          <a:bodyPr>
            <a:normAutofit fontScale="90000"/>
          </a:bodyPr>
          <a:lstStyle/>
          <a:p>
            <a:r>
              <a:rPr lang="en-US" dirty="0"/>
              <a:t>TCP-</a:t>
            </a:r>
            <a:r>
              <a:rPr lang="ru-RU" dirty="0"/>
              <a:t>сервер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1131B6-959B-BE43-988F-EA0A449CE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332" y="185896"/>
            <a:ext cx="8647444" cy="6476162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ru-RU" sz="1800" noProof="1">
                <a:solidFill>
                  <a:srgbClr val="0066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Простой TCP-сервер</a:t>
            </a:r>
            <a:br>
              <a:rPr lang="ru-RU" sz="1800" noProof="1">
                <a:solidFill>
                  <a:srgbClr val="0066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800" b="1" noProof="1">
                <a:solidFill>
                  <a:srgbClr val="0C450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ru-RU" sz="18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socket</a:t>
            </a:r>
            <a:br>
              <a:rPr lang="ru-RU" sz="18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800" b="1" noProof="1">
                <a:solidFill>
                  <a:srgbClr val="C5060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LISTEN_PORT</a:t>
            </a:r>
            <a:r>
              <a:rPr lang="ru-RU" sz="18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8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ru-RU" sz="18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800" noProof="1">
                <a:solidFill>
                  <a:srgbClr val="0000C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12345</a:t>
            </a:r>
            <a:br>
              <a:rPr lang="ru-RU" sz="18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800" noProof="1">
                <a:solidFill>
                  <a:srgbClr val="0066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Создаем </a:t>
            </a:r>
            <a:r>
              <a:rPr lang="en-US" sz="1800" noProof="1">
                <a:solidFill>
                  <a:srgbClr val="0066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TCP-</a:t>
            </a:r>
            <a:r>
              <a:rPr lang="ru-RU" sz="1800" noProof="1">
                <a:solidFill>
                  <a:srgbClr val="0066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сокет с IPv4</a:t>
            </a:r>
            <a:br>
              <a:rPr lang="ru-RU" sz="1800" noProof="1">
                <a:solidFill>
                  <a:srgbClr val="0066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8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server_socket </a:t>
            </a:r>
            <a:r>
              <a:rPr lang="ru-RU" sz="18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ru-RU" sz="18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socket.</a:t>
            </a:r>
            <a:r>
              <a:rPr lang="ru-RU" sz="1800" noProof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socket</a:t>
            </a:r>
            <a:r>
              <a:rPr lang="ru-RU" sz="18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(socket.</a:t>
            </a:r>
            <a:r>
              <a:rPr lang="ru-RU" sz="1800" b="1" noProof="1">
                <a:solidFill>
                  <a:srgbClr val="C5060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AF_INET</a:t>
            </a:r>
            <a:r>
              <a:rPr lang="ru-RU" sz="18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socket.</a:t>
            </a:r>
            <a:r>
              <a:rPr lang="ru-RU" sz="1800" b="1" noProof="1">
                <a:solidFill>
                  <a:srgbClr val="C5060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SOCK_STREAM</a:t>
            </a:r>
            <a:r>
              <a:rPr lang="ru-RU" sz="18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ru-RU" sz="18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800" noProof="1">
                <a:solidFill>
                  <a:srgbClr val="0066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Разрешаем повторное использование порта</a:t>
            </a:r>
            <a:br>
              <a:rPr lang="ru-RU" sz="1800" noProof="1">
                <a:solidFill>
                  <a:srgbClr val="0066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8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server_socket.</a:t>
            </a:r>
            <a:r>
              <a:rPr lang="ru-RU" sz="1800" noProof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setsockopt</a:t>
            </a:r>
            <a:r>
              <a:rPr lang="ru-RU" sz="18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(socket.</a:t>
            </a:r>
            <a:r>
              <a:rPr lang="ru-RU" sz="1800" b="1" noProof="1">
                <a:solidFill>
                  <a:srgbClr val="C5060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SOL_SOCKET</a:t>
            </a:r>
            <a:r>
              <a:rPr lang="ru-RU" sz="18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socket.</a:t>
            </a:r>
            <a:r>
              <a:rPr lang="ru-RU" sz="1800" b="1" noProof="1">
                <a:solidFill>
                  <a:srgbClr val="C5060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SO_REUSEADDR</a:t>
            </a:r>
            <a:r>
              <a:rPr lang="ru-RU" sz="18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sz="1800" noProof="1">
                <a:solidFill>
                  <a:srgbClr val="0000C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ru-RU" sz="18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ru-RU" sz="18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800" noProof="1">
                <a:solidFill>
                  <a:srgbClr val="0066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Привязываем сокет к адресу и порту</a:t>
            </a:r>
            <a:br>
              <a:rPr lang="ru-RU" sz="1800" noProof="1">
                <a:solidFill>
                  <a:srgbClr val="0066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8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server_socket.</a:t>
            </a:r>
            <a:r>
              <a:rPr lang="ru-RU" sz="1800" noProof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bind</a:t>
            </a:r>
            <a:r>
              <a:rPr lang="ru-RU" sz="18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((</a:t>
            </a:r>
            <a:r>
              <a:rPr lang="ru-RU" sz="18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'localhost'</a:t>
            </a:r>
            <a:r>
              <a:rPr lang="ru-RU" sz="18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sz="1800" b="1" noProof="1">
                <a:solidFill>
                  <a:srgbClr val="C5060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LISTEN_PORT</a:t>
            </a:r>
            <a:r>
              <a:rPr lang="ru-RU" sz="18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br>
              <a:rPr lang="ru-RU" sz="18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800" noProof="1">
                <a:solidFill>
                  <a:srgbClr val="0066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Начинаем прослушивать входящие соединения (максимум 1 в очереди)</a:t>
            </a:r>
            <a:br>
              <a:rPr lang="ru-RU" sz="1800" noProof="1">
                <a:solidFill>
                  <a:srgbClr val="0066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8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server_socket.</a:t>
            </a:r>
            <a:r>
              <a:rPr lang="ru-RU" sz="1800" noProof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listen</a:t>
            </a:r>
            <a:r>
              <a:rPr lang="ru-RU" sz="18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sz="1800" noProof="1">
                <a:solidFill>
                  <a:srgbClr val="0000C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ru-RU" sz="18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ru-RU" sz="18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800" b="1" noProof="1">
                <a:solidFill>
                  <a:srgbClr val="3C4C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ru-RU" sz="18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(f</a:t>
            </a:r>
            <a:r>
              <a:rPr lang="ru-RU" sz="18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"Сервер ожидает подключение на порту </a:t>
            </a:r>
            <a:r>
              <a:rPr lang="ru-RU" sz="1800" b="1" noProof="1">
                <a:solidFill>
                  <a:srgbClr val="C5060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{LISTEN_PORT}</a:t>
            </a:r>
            <a:r>
              <a:rPr lang="ru-RU" sz="18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..."</a:t>
            </a:r>
            <a:r>
              <a:rPr lang="ru-RU" sz="18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sz="18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800" noProof="1">
                <a:solidFill>
                  <a:srgbClr val="0066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Принимаем соединение от клиента</a:t>
            </a:r>
            <a:br>
              <a:rPr lang="ru-RU" sz="1800" noProof="1">
                <a:solidFill>
                  <a:srgbClr val="0066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8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conn, addr </a:t>
            </a:r>
            <a:r>
              <a:rPr lang="ru-RU" sz="18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ru-RU" sz="18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server_socket.</a:t>
            </a:r>
            <a:r>
              <a:rPr lang="ru-RU" sz="1800" noProof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accept</a:t>
            </a:r>
            <a:r>
              <a:rPr lang="ru-RU" sz="18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br>
              <a:rPr lang="ru-RU" sz="18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800" b="1" noProof="1">
                <a:solidFill>
                  <a:srgbClr val="3C4C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ru-RU" sz="18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(f</a:t>
            </a:r>
            <a:r>
              <a:rPr lang="ru-RU" sz="18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"Подключение от </a:t>
            </a:r>
            <a:r>
              <a:rPr lang="ru-RU" sz="1800" b="1" noProof="1">
                <a:solidFill>
                  <a:srgbClr val="C5060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{addr}</a:t>
            </a:r>
            <a:r>
              <a:rPr lang="ru-RU" sz="18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ru-RU" sz="18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ru-RU" sz="18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800" noProof="1">
                <a:solidFill>
                  <a:srgbClr val="0066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Получаем данные от клиента</a:t>
            </a:r>
            <a:br>
              <a:rPr lang="ru-RU" sz="1800" noProof="1">
                <a:solidFill>
                  <a:srgbClr val="0066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8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data </a:t>
            </a:r>
            <a:r>
              <a:rPr lang="ru-RU" sz="18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ru-RU" sz="18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conn.</a:t>
            </a:r>
            <a:r>
              <a:rPr lang="ru-RU" sz="1800" noProof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recv</a:t>
            </a:r>
            <a:r>
              <a:rPr lang="ru-RU" sz="18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sz="1800" noProof="1">
                <a:solidFill>
                  <a:srgbClr val="0000C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1024</a:t>
            </a:r>
            <a:r>
              <a:rPr lang="ru-RU" sz="18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ru-RU" sz="18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800" b="1" noProof="1">
                <a:solidFill>
                  <a:srgbClr val="3C4C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ru-RU" sz="18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(f</a:t>
            </a:r>
            <a:r>
              <a:rPr lang="ru-RU" sz="18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"Получено: {data.decode()}"</a:t>
            </a:r>
            <a:r>
              <a:rPr lang="ru-RU" sz="18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ru-RU" sz="18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800" noProof="1">
                <a:solidFill>
                  <a:srgbClr val="0066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Отправляем ответ клиенту</a:t>
            </a:r>
            <a:br>
              <a:rPr lang="ru-RU" sz="1800" noProof="1">
                <a:solidFill>
                  <a:srgbClr val="0066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8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conn.</a:t>
            </a:r>
            <a:r>
              <a:rPr lang="ru-RU" sz="1800" noProof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sendall</a:t>
            </a:r>
            <a:r>
              <a:rPr lang="ru-RU" sz="18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sz="18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"Привет от сервера!"</a:t>
            </a:r>
            <a:r>
              <a:rPr lang="ru-RU" sz="18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.encode())</a:t>
            </a:r>
            <a:br>
              <a:rPr lang="ru-RU" sz="18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800" noProof="1">
                <a:solidFill>
                  <a:srgbClr val="0066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Закрываем соединение</a:t>
            </a:r>
            <a:br>
              <a:rPr lang="ru-RU" sz="1800" noProof="1">
                <a:solidFill>
                  <a:srgbClr val="0066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8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conn.</a:t>
            </a:r>
            <a:r>
              <a:rPr lang="ru-RU" sz="1800" noProof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close</a:t>
            </a:r>
            <a:r>
              <a:rPr lang="ru-RU" sz="18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  </a:t>
            </a:r>
            <a:r>
              <a:rPr lang="ru-RU" sz="1800" noProof="1">
                <a:solidFill>
                  <a:srgbClr val="0066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Закрываем соединение с клиентом</a:t>
            </a:r>
            <a:br>
              <a:rPr lang="ru-RU" sz="1800" noProof="1">
                <a:solidFill>
                  <a:srgbClr val="0066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8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server_socket.</a:t>
            </a:r>
            <a:r>
              <a:rPr lang="ru-RU" sz="1800" noProof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close</a:t>
            </a:r>
            <a:r>
              <a:rPr lang="ru-RU" sz="18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  </a:t>
            </a:r>
            <a:r>
              <a:rPr lang="ru-RU" sz="1800" noProof="1">
                <a:solidFill>
                  <a:srgbClr val="0066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Закрываем серверный сокет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383466-CD7D-9172-3992-B957DF57C9CA}"/>
              </a:ext>
            </a:extLst>
          </p:cNvPr>
          <p:cNvSpPr txBox="1"/>
          <p:nvPr/>
        </p:nvSpPr>
        <p:spPr>
          <a:xfrm>
            <a:off x="7325249" y="3697913"/>
            <a:ext cx="4866752" cy="31393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144000" indent="-144000">
              <a:buFont typeface="Arial" panose="020B0604020202020204" pitchFamily="34" charset="0"/>
              <a:buChar char="•"/>
            </a:pPr>
            <a:r>
              <a:rPr lang="ru-RU" noProof="1">
                <a:latin typeface="Consolas" panose="020B0609020204030204" pitchFamily="49" charset="0"/>
                <a:cs typeface="Consolas" panose="020B0609020204030204" pitchFamily="49" charset="0"/>
              </a:rPr>
              <a:t>socket</a:t>
            </a:r>
            <a:r>
              <a:rPr lang="ru-RU" noProof="1"/>
              <a:t>() — создаёт новый TCP-сокет.</a:t>
            </a:r>
          </a:p>
          <a:p>
            <a:pPr marL="144000" indent="-144000">
              <a:buFont typeface="Arial" panose="020B0604020202020204" pitchFamily="34" charset="0"/>
              <a:buChar char="•"/>
            </a:pPr>
            <a:r>
              <a:rPr lang="ru-RU" noProof="1">
                <a:latin typeface="Consolas" panose="020B0609020204030204" pitchFamily="49" charset="0"/>
                <a:cs typeface="Consolas" panose="020B0609020204030204" pitchFamily="49" charset="0"/>
              </a:rPr>
              <a:t>bind</a:t>
            </a:r>
            <a:r>
              <a:rPr lang="ru-RU" noProof="1"/>
              <a:t>() — привязывает сокет к локальному адресу и порту.</a:t>
            </a:r>
          </a:p>
          <a:p>
            <a:pPr marL="144000" indent="-144000">
              <a:buFont typeface="Arial" panose="020B0604020202020204" pitchFamily="34" charset="0"/>
              <a:buChar char="•"/>
            </a:pPr>
            <a:r>
              <a:rPr lang="ru-RU" noProof="1">
                <a:latin typeface="Consolas" panose="020B0609020204030204" pitchFamily="49" charset="0"/>
                <a:cs typeface="Consolas" panose="020B0609020204030204" pitchFamily="49" charset="0"/>
              </a:rPr>
              <a:t>listen</a:t>
            </a:r>
            <a:r>
              <a:rPr lang="ru-RU" noProof="1"/>
              <a:t>() — переводит сокет в режим ожидания подключений.</a:t>
            </a:r>
          </a:p>
          <a:p>
            <a:pPr marL="144000" indent="-144000">
              <a:buFont typeface="Arial" panose="020B0604020202020204" pitchFamily="34" charset="0"/>
              <a:buChar char="•"/>
            </a:pPr>
            <a:r>
              <a:rPr lang="ru-RU" noProof="1">
                <a:latin typeface="Consolas" panose="020B0609020204030204" pitchFamily="49" charset="0"/>
                <a:cs typeface="Consolas" panose="020B0609020204030204" pitchFamily="49" charset="0"/>
              </a:rPr>
              <a:t>accept</a:t>
            </a:r>
            <a:r>
              <a:rPr lang="ru-RU" noProof="1"/>
              <a:t>() — блокирует выполнение до тех пор, пока клиент не подключится.</a:t>
            </a:r>
          </a:p>
          <a:p>
            <a:pPr marL="144000" indent="-144000">
              <a:buFont typeface="Arial" panose="020B0604020202020204" pitchFamily="34" charset="0"/>
              <a:buChar char="•"/>
            </a:pPr>
            <a:r>
              <a:rPr lang="ru-RU" noProof="1">
                <a:latin typeface="Consolas" panose="020B0609020204030204" pitchFamily="49" charset="0"/>
                <a:cs typeface="Consolas" panose="020B0609020204030204" pitchFamily="49" charset="0"/>
              </a:rPr>
              <a:t>recv</a:t>
            </a:r>
            <a:r>
              <a:rPr lang="ru-RU" noProof="1"/>
              <a:t>() — читает данные, отправленные клиентом.</a:t>
            </a:r>
          </a:p>
          <a:p>
            <a:pPr marL="144000" indent="-144000">
              <a:buFont typeface="Arial" panose="020B0604020202020204" pitchFamily="34" charset="0"/>
              <a:buChar char="•"/>
            </a:pPr>
            <a:r>
              <a:rPr lang="ru-RU" noProof="1">
                <a:latin typeface="Consolas" panose="020B0609020204030204" pitchFamily="49" charset="0"/>
                <a:cs typeface="Consolas" panose="020B0609020204030204" pitchFamily="49" charset="0"/>
              </a:rPr>
              <a:t>sendall</a:t>
            </a:r>
            <a:r>
              <a:rPr lang="ru-RU" noProof="1"/>
              <a:t>() — отправляет данные клиенту.</a:t>
            </a:r>
          </a:p>
          <a:p>
            <a:pPr marL="144000" indent="-144000">
              <a:buFont typeface="Arial" panose="020B0604020202020204" pitchFamily="34" charset="0"/>
              <a:buChar char="•"/>
            </a:pPr>
            <a:r>
              <a:rPr lang="ru-RU" noProof="1">
                <a:latin typeface="Consolas" panose="020B0609020204030204" pitchFamily="49" charset="0"/>
                <a:cs typeface="Consolas" panose="020B0609020204030204" pitchFamily="49" charset="0"/>
              </a:rPr>
              <a:t>close</a:t>
            </a:r>
            <a:r>
              <a:rPr lang="ru-RU" noProof="1"/>
              <a:t>() — закрывает соединение.</a:t>
            </a:r>
          </a:p>
        </p:txBody>
      </p:sp>
    </p:spTree>
    <p:extLst>
      <p:ext uri="{BB962C8B-B14F-4D97-AF65-F5344CB8AC3E}">
        <p14:creationId xmlns:p14="http://schemas.microsoft.com/office/powerpoint/2010/main" val="25929814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29C188-E49B-BA04-412D-932CB6C586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197602-5CEA-9555-676E-1400D51E1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426" y="235488"/>
            <a:ext cx="10515600" cy="842352"/>
          </a:xfrm>
        </p:spPr>
        <p:txBody>
          <a:bodyPr/>
          <a:lstStyle/>
          <a:p>
            <a:r>
              <a:rPr lang="en-US" dirty="0"/>
              <a:t>TCP-</a:t>
            </a:r>
            <a:r>
              <a:rPr lang="ru-RU" dirty="0"/>
              <a:t>клиент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F3D0F5-C010-09E1-D4A5-8E6DC9FE5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426" y="1149138"/>
            <a:ext cx="7733044" cy="4427697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ru-RU" sz="1800" b="1" noProof="1">
                <a:solidFill>
                  <a:srgbClr val="0C450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ru-RU" sz="18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socket</a:t>
            </a:r>
            <a:br>
              <a:rPr lang="ru-RU" sz="18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ru-RU" sz="18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800" noProof="1">
                <a:solidFill>
                  <a:srgbClr val="0066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Создаем сокет с использованием IPv4 и TCP</a:t>
            </a:r>
            <a:br>
              <a:rPr lang="ru-RU" sz="1800" noProof="1">
                <a:solidFill>
                  <a:srgbClr val="0066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8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client </a:t>
            </a:r>
            <a:r>
              <a:rPr lang="ru-RU" sz="18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ru-RU" sz="18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socket.</a:t>
            </a:r>
            <a:r>
              <a:rPr lang="ru-RU" sz="1800" noProof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socket</a:t>
            </a:r>
            <a:r>
              <a:rPr lang="ru-RU" sz="18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(socket.</a:t>
            </a:r>
            <a:r>
              <a:rPr lang="ru-RU" sz="1800" b="1" noProof="1">
                <a:solidFill>
                  <a:srgbClr val="C5060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AF_INET</a:t>
            </a:r>
            <a:r>
              <a:rPr lang="ru-RU" sz="18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socket.</a:t>
            </a:r>
            <a:r>
              <a:rPr lang="ru-RU" sz="1800" b="1" noProof="1">
                <a:solidFill>
                  <a:srgbClr val="C5060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SOCK_STREAM</a:t>
            </a:r>
            <a:r>
              <a:rPr lang="ru-RU" sz="18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ru-RU" sz="18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ru-RU" sz="18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800" noProof="1">
                <a:solidFill>
                  <a:srgbClr val="0066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Подключаемся к серверу</a:t>
            </a:r>
            <a:br>
              <a:rPr lang="ru-RU" sz="1800" noProof="1">
                <a:solidFill>
                  <a:srgbClr val="0066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8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client.</a:t>
            </a:r>
            <a:r>
              <a:rPr lang="ru-RU" sz="1800" noProof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connect</a:t>
            </a:r>
            <a:r>
              <a:rPr lang="ru-RU" sz="18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((</a:t>
            </a:r>
            <a:r>
              <a:rPr lang="ru-RU" sz="18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'localhost'</a:t>
            </a:r>
            <a:r>
              <a:rPr lang="ru-RU" sz="18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sz="1800" noProof="1">
                <a:solidFill>
                  <a:srgbClr val="0000C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12345</a:t>
            </a:r>
            <a:r>
              <a:rPr lang="ru-RU" sz="18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br>
              <a:rPr lang="ru-RU" sz="18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ru-RU" sz="18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800" noProof="1">
                <a:solidFill>
                  <a:srgbClr val="0066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Отправляем сообщение серверу</a:t>
            </a:r>
            <a:br>
              <a:rPr lang="ru-RU" sz="1800" noProof="1">
                <a:solidFill>
                  <a:srgbClr val="0066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8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client.</a:t>
            </a:r>
            <a:r>
              <a:rPr lang="ru-RU" sz="1800" noProof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sendall</a:t>
            </a:r>
            <a:r>
              <a:rPr lang="ru-RU" sz="18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sz="18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"Привет от клиента!"</a:t>
            </a:r>
            <a:r>
              <a:rPr lang="ru-RU" sz="18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.encode())</a:t>
            </a:r>
            <a:br>
              <a:rPr lang="ru-RU" sz="18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ru-RU" sz="18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800" noProof="1">
                <a:solidFill>
                  <a:srgbClr val="0066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Получаем ответ от сервера</a:t>
            </a:r>
            <a:br>
              <a:rPr lang="ru-RU" sz="1800" noProof="1">
                <a:solidFill>
                  <a:srgbClr val="0066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8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data </a:t>
            </a:r>
            <a:r>
              <a:rPr lang="ru-RU" sz="1800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ru-RU" sz="18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client.</a:t>
            </a:r>
            <a:r>
              <a:rPr lang="ru-RU" sz="1800" noProof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recv</a:t>
            </a:r>
            <a:r>
              <a:rPr lang="ru-RU" sz="18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sz="1800" noProof="1">
                <a:solidFill>
                  <a:srgbClr val="0000C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1024</a:t>
            </a:r>
            <a:r>
              <a:rPr lang="ru-RU" sz="18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ru-RU" sz="18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800" b="1" noProof="1">
                <a:solidFill>
                  <a:srgbClr val="3C4C7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ru-RU" sz="18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(f</a:t>
            </a:r>
            <a:r>
              <a:rPr lang="ru-RU" sz="1800" noProof="1"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"Ответ от сервера: {data.decode()}"</a:t>
            </a:r>
            <a:r>
              <a:rPr lang="ru-RU" sz="18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ru-RU" sz="18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ru-RU" sz="18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800" noProof="1">
                <a:solidFill>
                  <a:srgbClr val="0066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Закрываем соединение</a:t>
            </a:r>
            <a:br>
              <a:rPr lang="ru-RU" sz="1800" noProof="1">
                <a:solidFill>
                  <a:srgbClr val="0066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8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client.</a:t>
            </a:r>
            <a:r>
              <a:rPr lang="ru-RU" sz="1800" noProof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close</a:t>
            </a:r>
            <a:r>
              <a:rPr lang="ru-RU" sz="180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ru-RU" sz="1800" noProof="1">
              <a:solidFill>
                <a:srgbClr val="0066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F856C1-CB1C-D858-E0A3-D72B1D574395}"/>
              </a:ext>
            </a:extLst>
          </p:cNvPr>
          <p:cNvSpPr txBox="1"/>
          <p:nvPr/>
        </p:nvSpPr>
        <p:spPr>
          <a:xfrm>
            <a:off x="5503722" y="5847920"/>
            <a:ext cx="6099348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ru-RU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% ./file_socket_client.py</a:t>
            </a:r>
          </a:p>
          <a:p>
            <a:r>
              <a:rPr lang="ru-RU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Ответ от сервера: Hello from server!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EC995E-E340-3800-E855-28990CE691E7}"/>
              </a:ext>
            </a:extLst>
          </p:cNvPr>
          <p:cNvSpPr txBox="1"/>
          <p:nvPr/>
        </p:nvSpPr>
        <p:spPr>
          <a:xfrm>
            <a:off x="5360796" y="1077840"/>
            <a:ext cx="6099348" cy="34163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ru-RU" dirty="0"/>
              <a:t>Пояснение: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connect</a:t>
            </a:r>
            <a:r>
              <a:rPr lang="ru-RU" dirty="0"/>
              <a:t>() устанавливает соединение с сервером.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sendall</a:t>
            </a:r>
            <a:r>
              <a:rPr lang="ru-RU" dirty="0"/>
              <a:t>() отправляет данные серверу.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recv</a:t>
            </a:r>
            <a:r>
              <a:rPr lang="ru-RU" dirty="0"/>
              <a:t>() получает данные от сервера.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close</a:t>
            </a:r>
            <a:r>
              <a:rPr lang="ru-RU" dirty="0"/>
              <a:t>() закрывает соединение.</a:t>
            </a:r>
          </a:p>
          <a:p>
            <a:endParaRPr lang="ru-RU" dirty="0"/>
          </a:p>
          <a:p>
            <a:r>
              <a:rPr lang="ru-RU" dirty="0"/>
              <a:t>Как протестировать: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Запустить серверный скрипт.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Запустить клиентский скрипт в отдельном окне или терминале.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Вы увидите сообщения о передаче данных между клиентом и сервером.</a:t>
            </a:r>
          </a:p>
        </p:txBody>
      </p:sp>
    </p:spTree>
    <p:extLst>
      <p:ext uri="{BB962C8B-B14F-4D97-AF65-F5344CB8AC3E}">
        <p14:creationId xmlns:p14="http://schemas.microsoft.com/office/powerpoint/2010/main" val="42890624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3FFFD3-6FF5-5506-97A7-0B41B5BF7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5246"/>
            <a:ext cx="10515600" cy="668864"/>
          </a:xfrm>
        </p:spPr>
        <p:txBody>
          <a:bodyPr>
            <a:normAutofit fontScale="90000"/>
          </a:bodyPr>
          <a:lstStyle/>
          <a:p>
            <a:r>
              <a:rPr lang="ru-RU" dirty="0"/>
              <a:t>Блокирующие вызовы и способы их обхода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3538F8-1AD8-8CA9-FAEA-A48FD05713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54110"/>
            <a:ext cx="10515600" cy="1065125"/>
          </a:xfrm>
        </p:spPr>
        <p:txBody>
          <a:bodyPr/>
          <a:lstStyle/>
          <a:p>
            <a:pPr marL="0" indent="0">
              <a:buNone/>
            </a:pPr>
            <a:r>
              <a:rPr lang="ru-RU" sz="2000" dirty="0"/>
              <a:t>Без использования неблокирующих механизмов — в рамках одного процесса / потока мы можем обслуживать только одного клиента, а затем завершает работу.</a:t>
            </a:r>
            <a:endParaRPr lang="en-US" sz="2000" dirty="0"/>
          </a:p>
          <a:p>
            <a:pPr marL="0" indent="0">
              <a:buNone/>
            </a:pPr>
            <a:r>
              <a:rPr lang="ru-RU" sz="2000" dirty="0"/>
              <a:t>Также мы можем принять только одно сообщение и только ограниченного размера.</a:t>
            </a:r>
            <a:endParaRPr lang="en-US" sz="2000" dirty="0"/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F76A0A40-F768-C9B3-2BE2-6A970BCA58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116396"/>
              </p:ext>
            </p:extLst>
          </p:nvPr>
        </p:nvGraphicFramePr>
        <p:xfrm>
          <a:off x="1420585" y="2262533"/>
          <a:ext cx="9210151" cy="3566160"/>
        </p:xfrm>
        <a:graphic>
          <a:graphicData uri="http://schemas.openxmlformats.org/drawingml/2006/table">
            <a:tbl>
              <a:tblPr bandRow="1">
                <a:tableStyleId>{0E3FDE45-AF77-4B5C-9715-49D594BDF05E}</a:tableStyleId>
              </a:tblPr>
              <a:tblGrid>
                <a:gridCol w="1694116">
                  <a:extLst>
                    <a:ext uri="{9D8B030D-6E8A-4147-A177-3AD203B41FA5}">
                      <a16:colId xmlns:a16="http://schemas.microsoft.com/office/drawing/2014/main" val="3059072660"/>
                    </a:ext>
                  </a:extLst>
                </a:gridCol>
                <a:gridCol w="1634845">
                  <a:extLst>
                    <a:ext uri="{9D8B030D-6E8A-4147-A177-3AD203B41FA5}">
                      <a16:colId xmlns:a16="http://schemas.microsoft.com/office/drawing/2014/main" val="3804964881"/>
                    </a:ext>
                  </a:extLst>
                </a:gridCol>
                <a:gridCol w="5881190">
                  <a:extLst>
                    <a:ext uri="{9D8B030D-6E8A-4147-A177-3AD203B41FA5}">
                      <a16:colId xmlns:a16="http://schemas.microsoft.com/office/drawing/2014/main" val="2410340852"/>
                    </a:ext>
                  </a:extLst>
                </a:gridCol>
              </a:tblGrid>
              <a:tr h="6286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ru-RU" b="1"/>
                        <a:t>Метод</a:t>
                      </a:r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ru-RU" b="1" dirty="0"/>
                        <a:t>Блокирует выполнение?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ru-RU" b="1" dirty="0"/>
                        <a:t>Как избежать блокировки?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41477"/>
                  </a:ext>
                </a:extLst>
              </a:tr>
              <a:tr h="35921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bind()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-RU" dirty="0"/>
                        <a:t>Не требует обхода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0323542"/>
                  </a:ext>
                </a:extLst>
              </a:tr>
              <a:tr h="35921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listen()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-RU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-RU" dirty="0"/>
                        <a:t>Не требует обхода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9652284"/>
                  </a:ext>
                </a:extLst>
              </a:tr>
              <a:tr h="35921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accept()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ru-RU" dirty="0"/>
                        <a:t>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/>
                        <a:t>setblocking(False), select(), asyncio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9444382"/>
                  </a:ext>
                </a:extLst>
              </a:tr>
              <a:tr h="35921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connect()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ru-RU" dirty="0"/>
                        <a:t>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/>
                        <a:t>setblocking(False), settimeout(), asyncio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2477351"/>
                  </a:ext>
                </a:extLst>
              </a:tr>
              <a:tr h="35921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recv()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ru-RU" dirty="0"/>
                        <a:t>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/>
                        <a:t>setblocking(False), settimeout(), select(), asyncio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7875212"/>
                  </a:ext>
                </a:extLst>
              </a:tr>
              <a:tr h="35921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send()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ru-RU" dirty="0"/>
                        <a:t>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/>
                        <a:t>setblocking(False), settimeout(), select(), asyncio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174941"/>
                  </a:ext>
                </a:extLst>
              </a:tr>
              <a:tr h="35921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sendall()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ru-RU" dirty="0"/>
                        <a:t>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/>
                        <a:t>setblocking(False), select(), asyncio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1316743"/>
                  </a:ext>
                </a:extLst>
              </a:tr>
              <a:tr h="35921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close()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-RU" dirty="0"/>
                        <a:t>Не требует обхода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38435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60416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AE5452-D5C9-B688-3726-96000DD07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dirty="0"/>
              <a:t> —</a:t>
            </a:r>
            <a:r>
              <a:rPr lang="ru-RU" dirty="0"/>
              <a:t> есть ли новые данные?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B55FF17-587A-E39B-E2F7-042F41140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0525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928A38-613D-AE8C-2B52-D65EB4D17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сокет?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37C3A1B-9DAF-F5E6-4D08-08D60B8D7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8316"/>
            <a:ext cx="10878178" cy="5779202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ru-RU" sz="2000" b="1" dirty="0"/>
              <a:t>Сокет</a:t>
            </a:r>
            <a:r>
              <a:rPr lang="ru-RU" sz="2000" dirty="0"/>
              <a:t> — это программный интерфейс, предоставляемый операционной системой,</a:t>
            </a:r>
            <a:br>
              <a:rPr lang="en-US" sz="2000" dirty="0"/>
            </a:br>
            <a:r>
              <a:rPr lang="ru-RU" sz="2000" dirty="0"/>
              <a:t>который позволяет двум процессам (на одном устройстве или на разных)</a:t>
            </a:r>
            <a:br>
              <a:rPr lang="en-US" sz="2000" dirty="0"/>
            </a:br>
            <a:r>
              <a:rPr lang="ru-RU" sz="2000" dirty="0"/>
              <a:t>устанавливать соединение и обмениваться данными по сети.</a:t>
            </a:r>
            <a:br>
              <a:rPr lang="en-US" sz="2000" dirty="0"/>
            </a:br>
            <a:r>
              <a:rPr lang="ru-RU" sz="2000" dirty="0"/>
              <a:t>Сокет можно представить как </a:t>
            </a:r>
            <a:r>
              <a:rPr lang="ru-RU" sz="2000" b="1" dirty="0"/>
              <a:t>конечная точка окончания соединения</a:t>
            </a:r>
            <a:r>
              <a:rPr lang="ru-RU" sz="2000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2000" b="1" dirty="0"/>
              <a:t>2 процесса</a:t>
            </a:r>
            <a:r>
              <a:rPr lang="ru-RU" sz="2000" dirty="0"/>
              <a:t> (на одной или разных машинах) </a:t>
            </a:r>
            <a:r>
              <a:rPr lang="ru-RU" sz="2000" b="1" dirty="0"/>
              <a:t>могут обмениваться информацией</a:t>
            </a:r>
            <a:r>
              <a:rPr lang="ru-RU" sz="2000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2000" dirty="0"/>
              <a:t>Сокеты — это основа для сетевого взаимодействия.</a:t>
            </a:r>
            <a:br>
              <a:rPr lang="ru-RU" sz="2000" dirty="0"/>
            </a:br>
            <a:r>
              <a:rPr lang="ru-RU" sz="2000" dirty="0"/>
              <a:t>В </a:t>
            </a:r>
            <a:r>
              <a:rPr lang="en-US" sz="2000" dirty="0"/>
              <a:t>Unix-</a:t>
            </a:r>
            <a:r>
              <a:rPr lang="ru-RU" sz="2000" dirty="0"/>
              <a:t>системах (</a:t>
            </a:r>
            <a:r>
              <a:rPr lang="en-US" sz="2000" dirty="0"/>
              <a:t>Linux, macOS </a:t>
            </a:r>
            <a:r>
              <a:rPr lang="ru-RU" sz="2000" dirty="0"/>
              <a:t>и т.д.) всё — это файл, сокеты — в том числе.</a:t>
            </a:r>
            <a:br>
              <a:rPr lang="ru-RU" sz="2000" dirty="0"/>
            </a:br>
            <a:r>
              <a:rPr lang="ru-RU" sz="2000" dirty="0"/>
              <a:t>Любым файлам назначается </a:t>
            </a:r>
            <a:r>
              <a:rPr lang="ru-RU" sz="2000" b="1" dirty="0"/>
              <a:t>файловый дескриптор</a:t>
            </a:r>
            <a:r>
              <a:rPr lang="ru-RU" sz="2000" dirty="0"/>
              <a:t> — номер в таблице открытых файлов ОС.</a:t>
            </a:r>
            <a:endParaRPr lang="en-US" sz="2000" dirty="0"/>
          </a:p>
          <a:p>
            <a:pPr>
              <a:lnSpc>
                <a:spcPct val="100000"/>
              </a:lnSpc>
              <a:buNone/>
            </a:pPr>
            <a:r>
              <a:rPr lang="ru-RU" sz="1800" dirty="0">
                <a:solidFill>
                  <a:schemeClr val="accent5">
                    <a:lumMod val="50000"/>
                  </a:schemeClr>
                </a:solidFill>
              </a:rPr>
              <a:t>Типы сокетов (сетевые / файловые):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ru-RU" sz="1800" b="1" dirty="0">
                <a:solidFill>
                  <a:schemeClr val="accent5">
                    <a:lumMod val="50000"/>
                  </a:schemeClr>
                </a:solidFill>
              </a:rPr>
              <a:t>Файловые (локальные) сокеты</a:t>
            </a:r>
            <a:r>
              <a:rPr lang="ru-RU" sz="1800" dirty="0">
                <a:solidFill>
                  <a:schemeClr val="accent5">
                    <a:lumMod val="50000"/>
                  </a:schemeClr>
                </a:solidFill>
              </a:rPr>
              <a:t> — для обмена данными между процессами </a:t>
            </a:r>
            <a:r>
              <a:rPr lang="ru-RU" sz="1800" b="1" dirty="0">
                <a:solidFill>
                  <a:schemeClr val="accent5">
                    <a:lumMod val="50000"/>
                  </a:schemeClr>
                </a:solidFill>
              </a:rPr>
              <a:t>на одном компьютере</a:t>
            </a:r>
            <a:r>
              <a:rPr lang="ru-RU" sz="1800" dirty="0">
                <a:solidFill>
                  <a:schemeClr val="accent5">
                    <a:lumMod val="50000"/>
                  </a:schemeClr>
                </a:solidFill>
              </a:rPr>
              <a:t>.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ru-RU" sz="1800" b="1" dirty="0">
                <a:solidFill>
                  <a:schemeClr val="accent5">
                    <a:lumMod val="50000"/>
                  </a:schemeClr>
                </a:solidFill>
              </a:rPr>
              <a:t>Сетевые сокеты</a:t>
            </a:r>
            <a:r>
              <a:rPr lang="ru-RU" sz="1800" dirty="0">
                <a:solidFill>
                  <a:schemeClr val="accent5">
                    <a:lumMod val="50000"/>
                  </a:schemeClr>
                </a:solidFill>
              </a:rPr>
              <a:t> — для обмена данными между процессами, работающими </a:t>
            </a:r>
            <a:r>
              <a:rPr lang="ru-RU" sz="1800" b="1" dirty="0">
                <a:solidFill>
                  <a:schemeClr val="accent5">
                    <a:lumMod val="50000"/>
                  </a:schemeClr>
                </a:solidFill>
              </a:rPr>
              <a:t>на разных компьютерах</a:t>
            </a:r>
            <a:r>
              <a:rPr lang="ru-RU" sz="1800" dirty="0">
                <a:solidFill>
                  <a:schemeClr val="accent5">
                    <a:lumMod val="50000"/>
                  </a:schemeClr>
                </a:solidFill>
              </a:rPr>
              <a:t> через сеть.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1800" dirty="0">
                <a:solidFill>
                  <a:schemeClr val="accent6">
                    <a:lumMod val="50000"/>
                  </a:schemeClr>
                </a:solidFill>
              </a:rPr>
              <a:t>Типы сокетов (клиентские / серверные):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800" b="1" dirty="0">
                <a:solidFill>
                  <a:schemeClr val="accent6">
                    <a:lumMod val="50000"/>
                  </a:schemeClr>
                </a:solidFill>
              </a:rPr>
              <a:t>Клиентские сокеты</a:t>
            </a:r>
            <a:r>
              <a:rPr lang="ru-RU" sz="1800" dirty="0">
                <a:solidFill>
                  <a:schemeClr val="accent6">
                    <a:lumMod val="50000"/>
                  </a:schemeClr>
                </a:solidFill>
              </a:rPr>
              <a:t> — инициирует соединение с сервером. Подключается только к одному серверному сокету.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1600" i="0" dirty="0">
                <a:solidFill>
                  <a:srgbClr val="333333"/>
                </a:solidFill>
                <a:effectLst/>
              </a:rPr>
              <a:t>Принимают запросы на установление соединения и создают клиентский сокета для каждого нового подключения. </a:t>
            </a:r>
            <a:endParaRPr lang="ru-RU" sz="1600" dirty="0">
              <a:solidFill>
                <a:schemeClr val="accent6">
                  <a:lumMod val="5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800" b="1" dirty="0">
                <a:solidFill>
                  <a:schemeClr val="accent6">
                    <a:lumMod val="50000"/>
                  </a:schemeClr>
                </a:solidFill>
              </a:rPr>
              <a:t>Серверные сокеты</a:t>
            </a:r>
            <a:r>
              <a:rPr lang="ru-RU" sz="1800" dirty="0">
                <a:solidFill>
                  <a:schemeClr val="accent6">
                    <a:lumMod val="50000"/>
                  </a:schemeClr>
                </a:solidFill>
              </a:rPr>
              <a:t> — ожидает подключения от клиентов. Может принять неограниченное число подключений </a:t>
            </a:r>
          </a:p>
        </p:txBody>
      </p:sp>
      <p:pic>
        <p:nvPicPr>
          <p:cNvPr id="4" name="Picture 4" descr="6 A / 16 A Shuttered Socket">
            <a:extLst>
              <a:ext uri="{FF2B5EF4-FFF2-40B4-BE49-F238E27FC236}">
                <a16:creationId xmlns:a16="http://schemas.microsoft.com/office/drawing/2014/main" id="{9F735234-30F0-F419-BE32-6A04D35F1A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00" t="5253" r="11421" b="7111"/>
          <a:stretch/>
        </p:blipFill>
        <p:spPr bwMode="auto">
          <a:xfrm>
            <a:off x="10531914" y="0"/>
            <a:ext cx="1660086" cy="1899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TCP IP Ports: What are they? Why are they important to me?">
            <a:extLst>
              <a:ext uri="{FF2B5EF4-FFF2-40B4-BE49-F238E27FC236}">
                <a16:creationId xmlns:a16="http://schemas.microsoft.com/office/drawing/2014/main" id="{2FDDC412-8D15-7DBA-54A6-6CC24C61A8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230" y="0"/>
            <a:ext cx="3106182" cy="1141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7607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D4D28A-BE66-61C1-F189-E87BA9972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4908"/>
            <a:ext cx="10515600" cy="745287"/>
          </a:xfrm>
        </p:spPr>
        <p:txBody>
          <a:bodyPr/>
          <a:lstStyle/>
          <a:p>
            <a:r>
              <a:rPr lang="ru-RU" dirty="0"/>
              <a:t>Файловые сокеты / </a:t>
            </a:r>
            <a:r>
              <a:rPr lang="en" dirty="0"/>
              <a:t>UNIX-</a:t>
            </a:r>
            <a:r>
              <a:rPr lang="ru-RU" dirty="0"/>
              <a:t>сокеты(</a:t>
            </a:r>
            <a:r>
              <a:rPr lang="en" sz="4400" dirty="0"/>
              <a:t>AF_UNIX</a:t>
            </a:r>
            <a:r>
              <a:rPr lang="ru-RU" sz="4400" dirty="0"/>
              <a:t>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3C2BFD-0459-4881-4C81-D3E10042A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644" y="880291"/>
            <a:ext cx="8932985" cy="2666777"/>
          </a:xfrm>
        </p:spPr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ru-RU" sz="2000" b="1" dirty="0"/>
              <a:t>🧩</a:t>
            </a:r>
            <a:r>
              <a:rPr lang="ru-RU" sz="2000" dirty="0"/>
              <a:t> </a:t>
            </a:r>
            <a:r>
              <a:rPr lang="ru-RU" sz="2000" b="1" dirty="0"/>
              <a:t>Как это работает?</a:t>
            </a:r>
            <a:endParaRPr lang="ru-RU" sz="2000" dirty="0"/>
          </a:p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ru-RU" sz="1800" dirty="0"/>
              <a:t>Сокет создается как </a:t>
            </a:r>
            <a:r>
              <a:rPr lang="ru-RU" sz="1800" b="1" dirty="0"/>
              <a:t>файл в файловой системе</a:t>
            </a:r>
            <a:r>
              <a:rPr lang="ru-RU" sz="1800" dirty="0"/>
              <a:t>.</a:t>
            </a:r>
          </a:p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ru-RU" sz="1800" dirty="0"/>
              <a:t>Этот файл служит точкой общения между процессами.</a:t>
            </a:r>
          </a:p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ru-RU" sz="1800" dirty="0"/>
              <a:t>Один процесс «слушает» (ждёт подключения) на этом файле, другой — подключается.</a:t>
            </a:r>
            <a:endParaRPr lang="ru-RU" sz="2000" dirty="0"/>
          </a:p>
          <a:p>
            <a:pPr>
              <a:lnSpc>
                <a:spcPct val="100000"/>
              </a:lnSpc>
              <a:buNone/>
            </a:pPr>
            <a:r>
              <a:rPr lang="ru-RU" sz="2000" b="1" dirty="0"/>
              <a:t>✅ Преимущества файловых сокетов</a:t>
            </a:r>
            <a:endParaRPr lang="ru-RU" sz="2000" dirty="0"/>
          </a:p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ru-RU" sz="1800" b="1" dirty="0"/>
              <a:t>Быстрее</a:t>
            </a:r>
            <a:r>
              <a:rPr lang="ru-RU" sz="1800" dirty="0"/>
              <a:t>, чем сетевые, потому что не используются сетевые протоколы.</a:t>
            </a:r>
          </a:p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ru-RU" sz="1800" b="1" dirty="0"/>
              <a:t>Простая настройка</a:t>
            </a:r>
            <a:r>
              <a:rPr lang="ru-RU" sz="1800" dirty="0"/>
              <a:t> — не нужно думать о портах и </a:t>
            </a:r>
            <a:r>
              <a:rPr lang="en" sz="1800" dirty="0"/>
              <a:t>IP.</a:t>
            </a:r>
          </a:p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ru-RU" sz="1800" b="1" dirty="0"/>
              <a:t>Безопасность</a:t>
            </a:r>
            <a:r>
              <a:rPr lang="ru-RU" sz="1800" dirty="0"/>
              <a:t> — доступ к сокету можно ограничить стандартными правами на файлы.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1A7A3A-9B54-F025-1941-7911BADF163F}"/>
              </a:ext>
            </a:extLst>
          </p:cNvPr>
          <p:cNvSpPr txBox="1"/>
          <p:nvPr/>
        </p:nvSpPr>
        <p:spPr>
          <a:xfrm>
            <a:off x="124770" y="4582046"/>
            <a:ext cx="11826066" cy="233910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% lsof -U | grep /</a:t>
            </a:r>
          </a:p>
          <a:p>
            <a:pPr>
              <a:buNone/>
            </a:pPr>
            <a:r>
              <a:rPr lang="en" sz="16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COMMAND     PID    USER   FD   TYPE             DEVICE SIZE/OFF NODE NAME</a:t>
            </a:r>
          </a:p>
          <a:p>
            <a:pPr>
              <a:buNone/>
            </a:pPr>
            <a:r>
              <a:rPr lang="en" sz="16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Google     1183 trueman    5u  unix 0xb10789041f286e51      0t0      /var/folders/xs/.../SingletonSocket</a:t>
            </a:r>
          </a:p>
          <a:p>
            <a:pPr>
              <a:buNone/>
            </a:pPr>
            <a:r>
              <a:rPr lang="en" sz="16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Poe        1322 trueman   21u  unix 0xafbf892b022ead30      0t0      /var/folders/.../SingletonSocket</a:t>
            </a:r>
          </a:p>
          <a:p>
            <a:pPr>
              <a:buNone/>
            </a:pPr>
            <a:r>
              <a:rPr lang="en" sz="16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Google     1385 trueman   28u  unix 0x2ff9a1174da797f7      0t0      /tmp/drivefs_ipc.503</a:t>
            </a:r>
          </a:p>
          <a:p>
            <a:pPr>
              <a:buNone/>
            </a:pPr>
            <a:r>
              <a:rPr lang="en" sz="16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Google     1385 trueman   45u  unix 0xae952366561c308f      0t0      /tmp/drivefs_ipc.503_shell</a:t>
            </a:r>
          </a:p>
          <a:p>
            <a:pPr>
              <a:buNone/>
            </a:pPr>
            <a:r>
              <a:rPr lang="en" sz="16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Google     1385 trueman  119u  unix 0xf4ff1e852d3547e5      0t0      /tmp/drivefs_ipc.503_shell</a:t>
            </a:r>
          </a:p>
          <a:p>
            <a:pPr>
              <a:buNone/>
            </a:pPr>
            <a:r>
              <a:rPr lang="en" sz="16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Google     1385 trueman  130u  unix 0x6c21700e1a2eadfb      0t0      /Users/trueman/.../ipc2553878012</a:t>
            </a:r>
          </a:p>
          <a:p>
            <a:r>
              <a:rPr lang="en" sz="16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Google     1385 trueman  134u  unix 0x17e62fdd9bdb0876      0t0      /Users/trueman/.../ipc2553878012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43F6DF-CB88-F6A1-CB67-0CCBB6585F15}"/>
              </a:ext>
            </a:extLst>
          </p:cNvPr>
          <p:cNvSpPr txBox="1"/>
          <p:nvPr/>
        </p:nvSpPr>
        <p:spPr>
          <a:xfrm>
            <a:off x="341644" y="3547068"/>
            <a:ext cx="5874935" cy="87716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700" noProof="1">
                <a:cs typeface="Consolas" panose="020B0609020204030204" pitchFamily="49" charset="0"/>
              </a:rPr>
              <a:t>Файл-сокеты для </a:t>
            </a:r>
            <a:r>
              <a:rPr lang="en-US" sz="1700" noProof="1">
                <a:cs typeface="Consolas" panose="020B0609020204030204" pitchFamily="49" charset="0"/>
              </a:rPr>
              <a:t>postgresql:</a:t>
            </a:r>
            <a:endParaRPr lang="ru-RU" sz="1700" noProof="1">
              <a:cs typeface="Consolas" panose="020B0609020204030204" pitchFamily="49" charset="0"/>
            </a:endParaRPr>
          </a:p>
          <a:p>
            <a:pPr marL="144000" indent="-144000">
              <a:buFont typeface="Arial" panose="020B0604020202020204" pitchFamily="34" charset="0"/>
              <a:buChar char="•"/>
            </a:pPr>
            <a:r>
              <a:rPr lang="en" sz="1700" noProof="1">
                <a:latin typeface="Consolas" panose="020B0609020204030204" pitchFamily="49" charset="0"/>
                <a:cs typeface="Consolas" panose="020B0609020204030204" pitchFamily="49" charset="0"/>
              </a:rPr>
              <a:t>/var/run/postgresql/.s.PGSQL.5432</a:t>
            </a:r>
            <a:r>
              <a:rPr lang="en" sz="1700" noProof="1">
                <a:cs typeface="Consolas" panose="020B0609020204030204" pitchFamily="49" charset="0"/>
              </a:rPr>
              <a:t> (Debian/Ubuntu)</a:t>
            </a:r>
          </a:p>
          <a:p>
            <a:pPr marL="144000" indent="-144000">
              <a:buFont typeface="Arial" panose="020B0604020202020204" pitchFamily="34" charset="0"/>
              <a:buChar char="•"/>
            </a:pPr>
            <a:r>
              <a:rPr lang="en" sz="1700" noProof="1">
                <a:latin typeface="Consolas" panose="020B0609020204030204" pitchFamily="49" charset="0"/>
                <a:cs typeface="Consolas" panose="020B0609020204030204" pitchFamily="49" charset="0"/>
              </a:rPr>
              <a:t>/tmp/.s.PGSQL.5432</a:t>
            </a:r>
            <a:r>
              <a:rPr lang="en" sz="1700" noProof="1">
                <a:cs typeface="Consolas" panose="020B0609020204030204" pitchFamily="49" charset="0"/>
              </a:rPr>
              <a:t> (RedHat/CentOS, macOS)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995A60-C15E-3C4B-3E18-CE21419B97E8}"/>
              </a:ext>
            </a:extLst>
          </p:cNvPr>
          <p:cNvSpPr txBox="1"/>
          <p:nvPr/>
        </p:nvSpPr>
        <p:spPr>
          <a:xfrm>
            <a:off x="6390754" y="3547068"/>
            <a:ext cx="5409358" cy="87716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ru-RU" sz="1700" noProof="1">
                <a:cs typeface="Consolas" panose="020B0609020204030204" pitchFamily="49" charset="0"/>
              </a:rPr>
              <a:t>Файл-сокеты для </a:t>
            </a:r>
            <a:r>
              <a:rPr lang="en-US" sz="1700" noProof="1">
                <a:cs typeface="Consolas" panose="020B0609020204030204" pitchFamily="49" charset="0"/>
              </a:rPr>
              <a:t>mysql:</a:t>
            </a:r>
            <a:endParaRPr lang="en" sz="1700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44000" indent="-144000">
              <a:buFont typeface="Arial" panose="020B0604020202020204" pitchFamily="34" charset="0"/>
              <a:buChar char="•"/>
            </a:pPr>
            <a:r>
              <a:rPr lang="en" sz="1700" noProof="1">
                <a:latin typeface="Consolas" panose="020B0609020204030204" pitchFamily="49" charset="0"/>
                <a:cs typeface="Consolas" panose="020B0609020204030204" pitchFamily="49" charset="0"/>
              </a:rPr>
              <a:t>/var/run/mysqld/mysqld.sock</a:t>
            </a:r>
            <a:r>
              <a:rPr lang="en" sz="1700" noProof="1"/>
              <a:t> (Debian/Ubuntu)</a:t>
            </a:r>
          </a:p>
          <a:p>
            <a:pPr marL="144000" indent="-144000">
              <a:buFont typeface="Arial" panose="020B0604020202020204" pitchFamily="34" charset="0"/>
              <a:buChar char="•"/>
            </a:pPr>
            <a:r>
              <a:rPr lang="en" sz="1700" noProof="1">
                <a:latin typeface="Consolas" panose="020B0609020204030204" pitchFamily="49" charset="0"/>
                <a:cs typeface="Consolas" panose="020B0609020204030204" pitchFamily="49" charset="0"/>
              </a:rPr>
              <a:t>/tmp/mysql.sock</a:t>
            </a:r>
            <a:r>
              <a:rPr lang="en" sz="1700" noProof="1"/>
              <a:t> (RedHat/CentOS, macOS)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F0EE4D-68FF-551D-1A8D-B0B2B79CFBB5}"/>
              </a:ext>
            </a:extLst>
          </p:cNvPr>
          <p:cNvSpPr txBox="1"/>
          <p:nvPr/>
        </p:nvSpPr>
        <p:spPr>
          <a:xfrm>
            <a:off x="9606229" y="1132985"/>
            <a:ext cx="2585771" cy="224676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ru-RU" sz="1400" b="1" dirty="0"/>
              <a:t>Доступны ли файл-сокеты (</a:t>
            </a:r>
            <a:r>
              <a:rPr lang="en" sz="1400" b="1" dirty="0"/>
              <a:t>UNIX-</a:t>
            </a:r>
            <a:r>
              <a:rPr lang="ru-RU" sz="1400" b="1" dirty="0"/>
              <a:t>сокеты) в </a:t>
            </a:r>
            <a:r>
              <a:rPr lang="en" sz="1400" b="1" dirty="0"/>
              <a:t>Windows?</a:t>
            </a:r>
            <a:endParaRPr lang="en" sz="1400" dirty="0"/>
          </a:p>
          <a:p>
            <a:r>
              <a:rPr lang="ru-RU" sz="1400" dirty="0"/>
              <a:t>Традиционно файл-сокеты (</a:t>
            </a:r>
            <a:r>
              <a:rPr lang="en" sz="1400" dirty="0"/>
              <a:t>UNIX domain sockets, AF_UNIX) </a:t>
            </a:r>
            <a:r>
              <a:rPr lang="ru-RU" sz="1400" dirty="0"/>
              <a:t>были недоступны в </a:t>
            </a:r>
            <a:r>
              <a:rPr lang="en" sz="1400" dirty="0"/>
              <a:t>Windows, </a:t>
            </a:r>
            <a:r>
              <a:rPr lang="ru-RU" sz="1400" dirty="0"/>
              <a:t>но ситуация изменилась в </a:t>
            </a:r>
            <a:r>
              <a:rPr lang="en" sz="1400" dirty="0"/>
              <a:t>Windows 10 (</a:t>
            </a:r>
            <a:r>
              <a:rPr lang="ru-RU" sz="1400" dirty="0"/>
              <a:t>с версии 1809) и </a:t>
            </a:r>
            <a:r>
              <a:rPr lang="en" sz="1400" dirty="0"/>
              <a:t>Windows Server 2019, </a:t>
            </a:r>
            <a:r>
              <a:rPr lang="ru-RU" sz="1400" dirty="0"/>
              <a:t>где была добавлена поддержка </a:t>
            </a:r>
            <a:r>
              <a:rPr lang="en" sz="1400" dirty="0"/>
              <a:t>AF_UNIX.</a:t>
            </a:r>
          </a:p>
        </p:txBody>
      </p:sp>
    </p:spTree>
    <p:extLst>
      <p:ext uri="{BB962C8B-B14F-4D97-AF65-F5344CB8AC3E}">
        <p14:creationId xmlns:p14="http://schemas.microsoft.com/office/powerpoint/2010/main" val="1185553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1F6BE7-95CD-B3BA-4AAF-7C0EE80D2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378" y="205343"/>
            <a:ext cx="10515600" cy="749251"/>
          </a:xfrm>
        </p:spPr>
        <p:txBody>
          <a:bodyPr/>
          <a:lstStyle/>
          <a:p>
            <a:r>
              <a:rPr lang="ru-RU" dirty="0"/>
              <a:t>Сетевые сокеты</a:t>
            </a:r>
            <a:r>
              <a:rPr lang="en-US" dirty="0"/>
              <a:t> </a:t>
            </a:r>
            <a:r>
              <a:rPr lang="ru-RU" dirty="0"/>
              <a:t>(</a:t>
            </a:r>
            <a:r>
              <a:rPr lang="en-US" dirty="0"/>
              <a:t>TCP/UDP-</a:t>
            </a:r>
            <a:r>
              <a:rPr lang="ru-RU" dirty="0"/>
              <a:t>сокеты)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DE1222-91B4-75A3-6AB0-42F8F00C9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378" y="954594"/>
            <a:ext cx="10515600" cy="3326004"/>
          </a:xfrm>
        </p:spPr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ru-RU" sz="2000" dirty="0"/>
              <a:t>Сетевые сокеты используются для связи между хостами в</a:t>
            </a:r>
            <a:r>
              <a:rPr lang="en-US" sz="2000" dirty="0"/>
              <a:t> </a:t>
            </a:r>
            <a:r>
              <a:rPr lang="ru-RU" sz="2000" dirty="0"/>
              <a:t>сети с помощью протоколов: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" sz="2000" b="1" dirty="0"/>
              <a:t>TCP</a:t>
            </a:r>
            <a:r>
              <a:rPr lang="en" sz="2000" dirty="0"/>
              <a:t> (</a:t>
            </a:r>
            <a:r>
              <a:rPr lang="ru-RU" sz="2000" dirty="0"/>
              <a:t>надежный, с установлением соединения).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" sz="2000" b="1" dirty="0"/>
              <a:t>UDP</a:t>
            </a:r>
            <a:r>
              <a:rPr lang="en" sz="2000" dirty="0"/>
              <a:t> (</a:t>
            </a:r>
            <a:r>
              <a:rPr lang="ru-RU" sz="2000" dirty="0"/>
              <a:t>быстрый, без установки соединения).</a:t>
            </a:r>
          </a:p>
          <a:p>
            <a:pPr>
              <a:lnSpc>
                <a:spcPct val="100000"/>
              </a:lnSpc>
              <a:buNone/>
            </a:pPr>
            <a:r>
              <a:rPr lang="ru-RU" sz="2000" b="1" dirty="0"/>
              <a:t>🧩 Как это работает?</a:t>
            </a:r>
            <a:endParaRPr lang="ru-RU" sz="2000" dirty="0"/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ru-RU" sz="2000" dirty="0"/>
              <a:t>Сетевой сокет привязывается к </a:t>
            </a:r>
            <a:r>
              <a:rPr lang="en" sz="2000" b="1" dirty="0"/>
              <a:t>IP-</a:t>
            </a:r>
            <a:r>
              <a:rPr lang="ru-RU" sz="2000" b="1" dirty="0"/>
              <a:t>адресу и порту</a:t>
            </a:r>
            <a:r>
              <a:rPr lang="ru-RU" sz="2000" dirty="0"/>
              <a:t>.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ru-RU" sz="2000" dirty="0"/>
              <a:t>Сервер слушает на определённом адресе и порту.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ru-RU" sz="2000" dirty="0"/>
              <a:t>Клиент подключается к этому адресу и порту.</a:t>
            </a:r>
          </a:p>
          <a:p>
            <a:pPr marL="0" indent="0">
              <a:lnSpc>
                <a:spcPct val="100000"/>
              </a:lnSpc>
              <a:buNone/>
            </a:pPr>
            <a:endParaRPr lang="ru-RU" sz="2000" dirty="0"/>
          </a:p>
        </p:txBody>
      </p:sp>
      <p:pic>
        <p:nvPicPr>
          <p:cNvPr id="4098" name="Picture 2" descr="Socket Programming: the Socket interface sits between the Application layer and the transport layer. We associate the client and and server with a socket to communicate across the network. The routers in-between do not &quot;speak&quot; the transport layer or application layer protocols. This is analogous to not having the postal mail system look inside your mail!">
            <a:extLst>
              <a:ext uri="{FF2B5EF4-FFF2-40B4-BE49-F238E27FC236}">
                <a16:creationId xmlns:a16="http://schemas.microsoft.com/office/drawing/2014/main" id="{35733EEC-FEA0-6D01-9175-27A6615DA4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" t="4156" r="1759" b="16053"/>
          <a:stretch/>
        </p:blipFill>
        <p:spPr bwMode="auto">
          <a:xfrm>
            <a:off x="7173578" y="1453977"/>
            <a:ext cx="4924637" cy="1851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A89F52A-0899-A10F-BD4B-7C0DBE79DC39}"/>
              </a:ext>
            </a:extLst>
          </p:cNvPr>
          <p:cNvSpPr txBox="1"/>
          <p:nvPr/>
        </p:nvSpPr>
        <p:spPr>
          <a:xfrm>
            <a:off x="853272" y="3901670"/>
            <a:ext cx="10143811" cy="28346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None/>
            </a:pPr>
            <a:r>
              <a:rPr lang="ru-RU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% netstat -a | head -10</a:t>
            </a:r>
          </a:p>
          <a:p>
            <a:pPr>
              <a:lnSpc>
                <a:spcPct val="90000"/>
              </a:lnSpc>
              <a:buNone/>
            </a:pPr>
            <a:r>
              <a:rPr lang="ru-RU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Active Internet connections (including servers)</a:t>
            </a:r>
          </a:p>
          <a:p>
            <a:pPr>
              <a:lnSpc>
                <a:spcPct val="90000"/>
              </a:lnSpc>
              <a:buNone/>
            </a:pPr>
            <a:r>
              <a:rPr lang="ru-RU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Proto Recv-Q Send-Q  Local Address          Foreign Address        (state)    </a:t>
            </a:r>
          </a:p>
          <a:p>
            <a:pPr>
              <a:lnSpc>
                <a:spcPct val="90000"/>
              </a:lnSpc>
              <a:buNone/>
            </a:pPr>
            <a:r>
              <a:rPr lang="ru-RU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tcp4       0      0  localhost.50119        *.*                    LISTEN     </a:t>
            </a:r>
          </a:p>
          <a:p>
            <a:pPr>
              <a:lnSpc>
                <a:spcPct val="90000"/>
              </a:lnSpc>
              <a:buNone/>
            </a:pPr>
            <a:r>
              <a:rPr lang="ru-RU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tcp4       0      0  10.20.43.66.50070      arn11s12-in-f3.1.https ESTABLISHED</a:t>
            </a:r>
          </a:p>
          <a:p>
            <a:pPr>
              <a:lnSpc>
                <a:spcPct val="90000"/>
              </a:lnSpc>
              <a:buNone/>
            </a:pPr>
            <a:r>
              <a:rPr lang="ru-RU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tcp4       0      0  10.20.43.66.50069      arn11s12-in-f3.1.https ESTABLISHED</a:t>
            </a:r>
          </a:p>
          <a:p>
            <a:pPr>
              <a:lnSpc>
                <a:spcPct val="90000"/>
              </a:lnSpc>
              <a:buNone/>
            </a:pPr>
            <a:r>
              <a:rPr lang="ru-RU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tcp4       0      0  10.20.43.66.50054      lq-in-f188.1e100.5228  ESTABLISHED</a:t>
            </a:r>
          </a:p>
          <a:p>
            <a:pPr>
              <a:lnSpc>
                <a:spcPct val="90000"/>
              </a:lnSpc>
              <a:buNone/>
            </a:pPr>
            <a:r>
              <a:rPr lang="ru-RU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tcp4       0      0  10.20.43.66.50047      149.154.167.223.https  ESTABLISHED</a:t>
            </a:r>
          </a:p>
          <a:p>
            <a:pPr>
              <a:lnSpc>
                <a:spcPct val="90000"/>
              </a:lnSpc>
              <a:buNone/>
            </a:pPr>
            <a:r>
              <a:rPr lang="ru-RU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tcp4       0      0  10.20.43.66.50046      149.154.167.223.https  ESTABLISHED</a:t>
            </a:r>
          </a:p>
          <a:p>
            <a:pPr>
              <a:lnSpc>
                <a:spcPct val="90000"/>
              </a:lnSpc>
              <a:buNone/>
            </a:pPr>
            <a:r>
              <a:rPr lang="ru-RU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tcp4       0      0  10.20.43.66.50045      arn09s23-in-f5.1.https ESTABLISHED</a:t>
            </a:r>
          </a:p>
          <a:p>
            <a:pPr>
              <a:lnSpc>
                <a:spcPct val="90000"/>
              </a:lnSpc>
            </a:pPr>
            <a:r>
              <a:rPr lang="ru-RU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tcp4       0      0  10.20.43.66.50044      149.154.167.222.https  ESTABLISHED</a:t>
            </a:r>
          </a:p>
        </p:txBody>
      </p:sp>
    </p:spTree>
    <p:extLst>
      <p:ext uri="{BB962C8B-B14F-4D97-AF65-F5344CB8AC3E}">
        <p14:creationId xmlns:p14="http://schemas.microsoft.com/office/powerpoint/2010/main" val="92631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250D83-60A5-4303-7814-FF32147FF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5054"/>
            <a:ext cx="10515600" cy="709057"/>
          </a:xfrm>
        </p:spPr>
        <p:txBody>
          <a:bodyPr>
            <a:normAutofit/>
          </a:bodyPr>
          <a:lstStyle/>
          <a:p>
            <a:r>
              <a:rPr lang="en-US" dirty="0"/>
              <a:t>C</a:t>
            </a:r>
            <a:r>
              <a:rPr lang="ru-RU" dirty="0" err="1"/>
              <a:t>океты</a:t>
            </a:r>
            <a:r>
              <a:rPr lang="ru-RU" dirty="0"/>
              <a:t> </a:t>
            </a:r>
            <a:r>
              <a:rPr lang="en-US" dirty="0"/>
              <a:t>: </a:t>
            </a:r>
            <a:r>
              <a:rPr lang="ru-RU" dirty="0"/>
              <a:t>буферизация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C4BC3F2-E29E-1F62-5EDB-1A4A99EEB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93826"/>
            <a:ext cx="10515600" cy="4402185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ru-RU" sz="1900" b="1" dirty="0"/>
              <a:t>Как происходит хранение данных в сокетах?</a:t>
            </a:r>
            <a:endParaRPr lang="ru-RU" sz="1900" dirty="0"/>
          </a:p>
          <a:p>
            <a:pPr marL="0" indent="0">
              <a:lnSpc>
                <a:spcPct val="100000"/>
              </a:lnSpc>
              <a:buNone/>
            </a:pPr>
            <a:r>
              <a:rPr lang="ru-RU" sz="1900" dirty="0"/>
              <a:t>Когда один процесс (например, сервер) отправляет данные через </a:t>
            </a:r>
            <a:r>
              <a:rPr lang="en" sz="1900" dirty="0"/>
              <a:t>UNIX-</a:t>
            </a:r>
            <a:r>
              <a:rPr lang="ru-RU" sz="1900" dirty="0"/>
              <a:t>сокет, а другой (клиент) их ещё не получил, эти данные временно сохраняются в </a:t>
            </a:r>
            <a:r>
              <a:rPr lang="ru-RU" sz="1900" b="1" dirty="0"/>
              <a:t>буфере ядра</a:t>
            </a:r>
            <a:r>
              <a:rPr lang="ru-RU" sz="1900" dirty="0"/>
              <a:t>.</a:t>
            </a:r>
            <a:br>
              <a:rPr lang="en-US" sz="1900" dirty="0"/>
            </a:br>
            <a:r>
              <a:rPr lang="ru-RU" sz="1900" dirty="0"/>
              <a:t>Данные, отправленные через </a:t>
            </a:r>
            <a:r>
              <a:rPr lang="en" sz="1900" dirty="0"/>
              <a:t>UNIX-</a:t>
            </a:r>
            <a:r>
              <a:rPr lang="ru-RU" sz="1900" dirty="0"/>
              <a:t>сокет, </a:t>
            </a:r>
            <a:r>
              <a:rPr lang="ru-RU" sz="1900" b="1" dirty="0"/>
              <a:t>всегда хранятся в оперативной памяти</a:t>
            </a:r>
            <a:r>
              <a:rPr lang="ru-RU" sz="1900" dirty="0"/>
              <a:t>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900" b="1" dirty="0"/>
              <a:t>На диск данные не записываются</a:t>
            </a:r>
            <a:r>
              <a:rPr lang="ru-RU" sz="1900" dirty="0"/>
              <a:t>, потому что </a:t>
            </a:r>
            <a:r>
              <a:rPr lang="en" sz="1900" dirty="0"/>
              <a:t>UNIX-</a:t>
            </a:r>
            <a:r>
              <a:rPr lang="ru-RU" sz="1900" dirty="0"/>
              <a:t>сокет — это механизм обмена данными в памяти (</a:t>
            </a:r>
            <a:r>
              <a:rPr lang="en" sz="1900" dirty="0"/>
              <a:t>IPC, Inter-Process Communication).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" sz="1900" dirty="0"/>
              <a:t>UNIX-</a:t>
            </a:r>
            <a:r>
              <a:rPr lang="ru-RU" sz="1900" dirty="0"/>
              <a:t>сокеты максимально быстры, так как исключают сетевые задержки и работу с файловой системой для данных.</a:t>
            </a:r>
          </a:p>
          <a:p>
            <a:pPr>
              <a:lnSpc>
                <a:spcPct val="100000"/>
              </a:lnSpc>
              <a:buNone/>
            </a:pPr>
            <a:r>
              <a:rPr lang="ru-RU" sz="1900" b="1" dirty="0"/>
              <a:t>Размер буфера сокета (</a:t>
            </a:r>
            <a:r>
              <a:rPr lang="en" sz="1900" b="1" dirty="0"/>
              <a:t>socket buffer size).</a:t>
            </a:r>
            <a:endParaRPr lang="en" sz="1900" dirty="0"/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900" dirty="0"/>
              <a:t>У каждого </a:t>
            </a:r>
            <a:r>
              <a:rPr lang="en" sz="1900" dirty="0"/>
              <a:t>UNIX-</a:t>
            </a:r>
            <a:r>
              <a:rPr lang="ru-RU" sz="1900" dirty="0"/>
              <a:t>сокета есть два буфера: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" sz="1900" b="1" dirty="0"/>
              <a:t>Send Buffer</a:t>
            </a:r>
            <a:r>
              <a:rPr lang="en" sz="1900" dirty="0"/>
              <a:t> — </a:t>
            </a:r>
            <a:r>
              <a:rPr lang="ru-RU" sz="1900" dirty="0"/>
              <a:t>буфер отправки данных.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" sz="1900" b="1" dirty="0"/>
              <a:t>Receive Buffer</a:t>
            </a:r>
            <a:r>
              <a:rPr lang="en" sz="1900" dirty="0"/>
              <a:t> — </a:t>
            </a:r>
            <a:r>
              <a:rPr lang="ru-RU" sz="1900" dirty="0"/>
              <a:t>буфер приёма данных.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900" dirty="0"/>
              <a:t>Размер буферов определяет, сколько данных может</a:t>
            </a:r>
            <a:br>
              <a:rPr lang="en-US" sz="1900" dirty="0"/>
            </a:br>
            <a:r>
              <a:rPr lang="ru-RU" sz="1900" dirty="0"/>
              <a:t>быть передано, пока получатель ещё не прочитал их.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130E7D-E439-0E78-FB8F-1BC413704D6E}"/>
              </a:ext>
            </a:extLst>
          </p:cNvPr>
          <p:cNvSpPr txBox="1"/>
          <p:nvPr/>
        </p:nvSpPr>
        <p:spPr>
          <a:xfrm>
            <a:off x="365927" y="5196011"/>
            <a:ext cx="6135357" cy="166199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ru-RU" sz="1700" noProof="1">
                <a:solidFill>
                  <a:schemeClr val="bg2">
                    <a:lumMod val="90000"/>
                  </a:schemeClr>
                </a:solidFill>
                <a:cs typeface="Consolas" panose="020B0609020204030204" pitchFamily="49" charset="0"/>
              </a:rPr>
              <a:t># </a:t>
            </a:r>
            <a:r>
              <a:rPr lang="en-US" sz="1700" noProof="1">
                <a:solidFill>
                  <a:schemeClr val="bg2">
                    <a:lumMod val="90000"/>
                  </a:schemeClr>
                </a:solidFill>
                <a:cs typeface="Consolas" panose="020B0609020204030204" pitchFamily="49" charset="0"/>
              </a:rPr>
              <a:t>MACOS: </a:t>
            </a:r>
            <a:r>
              <a:rPr lang="ru-RU" sz="1700" noProof="1">
                <a:solidFill>
                  <a:schemeClr val="bg2">
                    <a:lumMod val="90000"/>
                  </a:schemeClr>
                </a:solidFill>
                <a:cs typeface="Consolas" panose="020B0609020204030204" pitchFamily="49" charset="0"/>
              </a:rPr>
              <a:t>Размер буфера для приема (TCP)</a:t>
            </a:r>
            <a:br>
              <a:rPr lang="en-US" sz="1700" noProof="1">
                <a:solidFill>
                  <a:srgbClr val="0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700" noProof="1">
                <a:solidFill>
                  <a:srgbClr val="0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lang="en-US" sz="1700" noProof="1">
                <a:solidFill>
                  <a:srgbClr val="0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700" noProof="1">
                <a:solidFill>
                  <a:srgbClr val="0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sysctl net.inet.tcp.recvspace </a:t>
            </a:r>
            <a:endParaRPr lang="ru-RU" sz="1700" noProof="1">
              <a:solidFill>
                <a:srgbClr val="00FA00"/>
              </a:solidFill>
              <a:cs typeface="Consolas" panose="020B0609020204030204" pitchFamily="49" charset="0"/>
            </a:endParaRPr>
          </a:p>
          <a:p>
            <a:r>
              <a:rPr lang="ru-RU" sz="1700" noProof="1">
                <a:solidFill>
                  <a:srgbClr val="0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net.inet.tcp.recvspace: 131072</a:t>
            </a:r>
            <a:br>
              <a:rPr lang="en-US" sz="1700" noProof="1">
                <a:solidFill>
                  <a:srgbClr val="0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700" noProof="1">
                <a:solidFill>
                  <a:schemeClr val="bg2">
                    <a:lumMod val="90000"/>
                  </a:schemeClr>
                </a:solidFill>
                <a:cs typeface="Consolas" panose="020B0609020204030204" pitchFamily="49" charset="0"/>
              </a:rPr>
              <a:t># Размер буфера для отправки (TCP)</a:t>
            </a:r>
            <a:endParaRPr lang="ru-RU" sz="1700" noProof="1">
              <a:solidFill>
                <a:schemeClr val="bg2">
                  <a:lumMod val="9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700" noProof="1">
                <a:solidFill>
                  <a:srgbClr val="0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lang="en-US" sz="1700" noProof="1">
                <a:solidFill>
                  <a:srgbClr val="0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700" noProof="1">
                <a:solidFill>
                  <a:srgbClr val="0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sysctl net.inet.tcp.sendspace</a:t>
            </a:r>
            <a:br>
              <a:rPr lang="en-US" sz="1700" noProof="1">
                <a:solidFill>
                  <a:srgbClr val="0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700" noProof="1">
                <a:solidFill>
                  <a:srgbClr val="00FA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net.inet.tcp.sendspace: 131072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843A49-7D1A-A0B5-3E3F-6255FBC8C2F9}"/>
              </a:ext>
            </a:extLst>
          </p:cNvPr>
          <p:cNvSpPr txBox="1"/>
          <p:nvPr/>
        </p:nvSpPr>
        <p:spPr>
          <a:xfrm>
            <a:off x="6886470" y="3328516"/>
            <a:ext cx="5305530" cy="349326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chemeClr val="bg2">
                    <a:lumMod val="90000"/>
                  </a:schemeClr>
                </a:solidFill>
              </a:rPr>
              <a:t># LINUX:</a:t>
            </a:r>
            <a:br>
              <a:rPr lang="en-US" sz="1700" dirty="0">
                <a:solidFill>
                  <a:schemeClr val="bg2">
                    <a:lumMod val="90000"/>
                  </a:schemeClr>
                </a:solidFill>
              </a:rPr>
            </a:br>
            <a:r>
              <a:rPr lang="ru-RU" sz="1700" dirty="0">
                <a:solidFill>
                  <a:schemeClr val="bg2">
                    <a:lumMod val="90000"/>
                  </a:schemeClr>
                </a:solidFill>
              </a:rPr>
              <a:t># Размер буфера приема по умолчанию</a:t>
            </a:r>
            <a:br>
              <a:rPr lang="ru-RU" sz="17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7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 sysctl net.core.rmem_default</a:t>
            </a:r>
          </a:p>
          <a:p>
            <a:pPr>
              <a:buNone/>
            </a:pPr>
            <a:r>
              <a:rPr lang="en" sz="17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net.core.rmem_default = 212992</a:t>
            </a:r>
            <a:br>
              <a:rPr lang="ru-RU" sz="17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700" dirty="0">
                <a:solidFill>
                  <a:schemeClr val="bg2">
                    <a:lumMod val="90000"/>
                  </a:schemeClr>
                </a:solidFill>
              </a:rPr>
              <a:t># Размер буфера отправки по умолчанию</a:t>
            </a:r>
            <a:endParaRPr lang="en" sz="1700" noProof="1">
              <a:solidFill>
                <a:srgbClr val="2FFF1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r>
              <a:rPr lang="en" sz="17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 sysctl net.core.wmem_default</a:t>
            </a:r>
          </a:p>
          <a:p>
            <a:r>
              <a:rPr lang="en" sz="17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net.core.wmem_default = 212992</a:t>
            </a:r>
            <a:br>
              <a:rPr lang="ru-RU" sz="17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700" noProof="1">
                <a:solidFill>
                  <a:schemeClr val="bg2">
                    <a:lumMod val="90000"/>
                  </a:schemeClr>
                </a:solidFill>
                <a:effectLst/>
                <a:cs typeface="Consolas" panose="020B0609020204030204" pitchFamily="49" charset="0"/>
              </a:rPr>
              <a:t># </a:t>
            </a:r>
            <a:r>
              <a:rPr lang="ru-RU" sz="1700" dirty="0">
                <a:solidFill>
                  <a:schemeClr val="bg2">
                    <a:lumMod val="90000"/>
                  </a:schemeClr>
                </a:solidFill>
              </a:rPr>
              <a:t>Максимальный размер буфера приема</a:t>
            </a:r>
            <a:endParaRPr lang="en" sz="1700" noProof="1">
              <a:solidFill>
                <a:schemeClr val="bg2">
                  <a:lumMod val="90000"/>
                </a:schemeClr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r>
              <a:rPr lang="en" sz="17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 sysctl net.core.rmem_max</a:t>
            </a:r>
          </a:p>
          <a:p>
            <a:pPr>
              <a:buNone/>
            </a:pPr>
            <a:r>
              <a:rPr lang="en" sz="17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net.core.rmem_max = 212992</a:t>
            </a:r>
          </a:p>
          <a:p>
            <a:r>
              <a:rPr lang="en" sz="1700" noProof="1">
                <a:solidFill>
                  <a:schemeClr val="bg2">
                    <a:lumMod val="90000"/>
                  </a:schemeClr>
                </a:solidFill>
                <a:cs typeface="Consolas" panose="020B0609020204030204" pitchFamily="49" charset="0"/>
              </a:rPr>
              <a:t># </a:t>
            </a:r>
            <a:r>
              <a:rPr lang="ru-RU" sz="1700" dirty="0">
                <a:solidFill>
                  <a:schemeClr val="bg2">
                    <a:lumMod val="90000"/>
                  </a:schemeClr>
                </a:solidFill>
              </a:rPr>
              <a:t>Максимальный размер буфера отправки</a:t>
            </a:r>
            <a:endParaRPr lang="en" sz="1700" noProof="1">
              <a:solidFill>
                <a:schemeClr val="bg2">
                  <a:lumMod val="90000"/>
                </a:schemeClr>
              </a:solidFill>
              <a:effectLst/>
              <a:cs typeface="Consolas" panose="020B0609020204030204" pitchFamily="49" charset="0"/>
            </a:endParaRPr>
          </a:p>
          <a:p>
            <a:pPr>
              <a:buNone/>
            </a:pPr>
            <a:r>
              <a:rPr lang="en" sz="17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 sysctl net.core.wmem_max</a:t>
            </a:r>
          </a:p>
          <a:p>
            <a:r>
              <a:rPr lang="en" sz="17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net.core.wmem_max = 212992</a:t>
            </a:r>
          </a:p>
        </p:txBody>
      </p:sp>
    </p:spTree>
    <p:extLst>
      <p:ext uri="{BB962C8B-B14F-4D97-AF65-F5344CB8AC3E}">
        <p14:creationId xmlns:p14="http://schemas.microsoft.com/office/powerpoint/2010/main" val="3992191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434325-2353-DEC8-6B09-3585CFD56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5246"/>
            <a:ext cx="10515600" cy="709057"/>
          </a:xfrm>
        </p:spPr>
        <p:txBody>
          <a:bodyPr>
            <a:normAutofit/>
          </a:bodyPr>
          <a:lstStyle/>
          <a:p>
            <a:r>
              <a:rPr lang="ru-RU" dirty="0"/>
              <a:t>Клиент-серверный цикл обмена данными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BFAC41-B9CA-02BB-C737-618FBBD4C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4303"/>
            <a:ext cx="10515600" cy="5778452"/>
          </a:xfrm>
        </p:spPr>
        <p:txBody>
          <a:bodyPr/>
          <a:lstStyle/>
          <a:p>
            <a:pPr marL="252000" indent="-252000">
              <a:lnSpc>
                <a:spcPct val="10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ru-RU" sz="2000" dirty="0"/>
              <a:t>Сервер запускается, создаёт серверный сокет на определённом порту и слушает этот порт.</a:t>
            </a:r>
          </a:p>
          <a:p>
            <a:pPr marL="439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socket()</a:t>
            </a:r>
            <a:br>
              <a:rPr lang="en-US" sz="18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bind()</a:t>
            </a:r>
            <a:br>
              <a:rPr lang="en-US" sz="18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listen()</a:t>
            </a:r>
            <a:endParaRPr lang="ru-RU" sz="1800" dirty="0">
              <a:highlight>
                <a:srgbClr val="FF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52000" indent="-252000">
              <a:lnSpc>
                <a:spcPct val="10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ru-RU" sz="2000" dirty="0"/>
              <a:t>Клиент создаёт сокет и подключается к серверу:</a:t>
            </a:r>
            <a:endParaRPr lang="en-US" sz="2000" dirty="0"/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socket()</a:t>
            </a:r>
            <a:br>
              <a:rPr lang="en-US" sz="1800" dirty="0"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connect()</a:t>
            </a:r>
            <a:endParaRPr lang="ru-RU" sz="1600" dirty="0">
              <a:highlight>
                <a:srgbClr val="00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52000" indent="-252000">
              <a:lnSpc>
                <a:spcPct val="10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ru-RU" sz="2000" dirty="0"/>
              <a:t>Сервер принимает входящее соединение</a:t>
            </a:r>
            <a:r>
              <a:rPr lang="en-US" sz="2000" dirty="0"/>
              <a:t>: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18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accept()</a:t>
            </a:r>
          </a:p>
          <a:p>
            <a:pPr marL="252000" indent="-252000">
              <a:lnSpc>
                <a:spcPct val="10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ru-RU" sz="2000" dirty="0"/>
              <a:t>Клиент отправляет данные серверу.</a:t>
            </a:r>
            <a:endParaRPr lang="en-US" sz="2000" dirty="0"/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send()</a:t>
            </a:r>
            <a:endParaRPr lang="ru-RU" sz="1800" dirty="0">
              <a:highlight>
                <a:srgbClr val="00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52000" indent="-252000">
              <a:lnSpc>
                <a:spcPct val="10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ru-RU" sz="2000" dirty="0"/>
              <a:t>Сервер принимает данные и отправляет ответ.</a:t>
            </a:r>
            <a:endParaRPr lang="en-US" sz="2000" dirty="0"/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receive()</a:t>
            </a:r>
            <a:br>
              <a:rPr lang="en-US" sz="18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send()</a:t>
            </a:r>
            <a:endParaRPr lang="ru-RU" sz="1800" dirty="0">
              <a:highlight>
                <a:srgbClr val="FF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52000" indent="-252000">
              <a:lnSpc>
                <a:spcPct val="10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ru-RU" sz="2000" dirty="0"/>
              <a:t>Клиент принимает ответ.</a:t>
            </a:r>
            <a:endParaRPr lang="en-US" sz="2000" dirty="0"/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receive()</a:t>
            </a:r>
            <a:endParaRPr lang="ru-RU" sz="1800" dirty="0">
              <a:highlight>
                <a:srgbClr val="00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52000" indent="-252000">
              <a:lnSpc>
                <a:spcPct val="10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ru-RU" sz="2000" dirty="0"/>
              <a:t>Обе стороны закрывают соединение.</a:t>
            </a:r>
            <a:endParaRPr lang="en-US" sz="2000" dirty="0"/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clo</a:t>
            </a:r>
            <a:r>
              <a:rPr lang="en-US" sz="1800" dirty="0"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se()</a:t>
            </a:r>
            <a:endParaRPr lang="ru-RU" sz="1800" dirty="0">
              <a:highlight>
                <a:srgbClr val="00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4" name="Picture 2" descr="Simplified diagram of TCP-IP based socket communication. Adapted from [18].  | Download Scientific Diagram">
            <a:extLst>
              <a:ext uri="{FF2B5EF4-FFF2-40B4-BE49-F238E27FC236}">
                <a16:creationId xmlns:a16="http://schemas.microsoft.com/office/drawing/2014/main" id="{E356622F-39E1-20A1-19F3-A4B7AEB5F8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54" t="5869" r="16468" b="3922"/>
          <a:stretch/>
        </p:blipFill>
        <p:spPr bwMode="auto">
          <a:xfrm>
            <a:off x="8369926" y="2216412"/>
            <a:ext cx="2807189" cy="3747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5590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06E8DC-4E8A-A612-AA1B-0D937229F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418" y="194303"/>
            <a:ext cx="10962751" cy="739202"/>
          </a:xfrm>
        </p:spPr>
        <p:txBody>
          <a:bodyPr/>
          <a:lstStyle/>
          <a:p>
            <a:r>
              <a:rPr lang="ru-RU" dirty="0"/>
              <a:t>Работа с сокетами в </a:t>
            </a:r>
            <a:r>
              <a:rPr lang="en-US" dirty="0"/>
              <a:t>python: </a:t>
            </a:r>
            <a:r>
              <a:rPr lang="ru-RU" dirty="0"/>
              <a:t>создаём сокет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CAD85D-AB91-59F0-58F0-25D0AA096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418" y="2602522"/>
            <a:ext cx="11234057" cy="4139921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family</a:t>
            </a:r>
            <a:r>
              <a:rPr lang="en" sz="1800" b="1" dirty="0"/>
              <a:t> </a:t>
            </a:r>
            <a:r>
              <a:rPr lang="ru-RU" sz="1800" dirty="0"/>
              <a:t>— определяет </a:t>
            </a:r>
            <a:r>
              <a:rPr lang="ru-RU" sz="1800" b="1" dirty="0"/>
              <a:t>семейство адресов (тип адресации)</a:t>
            </a:r>
            <a:r>
              <a:rPr lang="ru-RU" sz="1800" dirty="0"/>
              <a:t>, которое будет использоваться для сокета.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" sz="1800" b="1" noProof="1">
                <a:latin typeface="Consolas" panose="020B0609020204030204" pitchFamily="49" charset="0"/>
                <a:cs typeface="Consolas" panose="020B0609020204030204" pitchFamily="49" charset="0"/>
              </a:rPr>
              <a:t>socket.AF_INET</a:t>
            </a:r>
            <a:r>
              <a:rPr lang="en" sz="1800" dirty="0"/>
              <a:t> — </a:t>
            </a:r>
            <a:r>
              <a:rPr lang="ru-RU" sz="1800" dirty="0"/>
              <a:t>для </a:t>
            </a:r>
            <a:r>
              <a:rPr lang="en" sz="1800" dirty="0"/>
              <a:t>IPv4 (</a:t>
            </a:r>
            <a:r>
              <a:rPr lang="ru-RU" sz="1800" dirty="0"/>
              <a:t>стандартный выбор для сетевых приложений).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" sz="1800" b="1" noProof="1">
                <a:latin typeface="Consolas" panose="020B0609020204030204" pitchFamily="49" charset="0"/>
                <a:cs typeface="Consolas" panose="020B0609020204030204" pitchFamily="49" charset="0"/>
              </a:rPr>
              <a:t>socket.AF_INET6</a:t>
            </a:r>
            <a:r>
              <a:rPr lang="en" sz="18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dirty="0"/>
              <a:t>— </a:t>
            </a:r>
            <a:r>
              <a:rPr lang="ru-RU" sz="1800" dirty="0"/>
              <a:t>для </a:t>
            </a:r>
            <a:r>
              <a:rPr lang="en" sz="1800" dirty="0"/>
              <a:t>IPv6.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" sz="1800" b="1" noProof="1">
                <a:latin typeface="Consolas" panose="020B0609020204030204" pitchFamily="49" charset="0"/>
                <a:cs typeface="Consolas" panose="020B0609020204030204" pitchFamily="49" charset="0"/>
              </a:rPr>
              <a:t>socket.AF_UNIX</a:t>
            </a:r>
            <a:r>
              <a:rPr lang="en" sz="1800" dirty="0"/>
              <a:t> — </a:t>
            </a:r>
            <a:r>
              <a:rPr lang="ru-RU" sz="1800" dirty="0"/>
              <a:t>для локальных </a:t>
            </a:r>
            <a:r>
              <a:rPr lang="en" sz="1800" dirty="0"/>
              <a:t>UNIX-</a:t>
            </a:r>
            <a:r>
              <a:rPr lang="ru-RU" sz="1800" dirty="0"/>
              <a:t>сокетов (межпроцессное взаимодействие на одной машине).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" sz="1600" b="1" noProof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socket.AF_PACKET</a:t>
            </a:r>
            <a:r>
              <a:rPr lang="e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— </a:t>
            </a:r>
            <a:r>
              <a:rPr lang="ru-RU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для низкоуровневого взаимодействия с сетевыми интерфейсами (используется для работы с </a:t>
            </a:r>
            <a:r>
              <a:rPr lang="e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Ethernet-</a:t>
            </a:r>
            <a:r>
              <a:rPr lang="ru-RU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кадрами в </a:t>
            </a:r>
            <a:r>
              <a:rPr lang="e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Linux).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" sz="1600" b="1" noProof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socket.AF_NETLINK</a:t>
            </a:r>
            <a:r>
              <a:rPr lang="e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— </a:t>
            </a:r>
            <a:r>
              <a:rPr lang="ru-RU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для взаимодействия между пользовательским пространством и ядром </a:t>
            </a:r>
            <a:r>
              <a:rPr lang="e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Linux.</a:t>
            </a:r>
            <a:endParaRPr lang="ru-RU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18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" sz="1800" b="1" dirty="0"/>
              <a:t> </a:t>
            </a:r>
            <a:r>
              <a:rPr lang="ru-RU" sz="1800" b="1" dirty="0"/>
              <a:t>— тип сокета, </a:t>
            </a:r>
            <a:r>
              <a:rPr lang="ru-RU" sz="1800" dirty="0"/>
              <a:t>определяет, какой </a:t>
            </a:r>
            <a:r>
              <a:rPr lang="ru-RU" sz="1800" b="1" dirty="0"/>
              <a:t>протокол</a:t>
            </a:r>
            <a:r>
              <a:rPr lang="ru-RU" sz="1800" dirty="0"/>
              <a:t> / </a:t>
            </a:r>
            <a:r>
              <a:rPr lang="ru-RU" sz="1800" b="1" dirty="0"/>
              <a:t>способ передачи данных</a:t>
            </a:r>
            <a:r>
              <a:rPr lang="ru-RU" sz="1800" dirty="0"/>
              <a:t> будет использоваться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" sz="1800" b="1" noProof="1">
                <a:latin typeface="Consolas" panose="020B0609020204030204" pitchFamily="49" charset="0"/>
                <a:cs typeface="Consolas" panose="020B0609020204030204" pitchFamily="49" charset="0"/>
              </a:rPr>
              <a:t>socket.SOCK_STREAM</a:t>
            </a:r>
            <a:r>
              <a:rPr lang="en" sz="1800" dirty="0"/>
              <a:t> — </a:t>
            </a:r>
            <a:r>
              <a:rPr lang="ru-RU" sz="1800" dirty="0"/>
              <a:t>для </a:t>
            </a:r>
            <a:r>
              <a:rPr lang="en" sz="1800" dirty="0"/>
              <a:t>TCP (</a:t>
            </a:r>
            <a:r>
              <a:rPr lang="ru-RU" sz="1800" dirty="0"/>
              <a:t>потоковый сокет, с установлением соединения и гарантией доставки данных).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" sz="1800" b="1" noProof="1">
                <a:latin typeface="Consolas" panose="020B0609020204030204" pitchFamily="49" charset="0"/>
                <a:cs typeface="Consolas" panose="020B0609020204030204" pitchFamily="49" charset="0"/>
              </a:rPr>
              <a:t>socket.SOCK_DGRAM</a:t>
            </a:r>
            <a:r>
              <a:rPr lang="en" sz="1800" dirty="0"/>
              <a:t> — </a:t>
            </a:r>
            <a:r>
              <a:rPr lang="ru-RU" sz="1800" dirty="0"/>
              <a:t>для </a:t>
            </a:r>
            <a:r>
              <a:rPr lang="en" sz="1800" dirty="0"/>
              <a:t>UDP (</a:t>
            </a:r>
            <a:r>
              <a:rPr lang="ru-RU" sz="1800" dirty="0"/>
              <a:t>датаграммы, без установления соединения).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" sz="1600" b="1" noProof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socket.SOCK_RAW</a:t>
            </a:r>
            <a:r>
              <a:rPr lang="e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— </a:t>
            </a:r>
            <a:r>
              <a:rPr lang="ru-RU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для работы с сырыми пакетами (используется для разработки собственных протоколов).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" sz="1600" b="1" noProof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socket.SOCK_SEQPACKET</a:t>
            </a:r>
            <a:r>
              <a:rPr lang="e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— </a:t>
            </a:r>
            <a:r>
              <a:rPr lang="ru-RU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для надёжной передачи пакетов с гарантией порядка (используется с определёнными протоколами).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" sz="1600" b="1" noProof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socket.SOCK_RDM</a:t>
            </a:r>
            <a:r>
              <a:rPr lang="e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— </a:t>
            </a:r>
            <a:r>
              <a:rPr lang="ru-RU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для надёжной передачи сообщений (редко используется).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ru-RU" sz="1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CE24B1-FD78-A0D1-CD1F-5A90571E90E0}"/>
              </a:ext>
            </a:extLst>
          </p:cNvPr>
          <p:cNvSpPr txBox="1"/>
          <p:nvPr/>
        </p:nvSpPr>
        <p:spPr>
          <a:xfrm>
            <a:off x="502418" y="1017550"/>
            <a:ext cx="9023420" cy="13798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b="1" noProof="1">
                <a:solidFill>
                  <a:srgbClr val="0C450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socket</a:t>
            </a:r>
          </a:p>
          <a:p>
            <a:pPr>
              <a:spcBef>
                <a:spcPts val="700"/>
              </a:spcBef>
            </a:pPr>
            <a: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server </a:t>
            </a:r>
            <a:r>
              <a:rPr lang="en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socket.socket(socket.</a:t>
            </a:r>
            <a:r>
              <a:rPr lang="en" b="1" noProof="1">
                <a:solidFill>
                  <a:srgbClr val="C5060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AF_UNIX</a:t>
            </a:r>
            <a: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socket.</a:t>
            </a:r>
            <a:r>
              <a:rPr lang="en" b="1" noProof="1">
                <a:solidFill>
                  <a:srgbClr val="C5060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SOCK_STREAM</a:t>
            </a:r>
            <a: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" noProof="1">
              <a:solidFill>
                <a:srgbClr val="0066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700"/>
              </a:spcBef>
            </a:pPr>
            <a:r>
              <a:rPr lang="en" noProof="1">
                <a:solidFill>
                  <a:srgbClr val="0066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class socket(socket.socket) constructor</a:t>
            </a:r>
            <a:br>
              <a:rPr lang="ru-RU" noProof="1">
                <a:solidFill>
                  <a:srgbClr val="0066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socket.socket(family</a:t>
            </a:r>
            <a:r>
              <a:rPr lang="en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b="1" noProof="1">
                <a:solidFill>
                  <a:srgbClr val="C5060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AF_INET</a:t>
            </a:r>
            <a:r>
              <a:rPr lang="en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type</a:t>
            </a:r>
            <a:r>
              <a:rPr lang="en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b="1" noProof="1">
                <a:solidFill>
                  <a:srgbClr val="C5060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SOCK_STREAM</a:t>
            </a:r>
            <a:r>
              <a:rPr lang="en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proto</a:t>
            </a:r>
            <a:r>
              <a:rPr lang="en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noProof="1">
                <a:solidFill>
                  <a:srgbClr val="0000C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fileno</a:t>
            </a:r>
            <a:r>
              <a:rPr lang="en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b="1" noProof="1">
                <a:solidFill>
                  <a:srgbClr val="585CF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  <a:r>
              <a:rPr lang="en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" noProof="1">
              <a:solidFill>
                <a:srgbClr val="0066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2257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3E3CA3-F354-E426-46CA-BA53162351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8A6589-B218-9ECC-FB33-776FD38BC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418" y="194303"/>
            <a:ext cx="10962751" cy="739202"/>
          </a:xfrm>
        </p:spPr>
        <p:txBody>
          <a:bodyPr>
            <a:normAutofit/>
          </a:bodyPr>
          <a:lstStyle/>
          <a:p>
            <a:r>
              <a:rPr lang="en-US" dirty="0"/>
              <a:t>C</a:t>
            </a:r>
            <a:r>
              <a:rPr lang="ru-RU" dirty="0" err="1"/>
              <a:t>оздаём</a:t>
            </a:r>
            <a:r>
              <a:rPr lang="ru-RU" dirty="0"/>
              <a:t> сокет </a:t>
            </a:r>
            <a:r>
              <a:rPr lang="en-US" dirty="0"/>
              <a:t>: </a:t>
            </a:r>
            <a:r>
              <a:rPr lang="en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socket.socket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1AEB67-D54C-891B-1FA0-8490C8DC9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418" y="2260879"/>
            <a:ext cx="11234057" cy="3748036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proto</a:t>
            </a:r>
            <a:r>
              <a:rPr lang="en" sz="1800" b="1" dirty="0"/>
              <a:t> </a:t>
            </a:r>
            <a:r>
              <a:rPr lang="ru-RU" sz="1800" dirty="0"/>
              <a:t>—</a:t>
            </a:r>
            <a:r>
              <a:rPr lang="en-US" sz="1800" dirty="0"/>
              <a:t> </a:t>
            </a:r>
            <a:r>
              <a:rPr lang="ru-RU" sz="1800" dirty="0"/>
              <a:t>конкретный </a:t>
            </a:r>
            <a:r>
              <a:rPr lang="ru-RU" sz="1800" b="1" dirty="0"/>
              <a:t>протокол</a:t>
            </a:r>
            <a:r>
              <a:rPr lang="ru-RU" sz="1800" dirty="0"/>
              <a:t>, который будет использоваться.</a:t>
            </a:r>
            <a:endParaRPr lang="ru-RU" sz="2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ru-RU" sz="1800" dirty="0"/>
              <a:t> (по умолчанию) —</a:t>
            </a:r>
            <a:r>
              <a:rPr lang="en-US" sz="1800" dirty="0"/>
              <a:t> </a:t>
            </a:r>
            <a:r>
              <a:rPr lang="ru-RU" sz="1800" dirty="0"/>
              <a:t>автоматический выбор протокола, соответствующего </a:t>
            </a:r>
            <a:r>
              <a:rPr lang="en" sz="1800" dirty="0">
                <a:latin typeface="Consolas" panose="020B0609020204030204" pitchFamily="49" charset="0"/>
                <a:cs typeface="Consolas" panose="020B0609020204030204" pitchFamily="49" charset="0"/>
              </a:rPr>
              <a:t>family</a:t>
            </a:r>
            <a:r>
              <a:rPr lang="en" sz="1800" dirty="0"/>
              <a:t> </a:t>
            </a:r>
            <a:r>
              <a:rPr lang="ru-RU" sz="1800" dirty="0"/>
              <a:t>и </a:t>
            </a:r>
            <a:r>
              <a:rPr lang="en" sz="1800" dirty="0"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" sz="1800" dirty="0"/>
              <a:t>.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800" dirty="0"/>
              <a:t>Можно указать протокол явно (если требуется):</a:t>
            </a:r>
            <a:endParaRPr lang="en" sz="18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" sz="1800" noProof="1">
                <a:latin typeface="Consolas" panose="020B0609020204030204" pitchFamily="49" charset="0"/>
                <a:cs typeface="Consolas" panose="020B0609020204030204" pitchFamily="49" charset="0"/>
              </a:rPr>
              <a:t>socket.IPPROTO_TCP</a:t>
            </a:r>
            <a:r>
              <a:rPr lang="en" sz="1800" dirty="0"/>
              <a:t> — </a:t>
            </a:r>
            <a:r>
              <a:rPr lang="ru-RU" sz="1800" dirty="0"/>
              <a:t>для </a:t>
            </a:r>
            <a:r>
              <a:rPr lang="en" sz="1800" dirty="0"/>
              <a:t>TCP.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" sz="1800" noProof="1">
                <a:latin typeface="Consolas" panose="020B0609020204030204" pitchFamily="49" charset="0"/>
                <a:cs typeface="Consolas" panose="020B0609020204030204" pitchFamily="49" charset="0"/>
              </a:rPr>
              <a:t>socket.IPPROTO_UDP</a:t>
            </a:r>
            <a:r>
              <a:rPr lang="en" sz="1800" dirty="0"/>
              <a:t> — </a:t>
            </a:r>
            <a:r>
              <a:rPr lang="ru-RU" sz="1800" dirty="0"/>
              <a:t>для </a:t>
            </a:r>
            <a:r>
              <a:rPr lang="en" sz="1800" dirty="0"/>
              <a:t>UDP.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" sz="1800" noProof="1">
                <a:latin typeface="Consolas" panose="020B0609020204030204" pitchFamily="49" charset="0"/>
                <a:cs typeface="Consolas" panose="020B0609020204030204" pitchFamily="49" charset="0"/>
              </a:rPr>
              <a:t>socket.IPPROTO_ICMP</a:t>
            </a:r>
            <a:r>
              <a:rPr lang="en" sz="1800" dirty="0"/>
              <a:t> — </a:t>
            </a:r>
            <a:r>
              <a:rPr lang="ru-RU" sz="1800" dirty="0"/>
              <a:t>для </a:t>
            </a:r>
            <a:r>
              <a:rPr lang="en" sz="1800" dirty="0"/>
              <a:t>ICMP.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800" dirty="0"/>
              <a:t>Обычно </a:t>
            </a:r>
            <a:r>
              <a:rPr lang="en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proto=0</a:t>
            </a:r>
            <a:r>
              <a:rPr lang="en" sz="1800" dirty="0"/>
              <a:t> </a:t>
            </a:r>
            <a:r>
              <a:rPr lang="ru-RU" sz="1800" dirty="0"/>
              <a:t>достаточно, и </a:t>
            </a:r>
            <a:r>
              <a:rPr lang="en" sz="1800" dirty="0"/>
              <a:t>Python </a:t>
            </a:r>
            <a:r>
              <a:rPr lang="ru-RU" sz="1800" dirty="0"/>
              <a:t>сам определит нужный протокол.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" sz="1800" b="1" noProof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fileno</a:t>
            </a:r>
            <a:r>
              <a:rPr lang="en" sz="1800" b="1" dirty="0"/>
              <a:t> </a:t>
            </a:r>
            <a:r>
              <a:rPr lang="ru-RU" sz="1800" b="1" dirty="0"/>
              <a:t>— дескриптор файла</a:t>
            </a:r>
            <a:endParaRPr lang="ru-RU" sz="18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  <a:r>
              <a:rPr lang="en" sz="1800" dirty="0"/>
              <a:t> (</a:t>
            </a:r>
            <a:r>
              <a:rPr lang="ru-RU" sz="1800" dirty="0"/>
              <a:t>по умолчанию)</a:t>
            </a:r>
            <a:r>
              <a:rPr lang="en-US" sz="1800" dirty="0"/>
              <a:t> —</a:t>
            </a:r>
            <a:r>
              <a:rPr lang="ru-RU" sz="1800" dirty="0"/>
              <a:t> будет создан </a:t>
            </a:r>
            <a:r>
              <a:rPr lang="ru-RU" sz="1800" b="1" dirty="0"/>
              <a:t>новый сокет</a:t>
            </a:r>
            <a:r>
              <a:rPr lang="ru-RU" sz="1800" dirty="0"/>
              <a:t>.</a:t>
            </a:r>
            <a:endParaRPr lang="en-US" sz="18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800" b="1" dirty="0"/>
              <a:t>дескриптор файла</a:t>
            </a:r>
            <a:r>
              <a:rPr lang="en-US" sz="1800" b="1" dirty="0"/>
              <a:t> — </a:t>
            </a:r>
            <a:r>
              <a:rPr lang="ru-RU" sz="1800" dirty="0"/>
              <a:t>создаст сокет, ссылающийся на уже существующий сокет.</a:t>
            </a:r>
            <a:r>
              <a:rPr lang="en-US" sz="1800" dirty="0"/>
              <a:t> </a:t>
            </a:r>
            <a:r>
              <a:rPr lang="ru-RU" sz="1800" dirty="0"/>
              <a:t>Это полезно для:</a:t>
            </a:r>
            <a:endParaRPr lang="en-US" sz="1800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1600" dirty="0"/>
              <a:t>Работы с системными вызовами, когда есть доступ только к файловому дескриптору.</a:t>
            </a:r>
            <a:endParaRPr lang="en-US" sz="1600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1600" dirty="0"/>
              <a:t>Использования сокетов, переданных между процессами.</a:t>
            </a:r>
            <a:endParaRPr lang="en-US" sz="1600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1600" dirty="0"/>
              <a:t>Восстановления сокета из сохранённого состояния.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ru-RU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ru-RU" sz="1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C0D52A-6A3B-B239-BA65-259D94DEE5EE}"/>
              </a:ext>
            </a:extLst>
          </p:cNvPr>
          <p:cNvSpPr txBox="1"/>
          <p:nvPr/>
        </p:nvSpPr>
        <p:spPr>
          <a:xfrm>
            <a:off x="502418" y="1229142"/>
            <a:ext cx="9023420" cy="7360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b="1" noProof="1">
                <a:solidFill>
                  <a:srgbClr val="0C450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socket</a:t>
            </a:r>
          </a:p>
          <a:p>
            <a:pPr>
              <a:spcBef>
                <a:spcPts val="700"/>
              </a:spcBef>
            </a:pPr>
            <a:r>
              <a:rPr lang="en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socket.socket(family</a:t>
            </a:r>
            <a:r>
              <a:rPr lang="en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b="1" noProof="1">
                <a:solidFill>
                  <a:srgbClr val="C5060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AF_INET</a:t>
            </a:r>
            <a:r>
              <a:rPr lang="en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type</a:t>
            </a:r>
            <a:r>
              <a:rPr lang="en" b="1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b="1" noProof="1">
                <a:solidFill>
                  <a:srgbClr val="C5060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SOCK_STREAM</a:t>
            </a:r>
            <a:r>
              <a:rPr lang="en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noProof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proto</a:t>
            </a:r>
            <a:r>
              <a:rPr lang="en" b="1" noProof="1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noProof="1">
                <a:solidFill>
                  <a:srgbClr val="0000CD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" noProof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 fileno</a:t>
            </a:r>
            <a:r>
              <a:rPr lang="en" b="1" noProof="1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b="1" noProof="1">
                <a:solidFill>
                  <a:srgbClr val="585CF6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  <a:r>
              <a:rPr lang="en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" noProof="1">
              <a:solidFill>
                <a:srgbClr val="0066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305044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8612</TotalTime>
  <Words>3763</Words>
  <Application>Microsoft Macintosh PowerPoint</Application>
  <PresentationFormat>Широкоэкранный</PresentationFormat>
  <Paragraphs>312</Paragraphs>
  <Slides>23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30" baseType="lpstr">
      <vt:lpstr>Arial</vt:lpstr>
      <vt:lpstr>Calibri</vt:lpstr>
      <vt:lpstr>Calibri Light</vt:lpstr>
      <vt:lpstr>Consolas</vt:lpstr>
      <vt:lpstr>Helvetica</vt:lpstr>
      <vt:lpstr>Roboto</vt:lpstr>
      <vt:lpstr>Тема Office</vt:lpstr>
      <vt:lpstr>Сокеты и как с ними работать</vt:lpstr>
      <vt:lpstr>Основные понятия TCP/IP</vt:lpstr>
      <vt:lpstr>Что такое сокет?</vt:lpstr>
      <vt:lpstr>Файловые сокеты / UNIX-сокеты(AF_UNIX)</vt:lpstr>
      <vt:lpstr>Сетевые сокеты (TCP/UDP-сокеты)</vt:lpstr>
      <vt:lpstr>Cокеты : буферизация</vt:lpstr>
      <vt:lpstr>Клиент-серверный цикл обмена данными</vt:lpstr>
      <vt:lpstr>Работа с сокетами в python: создаём сокет</vt:lpstr>
      <vt:lpstr>Cоздаём сокет : socket.socket</vt:lpstr>
      <vt:lpstr>Получение IP-адреса хоста по имени</vt:lpstr>
      <vt:lpstr>Инициализация серверного сокета: bind, listen</vt:lpstr>
      <vt:lpstr>Принятие соединения accept</vt:lpstr>
      <vt:lpstr>Подключиться к серверу connect</vt:lpstr>
      <vt:lpstr>Получить данные — socket.recv</vt:lpstr>
      <vt:lpstr>Отрправить данные —send, sendall</vt:lpstr>
      <vt:lpstr>Закрытие сокета — socket.close</vt:lpstr>
      <vt:lpstr>Резюме по socket API</vt:lpstr>
      <vt:lpstr>Файловый сокет: сервер</vt:lpstr>
      <vt:lpstr>Файловый сокет: клиент</vt:lpstr>
      <vt:lpstr>TCP-сервер</vt:lpstr>
      <vt:lpstr>TCP-клиент</vt:lpstr>
      <vt:lpstr>Блокирующие вызовы и способы их обхода</vt:lpstr>
      <vt:lpstr>select — есть ли новые данные?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Валерий Студенников</dc:creator>
  <cp:lastModifiedBy>Валерий Студенников</cp:lastModifiedBy>
  <cp:revision>44</cp:revision>
  <dcterms:created xsi:type="dcterms:W3CDTF">2025-03-04T11:51:37Z</dcterms:created>
  <dcterms:modified xsi:type="dcterms:W3CDTF">2025-03-18T11:59:33Z</dcterms:modified>
</cp:coreProperties>
</file>