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7" r:id="rId2"/>
    <p:sldId id="260" r:id="rId3"/>
    <p:sldId id="261" r:id="rId4"/>
    <p:sldId id="282" r:id="rId5"/>
    <p:sldId id="262" r:id="rId6"/>
    <p:sldId id="264" r:id="rId7"/>
    <p:sldId id="263" r:id="rId8"/>
    <p:sldId id="266" r:id="rId9"/>
    <p:sldId id="265" r:id="rId10"/>
    <p:sldId id="267" r:id="rId11"/>
    <p:sldId id="272" r:id="rId12"/>
    <p:sldId id="274" r:id="rId13"/>
    <p:sldId id="270" r:id="rId14"/>
    <p:sldId id="278" r:id="rId15"/>
    <p:sldId id="273" r:id="rId16"/>
    <p:sldId id="276" r:id="rId17"/>
    <p:sldId id="279" r:id="rId18"/>
    <p:sldId id="275" r:id="rId19"/>
    <p:sldId id="268" r:id="rId20"/>
    <p:sldId id="269" r:id="rId21"/>
    <p:sldId id="259" r:id="rId22"/>
    <p:sldId id="280" r:id="rId23"/>
    <p:sldId id="271" r:id="rId24"/>
    <p:sldId id="284" r:id="rId25"/>
    <p:sldId id="283" r:id="rId26"/>
    <p:sldId id="285" r:id="rId27"/>
    <p:sldId id="281" r:id="rId28"/>
    <p:sldId id="286" r:id="rId29"/>
    <p:sldId id="287" r:id="rId30"/>
    <p:sldId id="288" r:id="rId31"/>
    <p:sldId id="289" r:id="rId32"/>
    <p:sldId id="290" r:id="rId33"/>
    <p:sldId id="291" r:id="rId34"/>
    <p:sldId id="297" r:id="rId35"/>
    <p:sldId id="293" r:id="rId36"/>
    <p:sldId id="292" r:id="rId37"/>
    <p:sldId id="295" r:id="rId38"/>
    <p:sldId id="296" r:id="rId39"/>
    <p:sldId id="294" r:id="rId40"/>
    <p:sldId id="298" r:id="rId41"/>
    <p:sldId id="299"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Стиль из темы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Темный стиль 1 — акцент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7"/>
    <p:restoredTop sz="82494"/>
  </p:normalViewPr>
  <p:slideViewPr>
    <p:cSldViewPr snapToGrid="0">
      <p:cViewPr varScale="1">
        <p:scale>
          <a:sx n="120" d="100"/>
          <a:sy n="120" d="100"/>
        </p:scale>
        <p:origin x="384" y="176"/>
      </p:cViewPr>
      <p:guideLst/>
    </p:cSldViewPr>
  </p:slideViewPr>
  <p:outlineViewPr>
    <p:cViewPr>
      <p:scale>
        <a:sx n="33" d="100"/>
        <a:sy n="33" d="100"/>
      </p:scale>
      <p:origin x="0" y="-320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2344A-5F44-9247-953C-2A7A155124F0}" type="datetimeFigureOut">
              <a:rPr lang="ru-RU" smtClean="0"/>
              <a:t>21.04.2025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26AB0-578F-5D43-B343-9F37168533C1}" type="slidenum">
              <a:rPr lang="ru-RU" smtClean="0"/>
              <a:t>‹#›</a:t>
            </a:fld>
            <a:endParaRPr lang="ru-RU"/>
          </a:p>
        </p:txBody>
      </p:sp>
    </p:spTree>
    <p:extLst>
      <p:ext uri="{BB962C8B-B14F-4D97-AF65-F5344CB8AC3E}">
        <p14:creationId xmlns:p14="http://schemas.microsoft.com/office/powerpoint/2010/main" val="91988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howto/sockets.html#non-blocking-socket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a:t>
            </a:fld>
            <a:endParaRPr lang="ru-RU"/>
          </a:p>
        </p:txBody>
      </p:sp>
    </p:spTree>
    <p:extLst>
      <p:ext uri="{BB962C8B-B14F-4D97-AF65-F5344CB8AC3E}">
        <p14:creationId xmlns:p14="http://schemas.microsoft.com/office/powerpoint/2010/main" val="1674937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36</a:t>
            </a:fld>
            <a:endParaRPr lang="ru-RU"/>
          </a:p>
        </p:txBody>
      </p:sp>
    </p:spTree>
    <p:extLst>
      <p:ext uri="{BB962C8B-B14F-4D97-AF65-F5344CB8AC3E}">
        <p14:creationId xmlns:p14="http://schemas.microsoft.com/office/powerpoint/2010/main" val="1408570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39</a:t>
            </a:fld>
            <a:endParaRPr lang="ru-RU"/>
          </a:p>
        </p:txBody>
      </p:sp>
    </p:spTree>
    <p:extLst>
      <p:ext uri="{BB962C8B-B14F-4D97-AF65-F5344CB8AC3E}">
        <p14:creationId xmlns:p14="http://schemas.microsoft.com/office/powerpoint/2010/main" val="26218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В </a:t>
            </a:r>
            <a:r>
              <a:rPr lang="en-US" sz="1200" dirty="0"/>
              <a:t>Unix-</a:t>
            </a:r>
            <a:r>
              <a:rPr lang="ru-RU" sz="1200" dirty="0"/>
              <a:t>системах (</a:t>
            </a:r>
            <a:r>
              <a:rPr lang="en-US" sz="1200" dirty="0"/>
              <a:t>Linux, macOS </a:t>
            </a:r>
            <a:r>
              <a:rPr lang="ru-RU" sz="1200" dirty="0"/>
              <a:t>и т.д.) всё — это файл, сокеты — в том числе.</a:t>
            </a:r>
            <a:br>
              <a:rPr lang="ru-RU" sz="1200" dirty="0"/>
            </a:br>
            <a:r>
              <a:rPr lang="ru-RU" sz="1200" dirty="0"/>
              <a:t>Любым файлам назначается файловый дескриптор — номер в таблице открытых файлов ОС.</a:t>
            </a:r>
            <a:endParaRPr lang="en-US" sz="1200" dirty="0"/>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a:t>
            </a:fld>
            <a:endParaRPr lang="ru-RU"/>
          </a:p>
        </p:txBody>
      </p:sp>
    </p:spTree>
    <p:extLst>
      <p:ext uri="{BB962C8B-B14F-4D97-AF65-F5344CB8AC3E}">
        <p14:creationId xmlns:p14="http://schemas.microsoft.com/office/powerpoint/2010/main" val="3043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5</a:t>
            </a:fld>
            <a:endParaRPr lang="ru-RU"/>
          </a:p>
        </p:txBody>
      </p:sp>
    </p:spTree>
    <p:extLst>
      <p:ext uri="{BB962C8B-B14F-4D97-AF65-F5344CB8AC3E}">
        <p14:creationId xmlns:p14="http://schemas.microsoft.com/office/powerpoint/2010/main" val="115819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19</a:t>
            </a:fld>
            <a:endParaRPr lang="ru-RU"/>
          </a:p>
        </p:txBody>
      </p:sp>
    </p:spTree>
    <p:extLst>
      <p:ext uri="{BB962C8B-B14F-4D97-AF65-F5344CB8AC3E}">
        <p14:creationId xmlns:p14="http://schemas.microsoft.com/office/powerpoint/2010/main" val="121726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такое решение будет полностью загружать процессор, как и всякий другой бесконечный цикл, вне зависимости от того, есть там что обрабатывать или нет. При этом чаще всего данные будут поступать медленнее, чем будет проходить полный цикл опроса всех клиентских сокетов. А значит, большая часть кода будет исполняться впустую — </a:t>
            </a:r>
            <a:r>
              <a:rPr lang="en" b="0" i="0" dirty="0" err="1">
                <a:solidFill>
                  <a:srgbClr val="333333"/>
                </a:solidFill>
                <a:effectLst/>
                <a:latin typeface="-apple-system"/>
              </a:rPr>
              <a:t>sock.recv</a:t>
            </a:r>
            <a:r>
              <a:rPr lang="en" b="0" i="0" dirty="0">
                <a:solidFill>
                  <a:srgbClr val="333333"/>
                </a:solidFill>
                <a:effectLst/>
                <a:latin typeface="-apple-system"/>
              </a:rPr>
              <a:t>() → </a:t>
            </a:r>
            <a:r>
              <a:rPr lang="en" b="0" i="0" dirty="0" err="1">
                <a:solidFill>
                  <a:srgbClr val="333333"/>
                </a:solidFill>
                <a:effectLst/>
                <a:latin typeface="-apple-system"/>
              </a:rPr>
              <a:t>BlockingIOError</a:t>
            </a:r>
            <a:r>
              <a:rPr lang="en" b="0" i="0" dirty="0">
                <a:solidFill>
                  <a:srgbClr val="333333"/>
                </a:solidFill>
                <a:effectLst/>
                <a:latin typeface="-apple-system"/>
              </a:rPr>
              <a:t> → </a:t>
            </a:r>
            <a:r>
              <a:rPr lang="en" b="0" i="0" dirty="0" err="1">
                <a:solidFill>
                  <a:srgbClr val="333333"/>
                </a:solidFill>
                <a:effectLst/>
                <a:latin typeface="-apple-system"/>
              </a:rPr>
              <a:t>sock.recv</a:t>
            </a:r>
            <a:r>
              <a:rPr lang="en" b="0" i="0" dirty="0">
                <a:solidFill>
                  <a:srgbClr val="333333"/>
                </a:solidFill>
                <a:effectLst/>
                <a:latin typeface="-apple-system"/>
              </a:rPr>
              <a:t>() → </a:t>
            </a:r>
            <a:r>
              <a:rPr lang="en" b="0" i="0" dirty="0" err="1">
                <a:solidFill>
                  <a:srgbClr val="333333"/>
                </a:solidFill>
                <a:effectLst/>
                <a:latin typeface="-apple-system"/>
              </a:rPr>
              <a:t>BlockingIOError</a:t>
            </a:r>
            <a:r>
              <a:rPr lang="en" b="0" i="0" dirty="0">
                <a:solidFill>
                  <a:srgbClr val="333333"/>
                </a:solidFill>
                <a:effectLst/>
                <a:latin typeface="-apple-system"/>
              </a:rPr>
              <a:t> </a:t>
            </a:r>
            <a:r>
              <a:rPr lang="ru-RU" b="0" i="0" dirty="0">
                <a:solidFill>
                  <a:srgbClr val="333333"/>
                </a:solidFill>
                <a:effectLst/>
                <a:latin typeface="-apple-system"/>
              </a:rPr>
              <a:t>и т.д.</a:t>
            </a:r>
          </a:p>
          <a:p>
            <a:pPr algn="l">
              <a:spcBef>
                <a:spcPts val="1800"/>
              </a:spcBef>
              <a:buNone/>
            </a:pPr>
            <a:r>
              <a:rPr lang="ru-RU" b="0" i="0" dirty="0">
                <a:solidFill>
                  <a:srgbClr val="333333"/>
                </a:solidFill>
                <a:effectLst/>
                <a:latin typeface="-apple-system"/>
              </a:rPr>
              <a:t>Также, если первый сокет в списке готов, а мы сейчас опрашиваем только второй, то придется пройтись по всему списку неготовых сокетов, пока мы дойдем до первого — реально готового соединения.</a:t>
            </a:r>
          </a:p>
          <a:p>
            <a:pPr algn="l">
              <a:spcBef>
                <a:spcPts val="1800"/>
              </a:spcBef>
              <a:buNone/>
            </a:pPr>
            <a:r>
              <a:rPr lang="ru-RU" b="0" i="0" dirty="0">
                <a:solidFill>
                  <a:srgbClr val="333333"/>
                </a:solidFill>
                <a:effectLst/>
                <a:latin typeface="-apple-system"/>
              </a:rPr>
              <a:t>Я уже не говорю про затраты времени на обработку исключений, которые являются неотъемлемой составляющей данного способа. Даже если один из сокетов был бы всегда готов, когда бы его не спросили, то прежде, чем к нему попасть, пришлось бы поймать и обработать множество исключений </a:t>
            </a:r>
            <a:r>
              <a:rPr lang="en" b="0" i="0" dirty="0" err="1">
                <a:solidFill>
                  <a:srgbClr val="333333"/>
                </a:solidFill>
                <a:effectLst/>
                <a:latin typeface="-apple-system"/>
              </a:rPr>
              <a:t>BlockingIOError</a:t>
            </a:r>
            <a:r>
              <a:rPr lang="en" b="0" i="0" dirty="0">
                <a:solidFill>
                  <a:srgbClr val="333333"/>
                </a:solidFill>
                <a:effectLst/>
                <a:latin typeface="-apple-system"/>
              </a:rPr>
              <a:t> </a:t>
            </a:r>
            <a:r>
              <a:rPr lang="ru-RU" b="0" i="0" dirty="0">
                <a:solidFill>
                  <a:srgbClr val="333333"/>
                </a:solidFill>
                <a:effectLst/>
                <a:latin typeface="-apple-system"/>
              </a:rPr>
              <a:t>от других сокетов.</a:t>
            </a:r>
          </a:p>
          <a:p>
            <a:pPr algn="l">
              <a:spcBef>
                <a:spcPts val="1800"/>
              </a:spcBef>
            </a:pPr>
            <a:r>
              <a:rPr lang="ru-RU" b="0" i="0" dirty="0">
                <a:solidFill>
                  <a:srgbClr val="333333"/>
                </a:solidFill>
                <a:effectLst/>
                <a:latin typeface="-apple-system"/>
              </a:rPr>
              <a:t>Вот бы каким-нибудь образом опрашивать только те сокеты, про которых достоверно известно, что данные для них уже пришли и готовы для обработки, чтобы не перебирать все сокеты подряд. Это сэкономило бы нам немало процессорного времени. Специально для таких случаев в ОС и создали системный вызов </a:t>
            </a:r>
            <a:r>
              <a:rPr lang="en" b="0" i="0" dirty="0">
                <a:solidFill>
                  <a:srgbClr val="333333"/>
                </a:solidFill>
                <a:effectLst/>
                <a:latin typeface="-apple-system"/>
              </a:rPr>
              <a:t>select.</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26</a:t>
            </a:fld>
            <a:endParaRPr lang="ru-RU"/>
          </a:p>
        </p:txBody>
      </p:sp>
    </p:spTree>
    <p:extLst>
      <p:ext uri="{BB962C8B-B14F-4D97-AF65-F5344CB8AC3E}">
        <p14:creationId xmlns:p14="http://schemas.microsoft.com/office/powerpoint/2010/main" val="36246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Когда выполнение программы достигается вызова </a:t>
            </a:r>
            <a:r>
              <a:rPr lang="en" b="0" i="0" dirty="0">
                <a:solidFill>
                  <a:srgbClr val="333333"/>
                </a:solidFill>
                <a:effectLst/>
                <a:latin typeface="-apple-system"/>
              </a:rPr>
              <a:t>select, </a:t>
            </a:r>
            <a:r>
              <a:rPr lang="ru-RU" b="0" i="0" dirty="0">
                <a:solidFill>
                  <a:srgbClr val="333333"/>
                </a:solidFill>
                <a:effectLst/>
                <a:latin typeface="-apple-system"/>
              </a:rPr>
              <a:t>программа останавливается до тех пор, пока один из сокетов в списке не получит данные и не перейдет в состояние готовности. Тогда </a:t>
            </a:r>
            <a:r>
              <a:rPr lang="en" b="0" i="0" dirty="0">
                <a:solidFill>
                  <a:srgbClr val="333333"/>
                </a:solidFill>
                <a:effectLst/>
                <a:latin typeface="-apple-system"/>
              </a:rPr>
              <a:t>select() </a:t>
            </a:r>
            <a:r>
              <a:rPr lang="ru-RU" b="0" i="0" dirty="0">
                <a:solidFill>
                  <a:srgbClr val="333333"/>
                </a:solidFill>
                <a:effectLst/>
                <a:latin typeface="-apple-system"/>
              </a:rPr>
              <a:t>возвратит этот сокет и он поступит на обработку. Если этот сокет серверный, то вызывается метод </a:t>
            </a:r>
            <a:r>
              <a:rPr lang="en" b="0" i="0" dirty="0">
                <a:solidFill>
                  <a:srgbClr val="333333"/>
                </a:solidFill>
                <a:effectLst/>
                <a:latin typeface="-apple-system"/>
              </a:rPr>
              <a:t>accept(), </a:t>
            </a:r>
            <a:r>
              <a:rPr lang="ru-RU" b="0" i="0" dirty="0">
                <a:solidFill>
                  <a:srgbClr val="333333"/>
                </a:solidFill>
                <a:effectLst/>
                <a:latin typeface="-apple-system"/>
              </a:rPr>
              <a:t>если клиентский — то </a:t>
            </a:r>
            <a:r>
              <a:rPr lang="en" b="0" i="0" dirty="0" err="1">
                <a:solidFill>
                  <a:srgbClr val="333333"/>
                </a:solidFill>
                <a:effectLst/>
                <a:latin typeface="-apple-system"/>
              </a:rPr>
              <a:t>recv</a:t>
            </a:r>
            <a:r>
              <a:rPr lang="en" b="0" i="0" dirty="0">
                <a:solidFill>
                  <a:srgbClr val="333333"/>
                </a:solidFill>
                <a:effectLst/>
                <a:latin typeface="-apple-system"/>
              </a:rPr>
              <a:t>(). </a:t>
            </a:r>
            <a:r>
              <a:rPr lang="ru-RU" b="0" i="0" dirty="0">
                <a:solidFill>
                  <a:srgbClr val="333333"/>
                </a:solidFill>
                <a:effectLst/>
                <a:latin typeface="-apple-system"/>
              </a:rPr>
              <a:t>Обработка клиентского сокета была вынесена для большей ясности и чистоты кода в функцию </a:t>
            </a:r>
            <a:r>
              <a:rPr lang="en" b="0" i="0" dirty="0">
                <a:solidFill>
                  <a:srgbClr val="333333"/>
                </a:solidFill>
                <a:effectLst/>
                <a:latin typeface="-apple-system"/>
              </a:rPr>
              <a:t>handle(). </a:t>
            </a:r>
            <a:r>
              <a:rPr lang="ru-RU" b="0" i="0" dirty="0">
                <a:solidFill>
                  <a:srgbClr val="333333"/>
                </a:solidFill>
                <a:effectLst/>
                <a:latin typeface="-apple-system"/>
              </a:rPr>
              <a:t>Данный способ еще допускает написание всего сервера без единой функции, но позже без функций будет уже не обойтись.</a:t>
            </a:r>
          </a:p>
          <a:p>
            <a:pPr algn="l">
              <a:spcBef>
                <a:spcPts val="1800"/>
              </a:spcBef>
              <a:buNone/>
            </a:pPr>
            <a:r>
              <a:rPr lang="ru-RU" b="0" i="0" dirty="0">
                <a:solidFill>
                  <a:srgbClr val="333333"/>
                </a:solidFill>
                <a:effectLst/>
                <a:latin typeface="-apple-system"/>
              </a:rPr>
              <a:t>Для простоты и понятности примеров мы не будем проверять сокеты на готовность к записи (</a:t>
            </a:r>
            <a:r>
              <a:rPr lang="en" b="0" i="0" dirty="0">
                <a:solidFill>
                  <a:srgbClr val="333333"/>
                </a:solidFill>
                <a:effectLst/>
                <a:latin typeface="-apple-system"/>
              </a:rPr>
              <a:t>writeable). </a:t>
            </a:r>
            <a:r>
              <a:rPr lang="ru-RU" b="0" i="0" dirty="0">
                <a:solidFill>
                  <a:srgbClr val="333333"/>
                </a:solidFill>
                <a:effectLst/>
                <a:latin typeface="-apple-system"/>
              </a:rPr>
              <a:t>Выходной сетевой буфер обычно всегда свободен, и любой здоровый сокет вернется как </a:t>
            </a:r>
            <a:r>
              <a:rPr lang="ru-RU" b="0" i="0" u="none" strike="noStrike" dirty="0">
                <a:solidFill>
                  <a:srgbClr val="333333"/>
                </a:solidFill>
                <a:effectLst/>
                <a:latin typeface="-apple-system"/>
                <a:hlinkClick r:id="rId3"/>
              </a:rPr>
              <a:t>готовый к записи</a:t>
            </a:r>
            <a:r>
              <a:rPr lang="ru-RU" b="0" i="0" dirty="0">
                <a:solidFill>
                  <a:srgbClr val="333333"/>
                </a:solidFill>
                <a:effectLst/>
                <a:latin typeface="-apple-system"/>
              </a:rPr>
              <a:t>. Хотя в реальном </a:t>
            </a:r>
            <a:r>
              <a:rPr lang="en" b="0" i="0" dirty="0">
                <a:solidFill>
                  <a:srgbClr val="333333"/>
                </a:solidFill>
                <a:effectLst/>
                <a:latin typeface="-apple-system"/>
              </a:rPr>
              <a:t>production-</a:t>
            </a:r>
            <a:r>
              <a:rPr lang="ru-RU" b="0" i="0" dirty="0">
                <a:solidFill>
                  <a:srgbClr val="333333"/>
                </a:solidFill>
                <a:effectLst/>
                <a:latin typeface="-apple-system"/>
              </a:rPr>
              <a:t>коде, конечно же, необходимо предусмотреть и такой случай.</a:t>
            </a:r>
          </a:p>
          <a:p>
            <a:pPr algn="l">
              <a:spcBef>
                <a:spcPts val="1800"/>
              </a:spcBef>
            </a:pPr>
            <a:r>
              <a:rPr lang="ru-RU" b="0" i="0" dirty="0">
                <a:solidFill>
                  <a:srgbClr val="333333"/>
                </a:solidFill>
                <a:effectLst/>
                <a:latin typeface="-apple-system"/>
              </a:rPr>
              <a:t>Таким образом, множество блокирующих вызовов сокетов мы заменили лишь одним блокирующим вызовом — </a:t>
            </a:r>
            <a:r>
              <a:rPr lang="en" b="0" i="0" dirty="0">
                <a:solidFill>
                  <a:srgbClr val="333333"/>
                </a:solidFill>
                <a:effectLst/>
                <a:latin typeface="-apple-system"/>
              </a:rPr>
              <a:t>select. </a:t>
            </a:r>
            <a:r>
              <a:rPr lang="ru-RU" b="0" i="0" dirty="0">
                <a:solidFill>
                  <a:srgbClr val="333333"/>
                </a:solidFill>
                <a:effectLst/>
                <a:latin typeface="-apple-system"/>
              </a:rPr>
              <a:t>В результате этого процессорное время равномерно распределяется между всеми соединениями. Это и называется многозадачность — многозадачность через мультиплексирование. При этом все выполняется в одном потоке и абсолютно синхронным образом. Поэтому никакой дополнительной синхронизации, как в случае разных потоков, не требуется.</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29</a:t>
            </a:fld>
            <a:endParaRPr lang="ru-RU"/>
          </a:p>
        </p:txBody>
      </p:sp>
    </p:spTree>
    <p:extLst>
      <p:ext uri="{BB962C8B-B14F-4D97-AF65-F5344CB8AC3E}">
        <p14:creationId xmlns:p14="http://schemas.microsoft.com/office/powerpoint/2010/main" val="213033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buNone/>
            </a:pPr>
            <a:r>
              <a:rPr lang="ru-RU" b="1" dirty="0"/>
              <a:t>🧩 Что такое “</a:t>
            </a:r>
            <a:r>
              <a:rPr lang="en" b="1" dirty="0"/>
              <a:t>triggered” </a:t>
            </a:r>
            <a:r>
              <a:rPr lang="ru-RU" b="1" dirty="0"/>
              <a:t>режимы?</a:t>
            </a:r>
          </a:p>
          <a:p>
            <a:pPr>
              <a:buNone/>
            </a:pPr>
            <a:br>
              <a:rPr lang="ru-RU" dirty="0"/>
            </a:br>
            <a:endParaRPr lang="ru-RU" dirty="0"/>
          </a:p>
          <a:p>
            <a:pPr>
              <a:buNone/>
            </a:pPr>
            <a:r>
              <a:rPr lang="ru-RU" dirty="0"/>
              <a:t>Это способы уведомления о событиях в </a:t>
            </a:r>
            <a:r>
              <a:rPr lang="en" dirty="0" err="1"/>
              <a:t>epoll</a:t>
            </a:r>
            <a:r>
              <a:rPr lang="en" dirty="0"/>
              <a:t>.</a:t>
            </a:r>
          </a:p>
          <a:p>
            <a:pPr>
              <a:buNone/>
            </a:pPr>
            <a:r>
              <a:rPr lang="en" b="1" dirty="0"/>
              <a:t>⚙️ Level-triggered (</a:t>
            </a:r>
            <a:r>
              <a:rPr lang="ru-RU" b="1" dirty="0"/>
              <a:t>уровневый режим) — </a:t>
            </a:r>
          </a:p>
          <a:p>
            <a:pPr>
              <a:buNone/>
            </a:pPr>
            <a:r>
              <a:rPr lang="ru-RU" b="1" dirty="0"/>
              <a:t>по умолчанию</a:t>
            </a:r>
          </a:p>
          <a:p>
            <a:pPr>
              <a:buFont typeface="Arial" panose="020B0604020202020204" pitchFamily="34" charset="0"/>
              <a:buChar char="•"/>
            </a:pPr>
            <a:r>
              <a:rPr lang="ru-RU" dirty="0"/>
              <a:t>🔁 </a:t>
            </a:r>
            <a:r>
              <a:rPr lang="ru-RU" b="1" dirty="0"/>
              <a:t>Ты получаешь событие, пока оно актуально.</a:t>
            </a:r>
            <a:endParaRPr lang="ru-RU" dirty="0"/>
          </a:p>
          <a:p>
            <a:pPr>
              <a:buFont typeface="Arial" panose="020B0604020202020204" pitchFamily="34" charset="0"/>
              <a:buChar char="•"/>
            </a:pPr>
            <a:r>
              <a:rPr lang="ru-RU" dirty="0"/>
              <a:t>Например: если в сокете есть данные, ты будешь получать уведомление </a:t>
            </a:r>
            <a:r>
              <a:rPr lang="ru-RU" b="1" dirty="0"/>
              <a:t>каждый раз</a:t>
            </a:r>
            <a:r>
              <a:rPr lang="ru-RU" dirty="0"/>
              <a:t>, когда вызываешь </a:t>
            </a:r>
            <a:r>
              <a:rPr lang="en" dirty="0" err="1"/>
              <a:t>epoll_wait</a:t>
            </a:r>
            <a:r>
              <a:rPr lang="en" dirty="0"/>
              <a:t>(), </a:t>
            </a:r>
            <a:r>
              <a:rPr lang="ru-RU" b="1" dirty="0"/>
              <a:t>пока данные не прочтёшь</a:t>
            </a:r>
            <a:r>
              <a:rPr lang="ru-RU" dirty="0"/>
              <a:t>.</a:t>
            </a:r>
          </a:p>
          <a:p>
            <a:pPr>
              <a:buNone/>
            </a:pPr>
            <a:br>
              <a:rPr lang="ru-RU" dirty="0"/>
            </a:br>
            <a:endParaRPr lang="ru-RU" dirty="0"/>
          </a:p>
          <a:p>
            <a:pPr>
              <a:buNone/>
            </a:pPr>
            <a:r>
              <a:rPr lang="ru-RU" b="1" dirty="0"/>
              <a:t>Плюсы:</a:t>
            </a:r>
            <a:endParaRPr lang="ru-RU" dirty="0"/>
          </a:p>
          <a:p>
            <a:pPr>
              <a:buFont typeface="Arial" panose="020B0604020202020204" pitchFamily="34" charset="0"/>
              <a:buChar char="•"/>
            </a:pPr>
            <a:r>
              <a:rPr lang="ru-RU" dirty="0"/>
              <a:t>Простой и безопасный.</a:t>
            </a:r>
          </a:p>
          <a:p>
            <a:pPr>
              <a:buFont typeface="Arial" panose="020B0604020202020204" pitchFamily="34" charset="0"/>
              <a:buChar char="•"/>
            </a:pPr>
            <a:r>
              <a:rPr lang="ru-RU" dirty="0"/>
              <a:t>Подходит для большинства случаев.</a:t>
            </a:r>
          </a:p>
          <a:p>
            <a:pPr>
              <a:buNone/>
            </a:pPr>
            <a:br>
              <a:rPr lang="ru-RU" dirty="0"/>
            </a:br>
            <a:endParaRPr lang="ru-RU" dirty="0"/>
          </a:p>
          <a:p>
            <a:pPr>
              <a:buNone/>
            </a:pPr>
            <a:r>
              <a:rPr lang="ru-RU" b="1" dirty="0"/>
              <a:t>Минусы:</a:t>
            </a:r>
            <a:endParaRPr lang="ru-RU" dirty="0"/>
          </a:p>
          <a:p>
            <a:pPr>
              <a:buFont typeface="Arial" panose="020B0604020202020204" pitchFamily="34" charset="0"/>
              <a:buChar char="•"/>
            </a:pPr>
            <a:r>
              <a:rPr lang="ru-RU" dirty="0"/>
              <a:t>Может приводить к лишним срабатываниям (повторные уведомления).</a:t>
            </a:r>
          </a:p>
          <a:p>
            <a:pPr>
              <a:buNone/>
            </a:pPr>
            <a:r>
              <a:rPr lang="ru-RU" b="1" dirty="0"/>
              <a:t>⚡ </a:t>
            </a:r>
            <a:r>
              <a:rPr lang="en" b="1" dirty="0"/>
              <a:t>Edge-triggered (</a:t>
            </a:r>
            <a:r>
              <a:rPr lang="ru-RU" b="1" dirty="0"/>
              <a:t>по фронту / по краю)</a:t>
            </a:r>
          </a:p>
          <a:p>
            <a:pPr>
              <a:buFont typeface="Arial" panose="020B0604020202020204" pitchFamily="34" charset="0"/>
              <a:buChar char="•"/>
            </a:pPr>
            <a:r>
              <a:rPr lang="ru-RU" dirty="0"/>
              <a:t>🔔 Ты получаешь уведомление </a:t>
            </a:r>
            <a:r>
              <a:rPr lang="ru-RU" b="1" dirty="0"/>
              <a:t>один раз</a:t>
            </a:r>
            <a:r>
              <a:rPr lang="ru-RU" dirty="0"/>
              <a:t>, </a:t>
            </a:r>
            <a:r>
              <a:rPr lang="ru-RU" b="1" dirty="0"/>
              <a:t>когда состояние меняется</a:t>
            </a:r>
            <a:r>
              <a:rPr lang="ru-RU" dirty="0"/>
              <a:t>.</a:t>
            </a:r>
          </a:p>
          <a:p>
            <a:pPr>
              <a:buFont typeface="Arial" panose="020B0604020202020204" pitchFamily="34" charset="0"/>
              <a:buChar char="•"/>
            </a:pPr>
            <a:r>
              <a:rPr lang="ru-RU" dirty="0"/>
              <a:t>Например: как только появляются данные в сокете — ты получаешь уведомление. Но </a:t>
            </a:r>
            <a:r>
              <a:rPr lang="ru-RU" b="1" dirty="0"/>
              <a:t>если не прочтёшь все данные сразу</a:t>
            </a:r>
            <a:r>
              <a:rPr lang="ru-RU" dirty="0"/>
              <a:t>, второй раз уведомление </a:t>
            </a:r>
            <a:r>
              <a:rPr lang="ru-RU" b="1" dirty="0"/>
              <a:t>не придёт</a:t>
            </a:r>
            <a:r>
              <a:rPr lang="ru-RU" dirty="0"/>
              <a:t>, пока не появится </a:t>
            </a:r>
            <a:r>
              <a:rPr lang="ru-RU" b="1" dirty="0"/>
              <a:t>новая порция данных</a:t>
            </a:r>
            <a:r>
              <a:rPr lang="ru-RU" dirty="0"/>
              <a:t>.</a:t>
            </a:r>
          </a:p>
          <a:p>
            <a:pPr>
              <a:buNone/>
            </a:pPr>
            <a:br>
              <a:rPr lang="ru-RU" dirty="0"/>
            </a:br>
            <a:endParaRPr lang="ru-RU" dirty="0"/>
          </a:p>
          <a:p>
            <a:pPr>
              <a:buNone/>
            </a:pPr>
            <a:r>
              <a:rPr lang="ru-RU" b="1" dirty="0"/>
              <a:t>Плюсы:</a:t>
            </a:r>
            <a:endParaRPr lang="ru-RU" dirty="0"/>
          </a:p>
          <a:p>
            <a:pPr>
              <a:buFont typeface="Arial" panose="020B0604020202020204" pitchFamily="34" charset="0"/>
              <a:buChar char="•"/>
            </a:pPr>
            <a:r>
              <a:rPr lang="ru-RU" dirty="0"/>
              <a:t>Высокая производительность, меньше системных вызовов.</a:t>
            </a:r>
          </a:p>
          <a:p>
            <a:pPr>
              <a:buFont typeface="Arial" panose="020B0604020202020204" pitchFamily="34" charset="0"/>
              <a:buChar char="•"/>
            </a:pPr>
            <a:r>
              <a:rPr lang="ru-RU" dirty="0"/>
              <a:t>Идеально для масштабируемых серверов.</a:t>
            </a:r>
          </a:p>
          <a:p>
            <a:pPr>
              <a:buNone/>
            </a:pPr>
            <a:br>
              <a:rPr lang="ru-RU" dirty="0"/>
            </a:br>
            <a:endParaRPr lang="ru-RU" dirty="0"/>
          </a:p>
          <a:p>
            <a:pPr>
              <a:buNone/>
            </a:pPr>
            <a:r>
              <a:rPr lang="ru-RU" b="1" dirty="0"/>
              <a:t>Минусы:</a:t>
            </a:r>
            <a:endParaRPr lang="ru-RU" dirty="0"/>
          </a:p>
          <a:p>
            <a:pPr>
              <a:buFont typeface="Arial" panose="020B0604020202020204" pitchFamily="34" charset="0"/>
              <a:buChar char="•"/>
            </a:pPr>
            <a:r>
              <a:rPr lang="ru-RU" dirty="0"/>
              <a:t>Нужно </a:t>
            </a:r>
            <a:r>
              <a:rPr lang="ru-RU" b="1" dirty="0"/>
              <a:t>всегда читать/писать до конца</a:t>
            </a:r>
            <a:r>
              <a:rPr lang="ru-RU" dirty="0"/>
              <a:t> (пока </a:t>
            </a:r>
            <a:r>
              <a:rPr lang="en" dirty="0" err="1"/>
              <a:t>recv</a:t>
            </a:r>
            <a:r>
              <a:rPr lang="en" dirty="0"/>
              <a:t>() </a:t>
            </a:r>
            <a:r>
              <a:rPr lang="ru-RU" dirty="0"/>
              <a:t>не вернёт </a:t>
            </a:r>
            <a:r>
              <a:rPr lang="en" dirty="0"/>
              <a:t>EAGAIN).</a:t>
            </a:r>
          </a:p>
          <a:p>
            <a:pPr>
              <a:buFont typeface="Arial" panose="020B0604020202020204" pitchFamily="34" charset="0"/>
              <a:buChar char="•"/>
            </a:pPr>
            <a:r>
              <a:rPr lang="ru-RU" dirty="0"/>
              <a:t>Более сложная реализация.</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30</a:t>
            </a:fld>
            <a:endParaRPr lang="ru-RU"/>
          </a:p>
        </p:txBody>
      </p:sp>
    </p:spTree>
    <p:extLst>
      <p:ext uri="{BB962C8B-B14F-4D97-AF65-F5344CB8AC3E}">
        <p14:creationId xmlns:p14="http://schemas.microsoft.com/office/powerpoint/2010/main" val="4174304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Вот так нами был создан простой асинхронный серверный движок на колбеках. Данный движок позволяет нам вообще абстрагироваться от того, как реализована асинхронность. Мы просто пишем функции-обработчики для событий: </a:t>
            </a:r>
            <a:r>
              <a:rPr lang="en" b="0" i="0" dirty="0">
                <a:solidFill>
                  <a:srgbClr val="333333"/>
                </a:solidFill>
                <a:effectLst/>
                <a:latin typeface="-apple-system"/>
              </a:rPr>
              <a:t>connect, read, disconnect.</a:t>
            </a:r>
          </a:p>
          <a:p>
            <a:pPr algn="l">
              <a:spcBef>
                <a:spcPts val="1800"/>
              </a:spcBef>
              <a:buNone/>
            </a:pPr>
            <a:r>
              <a:rPr lang="ru-RU" b="0" i="0" dirty="0">
                <a:solidFill>
                  <a:srgbClr val="333333"/>
                </a:solidFill>
                <a:effectLst/>
                <a:latin typeface="-apple-system"/>
              </a:rPr>
              <a:t>Хотя данная система — уже большой прогресс, по сравнению с предыдущими версиями, но она все же не лишена серьезных недостатков. Во-первых, из колбеков нельзя вызывать блокирующие функции, кроме единственного вызова </a:t>
            </a:r>
            <a:r>
              <a:rPr lang="en" b="0" i="0" dirty="0" err="1">
                <a:solidFill>
                  <a:srgbClr val="333333"/>
                </a:solidFill>
                <a:effectLst/>
                <a:latin typeface="-apple-system"/>
              </a:rPr>
              <a:t>recv</a:t>
            </a:r>
            <a:r>
              <a:rPr lang="en" b="0" i="0" dirty="0">
                <a:solidFill>
                  <a:srgbClr val="333333"/>
                </a:solidFill>
                <a:effectLst/>
                <a:latin typeface="-apple-system"/>
              </a:rPr>
              <a:t>() </a:t>
            </a:r>
            <a:r>
              <a:rPr lang="ru-RU" b="0" i="0" dirty="0">
                <a:solidFill>
                  <a:srgbClr val="333333"/>
                </a:solidFill>
                <a:effectLst/>
                <a:latin typeface="-apple-system"/>
              </a:rPr>
              <a:t>в </a:t>
            </a:r>
            <a:r>
              <a:rPr lang="en" b="0" i="0" dirty="0" err="1">
                <a:solidFill>
                  <a:srgbClr val="333333"/>
                </a:solidFill>
                <a:effectLst/>
                <a:latin typeface="-apple-system"/>
              </a:rPr>
              <a:t>on_read</a:t>
            </a:r>
            <a:r>
              <a:rPr lang="en" b="0" i="0" dirty="0">
                <a:solidFill>
                  <a:srgbClr val="333333"/>
                </a:solidFill>
                <a:effectLst/>
                <a:latin typeface="-apple-system"/>
              </a:rPr>
              <a:t>, </a:t>
            </a:r>
            <a:r>
              <a:rPr lang="ru-RU" b="0" i="0" dirty="0">
                <a:solidFill>
                  <a:srgbClr val="333333"/>
                </a:solidFill>
                <a:effectLst/>
                <a:latin typeface="-apple-system"/>
              </a:rPr>
              <a:t>иначе все выполнение программы остановится.</a:t>
            </a:r>
          </a:p>
          <a:p>
            <a:pPr algn="l">
              <a:spcBef>
                <a:spcPts val="1800"/>
              </a:spcBef>
              <a:buNone/>
            </a:pPr>
            <a:r>
              <a:rPr lang="ru-RU" b="0" i="0" dirty="0">
                <a:solidFill>
                  <a:srgbClr val="333333"/>
                </a:solidFill>
                <a:effectLst/>
                <a:latin typeface="-apple-system"/>
              </a:rPr>
              <a:t>Во-вторых, если мы начинаем использовать колбеки, то рано или поздно мы начинаем использовать вложенные колбеки, а для них еще вложенные и так далее. Рано или поздно это приводит к такому явлению, как </a:t>
            </a:r>
            <a:r>
              <a:rPr lang="en" b="0" i="1" dirty="0">
                <a:solidFill>
                  <a:srgbClr val="333333"/>
                </a:solidFill>
                <a:effectLst/>
                <a:latin typeface="-apple-system"/>
              </a:rPr>
              <a:t>callback hell</a:t>
            </a:r>
            <a:r>
              <a:rPr lang="en" b="0" i="0" dirty="0">
                <a:solidFill>
                  <a:srgbClr val="333333"/>
                </a:solidFill>
                <a:effectLst/>
                <a:latin typeface="-apple-system"/>
              </a:rPr>
              <a:t>. </a:t>
            </a:r>
            <a:r>
              <a:rPr lang="ru-RU" b="0" i="0" dirty="0">
                <a:solidFill>
                  <a:srgbClr val="333333"/>
                </a:solidFill>
                <a:effectLst/>
                <a:latin typeface="-apple-system"/>
              </a:rPr>
              <a:t>Это когда код становится таким запутанным из-за многочисленных вложений, что проще застрелится, чем его поддерживать.</a:t>
            </a:r>
          </a:p>
          <a:p>
            <a:pPr algn="l">
              <a:spcBef>
                <a:spcPts val="1800"/>
              </a:spcBef>
            </a:pPr>
            <a:r>
              <a:rPr lang="ru-RU" b="0" i="0" dirty="0">
                <a:solidFill>
                  <a:srgbClr val="333333"/>
                </a:solidFill>
                <a:effectLst/>
                <a:latin typeface="-apple-system"/>
              </a:rPr>
              <a:t>Обе проблемы решаются переходом к сопрограммам (</a:t>
            </a:r>
            <a:r>
              <a:rPr lang="en" b="0" i="0" dirty="0">
                <a:solidFill>
                  <a:srgbClr val="333333"/>
                </a:solidFill>
                <a:effectLst/>
                <a:latin typeface="-apple-system"/>
              </a:rPr>
              <a:t>coroutines). </a:t>
            </a:r>
            <a:r>
              <a:rPr lang="ru-RU" b="0" i="0" dirty="0">
                <a:solidFill>
                  <a:srgbClr val="333333"/>
                </a:solidFill>
                <a:effectLst/>
                <a:latin typeface="-apple-system"/>
              </a:rPr>
              <a:t>Именно сопрограммы позволяют писать асинхронный код так, как будто он синхронный. То есть без колбеков и вложенных функций. Но прежде, чем начать, нелишним будет узнать, как в </a:t>
            </a:r>
            <a:r>
              <a:rPr lang="en" b="0" i="0" dirty="0">
                <a:solidFill>
                  <a:srgbClr val="333333"/>
                </a:solidFill>
                <a:effectLst/>
                <a:latin typeface="-apple-system"/>
              </a:rPr>
              <a:t>Python </a:t>
            </a:r>
            <a:r>
              <a:rPr lang="ru-RU" b="0" i="0" dirty="0">
                <a:solidFill>
                  <a:srgbClr val="333333"/>
                </a:solidFill>
                <a:effectLst/>
                <a:latin typeface="-apple-system"/>
              </a:rPr>
              <a:t>появились сопрограммы, и из чего они эволюционировали. Чем мы и займемся в следующий раз.</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33</a:t>
            </a:fld>
            <a:endParaRPr lang="ru-RU"/>
          </a:p>
        </p:txBody>
      </p:sp>
    </p:spTree>
    <p:extLst>
      <p:ext uri="{BB962C8B-B14F-4D97-AF65-F5344CB8AC3E}">
        <p14:creationId xmlns:p14="http://schemas.microsoft.com/office/powerpoint/2010/main" val="297961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34</a:t>
            </a:fld>
            <a:endParaRPr lang="ru-RU"/>
          </a:p>
        </p:txBody>
      </p:sp>
    </p:spTree>
    <p:extLst>
      <p:ext uri="{BB962C8B-B14F-4D97-AF65-F5344CB8AC3E}">
        <p14:creationId xmlns:p14="http://schemas.microsoft.com/office/powerpoint/2010/main" val="111592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00246-37EF-8329-6B53-C31A90642BC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9ED0D3A-A28B-6493-4E24-1C3F4099A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5DAD270-4AE7-A336-8DDB-752D7A8EA00F}"/>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22B273A7-BFC8-7F26-9969-193E746173B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CAAC17-BD59-005C-9B44-7E0BA93643EE}"/>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31806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9D358-B6D9-D097-CEBC-4FE3529F60D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D75A581-343D-8B11-F8A5-9A0E1B9C1B0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6E05AC-4456-D14F-1BE4-7307DADBE670}"/>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BE6FEB28-F1AB-CC9B-599E-31055D356C7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3ED0F18-A7CA-F6A8-7C29-2D964CE8B642}"/>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13132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2CBF921-270E-6004-B1D8-BD15E96DCA3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09EF99C-2997-CAD4-1B44-EDBF5C57FBE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16BD188-DA7A-0F1A-694F-2F004A2031E6}"/>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8CA451E2-4355-3EE7-C4B6-6F7C7D4DCF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CD2E6B-D1CB-7DA4-71F4-699E1FF9C987}"/>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272071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38EDD4-3070-CD69-3CD1-91CACDB55EAC}"/>
              </a:ext>
            </a:extLst>
          </p:cNvPr>
          <p:cNvSpPr>
            <a:spLocks noGrp="1"/>
          </p:cNvSpPr>
          <p:nvPr>
            <p:ph type="title"/>
          </p:nvPr>
        </p:nvSpPr>
        <p:spPr>
          <a:xfrm>
            <a:off x="838200" y="185246"/>
            <a:ext cx="10515600" cy="842352"/>
          </a:xfrm>
        </p:spPr>
        <p:txBody>
          <a:bodyPr/>
          <a:lstStyle/>
          <a:p>
            <a:r>
              <a:rPr lang="ru-RU"/>
              <a:t>Образец заголовка</a:t>
            </a:r>
          </a:p>
        </p:txBody>
      </p:sp>
      <p:sp>
        <p:nvSpPr>
          <p:cNvPr id="3" name="Объект 2">
            <a:extLst>
              <a:ext uri="{FF2B5EF4-FFF2-40B4-BE49-F238E27FC236}">
                <a16:creationId xmlns:a16="http://schemas.microsoft.com/office/drawing/2014/main" id="{96A7A655-7FA3-5A91-C45A-4A3ECB9C93FE}"/>
              </a:ext>
            </a:extLst>
          </p:cNvPr>
          <p:cNvSpPr>
            <a:spLocks noGrp="1"/>
          </p:cNvSpPr>
          <p:nvPr>
            <p:ph idx="1"/>
          </p:nvPr>
        </p:nvSpPr>
        <p:spPr>
          <a:xfrm>
            <a:off x="838200" y="1169233"/>
            <a:ext cx="10515600" cy="5561351"/>
          </a:xfrm>
        </p:spPr>
        <p:txBody>
          <a:bodyPr>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12083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C339B-E38A-9DD2-1261-684B060FD76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5FC9527-61B0-9B70-5E06-1B963FE56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435CFF0-467D-3E9F-ADA8-690AA15B4CBE}"/>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BB135D0E-48CD-0904-45AF-88D69381372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A58F44-4B20-59AF-67BF-80AF65C930E1}"/>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03008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A9A0DB-FDE3-14BD-EA59-79174697052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B8F27AB-B270-30C6-354A-0E9AD06026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CF4FD5E-852A-4443-2DC5-4AC94DC2B7B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25747E6-E102-2EEA-1E11-ED33BBB61900}"/>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6" name="Нижний колонтитул 5">
            <a:extLst>
              <a:ext uri="{FF2B5EF4-FFF2-40B4-BE49-F238E27FC236}">
                <a16:creationId xmlns:a16="http://schemas.microsoft.com/office/drawing/2014/main" id="{F557F2BD-B0FE-EC69-F4DD-56FB65A874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BD428B-8110-1191-FFFC-BB283F63663F}"/>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9756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0C0A90-F766-7C1D-556D-255AD401D8C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37791CA-734E-3B8A-D420-2AC5C4561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40E638D-F27A-D20E-8563-DC4D5122E0A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D897FFF-58D8-E908-05C1-A1C7A8A54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619AE0D-C2AE-85D9-2854-59E557826B2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0078EF1-D69C-E6F3-9307-759E849F11E8}"/>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8" name="Нижний колонтитул 7">
            <a:extLst>
              <a:ext uri="{FF2B5EF4-FFF2-40B4-BE49-F238E27FC236}">
                <a16:creationId xmlns:a16="http://schemas.microsoft.com/office/drawing/2014/main" id="{24E6C921-9007-010C-1573-931D5AE0E18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749CEB1-EB87-E42A-0A6C-CC408A12E8EE}"/>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34690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70CD00-CD65-9132-AA1D-CAA8179689D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33926BB-C699-F6EA-A375-E2CE338E3D67}"/>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4" name="Нижний колонтитул 3">
            <a:extLst>
              <a:ext uri="{FF2B5EF4-FFF2-40B4-BE49-F238E27FC236}">
                <a16:creationId xmlns:a16="http://schemas.microsoft.com/office/drawing/2014/main" id="{86D2284D-28F1-05FB-E291-215DA2953B8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F626275-E991-65BD-F212-B5BD99DC6392}"/>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27750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2FFD7F0-EB88-6456-449C-7A3FD21B8E30}"/>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3" name="Нижний колонтитул 2">
            <a:extLst>
              <a:ext uri="{FF2B5EF4-FFF2-40B4-BE49-F238E27FC236}">
                <a16:creationId xmlns:a16="http://schemas.microsoft.com/office/drawing/2014/main" id="{71BA6A63-EB40-C3B8-2F53-ACB81ABFEBE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AB5A58C-C5F1-D93F-853A-02FE772F4C60}"/>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72381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6BAB5-5ACD-892D-B6BA-321C3037148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E2855C4-9E20-2A73-5BBF-05722D6F9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BF3DE80-190F-AB8F-60E0-1004B361D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C0C5146-2604-959F-9765-AFA7B69E01FC}"/>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6" name="Нижний колонтитул 5">
            <a:extLst>
              <a:ext uri="{FF2B5EF4-FFF2-40B4-BE49-F238E27FC236}">
                <a16:creationId xmlns:a16="http://schemas.microsoft.com/office/drawing/2014/main" id="{C36EEC98-94EF-3997-081E-A02AC4E4305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45934AE-41E4-4B98-FEF9-CDA10BBA63A4}"/>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18184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A2DB12-E6C3-2AC5-856B-A580416F8D8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2C703DF-1343-153D-A642-787CD0CA6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C227866-862C-4972-82AC-2069A3519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140C7A1-7F5E-5B97-4674-F3C349488257}"/>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6" name="Нижний колонтитул 5">
            <a:extLst>
              <a:ext uri="{FF2B5EF4-FFF2-40B4-BE49-F238E27FC236}">
                <a16:creationId xmlns:a16="http://schemas.microsoft.com/office/drawing/2014/main" id="{F4B47943-4F43-1466-8959-3EF84496E3C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AF383D1-2E54-59DC-43EC-5FDE15378C59}"/>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95464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FE2D7F-86E0-0480-EBD4-4408A5087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625BC95-7929-2A5B-4B02-E9E5FB5D0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D949F93-FE22-55F0-62BF-13CF58C0C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1567C-448C-7948-ABE2-6D095D07F81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ABDBE36F-6087-79AB-1ACC-2B66D7387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B4EEB45-8BAF-DB43-66A7-D1B25F10F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F2610-3FEB-AC47-930D-4F9F08CE866A}" type="slidenum">
              <a:rPr lang="ru-RU" smtClean="0"/>
              <a:t>‹#›</a:t>
            </a:fld>
            <a:endParaRPr lang="ru-RU"/>
          </a:p>
        </p:txBody>
      </p:sp>
    </p:spTree>
    <p:extLst>
      <p:ext uri="{BB962C8B-B14F-4D97-AF65-F5344CB8AC3E}">
        <p14:creationId xmlns:p14="http://schemas.microsoft.com/office/powerpoint/2010/main" val="428384390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CE777C-9466-C02A-CBA7-D6AED4E21A8C}"/>
              </a:ext>
            </a:extLst>
          </p:cNvPr>
          <p:cNvSpPr>
            <a:spLocks noGrp="1"/>
          </p:cNvSpPr>
          <p:nvPr>
            <p:ph type="ctrTitle"/>
          </p:nvPr>
        </p:nvSpPr>
        <p:spPr>
          <a:xfrm>
            <a:off x="1524000" y="1513749"/>
            <a:ext cx="9144000" cy="1915251"/>
          </a:xfrm>
        </p:spPr>
        <p:txBody>
          <a:bodyPr>
            <a:normAutofit/>
          </a:bodyPr>
          <a:lstStyle/>
          <a:p>
            <a:pPr>
              <a:lnSpc>
                <a:spcPct val="80000"/>
              </a:lnSpc>
            </a:pPr>
            <a:r>
              <a:rPr lang="ru-RU" dirty="0">
                <a:solidFill>
                  <a:srgbClr val="FF0000"/>
                </a:solidFill>
              </a:rPr>
              <a:t>Сокеты</a:t>
            </a:r>
            <a:br>
              <a:rPr lang="en-US" dirty="0">
                <a:solidFill>
                  <a:schemeClr val="accent6">
                    <a:lumMod val="50000"/>
                  </a:schemeClr>
                </a:solidFill>
              </a:rPr>
            </a:br>
            <a:r>
              <a:rPr lang="ru-RU" dirty="0">
                <a:solidFill>
                  <a:schemeClr val="accent5">
                    <a:lumMod val="75000"/>
                  </a:schemeClr>
                </a:solidFill>
              </a:rPr>
              <a:t>и как с ними работать</a:t>
            </a:r>
          </a:p>
        </p:txBody>
      </p:sp>
      <p:sp>
        <p:nvSpPr>
          <p:cNvPr id="4" name="Подзаголовок 2">
            <a:extLst>
              <a:ext uri="{FF2B5EF4-FFF2-40B4-BE49-F238E27FC236}">
                <a16:creationId xmlns:a16="http://schemas.microsoft.com/office/drawing/2014/main" id="{50076B90-DB55-5C98-9B9B-866259284F40}"/>
              </a:ext>
            </a:extLst>
          </p:cNvPr>
          <p:cNvSpPr txBox="1">
            <a:spLocks/>
          </p:cNvSpPr>
          <p:nvPr/>
        </p:nvSpPr>
        <p:spPr>
          <a:xfrm>
            <a:off x="9483932" y="6411957"/>
            <a:ext cx="2584340" cy="33526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a:lnSpc>
                <a:spcPct val="110000"/>
              </a:lnSpc>
              <a:spcBef>
                <a:spcPts val="0"/>
              </a:spcBef>
            </a:pPr>
            <a:r>
              <a:rPr lang="en-US" sz="1800" dirty="0"/>
              <a:t>© </a:t>
            </a:r>
            <a:r>
              <a:rPr lang="ru-RU" sz="1800" dirty="0"/>
              <a:t>Валерий Студенников</a:t>
            </a:r>
          </a:p>
        </p:txBody>
      </p:sp>
      <p:pic>
        <p:nvPicPr>
          <p:cNvPr id="5" name="Рисунок 4">
            <a:extLst>
              <a:ext uri="{FF2B5EF4-FFF2-40B4-BE49-F238E27FC236}">
                <a16:creationId xmlns:a16="http://schemas.microsoft.com/office/drawing/2014/main" id="{7F4D86E8-4FE3-3051-1E15-D9F176F40F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987" y="181248"/>
            <a:ext cx="3069020" cy="906756"/>
          </a:xfrm>
          <a:prstGeom prst="rect">
            <a:avLst/>
          </a:prstGeom>
        </p:spPr>
      </p:pic>
      <p:sp>
        <p:nvSpPr>
          <p:cNvPr id="6" name="TextBox 5">
            <a:extLst>
              <a:ext uri="{FF2B5EF4-FFF2-40B4-BE49-F238E27FC236}">
                <a16:creationId xmlns:a16="http://schemas.microsoft.com/office/drawing/2014/main" id="{33C95DF9-355A-2DFA-63F8-503F9B4E0CCC}"/>
              </a:ext>
            </a:extLst>
          </p:cNvPr>
          <p:cNvSpPr txBox="1"/>
          <p:nvPr/>
        </p:nvSpPr>
        <p:spPr>
          <a:xfrm>
            <a:off x="7500396" y="278408"/>
            <a:ext cx="4232560" cy="400110"/>
          </a:xfrm>
          <a:prstGeom prst="rect">
            <a:avLst/>
          </a:prstGeom>
          <a:noFill/>
        </p:spPr>
        <p:txBody>
          <a:bodyPr wrap="square" rtlCol="0">
            <a:spAutoFit/>
          </a:bodyPr>
          <a:lstStyle/>
          <a:p>
            <a:r>
              <a:rPr lang="ru-RU" sz="2000" dirty="0">
                <a:solidFill>
                  <a:schemeClr val="accent5">
                    <a:lumMod val="50000"/>
                  </a:schemeClr>
                </a:solidFill>
              </a:rPr>
              <a:t>Курс «Сетевое программирование»</a:t>
            </a:r>
          </a:p>
        </p:txBody>
      </p:sp>
      <p:pic>
        <p:nvPicPr>
          <p:cNvPr id="7" name="Picture 2" descr="Introduction Sockets to Programming in C using TCP/IP - [0] - 博客园">
            <a:extLst>
              <a:ext uri="{FF2B5EF4-FFF2-40B4-BE49-F238E27FC236}">
                <a16:creationId xmlns:a16="http://schemas.microsoft.com/office/drawing/2014/main" id="{E101CEAE-0C60-B5EE-1239-44F2691AFF0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563007" y="3494948"/>
            <a:ext cx="5655024" cy="31818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Более 6 600 работ на тему «Socket Cpu»: стоковые фото, картинки и  изображения royalty-free - iStock">
            <a:extLst>
              <a:ext uri="{FF2B5EF4-FFF2-40B4-BE49-F238E27FC236}">
                <a16:creationId xmlns:a16="http://schemas.microsoft.com/office/drawing/2014/main" id="{E8DF51D9-F4E9-0BE4-ADE1-F898F4C86B97}"/>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61922" y="3897351"/>
            <a:ext cx="2612047"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E3CA3-F354-E426-46CA-BA531623512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A6589-B218-9ECC-FB33-776FD38BC3ED}"/>
              </a:ext>
            </a:extLst>
          </p:cNvPr>
          <p:cNvSpPr>
            <a:spLocks noGrp="1"/>
          </p:cNvSpPr>
          <p:nvPr>
            <p:ph type="title"/>
          </p:nvPr>
        </p:nvSpPr>
        <p:spPr>
          <a:xfrm>
            <a:off x="502418" y="194303"/>
            <a:ext cx="10962751" cy="739202"/>
          </a:xfrm>
        </p:spPr>
        <p:txBody>
          <a:bodyPr>
            <a:normAutofit/>
          </a:bodyPr>
          <a:lstStyle/>
          <a:p>
            <a:r>
              <a:rPr lang="ru-RU" dirty="0"/>
              <a:t>Создаём сокет </a:t>
            </a:r>
            <a:r>
              <a:rPr lang="en-US" dirty="0"/>
              <a:t>: </a:t>
            </a:r>
            <a:r>
              <a:rPr lang="en" noProof="1">
                <a:solidFill>
                  <a:srgbClr val="000000"/>
                </a:solidFill>
                <a:effectLst/>
                <a:latin typeface="Consolas" panose="020B0609020204030204" pitchFamily="49" charset="0"/>
                <a:cs typeface="Consolas" panose="020B0609020204030204" pitchFamily="49" charset="0"/>
              </a:rPr>
              <a:t>socket.socket</a:t>
            </a:r>
            <a:endParaRPr lang="ru-RU" dirty="0"/>
          </a:p>
        </p:txBody>
      </p:sp>
      <p:sp>
        <p:nvSpPr>
          <p:cNvPr id="3" name="Объект 2">
            <a:extLst>
              <a:ext uri="{FF2B5EF4-FFF2-40B4-BE49-F238E27FC236}">
                <a16:creationId xmlns:a16="http://schemas.microsoft.com/office/drawing/2014/main" id="{AB1AEB67-D54C-891B-1FA0-8490C8DC9E83}"/>
              </a:ext>
            </a:extLst>
          </p:cNvPr>
          <p:cNvSpPr>
            <a:spLocks noGrp="1"/>
          </p:cNvSpPr>
          <p:nvPr>
            <p:ph idx="1"/>
          </p:nvPr>
        </p:nvSpPr>
        <p:spPr>
          <a:xfrm>
            <a:off x="502418" y="2260878"/>
            <a:ext cx="11234057" cy="4318341"/>
          </a:xfrm>
        </p:spPr>
        <p:txBody>
          <a:bodyPr/>
          <a:lstStyle/>
          <a:p>
            <a:pPr marL="0" indent="0">
              <a:lnSpc>
                <a:spcPct val="100000"/>
              </a:lnSpc>
              <a:spcBef>
                <a:spcPts val="0"/>
              </a:spcBef>
              <a:buNone/>
            </a:pPr>
            <a:r>
              <a:rPr lang="en-US" sz="2000" b="1" dirty="0">
                <a:solidFill>
                  <a:srgbClr val="C00000"/>
                </a:solidFill>
                <a:latin typeface="Consolas" panose="020B0609020204030204" pitchFamily="49" charset="0"/>
                <a:cs typeface="Consolas" panose="020B0609020204030204" pitchFamily="49" charset="0"/>
              </a:rPr>
              <a:t>proto</a:t>
            </a:r>
            <a:r>
              <a:rPr lang="en" sz="2000" b="1" dirty="0"/>
              <a:t> </a:t>
            </a:r>
            <a:r>
              <a:rPr lang="ru-RU" sz="2000" dirty="0"/>
              <a:t>—</a:t>
            </a:r>
            <a:r>
              <a:rPr lang="en-US" sz="2000" dirty="0"/>
              <a:t> </a:t>
            </a:r>
            <a:r>
              <a:rPr lang="ru-RU" sz="2000" dirty="0"/>
              <a:t>конкретный </a:t>
            </a:r>
            <a:r>
              <a:rPr lang="ru-RU" sz="2000" b="1" dirty="0"/>
              <a:t>протокол</a:t>
            </a:r>
            <a:r>
              <a:rPr lang="ru-RU" sz="2000" dirty="0"/>
              <a:t>, который будет использоваться.</a:t>
            </a:r>
            <a:endParaRPr lang="ru-RU" sz="2400" dirty="0"/>
          </a:p>
          <a:p>
            <a:pPr>
              <a:lnSpc>
                <a:spcPct val="100000"/>
              </a:lnSpc>
              <a:spcBef>
                <a:spcPts val="0"/>
              </a:spcBef>
            </a:pPr>
            <a:r>
              <a:rPr lang="ru-RU" sz="2000" b="1" dirty="0">
                <a:latin typeface="Consolas" panose="020B0609020204030204" pitchFamily="49" charset="0"/>
                <a:cs typeface="Consolas" panose="020B0609020204030204" pitchFamily="49" charset="0"/>
              </a:rPr>
              <a:t>0</a:t>
            </a:r>
            <a:r>
              <a:rPr lang="ru-RU" sz="2000" dirty="0"/>
              <a:t> (по умолчанию) —</a:t>
            </a:r>
            <a:r>
              <a:rPr lang="en-US" sz="2000" dirty="0"/>
              <a:t> </a:t>
            </a:r>
            <a:r>
              <a:rPr lang="ru-RU" sz="2000" dirty="0"/>
              <a:t>автоматический выбор протокола, соответствующего </a:t>
            </a:r>
            <a:r>
              <a:rPr lang="en" sz="2000" dirty="0">
                <a:latin typeface="Consolas" panose="020B0609020204030204" pitchFamily="49" charset="0"/>
                <a:cs typeface="Consolas" panose="020B0609020204030204" pitchFamily="49" charset="0"/>
              </a:rPr>
              <a:t>family</a:t>
            </a:r>
            <a:r>
              <a:rPr lang="en" sz="2000" dirty="0"/>
              <a:t> </a:t>
            </a:r>
            <a:r>
              <a:rPr lang="ru-RU" sz="2000" dirty="0"/>
              <a:t>и </a:t>
            </a:r>
            <a:r>
              <a:rPr lang="en" sz="2000" dirty="0">
                <a:latin typeface="Consolas" panose="020B0609020204030204" pitchFamily="49" charset="0"/>
                <a:cs typeface="Consolas" panose="020B0609020204030204" pitchFamily="49" charset="0"/>
              </a:rPr>
              <a:t>type</a:t>
            </a:r>
            <a:r>
              <a:rPr lang="en" sz="2000" dirty="0"/>
              <a:t>.</a:t>
            </a:r>
          </a:p>
          <a:p>
            <a:pPr>
              <a:lnSpc>
                <a:spcPct val="100000"/>
              </a:lnSpc>
              <a:spcBef>
                <a:spcPts val="0"/>
              </a:spcBef>
              <a:buNone/>
            </a:pPr>
            <a:r>
              <a:rPr lang="ru-RU" sz="2000" dirty="0"/>
              <a:t>Можно указать протокол явно (если требуется):</a:t>
            </a:r>
            <a:endParaRPr lang="en" sz="2000" dirty="0"/>
          </a:p>
          <a:p>
            <a:pPr>
              <a:lnSpc>
                <a:spcPct val="100000"/>
              </a:lnSpc>
              <a:spcBef>
                <a:spcPts val="0"/>
              </a:spcBef>
            </a:pPr>
            <a:r>
              <a:rPr lang="en" sz="2000" noProof="1">
                <a:latin typeface="Consolas" panose="020B0609020204030204" pitchFamily="49" charset="0"/>
                <a:cs typeface="Consolas" panose="020B0609020204030204" pitchFamily="49" charset="0"/>
              </a:rPr>
              <a:t>socket.IPPROTO_TCP</a:t>
            </a:r>
            <a:r>
              <a:rPr lang="en" sz="2000" dirty="0"/>
              <a:t> — </a:t>
            </a:r>
            <a:r>
              <a:rPr lang="ru-RU" sz="2000" dirty="0"/>
              <a:t>для </a:t>
            </a:r>
            <a:r>
              <a:rPr lang="en" sz="2000" dirty="0"/>
              <a:t>TCP.</a:t>
            </a:r>
          </a:p>
          <a:p>
            <a:pPr>
              <a:lnSpc>
                <a:spcPct val="100000"/>
              </a:lnSpc>
              <a:spcBef>
                <a:spcPts val="0"/>
              </a:spcBef>
            </a:pPr>
            <a:r>
              <a:rPr lang="en" sz="2000" noProof="1">
                <a:latin typeface="Consolas" panose="020B0609020204030204" pitchFamily="49" charset="0"/>
                <a:cs typeface="Consolas" panose="020B0609020204030204" pitchFamily="49" charset="0"/>
              </a:rPr>
              <a:t>socket.IPPROTO_UDP</a:t>
            </a:r>
            <a:r>
              <a:rPr lang="en" sz="2000" dirty="0"/>
              <a:t> — </a:t>
            </a:r>
            <a:r>
              <a:rPr lang="ru-RU" sz="2000" dirty="0"/>
              <a:t>для </a:t>
            </a:r>
            <a:r>
              <a:rPr lang="en" sz="2000" dirty="0"/>
              <a:t>UDP.</a:t>
            </a:r>
          </a:p>
          <a:p>
            <a:pPr>
              <a:lnSpc>
                <a:spcPct val="100000"/>
              </a:lnSpc>
              <a:spcBef>
                <a:spcPts val="0"/>
              </a:spcBef>
            </a:pPr>
            <a:r>
              <a:rPr lang="en" sz="2000" noProof="1">
                <a:latin typeface="Consolas" panose="020B0609020204030204" pitchFamily="49" charset="0"/>
                <a:cs typeface="Consolas" panose="020B0609020204030204" pitchFamily="49" charset="0"/>
              </a:rPr>
              <a:t>socket.IPPROTO_ICMP</a:t>
            </a:r>
            <a:r>
              <a:rPr lang="en" sz="2000" dirty="0"/>
              <a:t> — </a:t>
            </a:r>
            <a:r>
              <a:rPr lang="ru-RU" sz="2000" dirty="0"/>
              <a:t>для </a:t>
            </a:r>
            <a:r>
              <a:rPr lang="en" sz="2000" dirty="0"/>
              <a:t>ICMP.</a:t>
            </a:r>
          </a:p>
          <a:p>
            <a:pPr marL="0" indent="0">
              <a:lnSpc>
                <a:spcPct val="100000"/>
              </a:lnSpc>
              <a:spcBef>
                <a:spcPts val="0"/>
              </a:spcBef>
              <a:buNone/>
            </a:pPr>
            <a:r>
              <a:rPr lang="ru-RU" sz="2000" dirty="0"/>
              <a:t>Обычно </a:t>
            </a:r>
            <a:r>
              <a:rPr lang="en" sz="2000" b="1" dirty="0">
                <a:latin typeface="Consolas" panose="020B0609020204030204" pitchFamily="49" charset="0"/>
                <a:cs typeface="Consolas" panose="020B0609020204030204" pitchFamily="49" charset="0"/>
              </a:rPr>
              <a:t>proto=0</a:t>
            </a:r>
            <a:r>
              <a:rPr lang="en" sz="2000" dirty="0"/>
              <a:t> </a:t>
            </a:r>
            <a:r>
              <a:rPr lang="ru-RU" sz="2000" dirty="0"/>
              <a:t>достаточно, и </a:t>
            </a:r>
            <a:r>
              <a:rPr lang="en" sz="2000" dirty="0"/>
              <a:t>Python </a:t>
            </a:r>
            <a:r>
              <a:rPr lang="ru-RU" sz="2000" dirty="0"/>
              <a:t>сам определит нужный протокол.</a:t>
            </a:r>
          </a:p>
          <a:p>
            <a:pPr marL="0" indent="0">
              <a:lnSpc>
                <a:spcPct val="100000"/>
              </a:lnSpc>
              <a:buNone/>
            </a:pPr>
            <a:r>
              <a:rPr lang="en" sz="2000" b="1" noProof="1">
                <a:solidFill>
                  <a:srgbClr val="C00000"/>
                </a:solidFill>
                <a:latin typeface="Consolas" panose="020B0609020204030204" pitchFamily="49" charset="0"/>
                <a:cs typeface="Consolas" panose="020B0609020204030204" pitchFamily="49" charset="0"/>
              </a:rPr>
              <a:t>fileno</a:t>
            </a:r>
            <a:r>
              <a:rPr lang="en" sz="2000" b="1" dirty="0"/>
              <a:t> </a:t>
            </a:r>
            <a:r>
              <a:rPr lang="ru-RU" sz="2000" b="1" dirty="0"/>
              <a:t>— дескриптор файла</a:t>
            </a:r>
            <a:endParaRPr lang="ru-RU" sz="2000" dirty="0"/>
          </a:p>
          <a:p>
            <a:pPr>
              <a:lnSpc>
                <a:spcPct val="100000"/>
              </a:lnSpc>
              <a:spcBef>
                <a:spcPts val="0"/>
              </a:spcBef>
            </a:pPr>
            <a:r>
              <a:rPr lang="en" sz="2000" b="1" dirty="0">
                <a:latin typeface="Consolas" panose="020B0609020204030204" pitchFamily="49" charset="0"/>
                <a:cs typeface="Consolas" panose="020B0609020204030204" pitchFamily="49" charset="0"/>
              </a:rPr>
              <a:t>None</a:t>
            </a:r>
            <a:r>
              <a:rPr lang="en" sz="2000" dirty="0"/>
              <a:t> (</a:t>
            </a:r>
            <a:r>
              <a:rPr lang="ru-RU" sz="2000" dirty="0"/>
              <a:t>по умолчанию)</a:t>
            </a:r>
            <a:r>
              <a:rPr lang="en-US" sz="2000" dirty="0"/>
              <a:t> —</a:t>
            </a:r>
            <a:r>
              <a:rPr lang="ru-RU" sz="2000" dirty="0"/>
              <a:t> будет создан </a:t>
            </a:r>
            <a:r>
              <a:rPr lang="ru-RU" sz="2000" b="1" dirty="0"/>
              <a:t>новый сокет</a:t>
            </a:r>
            <a:r>
              <a:rPr lang="ru-RU" sz="2000" dirty="0"/>
              <a:t>.</a:t>
            </a:r>
            <a:endParaRPr lang="en-US" sz="2000" dirty="0"/>
          </a:p>
          <a:p>
            <a:pPr>
              <a:lnSpc>
                <a:spcPct val="100000"/>
              </a:lnSpc>
              <a:spcBef>
                <a:spcPts val="0"/>
              </a:spcBef>
            </a:pPr>
            <a:r>
              <a:rPr lang="ru-RU" sz="2000" b="1" dirty="0"/>
              <a:t>дескриптор файла</a:t>
            </a:r>
            <a:r>
              <a:rPr lang="en-US" sz="2000" b="1" dirty="0"/>
              <a:t> — </a:t>
            </a:r>
            <a:r>
              <a:rPr lang="ru-RU" sz="2000" dirty="0"/>
              <a:t>создаст сокет, ссылающийся на уже существующий сокет.</a:t>
            </a:r>
            <a:r>
              <a:rPr lang="en-US" sz="2000" dirty="0"/>
              <a:t> </a:t>
            </a:r>
            <a:r>
              <a:rPr lang="ru-RU" sz="2000" dirty="0"/>
              <a:t>Это полезно для:</a:t>
            </a:r>
            <a:endParaRPr lang="en-US" sz="2000" dirty="0"/>
          </a:p>
          <a:p>
            <a:pPr lvl="1">
              <a:lnSpc>
                <a:spcPct val="100000"/>
              </a:lnSpc>
              <a:spcBef>
                <a:spcPts val="0"/>
              </a:spcBef>
            </a:pPr>
            <a:r>
              <a:rPr lang="ru-RU" sz="1800" dirty="0"/>
              <a:t>Работы с системными вызовами, когда есть доступ только к файловому дескриптору.</a:t>
            </a:r>
            <a:endParaRPr lang="en-US" sz="1800" dirty="0"/>
          </a:p>
          <a:p>
            <a:pPr lvl="1">
              <a:lnSpc>
                <a:spcPct val="100000"/>
              </a:lnSpc>
              <a:spcBef>
                <a:spcPts val="0"/>
              </a:spcBef>
            </a:pPr>
            <a:r>
              <a:rPr lang="ru-RU" sz="1800" dirty="0"/>
              <a:t>Использования сокетов, переданных между процессами.</a:t>
            </a:r>
            <a:endParaRPr lang="en-US" sz="1800" dirty="0"/>
          </a:p>
          <a:p>
            <a:pPr lvl="1">
              <a:lnSpc>
                <a:spcPct val="100000"/>
              </a:lnSpc>
              <a:spcBef>
                <a:spcPts val="0"/>
              </a:spcBef>
            </a:pPr>
            <a:r>
              <a:rPr lang="ru-RU" sz="1800" dirty="0"/>
              <a:t>Восстановления сокета из сохранённого состояния.</a:t>
            </a:r>
          </a:p>
          <a:p>
            <a:pPr>
              <a:lnSpc>
                <a:spcPct val="100000"/>
              </a:lnSpc>
              <a:spcBef>
                <a:spcPts val="0"/>
              </a:spcBef>
            </a:pPr>
            <a:endParaRPr lang="ru-RU" sz="1800" dirty="0"/>
          </a:p>
          <a:p>
            <a:pPr marL="0" indent="0">
              <a:lnSpc>
                <a:spcPct val="100000"/>
              </a:lnSpc>
              <a:spcBef>
                <a:spcPts val="0"/>
              </a:spcBef>
              <a:buNone/>
            </a:pPr>
            <a:endParaRPr lang="ru-RU" sz="1800" dirty="0"/>
          </a:p>
        </p:txBody>
      </p:sp>
      <p:sp>
        <p:nvSpPr>
          <p:cNvPr id="8" name="TextBox 7">
            <a:extLst>
              <a:ext uri="{FF2B5EF4-FFF2-40B4-BE49-F238E27FC236}">
                <a16:creationId xmlns:a16="http://schemas.microsoft.com/office/drawing/2014/main" id="{3FC0D52A-6A3B-B239-BA65-259D94DEE5EE}"/>
              </a:ext>
            </a:extLst>
          </p:cNvPr>
          <p:cNvSpPr txBox="1"/>
          <p:nvPr/>
        </p:nvSpPr>
        <p:spPr>
          <a:xfrm>
            <a:off x="502418" y="1229142"/>
            <a:ext cx="9023420" cy="736099"/>
          </a:xfrm>
          <a:prstGeom prst="rect">
            <a:avLst/>
          </a:prstGeom>
          <a:solidFill>
            <a:schemeClr val="accent3">
              <a:lumMod val="20000"/>
              <a:lumOff val="80000"/>
            </a:schemeClr>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socket</a:t>
            </a:r>
          </a:p>
          <a:p>
            <a:pPr>
              <a:spcBef>
                <a:spcPts val="700"/>
              </a:spcBef>
            </a:pPr>
            <a:r>
              <a:rPr lang="en" noProof="1">
                <a:solidFill>
                  <a:srgbClr val="000000"/>
                </a:solidFill>
                <a:effectLst/>
                <a:latin typeface="Consolas" panose="020B0609020204030204" pitchFamily="49" charset="0"/>
                <a:cs typeface="Consolas" panose="020B0609020204030204" pitchFamily="49" charset="0"/>
              </a:rPr>
              <a:t>socket.socket(family</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AF_INET</a:t>
            </a:r>
            <a:r>
              <a:rPr lang="en" noProof="1">
                <a:solidFill>
                  <a:srgbClr val="000000"/>
                </a:solidFill>
                <a:effectLst/>
                <a:latin typeface="Consolas" panose="020B0609020204030204" pitchFamily="49" charset="0"/>
                <a:cs typeface="Consolas" panose="020B0609020204030204" pitchFamily="49" charset="0"/>
              </a:rPr>
              <a:t>, type</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0000"/>
                </a:solidFill>
                <a:effectLst/>
                <a:highlight>
                  <a:srgbClr val="FFFF00"/>
                </a:highlight>
                <a:latin typeface="Consolas" panose="020B0609020204030204" pitchFamily="49" charset="0"/>
                <a:cs typeface="Consolas" panose="020B0609020204030204" pitchFamily="49" charset="0"/>
              </a:rPr>
              <a:t>proto</a:t>
            </a:r>
            <a:r>
              <a:rPr lang="en" b="1" noProof="1">
                <a:solidFill>
                  <a:srgbClr val="0000FF"/>
                </a:solidFill>
                <a:effectLst/>
                <a:highlight>
                  <a:srgbClr val="FFFF00"/>
                </a:highlight>
                <a:latin typeface="Consolas" panose="020B0609020204030204" pitchFamily="49" charset="0"/>
                <a:cs typeface="Consolas" panose="020B0609020204030204" pitchFamily="49" charset="0"/>
              </a:rPr>
              <a:t>=</a:t>
            </a:r>
            <a:r>
              <a:rPr lang="en" noProof="1">
                <a:solidFill>
                  <a:srgbClr val="0000CD"/>
                </a:solidFill>
                <a:effectLst/>
                <a:highlight>
                  <a:srgbClr val="FFFF00"/>
                </a:highlight>
                <a:latin typeface="Consolas" panose="020B0609020204030204" pitchFamily="49" charset="0"/>
                <a:cs typeface="Consolas" panose="020B0609020204030204" pitchFamily="49" charset="0"/>
              </a:rPr>
              <a:t>0</a:t>
            </a:r>
            <a:r>
              <a:rPr lang="en" noProof="1">
                <a:solidFill>
                  <a:srgbClr val="000000"/>
                </a:solidFill>
                <a:effectLst/>
                <a:highlight>
                  <a:srgbClr val="FFFF00"/>
                </a:highlight>
                <a:latin typeface="Consolas" panose="020B0609020204030204" pitchFamily="49" charset="0"/>
                <a:cs typeface="Consolas" panose="020B0609020204030204" pitchFamily="49" charset="0"/>
              </a:rPr>
              <a:t>, fileno</a:t>
            </a:r>
            <a:r>
              <a:rPr lang="en" b="1" noProof="1">
                <a:solidFill>
                  <a:srgbClr val="0000FF"/>
                </a:solidFill>
                <a:effectLst/>
                <a:highlight>
                  <a:srgbClr val="FFFF00"/>
                </a:highlight>
                <a:latin typeface="Consolas" panose="020B0609020204030204" pitchFamily="49" charset="0"/>
                <a:cs typeface="Consolas" panose="020B0609020204030204" pitchFamily="49" charset="0"/>
              </a:rPr>
              <a:t>=</a:t>
            </a:r>
            <a:r>
              <a:rPr lang="en" b="1" noProof="1">
                <a:solidFill>
                  <a:srgbClr val="585CF6"/>
                </a:solidFill>
                <a:effectLst/>
                <a:highlight>
                  <a:srgbClr val="FFFF00"/>
                </a:highlight>
                <a:latin typeface="Consolas" panose="020B0609020204030204" pitchFamily="49" charset="0"/>
                <a:cs typeface="Consolas" panose="020B0609020204030204" pitchFamily="49" charset="0"/>
              </a:rPr>
              <a:t>None</a:t>
            </a:r>
            <a:r>
              <a:rPr lang="en" noProof="1">
                <a:solidFill>
                  <a:srgbClr val="000000"/>
                </a:solidFill>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305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A20D13-75AD-5E5F-B063-7AC0D6787AFC}"/>
              </a:ext>
            </a:extLst>
          </p:cNvPr>
          <p:cNvSpPr>
            <a:spLocks noGrp="1"/>
          </p:cNvSpPr>
          <p:nvPr>
            <p:ph type="title"/>
          </p:nvPr>
        </p:nvSpPr>
        <p:spPr>
          <a:xfrm>
            <a:off x="697523" y="195294"/>
            <a:ext cx="10515600" cy="842352"/>
          </a:xfrm>
        </p:spPr>
        <p:txBody>
          <a:bodyPr/>
          <a:lstStyle/>
          <a:p>
            <a:r>
              <a:rPr lang="ru-RU" dirty="0"/>
              <a:t>Получение </a:t>
            </a:r>
            <a:r>
              <a:rPr lang="en-US" dirty="0"/>
              <a:t>IP-</a:t>
            </a:r>
            <a:r>
              <a:rPr lang="ru-RU" dirty="0"/>
              <a:t>адреса хоста по имени</a:t>
            </a:r>
          </a:p>
        </p:txBody>
      </p:sp>
      <p:sp>
        <p:nvSpPr>
          <p:cNvPr id="3" name="Объект 2">
            <a:extLst>
              <a:ext uri="{FF2B5EF4-FFF2-40B4-BE49-F238E27FC236}">
                <a16:creationId xmlns:a16="http://schemas.microsoft.com/office/drawing/2014/main" id="{AC75AB96-351D-DF34-224E-EB4DEBBAFD34}"/>
              </a:ext>
            </a:extLst>
          </p:cNvPr>
          <p:cNvSpPr>
            <a:spLocks noGrp="1"/>
          </p:cNvSpPr>
          <p:nvPr>
            <p:ph idx="1"/>
          </p:nvPr>
        </p:nvSpPr>
        <p:spPr>
          <a:xfrm>
            <a:off x="456362" y="1111403"/>
            <a:ext cx="11501176" cy="5309493"/>
          </a:xfrm>
          <a:solidFill>
            <a:schemeClr val="bg1">
              <a:lumMod val="95000"/>
            </a:schemeClr>
          </a:solidFill>
        </p:spPr>
        <p:txBody>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solidFill>
                  <a:srgbClr val="000000"/>
                </a:solidFill>
                <a:effectLst/>
                <a:latin typeface="Consolas" panose="020B0609020204030204" pitchFamily="49" charset="0"/>
                <a:cs typeface="Consolas" panose="020B0609020204030204" pitchFamily="49" charset="0"/>
              </a:rPr>
              <a:t> socket</a:t>
            </a: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hostname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"example.com"</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ip_address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socket.gethostbyname</a:t>
            </a:r>
            <a:r>
              <a:rPr lang="en" sz="1800" noProof="1">
                <a:solidFill>
                  <a:srgbClr val="000000"/>
                </a:solidFill>
                <a:effectLst/>
                <a:latin typeface="Consolas" panose="020B0609020204030204" pitchFamily="49" charset="0"/>
                <a:cs typeface="Consolas" panose="020B0609020204030204" pitchFamily="49" charset="0"/>
              </a:rPr>
              <a:t>(hostname)</a:t>
            </a:r>
            <a:br>
              <a:rPr lang="en" sz="1800" noProof="1">
                <a:solidFill>
                  <a:srgbClr val="000000"/>
                </a:solidFill>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solidFill>
                  <a:srgbClr val="000000"/>
                </a:solidFill>
                <a:effectLst/>
                <a:latin typeface="Consolas" panose="020B0609020204030204" pitchFamily="49" charset="0"/>
                <a:cs typeface="Consolas" panose="020B0609020204030204" pitchFamily="49" charset="0"/>
              </a:rPr>
              <a:t>(ip_address) </a:t>
            </a:r>
            <a:r>
              <a:rPr lang="en" sz="1800" noProof="1">
                <a:solidFill>
                  <a:srgbClr val="0066FF"/>
                </a:solidFill>
                <a:effectLst/>
                <a:latin typeface="Consolas" panose="020B0609020204030204" pitchFamily="49" charset="0"/>
                <a:cs typeface="Consolas" panose="020B0609020204030204" pitchFamily="49" charset="0"/>
              </a:rPr>
              <a:t># 142.250.74.78</a:t>
            </a:r>
            <a:br>
              <a:rPr lang="en" sz="1200" dirty="0">
                <a:solidFill>
                  <a:srgbClr val="0066FF"/>
                </a:solidFill>
                <a:effectLst/>
                <a:latin typeface="Helvetica" pitchFamily="2"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addresses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socket.gethostbyname_ex</a:t>
            </a:r>
            <a:r>
              <a:rPr lang="en" sz="1800" noProof="1">
                <a:solidFill>
                  <a:srgbClr val="000000"/>
                </a:solidFill>
                <a:effectLst/>
                <a:latin typeface="Consolas" panose="020B0609020204030204" pitchFamily="49" charset="0"/>
                <a:cs typeface="Consolas" panose="020B0609020204030204" pitchFamily="49" charset="0"/>
              </a:rPr>
              <a:t>(hostname)</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-&gt; (name, aliaslist, addresslist)</a:t>
            </a:r>
            <a:br>
              <a:rPr lang="en" sz="1800" noProof="1">
                <a:solidFill>
                  <a:srgbClr val="0066FF"/>
                </a:solidFill>
                <a:effectLst/>
                <a:latin typeface="Consolas" panose="020B0609020204030204" pitchFamily="49" charset="0"/>
                <a:cs typeface="Consolas" panose="020B0609020204030204" pitchFamily="49" charset="0"/>
              </a:rPr>
            </a:br>
            <a:r>
              <a:rPr lang="en" sz="1800" b="1" dirty="0">
                <a:solidFill>
                  <a:srgbClr val="3C4C72"/>
                </a:solidFill>
                <a:effectLst/>
                <a:latin typeface="Consolas" panose="020B0609020204030204" pitchFamily="49" charset="0"/>
                <a:cs typeface="Consolas" panose="020B0609020204030204" pitchFamily="49" charset="0"/>
              </a:rPr>
              <a:t>print</a:t>
            </a:r>
            <a:r>
              <a:rPr lang="en" sz="1800" dirty="0">
                <a:effectLst/>
                <a:latin typeface="Consolas" panose="020B0609020204030204" pitchFamily="49" charset="0"/>
                <a:cs typeface="Consolas" panose="020B0609020204030204" pitchFamily="49" charset="0"/>
              </a:rPr>
              <a:t>(addresses)</a:t>
            </a:r>
            <a:br>
              <a:rPr lang="en" sz="1800" dirty="0">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('example.com', [], ['23.192.228.84', '23.215.0.136', '23.215.0.138', '96.7.128.175', '96.7.128.198', '23.192.228.80'])</a:t>
            </a:r>
            <a:br>
              <a:rPr lang="en" sz="1800" noProof="1">
                <a:solidFill>
                  <a:srgbClr val="0066FF"/>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getaddrinfo(host, port, family=0, type=0, proto=0, flags=0)</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addr_info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socket.getaddrinfo</a:t>
            </a:r>
            <a:r>
              <a:rPr lang="en" sz="1800" noProof="1">
                <a:solidFill>
                  <a:srgbClr val="000000"/>
                </a:solidFill>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'google.com'</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solidFill>
                  <a:srgbClr val="000000"/>
                </a:solidFill>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AF_INET6</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[(family, type, proto, canonname, sockaddr)]</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pprint(addr_info)</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[(&lt;AddressFamily.AF_INET6: 30&gt;, &lt;SocketKind.SOCK_DGRAM: 2&gt;, 17 (socket.IPPROTO_TCP), '', ('::ffff:142.250.74.78', 0, 0, 0)),</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(&lt;AddressFamily.AF_INET6: 30&gt;, &lt;SocketKind.SOCK_STREAM: 1&gt;, 6 (socket.IPPROTO_UDP), '', ('::ffff:142.250.74.78', 0, 0, 0))]</a:t>
            </a:r>
          </a:p>
        </p:txBody>
      </p:sp>
    </p:spTree>
    <p:extLst>
      <p:ext uri="{BB962C8B-B14F-4D97-AF65-F5344CB8AC3E}">
        <p14:creationId xmlns:p14="http://schemas.microsoft.com/office/powerpoint/2010/main" val="287507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153C9-3748-8707-CF71-96F85FDF7AF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7BFD1-063D-F473-C060-695BE085227A}"/>
              </a:ext>
            </a:extLst>
          </p:cNvPr>
          <p:cNvSpPr>
            <a:spLocks noGrp="1"/>
          </p:cNvSpPr>
          <p:nvPr>
            <p:ph type="title"/>
          </p:nvPr>
        </p:nvSpPr>
        <p:spPr>
          <a:xfrm>
            <a:off x="616717" y="114263"/>
            <a:ext cx="10958565" cy="688961"/>
          </a:xfrm>
        </p:spPr>
        <p:txBody>
          <a:bodyPr>
            <a:normAutofit fontScale="90000"/>
          </a:bodyPr>
          <a:lstStyle/>
          <a:p>
            <a:r>
              <a:rPr lang="ru-RU" noProof="1">
                <a:cs typeface="Consolas" panose="020B0609020204030204" pitchFamily="49" charset="0"/>
              </a:rPr>
              <a:t>Инициализация серверного сокета</a:t>
            </a:r>
            <a:r>
              <a:rPr lang="en-US" noProof="1">
                <a:cs typeface="Consolas" panose="020B0609020204030204" pitchFamily="49" charset="0"/>
              </a:rPr>
              <a:t>: </a:t>
            </a:r>
            <a:r>
              <a:rPr lang="en" sz="4000" noProof="1">
                <a:latin typeface="Consolas" panose="020B0609020204030204" pitchFamily="49" charset="0"/>
                <a:cs typeface="Consolas" panose="020B0609020204030204" pitchFamily="49" charset="0"/>
              </a:rPr>
              <a:t>bind</a:t>
            </a:r>
            <a:r>
              <a:rPr lang="en-US" sz="4000" noProof="1">
                <a:cs typeface="Consolas" panose="020B0609020204030204" pitchFamily="49" charset="0"/>
              </a:rPr>
              <a:t>, </a:t>
            </a:r>
            <a:r>
              <a:rPr lang="en-US" sz="4000" noProof="1">
                <a:latin typeface="Consolas" panose="020B0609020204030204" pitchFamily="49" charset="0"/>
                <a:cs typeface="Consolas" panose="020B0609020204030204" pitchFamily="49" charset="0"/>
              </a:rPr>
              <a:t>listen</a:t>
            </a:r>
            <a:endParaRPr lang="ru-RU" dirty="0">
              <a:cs typeface="Consolas" panose="020B0609020204030204" pitchFamily="49" charset="0"/>
            </a:endParaRPr>
          </a:p>
        </p:txBody>
      </p:sp>
      <p:sp>
        <p:nvSpPr>
          <p:cNvPr id="3" name="Объект 2">
            <a:extLst>
              <a:ext uri="{FF2B5EF4-FFF2-40B4-BE49-F238E27FC236}">
                <a16:creationId xmlns:a16="http://schemas.microsoft.com/office/drawing/2014/main" id="{E0298BCE-C61A-6B34-7F13-EA1F8B6AC54B}"/>
              </a:ext>
            </a:extLst>
          </p:cNvPr>
          <p:cNvSpPr>
            <a:spLocks noGrp="1"/>
          </p:cNvSpPr>
          <p:nvPr>
            <p:ph idx="1"/>
          </p:nvPr>
        </p:nvSpPr>
        <p:spPr>
          <a:xfrm>
            <a:off x="607090" y="833777"/>
            <a:ext cx="10515600" cy="1059793"/>
          </a:xfrm>
        </p:spPr>
        <p:txBody>
          <a:bodyPr/>
          <a:lstStyle/>
          <a:p>
            <a:pPr marL="0" indent="0">
              <a:lnSpc>
                <a:spcPct val="100000"/>
              </a:lnSpc>
              <a:buNone/>
            </a:pPr>
            <a:r>
              <a:rPr lang="en" sz="2000" noProof="1">
                <a:highlight>
                  <a:srgbClr val="FFFF00"/>
                </a:highlight>
                <a:latin typeface="Consolas" panose="020B0609020204030204" pitchFamily="49" charset="0"/>
                <a:cs typeface="Consolas" panose="020B0609020204030204" pitchFamily="49" charset="0"/>
              </a:rPr>
              <a:t>sock.bind</a:t>
            </a:r>
            <a:r>
              <a:rPr lang="en" sz="2000" dirty="0">
                <a:highlight>
                  <a:srgbClr val="FFFF00"/>
                </a:highlight>
                <a:latin typeface="Consolas" panose="020B0609020204030204" pitchFamily="49" charset="0"/>
                <a:cs typeface="Consolas" panose="020B0609020204030204" pitchFamily="49" charset="0"/>
              </a:rPr>
              <a:t>(</a:t>
            </a:r>
            <a:r>
              <a:rPr lang="ru-RU" sz="2000" dirty="0">
                <a:highlight>
                  <a:srgbClr val="FFFF00"/>
                </a:highlight>
                <a:latin typeface="Consolas" panose="020B0609020204030204" pitchFamily="49" charset="0"/>
                <a:cs typeface="Consolas" panose="020B0609020204030204" pitchFamily="49" charset="0"/>
              </a:rPr>
              <a:t> </a:t>
            </a:r>
            <a:r>
              <a:rPr lang="en" sz="2000" dirty="0">
                <a:highlight>
                  <a:srgbClr val="FFFF00"/>
                </a:highlight>
                <a:latin typeface="Consolas" panose="020B0609020204030204" pitchFamily="49" charset="0"/>
                <a:cs typeface="Consolas" panose="020B0609020204030204" pitchFamily="49" charset="0"/>
              </a:rPr>
              <a:t>address</a:t>
            </a:r>
            <a:r>
              <a:rPr lang="ru-RU" sz="2000" dirty="0">
                <a:highlight>
                  <a:srgbClr val="FFFF00"/>
                </a:highlight>
                <a:latin typeface="Consolas" panose="020B0609020204030204" pitchFamily="49" charset="0"/>
                <a:cs typeface="Consolas" panose="020B0609020204030204" pitchFamily="49" charset="0"/>
              </a:rPr>
              <a:t> </a:t>
            </a:r>
            <a:r>
              <a:rPr lang="en" sz="2000" dirty="0">
                <a:highlight>
                  <a:srgbClr val="FFFF00"/>
                </a:highlight>
                <a:latin typeface="Consolas" panose="020B0609020204030204" pitchFamily="49" charset="0"/>
                <a:cs typeface="Consolas" panose="020B0609020204030204" pitchFamily="49" charset="0"/>
              </a:rPr>
              <a:t>)</a:t>
            </a:r>
            <a:r>
              <a:rPr lang="en" sz="2000" dirty="0">
                <a:cs typeface="Consolas" panose="020B0609020204030204" pitchFamily="49" charset="0"/>
              </a:rPr>
              <a:t> — </a:t>
            </a:r>
            <a:r>
              <a:rPr lang="ru-RU" sz="2000" dirty="0">
                <a:cs typeface="Consolas" panose="020B0609020204030204" pitchFamily="49" charset="0"/>
              </a:rPr>
              <a:t>привязка сокета к конкретному адресу</a:t>
            </a:r>
            <a:br>
              <a:rPr lang="ru-RU" sz="2000" b="1" dirty="0"/>
            </a:br>
            <a:r>
              <a:rPr lang="ru-RU" sz="2000" b="1" dirty="0"/>
              <a:t>Применяется только к серверным сокетам</a:t>
            </a:r>
            <a:r>
              <a:rPr lang="ru-RU" sz="2000" dirty="0"/>
              <a:t> и привязывает их к определённому </a:t>
            </a:r>
            <a:r>
              <a:rPr lang="en" sz="2000" b="1" dirty="0"/>
              <a:t>IP-</a:t>
            </a:r>
            <a:r>
              <a:rPr lang="ru-RU" sz="2000" b="1" dirty="0"/>
              <a:t>адресу + порту</a:t>
            </a:r>
            <a:r>
              <a:rPr lang="ru-RU" sz="2000" dirty="0"/>
              <a:t> или к </a:t>
            </a:r>
            <a:r>
              <a:rPr lang="ru-RU" sz="2000" b="1" dirty="0"/>
              <a:t>файлу.</a:t>
            </a:r>
            <a:r>
              <a:rPr lang="ru-RU" sz="2000" dirty="0"/>
              <a:t> Значения порта с 0 до 1023 — зарезервированы (нужен </a:t>
            </a:r>
            <a:r>
              <a:rPr lang="en-US" sz="2000" dirty="0"/>
              <a:t>root </a:t>
            </a:r>
            <a:r>
              <a:rPr lang="ru-RU" sz="2000" dirty="0"/>
              <a:t>для </a:t>
            </a:r>
            <a:r>
              <a:rPr lang="en-US" sz="2000" dirty="0"/>
              <a:t>bind</a:t>
            </a:r>
            <a:r>
              <a:rPr lang="ru-RU" sz="2000" dirty="0"/>
              <a:t>)</a:t>
            </a:r>
            <a:endParaRPr lang="en-US" sz="2000" dirty="0"/>
          </a:p>
        </p:txBody>
      </p:sp>
      <p:sp>
        <p:nvSpPr>
          <p:cNvPr id="5" name="TextBox 4">
            <a:extLst>
              <a:ext uri="{FF2B5EF4-FFF2-40B4-BE49-F238E27FC236}">
                <a16:creationId xmlns:a16="http://schemas.microsoft.com/office/drawing/2014/main" id="{86A524BF-DF90-0C0F-53BE-47628AE854D1}"/>
              </a:ext>
            </a:extLst>
          </p:cNvPr>
          <p:cNvSpPr txBox="1"/>
          <p:nvPr/>
        </p:nvSpPr>
        <p:spPr>
          <a:xfrm>
            <a:off x="607089" y="1874060"/>
            <a:ext cx="9893440" cy="1477328"/>
          </a:xfrm>
          <a:prstGeom prst="rect">
            <a:avLst/>
          </a:prstGeom>
          <a:solidFill>
            <a:schemeClr val="bg1">
              <a:lumMod val="95000"/>
            </a:schemeClr>
          </a:solidFill>
        </p:spPr>
        <p:txBody>
          <a:bodyPr wrap="square">
            <a:spAutoFit/>
          </a:bodyPr>
          <a:lstStyle/>
          <a:p>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"/tmp/my_socket" </a:t>
            </a:r>
            <a:r>
              <a:rPr lang="ru-RU" noProof="1">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 UNIX-сокет</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"localhost"</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домена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"my-org.ru"</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домена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"127.0.0.1"</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IP</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"0.0.0.0"</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на всех доступных интерфейсах!</a:t>
            </a:r>
            <a:endParaRPr lang="ru-RU" noProof="1">
              <a:effectLst/>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FC7BD7A1-A0BE-2574-D2C3-D83E8D4D8D92}"/>
              </a:ext>
            </a:extLst>
          </p:cNvPr>
          <p:cNvSpPr txBox="1"/>
          <p:nvPr/>
        </p:nvSpPr>
        <p:spPr>
          <a:xfrm>
            <a:off x="607089" y="3410720"/>
            <a:ext cx="8024447" cy="923330"/>
          </a:xfrm>
          <a:prstGeom prst="rect">
            <a:avLst/>
          </a:prstGeom>
          <a:noFill/>
        </p:spPr>
        <p:txBody>
          <a:bodyPr wrap="square">
            <a:spAutoFit/>
          </a:bodyPr>
          <a:lstStyle/>
          <a:p>
            <a:pPr>
              <a:buNone/>
            </a:pPr>
            <a:r>
              <a:rPr lang="ru-RU" b="1" dirty="0"/>
              <a:t>Что делает?</a:t>
            </a:r>
            <a:endParaRPr lang="ru-RU" dirty="0"/>
          </a:p>
          <a:p>
            <a:pPr marL="216000" indent="-216000">
              <a:buFont typeface="Arial" panose="020B0604020202020204" pitchFamily="34" charset="0"/>
              <a:buChar char="•"/>
            </a:pPr>
            <a:r>
              <a:rPr lang="ru-RU" dirty="0"/>
              <a:t>Связывает сокет с указанным адресом и портом.</a:t>
            </a:r>
          </a:p>
          <a:p>
            <a:pPr marL="216000" indent="-216000">
              <a:buFont typeface="Arial" panose="020B0604020202020204" pitchFamily="34" charset="0"/>
              <a:buChar char="•"/>
            </a:pPr>
            <a:r>
              <a:rPr lang="ru-RU" dirty="0"/>
              <a:t>Если порт уже занят — ошибка </a:t>
            </a:r>
            <a:r>
              <a:rPr lang="en" noProof="1">
                <a:latin typeface="Consolas" panose="020B0609020204030204" pitchFamily="49" charset="0"/>
                <a:cs typeface="Consolas" panose="020B0609020204030204" pitchFamily="49" charset="0"/>
              </a:rPr>
              <a:t>OSError: Address already in use.</a:t>
            </a:r>
          </a:p>
        </p:txBody>
      </p:sp>
      <p:pic>
        <p:nvPicPr>
          <p:cNvPr id="8" name="Picture 4" descr="Основы программирования TCP-сокетов на Java">
            <a:extLst>
              <a:ext uri="{FF2B5EF4-FFF2-40B4-BE49-F238E27FC236}">
                <a16:creationId xmlns:a16="http://schemas.microsoft.com/office/drawing/2014/main" id="{537A3303-2E91-8463-946E-7E402E151A7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735366" y="3511203"/>
            <a:ext cx="3456634" cy="3346797"/>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a:extLst>
              <a:ext uri="{FF2B5EF4-FFF2-40B4-BE49-F238E27FC236}">
                <a16:creationId xmlns:a16="http://schemas.microsoft.com/office/drawing/2014/main" id="{9561913E-CEA6-B2B4-EC55-D43D5EB8C1A7}"/>
              </a:ext>
            </a:extLst>
          </p:cNvPr>
          <p:cNvSpPr txBox="1">
            <a:spLocks/>
          </p:cNvSpPr>
          <p:nvPr/>
        </p:nvSpPr>
        <p:spPr>
          <a:xfrm>
            <a:off x="582808" y="4484775"/>
            <a:ext cx="7921448" cy="9233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ru-RU" sz="2000" noProof="1">
                <a:highlight>
                  <a:srgbClr val="FFFF00"/>
                </a:highlight>
                <a:latin typeface="Consolas" panose="020B0609020204030204" pitchFamily="49" charset="0"/>
                <a:cs typeface="Consolas" panose="020B0609020204030204" pitchFamily="49" charset="0"/>
              </a:rPr>
              <a:t>sock.listen( </a:t>
            </a:r>
            <a:r>
              <a:rPr lang="ru-RU" sz="2000" noProof="1">
                <a:effectLst/>
                <a:highlight>
                  <a:srgbClr val="FFFF00"/>
                </a:highlight>
                <a:latin typeface="Consolas" panose="020B0609020204030204" pitchFamily="49" charset="0"/>
                <a:cs typeface="Consolas" panose="020B0609020204030204" pitchFamily="49" charset="0"/>
              </a:rPr>
              <a:t>[backlog] )</a:t>
            </a:r>
            <a:r>
              <a:rPr lang="en" sz="2000" dirty="0">
                <a:cs typeface="Consolas" panose="020B0609020204030204" pitchFamily="49" charset="0"/>
              </a:rPr>
              <a:t> — </a:t>
            </a:r>
            <a:r>
              <a:rPr lang="ru-RU" sz="2000" dirty="0">
                <a:cs typeface="Consolas" panose="020B0609020204030204" pitchFamily="49" charset="0"/>
              </a:rPr>
              <a:t>слушаем сокет.</a:t>
            </a:r>
          </a:p>
          <a:p>
            <a:pPr marL="180000" indent="-180000">
              <a:lnSpc>
                <a:spcPct val="100000"/>
              </a:lnSpc>
              <a:spcBef>
                <a:spcPts val="0"/>
              </a:spcBef>
            </a:pPr>
            <a:r>
              <a:rPr lang="ru-RU" sz="1800" dirty="0"/>
              <a:t>Сервер начинает ждать входящих подключений.</a:t>
            </a:r>
            <a:endParaRPr lang="en-US" sz="1800" dirty="0"/>
          </a:p>
          <a:p>
            <a:pPr marL="180000" indent="-180000">
              <a:lnSpc>
                <a:spcPct val="100000"/>
              </a:lnSpc>
              <a:spcBef>
                <a:spcPts val="0"/>
              </a:spcBef>
            </a:pPr>
            <a:r>
              <a:rPr lang="ru-RU" sz="1800" dirty="0"/>
              <a:t>Подключения остаются в </a:t>
            </a:r>
            <a:r>
              <a:rPr lang="ru-RU" sz="1800" b="1" dirty="0"/>
              <a:t>очереди</a:t>
            </a:r>
            <a:r>
              <a:rPr lang="ru-RU" sz="1800" dirty="0"/>
              <a:t> до вызова </a:t>
            </a:r>
            <a:r>
              <a:rPr lang="en" sz="1800" dirty="0"/>
              <a:t>accept().</a:t>
            </a:r>
          </a:p>
          <a:p>
            <a:pPr marL="0" indent="0">
              <a:lnSpc>
                <a:spcPct val="100000"/>
              </a:lnSpc>
              <a:buFont typeface="Arial" panose="020B0604020202020204" pitchFamily="34" charset="0"/>
              <a:buNone/>
            </a:pPr>
            <a:endParaRPr lang="ru-RU" sz="2000" dirty="0">
              <a:cs typeface="Consolas" panose="020B0609020204030204" pitchFamily="49" charset="0"/>
            </a:endParaRPr>
          </a:p>
        </p:txBody>
      </p:sp>
      <p:sp>
        <p:nvSpPr>
          <p:cNvPr id="9" name="TextBox 8">
            <a:extLst>
              <a:ext uri="{FF2B5EF4-FFF2-40B4-BE49-F238E27FC236}">
                <a16:creationId xmlns:a16="http://schemas.microsoft.com/office/drawing/2014/main" id="{F27FEF62-CA93-D8C5-405E-51E3EBF633A1}"/>
              </a:ext>
            </a:extLst>
          </p:cNvPr>
          <p:cNvSpPr txBox="1"/>
          <p:nvPr/>
        </p:nvSpPr>
        <p:spPr>
          <a:xfrm>
            <a:off x="607088" y="5468356"/>
            <a:ext cx="7921447" cy="369332"/>
          </a:xfrm>
          <a:prstGeom prst="rect">
            <a:avLst/>
          </a:prstGeom>
          <a:solidFill>
            <a:schemeClr val="bg1">
              <a:lumMod val="95000"/>
            </a:schemeClr>
          </a:solidFill>
        </p:spPr>
        <p:txBody>
          <a:bodyPr wrap="square">
            <a:spAutoFit/>
          </a:bodyPr>
          <a:lstStyle/>
          <a:p>
            <a:r>
              <a:rPr lang="en" noProof="1">
                <a:solidFill>
                  <a:srgbClr val="000000"/>
                </a:solidFill>
                <a:effectLst/>
                <a:latin typeface="Consolas" panose="020B0609020204030204" pitchFamily="49" charset="0"/>
                <a:cs typeface="Consolas" panose="020B0609020204030204" pitchFamily="49" charset="0"/>
              </a:rPr>
              <a:t>server_sock.listen(</a:t>
            </a:r>
            <a:r>
              <a:rPr lang="en" noProof="1">
                <a:solidFill>
                  <a:srgbClr val="0000CD"/>
                </a:solidFill>
                <a:effectLst/>
                <a:latin typeface="Consolas" panose="020B0609020204030204" pitchFamily="49" charset="0"/>
                <a:cs typeface="Consolas" panose="020B0609020204030204" pitchFamily="49" charset="0"/>
              </a:rPr>
              <a:t>5</a:t>
            </a:r>
            <a:r>
              <a:rPr lang="en" noProof="1">
                <a:solidFill>
                  <a:srgbClr val="000000"/>
                </a:solidFill>
                <a:effectLst/>
                <a:latin typeface="Consolas" panose="020B0609020204030204" pitchFamily="49" charset="0"/>
                <a:cs typeface="Consolas" panose="020B0609020204030204" pitchFamily="49" charset="0"/>
              </a:rPr>
              <a:t>) </a:t>
            </a:r>
            <a:r>
              <a:rPr lang="en" dirty="0">
                <a:solidFill>
                  <a:srgbClr val="0066FF"/>
                </a:solidFill>
                <a:effectLst/>
                <a:latin typeface="Helvetica" pitchFamily="2" charset="0"/>
              </a:rPr>
              <a:t># </a:t>
            </a:r>
            <a:r>
              <a:rPr lang="ru-RU" dirty="0">
                <a:solidFill>
                  <a:srgbClr val="0066FF"/>
                </a:solidFill>
                <a:effectLst/>
                <a:latin typeface="Helvetica" pitchFamily="2" charset="0"/>
              </a:rPr>
              <a:t>Переводим сокет в режим прослушивания</a:t>
            </a:r>
          </a:p>
        </p:txBody>
      </p:sp>
      <p:pic>
        <p:nvPicPr>
          <p:cNvPr id="11" name="Рисунок 10" descr="Направленный вправо указательный палец, тыльная сторона руки со сплошной заливкой">
            <a:extLst>
              <a:ext uri="{FF2B5EF4-FFF2-40B4-BE49-F238E27FC236}">
                <a16:creationId xmlns:a16="http://schemas.microsoft.com/office/drawing/2014/main" id="{8AE67143-E557-15C4-CDE7-7A608C4E51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608" y="868122"/>
            <a:ext cx="481480" cy="481480"/>
          </a:xfrm>
          <a:prstGeom prst="rect">
            <a:avLst/>
          </a:prstGeom>
        </p:spPr>
      </p:pic>
      <p:pic>
        <p:nvPicPr>
          <p:cNvPr id="12" name="Рисунок 11" descr="Направленный вправо указательный палец, тыльная сторона руки со сплошной заливкой">
            <a:extLst>
              <a:ext uri="{FF2B5EF4-FFF2-40B4-BE49-F238E27FC236}">
                <a16:creationId xmlns:a16="http://schemas.microsoft.com/office/drawing/2014/main" id="{58EF0B3B-C85A-7F91-D392-460D469347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608" y="4514921"/>
            <a:ext cx="481480" cy="481480"/>
          </a:xfrm>
          <a:prstGeom prst="rect">
            <a:avLst/>
          </a:prstGeom>
        </p:spPr>
      </p:pic>
      <p:sp>
        <p:nvSpPr>
          <p:cNvPr id="14" name="TextBox 13">
            <a:extLst>
              <a:ext uri="{FF2B5EF4-FFF2-40B4-BE49-F238E27FC236}">
                <a16:creationId xmlns:a16="http://schemas.microsoft.com/office/drawing/2014/main" id="{34029A5A-9F3B-24F7-22AC-7F891F01D48E}"/>
              </a:ext>
            </a:extLst>
          </p:cNvPr>
          <p:cNvSpPr txBox="1"/>
          <p:nvPr/>
        </p:nvSpPr>
        <p:spPr>
          <a:xfrm>
            <a:off x="582808" y="5889545"/>
            <a:ext cx="8048728" cy="800219"/>
          </a:xfrm>
          <a:prstGeom prst="rect">
            <a:avLst/>
          </a:prstGeom>
          <a:noFill/>
        </p:spPr>
        <p:txBody>
          <a:bodyPr wrap="square">
            <a:spAutoFit/>
          </a:bodyPr>
          <a:lstStyle/>
          <a:p>
            <a:r>
              <a:rPr lang="en" sz="1800" dirty="0">
                <a:latin typeface="Consolas" panose="020B0609020204030204" pitchFamily="49" charset="0"/>
                <a:cs typeface="Consolas" panose="020B0609020204030204" pitchFamily="49" charset="0"/>
              </a:rPr>
              <a:t>backlog</a:t>
            </a:r>
            <a:r>
              <a:rPr lang="en" sz="1800" dirty="0"/>
              <a:t> — </a:t>
            </a:r>
            <a:r>
              <a:rPr lang="ru-RU" sz="1800" dirty="0"/>
              <a:t>максимальная длина очереди </a:t>
            </a:r>
            <a:r>
              <a:rPr lang="ru-RU" sz="1800" b="1" dirty="0"/>
              <a:t>подключений</a:t>
            </a:r>
            <a:r>
              <a:rPr lang="ru-RU" sz="1800" dirty="0"/>
              <a:t>.</a:t>
            </a:r>
            <a:br>
              <a:rPr lang="ru-RU" dirty="0"/>
            </a:br>
            <a:r>
              <a:rPr lang="ru-RU" sz="1400" dirty="0"/>
              <a:t>Если клиентов больше, чем </a:t>
            </a:r>
            <a:r>
              <a:rPr lang="en" sz="1400" dirty="0"/>
              <a:t>backlog, </a:t>
            </a:r>
            <a:r>
              <a:rPr lang="ru-RU" sz="1400" dirty="0"/>
              <a:t>новые соединения будут </a:t>
            </a:r>
            <a:r>
              <a:rPr lang="ru-RU" sz="1400" b="1" dirty="0"/>
              <a:t>отклоняться</a:t>
            </a:r>
            <a:r>
              <a:rPr lang="ru-RU" sz="1400" dirty="0"/>
              <a:t>.</a:t>
            </a:r>
            <a:br>
              <a:rPr lang="ru-RU" sz="1400" dirty="0"/>
            </a:br>
            <a:r>
              <a:rPr lang="ru-RU" sz="1400" dirty="0"/>
              <a:t>Значение по умолчанию — </a:t>
            </a:r>
            <a:r>
              <a:rPr lang="en" sz="1400" noProof="1">
                <a:latin typeface="Consolas" panose="020B0609020204030204" pitchFamily="49" charset="0"/>
                <a:cs typeface="Consolas" panose="020B0609020204030204" pitchFamily="49" charset="0"/>
              </a:rPr>
              <a:t>socket.SOMAXCONN</a:t>
            </a:r>
            <a:r>
              <a:rPr lang="en" sz="1400" dirty="0"/>
              <a:t>  </a:t>
            </a:r>
            <a:r>
              <a:rPr lang="ru-RU" sz="1400" dirty="0"/>
              <a:t>(обычно 128 (</a:t>
            </a:r>
            <a:r>
              <a:rPr lang="en" sz="1400" dirty="0"/>
              <a:t>Linux/macOS) </a:t>
            </a:r>
            <a:r>
              <a:rPr lang="ru-RU" sz="1400" dirty="0"/>
              <a:t>или 200 (</a:t>
            </a:r>
            <a:r>
              <a:rPr lang="en" sz="1400" dirty="0"/>
              <a:t>Windows)</a:t>
            </a:r>
            <a:r>
              <a:rPr lang="ru-RU" sz="1400" dirty="0"/>
              <a:t>)</a:t>
            </a:r>
          </a:p>
        </p:txBody>
      </p:sp>
    </p:spTree>
    <p:extLst>
      <p:ext uri="{BB962C8B-B14F-4D97-AF65-F5344CB8AC3E}">
        <p14:creationId xmlns:p14="http://schemas.microsoft.com/office/powerpoint/2010/main" val="46921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D1048F-1F46-CB39-1581-61C1BA30ACE7}"/>
              </a:ext>
            </a:extLst>
          </p:cNvPr>
          <p:cNvSpPr>
            <a:spLocks noGrp="1"/>
          </p:cNvSpPr>
          <p:nvPr>
            <p:ph type="title"/>
          </p:nvPr>
        </p:nvSpPr>
        <p:spPr/>
        <p:txBody>
          <a:bodyPr>
            <a:normAutofit/>
          </a:bodyPr>
          <a:lstStyle/>
          <a:p>
            <a:r>
              <a:rPr lang="ru-RU" dirty="0">
                <a:cs typeface="Consolas" panose="020B0609020204030204" pitchFamily="49" charset="0"/>
              </a:rPr>
              <a:t>Принятие соединения </a:t>
            </a:r>
            <a:r>
              <a:rPr lang="en-US" dirty="0">
                <a:latin typeface="Consolas" panose="020B0609020204030204" pitchFamily="49" charset="0"/>
                <a:cs typeface="Consolas" panose="020B0609020204030204" pitchFamily="49" charset="0"/>
              </a:rPr>
              <a:t>accept</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05E1B001-A505-82C7-A36E-5C12CDD0FE9E}"/>
              </a:ext>
            </a:extLst>
          </p:cNvPr>
          <p:cNvSpPr>
            <a:spLocks noGrp="1"/>
          </p:cNvSpPr>
          <p:nvPr>
            <p:ph idx="1"/>
          </p:nvPr>
        </p:nvSpPr>
        <p:spPr>
          <a:xfrm>
            <a:off x="838200" y="1118992"/>
            <a:ext cx="10515600" cy="1111741"/>
          </a:xfrm>
        </p:spPr>
        <p:txBody>
          <a:body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dirty="0">
                <a:effectLst/>
                <a:highlight>
                  <a:srgbClr val="FFFF00"/>
                </a:highlight>
                <a:latin typeface="Consolas" panose="020B0609020204030204" pitchFamily="49" charset="0"/>
                <a:cs typeface="Consolas" panose="020B0609020204030204" pitchFamily="49" charset="0"/>
              </a:rPr>
              <a:t>accept()</a:t>
            </a:r>
            <a:r>
              <a:rPr lang="en" sz="2000" dirty="0">
                <a:effectLst/>
                <a:latin typeface="Consolas" panose="020B0609020204030204" pitchFamily="49" charset="0"/>
                <a:cs typeface="Consolas" panose="020B0609020204030204" pitchFamily="49" charset="0"/>
              </a:rPr>
              <a:t> -&gt; (client socket object, address info)</a:t>
            </a:r>
          </a:p>
          <a:p>
            <a:pPr marL="0" indent="0">
              <a:lnSpc>
                <a:spcPct val="100000"/>
              </a:lnSpc>
              <a:buNone/>
            </a:pPr>
            <a:r>
              <a:rPr lang="ru-RU" sz="2000" dirty="0"/>
              <a:t>Ожидает подключения клиента.</a:t>
            </a:r>
            <a:br>
              <a:rPr lang="ru-RU" sz="2000" dirty="0"/>
            </a:br>
            <a:r>
              <a:rPr lang="ru-RU" sz="2000" dirty="0"/>
              <a:t>Возвращает новый сокет для общения с клиентом (</a:t>
            </a:r>
            <a:r>
              <a:rPr lang="en" sz="2000" dirty="0">
                <a:latin typeface="Consolas" panose="020B0609020204030204" pitchFamily="49" charset="0"/>
                <a:cs typeface="Consolas" panose="020B0609020204030204" pitchFamily="49" charset="0"/>
              </a:rPr>
              <a:t>conn</a:t>
            </a:r>
            <a:r>
              <a:rPr lang="en" sz="2000" dirty="0"/>
              <a:t>) </a:t>
            </a:r>
            <a:r>
              <a:rPr lang="ru-RU" sz="2000" dirty="0"/>
              <a:t>и адрес клиента (</a:t>
            </a:r>
            <a:r>
              <a:rPr lang="en" sz="2000" noProof="1">
                <a:latin typeface="Consolas" panose="020B0609020204030204" pitchFamily="49" charset="0"/>
                <a:cs typeface="Consolas" panose="020B0609020204030204" pitchFamily="49" charset="0"/>
              </a:rPr>
              <a:t>addr</a:t>
            </a:r>
            <a:r>
              <a:rPr lang="en" sz="2000" dirty="0"/>
              <a:t>).</a:t>
            </a:r>
          </a:p>
          <a:p>
            <a:pPr marL="0" indent="0">
              <a:lnSpc>
                <a:spcPct val="100000"/>
              </a:lnSpc>
              <a:buNone/>
            </a:pPr>
            <a:endParaRPr lang="en" sz="2000" dirty="0">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52279CF-6D8D-B914-3F9F-ADDBE3F0701F}"/>
              </a:ext>
            </a:extLst>
          </p:cNvPr>
          <p:cNvSpPr txBox="1"/>
          <p:nvPr/>
        </p:nvSpPr>
        <p:spPr>
          <a:xfrm>
            <a:off x="838200" y="2442704"/>
            <a:ext cx="5793712" cy="1200329"/>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Принимаем соединение от клиента</a:t>
            </a:r>
            <a:br>
              <a:rPr lang="ru-RU" noProof="1">
                <a:solidFill>
                  <a:srgbClr val="0066FF"/>
                </a:solidFill>
                <a:effectLst/>
                <a:latin typeface="Consolas" panose="020B0609020204030204" pitchFamily="49" charset="0"/>
                <a:cs typeface="Consolas" panose="020B0609020204030204" pitchFamily="49" charset="0"/>
              </a:rPr>
            </a:br>
            <a:r>
              <a:rPr lang="en-US" noProof="1">
                <a:solidFill>
                  <a:srgbClr val="000000"/>
                </a:solidFill>
                <a:effectLst/>
                <a:latin typeface="Consolas" panose="020B0609020204030204" pitchFamily="49" charset="0"/>
                <a:cs typeface="Consolas" panose="020B0609020204030204" pitchFamily="49" charset="0"/>
              </a:rPr>
              <a:t>client_socket</a:t>
            </a:r>
            <a:r>
              <a:rPr lang="ru-RU" noProof="1">
                <a:solidFill>
                  <a:srgbClr val="000000"/>
                </a:solidFill>
                <a:effectLst/>
                <a:latin typeface="Consolas" panose="020B0609020204030204" pitchFamily="49" charset="0"/>
                <a:cs typeface="Consolas" panose="020B0609020204030204" pitchFamily="49" charset="0"/>
              </a:rPr>
              <a:t>, addr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server_socket.accept()</a:t>
            </a:r>
            <a:br>
              <a:rPr lang="ru-RU" noProof="1">
                <a:solidFill>
                  <a:srgbClr val="000000"/>
                </a:solidFill>
                <a:effectLst/>
                <a:latin typeface="Consolas" panose="020B0609020204030204" pitchFamily="49" charset="0"/>
                <a:cs typeface="Consolas" panose="020B0609020204030204" pitchFamily="49" charset="0"/>
              </a:rPr>
            </a:br>
            <a:r>
              <a:rPr lang="ru-RU" b="1" noProof="1">
                <a:solidFill>
                  <a:srgbClr val="3C4C72"/>
                </a:solidFill>
                <a:effectLst/>
                <a:latin typeface="Consolas" panose="020B0609020204030204" pitchFamily="49" charset="0"/>
                <a:cs typeface="Consolas" panose="020B0609020204030204" pitchFamily="49" charset="0"/>
              </a:rPr>
              <a:t>print</a:t>
            </a:r>
            <a:r>
              <a:rPr lang="ru-RU" noProof="1">
                <a:solidFill>
                  <a:srgbClr val="000000"/>
                </a:solidFill>
                <a:effectLst/>
                <a:latin typeface="Consolas" panose="020B0609020204030204" pitchFamily="49" charset="0"/>
                <a:cs typeface="Consolas" panose="020B0609020204030204" pitchFamily="49" charset="0"/>
              </a:rPr>
              <a:t>(f</a:t>
            </a:r>
            <a:r>
              <a:rPr lang="ru-RU" noProof="1">
                <a:solidFill>
                  <a:srgbClr val="036A07"/>
                </a:solidFill>
                <a:effectLst/>
                <a:latin typeface="Consolas" panose="020B0609020204030204" pitchFamily="49" charset="0"/>
                <a:cs typeface="Consolas" panose="020B0609020204030204" pitchFamily="49" charset="0"/>
              </a:rPr>
              <a:t>"Подключение от </a:t>
            </a:r>
            <a:r>
              <a:rPr lang="ru-RU" b="1" noProof="1">
                <a:solidFill>
                  <a:srgbClr val="C5060B"/>
                </a:solidFill>
                <a:effectLst/>
                <a:latin typeface="Consolas" panose="020B0609020204030204" pitchFamily="49" charset="0"/>
                <a:cs typeface="Consolas" panose="020B0609020204030204" pitchFamily="49" charset="0"/>
              </a:rPr>
              <a:t>{addr}</a:t>
            </a:r>
            <a:r>
              <a:rPr lang="ru-RU" noProof="1">
                <a:solidFill>
                  <a:srgbClr val="036A07"/>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noProof="1">
                <a:solidFill>
                  <a:srgbClr val="0066FF"/>
                </a:solidFill>
                <a:effectLst/>
                <a:latin typeface="Consolas" panose="020B0609020204030204" pitchFamily="49" charset="0"/>
                <a:cs typeface="Consolas" panose="020B0609020204030204" pitchFamily="49" charset="0"/>
              </a:rPr>
              <a:t># 'Подключение от ('127.0.0.1', 61741)'</a:t>
            </a:r>
          </a:p>
        </p:txBody>
      </p:sp>
      <p:sp>
        <p:nvSpPr>
          <p:cNvPr id="7" name="TextBox 6">
            <a:extLst>
              <a:ext uri="{FF2B5EF4-FFF2-40B4-BE49-F238E27FC236}">
                <a16:creationId xmlns:a16="http://schemas.microsoft.com/office/drawing/2014/main" id="{8D7ED9A8-B1BB-93FD-1162-5E64C41394F8}"/>
              </a:ext>
            </a:extLst>
          </p:cNvPr>
          <p:cNvSpPr txBox="1"/>
          <p:nvPr/>
        </p:nvSpPr>
        <p:spPr>
          <a:xfrm>
            <a:off x="838200" y="4062044"/>
            <a:ext cx="7381351" cy="1938992"/>
          </a:xfrm>
          <a:prstGeom prst="rect">
            <a:avLst/>
          </a:prstGeom>
          <a:noFill/>
        </p:spPr>
        <p:txBody>
          <a:bodyPr wrap="square">
            <a:spAutoFit/>
          </a:bodyPr>
          <a:lstStyle/>
          <a:p>
            <a:pPr>
              <a:buNone/>
            </a:pPr>
            <a:r>
              <a:rPr lang="ru-RU" sz="2000" b="1" dirty="0"/>
              <a:t>Что делает?</a:t>
            </a:r>
            <a:endParaRPr lang="ru-RU" sz="2000" dirty="0"/>
          </a:p>
          <a:p>
            <a:pPr marL="216000" indent="-216000">
              <a:buFont typeface="Arial" panose="020B0604020202020204" pitchFamily="34" charset="0"/>
              <a:buChar char="•"/>
            </a:pPr>
            <a:r>
              <a:rPr lang="ru-RU" sz="2000" b="1" dirty="0"/>
              <a:t>Блокирует выполнение</a:t>
            </a:r>
            <a:r>
              <a:rPr lang="ru-RU" sz="2000" dirty="0"/>
              <a:t> программы, пока клиент не подключится.</a:t>
            </a:r>
          </a:p>
          <a:p>
            <a:pPr marL="216000" indent="-216000">
              <a:buFont typeface="Arial" panose="020B0604020202020204" pitchFamily="34" charset="0"/>
              <a:buChar char="•"/>
            </a:pPr>
            <a:r>
              <a:rPr lang="ru-RU" sz="2000" dirty="0"/>
              <a:t>Как только клиент подключается, сервер получает </a:t>
            </a:r>
            <a:r>
              <a:rPr lang="ru-RU" sz="2000" b="1" dirty="0"/>
              <a:t>новый клиентский сокет</a:t>
            </a:r>
            <a:r>
              <a:rPr lang="ru-RU" sz="2000" dirty="0"/>
              <a:t> (отдельный от серверного).</a:t>
            </a:r>
          </a:p>
          <a:p>
            <a:pPr marL="216000" indent="-216000">
              <a:buFont typeface="Arial" panose="020B0604020202020204" pitchFamily="34" charset="0"/>
              <a:buChar char="•"/>
            </a:pPr>
            <a:r>
              <a:rPr lang="ru-RU" sz="2000" dirty="0"/>
              <a:t>Основной сокет </a:t>
            </a:r>
            <a:r>
              <a:rPr lang="ru-RU" sz="2000" b="1" dirty="0"/>
              <a:t>продолжает слушать новые подключения</a:t>
            </a:r>
            <a:r>
              <a:rPr lang="ru-RU" sz="2000" dirty="0"/>
              <a:t>.</a:t>
            </a:r>
          </a:p>
        </p:txBody>
      </p:sp>
      <p:pic>
        <p:nvPicPr>
          <p:cNvPr id="10242" name="Picture 2">
            <a:extLst>
              <a:ext uri="{FF2B5EF4-FFF2-40B4-BE49-F238E27FC236}">
                <a16:creationId xmlns:a16="http://schemas.microsoft.com/office/drawing/2014/main" id="{B9AB60B4-FA85-1894-6966-BBC07F56B03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1559" r="12541"/>
          <a:stretch/>
        </p:blipFill>
        <p:spPr bwMode="auto">
          <a:xfrm>
            <a:off x="7475974" y="2230733"/>
            <a:ext cx="471602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1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E4DA2-41E5-049D-AF42-CB0948837C1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BFB894-16BB-A96F-6327-A33236EDB9DA}"/>
              </a:ext>
            </a:extLst>
          </p:cNvPr>
          <p:cNvSpPr>
            <a:spLocks noGrp="1"/>
          </p:cNvSpPr>
          <p:nvPr>
            <p:ph type="title"/>
          </p:nvPr>
        </p:nvSpPr>
        <p:spPr/>
        <p:txBody>
          <a:bodyPr>
            <a:normAutofit/>
          </a:bodyPr>
          <a:lstStyle/>
          <a:p>
            <a:r>
              <a:rPr lang="ru-RU" dirty="0">
                <a:cs typeface="Consolas" panose="020B0609020204030204" pitchFamily="49" charset="0"/>
              </a:rPr>
              <a:t>Подключиться к серверу </a:t>
            </a:r>
            <a:r>
              <a:rPr lang="en-US" dirty="0">
                <a:latin typeface="Consolas" panose="020B0609020204030204" pitchFamily="49" charset="0"/>
                <a:cs typeface="Consolas" panose="020B0609020204030204" pitchFamily="49" charset="0"/>
              </a:rPr>
              <a:t>connect</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64DD1F57-FC39-BBC7-9714-3D15BBA10A06}"/>
              </a:ext>
            </a:extLst>
          </p:cNvPr>
          <p:cNvSpPr>
            <a:spLocks noGrp="1"/>
          </p:cNvSpPr>
          <p:nvPr>
            <p:ph idx="1"/>
          </p:nvPr>
        </p:nvSpPr>
        <p:spPr>
          <a:xfrm>
            <a:off x="838200" y="1118992"/>
            <a:ext cx="10515600" cy="2227805"/>
          </a:xfrm>
        </p:spPr>
        <p:txBody>
          <a:body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dirty="0">
                <a:effectLst/>
                <a:highlight>
                  <a:srgbClr val="FFFF00"/>
                </a:highlight>
                <a:latin typeface="Consolas" panose="020B0609020204030204" pitchFamily="49" charset="0"/>
                <a:cs typeface="Consolas" panose="020B0609020204030204" pitchFamily="49" charset="0"/>
              </a:rPr>
              <a:t>connect(address)</a:t>
            </a:r>
            <a:endParaRPr lang="en" sz="2000" dirty="0">
              <a:highlight>
                <a:srgbClr val="FFFF00"/>
              </a:highlight>
              <a:latin typeface="Consolas" panose="020B0609020204030204" pitchFamily="49" charset="0"/>
              <a:cs typeface="Consolas" panose="020B0609020204030204" pitchFamily="49" charset="0"/>
            </a:endParaRPr>
          </a:p>
          <a:p>
            <a:pPr marL="0" indent="0">
              <a:buNone/>
            </a:pPr>
            <a:r>
              <a:rPr lang="ru-RU" sz="2000" dirty="0"/>
              <a:t>Используется в клиентском сокете для подключения к серверу</a:t>
            </a:r>
            <a:r>
              <a:rPr lang="en-US" sz="2000" dirty="0"/>
              <a:t> </a:t>
            </a:r>
            <a:r>
              <a:rPr lang="ru-RU" sz="2000" dirty="0"/>
              <a:t>с адресом </a:t>
            </a:r>
            <a:r>
              <a:rPr lang="en-US" sz="2000" dirty="0"/>
              <a:t>address.</a:t>
            </a:r>
          </a:p>
          <a:p>
            <a:pPr marL="180000" indent="-180000">
              <a:lnSpc>
                <a:spcPct val="100000"/>
              </a:lnSpc>
              <a:spcBef>
                <a:spcPts val="500"/>
              </a:spcBef>
            </a:pPr>
            <a:r>
              <a:rPr lang="en" sz="1800" dirty="0"/>
              <a:t>address — </a:t>
            </a:r>
            <a:r>
              <a:rPr lang="en" sz="1800" b="1" dirty="0"/>
              <a:t>(IP, </a:t>
            </a:r>
            <a:r>
              <a:rPr lang="ru-RU" sz="1800" b="1" dirty="0"/>
              <a:t>порт)</a:t>
            </a:r>
            <a:r>
              <a:rPr lang="ru-RU" sz="1800" dirty="0"/>
              <a:t> сервера для </a:t>
            </a:r>
            <a:r>
              <a:rPr lang="en" sz="1800" dirty="0"/>
              <a:t>AF_INET </a:t>
            </a:r>
            <a:r>
              <a:rPr lang="ru-RU" sz="1800" dirty="0"/>
              <a:t>или путь к файлу (для </a:t>
            </a:r>
            <a:r>
              <a:rPr lang="en" sz="1800" dirty="0"/>
              <a:t>AF_UNIX).</a:t>
            </a:r>
          </a:p>
          <a:p>
            <a:pPr>
              <a:buNone/>
            </a:pPr>
            <a:r>
              <a:rPr lang="ru-RU" sz="1800" b="1" dirty="0"/>
              <a:t>Что делает?</a:t>
            </a:r>
            <a:endParaRPr lang="ru-RU" sz="1800" dirty="0"/>
          </a:p>
          <a:p>
            <a:pPr marL="180000" indent="-180000">
              <a:lnSpc>
                <a:spcPct val="100000"/>
              </a:lnSpc>
              <a:spcBef>
                <a:spcPts val="0"/>
              </a:spcBef>
            </a:pPr>
            <a:r>
              <a:rPr lang="ru-RU" sz="1800" dirty="0"/>
              <a:t>Инициирует </a:t>
            </a:r>
            <a:r>
              <a:rPr lang="en" sz="1800" dirty="0"/>
              <a:t>TCP-</a:t>
            </a:r>
            <a:r>
              <a:rPr lang="ru-RU" sz="1800" dirty="0"/>
              <a:t>соединение с сервером.</a:t>
            </a:r>
            <a:endParaRPr lang="en-US" sz="1800" dirty="0"/>
          </a:p>
          <a:p>
            <a:pPr marL="180000" indent="-180000">
              <a:lnSpc>
                <a:spcPct val="100000"/>
              </a:lnSpc>
              <a:spcBef>
                <a:spcPts val="0"/>
              </a:spcBef>
            </a:pPr>
            <a:r>
              <a:rPr lang="ru-RU" sz="1800" dirty="0"/>
              <a:t>Если сервер не отвечает или порт закрыт — вызывает </a:t>
            </a:r>
            <a:r>
              <a:rPr lang="en" sz="1800" noProof="1">
                <a:latin typeface="Consolas" panose="020B0609020204030204" pitchFamily="49" charset="0"/>
                <a:cs typeface="Consolas" panose="020B0609020204030204" pitchFamily="49" charset="0"/>
              </a:rPr>
              <a:t>ConnectionRefusedError</a:t>
            </a:r>
            <a:r>
              <a:rPr lang="en" sz="1800" dirty="0"/>
              <a:t>.</a:t>
            </a:r>
          </a:p>
        </p:txBody>
      </p:sp>
      <p:sp>
        <p:nvSpPr>
          <p:cNvPr id="5" name="TextBox 4">
            <a:extLst>
              <a:ext uri="{FF2B5EF4-FFF2-40B4-BE49-F238E27FC236}">
                <a16:creationId xmlns:a16="http://schemas.microsoft.com/office/drawing/2014/main" id="{9FB1497B-A7CF-10DE-C2F2-21A356393493}"/>
              </a:ext>
            </a:extLst>
          </p:cNvPr>
          <p:cNvSpPr txBox="1"/>
          <p:nvPr/>
        </p:nvSpPr>
        <p:spPr>
          <a:xfrm>
            <a:off x="838200" y="3707683"/>
            <a:ext cx="7622512" cy="2031325"/>
          </a:xfrm>
          <a:prstGeom prst="rect">
            <a:avLst/>
          </a:prstGeom>
          <a:solidFill>
            <a:schemeClr val="bg1">
              <a:lumMod val="95000"/>
            </a:schemeClr>
          </a:solidFill>
        </p:spPr>
        <p:txBody>
          <a:bodyPr wrap="square">
            <a:spAutoFit/>
          </a:bodyPr>
          <a:lstStyle/>
          <a:p>
            <a:r>
              <a:rPr lang="ru-RU" noProof="1">
                <a:solidFill>
                  <a:srgbClr val="000000"/>
                </a:solidFill>
                <a:effectLst/>
                <a:latin typeface="Consolas" panose="020B0609020204030204" pitchFamily="49" charset="0"/>
                <a:cs typeface="Consolas" panose="020B0609020204030204" pitchFamily="49" charset="0"/>
              </a:rPr>
              <a:t>client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socket.socket(socket.</a:t>
            </a:r>
            <a:r>
              <a:rPr lang="ru-RU" b="1" noProof="1">
                <a:solidFill>
                  <a:srgbClr val="C5060B"/>
                </a:solidFill>
                <a:effectLst/>
                <a:latin typeface="Consolas" panose="020B0609020204030204" pitchFamily="49" charset="0"/>
                <a:cs typeface="Consolas" panose="020B0609020204030204" pitchFamily="49" charset="0"/>
              </a:rPr>
              <a:t>AF_UNIX</a:t>
            </a:r>
            <a:r>
              <a:rPr lang="ru-RU" noProof="1">
                <a:solidFill>
                  <a:srgbClr val="000000"/>
                </a:solidFill>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SOCK_STREAM</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noProof="1">
                <a:solidFill>
                  <a:srgbClr val="0066FF"/>
                </a:solidFill>
                <a:effectLst/>
                <a:latin typeface="Consolas" panose="020B0609020204030204" pitchFamily="49" charset="0"/>
                <a:cs typeface="Consolas" panose="020B0609020204030204" pitchFamily="49" charset="0"/>
              </a:rPr>
              <a:t># Подключаемся к файл-сокету</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client.connect(</a:t>
            </a:r>
            <a:r>
              <a:rPr lang="ru-RU" noProof="1">
                <a:solidFill>
                  <a:srgbClr val="036A07"/>
                </a:solidFill>
                <a:effectLst/>
                <a:latin typeface="Consolas" panose="020B0609020204030204" pitchFamily="49" charset="0"/>
                <a:cs typeface="Consolas" panose="020B0609020204030204" pitchFamily="49" charset="0"/>
              </a:rPr>
              <a:t>"/tmp/my_socket"</a:t>
            </a:r>
            <a:r>
              <a:rPr lang="ru-RU" noProof="1">
                <a:solidFill>
                  <a:srgbClr val="000000"/>
                </a:solidFill>
                <a:effectLst/>
                <a:latin typeface="Consolas" panose="020B0609020204030204" pitchFamily="49" charset="0"/>
                <a:cs typeface="Consolas" panose="020B0609020204030204" pitchFamily="49" charset="0"/>
              </a:rPr>
              <a:t>)</a:t>
            </a:r>
          </a:p>
          <a:p>
            <a:br>
              <a:rPr lang="en-US" noProof="1">
                <a:solidFill>
                  <a:srgbClr val="000000"/>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client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socket.socket(socket.</a:t>
            </a:r>
            <a:r>
              <a:rPr lang="ru-RU" b="1" noProof="1">
                <a:solidFill>
                  <a:srgbClr val="C5060B"/>
                </a:solidFill>
                <a:effectLst/>
                <a:latin typeface="Consolas" panose="020B0609020204030204" pitchFamily="49" charset="0"/>
                <a:cs typeface="Consolas" panose="020B0609020204030204" pitchFamily="49" charset="0"/>
              </a:rPr>
              <a:t>AF_</a:t>
            </a:r>
            <a:r>
              <a:rPr lang="en-US" b="1" noProof="1">
                <a:solidFill>
                  <a:srgbClr val="C5060B"/>
                </a:solidFill>
                <a:effectLst/>
                <a:latin typeface="Consolas" panose="020B0609020204030204" pitchFamily="49" charset="0"/>
                <a:cs typeface="Consolas" panose="020B0609020204030204" pitchFamily="49" charset="0"/>
              </a:rPr>
              <a:t>INET</a:t>
            </a:r>
            <a:r>
              <a:rPr lang="ru-RU" noProof="1">
                <a:solidFill>
                  <a:srgbClr val="000000"/>
                </a:solidFill>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SOCK_STREAM</a:t>
            </a:r>
            <a:r>
              <a:rPr lang="ru-RU" noProof="1">
                <a:solidFill>
                  <a:srgbClr val="000000"/>
                </a:solidFill>
                <a:effectLst/>
                <a:latin typeface="Consolas" panose="020B0609020204030204" pitchFamily="49" charset="0"/>
                <a:cs typeface="Consolas" panose="020B0609020204030204" pitchFamily="49" charset="0"/>
              </a:rPr>
              <a:t>)</a:t>
            </a:r>
            <a:endParaRPr lang="ru-RU" noProof="1">
              <a:solidFill>
                <a:srgbClr val="000000"/>
              </a:solidFill>
              <a:latin typeface="Consolas" panose="020B0609020204030204" pitchFamily="49" charset="0"/>
              <a:cs typeface="Consolas" panose="020B0609020204030204" pitchFamily="49" charset="0"/>
            </a:endParaRPr>
          </a:p>
          <a:p>
            <a:r>
              <a:rPr lang="ru-RU" noProof="1">
                <a:solidFill>
                  <a:srgbClr val="0066FF"/>
                </a:solidFill>
                <a:effectLst/>
                <a:latin typeface="Consolas" panose="020B0609020204030204" pitchFamily="49" charset="0"/>
                <a:cs typeface="Consolas" panose="020B0609020204030204" pitchFamily="49" charset="0"/>
              </a:rPr>
              <a:t># Подключаемся к серверу</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client.connect((</a:t>
            </a:r>
            <a:r>
              <a:rPr lang="ru-RU" noProof="1">
                <a:solidFill>
                  <a:srgbClr val="036A07"/>
                </a:solidFill>
                <a:effectLst/>
                <a:latin typeface="Consolas" panose="020B0609020204030204" pitchFamily="49" charset="0"/>
                <a:cs typeface="Consolas" panose="020B0609020204030204" pitchFamily="49" charset="0"/>
              </a:rPr>
              <a:t>'localhost'</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a:t>
            </a:r>
          </a:p>
        </p:txBody>
      </p:sp>
      <p:pic>
        <p:nvPicPr>
          <p:cNvPr id="8" name="Picture 4" descr="Основы программирования TCP-сокетов на Java">
            <a:extLst>
              <a:ext uri="{FF2B5EF4-FFF2-40B4-BE49-F238E27FC236}">
                <a16:creationId xmlns:a16="http://schemas.microsoft.com/office/drawing/2014/main" id="{2DAF2B55-26CA-0683-9BF2-3E9D987B33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735366" y="3511203"/>
            <a:ext cx="3456634" cy="334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0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94EBB-AAC9-24E0-64D0-C6B922856CD0}"/>
              </a:ext>
            </a:extLst>
          </p:cNvPr>
          <p:cNvSpPr>
            <a:spLocks noGrp="1"/>
          </p:cNvSpPr>
          <p:nvPr>
            <p:ph type="title"/>
          </p:nvPr>
        </p:nvSpPr>
        <p:spPr>
          <a:xfrm>
            <a:off x="838200" y="185246"/>
            <a:ext cx="11109290" cy="695700"/>
          </a:xfrm>
        </p:spPr>
        <p:txBody>
          <a:bodyPr>
            <a:normAutofit/>
          </a:bodyPr>
          <a:lstStyle/>
          <a:p>
            <a:r>
              <a:rPr lang="ru-RU" noProof="1">
                <a:effectLst/>
              </a:rPr>
              <a:t>Получить данные </a:t>
            </a:r>
            <a:r>
              <a:rPr lang="en-US" noProof="1">
                <a:effectLst/>
              </a:rPr>
              <a:t>— </a:t>
            </a:r>
            <a:r>
              <a:rPr lang="ru-RU" noProof="1">
                <a:latin typeface="Consolas" panose="020B0609020204030204" pitchFamily="49" charset="0"/>
                <a:cs typeface="Consolas" panose="020B0609020204030204" pitchFamily="49" charset="0"/>
              </a:rPr>
              <a:t>socket.</a:t>
            </a:r>
            <a:r>
              <a:rPr lang="en-US" noProof="1">
                <a:latin typeface="Consolas" panose="020B0609020204030204" pitchFamily="49" charset="0"/>
                <a:cs typeface="Consolas" panose="020B0609020204030204" pitchFamily="49" charset="0"/>
              </a:rPr>
              <a:t>recv</a:t>
            </a:r>
            <a:endParaRPr lang="ru-RU" noProof="1"/>
          </a:p>
        </p:txBody>
      </p:sp>
      <p:sp>
        <p:nvSpPr>
          <p:cNvPr id="8" name="Объект 2">
            <a:extLst>
              <a:ext uri="{FF2B5EF4-FFF2-40B4-BE49-F238E27FC236}">
                <a16:creationId xmlns:a16="http://schemas.microsoft.com/office/drawing/2014/main" id="{9452CC41-A6AA-4BC5-A274-28AE2F4673F4}"/>
              </a:ext>
            </a:extLst>
          </p:cNvPr>
          <p:cNvSpPr txBox="1">
            <a:spLocks/>
          </p:cNvSpPr>
          <p:nvPr/>
        </p:nvSpPr>
        <p:spPr>
          <a:xfrm>
            <a:off x="838200" y="940573"/>
            <a:ext cx="10515600" cy="2705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noProof="1">
                <a:highlight>
                  <a:srgbClr val="FFFF00"/>
                </a:highlight>
                <a:latin typeface="Consolas" panose="020B0609020204030204" pitchFamily="49" charset="0"/>
                <a:cs typeface="Consolas" panose="020B0609020204030204" pitchFamily="49" charset="0"/>
              </a:rPr>
              <a:t>recv</a:t>
            </a:r>
            <a:r>
              <a:rPr lang="en" sz="2000" dirty="0">
                <a:highlight>
                  <a:srgbClr val="FFFF00"/>
                </a:highlight>
                <a:latin typeface="Consolas" panose="020B0609020204030204" pitchFamily="49" charset="0"/>
                <a:cs typeface="Consolas" panose="020B0609020204030204" pitchFamily="49" charset="0"/>
              </a:rPr>
              <a:t>(</a:t>
            </a:r>
            <a:r>
              <a:rPr lang="en" sz="2000" noProof="1">
                <a:highlight>
                  <a:srgbClr val="FFFF00"/>
                </a:highlight>
                <a:latin typeface="Consolas" panose="020B0609020204030204" pitchFamily="49" charset="0"/>
                <a:cs typeface="Consolas" panose="020B0609020204030204" pitchFamily="49" charset="0"/>
              </a:rPr>
              <a:t>buflen, [flags]</a:t>
            </a:r>
            <a:r>
              <a:rPr lang="en" sz="2000" dirty="0">
                <a:highlight>
                  <a:srgbClr val="FFFF00"/>
                </a:highlight>
                <a:latin typeface="Consolas" panose="020B0609020204030204" pitchFamily="49" charset="0"/>
                <a:cs typeface="Consolas" panose="020B0609020204030204" pitchFamily="49" charset="0"/>
              </a:rPr>
              <a:t>)</a:t>
            </a:r>
            <a:r>
              <a:rPr lang="en" sz="2000" dirty="0">
                <a:latin typeface="Consolas" panose="020B0609020204030204" pitchFamily="49" charset="0"/>
                <a:cs typeface="Consolas" panose="020B0609020204030204" pitchFamily="49" charset="0"/>
              </a:rPr>
              <a:t> -&gt; data (bytes array)</a:t>
            </a:r>
            <a:br>
              <a:rPr lang="ru-RU" sz="2000" dirty="0">
                <a:latin typeface="Consolas" panose="020B0609020204030204" pitchFamily="49" charset="0"/>
                <a:cs typeface="Consolas" panose="020B0609020204030204" pitchFamily="49" charset="0"/>
              </a:rPr>
            </a:br>
            <a:r>
              <a:rPr lang="ru-RU" sz="2000" dirty="0"/>
              <a:t>Получает данные из сокета</a:t>
            </a:r>
            <a:r>
              <a:rPr lang="en" sz="3200" dirty="0"/>
              <a:t>.</a:t>
            </a:r>
            <a:endParaRPr lang="en-US" sz="3200" dirty="0"/>
          </a:p>
          <a:p>
            <a:pPr>
              <a:lnSpc>
                <a:spcPct val="100000"/>
              </a:lnSpc>
              <a:spcBef>
                <a:spcPts val="0"/>
              </a:spcBef>
            </a:pPr>
            <a:r>
              <a:rPr lang="ru-RU" sz="1800" noProof="1">
                <a:latin typeface="Consolas" panose="020B0609020204030204" pitchFamily="49" charset="0"/>
                <a:cs typeface="Consolas" panose="020B0609020204030204" pitchFamily="49" charset="0"/>
              </a:rPr>
              <a:t>buflen</a:t>
            </a:r>
            <a:r>
              <a:rPr lang="en" sz="1800" dirty="0"/>
              <a:t> — </a:t>
            </a:r>
            <a:r>
              <a:rPr lang="ru-RU" sz="1800" b="1" dirty="0"/>
              <a:t>максимальный размер получаемых данных</a:t>
            </a:r>
            <a:r>
              <a:rPr lang="ru-RU" sz="1800" dirty="0"/>
              <a:t> в байтах.</a:t>
            </a:r>
            <a:endParaRPr lang="en-US" sz="1800" dirty="0"/>
          </a:p>
          <a:p>
            <a:pPr lvl="1">
              <a:lnSpc>
                <a:spcPct val="100000"/>
              </a:lnSpc>
              <a:spcBef>
                <a:spcPts val="0"/>
              </a:spcBef>
            </a:pPr>
            <a:r>
              <a:rPr lang="ru-RU" sz="1800" dirty="0"/>
              <a:t>Обычно 1024 или 4096 — </a:t>
            </a:r>
            <a:r>
              <a:rPr lang="ru-RU" sz="1800" b="1" dirty="0"/>
              <a:t>оптимальные значения</a:t>
            </a:r>
            <a:r>
              <a:rPr lang="ru-RU" sz="1800" dirty="0"/>
              <a:t>.</a:t>
            </a:r>
            <a:endParaRPr lang="en-US" sz="1800" dirty="0"/>
          </a:p>
          <a:p>
            <a:pPr lvl="1">
              <a:lnSpc>
                <a:spcPct val="100000"/>
              </a:lnSpc>
              <a:spcBef>
                <a:spcPts val="0"/>
              </a:spcBef>
            </a:pPr>
            <a:r>
              <a:rPr lang="ru-RU" sz="1800" dirty="0"/>
              <a:t>Большие значения могут увеличить задержку.</a:t>
            </a:r>
          </a:p>
          <a:p>
            <a:pPr>
              <a:buNone/>
            </a:pPr>
            <a:r>
              <a:rPr lang="ru-RU" sz="1800" b="1" dirty="0"/>
              <a:t>Что делает?</a:t>
            </a:r>
            <a:endParaRPr lang="en-US" sz="1800" dirty="0"/>
          </a:p>
          <a:p>
            <a:pPr>
              <a:lnSpc>
                <a:spcPct val="100000"/>
              </a:lnSpc>
              <a:spcBef>
                <a:spcPts val="0"/>
              </a:spcBef>
            </a:pPr>
            <a:r>
              <a:rPr lang="ru-RU" sz="1800" b="1" dirty="0"/>
              <a:t>Блокирует выполнение</a:t>
            </a:r>
            <a:r>
              <a:rPr lang="ru-RU" sz="1800" dirty="0"/>
              <a:t>, если данных нет.</a:t>
            </a:r>
            <a:endParaRPr lang="en-US" sz="1800" dirty="0"/>
          </a:p>
          <a:p>
            <a:pPr>
              <a:lnSpc>
                <a:spcPct val="100000"/>
              </a:lnSpc>
              <a:spcBef>
                <a:spcPts val="0"/>
              </a:spcBef>
            </a:pPr>
            <a:r>
              <a:rPr lang="ru-RU" sz="1800" dirty="0"/>
              <a:t>Если клиент </a:t>
            </a:r>
            <a:r>
              <a:rPr lang="ru-RU" sz="1800" b="1" dirty="0"/>
              <a:t>закрыл соединение</a:t>
            </a:r>
            <a:r>
              <a:rPr lang="ru-RU" sz="1800" dirty="0"/>
              <a:t>, </a:t>
            </a:r>
            <a:r>
              <a:rPr lang="en" sz="1800" noProof="1">
                <a:latin typeface="Consolas" panose="020B0609020204030204" pitchFamily="49" charset="0"/>
                <a:cs typeface="Consolas" panose="020B0609020204030204" pitchFamily="49" charset="0"/>
              </a:rPr>
              <a:t>recv()</a:t>
            </a:r>
            <a:r>
              <a:rPr lang="en" sz="1800" dirty="0"/>
              <a:t> </a:t>
            </a:r>
            <a:r>
              <a:rPr lang="ru-RU" sz="1800" dirty="0"/>
              <a:t>вернет пустую строку (</a:t>
            </a:r>
            <a:r>
              <a:rPr lang="en" sz="1800" dirty="0">
                <a:latin typeface="Consolas" panose="020B0609020204030204" pitchFamily="49" charset="0"/>
                <a:cs typeface="Consolas" panose="020B0609020204030204" pitchFamily="49" charset="0"/>
              </a:rPr>
              <a:t>b""</a:t>
            </a:r>
            <a:r>
              <a:rPr lang="en" sz="1800" dirty="0"/>
              <a:t>).</a:t>
            </a:r>
          </a:p>
          <a:p>
            <a:pPr marL="0" indent="0">
              <a:lnSpc>
                <a:spcPct val="100000"/>
              </a:lnSpc>
              <a:buNone/>
            </a:pPr>
            <a:endParaRPr lang="en" sz="3200" dirty="0"/>
          </a:p>
          <a:p>
            <a:pPr marL="0" indent="0">
              <a:lnSpc>
                <a:spcPct val="100000"/>
              </a:lnSpc>
              <a:buFont typeface="Arial" panose="020B0604020202020204" pitchFamily="34" charset="0"/>
              <a:buNone/>
            </a:pPr>
            <a:endParaRPr lang="en" sz="2000"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7549E30B-6A89-2D45-E035-422EC84D28A7}"/>
              </a:ext>
            </a:extLst>
          </p:cNvPr>
          <p:cNvSpPr txBox="1"/>
          <p:nvPr/>
        </p:nvSpPr>
        <p:spPr>
          <a:xfrm>
            <a:off x="838200" y="3668752"/>
            <a:ext cx="9893440" cy="923330"/>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Получение данных (буфер 1024 байт)</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data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conn.recv(</a:t>
            </a:r>
            <a:r>
              <a:rPr lang="ru-RU" noProof="1">
                <a:solidFill>
                  <a:srgbClr val="0000CD"/>
                </a:solidFill>
                <a:effectLst/>
                <a:latin typeface="Consolas" panose="020B0609020204030204" pitchFamily="49" charset="0"/>
                <a:cs typeface="Consolas" panose="020B0609020204030204" pitchFamily="49" charset="0"/>
              </a:rPr>
              <a:t>1024</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b="1" noProof="1">
                <a:solidFill>
                  <a:srgbClr val="3C4C72"/>
                </a:solidFill>
                <a:effectLst/>
                <a:latin typeface="Consolas" panose="020B0609020204030204" pitchFamily="49" charset="0"/>
                <a:cs typeface="Consolas" panose="020B0609020204030204" pitchFamily="49" charset="0"/>
              </a:rPr>
              <a:t>print</a:t>
            </a:r>
            <a:r>
              <a:rPr lang="ru-RU" noProof="1">
                <a:solidFill>
                  <a:srgbClr val="000000"/>
                </a:solidFill>
                <a:effectLst/>
                <a:latin typeface="Consolas" panose="020B0609020204030204" pitchFamily="49" charset="0"/>
                <a:cs typeface="Consolas" panose="020B0609020204030204" pitchFamily="49" charset="0"/>
              </a:rPr>
              <a:t>(</a:t>
            </a:r>
            <a:r>
              <a:rPr lang="ru-RU" noProof="1">
                <a:solidFill>
                  <a:srgbClr val="036A07"/>
                </a:solidFill>
                <a:effectLst/>
                <a:latin typeface="Consolas" panose="020B0609020204030204" pitchFamily="49" charset="0"/>
                <a:cs typeface="Consolas" panose="020B0609020204030204" pitchFamily="49" charset="0"/>
              </a:rPr>
              <a:t>"Получено:"</a:t>
            </a:r>
            <a:r>
              <a:rPr lang="ru-RU" noProof="1">
                <a:solidFill>
                  <a:srgbClr val="000000"/>
                </a:solidFill>
                <a:effectLst/>
                <a:latin typeface="Consolas" panose="020B0609020204030204" pitchFamily="49" charset="0"/>
                <a:cs typeface="Consolas" panose="020B0609020204030204" pitchFamily="49" charset="0"/>
              </a:rPr>
              <a:t>, data.decode())</a:t>
            </a:r>
            <a:endParaRPr lang="ru-RU" noProof="1">
              <a:solidFill>
                <a:srgbClr val="0066FF"/>
              </a:solidFill>
              <a:effectLst/>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CE30A9F9-BC47-F680-3E4D-CD603BA6FA2F}"/>
              </a:ext>
            </a:extLst>
          </p:cNvPr>
          <p:cNvSpPr txBox="1"/>
          <p:nvPr/>
        </p:nvSpPr>
        <p:spPr>
          <a:xfrm>
            <a:off x="811026" y="4772711"/>
            <a:ext cx="9920613" cy="2031325"/>
          </a:xfrm>
          <a:prstGeom prst="rect">
            <a:avLst/>
          </a:prstGeom>
          <a:noFill/>
        </p:spPr>
        <p:txBody>
          <a:bodyPr wrap="square">
            <a:spAutoFit/>
          </a:bodyPr>
          <a:lstStyle/>
          <a:p>
            <a:pPr>
              <a:buNone/>
            </a:pPr>
            <a:r>
              <a:rPr lang="ru-RU" dirty="0"/>
              <a:t>В ОС </a:t>
            </a:r>
            <a:r>
              <a:rPr lang="ru-RU" b="1" dirty="0"/>
              <a:t>максимальный размер сокетного буфера</a:t>
            </a:r>
            <a:r>
              <a:rPr lang="ru-RU" dirty="0"/>
              <a:t> контролируется следующими параметрами:</a:t>
            </a:r>
          </a:p>
          <a:p>
            <a:pPr marL="180000" indent="-180000">
              <a:buFont typeface="Arial" panose="020B0604020202020204" pitchFamily="34" charset="0"/>
              <a:buChar char="•"/>
            </a:pPr>
            <a:r>
              <a:rPr lang="ru-RU" dirty="0"/>
              <a:t>В </a:t>
            </a:r>
            <a:r>
              <a:rPr lang="en" dirty="0"/>
              <a:t>Linux: </a:t>
            </a:r>
            <a:r>
              <a:rPr lang="en" noProof="1">
                <a:latin typeface="Consolas" panose="020B0609020204030204" pitchFamily="49" charset="0"/>
                <a:cs typeface="Consolas" panose="020B0609020204030204" pitchFamily="49" charset="0"/>
              </a:rPr>
              <a:t>/proc/sys/net/core/rmem_max</a:t>
            </a:r>
            <a:r>
              <a:rPr lang="en" dirty="0"/>
              <a:t> (</a:t>
            </a:r>
            <a:r>
              <a:rPr lang="ru-RU" dirty="0"/>
              <a:t>максимальный размер буфера приема)</a:t>
            </a:r>
          </a:p>
          <a:p>
            <a:pPr marL="180000" indent="-180000">
              <a:buFont typeface="Arial" panose="020B0604020202020204" pitchFamily="34" charset="0"/>
              <a:buChar char="•"/>
            </a:pPr>
            <a:r>
              <a:rPr lang="ru-RU" dirty="0"/>
              <a:t>В </a:t>
            </a:r>
            <a:r>
              <a:rPr lang="en" dirty="0"/>
              <a:t>BSD/macOS: </a:t>
            </a:r>
            <a:r>
              <a:rPr lang="en" noProof="1">
                <a:latin typeface="Consolas" panose="020B0609020204030204" pitchFamily="49" charset="0"/>
                <a:cs typeface="Consolas" panose="020B0609020204030204" pitchFamily="49" charset="0"/>
              </a:rPr>
              <a:t>kern.ipc.maxsockbuf</a:t>
            </a:r>
          </a:p>
          <a:p>
            <a:pPr lvl="1">
              <a:lnSpc>
                <a:spcPct val="95000"/>
              </a:lnSpc>
            </a:pPr>
            <a:r>
              <a:rPr lang="ru-RU" noProof="1">
                <a:solidFill>
                  <a:srgbClr val="2FFF12"/>
                </a:solidFill>
                <a:effectLst/>
                <a:highlight>
                  <a:srgbClr val="000000"/>
                </a:highlight>
                <a:latin typeface="Consolas" panose="020B0609020204030204" pitchFamily="49" charset="0"/>
                <a:cs typeface="Consolas" panose="020B0609020204030204" pitchFamily="49" charset="0"/>
              </a:rPr>
              <a:t>% sysctl kern.ipc.maxsockbuf</a:t>
            </a:r>
          </a:p>
          <a:p>
            <a:pPr lvl="1">
              <a:lnSpc>
                <a:spcPct val="95000"/>
              </a:lnSpc>
            </a:pPr>
            <a:r>
              <a:rPr lang="ru-RU" noProof="1">
                <a:solidFill>
                  <a:srgbClr val="2FFF12"/>
                </a:solidFill>
                <a:effectLst/>
                <a:highlight>
                  <a:srgbClr val="000000"/>
                </a:highlight>
                <a:latin typeface="Consolas" panose="020B0609020204030204" pitchFamily="49" charset="0"/>
                <a:cs typeface="Consolas" panose="020B0609020204030204" pitchFamily="49" charset="0"/>
              </a:rPr>
              <a:t>kern.ipc.maxsockbuf: 838860</a:t>
            </a:r>
            <a:endParaRPr lang="ru-RU" noProof="1">
              <a:highlight>
                <a:srgbClr val="000000"/>
              </a:highlight>
              <a:latin typeface="Consolas" panose="020B0609020204030204" pitchFamily="49" charset="0"/>
              <a:cs typeface="Consolas" panose="020B0609020204030204" pitchFamily="49" charset="0"/>
            </a:endParaRPr>
          </a:p>
          <a:p>
            <a:pPr marL="180000" indent="-180000">
              <a:buFont typeface="Arial" panose="020B0604020202020204" pitchFamily="34" charset="0"/>
              <a:buChar char="•"/>
            </a:pPr>
            <a:r>
              <a:rPr lang="ru-RU" dirty="0"/>
              <a:t>В </a:t>
            </a:r>
            <a:r>
              <a:rPr lang="en" dirty="0"/>
              <a:t>Windows: </a:t>
            </a:r>
            <a:r>
              <a:rPr lang="ru-RU" dirty="0"/>
              <a:t>значение в реестре</a:t>
            </a:r>
            <a:r>
              <a:rPr lang="en-US" dirty="0"/>
              <a:t> </a:t>
            </a:r>
            <a:r>
              <a:rPr lang="en" noProof="1">
                <a:latin typeface="Consolas" panose="020B0609020204030204" pitchFamily="49" charset="0"/>
                <a:cs typeface="Consolas" panose="020B0609020204030204" pitchFamily="49" charset="0"/>
              </a:rPr>
              <a:t>HKLM\SYSTEM\CurrentControlSet\Services\Tcpip\Parameters\TcpWindowSize</a:t>
            </a:r>
            <a:endParaRPr lang="en"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8148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E9EED-D82C-A1C2-6086-630C176F861C}"/>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B5C65A-3088-7762-FDD0-23A3E3A5D486}"/>
              </a:ext>
            </a:extLst>
          </p:cNvPr>
          <p:cNvSpPr>
            <a:spLocks noGrp="1"/>
          </p:cNvSpPr>
          <p:nvPr>
            <p:ph type="title"/>
          </p:nvPr>
        </p:nvSpPr>
        <p:spPr>
          <a:xfrm>
            <a:off x="838200" y="185246"/>
            <a:ext cx="11109290" cy="842352"/>
          </a:xfrm>
        </p:spPr>
        <p:txBody>
          <a:bodyPr>
            <a:normAutofit/>
          </a:bodyPr>
          <a:lstStyle/>
          <a:p>
            <a:r>
              <a:rPr lang="ru-RU" noProof="1">
                <a:effectLst/>
              </a:rPr>
              <a:t>Отрправить данные </a:t>
            </a:r>
            <a:r>
              <a:rPr lang="en-US" noProof="1">
                <a:effectLst/>
              </a:rPr>
              <a:t>—</a:t>
            </a:r>
            <a:r>
              <a:rPr lang="en-US" noProof="1">
                <a:latin typeface="Consolas" panose="020B0609020204030204" pitchFamily="49" charset="0"/>
                <a:cs typeface="Consolas" panose="020B0609020204030204" pitchFamily="49" charset="0"/>
              </a:rPr>
              <a:t>send, sendall</a:t>
            </a:r>
            <a:endParaRPr lang="ru-RU" noProof="1"/>
          </a:p>
        </p:txBody>
      </p:sp>
      <p:sp>
        <p:nvSpPr>
          <p:cNvPr id="8" name="Объект 2">
            <a:extLst>
              <a:ext uri="{FF2B5EF4-FFF2-40B4-BE49-F238E27FC236}">
                <a16:creationId xmlns:a16="http://schemas.microsoft.com/office/drawing/2014/main" id="{B7C1B9E6-AD10-CC88-9669-B6CF1F897FE9}"/>
              </a:ext>
            </a:extLst>
          </p:cNvPr>
          <p:cNvSpPr txBox="1">
            <a:spLocks/>
          </p:cNvSpPr>
          <p:nvPr/>
        </p:nvSpPr>
        <p:spPr>
          <a:xfrm>
            <a:off x="838200" y="1118991"/>
            <a:ext cx="10515600" cy="4155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noProof="1">
                <a:highlight>
                  <a:srgbClr val="FFFF00"/>
                </a:highlight>
                <a:latin typeface="Consolas" panose="020B0609020204030204" pitchFamily="49" charset="0"/>
                <a:cs typeface="Consolas" panose="020B0609020204030204" pitchFamily="49" charset="0"/>
              </a:rPr>
              <a:t>socket.send(data)</a:t>
            </a:r>
            <a:r>
              <a:rPr lang="en" sz="2000" noProof="1">
                <a:latin typeface="Consolas" panose="020B0609020204030204" pitchFamily="49" charset="0"/>
                <a:cs typeface="Consolas" panose="020B0609020204030204" pitchFamily="49" charset="0"/>
              </a:rPr>
              <a:t>	 — </a:t>
            </a:r>
            <a:r>
              <a:rPr lang="ru-RU" sz="2000" dirty="0"/>
              <a:t>Отправляет данные через сокет</a:t>
            </a:r>
            <a:endParaRPr lang="en-US" sz="2000" dirty="0"/>
          </a:p>
          <a:p>
            <a:pPr>
              <a:lnSpc>
                <a:spcPct val="100000"/>
              </a:lnSpc>
              <a:spcBef>
                <a:spcPts val="500"/>
              </a:spcBef>
            </a:pPr>
            <a:r>
              <a:rPr lang="en" sz="1800" dirty="0">
                <a:latin typeface="Consolas" panose="020B0609020204030204" pitchFamily="49" charset="0"/>
                <a:cs typeface="Consolas" panose="020B0609020204030204" pitchFamily="49" charset="0"/>
              </a:rPr>
              <a:t>data</a:t>
            </a:r>
            <a:r>
              <a:rPr lang="en" sz="1800" dirty="0"/>
              <a:t> — </a:t>
            </a:r>
            <a:r>
              <a:rPr lang="ru-RU" sz="1800" dirty="0"/>
              <a:t>байтовая строка (</a:t>
            </a:r>
            <a:r>
              <a:rPr lang="en" sz="1800" noProof="1">
                <a:latin typeface="Consolas" panose="020B0609020204030204" pitchFamily="49" charset="0"/>
                <a:cs typeface="Consolas" panose="020B0609020204030204" pitchFamily="49" charset="0"/>
              </a:rPr>
              <a:t>b"Hello"</a:t>
            </a:r>
            <a:r>
              <a:rPr lang="en" sz="1800" dirty="0"/>
              <a:t>), </a:t>
            </a:r>
            <a:r>
              <a:rPr lang="ru-RU" sz="1800" dirty="0"/>
              <a:t>которую нужно отправить.</a:t>
            </a:r>
          </a:p>
          <a:p>
            <a:pPr>
              <a:lnSpc>
                <a:spcPct val="100000"/>
              </a:lnSpc>
              <a:buNone/>
            </a:pPr>
            <a:r>
              <a:rPr lang="ru-RU" sz="1800" b="1" dirty="0"/>
              <a:t>Что делает?</a:t>
            </a:r>
            <a:endParaRPr lang="ru-RU" sz="1800" dirty="0"/>
          </a:p>
          <a:p>
            <a:pPr>
              <a:lnSpc>
                <a:spcPct val="100000"/>
              </a:lnSpc>
              <a:spcBef>
                <a:spcPts val="0"/>
              </a:spcBef>
            </a:pPr>
            <a:r>
              <a:rPr lang="ru-RU" sz="1800" noProof="1"/>
              <a:t>Отправляет </a:t>
            </a:r>
            <a:r>
              <a:rPr lang="ru-RU" sz="1800" b="1" noProof="1"/>
              <a:t>часть</a:t>
            </a:r>
            <a:r>
              <a:rPr lang="ru-RU" sz="1800" noProof="1"/>
              <a:t> данных (не гарантирован полный объем).</a:t>
            </a:r>
          </a:p>
          <a:p>
            <a:pPr>
              <a:lnSpc>
                <a:spcPct val="100000"/>
              </a:lnSpc>
              <a:spcBef>
                <a:spcPts val="0"/>
              </a:spcBef>
            </a:pPr>
            <a:r>
              <a:rPr lang="ru-RU" sz="1800" noProof="1"/>
              <a:t>Возвращает </a:t>
            </a:r>
            <a:r>
              <a:rPr lang="ru-RU" sz="1800" b="1" noProof="1"/>
              <a:t>количество реально отправленных байтов</a:t>
            </a:r>
            <a:r>
              <a:rPr lang="ru-RU" sz="1800" noProof="1"/>
              <a:t>.</a:t>
            </a:r>
          </a:p>
          <a:p>
            <a:pPr>
              <a:lnSpc>
                <a:spcPct val="100000"/>
              </a:lnSpc>
              <a:spcBef>
                <a:spcPts val="0"/>
              </a:spcBef>
            </a:pPr>
            <a:r>
              <a:rPr lang="ru-RU" sz="1800" noProof="1"/>
              <a:t>В больших объемах данных может потребоваться </a:t>
            </a:r>
            <a:r>
              <a:rPr lang="ru-RU" sz="1800" b="1" noProof="1"/>
              <a:t>цикл while</a:t>
            </a:r>
            <a:r>
              <a:rPr lang="ru-RU" sz="1800" noProof="1"/>
              <a:t>.</a:t>
            </a:r>
            <a:endParaRPr lang="en-US" sz="1800" noProof="1"/>
          </a:p>
          <a:p>
            <a:pPr>
              <a:lnSpc>
                <a:spcPct val="100000"/>
              </a:lnSpc>
              <a:spcBef>
                <a:spcPts val="0"/>
              </a:spcBef>
            </a:pPr>
            <a:r>
              <a:rPr lang="ru-RU" sz="1800" dirty="0"/>
              <a:t>Ограничено </a:t>
            </a:r>
            <a:r>
              <a:rPr lang="en" sz="1800" dirty="0"/>
              <a:t>SO_SNDBUF</a:t>
            </a:r>
            <a:r>
              <a:rPr lang="ru-RU" sz="1800" dirty="0"/>
              <a:t> (по умолчанию около 212 </a:t>
            </a:r>
            <a:r>
              <a:rPr lang="en" sz="1800" dirty="0"/>
              <a:t>KB </a:t>
            </a:r>
            <a:r>
              <a:rPr lang="ru-RU" sz="1800" dirty="0"/>
              <a:t>в </a:t>
            </a:r>
            <a:r>
              <a:rPr lang="en" sz="1800" dirty="0"/>
              <a:t>Linux </a:t>
            </a:r>
            <a:r>
              <a:rPr lang="ru-RU" sz="1800" dirty="0"/>
              <a:t>и </a:t>
            </a:r>
            <a:r>
              <a:rPr lang="en" sz="1800" dirty="0"/>
              <a:t>macOS</a:t>
            </a:r>
            <a:r>
              <a:rPr lang="ru-RU" sz="1800" dirty="0"/>
              <a:t>)</a:t>
            </a:r>
            <a:r>
              <a:rPr lang="en" sz="1800" dirty="0"/>
              <a:t> </a:t>
            </a:r>
            <a:r>
              <a:rPr lang="ru-RU" sz="1800" dirty="0"/>
              <a:t>и размером </a:t>
            </a:r>
            <a:r>
              <a:rPr lang="en" sz="1800" dirty="0"/>
              <a:t>TCP-</a:t>
            </a:r>
            <a:r>
              <a:rPr lang="ru-RU" sz="1800" dirty="0"/>
              <a:t>окна</a:t>
            </a:r>
            <a:endParaRPr lang="en" sz="1800" noProof="1">
              <a:latin typeface="Consolas" panose="020B0609020204030204" pitchFamily="49" charset="0"/>
              <a:cs typeface="Consolas" panose="020B0609020204030204" pitchFamily="49" charset="0"/>
            </a:endParaRPr>
          </a:p>
          <a:p>
            <a:pPr marL="0" indent="0">
              <a:buNone/>
            </a:pPr>
            <a:r>
              <a:rPr lang="en" sz="2000" noProof="1">
                <a:highlight>
                  <a:srgbClr val="FFFF00"/>
                </a:highlight>
                <a:latin typeface="Consolas" panose="020B0609020204030204" pitchFamily="49" charset="0"/>
                <a:cs typeface="Consolas" panose="020B0609020204030204" pitchFamily="49" charset="0"/>
              </a:rPr>
              <a:t>socket.sendall(data)</a:t>
            </a:r>
            <a:r>
              <a:rPr lang="en" sz="2000" noProof="1">
                <a:latin typeface="Consolas" panose="020B0609020204030204" pitchFamily="49" charset="0"/>
                <a:cs typeface="Consolas" panose="020B0609020204030204" pitchFamily="49" charset="0"/>
              </a:rPr>
              <a:t> </a:t>
            </a:r>
            <a:r>
              <a:rPr lang="en" sz="2000" noProof="1">
                <a:cs typeface="Consolas" panose="020B0609020204030204" pitchFamily="49" charset="0"/>
              </a:rPr>
              <a:t>— </a:t>
            </a:r>
            <a:r>
              <a:rPr lang="ru-RU" sz="2000" dirty="0"/>
              <a:t>Гарантированно отправляет все данные</a:t>
            </a:r>
            <a:endParaRPr lang="en-US" sz="2000" dirty="0"/>
          </a:p>
          <a:p>
            <a:pPr>
              <a:lnSpc>
                <a:spcPct val="100000"/>
              </a:lnSpc>
              <a:spcBef>
                <a:spcPts val="500"/>
              </a:spcBef>
            </a:pPr>
            <a:r>
              <a:rPr lang="en" sz="1800" dirty="0">
                <a:latin typeface="Consolas" panose="020B0609020204030204" pitchFamily="49" charset="0"/>
                <a:cs typeface="Consolas" panose="020B0609020204030204" pitchFamily="49" charset="0"/>
              </a:rPr>
              <a:t>data</a:t>
            </a:r>
            <a:r>
              <a:rPr lang="en" sz="1800" dirty="0"/>
              <a:t> — </a:t>
            </a:r>
            <a:r>
              <a:rPr lang="ru-RU" sz="1800" dirty="0"/>
              <a:t>байтовая строка (</a:t>
            </a:r>
            <a:r>
              <a:rPr lang="en" sz="1800" noProof="1">
                <a:latin typeface="Consolas" panose="020B0609020204030204" pitchFamily="49" charset="0"/>
                <a:cs typeface="Consolas" panose="020B0609020204030204" pitchFamily="49" charset="0"/>
              </a:rPr>
              <a:t>b"Hello"</a:t>
            </a:r>
            <a:r>
              <a:rPr lang="en" sz="1800" dirty="0"/>
              <a:t>), </a:t>
            </a:r>
            <a:r>
              <a:rPr lang="ru-RU" sz="1800" dirty="0"/>
              <a:t>которую нужно отправить.</a:t>
            </a:r>
          </a:p>
          <a:p>
            <a:pPr marL="0" indent="0">
              <a:lnSpc>
                <a:spcPct val="100000"/>
              </a:lnSpc>
              <a:buNone/>
            </a:pPr>
            <a:r>
              <a:rPr lang="ru-RU" sz="1800" b="1" dirty="0"/>
              <a:t>Что делает?</a:t>
            </a:r>
            <a:endParaRPr lang="ru-RU" sz="1800" dirty="0"/>
          </a:p>
          <a:p>
            <a:pPr>
              <a:lnSpc>
                <a:spcPct val="100000"/>
              </a:lnSpc>
              <a:spcBef>
                <a:spcPts val="0"/>
              </a:spcBef>
            </a:pPr>
            <a:r>
              <a:rPr lang="ru-RU" sz="1800" dirty="0"/>
              <a:t>Отправляет </a:t>
            </a:r>
            <a:r>
              <a:rPr lang="ru-RU" sz="1800" b="1" dirty="0"/>
              <a:t>все данные</a:t>
            </a:r>
            <a:r>
              <a:rPr lang="ru-RU" sz="1800" dirty="0"/>
              <a:t>, даже если это занимает несколько вызовов </a:t>
            </a:r>
            <a:r>
              <a:rPr lang="en" sz="1800" dirty="0"/>
              <a:t>send().</a:t>
            </a:r>
          </a:p>
          <a:p>
            <a:pPr>
              <a:lnSpc>
                <a:spcPct val="100000"/>
              </a:lnSpc>
              <a:spcBef>
                <a:spcPts val="0"/>
              </a:spcBef>
            </a:pPr>
            <a:r>
              <a:rPr lang="ru-RU" sz="1800" dirty="0"/>
              <a:t>Если передача прерывается, выбрасывает </a:t>
            </a:r>
            <a:r>
              <a:rPr lang="en" sz="1800" noProof="1">
                <a:latin typeface="Consolas" panose="020B0609020204030204" pitchFamily="49" charset="0"/>
                <a:cs typeface="Consolas" panose="020B0609020204030204" pitchFamily="49" charset="0"/>
              </a:rPr>
              <a:t>BrokenPipeError</a:t>
            </a:r>
            <a:r>
              <a:rPr lang="en" sz="1800" dirty="0"/>
              <a:t>.</a:t>
            </a:r>
          </a:p>
          <a:p>
            <a:pPr marL="0" indent="0">
              <a:buNone/>
            </a:pPr>
            <a:endParaRPr lang="en" sz="2000" noProof="1">
              <a:cs typeface="Consolas" panose="020B0609020204030204" pitchFamily="49" charset="0"/>
            </a:endParaRPr>
          </a:p>
        </p:txBody>
      </p:sp>
      <p:sp>
        <p:nvSpPr>
          <p:cNvPr id="9" name="TextBox 8">
            <a:extLst>
              <a:ext uri="{FF2B5EF4-FFF2-40B4-BE49-F238E27FC236}">
                <a16:creationId xmlns:a16="http://schemas.microsoft.com/office/drawing/2014/main" id="{2E7DFAF6-C8DE-5ADF-7B2C-FCD22C86C80A}"/>
              </a:ext>
            </a:extLst>
          </p:cNvPr>
          <p:cNvSpPr txBox="1"/>
          <p:nvPr/>
        </p:nvSpPr>
        <p:spPr>
          <a:xfrm>
            <a:off x="838200" y="5449770"/>
            <a:ext cx="9893440" cy="1200329"/>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Отправляем сообщение серверу</a:t>
            </a:r>
            <a:br>
              <a:rPr lang="ru-RU" noProof="1">
                <a:solidFill>
                  <a:srgbClr val="0066FF"/>
                </a:solidFill>
                <a:effectLst/>
                <a:latin typeface="Consolas" panose="020B0609020204030204" pitchFamily="49" charset="0"/>
                <a:cs typeface="Consolas" panose="020B0609020204030204" pitchFamily="49" charset="0"/>
              </a:rPr>
            </a:br>
            <a:r>
              <a:rPr lang="en-US" noProof="1">
                <a:effectLst/>
                <a:latin typeface="Consolas" panose="020B0609020204030204" pitchFamily="49" charset="0"/>
                <a:cs typeface="Consolas" panose="020B0609020204030204" pitchFamily="49" charset="0"/>
              </a:rPr>
              <a:t>bytes_sent = </a:t>
            </a:r>
            <a:r>
              <a:rPr lang="ru-RU" noProof="1">
                <a:effectLst/>
                <a:latin typeface="Consolas" panose="020B0609020204030204" pitchFamily="49" charset="0"/>
                <a:cs typeface="Consolas" panose="020B0609020204030204" pitchFamily="49" charset="0"/>
              </a:rPr>
              <a:t>client_socket.send(</a:t>
            </a:r>
            <a:r>
              <a:rPr lang="ru-RU" noProof="1">
                <a:solidFill>
                  <a:srgbClr val="036A07"/>
                </a:solidFill>
                <a:effectLst/>
                <a:latin typeface="Consolas" panose="020B0609020204030204" pitchFamily="49" charset="0"/>
                <a:cs typeface="Consolas" panose="020B0609020204030204" pitchFamily="49" charset="0"/>
              </a:rPr>
              <a:t>"Привет от клиента!"</a:t>
            </a:r>
            <a:r>
              <a:rPr lang="ru-RU" noProof="1">
                <a:effectLst/>
                <a:latin typeface="Consolas" panose="020B0609020204030204" pitchFamily="49" charset="0"/>
                <a:cs typeface="Consolas" panose="020B0609020204030204" pitchFamily="49" charset="0"/>
              </a:rPr>
              <a:t>.encode())</a:t>
            </a:r>
          </a:p>
          <a:p>
            <a:r>
              <a:rPr lang="ru-RU" noProof="1">
                <a:solidFill>
                  <a:srgbClr val="0066FF"/>
                </a:solidFill>
                <a:effectLst/>
                <a:latin typeface="Consolas" panose="020B0609020204030204" pitchFamily="49" charset="0"/>
                <a:cs typeface="Consolas" panose="020B0609020204030204" pitchFamily="49" charset="0"/>
              </a:rPr>
              <a:t># Отправляем ответ клиенту</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server_socket.sendall(</a:t>
            </a:r>
            <a:r>
              <a:rPr lang="ru-RU" noProof="1">
                <a:solidFill>
                  <a:srgbClr val="036A07"/>
                </a:solidFill>
                <a:effectLst/>
                <a:latin typeface="Consolas" panose="020B0609020204030204" pitchFamily="49" charset="0"/>
                <a:cs typeface="Consolas" panose="020B0609020204030204" pitchFamily="49" charset="0"/>
              </a:rPr>
              <a:t>"Привет от сервера!"</a:t>
            </a:r>
            <a:r>
              <a:rPr lang="ru-RU" noProof="1">
                <a:solidFill>
                  <a:srgbClr val="000000"/>
                </a:solidFill>
                <a:effectLst/>
                <a:latin typeface="Consolas" panose="020B0609020204030204" pitchFamily="49" charset="0"/>
                <a:cs typeface="Consolas" panose="020B0609020204030204" pitchFamily="49" charset="0"/>
              </a:rPr>
              <a:t>.encode())</a:t>
            </a:r>
            <a:endParaRPr lang="ru-RU" noProof="1">
              <a:solidFill>
                <a:srgbClr val="0066FF"/>
              </a:solidFill>
              <a:effectLst/>
              <a:latin typeface="Consolas" panose="020B0609020204030204" pitchFamily="49" charset="0"/>
              <a:cs typeface="Consolas" panose="020B0609020204030204" pitchFamily="49" charset="0"/>
            </a:endParaRPr>
          </a:p>
        </p:txBody>
      </p:sp>
      <p:pic>
        <p:nvPicPr>
          <p:cNvPr id="3" name="Рисунок 2" descr="Направленный вправо указательный палец, тыльная сторона руки со сплошной заливкой">
            <a:extLst>
              <a:ext uri="{FF2B5EF4-FFF2-40B4-BE49-F238E27FC236}">
                <a16:creationId xmlns:a16="http://schemas.microsoft.com/office/drawing/2014/main" id="{1E49365A-38A6-EEC3-7F4A-59599D4819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6720" y="1101993"/>
            <a:ext cx="481480" cy="481480"/>
          </a:xfrm>
          <a:prstGeom prst="rect">
            <a:avLst/>
          </a:prstGeom>
        </p:spPr>
      </p:pic>
      <p:pic>
        <p:nvPicPr>
          <p:cNvPr id="4" name="Рисунок 3" descr="Направленный вправо указательный палец, тыльная сторона руки со сплошной заливкой">
            <a:extLst>
              <a:ext uri="{FF2B5EF4-FFF2-40B4-BE49-F238E27FC236}">
                <a16:creationId xmlns:a16="http://schemas.microsoft.com/office/drawing/2014/main" id="{C0DA484B-775B-28D2-681E-3D73F38EA1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6720" y="3388264"/>
            <a:ext cx="481480" cy="481480"/>
          </a:xfrm>
          <a:prstGeom prst="rect">
            <a:avLst/>
          </a:prstGeom>
        </p:spPr>
      </p:pic>
    </p:spTree>
    <p:extLst>
      <p:ext uri="{BB962C8B-B14F-4D97-AF65-F5344CB8AC3E}">
        <p14:creationId xmlns:p14="http://schemas.microsoft.com/office/powerpoint/2010/main" val="93187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DB537D-CCE6-B370-E9DB-0EBFE7B72D59}"/>
              </a:ext>
            </a:extLst>
          </p:cNvPr>
          <p:cNvSpPr>
            <a:spLocks noGrp="1"/>
          </p:cNvSpPr>
          <p:nvPr>
            <p:ph type="title"/>
          </p:nvPr>
        </p:nvSpPr>
        <p:spPr/>
        <p:txBody>
          <a:bodyPr>
            <a:normAutofit/>
          </a:bodyPr>
          <a:lstStyle/>
          <a:p>
            <a:r>
              <a:rPr lang="ru-RU" dirty="0"/>
              <a:t>Закрытие сокета — </a:t>
            </a:r>
            <a:r>
              <a:rPr lang="en" noProof="1">
                <a:latin typeface="Consolas" panose="020B0609020204030204" pitchFamily="49" charset="0"/>
                <a:cs typeface="Consolas" panose="020B0609020204030204" pitchFamily="49" charset="0"/>
              </a:rPr>
              <a:t>socket.close</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4A6AABA3-6D33-BD64-1A76-42CD7D9687BE}"/>
              </a:ext>
            </a:extLst>
          </p:cNvPr>
          <p:cNvSpPr>
            <a:spLocks noGrp="1"/>
          </p:cNvSpPr>
          <p:nvPr>
            <p:ph idx="1"/>
          </p:nvPr>
        </p:nvSpPr>
        <p:spPr>
          <a:xfrm>
            <a:off x="838200" y="1169234"/>
            <a:ext cx="10515600" cy="1371392"/>
          </a:xfrm>
        </p:spPr>
        <p:txBody>
          <a:bodyPr/>
          <a:lstStyle/>
          <a:p>
            <a:pPr marL="0" indent="0">
              <a:buNone/>
            </a:pPr>
            <a:r>
              <a:rPr lang="en" sz="2000" noProof="1">
                <a:highlight>
                  <a:srgbClr val="FFFF00"/>
                </a:highlight>
                <a:latin typeface="Consolas" panose="020B0609020204030204" pitchFamily="49" charset="0"/>
                <a:cs typeface="Consolas" panose="020B0609020204030204" pitchFamily="49" charset="0"/>
              </a:rPr>
              <a:t>socket.close()</a:t>
            </a:r>
            <a:r>
              <a:rPr lang="ru-RU" sz="2000" noProof="1">
                <a:latin typeface="Consolas" panose="020B0609020204030204" pitchFamily="49" charset="0"/>
                <a:cs typeface="Consolas" panose="020B0609020204030204" pitchFamily="49" charset="0"/>
              </a:rPr>
              <a:t> — </a:t>
            </a:r>
            <a:r>
              <a:rPr lang="ru-RU" sz="2000" dirty="0"/>
              <a:t>Закрывает соединение и освобождает ресурсы.</a:t>
            </a:r>
          </a:p>
          <a:p>
            <a:pPr>
              <a:buNone/>
            </a:pPr>
            <a:r>
              <a:rPr lang="ru-RU" sz="1800" b="1" dirty="0"/>
              <a:t>Что делает?</a:t>
            </a:r>
            <a:endParaRPr lang="ru-RU" sz="1800" dirty="0"/>
          </a:p>
          <a:p>
            <a:pPr>
              <a:lnSpc>
                <a:spcPct val="100000"/>
              </a:lnSpc>
              <a:spcBef>
                <a:spcPts val="200"/>
              </a:spcBef>
            </a:pPr>
            <a:r>
              <a:rPr lang="ru-RU" sz="1800" dirty="0"/>
              <a:t>Закрывает соединение (для клиента или сервера).</a:t>
            </a:r>
          </a:p>
          <a:p>
            <a:pPr>
              <a:lnSpc>
                <a:spcPct val="100000"/>
              </a:lnSpc>
              <a:spcBef>
                <a:spcPts val="200"/>
              </a:spcBef>
            </a:pPr>
            <a:r>
              <a:rPr lang="ru-RU" sz="1800" dirty="0"/>
              <a:t>После вызова </a:t>
            </a:r>
            <a:r>
              <a:rPr lang="en" sz="1800" dirty="0">
                <a:latin typeface="Consolas" panose="020B0609020204030204" pitchFamily="49" charset="0"/>
                <a:cs typeface="Consolas" panose="020B0609020204030204" pitchFamily="49" charset="0"/>
              </a:rPr>
              <a:t>close()</a:t>
            </a:r>
            <a:r>
              <a:rPr lang="en" sz="1800" dirty="0"/>
              <a:t>, </a:t>
            </a:r>
            <a:r>
              <a:rPr lang="ru-RU" sz="1800" dirty="0"/>
              <a:t>сокет </a:t>
            </a:r>
            <a:r>
              <a:rPr lang="ru-RU" sz="1800" b="1" dirty="0"/>
              <a:t>не может быть использован снова</a:t>
            </a:r>
            <a:r>
              <a:rPr lang="ru-RU" sz="1800" dirty="0"/>
              <a:t>.</a:t>
            </a:r>
          </a:p>
          <a:p>
            <a:endParaRPr lang="ru-RU" sz="2000" dirty="0"/>
          </a:p>
        </p:txBody>
      </p:sp>
      <p:sp>
        <p:nvSpPr>
          <p:cNvPr id="4" name="TextBox 3">
            <a:extLst>
              <a:ext uri="{FF2B5EF4-FFF2-40B4-BE49-F238E27FC236}">
                <a16:creationId xmlns:a16="http://schemas.microsoft.com/office/drawing/2014/main" id="{25505E36-BD8D-784F-A2E7-A577991DBA10}"/>
              </a:ext>
            </a:extLst>
          </p:cNvPr>
          <p:cNvSpPr txBox="1"/>
          <p:nvPr/>
        </p:nvSpPr>
        <p:spPr>
          <a:xfrm>
            <a:off x="838200" y="2562642"/>
            <a:ext cx="6878934" cy="646331"/>
          </a:xfrm>
          <a:prstGeom prst="rect">
            <a:avLst/>
          </a:prstGeom>
          <a:solidFill>
            <a:schemeClr val="bg1">
              <a:lumMod val="95000"/>
            </a:schemeClr>
          </a:solidFill>
        </p:spPr>
        <p:txBody>
          <a:bodyPr wrap="square">
            <a:spAutoFit/>
          </a:bodyPr>
          <a:lstStyle/>
          <a:p>
            <a:r>
              <a:rPr lang="ru-RU" noProof="1">
                <a:solidFill>
                  <a:srgbClr val="000000"/>
                </a:solidFill>
                <a:effectLst/>
                <a:latin typeface="Consolas" panose="020B0609020204030204" pitchFamily="49" charset="0"/>
                <a:cs typeface="Consolas" panose="020B0609020204030204" pitchFamily="49" charset="0"/>
              </a:rPr>
              <a:t>conn.close()  </a:t>
            </a:r>
            <a:r>
              <a:rPr lang="ru-RU" noProof="1">
                <a:solidFill>
                  <a:srgbClr val="0066FF"/>
                </a:solidFill>
                <a:effectLst/>
                <a:latin typeface="Consolas" panose="020B0609020204030204" pitchFamily="49" charset="0"/>
                <a:cs typeface="Consolas" panose="020B0609020204030204" pitchFamily="49" charset="0"/>
              </a:rPr>
              <a:t># Закрываем соединение с клиентом</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server_socket.close()  </a:t>
            </a:r>
            <a:r>
              <a:rPr lang="ru-RU" noProof="1">
                <a:solidFill>
                  <a:srgbClr val="0066FF"/>
                </a:solidFill>
                <a:effectLst/>
                <a:latin typeface="Consolas" panose="020B0609020204030204" pitchFamily="49" charset="0"/>
                <a:cs typeface="Consolas" panose="020B0609020204030204" pitchFamily="49" charset="0"/>
              </a:rPr>
              <a:t># Закрываем серверный сокет</a:t>
            </a:r>
          </a:p>
        </p:txBody>
      </p:sp>
      <p:sp>
        <p:nvSpPr>
          <p:cNvPr id="6" name="TextBox 5">
            <a:extLst>
              <a:ext uri="{FF2B5EF4-FFF2-40B4-BE49-F238E27FC236}">
                <a16:creationId xmlns:a16="http://schemas.microsoft.com/office/drawing/2014/main" id="{7EBBABE1-48FB-5DC6-E560-705DEF63D980}"/>
              </a:ext>
            </a:extLst>
          </p:cNvPr>
          <p:cNvSpPr txBox="1"/>
          <p:nvPr/>
        </p:nvSpPr>
        <p:spPr>
          <a:xfrm>
            <a:off x="612951" y="3348615"/>
            <a:ext cx="10601010" cy="2708434"/>
          </a:xfrm>
          <a:prstGeom prst="rect">
            <a:avLst/>
          </a:prstGeom>
          <a:solidFill>
            <a:schemeClr val="bg1">
              <a:lumMod val="95000"/>
            </a:schemeClr>
          </a:solidFill>
        </p:spPr>
        <p:txBody>
          <a:bodyPr wrap="square">
            <a:spAutoFit/>
          </a:bodyPr>
          <a:lstStyle/>
          <a:p>
            <a:pPr>
              <a:buNone/>
            </a:pPr>
            <a:r>
              <a:rPr lang="ru-RU" sz="1700" b="1" dirty="0"/>
              <a:t>🛑 Что происходит с сокетами, если процесс </a:t>
            </a:r>
            <a:r>
              <a:rPr lang="en-US" sz="1700" b="1" dirty="0"/>
              <a:t>«</a:t>
            </a:r>
            <a:r>
              <a:rPr lang="ru-RU" sz="1700" b="1" dirty="0"/>
              <a:t>падает</a:t>
            </a:r>
            <a:r>
              <a:rPr lang="en-US" sz="1700" b="1" dirty="0"/>
              <a:t>»</a:t>
            </a:r>
            <a:r>
              <a:rPr lang="ru-RU" sz="1700" b="1" dirty="0"/>
              <a:t>?</a:t>
            </a:r>
            <a:endParaRPr lang="ru-RU" sz="1700" dirty="0"/>
          </a:p>
          <a:p>
            <a:pPr>
              <a:buNone/>
            </a:pPr>
            <a:r>
              <a:rPr lang="ru-RU" sz="1700" dirty="0"/>
              <a:t>В </a:t>
            </a:r>
            <a:r>
              <a:rPr lang="en" sz="1700" b="1" dirty="0"/>
              <a:t>Linux/macOS</a:t>
            </a:r>
            <a:r>
              <a:rPr lang="en" sz="1700" dirty="0"/>
              <a:t> </a:t>
            </a:r>
            <a:r>
              <a:rPr lang="ru-RU" sz="1700" dirty="0"/>
              <a:t>и </a:t>
            </a:r>
            <a:r>
              <a:rPr lang="en" sz="1700" b="1" dirty="0"/>
              <a:t>Windows</a:t>
            </a:r>
            <a:r>
              <a:rPr lang="en" sz="1700" dirty="0"/>
              <a:t> </a:t>
            </a:r>
            <a:r>
              <a:rPr lang="ru-RU" sz="1700" dirty="0"/>
              <a:t>все сокеты, принадлежащие процессу, </a:t>
            </a:r>
            <a:r>
              <a:rPr lang="ru-RU" sz="1700" b="1" dirty="0"/>
              <a:t>автоматически закрываются</a:t>
            </a:r>
            <a:r>
              <a:rPr lang="ru-RU" sz="1700" dirty="0"/>
              <a:t> при завершении процесса.</a:t>
            </a:r>
          </a:p>
          <a:p>
            <a:pPr>
              <a:buNone/>
            </a:pPr>
            <a:r>
              <a:rPr lang="ru-RU" sz="1700" dirty="0"/>
              <a:t>Операционная система </a:t>
            </a:r>
            <a:r>
              <a:rPr lang="ru-RU" sz="1700" b="1" dirty="0"/>
              <a:t>очищает все файловые дескрипторы</a:t>
            </a:r>
            <a:r>
              <a:rPr lang="ru-RU" sz="1700" dirty="0"/>
              <a:t>, включая сетевые сокеты.</a:t>
            </a:r>
          </a:p>
          <a:p>
            <a:pPr marL="285750" indent="-285750">
              <a:buFont typeface="Arial" panose="020B0604020202020204" pitchFamily="34" charset="0"/>
              <a:buChar char="•"/>
            </a:pPr>
            <a:r>
              <a:rPr lang="ru-RU" sz="1700" b="1" dirty="0"/>
              <a:t>Если процесс закрывается </a:t>
            </a:r>
            <a:r>
              <a:rPr lang="en-US" sz="1700" b="1" dirty="0"/>
              <a:t>«</a:t>
            </a:r>
            <a:r>
              <a:rPr lang="ru-RU" sz="1700" b="1" dirty="0"/>
              <a:t>нормально</a:t>
            </a:r>
            <a:r>
              <a:rPr lang="en-US" sz="1700" b="1" dirty="0"/>
              <a:t>»</a:t>
            </a:r>
            <a:endParaRPr lang="ru-RU" sz="1700" b="1" dirty="0"/>
          </a:p>
          <a:p>
            <a:pPr marL="742950" lvl="1" indent="-285750">
              <a:buFont typeface="Arial" panose="020B0604020202020204" pitchFamily="34" charset="0"/>
              <a:buChar char="•"/>
            </a:pPr>
            <a:r>
              <a:rPr lang="ru-RU" sz="1700" dirty="0"/>
              <a:t>ОС отправляет </a:t>
            </a:r>
            <a:r>
              <a:rPr lang="en" sz="1700" dirty="0"/>
              <a:t>FIN, </a:t>
            </a:r>
            <a:r>
              <a:rPr lang="ru-RU" sz="1700" dirty="0"/>
              <a:t>клиент получает </a:t>
            </a:r>
            <a:r>
              <a:rPr lang="en" sz="1700" dirty="0"/>
              <a:t>EOF </a:t>
            </a:r>
            <a:r>
              <a:rPr lang="ru-RU" sz="1700" dirty="0"/>
              <a:t>в </a:t>
            </a:r>
            <a:r>
              <a:rPr lang="en" sz="1700" noProof="1">
                <a:latin typeface="Consolas" panose="020B0609020204030204" pitchFamily="49" charset="0"/>
                <a:cs typeface="Consolas" panose="020B0609020204030204" pitchFamily="49" charset="0"/>
              </a:rPr>
              <a:t>recv()</a:t>
            </a:r>
            <a:r>
              <a:rPr lang="en" sz="1700" dirty="0"/>
              <a:t> </a:t>
            </a:r>
            <a:r>
              <a:rPr lang="ru-RU" sz="1700" dirty="0"/>
              <a:t>и закрывает соединение.</a:t>
            </a:r>
          </a:p>
          <a:p>
            <a:pPr marL="742950" lvl="1" indent="-285750">
              <a:buFont typeface="Arial" panose="020B0604020202020204" pitchFamily="34" charset="0"/>
              <a:buChar char="•"/>
            </a:pPr>
            <a:r>
              <a:rPr lang="en" sz="1700" dirty="0"/>
              <a:t>TCP-</a:t>
            </a:r>
            <a:r>
              <a:rPr lang="ru-RU" sz="1700" dirty="0"/>
              <a:t>соединение переходит в </a:t>
            </a:r>
            <a:r>
              <a:rPr lang="en" sz="1700" dirty="0"/>
              <a:t>TIME_WAIT (</a:t>
            </a:r>
            <a:r>
              <a:rPr lang="ru-RU" sz="1700" dirty="0"/>
              <a:t>обычно на 30-120 секунд).</a:t>
            </a:r>
          </a:p>
          <a:p>
            <a:pPr marL="285750" indent="-285750">
              <a:buFont typeface="Arial" panose="020B0604020202020204" pitchFamily="34" charset="0"/>
              <a:buChar char="•"/>
            </a:pPr>
            <a:r>
              <a:rPr lang="ru-RU" sz="1700" b="1" dirty="0"/>
              <a:t>Если процесс </a:t>
            </a:r>
            <a:r>
              <a:rPr lang="en-US" sz="1700" b="1" dirty="0"/>
              <a:t>«</a:t>
            </a:r>
            <a:r>
              <a:rPr lang="ru-RU" sz="1700" b="1" dirty="0"/>
              <a:t>падает</a:t>
            </a:r>
            <a:r>
              <a:rPr lang="en-US" sz="1700" b="1" dirty="0"/>
              <a:t>»</a:t>
            </a:r>
            <a:r>
              <a:rPr lang="ru-RU" sz="1700" b="1" dirty="0"/>
              <a:t> без </a:t>
            </a:r>
            <a:r>
              <a:rPr lang="en" sz="1700" b="1" dirty="0">
                <a:latin typeface="Consolas" panose="020B0609020204030204" pitchFamily="49" charset="0"/>
                <a:cs typeface="Consolas" panose="020B0609020204030204" pitchFamily="49" charset="0"/>
              </a:rPr>
              <a:t>close()</a:t>
            </a:r>
            <a:endParaRPr lang="ru-RU" sz="1700" b="1" dirty="0">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ru-RU" sz="1700" dirty="0"/>
              <a:t>ОС </a:t>
            </a:r>
            <a:r>
              <a:rPr lang="ru-RU" sz="1700" b="1" dirty="0"/>
              <a:t>форсирует закрытие</a:t>
            </a:r>
            <a:r>
              <a:rPr lang="ru-RU" sz="1700" dirty="0"/>
              <a:t> и отправляет </a:t>
            </a:r>
            <a:r>
              <a:rPr lang="en" sz="1700" dirty="0"/>
              <a:t>RST (Reset).</a:t>
            </a:r>
            <a:endParaRPr lang="ru-RU" sz="1700" dirty="0"/>
          </a:p>
          <a:p>
            <a:pPr marL="742950" lvl="1" indent="-285750">
              <a:buFont typeface="Arial" panose="020B0604020202020204" pitchFamily="34" charset="0"/>
              <a:buChar char="•"/>
            </a:pPr>
            <a:r>
              <a:rPr lang="ru-RU" sz="1700" dirty="0"/>
              <a:t>Клиенту </a:t>
            </a:r>
            <a:r>
              <a:rPr lang="en" sz="1700" noProof="1">
                <a:latin typeface="Consolas" panose="020B0609020204030204" pitchFamily="49" charset="0"/>
                <a:cs typeface="Consolas" panose="020B0609020204030204" pitchFamily="49" charset="0"/>
              </a:rPr>
              <a:t>recv()</a:t>
            </a:r>
            <a:r>
              <a:rPr lang="en" sz="1700" dirty="0"/>
              <a:t> </a:t>
            </a:r>
            <a:r>
              <a:rPr lang="ru-RU" sz="1700" dirty="0"/>
              <a:t>вернет ошибку </a:t>
            </a:r>
            <a:r>
              <a:rPr lang="en" sz="1700" dirty="0">
                <a:latin typeface="Consolas" panose="020B0609020204030204" pitchFamily="49" charset="0"/>
                <a:cs typeface="Consolas" panose="020B0609020204030204" pitchFamily="49" charset="0"/>
              </a:rPr>
              <a:t>Connection reset by peer</a:t>
            </a:r>
            <a:r>
              <a:rPr lang="en" sz="1700" dirty="0"/>
              <a:t>.</a:t>
            </a:r>
          </a:p>
        </p:txBody>
      </p:sp>
      <p:sp>
        <p:nvSpPr>
          <p:cNvPr id="10" name="TextBox 9">
            <a:extLst>
              <a:ext uri="{FF2B5EF4-FFF2-40B4-BE49-F238E27FC236}">
                <a16:creationId xmlns:a16="http://schemas.microsoft.com/office/drawing/2014/main" id="{933DF9DD-D183-D259-EC64-E6D7F2E1C149}"/>
              </a:ext>
            </a:extLst>
          </p:cNvPr>
          <p:cNvSpPr txBox="1"/>
          <p:nvPr/>
        </p:nvSpPr>
        <p:spPr>
          <a:xfrm>
            <a:off x="904353" y="6173069"/>
            <a:ext cx="9927771" cy="646331"/>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Разрешаем повторное использование порта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server_socket.setsockopt(socket.</a:t>
            </a:r>
            <a:r>
              <a:rPr lang="ru-RU" b="1" noProof="1">
                <a:solidFill>
                  <a:srgbClr val="C5060B"/>
                </a:solidFill>
                <a:effectLst/>
                <a:latin typeface="Consolas" panose="020B0609020204030204" pitchFamily="49" charset="0"/>
                <a:cs typeface="Consolas" panose="020B0609020204030204" pitchFamily="49" charset="0"/>
              </a:rPr>
              <a:t>SOL_SOCKET</a:t>
            </a:r>
            <a:r>
              <a:rPr lang="ru-RU" noProof="1">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SO_REUSEADDR</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a:t>
            </a:r>
            <a:r>
              <a:rPr lang="ru-RU"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4993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9279C6-4852-6598-9B66-9E7C12E5AE86}"/>
              </a:ext>
            </a:extLst>
          </p:cNvPr>
          <p:cNvSpPr>
            <a:spLocks noGrp="1"/>
          </p:cNvSpPr>
          <p:nvPr>
            <p:ph type="title"/>
          </p:nvPr>
        </p:nvSpPr>
        <p:spPr>
          <a:xfrm>
            <a:off x="687475" y="391885"/>
            <a:ext cx="6487047" cy="842352"/>
          </a:xfrm>
        </p:spPr>
        <p:txBody>
          <a:bodyPr/>
          <a:lstStyle/>
          <a:p>
            <a:r>
              <a:rPr lang="ru-RU" dirty="0"/>
              <a:t>Резюме по </a:t>
            </a:r>
            <a:r>
              <a:rPr lang="en-US" dirty="0"/>
              <a:t>socket API</a:t>
            </a:r>
            <a:endParaRPr lang="ru-RU" dirty="0"/>
          </a:p>
        </p:txBody>
      </p:sp>
      <p:graphicFrame>
        <p:nvGraphicFramePr>
          <p:cNvPr id="4" name="Объект 3">
            <a:extLst>
              <a:ext uri="{FF2B5EF4-FFF2-40B4-BE49-F238E27FC236}">
                <a16:creationId xmlns:a16="http://schemas.microsoft.com/office/drawing/2014/main" id="{A58EAE82-A775-CCC3-7DC7-60B214E0E463}"/>
              </a:ext>
            </a:extLst>
          </p:cNvPr>
          <p:cNvGraphicFramePr>
            <a:graphicFrameLocks noGrp="1"/>
          </p:cNvGraphicFramePr>
          <p:nvPr>
            <p:ph idx="1"/>
          </p:nvPr>
        </p:nvGraphicFramePr>
        <p:xfrm>
          <a:off x="265443" y="2126227"/>
          <a:ext cx="6909079" cy="3840480"/>
        </p:xfrm>
        <a:graphic>
          <a:graphicData uri="http://schemas.openxmlformats.org/drawingml/2006/table">
            <a:tbl>
              <a:tblPr bandRow="1">
                <a:tableStyleId>{5DA37D80-6434-44D0-A028-1B22A696006F}</a:tableStyleId>
              </a:tblPr>
              <a:tblGrid>
                <a:gridCol w="1171471">
                  <a:extLst>
                    <a:ext uri="{9D8B030D-6E8A-4147-A177-3AD203B41FA5}">
                      <a16:colId xmlns:a16="http://schemas.microsoft.com/office/drawing/2014/main" val="2698185826"/>
                    </a:ext>
                  </a:extLst>
                </a:gridCol>
                <a:gridCol w="3195376">
                  <a:extLst>
                    <a:ext uri="{9D8B030D-6E8A-4147-A177-3AD203B41FA5}">
                      <a16:colId xmlns:a16="http://schemas.microsoft.com/office/drawing/2014/main" val="1911969473"/>
                    </a:ext>
                  </a:extLst>
                </a:gridCol>
                <a:gridCol w="1678075">
                  <a:extLst>
                    <a:ext uri="{9D8B030D-6E8A-4147-A177-3AD203B41FA5}">
                      <a16:colId xmlns:a16="http://schemas.microsoft.com/office/drawing/2014/main" val="2787119274"/>
                    </a:ext>
                  </a:extLst>
                </a:gridCol>
                <a:gridCol w="864157">
                  <a:extLst>
                    <a:ext uri="{9D8B030D-6E8A-4147-A177-3AD203B41FA5}">
                      <a16:colId xmlns:a16="http://schemas.microsoft.com/office/drawing/2014/main" val="3401258281"/>
                    </a:ext>
                  </a:extLst>
                </a:gridCol>
              </a:tblGrid>
              <a:tr h="0">
                <a:tc>
                  <a:txBody>
                    <a:bodyPr/>
                    <a:lstStyle/>
                    <a:p>
                      <a:pPr algn="ctr">
                        <a:buNone/>
                      </a:pPr>
                      <a:r>
                        <a:rPr lang="ru-RU" b="1" dirty="0">
                          <a:solidFill>
                            <a:schemeClr val="tx1"/>
                          </a:solidFill>
                        </a:rPr>
                        <a:t>Метод</a:t>
                      </a:r>
                      <a:endParaRPr lang="ru-RU" dirty="0">
                        <a:solidFill>
                          <a:schemeClr val="tx1"/>
                        </a:solidFill>
                      </a:endParaRPr>
                    </a:p>
                  </a:txBody>
                  <a:tcPr anchor="ctr"/>
                </a:tc>
                <a:tc>
                  <a:txBody>
                    <a:bodyPr/>
                    <a:lstStyle/>
                    <a:p>
                      <a:pPr algn="ctr">
                        <a:buNone/>
                      </a:pPr>
                      <a:r>
                        <a:rPr lang="ru-RU" b="1" dirty="0">
                          <a:solidFill>
                            <a:schemeClr val="tx1"/>
                          </a:solidFill>
                        </a:rPr>
                        <a:t>Назначение</a:t>
                      </a:r>
                      <a:endParaRPr lang="ru-RU" dirty="0">
                        <a:solidFill>
                          <a:schemeClr val="tx1"/>
                        </a:solidFill>
                      </a:endParaRPr>
                    </a:p>
                  </a:txBody>
                  <a:tcPr anchor="ctr"/>
                </a:tc>
                <a:tc>
                  <a:txBody>
                    <a:bodyPr/>
                    <a:lstStyle/>
                    <a:p>
                      <a:pPr algn="ctr">
                        <a:buNone/>
                      </a:pPr>
                      <a:r>
                        <a:rPr lang="ru-RU" b="1" dirty="0">
                          <a:solidFill>
                            <a:schemeClr val="tx1"/>
                          </a:solidFill>
                        </a:rPr>
                        <a:t>Где используется</a:t>
                      </a:r>
                      <a:endParaRPr lang="ru-RU" dirty="0">
                        <a:solidFill>
                          <a:schemeClr val="tx1"/>
                        </a:solidFill>
                      </a:endParaRPr>
                    </a:p>
                  </a:txBody>
                  <a:tcPr anchor="ctr"/>
                </a:tc>
                <a:tc>
                  <a:txBody>
                    <a:bodyPr/>
                    <a:lstStyle/>
                    <a:p>
                      <a:pPr algn="ctr">
                        <a:buNone/>
                      </a:pPr>
                      <a:r>
                        <a:rPr lang="en-US" b="1" dirty="0">
                          <a:solidFill>
                            <a:schemeClr val="tx1"/>
                          </a:solidFill>
                        </a:rPr>
                        <a:t>Non</a:t>
                      </a:r>
                      <a:br>
                        <a:rPr lang="en-US" b="1" dirty="0">
                          <a:solidFill>
                            <a:schemeClr val="tx1"/>
                          </a:solidFill>
                        </a:rPr>
                      </a:br>
                      <a:r>
                        <a:rPr lang="en-US" b="1" dirty="0">
                          <a:solidFill>
                            <a:schemeClr val="tx1"/>
                          </a:solidFill>
                        </a:rPr>
                        <a:t>Block</a:t>
                      </a:r>
                      <a:endParaRPr lang="ru-RU" b="1" dirty="0">
                        <a:solidFill>
                          <a:schemeClr val="tx1"/>
                        </a:solidFill>
                      </a:endParaRPr>
                    </a:p>
                  </a:txBody>
                  <a:tcPr anchor="ctr"/>
                </a:tc>
                <a:extLst>
                  <a:ext uri="{0D108BD9-81ED-4DB2-BD59-A6C34878D82A}">
                    <a16:rowId xmlns:a16="http://schemas.microsoft.com/office/drawing/2014/main" val="3347001331"/>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bind</a:t>
                      </a:r>
                    </a:p>
                  </a:txBody>
                  <a:tcPr anchor="ctr"/>
                </a:tc>
                <a:tc>
                  <a:txBody>
                    <a:bodyPr/>
                    <a:lstStyle/>
                    <a:p>
                      <a:pPr>
                        <a:buNone/>
                      </a:pPr>
                      <a:r>
                        <a:rPr lang="ru-RU" dirty="0">
                          <a:solidFill>
                            <a:schemeClr val="tx1"/>
                          </a:solidFill>
                        </a:rPr>
                        <a:t>Привязывает сокет к </a:t>
                      </a:r>
                      <a:r>
                        <a:rPr lang="en" dirty="0">
                          <a:solidFill>
                            <a:schemeClr val="tx1"/>
                          </a:solidFill>
                        </a:rPr>
                        <a:t>IP/</a:t>
                      </a:r>
                      <a:r>
                        <a:rPr lang="ru-RU" dirty="0">
                          <a:solidFill>
                            <a:schemeClr val="tx1"/>
                          </a:solidFill>
                        </a:rPr>
                        <a:t>порту</a:t>
                      </a:r>
                      <a:r>
                        <a:rPr lang="en-US" dirty="0">
                          <a:solidFill>
                            <a:schemeClr val="tx1"/>
                          </a:solidFill>
                        </a:rPr>
                        <a:t> </a:t>
                      </a:r>
                      <a:r>
                        <a:rPr lang="ru-RU" dirty="0">
                          <a:solidFill>
                            <a:schemeClr val="tx1"/>
                          </a:solidFill>
                        </a:rPr>
                        <a:t>или файлу</a:t>
                      </a:r>
                    </a:p>
                  </a:txBody>
                  <a:tcPr anchor="ctr"/>
                </a:tc>
                <a:tc>
                  <a:txBody>
                    <a:bodyPr/>
                    <a:lstStyle/>
                    <a:p>
                      <a:pPr>
                        <a:buNone/>
                      </a:pPr>
                      <a:r>
                        <a:rPr lang="ru-RU">
                          <a:solidFill>
                            <a:schemeClr val="tx1"/>
                          </a:solidFill>
                        </a:rPr>
                        <a:t>Сервер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540386345"/>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listen</a:t>
                      </a:r>
                    </a:p>
                  </a:txBody>
                  <a:tcPr anchor="ctr"/>
                </a:tc>
                <a:tc>
                  <a:txBody>
                    <a:bodyPr/>
                    <a:lstStyle/>
                    <a:p>
                      <a:pPr>
                        <a:buNone/>
                      </a:pPr>
                      <a:r>
                        <a:rPr lang="ru-RU">
                          <a:solidFill>
                            <a:schemeClr val="tx1"/>
                          </a:solidFill>
                        </a:rPr>
                        <a:t>Начинает слушать соединения</a:t>
                      </a:r>
                    </a:p>
                  </a:txBody>
                  <a:tcPr anchor="ctr"/>
                </a:tc>
                <a:tc>
                  <a:txBody>
                    <a:bodyPr/>
                    <a:lstStyle/>
                    <a:p>
                      <a:pPr>
                        <a:buNone/>
                      </a:pPr>
                      <a:r>
                        <a:rPr lang="ru-RU" dirty="0">
                          <a:solidFill>
                            <a:schemeClr val="tx1"/>
                          </a:solidFill>
                        </a:rPr>
                        <a:t>Сервер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1792003607"/>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accept</a:t>
                      </a:r>
                    </a:p>
                  </a:txBody>
                  <a:tcPr anchor="ctr"/>
                </a:tc>
                <a:tc>
                  <a:txBody>
                    <a:bodyPr/>
                    <a:lstStyle/>
                    <a:p>
                      <a:pPr>
                        <a:buNone/>
                      </a:pPr>
                      <a:r>
                        <a:rPr lang="ru-RU">
                          <a:solidFill>
                            <a:schemeClr val="tx1"/>
                          </a:solidFill>
                        </a:rPr>
                        <a:t>Ожидает клиента</a:t>
                      </a:r>
                    </a:p>
                  </a:txBody>
                  <a:tcPr anchor="ctr"/>
                </a:tc>
                <a:tc>
                  <a:txBody>
                    <a:bodyPr/>
                    <a:lstStyle/>
                    <a:p>
                      <a:pPr>
                        <a:buNone/>
                      </a:pPr>
                      <a:r>
                        <a:rPr lang="ru-RU" dirty="0">
                          <a:solidFill>
                            <a:schemeClr val="tx1"/>
                          </a:solidFill>
                        </a:rPr>
                        <a:t>Сервер</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586894134"/>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connect</a:t>
                      </a:r>
                    </a:p>
                  </a:txBody>
                  <a:tcPr anchor="ctr"/>
                </a:tc>
                <a:tc>
                  <a:txBody>
                    <a:bodyPr/>
                    <a:lstStyle/>
                    <a:p>
                      <a:pPr>
                        <a:buNone/>
                      </a:pPr>
                      <a:r>
                        <a:rPr lang="ru-RU">
                          <a:solidFill>
                            <a:schemeClr val="tx1"/>
                          </a:solidFill>
                        </a:rPr>
                        <a:t>Подключается к серверу</a:t>
                      </a:r>
                    </a:p>
                  </a:txBody>
                  <a:tcPr anchor="ctr"/>
                </a:tc>
                <a:tc>
                  <a:txBody>
                    <a:bodyPr/>
                    <a:lstStyle/>
                    <a:p>
                      <a:pPr>
                        <a:buNone/>
                      </a:pPr>
                      <a:r>
                        <a:rPr lang="ru-RU">
                          <a:solidFill>
                            <a:schemeClr val="tx1"/>
                          </a:solidFill>
                        </a:rPr>
                        <a:t>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833576087"/>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recv</a:t>
                      </a:r>
                    </a:p>
                  </a:txBody>
                  <a:tcPr anchor="ctr"/>
                </a:tc>
                <a:tc>
                  <a:txBody>
                    <a:bodyPr/>
                    <a:lstStyle/>
                    <a:p>
                      <a:pPr>
                        <a:buNone/>
                      </a:pPr>
                      <a:r>
                        <a:rPr lang="ru-RU">
                          <a:solidFill>
                            <a:schemeClr val="tx1"/>
                          </a:solidFill>
                        </a:rPr>
                        <a:t>Получает данные</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4154550608"/>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send</a:t>
                      </a:r>
                    </a:p>
                  </a:txBody>
                  <a:tcPr anchor="ctr"/>
                </a:tc>
                <a:tc>
                  <a:txBody>
                    <a:bodyPr/>
                    <a:lstStyle/>
                    <a:p>
                      <a:pPr>
                        <a:buNone/>
                      </a:pPr>
                      <a:r>
                        <a:rPr lang="ru-RU">
                          <a:solidFill>
                            <a:schemeClr val="tx1"/>
                          </a:solidFill>
                        </a:rPr>
                        <a:t>Отправляет часть данных</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1389938513"/>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sendall</a:t>
                      </a:r>
                    </a:p>
                  </a:txBody>
                  <a:tcPr anchor="ctr"/>
                </a:tc>
                <a:tc>
                  <a:txBody>
                    <a:bodyPr/>
                    <a:lstStyle/>
                    <a:p>
                      <a:pPr>
                        <a:buNone/>
                      </a:pPr>
                      <a:r>
                        <a:rPr lang="ru-RU">
                          <a:solidFill>
                            <a:schemeClr val="tx1"/>
                          </a:solidFill>
                        </a:rPr>
                        <a:t>Отправляет все данные</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384338221"/>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close</a:t>
                      </a:r>
                    </a:p>
                  </a:txBody>
                  <a:tcPr anchor="ctr"/>
                </a:tc>
                <a:tc>
                  <a:txBody>
                    <a:bodyPr/>
                    <a:lstStyle/>
                    <a:p>
                      <a:pPr>
                        <a:buNone/>
                      </a:pPr>
                      <a:r>
                        <a:rPr lang="ru-RU">
                          <a:solidFill>
                            <a:schemeClr val="tx1"/>
                          </a:solidFill>
                        </a:rPr>
                        <a:t>Закрывает соединение</a:t>
                      </a:r>
                    </a:p>
                  </a:txBody>
                  <a:tcPr anchor="ctr"/>
                </a:tc>
                <a:tc>
                  <a:txBody>
                    <a:bodyPr/>
                    <a:lstStyle/>
                    <a:p>
                      <a:pPr>
                        <a:buNone/>
                      </a:pPr>
                      <a:r>
                        <a:rPr lang="ru-RU" dirty="0">
                          <a:solidFill>
                            <a:schemeClr val="tx1"/>
                          </a:solidFill>
                        </a:rPr>
                        <a:t>Сервер, клиент</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1407066441"/>
                  </a:ext>
                </a:extLst>
              </a:tr>
            </a:tbl>
          </a:graphicData>
        </a:graphic>
      </p:graphicFrame>
      <p:pic>
        <p:nvPicPr>
          <p:cNvPr id="5" name="Picture 2" descr="TCP socket flow">
            <a:extLst>
              <a:ext uri="{FF2B5EF4-FFF2-40B4-BE49-F238E27FC236}">
                <a16:creationId xmlns:a16="http://schemas.microsoft.com/office/drawing/2014/main" id="{C51BA338-0EB6-3A3A-7BD1-2259A6515A8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87200" y="1004835"/>
            <a:ext cx="4804800" cy="541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56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9F923B-5D51-9536-52A1-4744096DB525}"/>
              </a:ext>
            </a:extLst>
          </p:cNvPr>
          <p:cNvSpPr>
            <a:spLocks noGrp="1"/>
          </p:cNvSpPr>
          <p:nvPr>
            <p:ph type="title"/>
          </p:nvPr>
        </p:nvSpPr>
        <p:spPr>
          <a:xfrm>
            <a:off x="491113" y="185246"/>
            <a:ext cx="10515600" cy="731821"/>
          </a:xfrm>
        </p:spPr>
        <p:txBody>
          <a:bodyPr/>
          <a:lstStyle/>
          <a:p>
            <a:r>
              <a:rPr lang="ru-RU" dirty="0"/>
              <a:t>Файловый сокет</a:t>
            </a:r>
            <a:r>
              <a:rPr lang="en-US" dirty="0"/>
              <a:t>: </a:t>
            </a:r>
            <a:r>
              <a:rPr lang="ru-RU" dirty="0"/>
              <a:t>сервер</a:t>
            </a:r>
          </a:p>
        </p:txBody>
      </p:sp>
      <p:sp>
        <p:nvSpPr>
          <p:cNvPr id="3" name="Объект 2">
            <a:extLst>
              <a:ext uri="{FF2B5EF4-FFF2-40B4-BE49-F238E27FC236}">
                <a16:creationId xmlns:a16="http://schemas.microsoft.com/office/drawing/2014/main" id="{125C17AB-98F5-8752-05D2-BFC254A126E8}"/>
              </a:ext>
            </a:extLst>
          </p:cNvPr>
          <p:cNvSpPr>
            <a:spLocks noGrp="1"/>
          </p:cNvSpPr>
          <p:nvPr>
            <p:ph idx="1"/>
          </p:nvPr>
        </p:nvSpPr>
        <p:spPr>
          <a:xfrm>
            <a:off x="601643" y="856778"/>
            <a:ext cx="8411727" cy="5755687"/>
          </a:xfrm>
          <a:solidFill>
            <a:schemeClr val="bg1">
              <a:lumMod val="95000"/>
            </a:schemeClr>
          </a:solidFill>
        </p:spPr>
        <p:txBody>
          <a:bodyPr/>
          <a:lstStyle/>
          <a:p>
            <a:pPr marL="0" indent="0">
              <a:lnSpc>
                <a:spcPct val="95000"/>
              </a:lnSpc>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C5060B"/>
                </a:solidFill>
                <a:effectLst/>
                <a:latin typeface="Consolas" panose="020B0609020204030204" pitchFamily="49" charset="0"/>
                <a:cs typeface="Consolas" panose="020B0609020204030204" pitchFamily="49" charset="0"/>
              </a:rPr>
              <a:t>SOCKET_PATH</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36A07"/>
                </a:solidFill>
                <a:effectLst/>
                <a:latin typeface="Consolas" panose="020B0609020204030204" pitchFamily="49" charset="0"/>
                <a:cs typeface="Consolas" panose="020B0609020204030204" pitchFamily="49" charset="0"/>
              </a:rPr>
              <a:t>"/tmp/my_socket"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a:t>
            </a:r>
            <a:r>
              <a:rPr lang="en-US"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(Удаляем старый сокет, если он остался)</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UNIX-сокет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AF_UNIX</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 )</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Привязка к файлу (для UNIX-сокетов).</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bind</a:t>
            </a:r>
            <a:r>
              <a:rPr lang="ru-RU" sz="1800" noProof="1">
                <a:solidFill>
                  <a:srgbClr val="000000"/>
                </a:solidFill>
                <a:effectLst/>
                <a:latin typeface="Consolas" panose="020B0609020204030204" pitchFamily="49" charset="0"/>
                <a:cs typeface="Consolas" panose="020B0609020204030204" pitchFamily="49" charset="0"/>
              </a:rPr>
              <a:t>(</a:t>
            </a:r>
            <a:r>
              <a:rPr lang="ru-RU" sz="1800" b="1" noProof="1">
                <a:solidFill>
                  <a:srgbClr val="C5060B"/>
                </a:solidFill>
                <a:effectLst/>
                <a:latin typeface="Consolas" panose="020B0609020204030204" pitchFamily="49" charset="0"/>
                <a:cs typeface="Consolas" panose="020B0609020204030204" pitchFamily="49" charset="0"/>
              </a:rPr>
              <a:t>SOCKET_PATH</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Переводим сокет в режим ожидания подключений</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listen</a:t>
            </a:r>
            <a:r>
              <a:rPr lang="ru-RU" sz="1800" noProof="1">
                <a:solidFill>
                  <a:srgbClr val="000000"/>
                </a:solidFill>
                <a:effectLst/>
                <a:latin typeface="Consolas" panose="020B0609020204030204" pitchFamily="49" charset="0"/>
                <a:cs typeface="Consolas" panose="020B0609020204030204" pitchFamily="49" charset="0"/>
              </a:rPr>
              <a:t>() </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"Сервер ожидает соединения..."</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Ожидание подключения от клиента — принятие подключения</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 </a:t>
            </a:r>
            <a:r>
              <a:rPr lang="ru-RU" sz="1800" b="1" noProof="1">
                <a:solidFill>
                  <a:srgbClr val="C5060B"/>
                </a:solidFill>
                <a:effectLst/>
                <a:latin typeface="Consolas" panose="020B0609020204030204" pitchFamily="49" charset="0"/>
                <a:cs typeface="Consolas" panose="020B0609020204030204" pitchFamily="49" charset="0"/>
              </a:rPr>
              <a:t>_</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accept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-&gt; (socket object, address info)</a:t>
            </a:r>
            <a:br>
              <a:rPr lang="ru-RU" sz="1800" noProof="1">
                <a:solidFill>
                  <a:srgbClr val="0066FF"/>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"Клиент подключился!"</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Получение данных (буфер 1024 байт)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"Получено:"</a:t>
            </a:r>
            <a:r>
              <a:rPr lang="ru-RU" sz="1800" noProof="1">
                <a:solidFill>
                  <a:srgbClr val="000000"/>
                </a:solidFill>
                <a:effectLst/>
                <a:latin typeface="Consolas" panose="020B0609020204030204" pitchFamily="49" charset="0"/>
                <a:cs typeface="Consolas" panose="020B0609020204030204" pitchFamily="49" charset="0"/>
              </a:rPr>
              <a:t>, data.decode())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Получение данных всем клиентам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b="1" noProof="1">
                <a:solidFill>
                  <a:srgbClr val="0000FF"/>
                </a:solidFill>
                <a:effectLst/>
                <a:latin typeface="Consolas" panose="020B0609020204030204" pitchFamily="49" charset="0"/>
                <a:cs typeface="Consolas" panose="020B0609020204030204" pitchFamily="49" charset="0"/>
              </a:rPr>
              <a:t>b</a:t>
            </a:r>
            <a:r>
              <a:rPr lang="ru-RU" sz="1800" noProof="1">
                <a:solidFill>
                  <a:srgbClr val="036A07"/>
                </a:solidFill>
                <a:effectLst/>
                <a:latin typeface="Consolas" panose="020B0609020204030204" pitchFamily="49" charset="0"/>
                <a:cs typeface="Consolas" panose="020B0609020204030204" pitchFamily="49" charset="0"/>
              </a:rPr>
              <a:t>"Hello from server!"</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conn.close()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a:t>
            </a:r>
            <a:endParaRPr lang="ru-RU" sz="1800" noProof="1">
              <a:solidFill>
                <a:srgbClr val="0066FF"/>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73215B7E-5BD3-DA2F-20D9-0F14E0D6646B}"/>
              </a:ext>
            </a:extLst>
          </p:cNvPr>
          <p:cNvSpPr txBox="1"/>
          <p:nvPr/>
        </p:nvSpPr>
        <p:spPr>
          <a:xfrm>
            <a:off x="5929784" y="5572909"/>
            <a:ext cx="6099348" cy="1200329"/>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./file_socket_server.py</a:t>
            </a:r>
          </a:p>
          <a:p>
            <a:pPr>
              <a:buNone/>
            </a:pPr>
            <a:r>
              <a:rPr lang="ru-RU" noProof="1">
                <a:solidFill>
                  <a:srgbClr val="2FFF12"/>
                </a:solidFill>
                <a:effectLst/>
                <a:latin typeface="Consolas" panose="020B0609020204030204" pitchFamily="49" charset="0"/>
                <a:cs typeface="Consolas" panose="020B0609020204030204" pitchFamily="49" charset="0"/>
              </a:rPr>
              <a:t>Сервер ожидает соединения...</a:t>
            </a:r>
          </a:p>
          <a:p>
            <a:pPr>
              <a:buNone/>
            </a:pPr>
            <a:r>
              <a:rPr lang="ru-RU" noProof="1">
                <a:solidFill>
                  <a:srgbClr val="2FFF12"/>
                </a:solidFill>
                <a:effectLst/>
                <a:latin typeface="Consolas" panose="020B0609020204030204" pitchFamily="49" charset="0"/>
                <a:cs typeface="Consolas" panose="020B0609020204030204" pitchFamily="49" charset="0"/>
              </a:rPr>
              <a:t>Клиент подключился!</a:t>
            </a:r>
          </a:p>
          <a:p>
            <a:r>
              <a:rPr lang="ru-RU" noProof="1">
                <a:solidFill>
                  <a:srgbClr val="2FFF12"/>
                </a:solidFill>
                <a:effectLst/>
                <a:latin typeface="Consolas" panose="020B0609020204030204" pitchFamily="49" charset="0"/>
                <a:cs typeface="Consolas" panose="020B0609020204030204" pitchFamily="49" charset="0"/>
              </a:rPr>
              <a:t>Получено: Hello from client!</a:t>
            </a:r>
          </a:p>
        </p:txBody>
      </p:sp>
      <p:pic>
        <p:nvPicPr>
          <p:cNvPr id="8" name="Picture 2" descr="Diagram for TCP socket flow; TCP connection between the master node and...  | Download Scientific Diagram">
            <a:extLst>
              <a:ext uri="{FF2B5EF4-FFF2-40B4-BE49-F238E27FC236}">
                <a16:creationId xmlns:a16="http://schemas.microsoft.com/office/drawing/2014/main" id="{F238B024-EB02-32D7-A60A-EB0A82408B8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553396" y="185246"/>
            <a:ext cx="3638604" cy="316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0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591BCB-2FFB-66EA-CD4B-683489C11919}"/>
              </a:ext>
            </a:extLst>
          </p:cNvPr>
          <p:cNvSpPr>
            <a:spLocks noGrp="1"/>
          </p:cNvSpPr>
          <p:nvPr>
            <p:ph type="title"/>
          </p:nvPr>
        </p:nvSpPr>
        <p:spPr/>
        <p:txBody>
          <a:bodyPr>
            <a:normAutofit/>
          </a:bodyPr>
          <a:lstStyle/>
          <a:p>
            <a:r>
              <a:rPr lang="ru-RU" sz="4000" dirty="0"/>
              <a:t>Основные понятия </a:t>
            </a:r>
            <a:r>
              <a:rPr lang="en-US" sz="4000" dirty="0"/>
              <a:t>TCP/IP</a:t>
            </a:r>
            <a:endParaRPr lang="ru-RU" sz="4000" dirty="0"/>
          </a:p>
        </p:txBody>
      </p:sp>
      <p:sp>
        <p:nvSpPr>
          <p:cNvPr id="3" name="Объект 2">
            <a:extLst>
              <a:ext uri="{FF2B5EF4-FFF2-40B4-BE49-F238E27FC236}">
                <a16:creationId xmlns:a16="http://schemas.microsoft.com/office/drawing/2014/main" id="{5A032095-0C81-04D4-65F2-09448F9A7947}"/>
              </a:ext>
            </a:extLst>
          </p:cNvPr>
          <p:cNvSpPr>
            <a:spLocks noGrp="1"/>
          </p:cNvSpPr>
          <p:nvPr>
            <p:ph idx="1"/>
          </p:nvPr>
        </p:nvSpPr>
        <p:spPr>
          <a:xfrm>
            <a:off x="838200" y="1068753"/>
            <a:ext cx="10515600" cy="5613403"/>
          </a:xfrm>
        </p:spPr>
        <p:txBody>
          <a:bodyPr/>
          <a:lstStyle/>
          <a:p>
            <a:pPr marL="0" indent="0">
              <a:lnSpc>
                <a:spcPct val="100000"/>
              </a:lnSpc>
              <a:buNone/>
            </a:pPr>
            <a:r>
              <a:rPr lang="en" sz="2000" b="1" dirty="0"/>
              <a:t>IP-</a:t>
            </a:r>
            <a:r>
              <a:rPr lang="ru-RU" sz="2000" b="1" dirty="0"/>
              <a:t>адрес</a:t>
            </a:r>
            <a:r>
              <a:rPr lang="en-US" sz="2000" dirty="0"/>
              <a:t> — </a:t>
            </a:r>
            <a:r>
              <a:rPr lang="ru-RU" sz="2000" dirty="0"/>
              <a:t>это уникальный идентификатор устройства (хоста)</a:t>
            </a:r>
            <a:br>
              <a:rPr lang="ru-RU" sz="2000" dirty="0"/>
            </a:br>
            <a:r>
              <a:rPr lang="ru-RU" sz="2000" dirty="0"/>
              <a:t>в сети (либо локальное устройство, </a:t>
            </a:r>
            <a:r>
              <a:rPr lang="en-US" sz="2000" dirty="0"/>
              <a:t>localhost</a:t>
            </a:r>
            <a:r>
              <a:rPr lang="ru-RU" sz="2000" dirty="0"/>
              <a:t>).</a:t>
            </a:r>
          </a:p>
          <a:p>
            <a:pPr marL="0" indent="0">
              <a:lnSpc>
                <a:spcPct val="100000"/>
              </a:lnSpc>
              <a:buNone/>
            </a:pPr>
            <a:r>
              <a:rPr lang="ru-RU" sz="2000" b="1" dirty="0"/>
              <a:t>Порт</a:t>
            </a:r>
            <a:r>
              <a:rPr lang="en-US" sz="2000" dirty="0"/>
              <a:t> —  </a:t>
            </a:r>
            <a:r>
              <a:rPr lang="ru-RU" sz="2000" dirty="0"/>
              <a:t>это числовой идентификатор, используемый для адресации конкретного приложения или процесса на устройстве. Диапазон портов — от 0 до 65535.</a:t>
            </a:r>
          </a:p>
          <a:p>
            <a:pPr>
              <a:lnSpc>
                <a:spcPct val="100000"/>
              </a:lnSpc>
              <a:spcBef>
                <a:spcPts val="300"/>
              </a:spcBef>
            </a:pPr>
            <a:r>
              <a:rPr lang="ru-RU" sz="2000" b="1" dirty="0"/>
              <a:t>Привилегированные порты</a:t>
            </a:r>
            <a:r>
              <a:rPr lang="en-US" sz="2000" dirty="0"/>
              <a:t> (</a:t>
            </a:r>
            <a:r>
              <a:rPr lang="ru-RU" sz="2000" b="1" dirty="0"/>
              <a:t>зарезервированные</a:t>
            </a:r>
            <a:r>
              <a:rPr lang="en-US" sz="2000" b="1" dirty="0"/>
              <a:t>)</a:t>
            </a:r>
            <a:r>
              <a:rPr lang="ru-RU" sz="2000" b="1" dirty="0"/>
              <a:t> </a:t>
            </a:r>
            <a:r>
              <a:rPr lang="en-US" sz="2000" dirty="0"/>
              <a:t>— </a:t>
            </a:r>
            <a:r>
              <a:rPr lang="ru-RU" sz="2000" dirty="0"/>
              <a:t>0 до 1023</a:t>
            </a:r>
            <a:endParaRPr lang="ru-RU" sz="2000" b="1" dirty="0"/>
          </a:p>
          <a:p>
            <a:pPr lvl="1">
              <a:lnSpc>
                <a:spcPct val="100000"/>
              </a:lnSpc>
              <a:spcBef>
                <a:spcPts val="0"/>
              </a:spcBef>
            </a:pPr>
            <a:r>
              <a:rPr lang="ru-RU" sz="1800" dirty="0">
                <a:solidFill>
                  <a:srgbClr val="333333"/>
                </a:solidFill>
              </a:rPr>
              <a:t>П</a:t>
            </a:r>
            <a:r>
              <a:rPr lang="ru-RU" sz="1800" b="0" i="0" dirty="0">
                <a:solidFill>
                  <a:srgbClr val="333333"/>
                </a:solidFill>
                <a:effectLst/>
              </a:rPr>
              <a:t>оддерживают широко используемые службы, </a:t>
            </a:r>
            <a:r>
              <a:rPr lang="ru-RU" sz="1800" dirty="0"/>
              <a:t>например</a:t>
            </a:r>
            <a:r>
              <a:rPr lang="en-US" sz="1800" dirty="0"/>
              <a:t>:</a:t>
            </a:r>
            <a:br>
              <a:rPr lang="en-US" sz="1800" dirty="0"/>
            </a:br>
            <a:r>
              <a:rPr lang="en" sz="1800" dirty="0"/>
              <a:t>22 (SSH), 80 (HTTP), 443 (HTTPS), 25 (SMTP)</a:t>
            </a:r>
          </a:p>
          <a:p>
            <a:pPr lvl="1">
              <a:lnSpc>
                <a:spcPct val="100000"/>
              </a:lnSpc>
              <a:spcBef>
                <a:spcPts val="0"/>
              </a:spcBef>
            </a:pPr>
            <a:r>
              <a:rPr lang="ru-RU" sz="1800" dirty="0"/>
              <a:t>Для привязки (</a:t>
            </a:r>
            <a:r>
              <a:rPr lang="en" sz="1800" dirty="0"/>
              <a:t>binding) </a:t>
            </a:r>
            <a:r>
              <a:rPr lang="ru-RU" sz="1800" dirty="0"/>
              <a:t>сокета к этим портам требуются права суперпользователя (</a:t>
            </a:r>
            <a:r>
              <a:rPr lang="en" sz="1800" dirty="0"/>
              <a:t>root).</a:t>
            </a:r>
          </a:p>
          <a:p>
            <a:pPr>
              <a:lnSpc>
                <a:spcPct val="100000"/>
              </a:lnSpc>
              <a:spcBef>
                <a:spcPts val="300"/>
              </a:spcBef>
            </a:pPr>
            <a:r>
              <a:rPr lang="ru-RU" sz="2000" b="1" dirty="0"/>
              <a:t>Непривилегированные порты</a:t>
            </a:r>
            <a:r>
              <a:rPr lang="en-US" sz="2000" b="1" dirty="0"/>
              <a:t> — </a:t>
            </a:r>
            <a:r>
              <a:rPr lang="ru-RU" sz="2000" dirty="0"/>
              <a:t>от 1024 до 65535</a:t>
            </a:r>
          </a:p>
          <a:p>
            <a:pPr lvl="1">
              <a:lnSpc>
                <a:spcPct val="100000"/>
              </a:lnSpc>
              <a:spcBef>
                <a:spcPts val="0"/>
              </a:spcBef>
            </a:pPr>
            <a:r>
              <a:rPr lang="ru-RU" sz="1800" b="0" i="0" dirty="0">
                <a:solidFill>
                  <a:srgbClr val="333333"/>
                </a:solidFill>
                <a:effectLst/>
                <a:latin typeface="Roboto" panose="02000000000000000000" pitchFamily="2" charset="0"/>
              </a:rPr>
              <a:t>назначаются конкретным службам на основе заявок на предоставление услуг, поданных в </a:t>
            </a:r>
            <a:r>
              <a:rPr lang="en" sz="1800" b="0" i="0" dirty="0">
                <a:solidFill>
                  <a:srgbClr val="333333"/>
                </a:solidFill>
                <a:effectLst/>
                <a:latin typeface="Roboto" panose="02000000000000000000" pitchFamily="2" charset="0"/>
              </a:rPr>
              <a:t>IANA</a:t>
            </a:r>
            <a:endParaRPr lang="ru-RU" sz="1800" dirty="0"/>
          </a:p>
          <a:p>
            <a:pPr lvl="1">
              <a:lnSpc>
                <a:spcPct val="100000"/>
              </a:lnSpc>
              <a:spcBef>
                <a:spcPts val="0"/>
              </a:spcBef>
            </a:pPr>
            <a:r>
              <a:rPr lang="ru-RU" sz="1800" dirty="0"/>
              <a:t>Порты от 49152 до 65535 — </a:t>
            </a:r>
            <a:r>
              <a:rPr lang="ru-RU" sz="1800" b="1" dirty="0"/>
              <a:t>динамические или частные</a:t>
            </a:r>
            <a:r>
              <a:rPr lang="en-US" sz="1800" dirty="0"/>
              <a:t> — </a:t>
            </a:r>
            <a:r>
              <a:rPr lang="ru-RU" sz="1800" dirty="0"/>
              <a:t>используются для любых целей</a:t>
            </a:r>
          </a:p>
          <a:p>
            <a:pPr marL="0" indent="0">
              <a:lnSpc>
                <a:spcPct val="100000"/>
              </a:lnSpc>
              <a:spcBef>
                <a:spcPts val="300"/>
              </a:spcBef>
              <a:buNone/>
            </a:pPr>
            <a:r>
              <a:rPr lang="ru-RU" sz="1800" b="1" dirty="0"/>
              <a:t>Протоколы передачи данных</a:t>
            </a:r>
            <a:endParaRPr lang="ru-RU" sz="1800" dirty="0"/>
          </a:p>
          <a:p>
            <a:r>
              <a:rPr lang="en" sz="1800" b="1" dirty="0"/>
              <a:t>TCP (Transmission Control Protocol)</a:t>
            </a:r>
            <a:r>
              <a:rPr lang="en" sz="1800" dirty="0"/>
              <a:t> — </a:t>
            </a:r>
            <a:r>
              <a:rPr lang="ru-RU" sz="1800" dirty="0"/>
              <a:t>протокол с установлением соединения, который гарантирует доставку данных, их порядок и целостность.</a:t>
            </a:r>
          </a:p>
          <a:p>
            <a:r>
              <a:rPr lang="en" sz="1800" b="1" dirty="0"/>
              <a:t>UDP (User Datagram Protocol)</a:t>
            </a:r>
            <a:r>
              <a:rPr lang="en" sz="1800" dirty="0"/>
              <a:t> — </a:t>
            </a:r>
            <a:r>
              <a:rPr lang="ru-RU" sz="1800" dirty="0"/>
              <a:t>протокол без установления соединения, который не гарантирует доставку и порядок пакетов, но быстрее </a:t>
            </a:r>
            <a:r>
              <a:rPr lang="en" sz="1800" dirty="0"/>
              <a:t>TCP.</a:t>
            </a:r>
          </a:p>
          <a:p>
            <a:pPr marL="0" indent="0">
              <a:lnSpc>
                <a:spcPct val="100000"/>
              </a:lnSpc>
              <a:spcBef>
                <a:spcPts val="300"/>
              </a:spcBef>
              <a:buNone/>
            </a:pPr>
            <a:endParaRPr lang="ru-RU" sz="1900" dirty="0"/>
          </a:p>
        </p:txBody>
      </p:sp>
      <p:pic>
        <p:nvPicPr>
          <p:cNvPr id="1032" name="Picture 8" descr="Что такое TCP/IP и как работает этот протокол – База знаний Timeweb  Community">
            <a:extLst>
              <a:ext uri="{FF2B5EF4-FFF2-40B4-BE49-F238E27FC236}">
                <a16:creationId xmlns:a16="http://schemas.microsoft.com/office/drawing/2014/main" id="{B7DB0C88-F65B-8F7C-CC86-A194EBBDC5E2}"/>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631534" y="0"/>
            <a:ext cx="3560466" cy="178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2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DFBC5F-414D-4AB4-5B3E-D34E55FCB41F}"/>
              </a:ext>
            </a:extLst>
          </p:cNvPr>
          <p:cNvSpPr>
            <a:spLocks noGrp="1"/>
          </p:cNvSpPr>
          <p:nvPr>
            <p:ph type="title"/>
          </p:nvPr>
        </p:nvSpPr>
        <p:spPr>
          <a:xfrm>
            <a:off x="677426" y="235488"/>
            <a:ext cx="10515600" cy="842352"/>
          </a:xfrm>
        </p:spPr>
        <p:txBody>
          <a:bodyPr/>
          <a:lstStyle/>
          <a:p>
            <a:r>
              <a:rPr lang="ru-RU" dirty="0"/>
              <a:t>Файловый сокет</a:t>
            </a:r>
            <a:r>
              <a:rPr lang="en-US" dirty="0"/>
              <a:t>: </a:t>
            </a:r>
            <a:r>
              <a:rPr lang="ru-RU" dirty="0"/>
              <a:t>клиент</a:t>
            </a:r>
          </a:p>
        </p:txBody>
      </p:sp>
      <p:sp>
        <p:nvSpPr>
          <p:cNvPr id="3" name="Объект 2">
            <a:extLst>
              <a:ext uri="{FF2B5EF4-FFF2-40B4-BE49-F238E27FC236}">
                <a16:creationId xmlns:a16="http://schemas.microsoft.com/office/drawing/2014/main" id="{A728E79F-A674-EB07-51DA-72ECCDC827E9}"/>
              </a:ext>
            </a:extLst>
          </p:cNvPr>
          <p:cNvSpPr>
            <a:spLocks noGrp="1"/>
          </p:cNvSpPr>
          <p:nvPr>
            <p:ph idx="1"/>
          </p:nvPr>
        </p:nvSpPr>
        <p:spPr>
          <a:xfrm>
            <a:off x="677426" y="1149138"/>
            <a:ext cx="7733044" cy="3694168"/>
          </a:xfrm>
          <a:solidFill>
            <a:schemeClr val="bg1">
              <a:lumMod val="95000"/>
            </a:schemeClr>
          </a:solidFill>
        </p:spPr>
        <p:txBody>
          <a:bodyPr/>
          <a:lstStyle/>
          <a:p>
            <a:pPr marL="0" indent="0">
              <a:lnSpc>
                <a:spcPct val="100000"/>
              </a:lnSpc>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effectLst/>
                <a:latin typeface="Consolas" panose="020B0609020204030204" pitchFamily="49" charset="0"/>
                <a:cs typeface="Consolas" panose="020B0609020204030204" pitchFamily="49" charset="0"/>
              </a:rPr>
              <a:t> socket</a:t>
            </a:r>
            <a:br>
              <a:rPr lang="ru-RU" sz="1800" noProof="1">
                <a:effectLst/>
                <a:latin typeface="Consolas" panose="020B0609020204030204" pitchFamily="49" charset="0"/>
                <a:cs typeface="Consolas" panose="020B0609020204030204" pitchFamily="49" charset="0"/>
              </a:rPr>
            </a:b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UNIX-сокет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socket.</a:t>
            </a:r>
            <a:r>
              <a:rPr lang="ru-RU" sz="1800" noProof="1">
                <a:effectLst/>
                <a:highlight>
                  <a:srgbClr val="FFFF00"/>
                </a:highlight>
                <a:latin typeface="Consolas" panose="020B0609020204030204" pitchFamily="49" charset="0"/>
                <a:cs typeface="Consolas" panose="020B0609020204030204" pitchFamily="49" charset="0"/>
              </a:rPr>
              <a:t>socket</a:t>
            </a:r>
            <a:r>
              <a:rPr lang="ru-RU" sz="1800" noProof="1">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AF_UNIX</a:t>
            </a:r>
            <a:r>
              <a:rPr lang="ru-RU" sz="1800" noProof="1">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Соединяемся с файл-сокетом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connect</a:t>
            </a:r>
            <a:r>
              <a:rPr lang="ru-RU" sz="1800" noProof="1">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"/tmp/my_socket"</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Посылаем данные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sendall</a:t>
            </a:r>
            <a:r>
              <a:rPr lang="ru-RU" sz="1800" noProof="1">
                <a:effectLst/>
                <a:latin typeface="Consolas" panose="020B0609020204030204" pitchFamily="49" charset="0"/>
                <a:cs typeface="Consolas" panose="020B0609020204030204" pitchFamily="49" charset="0"/>
              </a:rPr>
              <a:t>(</a:t>
            </a:r>
            <a:r>
              <a:rPr lang="ru-RU" sz="1800" b="1" noProof="1">
                <a:solidFill>
                  <a:srgbClr val="0000FF"/>
                </a:solidFill>
                <a:effectLst/>
                <a:latin typeface="Consolas" panose="020B0609020204030204" pitchFamily="49" charset="0"/>
                <a:cs typeface="Consolas" panose="020B0609020204030204" pitchFamily="49" charset="0"/>
              </a:rPr>
              <a:t>b</a:t>
            </a:r>
            <a:r>
              <a:rPr lang="ru-RU" sz="1800" noProof="1">
                <a:solidFill>
                  <a:srgbClr val="036A07"/>
                </a:solidFill>
                <a:effectLst/>
                <a:latin typeface="Consolas" panose="020B0609020204030204" pitchFamily="49" charset="0"/>
                <a:cs typeface="Consolas" panose="020B0609020204030204" pitchFamily="49" charset="0"/>
              </a:rPr>
              <a:t>"Hello from client!"</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данные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client.</a:t>
            </a:r>
            <a:r>
              <a:rPr lang="ru-RU" sz="1800" noProof="1">
                <a:effectLst/>
                <a:highlight>
                  <a:srgbClr val="FFFF00"/>
                </a:highlight>
                <a:latin typeface="Consolas" panose="020B0609020204030204" pitchFamily="49" charset="0"/>
                <a:cs typeface="Consolas" panose="020B0609020204030204" pitchFamily="49" charset="0"/>
              </a:rPr>
              <a:t>recv</a:t>
            </a:r>
            <a:r>
              <a:rPr lang="ru-RU" sz="1800" noProof="1">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"Ответ от сервера:"</a:t>
            </a:r>
            <a:r>
              <a:rPr lang="ru-RU" sz="1800" noProof="1">
                <a:effectLst/>
                <a:latin typeface="Consolas" panose="020B0609020204030204" pitchFamily="49" charset="0"/>
                <a:cs typeface="Consolas" panose="020B0609020204030204" pitchFamily="49" charset="0"/>
              </a:rPr>
              <a:t>, data.decode())</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close</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endParaRPr lang="ru-RU" sz="1800" noProof="1">
              <a:effectLst/>
              <a:latin typeface="Consolas" panose="020B0609020204030204" pitchFamily="49" charset="0"/>
              <a:cs typeface="Consolas" panose="020B0609020204030204" pitchFamily="49" charset="0"/>
            </a:endParaRPr>
          </a:p>
        </p:txBody>
      </p:sp>
      <p:pic>
        <p:nvPicPr>
          <p:cNvPr id="4" name="Picture 2" descr="Diagram for TCP socket flow; TCP connection between the master node and...  | Download Scientific Diagram">
            <a:extLst>
              <a:ext uri="{FF2B5EF4-FFF2-40B4-BE49-F238E27FC236}">
                <a16:creationId xmlns:a16="http://schemas.microsoft.com/office/drawing/2014/main" id="{1C91ABC1-6470-3084-4C2A-C4A19EA37DD8}"/>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553396" y="185246"/>
            <a:ext cx="3638604" cy="31633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D4293D-B8C1-1246-BEE2-9B806EF46126}"/>
              </a:ext>
            </a:extLst>
          </p:cNvPr>
          <p:cNvSpPr txBox="1"/>
          <p:nvPr/>
        </p:nvSpPr>
        <p:spPr>
          <a:xfrm>
            <a:off x="5503722" y="5847920"/>
            <a:ext cx="6099348" cy="646331"/>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./file_socket_client.py</a:t>
            </a:r>
          </a:p>
          <a:p>
            <a:r>
              <a:rPr lang="ru-RU" noProof="1">
                <a:solidFill>
                  <a:srgbClr val="2FFF12"/>
                </a:solidFill>
                <a:effectLst/>
                <a:latin typeface="Consolas" panose="020B0609020204030204" pitchFamily="49" charset="0"/>
                <a:cs typeface="Consolas" panose="020B0609020204030204" pitchFamily="49" charset="0"/>
              </a:rPr>
              <a:t>Ответ от сервера: Hello from server!</a:t>
            </a:r>
          </a:p>
        </p:txBody>
      </p:sp>
    </p:spTree>
    <p:extLst>
      <p:ext uri="{BB962C8B-B14F-4D97-AF65-F5344CB8AC3E}">
        <p14:creationId xmlns:p14="http://schemas.microsoft.com/office/powerpoint/2010/main" val="363435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9814BD-9D1A-69D5-B0F8-5173CEA68887}"/>
              </a:ext>
            </a:extLst>
          </p:cNvPr>
          <p:cNvSpPr>
            <a:spLocks noGrp="1"/>
          </p:cNvSpPr>
          <p:nvPr>
            <p:ph type="title"/>
          </p:nvPr>
        </p:nvSpPr>
        <p:spPr>
          <a:xfrm rot="16200000">
            <a:off x="-2288928" y="2815308"/>
            <a:ext cx="5265013" cy="558844"/>
          </a:xfrm>
        </p:spPr>
        <p:txBody>
          <a:bodyPr>
            <a:normAutofit fontScale="90000"/>
          </a:bodyPr>
          <a:lstStyle/>
          <a:p>
            <a:r>
              <a:rPr lang="en-US" dirty="0"/>
              <a:t>TCP-</a:t>
            </a:r>
            <a:r>
              <a:rPr lang="ru-RU" dirty="0"/>
              <a:t>сервер</a:t>
            </a:r>
          </a:p>
        </p:txBody>
      </p:sp>
      <p:sp>
        <p:nvSpPr>
          <p:cNvPr id="3" name="Объект 2">
            <a:extLst>
              <a:ext uri="{FF2B5EF4-FFF2-40B4-BE49-F238E27FC236}">
                <a16:creationId xmlns:a16="http://schemas.microsoft.com/office/drawing/2014/main" id="{801131B6-959B-BE43-988F-EA0A449CEB8D}"/>
              </a:ext>
            </a:extLst>
          </p:cNvPr>
          <p:cNvSpPr>
            <a:spLocks noGrp="1"/>
          </p:cNvSpPr>
          <p:nvPr>
            <p:ph idx="1"/>
          </p:nvPr>
        </p:nvSpPr>
        <p:spPr>
          <a:xfrm>
            <a:off x="657332" y="185896"/>
            <a:ext cx="8647444" cy="6476162"/>
          </a:xfrm>
          <a:solidFill>
            <a:schemeClr val="bg1">
              <a:lumMod val="95000"/>
            </a:schemeClr>
          </a:solidFill>
        </p:spPr>
        <p:txBody>
          <a:bodyPr/>
          <a:lstStyle/>
          <a:p>
            <a:pPr marL="0" indent="0">
              <a:lnSpc>
                <a:spcPct val="100000"/>
              </a:lnSpc>
              <a:buNone/>
            </a:pPr>
            <a:r>
              <a:rPr lang="ru-RU" sz="1800" noProof="1">
                <a:solidFill>
                  <a:srgbClr val="0066FF"/>
                </a:solidFill>
                <a:effectLst/>
                <a:latin typeface="Consolas" panose="020B0609020204030204" pitchFamily="49" charset="0"/>
                <a:cs typeface="Consolas" panose="020B0609020204030204" pitchFamily="49" charset="0"/>
              </a:rPr>
              <a:t># Простой TCP-сервер</a:t>
            </a:r>
            <a:br>
              <a:rPr lang="ru-RU" sz="1800" noProof="1">
                <a:solidFill>
                  <a:srgbClr val="0066FF"/>
                </a:solidFill>
                <a:effectLst/>
                <a:latin typeface="Consolas" panose="020B0609020204030204" pitchFamily="49" charset="0"/>
                <a:cs typeface="Consolas" panose="020B0609020204030204" pitchFamily="49" charset="0"/>
              </a:rPr>
            </a:b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12345</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a:t>
            </a:r>
            <a:r>
              <a:rPr lang="en-US" sz="1800" noProof="1">
                <a:solidFill>
                  <a:srgbClr val="0066FF"/>
                </a:solidFill>
                <a:effectLst/>
                <a:latin typeface="Consolas" panose="020B0609020204030204" pitchFamily="49" charset="0"/>
                <a:cs typeface="Consolas" panose="020B0609020204030204" pitchFamily="49" charset="0"/>
              </a:rPr>
              <a:t>TCP-</a:t>
            </a:r>
            <a:r>
              <a:rPr lang="ru-RU" sz="1800" noProof="1">
                <a:solidFill>
                  <a:srgbClr val="0066FF"/>
                </a:solidFill>
                <a:effectLst/>
                <a:latin typeface="Consolas" panose="020B0609020204030204" pitchFamily="49" charset="0"/>
                <a:cs typeface="Consolas" panose="020B0609020204030204" pitchFamily="49" charset="0"/>
              </a:rPr>
              <a:t>сокет с IPv4</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AF_INET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Разрешаем повторное использование порта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setsockopt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SOL_SOCKET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SO_REUSEADDR</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Привязываем сокет к адресу и порту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bind</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'localhost'</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Начинаем прослушивать входящие соединения (максимум 1 в очереди)</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listen</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"Сервер ожидает подключение на порту </a:t>
            </a: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a:t>
            </a:r>
            <a:br>
              <a:rPr lang="en-US"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Принимаем соединение от клиента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 addr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accept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"Подключение от </a:t>
            </a:r>
            <a:r>
              <a:rPr lang="ru-RU" sz="1800" b="1" noProof="1">
                <a:solidFill>
                  <a:srgbClr val="C5060B"/>
                </a:solidFill>
                <a:effectLst/>
                <a:latin typeface="Consolas" panose="020B0609020204030204" pitchFamily="49" charset="0"/>
                <a:cs typeface="Consolas" panose="020B0609020204030204" pitchFamily="49" charset="0"/>
              </a:rPr>
              <a:t>{addr}</a:t>
            </a:r>
            <a:r>
              <a:rPr lang="ru-RU"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данные от клиента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"Получено: {data.decode()}"</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Отправляем ответ клиенту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"Привет от сервера!"</a:t>
            </a:r>
            <a:r>
              <a:rPr lang="ru-RU" sz="1800" noProof="1">
                <a:solidFill>
                  <a:srgbClr val="000000"/>
                </a:solidFill>
                <a:effectLst/>
                <a:latin typeface="Consolas" panose="020B0609020204030204" pitchFamily="49" charset="0"/>
                <a:cs typeface="Consolas" panose="020B0609020204030204" pitchFamily="49" charset="0"/>
              </a:rPr>
              <a:t>.encode())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Закрываем соединение с клиентом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Закрываем серверный сокет</a:t>
            </a:r>
          </a:p>
        </p:txBody>
      </p:sp>
      <p:sp>
        <p:nvSpPr>
          <p:cNvPr id="5" name="TextBox 4">
            <a:extLst>
              <a:ext uri="{FF2B5EF4-FFF2-40B4-BE49-F238E27FC236}">
                <a16:creationId xmlns:a16="http://schemas.microsoft.com/office/drawing/2014/main" id="{43383466-CD7D-9172-3992-B957DF57C9CA}"/>
              </a:ext>
            </a:extLst>
          </p:cNvPr>
          <p:cNvSpPr txBox="1"/>
          <p:nvPr/>
        </p:nvSpPr>
        <p:spPr>
          <a:xfrm>
            <a:off x="7325249" y="3697913"/>
            <a:ext cx="4866752" cy="3139321"/>
          </a:xfrm>
          <a:prstGeom prst="rect">
            <a:avLst/>
          </a:prstGeom>
          <a:solidFill>
            <a:schemeClr val="accent4">
              <a:lumMod val="20000"/>
              <a:lumOff val="80000"/>
            </a:schemeClr>
          </a:solidFill>
        </p:spPr>
        <p:txBody>
          <a:bodyPr wrap="square">
            <a:spAutoFit/>
          </a:bodyPr>
          <a:lstStyle/>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socket</a:t>
            </a:r>
            <a:r>
              <a:rPr lang="ru-RU" noProof="1"/>
              <a:t>() — создаёт новый TCP-сокет.</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bind</a:t>
            </a:r>
            <a:r>
              <a:rPr lang="ru-RU" noProof="1"/>
              <a:t>() — привязывает сокет к локальному адресу и порту.</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listen</a:t>
            </a:r>
            <a:r>
              <a:rPr lang="ru-RU" noProof="1"/>
              <a:t>() — переводит сокет в режим ожидания подключений.</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accept</a:t>
            </a:r>
            <a:r>
              <a:rPr lang="ru-RU" noProof="1"/>
              <a:t>() — блокирует выполнение до тех пор, пока клиент не подключится.</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recv</a:t>
            </a:r>
            <a:r>
              <a:rPr lang="ru-RU" noProof="1"/>
              <a:t>() — читает данные, отправленные клиентом.</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sendall</a:t>
            </a:r>
            <a:r>
              <a:rPr lang="ru-RU" noProof="1"/>
              <a:t>() — отправляет данные клиенту.</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close</a:t>
            </a:r>
            <a:r>
              <a:rPr lang="ru-RU" noProof="1"/>
              <a:t>() — закрывает соединение.</a:t>
            </a:r>
          </a:p>
        </p:txBody>
      </p:sp>
    </p:spTree>
    <p:extLst>
      <p:ext uri="{BB962C8B-B14F-4D97-AF65-F5344CB8AC3E}">
        <p14:creationId xmlns:p14="http://schemas.microsoft.com/office/powerpoint/2010/main" val="259298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9C188-E49B-BA04-412D-932CB6C5867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97602-5CEA-9555-676E-1400D51E176C}"/>
              </a:ext>
            </a:extLst>
          </p:cNvPr>
          <p:cNvSpPr>
            <a:spLocks noGrp="1"/>
          </p:cNvSpPr>
          <p:nvPr>
            <p:ph type="title"/>
          </p:nvPr>
        </p:nvSpPr>
        <p:spPr>
          <a:xfrm>
            <a:off x="677426" y="235488"/>
            <a:ext cx="10515600" cy="842352"/>
          </a:xfrm>
        </p:spPr>
        <p:txBody>
          <a:bodyPr/>
          <a:lstStyle/>
          <a:p>
            <a:r>
              <a:rPr lang="en-US" dirty="0"/>
              <a:t>TCP-</a:t>
            </a:r>
            <a:r>
              <a:rPr lang="ru-RU" dirty="0"/>
              <a:t>клиент</a:t>
            </a:r>
          </a:p>
        </p:txBody>
      </p:sp>
      <p:sp>
        <p:nvSpPr>
          <p:cNvPr id="3" name="Объект 2">
            <a:extLst>
              <a:ext uri="{FF2B5EF4-FFF2-40B4-BE49-F238E27FC236}">
                <a16:creationId xmlns:a16="http://schemas.microsoft.com/office/drawing/2014/main" id="{26F3D0F5-C010-09E1-D4A5-8E6DC9FE5CA3}"/>
              </a:ext>
            </a:extLst>
          </p:cNvPr>
          <p:cNvSpPr>
            <a:spLocks noGrp="1"/>
          </p:cNvSpPr>
          <p:nvPr>
            <p:ph idx="1"/>
          </p:nvPr>
        </p:nvSpPr>
        <p:spPr>
          <a:xfrm>
            <a:off x="397506" y="1149138"/>
            <a:ext cx="7733044" cy="4427697"/>
          </a:xfrm>
          <a:solidFill>
            <a:schemeClr val="bg1">
              <a:lumMod val="95000"/>
            </a:schemeClr>
          </a:solidFill>
        </p:spPr>
        <p:txBody>
          <a:bodyPr/>
          <a:lstStyle/>
          <a:p>
            <a:pPr marL="0" indent="0">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сокет с использованием IPv4 и TCP</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AF_INET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Подключаемся к серверу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connect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'localhost'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12345</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Отправляем сообщение серверу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"Привет от клиента!"</a:t>
            </a:r>
            <a:r>
              <a:rPr lang="ru-RU" sz="1800" noProof="1">
                <a:solidFill>
                  <a:srgbClr val="000000"/>
                </a:solidFill>
                <a:effectLst/>
                <a:latin typeface="Consolas" panose="020B0609020204030204" pitchFamily="49" charset="0"/>
                <a:cs typeface="Consolas" panose="020B0609020204030204" pitchFamily="49" charset="0"/>
              </a:rPr>
              <a:t>.encode())</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ответ от сервера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"Ответ от сервера: {data.decode()}"</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a:t>
            </a:r>
            <a:endParaRPr lang="ru-RU" sz="1800" noProof="1">
              <a:solidFill>
                <a:srgbClr val="0066FF"/>
              </a:solidFill>
              <a:effectLst/>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0BF856C1-CB1C-D858-E0A3-D72B1D574395}"/>
              </a:ext>
            </a:extLst>
          </p:cNvPr>
          <p:cNvSpPr txBox="1"/>
          <p:nvPr/>
        </p:nvSpPr>
        <p:spPr>
          <a:xfrm>
            <a:off x="754440" y="5955146"/>
            <a:ext cx="6099348" cy="646331"/>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./file_socket_client.py</a:t>
            </a:r>
          </a:p>
          <a:p>
            <a:r>
              <a:rPr lang="ru-RU" noProof="1">
                <a:solidFill>
                  <a:srgbClr val="2FFF12"/>
                </a:solidFill>
                <a:effectLst/>
                <a:latin typeface="Consolas" panose="020B0609020204030204" pitchFamily="49" charset="0"/>
                <a:cs typeface="Consolas" panose="020B0609020204030204" pitchFamily="49" charset="0"/>
              </a:rPr>
              <a:t>Ответ от сервера: Hello from server!</a:t>
            </a:r>
          </a:p>
        </p:txBody>
      </p:sp>
      <p:sp>
        <p:nvSpPr>
          <p:cNvPr id="7" name="TextBox 6">
            <a:extLst>
              <a:ext uri="{FF2B5EF4-FFF2-40B4-BE49-F238E27FC236}">
                <a16:creationId xmlns:a16="http://schemas.microsoft.com/office/drawing/2014/main" id="{1AEC995E-E340-3800-E855-28990CE691E7}"/>
              </a:ext>
            </a:extLst>
          </p:cNvPr>
          <p:cNvSpPr txBox="1"/>
          <p:nvPr/>
        </p:nvSpPr>
        <p:spPr>
          <a:xfrm>
            <a:off x="8289169" y="1077839"/>
            <a:ext cx="3781530" cy="4498995"/>
          </a:xfrm>
          <a:prstGeom prst="rect">
            <a:avLst/>
          </a:prstGeom>
          <a:solidFill>
            <a:schemeClr val="accent4">
              <a:lumMod val="20000"/>
              <a:lumOff val="80000"/>
            </a:schemeClr>
          </a:solidFill>
        </p:spPr>
        <p:txBody>
          <a:bodyPr wrap="square">
            <a:spAutoFit/>
          </a:bodyPr>
          <a:lstStyle/>
          <a:p>
            <a:r>
              <a:rPr lang="ru-RU" dirty="0"/>
              <a:t>Пояснение:</a:t>
            </a:r>
          </a:p>
          <a:p>
            <a:pPr marL="285750" indent="-285750">
              <a:buFont typeface="Arial" panose="020B0604020202020204" pitchFamily="34" charset="0"/>
              <a:buChar char="•"/>
            </a:pPr>
            <a:r>
              <a:rPr lang="ru-RU" noProof="1">
                <a:latin typeface="Consolas" panose="020B0609020204030204" pitchFamily="49" charset="0"/>
                <a:cs typeface="Consolas" panose="020B0609020204030204" pitchFamily="49" charset="0"/>
              </a:rPr>
              <a:t>connect()</a:t>
            </a:r>
            <a:r>
              <a:rPr lang="ru-RU" dirty="0"/>
              <a:t> устанавливает соединение с сервером.</a:t>
            </a:r>
          </a:p>
          <a:p>
            <a:pPr marL="285750" indent="-285750">
              <a:buFont typeface="Arial" panose="020B0604020202020204" pitchFamily="34" charset="0"/>
              <a:buChar char="•"/>
            </a:pPr>
            <a:r>
              <a:rPr lang="ru-RU" noProof="1">
                <a:latin typeface="Consolas" panose="020B0609020204030204" pitchFamily="49" charset="0"/>
                <a:cs typeface="Consolas" panose="020B0609020204030204" pitchFamily="49" charset="0"/>
              </a:rPr>
              <a:t>sendall()</a:t>
            </a:r>
            <a:r>
              <a:rPr lang="ru-RU" dirty="0"/>
              <a:t> отправляет данные серверу.</a:t>
            </a:r>
          </a:p>
          <a:p>
            <a:pPr marL="285750" indent="-285750">
              <a:buFont typeface="Arial" panose="020B0604020202020204" pitchFamily="34" charset="0"/>
              <a:buChar char="•"/>
            </a:pPr>
            <a:r>
              <a:rPr lang="ru-RU" noProof="1">
                <a:latin typeface="Consolas" panose="020B0609020204030204" pitchFamily="49" charset="0"/>
                <a:cs typeface="Consolas" panose="020B0609020204030204" pitchFamily="49" charset="0"/>
              </a:rPr>
              <a:t>recv()</a:t>
            </a:r>
            <a:r>
              <a:rPr lang="ru-RU" dirty="0"/>
              <a:t> получает данные от сервера.</a:t>
            </a:r>
          </a:p>
          <a:p>
            <a:pPr marL="285750" indent="-285750">
              <a:buFont typeface="Arial" panose="020B0604020202020204" pitchFamily="34" charset="0"/>
              <a:buChar char="•"/>
            </a:pPr>
            <a:r>
              <a:rPr lang="ru-RU" noProof="1">
                <a:latin typeface="Consolas" panose="020B0609020204030204" pitchFamily="49" charset="0"/>
                <a:cs typeface="Consolas" panose="020B0609020204030204" pitchFamily="49" charset="0"/>
              </a:rPr>
              <a:t>close()</a:t>
            </a:r>
            <a:r>
              <a:rPr lang="ru-RU" dirty="0"/>
              <a:t> закрывает соединение.</a:t>
            </a:r>
          </a:p>
          <a:p>
            <a:endParaRPr lang="ru-RU" dirty="0"/>
          </a:p>
          <a:p>
            <a:r>
              <a:rPr lang="ru-RU" dirty="0"/>
              <a:t>Как протестировать:</a:t>
            </a:r>
          </a:p>
          <a:p>
            <a:pPr marL="342900" indent="-342900">
              <a:buFont typeface="+mj-lt"/>
              <a:buAutoNum type="arabicPeriod"/>
            </a:pPr>
            <a:r>
              <a:rPr lang="ru-RU" dirty="0"/>
              <a:t>Запустить серверный скрипт.</a:t>
            </a:r>
          </a:p>
          <a:p>
            <a:pPr marL="342900" indent="-342900">
              <a:buFont typeface="+mj-lt"/>
              <a:buAutoNum type="arabicPeriod"/>
            </a:pPr>
            <a:r>
              <a:rPr lang="ru-RU" dirty="0"/>
              <a:t>Запустить клиентский скрипт в отдельном окне или терминале.</a:t>
            </a:r>
          </a:p>
          <a:p>
            <a:pPr marL="342900" indent="-342900">
              <a:buFont typeface="+mj-lt"/>
              <a:buAutoNum type="arabicPeriod"/>
            </a:pPr>
            <a:r>
              <a:rPr lang="ru-RU" dirty="0"/>
              <a:t>Вы увидите сообщения о передаче данных между клиентом и сервером.</a:t>
            </a:r>
          </a:p>
        </p:txBody>
      </p:sp>
    </p:spTree>
    <p:extLst>
      <p:ext uri="{BB962C8B-B14F-4D97-AF65-F5344CB8AC3E}">
        <p14:creationId xmlns:p14="http://schemas.microsoft.com/office/powerpoint/2010/main" val="4289062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3FFFD3-6FF5-5506-97A7-0B41B5BF78DD}"/>
              </a:ext>
            </a:extLst>
          </p:cNvPr>
          <p:cNvSpPr>
            <a:spLocks noGrp="1"/>
          </p:cNvSpPr>
          <p:nvPr>
            <p:ph type="title"/>
          </p:nvPr>
        </p:nvSpPr>
        <p:spPr>
          <a:xfrm>
            <a:off x="838200" y="185246"/>
            <a:ext cx="10515600" cy="668864"/>
          </a:xfrm>
        </p:spPr>
        <p:txBody>
          <a:bodyPr>
            <a:normAutofit fontScale="90000"/>
          </a:bodyPr>
          <a:lstStyle/>
          <a:p>
            <a:r>
              <a:rPr lang="ru-RU" dirty="0"/>
              <a:t>Блокирующие вызовы и способы их обхода</a:t>
            </a:r>
          </a:p>
        </p:txBody>
      </p:sp>
      <p:sp>
        <p:nvSpPr>
          <p:cNvPr id="3" name="Объект 2">
            <a:extLst>
              <a:ext uri="{FF2B5EF4-FFF2-40B4-BE49-F238E27FC236}">
                <a16:creationId xmlns:a16="http://schemas.microsoft.com/office/drawing/2014/main" id="{DA3538F8-1AD8-8CA9-FAEA-A48FD05713B9}"/>
              </a:ext>
            </a:extLst>
          </p:cNvPr>
          <p:cNvSpPr>
            <a:spLocks noGrp="1"/>
          </p:cNvSpPr>
          <p:nvPr>
            <p:ph idx="1"/>
          </p:nvPr>
        </p:nvSpPr>
        <p:spPr>
          <a:xfrm>
            <a:off x="838200" y="854110"/>
            <a:ext cx="10515600" cy="1065125"/>
          </a:xfrm>
        </p:spPr>
        <p:txBody>
          <a:bodyPr/>
          <a:lstStyle/>
          <a:p>
            <a:pPr marL="0" indent="0">
              <a:lnSpc>
                <a:spcPct val="100000"/>
              </a:lnSpc>
              <a:buNone/>
            </a:pPr>
            <a:r>
              <a:rPr lang="ru-RU" sz="2000" dirty="0"/>
              <a:t>Без использования неблокирующих механизмов — в рамках одного процесса / потока мы можем обслуживать только одного клиента, а затем завершает работу.</a:t>
            </a:r>
            <a:endParaRPr lang="en-US" sz="2000" dirty="0"/>
          </a:p>
          <a:p>
            <a:pPr marL="0" indent="0">
              <a:lnSpc>
                <a:spcPct val="100000"/>
              </a:lnSpc>
              <a:buNone/>
            </a:pPr>
            <a:r>
              <a:rPr lang="ru-RU" sz="2000" dirty="0"/>
              <a:t>Также мы можем принять только одно сообщение и только ограниченного размера.</a:t>
            </a:r>
            <a:endParaRPr lang="en-US" sz="2000" dirty="0"/>
          </a:p>
        </p:txBody>
      </p:sp>
      <p:graphicFrame>
        <p:nvGraphicFramePr>
          <p:cNvPr id="4" name="Таблица 3">
            <a:extLst>
              <a:ext uri="{FF2B5EF4-FFF2-40B4-BE49-F238E27FC236}">
                <a16:creationId xmlns:a16="http://schemas.microsoft.com/office/drawing/2014/main" id="{F76A0A40-F768-C9B3-2BE2-6A970BCA5836}"/>
              </a:ext>
            </a:extLst>
          </p:cNvPr>
          <p:cNvGraphicFramePr>
            <a:graphicFrameLocks noGrp="1"/>
          </p:cNvGraphicFramePr>
          <p:nvPr>
            <p:extLst>
              <p:ext uri="{D42A27DB-BD31-4B8C-83A1-F6EECF244321}">
                <p14:modId xmlns:p14="http://schemas.microsoft.com/office/powerpoint/2010/main" val="2805230265"/>
              </p:ext>
            </p:extLst>
          </p:nvPr>
        </p:nvGraphicFramePr>
        <p:xfrm>
          <a:off x="1084244" y="2146906"/>
          <a:ext cx="8808903" cy="3554700"/>
        </p:xfrm>
        <a:graphic>
          <a:graphicData uri="http://schemas.openxmlformats.org/drawingml/2006/table">
            <a:tbl>
              <a:tblPr bandRow="1">
                <a:tableStyleId>{0E3FDE45-AF77-4B5C-9715-49D594BDF05E}</a:tableStyleId>
              </a:tblPr>
              <a:tblGrid>
                <a:gridCol w="1610495">
                  <a:extLst>
                    <a:ext uri="{9D8B030D-6E8A-4147-A177-3AD203B41FA5}">
                      <a16:colId xmlns:a16="http://schemas.microsoft.com/office/drawing/2014/main" val="3059072660"/>
                    </a:ext>
                  </a:extLst>
                </a:gridCol>
                <a:gridCol w="1231142">
                  <a:extLst>
                    <a:ext uri="{9D8B030D-6E8A-4147-A177-3AD203B41FA5}">
                      <a16:colId xmlns:a16="http://schemas.microsoft.com/office/drawing/2014/main" val="3804964881"/>
                    </a:ext>
                  </a:extLst>
                </a:gridCol>
                <a:gridCol w="5967266">
                  <a:extLst>
                    <a:ext uri="{9D8B030D-6E8A-4147-A177-3AD203B41FA5}">
                      <a16:colId xmlns:a16="http://schemas.microsoft.com/office/drawing/2014/main" val="2410340852"/>
                    </a:ext>
                  </a:extLst>
                </a:gridCol>
              </a:tblGrid>
              <a:tr h="628620">
                <a:tc>
                  <a:txBody>
                    <a:bodyPr/>
                    <a:lstStyle/>
                    <a:p>
                      <a:pPr algn="ctr">
                        <a:buNone/>
                      </a:pPr>
                      <a:r>
                        <a:rPr lang="ru-RU" b="1"/>
                        <a:t>Метод</a:t>
                      </a:r>
                      <a:endParaRPr lang="ru-RU"/>
                    </a:p>
                  </a:txBody>
                  <a:tcPr anchor="ctr"/>
                </a:tc>
                <a:tc>
                  <a:txBody>
                    <a:bodyPr/>
                    <a:lstStyle/>
                    <a:p>
                      <a:pPr algn="ctr">
                        <a:buNone/>
                      </a:pPr>
                      <a:r>
                        <a:rPr lang="ru-RU" b="1" dirty="0"/>
                        <a:t>Блок</a:t>
                      </a:r>
                      <a:r>
                        <a:rPr lang="en-US" b="1" dirty="0"/>
                        <a:t>?</a:t>
                      </a:r>
                      <a:endParaRPr lang="ru-RU" dirty="0"/>
                    </a:p>
                  </a:txBody>
                  <a:tcPr anchor="ctr"/>
                </a:tc>
                <a:tc>
                  <a:txBody>
                    <a:bodyPr/>
                    <a:lstStyle/>
                    <a:p>
                      <a:pPr algn="ctr">
                        <a:buNone/>
                      </a:pPr>
                      <a:r>
                        <a:rPr lang="ru-RU" b="1" dirty="0"/>
                        <a:t>Как избежать блокировки?</a:t>
                      </a:r>
                      <a:endParaRPr lang="ru-RU" dirty="0"/>
                    </a:p>
                  </a:txBody>
                  <a:tcPr anchor="ctr"/>
                </a:tc>
                <a:extLst>
                  <a:ext uri="{0D108BD9-81ED-4DB2-BD59-A6C34878D82A}">
                    <a16:rowId xmlns:a16="http://schemas.microsoft.com/office/drawing/2014/main" val="11441477"/>
                  </a:ext>
                </a:extLst>
              </a:tr>
              <a:tr h="359211">
                <a:tc>
                  <a:txBody>
                    <a:bodyPr/>
                    <a:lstStyle/>
                    <a:p>
                      <a:pPr>
                        <a:buNone/>
                      </a:pPr>
                      <a:r>
                        <a:rPr lang="en" noProof="1">
                          <a:latin typeface="Consolas" panose="020B0609020204030204" pitchFamily="49" charset="0"/>
                          <a:cs typeface="Consolas" panose="020B0609020204030204" pitchFamily="49" charset="0"/>
                        </a:rPr>
                        <a:t>bind</a:t>
                      </a:r>
                    </a:p>
                  </a:txBody>
                  <a:tcPr anchor="ctr"/>
                </a:tc>
                <a:tc>
                  <a:txBody>
                    <a:bodyPr/>
                    <a:lstStyle/>
                    <a:p>
                      <a:pPr>
                        <a:buNone/>
                      </a:pPr>
                      <a:endParaRPr lang="ru-RU" dirty="0"/>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3810323542"/>
                  </a:ext>
                </a:extLst>
              </a:tr>
              <a:tr h="359211">
                <a:tc>
                  <a:txBody>
                    <a:bodyPr/>
                    <a:lstStyle/>
                    <a:p>
                      <a:pPr>
                        <a:buNone/>
                      </a:pPr>
                      <a:r>
                        <a:rPr lang="en" noProof="1">
                          <a:latin typeface="Consolas" panose="020B0609020204030204" pitchFamily="49" charset="0"/>
                          <a:cs typeface="Consolas" panose="020B0609020204030204" pitchFamily="49" charset="0"/>
                        </a:rPr>
                        <a:t>listen</a:t>
                      </a:r>
                    </a:p>
                  </a:txBody>
                  <a:tcPr anchor="ctr"/>
                </a:tc>
                <a:tc>
                  <a:txBody>
                    <a:bodyPr/>
                    <a:lstStyle/>
                    <a:p>
                      <a:pPr>
                        <a:buNone/>
                      </a:pPr>
                      <a:r>
                        <a:rPr lang="ru-RU" dirty="0"/>
                        <a:t> </a:t>
                      </a:r>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4159652284"/>
                  </a:ext>
                </a:extLst>
              </a:tr>
              <a:tr h="359211">
                <a:tc>
                  <a:txBody>
                    <a:bodyPr/>
                    <a:lstStyle/>
                    <a:p>
                      <a:pPr>
                        <a:buNone/>
                      </a:pPr>
                      <a:r>
                        <a:rPr lang="en" noProof="1">
                          <a:latin typeface="Consolas" panose="020B0609020204030204" pitchFamily="49" charset="0"/>
                          <a:cs typeface="Consolas" panose="020B0609020204030204" pitchFamily="49" charset="0"/>
                        </a:rPr>
                        <a:t>accept</a:t>
                      </a:r>
                    </a:p>
                  </a:txBody>
                  <a:tcPr anchor="ctr"/>
                </a:tc>
                <a:tc>
                  <a:txBody>
                    <a:bodyPr/>
                    <a:lstStyle/>
                    <a:p>
                      <a:pPr algn="ctr">
                        <a:buNone/>
                      </a:pPr>
                      <a:r>
                        <a:rPr lang="ru-RU" dirty="0"/>
                        <a:t>❌</a:t>
                      </a:r>
                    </a:p>
                  </a:txBody>
                  <a:tcPr anchor="ctr"/>
                </a:tc>
                <a:tc>
                  <a:txBody>
                    <a:bodyPr/>
                    <a:lstStyle/>
                    <a:p>
                      <a:pPr>
                        <a:buNone/>
                      </a:pPr>
                      <a:r>
                        <a:rPr lang="en" sz="1800"/>
                        <a:t>setblocking(False), select(), asyncio</a:t>
                      </a:r>
                    </a:p>
                  </a:txBody>
                  <a:tcPr anchor="ctr"/>
                </a:tc>
                <a:extLst>
                  <a:ext uri="{0D108BD9-81ED-4DB2-BD59-A6C34878D82A}">
                    <a16:rowId xmlns:a16="http://schemas.microsoft.com/office/drawing/2014/main" val="3469444382"/>
                  </a:ext>
                </a:extLst>
              </a:tr>
              <a:tr h="359211">
                <a:tc>
                  <a:txBody>
                    <a:bodyPr/>
                    <a:lstStyle/>
                    <a:p>
                      <a:pPr>
                        <a:buNone/>
                      </a:pPr>
                      <a:r>
                        <a:rPr lang="en" noProof="1">
                          <a:latin typeface="Consolas" panose="020B0609020204030204" pitchFamily="49" charset="0"/>
                          <a:cs typeface="Consolas" panose="020B0609020204030204" pitchFamily="49" charset="0"/>
                        </a:rPr>
                        <a:t>connect</a:t>
                      </a:r>
                    </a:p>
                  </a:txBody>
                  <a:tcPr anchor="ctr"/>
                </a:tc>
                <a:tc>
                  <a:txBody>
                    <a:bodyPr/>
                    <a:lstStyle/>
                    <a:p>
                      <a:pPr algn="ctr">
                        <a:buNone/>
                      </a:pPr>
                      <a:r>
                        <a:rPr lang="ru-RU" dirty="0"/>
                        <a:t>❌</a:t>
                      </a:r>
                    </a:p>
                  </a:txBody>
                  <a:tcPr anchor="ctr"/>
                </a:tc>
                <a:tc>
                  <a:txBody>
                    <a:bodyPr/>
                    <a:lstStyle/>
                    <a:p>
                      <a:pPr>
                        <a:buNone/>
                      </a:pPr>
                      <a:r>
                        <a:rPr lang="en" sz="1800" noProof="1"/>
                        <a:t>setblocking(False), settimeout(), asyncio</a:t>
                      </a:r>
                    </a:p>
                  </a:txBody>
                  <a:tcPr anchor="ctr"/>
                </a:tc>
                <a:extLst>
                  <a:ext uri="{0D108BD9-81ED-4DB2-BD59-A6C34878D82A}">
                    <a16:rowId xmlns:a16="http://schemas.microsoft.com/office/drawing/2014/main" val="1362477351"/>
                  </a:ext>
                </a:extLst>
              </a:tr>
              <a:tr h="359211">
                <a:tc>
                  <a:txBody>
                    <a:bodyPr/>
                    <a:lstStyle/>
                    <a:p>
                      <a:pPr>
                        <a:buNone/>
                      </a:pPr>
                      <a:r>
                        <a:rPr lang="en" noProof="1">
                          <a:latin typeface="Consolas" panose="020B0609020204030204" pitchFamily="49" charset="0"/>
                          <a:cs typeface="Consolas" panose="020B0609020204030204" pitchFamily="49" charset="0"/>
                        </a:rPr>
                        <a:t>recv</a:t>
                      </a:r>
                    </a:p>
                  </a:txBody>
                  <a:tcPr anchor="ctr"/>
                </a:tc>
                <a:tc>
                  <a:txBody>
                    <a:bodyPr/>
                    <a:lstStyle/>
                    <a:p>
                      <a:pPr algn="ctr">
                        <a:buNone/>
                      </a:pPr>
                      <a:r>
                        <a:rPr lang="ru-RU" dirty="0"/>
                        <a:t>❌</a:t>
                      </a:r>
                    </a:p>
                  </a:txBody>
                  <a:tcPr anchor="ctr"/>
                </a:tc>
                <a:tc>
                  <a:txBody>
                    <a:bodyPr/>
                    <a:lstStyle/>
                    <a:p>
                      <a:pPr>
                        <a:buNone/>
                      </a:pPr>
                      <a:r>
                        <a:rPr lang="en" sz="1800" noProof="1"/>
                        <a:t>setblocking(False), settimeout(), select(), asyncio</a:t>
                      </a:r>
                    </a:p>
                  </a:txBody>
                  <a:tcPr anchor="ctr"/>
                </a:tc>
                <a:extLst>
                  <a:ext uri="{0D108BD9-81ED-4DB2-BD59-A6C34878D82A}">
                    <a16:rowId xmlns:a16="http://schemas.microsoft.com/office/drawing/2014/main" val="3317875212"/>
                  </a:ext>
                </a:extLst>
              </a:tr>
              <a:tr h="359211">
                <a:tc>
                  <a:txBody>
                    <a:bodyPr/>
                    <a:lstStyle/>
                    <a:p>
                      <a:pPr>
                        <a:buNone/>
                      </a:pPr>
                      <a:r>
                        <a:rPr lang="en" noProof="1">
                          <a:latin typeface="Consolas" panose="020B0609020204030204" pitchFamily="49" charset="0"/>
                          <a:cs typeface="Consolas" panose="020B0609020204030204" pitchFamily="49" charset="0"/>
                        </a:rPr>
                        <a:t>send</a:t>
                      </a:r>
                    </a:p>
                  </a:txBody>
                  <a:tcPr anchor="ctr"/>
                </a:tc>
                <a:tc>
                  <a:txBody>
                    <a:bodyPr/>
                    <a:lstStyle/>
                    <a:p>
                      <a:pPr algn="ctr">
                        <a:buNone/>
                      </a:pPr>
                      <a:r>
                        <a:rPr lang="ru-RU" dirty="0"/>
                        <a:t>❌</a:t>
                      </a:r>
                    </a:p>
                  </a:txBody>
                  <a:tcPr anchor="ctr"/>
                </a:tc>
                <a:tc>
                  <a:txBody>
                    <a:bodyPr/>
                    <a:lstStyle/>
                    <a:p>
                      <a:pPr>
                        <a:buNone/>
                      </a:pPr>
                      <a:r>
                        <a:rPr lang="en" sz="1800" noProof="1"/>
                        <a:t>setblocking(False), settimeout(), select(), asyncio</a:t>
                      </a:r>
                    </a:p>
                  </a:txBody>
                  <a:tcPr anchor="ctr"/>
                </a:tc>
                <a:extLst>
                  <a:ext uri="{0D108BD9-81ED-4DB2-BD59-A6C34878D82A}">
                    <a16:rowId xmlns:a16="http://schemas.microsoft.com/office/drawing/2014/main" val="142174941"/>
                  </a:ext>
                </a:extLst>
              </a:tr>
              <a:tr h="359211">
                <a:tc>
                  <a:txBody>
                    <a:bodyPr/>
                    <a:lstStyle/>
                    <a:p>
                      <a:pPr>
                        <a:buNone/>
                      </a:pPr>
                      <a:r>
                        <a:rPr lang="en" noProof="1">
                          <a:latin typeface="Consolas" panose="020B0609020204030204" pitchFamily="49" charset="0"/>
                          <a:cs typeface="Consolas" panose="020B0609020204030204" pitchFamily="49" charset="0"/>
                        </a:rPr>
                        <a:t>sendall</a:t>
                      </a:r>
                    </a:p>
                  </a:txBody>
                  <a:tcPr anchor="ctr"/>
                </a:tc>
                <a:tc>
                  <a:txBody>
                    <a:bodyPr/>
                    <a:lstStyle/>
                    <a:p>
                      <a:pPr algn="ctr">
                        <a:buNone/>
                      </a:pPr>
                      <a:r>
                        <a:rPr lang="ru-RU" dirty="0"/>
                        <a:t>❌</a:t>
                      </a:r>
                    </a:p>
                  </a:txBody>
                  <a:tcPr anchor="ctr"/>
                </a:tc>
                <a:tc>
                  <a:txBody>
                    <a:bodyPr/>
                    <a:lstStyle/>
                    <a:p>
                      <a:pPr>
                        <a:buNone/>
                      </a:pPr>
                      <a:r>
                        <a:rPr lang="en" sz="1800" noProof="1"/>
                        <a:t>setblocking(False), select(), asyncio</a:t>
                      </a:r>
                    </a:p>
                  </a:txBody>
                  <a:tcPr anchor="ctr"/>
                </a:tc>
                <a:extLst>
                  <a:ext uri="{0D108BD9-81ED-4DB2-BD59-A6C34878D82A}">
                    <a16:rowId xmlns:a16="http://schemas.microsoft.com/office/drawing/2014/main" val="3431316743"/>
                  </a:ext>
                </a:extLst>
              </a:tr>
              <a:tr h="359211">
                <a:tc>
                  <a:txBody>
                    <a:bodyPr/>
                    <a:lstStyle/>
                    <a:p>
                      <a:pPr>
                        <a:buNone/>
                      </a:pPr>
                      <a:r>
                        <a:rPr lang="en" noProof="1">
                          <a:latin typeface="Consolas" panose="020B0609020204030204" pitchFamily="49" charset="0"/>
                          <a:cs typeface="Consolas" panose="020B0609020204030204" pitchFamily="49" charset="0"/>
                        </a:rPr>
                        <a:t>close</a:t>
                      </a:r>
                    </a:p>
                  </a:txBody>
                  <a:tcPr anchor="ctr"/>
                </a:tc>
                <a:tc>
                  <a:txBody>
                    <a:bodyPr/>
                    <a:lstStyle/>
                    <a:p>
                      <a:pPr>
                        <a:buNone/>
                      </a:pPr>
                      <a:endParaRPr lang="ru-RU" dirty="0"/>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1103843573"/>
                  </a:ext>
                </a:extLst>
              </a:tr>
            </a:tbl>
          </a:graphicData>
        </a:graphic>
      </p:graphicFrame>
    </p:spTree>
    <p:extLst>
      <p:ext uri="{BB962C8B-B14F-4D97-AF65-F5344CB8AC3E}">
        <p14:creationId xmlns:p14="http://schemas.microsoft.com/office/powerpoint/2010/main" val="576041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564322C-BD2D-0C11-2751-0DB4D7BB6DDC}"/>
              </a:ext>
            </a:extLst>
          </p:cNvPr>
          <p:cNvSpPr>
            <a:spLocks noGrp="1"/>
          </p:cNvSpPr>
          <p:nvPr>
            <p:ph idx="1"/>
          </p:nvPr>
        </p:nvSpPr>
        <p:spPr>
          <a:xfrm>
            <a:off x="1676400" y="22032"/>
            <a:ext cx="10515600" cy="6813935"/>
          </a:xfrm>
        </p:spPr>
        <p:txBody>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socket.socket</a:t>
            </a:r>
            <a:r>
              <a:rPr lang="en" sz="1800" noProof="1">
                <a:effectLst/>
                <a:latin typeface="Consolas" panose="020B0609020204030204" pitchFamily="49" charset="0"/>
                <a:cs typeface="Consolas" panose="020B0609020204030204" pitchFamily="49" charset="0"/>
              </a:rPr>
              <a: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serv_sock.bind</a:t>
            </a:r>
            <a:r>
              <a:rPr lang="en" sz="1800" noProof="1">
                <a:effectLst/>
                <a:latin typeface="Consolas" panose="020B0609020204030204" pitchFamily="49" charset="0"/>
                <a:cs typeface="Consolas" panose="020B0609020204030204" pitchFamily="49" charset="0"/>
              </a:rPr>
              <a:t>((</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serv_sock.listen</a:t>
            </a:r>
            <a:r>
              <a:rPr lang="en" sz="1800" noProof="1">
                <a:effectLst/>
                <a:latin typeface="Consolas" panose="020B0609020204030204" pitchFamily="49" charset="0"/>
                <a:cs typeface="Consolas" panose="020B0609020204030204" pitchFamily="49" charset="0"/>
              </a:rPr>
              <a:t>(</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Accepting multiple connections, but only one at a time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for connection..."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serv_sock.accept()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Receive</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sock.recv</a:t>
            </a:r>
            <a:r>
              <a:rPr lang="en" sz="1800" noProof="1">
                <a:effectLst/>
                <a:latin typeface="Consolas" panose="020B0609020204030204" pitchFamily="49" charset="0"/>
                <a:cs typeface="Consolas" panose="020B0609020204030204" pitchFamily="49" charset="0"/>
              </a:rPr>
              <a:t>(</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suddenly closed while receiving"</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Send</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sock.sendall</a:t>
            </a:r>
            <a:r>
              <a:rPr lang="en" sz="1800" noProof="1">
                <a:effectLst/>
                <a:latin typeface="Consolas" panose="020B0609020204030204" pitchFamily="49" charset="0"/>
                <a:cs typeface="Consolas" panose="020B0609020204030204" pitchFamily="49" charset="0"/>
              </a:rPr>
              <a:t>(data)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suddenly closed, cannot send"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FECE9CE7-44A5-B0A5-7D74-0FF5C2B63274}"/>
              </a:ext>
            </a:extLst>
          </p:cNvPr>
          <p:cNvSpPr txBox="1"/>
          <p:nvPr/>
        </p:nvSpPr>
        <p:spPr>
          <a:xfrm>
            <a:off x="1" y="3262860"/>
            <a:ext cx="3051672" cy="3582519"/>
          </a:xfrm>
          <a:prstGeom prst="rect">
            <a:avLst/>
          </a:prstGeom>
          <a:solidFill>
            <a:schemeClr val="bg1">
              <a:lumMod val="95000"/>
            </a:schemeClr>
          </a:solidFill>
        </p:spPr>
        <p:txBody>
          <a:bodyPr wrap="square">
            <a:spAutoFit/>
          </a:bodyPr>
          <a:lstStyle/>
          <a:p>
            <a:pPr>
              <a:lnSpc>
                <a:spcPct val="90000"/>
              </a:lnSpc>
            </a:pPr>
            <a:r>
              <a:rPr lang="ru-RU" b="0" i="0" dirty="0">
                <a:solidFill>
                  <a:srgbClr val="333333"/>
                </a:solidFill>
                <a:effectLst/>
              </a:rPr>
              <a:t>Соединение не закрывается сразу после выдачи ответа (как в </a:t>
            </a:r>
            <a:r>
              <a:rPr lang="en" b="0" i="0" dirty="0">
                <a:solidFill>
                  <a:srgbClr val="333333"/>
                </a:solidFill>
                <a:effectLst/>
              </a:rPr>
              <a:t>HTTP-</a:t>
            </a:r>
            <a:r>
              <a:rPr lang="ru-RU" b="0" i="0" dirty="0">
                <a:solidFill>
                  <a:srgbClr val="333333"/>
                </a:solidFill>
                <a:effectLst/>
              </a:rPr>
              <a:t>серверах), а выполняется в бесконечном цикле, пока клиент продолжает посылать запросы.</a:t>
            </a:r>
            <a:br>
              <a:rPr lang="ru-RU" b="0" i="0" dirty="0">
                <a:solidFill>
                  <a:srgbClr val="333333"/>
                </a:solidFill>
                <a:effectLst/>
              </a:rPr>
            </a:br>
            <a:r>
              <a:rPr lang="ru-RU" b="0" i="0" dirty="0">
                <a:solidFill>
                  <a:srgbClr val="333333"/>
                </a:solidFill>
                <a:effectLst/>
              </a:rPr>
              <a:t>Только тогда сервер сможет перейти к обработке следующего соединения. Это значит, что сервер может обрабатывать вообще только одно соединение за раз.</a:t>
            </a:r>
            <a:endParaRPr lang="ru-RU" dirty="0"/>
          </a:p>
        </p:txBody>
      </p:sp>
    </p:spTree>
    <p:extLst>
      <p:ext uri="{BB962C8B-B14F-4D97-AF65-F5344CB8AC3E}">
        <p14:creationId xmlns:p14="http://schemas.microsoft.com/office/powerpoint/2010/main" val="2886832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857F04-31BE-10B8-5606-E8D484F9319C}"/>
              </a:ext>
            </a:extLst>
          </p:cNvPr>
          <p:cNvSpPr>
            <a:spLocks noGrp="1"/>
          </p:cNvSpPr>
          <p:nvPr>
            <p:ph type="title"/>
          </p:nvPr>
        </p:nvSpPr>
        <p:spPr/>
        <p:txBody>
          <a:bodyPr/>
          <a:lstStyle/>
          <a:p>
            <a:r>
              <a:rPr lang="en-US" dirty="0"/>
              <a:t>Blocking I/O</a:t>
            </a:r>
            <a:r>
              <a:rPr lang="ru-RU" dirty="0"/>
              <a:t> и как с с этим быть?</a:t>
            </a:r>
          </a:p>
        </p:txBody>
      </p:sp>
      <p:sp>
        <p:nvSpPr>
          <p:cNvPr id="3" name="Объект 2">
            <a:extLst>
              <a:ext uri="{FF2B5EF4-FFF2-40B4-BE49-F238E27FC236}">
                <a16:creationId xmlns:a16="http://schemas.microsoft.com/office/drawing/2014/main" id="{BDEE0DE7-1AB6-B263-B93D-74DABC1839B1}"/>
              </a:ext>
            </a:extLst>
          </p:cNvPr>
          <p:cNvSpPr>
            <a:spLocks noGrp="1"/>
          </p:cNvSpPr>
          <p:nvPr>
            <p:ph idx="1"/>
          </p:nvPr>
        </p:nvSpPr>
        <p:spPr>
          <a:xfrm>
            <a:off x="838200" y="993485"/>
            <a:ext cx="10515600" cy="3358701"/>
          </a:xfrm>
        </p:spPr>
        <p:txBody>
          <a:bodyPr/>
          <a:lstStyle/>
          <a:p>
            <a:pPr>
              <a:lnSpc>
                <a:spcPct val="100000"/>
              </a:lnSpc>
              <a:buNone/>
            </a:pPr>
            <a:r>
              <a:rPr lang="ru-RU" sz="2000" b="0" i="0" dirty="0">
                <a:solidFill>
                  <a:srgbClr val="333333"/>
                </a:solidFill>
                <a:effectLst/>
              </a:rPr>
              <a:t>Одновременности вычислений можно добиться двумя способами</a:t>
            </a:r>
            <a:r>
              <a:rPr lang="en-US" sz="2000" b="0" i="0" dirty="0">
                <a:solidFill>
                  <a:srgbClr val="333333"/>
                </a:solidFill>
                <a:effectLst/>
              </a:rPr>
              <a:t>:</a:t>
            </a:r>
            <a:endParaRPr lang="ru-RU" sz="2000" b="0" i="0" dirty="0">
              <a:solidFill>
                <a:srgbClr val="333333"/>
              </a:solidFill>
              <a:effectLst/>
            </a:endParaRPr>
          </a:p>
          <a:p>
            <a:pPr>
              <a:lnSpc>
                <a:spcPct val="100000"/>
              </a:lnSpc>
              <a:spcBef>
                <a:spcPts val="0"/>
              </a:spcBef>
            </a:pPr>
            <a:r>
              <a:rPr lang="ru-RU" sz="2000" b="1" dirty="0">
                <a:solidFill>
                  <a:srgbClr val="333333"/>
                </a:solidFill>
              </a:rPr>
              <a:t>П</a:t>
            </a:r>
            <a:r>
              <a:rPr lang="ru-RU" sz="2000" b="1" i="0" dirty="0">
                <a:solidFill>
                  <a:srgbClr val="333333"/>
                </a:solidFill>
                <a:effectLst/>
              </a:rPr>
              <a:t>араллельные вычисления</a:t>
            </a:r>
            <a:r>
              <a:rPr lang="ru-RU" sz="2000" b="0" i="0" dirty="0">
                <a:solidFill>
                  <a:srgbClr val="333333"/>
                </a:solidFill>
                <a:effectLst/>
              </a:rPr>
              <a:t> (</a:t>
            </a:r>
            <a:r>
              <a:rPr lang="en" sz="2000" b="0" i="0" dirty="0">
                <a:solidFill>
                  <a:srgbClr val="333333"/>
                </a:solidFill>
                <a:effectLst/>
              </a:rPr>
              <a:t>parallel computing)</a:t>
            </a:r>
            <a:r>
              <a:rPr lang="en-US" sz="2000" dirty="0">
                <a:solidFill>
                  <a:srgbClr val="333333"/>
                </a:solidFill>
              </a:rPr>
              <a:t>:</a:t>
            </a:r>
            <a:br>
              <a:rPr lang="en-US" sz="2000" dirty="0">
                <a:solidFill>
                  <a:srgbClr val="333333"/>
                </a:solidFill>
              </a:rPr>
            </a:br>
            <a:r>
              <a:rPr lang="ru-RU" sz="2000" b="0" dirty="0">
                <a:solidFill>
                  <a:schemeClr val="accent1"/>
                </a:solidFill>
                <a:effectLst/>
              </a:rPr>
              <a:t>разные потоки выполнения могут физически выполняться в одно и то же время — на разных ядрах процессора</a:t>
            </a:r>
            <a:r>
              <a:rPr lang="en-US" sz="1800" b="0" dirty="0">
                <a:solidFill>
                  <a:srgbClr val="333333"/>
                </a:solidFill>
                <a:effectLst/>
              </a:rPr>
              <a:t>:</a:t>
            </a:r>
            <a:endParaRPr lang="ru-RU" sz="1800" b="0" dirty="0">
              <a:solidFill>
                <a:srgbClr val="333333"/>
              </a:solidFill>
              <a:effectLst/>
            </a:endParaRPr>
          </a:p>
          <a:p>
            <a:pPr lvl="1">
              <a:lnSpc>
                <a:spcPct val="100000"/>
              </a:lnSpc>
              <a:spcBef>
                <a:spcPts val="0"/>
              </a:spcBef>
            </a:pPr>
            <a:r>
              <a:rPr lang="ru-RU" sz="1800" dirty="0">
                <a:solidFill>
                  <a:srgbClr val="333333"/>
                </a:solidFill>
              </a:rPr>
              <a:t>несколько процессов</a:t>
            </a:r>
            <a:r>
              <a:rPr lang="en-US" sz="1800" dirty="0">
                <a:solidFill>
                  <a:srgbClr val="333333"/>
                </a:solidFill>
              </a:rPr>
              <a:t>: </a:t>
            </a:r>
            <a:r>
              <a:rPr lang="en" sz="1800" dirty="0">
                <a:solidFill>
                  <a:srgbClr val="333333"/>
                </a:solidFill>
              </a:rPr>
              <a:t>multiprocessing</a:t>
            </a:r>
          </a:p>
          <a:p>
            <a:pPr lvl="1">
              <a:lnSpc>
                <a:spcPct val="100000"/>
              </a:lnSpc>
              <a:spcBef>
                <a:spcPts val="0"/>
              </a:spcBef>
            </a:pPr>
            <a:r>
              <a:rPr lang="ru-RU" sz="1800" b="0" i="0" dirty="0">
                <a:solidFill>
                  <a:srgbClr val="333333"/>
                </a:solidFill>
                <a:effectLst/>
              </a:rPr>
              <a:t>многопоточность</a:t>
            </a:r>
            <a:r>
              <a:rPr lang="en-US" sz="1800" b="0" i="0" dirty="0">
                <a:solidFill>
                  <a:srgbClr val="333333"/>
                </a:solidFill>
                <a:effectLst/>
              </a:rPr>
              <a:t>: </a:t>
            </a:r>
            <a:r>
              <a:rPr lang="en" sz="1800" b="0" i="0" dirty="0">
                <a:solidFill>
                  <a:srgbClr val="333333"/>
                </a:solidFill>
                <a:effectLst/>
              </a:rPr>
              <a:t>multithreading</a:t>
            </a:r>
            <a:endParaRPr lang="ru-RU" sz="1800" b="0" i="0" dirty="0">
              <a:solidFill>
                <a:srgbClr val="333333"/>
              </a:solidFill>
              <a:effectLst/>
            </a:endParaRPr>
          </a:p>
          <a:p>
            <a:pPr>
              <a:lnSpc>
                <a:spcPct val="100000"/>
              </a:lnSpc>
            </a:pPr>
            <a:r>
              <a:rPr lang="ru-RU" sz="2000" b="1" dirty="0">
                <a:solidFill>
                  <a:srgbClr val="333333"/>
                </a:solidFill>
              </a:rPr>
              <a:t>М</a:t>
            </a:r>
            <a:r>
              <a:rPr lang="ru-RU" sz="2000" b="1" i="0" dirty="0">
                <a:solidFill>
                  <a:srgbClr val="333333"/>
                </a:solidFill>
                <a:effectLst/>
              </a:rPr>
              <a:t>ультиплексирование</a:t>
            </a:r>
            <a:r>
              <a:rPr lang="ru-RU" sz="2000" b="0" i="0" dirty="0">
                <a:solidFill>
                  <a:srgbClr val="333333"/>
                </a:solidFill>
                <a:effectLst/>
              </a:rPr>
              <a:t> (</a:t>
            </a:r>
            <a:r>
              <a:rPr lang="en" sz="2000" b="0" i="0" dirty="0">
                <a:solidFill>
                  <a:srgbClr val="333333"/>
                </a:solidFill>
                <a:effectLst/>
              </a:rPr>
              <a:t>multiplexing):</a:t>
            </a:r>
            <a:br>
              <a:rPr lang="ru-RU" sz="2000" dirty="0">
                <a:solidFill>
                  <a:srgbClr val="333333"/>
                </a:solidFill>
              </a:rPr>
            </a:br>
            <a:r>
              <a:rPr lang="ru-RU" sz="2000" b="0" i="0" dirty="0">
                <a:solidFill>
                  <a:schemeClr val="accent1"/>
                </a:solidFill>
                <a:effectLst/>
              </a:rPr>
              <a:t>чередование во времени выполнения разных задач в одном и том же потоке выполнения, на одном ядре процессора</a:t>
            </a:r>
          </a:p>
          <a:p>
            <a:pPr lvl="1">
              <a:lnSpc>
                <a:spcPct val="100000"/>
              </a:lnSpc>
              <a:spcBef>
                <a:spcPts val="0"/>
              </a:spcBef>
            </a:pPr>
            <a:r>
              <a:rPr lang="ru-RU" sz="1800" dirty="0"/>
              <a:t>асинхронность </a:t>
            </a:r>
            <a:r>
              <a:rPr lang="en-US" sz="1800" dirty="0"/>
              <a:t>«</a:t>
            </a:r>
            <a:r>
              <a:rPr lang="ru-RU" sz="1800" dirty="0"/>
              <a:t>руками</a:t>
            </a:r>
            <a:r>
              <a:rPr lang="en-US" sz="1800" dirty="0"/>
              <a:t>»</a:t>
            </a:r>
          </a:p>
          <a:p>
            <a:pPr lvl="1">
              <a:lnSpc>
                <a:spcPct val="100000"/>
              </a:lnSpc>
              <a:spcBef>
                <a:spcPts val="0"/>
              </a:spcBef>
            </a:pPr>
            <a:r>
              <a:rPr lang="ru-RU" sz="1800" dirty="0"/>
              <a:t>асинхронные фреймворки (</a:t>
            </a:r>
            <a:r>
              <a:rPr lang="en-US" sz="1800" dirty="0"/>
              <a:t>asyncio </a:t>
            </a:r>
            <a:r>
              <a:rPr lang="ru-RU" sz="1800" dirty="0"/>
              <a:t>и т.п.)</a:t>
            </a:r>
            <a:endParaRPr lang="ru-RU" sz="1600" b="0" i="0" dirty="0">
              <a:effectLst/>
            </a:endParaRPr>
          </a:p>
        </p:txBody>
      </p:sp>
      <p:pic>
        <p:nvPicPr>
          <p:cNvPr id="5" name="Picture 2" descr="Вытесняющая многозадачность для сокетов">
            <a:extLst>
              <a:ext uri="{FF2B5EF4-FFF2-40B4-BE49-F238E27FC236}">
                <a16:creationId xmlns:a16="http://schemas.microsoft.com/office/drawing/2014/main" id="{88085F91-F717-72D8-A176-E4158875B10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0099" r="9997"/>
          <a:stretch/>
        </p:blipFill>
        <p:spPr bwMode="auto">
          <a:xfrm>
            <a:off x="6024880" y="3542855"/>
            <a:ext cx="6128312" cy="3365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079E94-C0B3-08F0-923A-00B7D6CEE693}"/>
              </a:ext>
            </a:extLst>
          </p:cNvPr>
          <p:cNvSpPr txBox="1"/>
          <p:nvPr/>
        </p:nvSpPr>
        <p:spPr>
          <a:xfrm>
            <a:off x="320205" y="5438541"/>
            <a:ext cx="7892143" cy="1338828"/>
          </a:xfrm>
          <a:prstGeom prst="rect">
            <a:avLst/>
          </a:prstGeom>
          <a:solidFill>
            <a:schemeClr val="bg1">
              <a:lumMod val="95000"/>
            </a:schemeClr>
          </a:solidFill>
        </p:spPr>
        <p:txBody>
          <a:bodyPr wrap="square">
            <a:spAutoFit/>
          </a:bodyPr>
          <a:lstStyle/>
          <a:p>
            <a:pPr>
              <a:lnSpc>
                <a:spcPct val="90000"/>
              </a:lnSpc>
            </a:pPr>
            <a:r>
              <a:rPr lang="ru-RU" dirty="0">
                <a:solidFill>
                  <a:srgbClr val="333333"/>
                </a:solidFill>
              </a:rPr>
              <a:t>В</a:t>
            </a:r>
            <a:r>
              <a:rPr lang="ru-RU" b="0" i="0" dirty="0">
                <a:solidFill>
                  <a:srgbClr val="333333"/>
                </a:solidFill>
                <a:effectLst/>
              </a:rPr>
              <a:t> </a:t>
            </a:r>
            <a:r>
              <a:rPr lang="en" b="0" i="0" dirty="0">
                <a:solidFill>
                  <a:srgbClr val="333333"/>
                </a:solidFill>
                <a:effectLst/>
              </a:rPr>
              <a:t>Python </a:t>
            </a:r>
            <a:r>
              <a:rPr lang="ru-RU" b="0" i="0" dirty="0">
                <a:solidFill>
                  <a:srgbClr val="333333"/>
                </a:solidFill>
                <a:effectLst/>
              </a:rPr>
              <a:t>из-за использования им глобальной блокировки интерпретатора (</a:t>
            </a:r>
            <a:r>
              <a:rPr lang="en" b="0" i="0" dirty="0">
                <a:solidFill>
                  <a:srgbClr val="333333"/>
                </a:solidFill>
                <a:effectLst/>
              </a:rPr>
              <a:t>Global Interpreter Lock, GIL</a:t>
            </a:r>
            <a:r>
              <a:rPr lang="ru-RU" b="0" i="0" dirty="0">
                <a:solidFill>
                  <a:srgbClr val="333333"/>
                </a:solidFill>
                <a:effectLst/>
              </a:rPr>
              <a:t>) в один и тот же момент времени может выполнятся только один поток. Поэтому реальная параллельность в </a:t>
            </a:r>
            <a:r>
              <a:rPr lang="en" b="0" i="0" dirty="0">
                <a:solidFill>
                  <a:srgbClr val="333333"/>
                </a:solidFill>
                <a:effectLst/>
              </a:rPr>
              <a:t>Python </a:t>
            </a:r>
            <a:r>
              <a:rPr lang="ru-RU" b="0" i="0" dirty="0">
                <a:solidFill>
                  <a:srgbClr val="333333"/>
                </a:solidFill>
                <a:effectLst/>
              </a:rPr>
              <a:t>может быть только у процессов. Поэтому основной инструмент — асинхронность.</a:t>
            </a:r>
            <a:endParaRPr lang="ru-RU" dirty="0"/>
          </a:p>
        </p:txBody>
      </p:sp>
    </p:spTree>
    <p:extLst>
      <p:ext uri="{BB962C8B-B14F-4D97-AF65-F5344CB8AC3E}">
        <p14:creationId xmlns:p14="http://schemas.microsoft.com/office/powerpoint/2010/main" val="95194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94E0142-AA73-1A1F-A761-08F510B4E87B}"/>
              </a:ext>
            </a:extLst>
          </p:cNvPr>
          <p:cNvSpPr>
            <a:spLocks noGrp="1"/>
          </p:cNvSpPr>
          <p:nvPr>
            <p:ph idx="1"/>
          </p:nvPr>
        </p:nvSpPr>
        <p:spPr>
          <a:xfrm>
            <a:off x="185057" y="119743"/>
            <a:ext cx="11702143" cy="6738257"/>
          </a:xfrm>
        </p:spPr>
        <p:txBody>
          <a:bodyPr numCol="2"/>
          <a:lstStyle/>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serv_sock.setblocking(</a:t>
            </a:r>
            <a:r>
              <a:rPr lang="en" sz="1800" b="1" noProof="1">
                <a:solidFill>
                  <a:srgbClr val="585CF6"/>
                </a:solidFill>
                <a:effectLst/>
                <a:highlight>
                  <a:srgbClr val="FFFF00"/>
                </a:highlight>
                <a:latin typeface="Consolas" panose="020B0609020204030204" pitchFamily="49" charset="0"/>
                <a:cs typeface="Consolas" panose="020B0609020204030204" pitchFamily="49" charset="0"/>
              </a:rPr>
              <a:t>False</a:t>
            </a:r>
            <a:r>
              <a:rPr lang="en" sz="1800" noProof="1">
                <a:effectLst/>
                <a:highlight>
                  <a:srgbClr val="FFFF00"/>
                </a:highligh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Important!</a:t>
            </a:r>
            <a:br>
              <a:rPr lang="en" sz="1800" noProof="1">
                <a:solidFill>
                  <a:srgbClr val="0066FF"/>
                </a:solidFill>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connections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Try to accept a new connection...</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sock.setblocking(</a:t>
            </a:r>
            <a:r>
              <a:rPr lang="en" sz="1800" b="1" noProof="1">
                <a:solidFill>
                  <a:srgbClr val="585CF6"/>
                </a:solidFill>
                <a:effectLst/>
                <a:highlight>
                  <a:srgbClr val="FFFF00"/>
                </a:highlight>
                <a:latin typeface="Consolas" panose="020B0609020204030204" pitchFamily="49" charset="0"/>
                <a:cs typeface="Consolas" panose="020B0609020204030204" pitchFamily="49" charset="0"/>
              </a:rPr>
              <a:t>False</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connections.append((sock,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highlight>
                  <a:srgbClr val="FFFF00"/>
                </a:highlight>
                <a:latin typeface="Consolas" panose="020B0609020204030204" pitchFamily="49" charset="0"/>
                <a:cs typeface="Consolas" panose="020B0609020204030204" pitchFamily="49" charset="0"/>
              </a:rPr>
              <a:t>BlockingIOError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print("No waiting connections")</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pass</a:t>
            </a:r>
            <a:endParaRPr lang="en" sz="1800" noProof="1">
              <a:effectLst/>
              <a:latin typeface="Consolas" panose="020B0609020204030204" pitchFamily="49" charset="0"/>
              <a:cs typeface="Consolas" panose="020B0609020204030204" pitchFamily="49" charset="0"/>
            </a:endParaRPr>
          </a:p>
          <a:p>
            <a:pPr marL="0" indent="0">
              <a:buNone/>
            </a:pPr>
            <a:r>
              <a:rPr lang="en" sz="1800" noProof="1">
                <a:latin typeface="Consolas" panose="020B0609020204030204" pitchFamily="49" charset="0"/>
                <a:cs typeface="Consolas" panose="020B0609020204030204" pitchFamily="49" charset="0"/>
              </a:rPr>
              <a:t>    ### FOR ...</a:t>
            </a:r>
            <a:endParaRPr lang="en" sz="1600" noProof="1">
              <a:latin typeface="Consolas" panose="020B0609020204030204" pitchFamily="49" charset="0"/>
              <a:cs typeface="Consolas" panose="020B0609020204030204" pitchFamily="49" charset="0"/>
            </a:endParaRPr>
          </a:p>
          <a:p>
            <a:pPr marL="0" indent="0">
              <a:buNone/>
            </a:pPr>
            <a:endParaRPr lang="en" sz="1600" noProof="1">
              <a:effectLst/>
              <a:latin typeface="Consolas" panose="020B0609020204030204" pitchFamily="49" charset="0"/>
              <a:cs typeface="Consolas" panose="020B0609020204030204" pitchFamily="49" charset="0"/>
            </a:endParaRPr>
          </a:p>
          <a:p>
            <a:pPr marL="0" indent="0">
              <a:buNone/>
            </a:pP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connections.copy():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"Try to recv from:"</a:t>
            </a:r>
            <a:r>
              <a:rPr lang="en" sz="1800" noProof="1">
                <a:effectLst/>
                <a:latin typeface="Consolas" panose="020B0609020204030204" pitchFamily="49" charset="0"/>
                <a:cs typeface="Consolas" panose="020B0609020204030204" pitchFamily="49" charset="0"/>
              </a:rPr>
              <a:t>, 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data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sock.recv(</a:t>
            </a:r>
            <a:r>
              <a:rPr lang="en" sz="1800" noProof="1">
                <a:solidFill>
                  <a:srgbClr val="0000CD"/>
                </a:solidFill>
                <a:effectLst/>
                <a:highlight>
                  <a:srgbClr val="FFFF00"/>
                </a:highlight>
                <a:latin typeface="Consolas" panose="020B0609020204030204" pitchFamily="49" charset="0"/>
                <a:cs typeface="Consolas" panose="020B0609020204030204" pitchFamily="49" charset="0"/>
              </a:rPr>
              <a:t>1024</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"Conn closed with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highlight>
                  <a:srgbClr val="FFFF00"/>
                </a:highlight>
                <a:latin typeface="Consolas" panose="020B0609020204030204" pitchFamily="49" charset="0"/>
                <a:cs typeface="Consolas" panose="020B0609020204030204" pitchFamily="49" charset="0"/>
              </a:rPr>
              <a:t>BlockingIOError</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 </a:t>
            </a:r>
            <a:r>
              <a:rPr lang="en" sz="1800" noProof="1">
                <a:solidFill>
                  <a:srgbClr val="0066FF"/>
                </a:solidFill>
                <a:effectLst/>
                <a:latin typeface="Consolas" panose="020B0609020204030204" pitchFamily="49" charset="0"/>
                <a:cs typeface="Consolas" panose="020B0609020204030204" pitchFamily="49" charset="0"/>
              </a:rPr>
              <a:t># No data received</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if</a:t>
            </a:r>
            <a:r>
              <a:rPr lang="en" sz="1800" noProof="1">
                <a:effectLst/>
                <a:highlight>
                  <a:srgbClr val="FFFF00"/>
                </a:highligh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not</a:t>
            </a:r>
            <a:r>
              <a:rPr lang="en" sz="1800" noProof="1">
                <a:effectLst/>
                <a:highlight>
                  <a:srgbClr val="FFFF00"/>
                </a:highlight>
                <a:latin typeface="Consolas" panose="020B0609020204030204" pitchFamily="49" charset="0"/>
                <a:cs typeface="Consolas" panose="020B0609020204030204" pitchFamily="49" charset="0"/>
              </a:rPr>
              <a:t> data:</a:t>
            </a:r>
            <a:r>
              <a:rPr lang="ru-RU" sz="1800" noProof="1">
                <a:effectLst/>
                <a:highlight>
                  <a:srgbClr val="FFFF00"/>
                </a:highligh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en-US" sz="1800" noProof="1">
                <a:solidFill>
                  <a:srgbClr val="0066FF"/>
                </a:solidFill>
                <a:latin typeface="Consolas" panose="020B0609020204030204" pitchFamily="49" charset="0"/>
                <a:cs typeface="Consolas" panose="020B0609020204030204" pitchFamily="49" charset="0"/>
              </a:rPr>
              <a:t>Conn closed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sock.sendall(data)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"Conn closed with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endParaRPr lang="en" sz="1800" noProof="1">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676B5155-C78C-9542-7CC2-960648D9DB98}"/>
              </a:ext>
            </a:extLst>
          </p:cNvPr>
          <p:cNvSpPr txBox="1"/>
          <p:nvPr/>
        </p:nvSpPr>
        <p:spPr>
          <a:xfrm>
            <a:off x="304800" y="759656"/>
            <a:ext cx="5595257" cy="1477328"/>
          </a:xfrm>
          <a:prstGeom prst="rect">
            <a:avLst/>
          </a:prstGeom>
          <a:solidFill>
            <a:schemeClr val="bg1">
              <a:lumMod val="95000"/>
            </a:schemeClr>
          </a:solidFill>
        </p:spPr>
        <p:txBody>
          <a:bodyPr wrap="square" rtlCol="0">
            <a:spAutoFit/>
          </a:bodyPr>
          <a:lstStyle/>
          <a:p>
            <a:r>
              <a:rPr lang="ru-RU" b="0" i="0" dirty="0">
                <a:solidFill>
                  <a:srgbClr val="333333"/>
                </a:solidFill>
                <a:effectLst/>
                <a:latin typeface="-apple-system"/>
              </a:rPr>
              <a:t>Такое решение будет полностью загружать процессор, как и всякий другой бесконечный цикл.</a:t>
            </a:r>
            <a:br>
              <a:rPr lang="ru-RU" b="0" i="0" dirty="0">
                <a:solidFill>
                  <a:srgbClr val="333333"/>
                </a:solidFill>
                <a:effectLst/>
                <a:latin typeface="-apple-system"/>
              </a:rPr>
            </a:br>
            <a:r>
              <a:rPr lang="ru-RU" b="0" i="0" dirty="0">
                <a:solidFill>
                  <a:srgbClr val="333333"/>
                </a:solidFill>
                <a:effectLst/>
                <a:latin typeface="-apple-system"/>
              </a:rPr>
              <a:t>Большая часть кода будет исполняться впустую —</a:t>
            </a:r>
            <a:r>
              <a:rPr lang="ru-RU" noProof="1"/>
              <a:t>sock.recv()</a:t>
            </a:r>
            <a:r>
              <a:rPr lang="ru-RU" b="0" i="0" noProof="1">
                <a:solidFill>
                  <a:srgbClr val="333333"/>
                </a:solidFill>
                <a:effectLst/>
                <a:latin typeface="-apple-system"/>
              </a:rPr>
              <a:t> → </a:t>
            </a:r>
            <a:r>
              <a:rPr lang="ru-RU" noProof="1"/>
              <a:t>BlockingIOError</a:t>
            </a:r>
            <a:r>
              <a:rPr lang="ru-RU" b="0" i="0" noProof="1">
                <a:solidFill>
                  <a:srgbClr val="333333"/>
                </a:solidFill>
                <a:effectLst/>
                <a:latin typeface="-apple-system"/>
              </a:rPr>
              <a:t> → </a:t>
            </a:r>
            <a:r>
              <a:rPr lang="ru-RU" noProof="1"/>
              <a:t>sock.recv()</a:t>
            </a:r>
            <a:r>
              <a:rPr lang="ru-RU" b="0" i="0" noProof="1">
                <a:solidFill>
                  <a:srgbClr val="333333"/>
                </a:solidFill>
                <a:effectLst/>
                <a:latin typeface="-apple-system"/>
              </a:rPr>
              <a:t> → </a:t>
            </a:r>
            <a:r>
              <a:rPr lang="ru-RU" noProof="1"/>
              <a:t>BlockingIOError</a:t>
            </a:r>
            <a:r>
              <a:rPr lang="ru-RU" b="0" i="0" noProof="1">
                <a:solidFill>
                  <a:srgbClr val="333333"/>
                </a:solidFill>
                <a:effectLst/>
                <a:latin typeface="-apple-system"/>
              </a:rPr>
              <a:t> и т.д.</a:t>
            </a:r>
            <a:endParaRPr lang="ru-RU" dirty="0"/>
          </a:p>
        </p:txBody>
      </p:sp>
      <p:sp>
        <p:nvSpPr>
          <p:cNvPr id="5" name="Заголовок 1">
            <a:extLst>
              <a:ext uri="{FF2B5EF4-FFF2-40B4-BE49-F238E27FC236}">
                <a16:creationId xmlns:a16="http://schemas.microsoft.com/office/drawing/2014/main" id="{934FD9F3-C480-C80B-0A37-54A16B857764}"/>
              </a:ext>
            </a:extLst>
          </p:cNvPr>
          <p:cNvSpPr>
            <a:spLocks noGrp="1"/>
          </p:cNvSpPr>
          <p:nvPr>
            <p:ph type="title"/>
          </p:nvPr>
        </p:nvSpPr>
        <p:spPr>
          <a:xfrm>
            <a:off x="304800" y="185246"/>
            <a:ext cx="5595257" cy="574410"/>
          </a:xfrm>
        </p:spPr>
        <p:txBody>
          <a:bodyPr>
            <a:noAutofit/>
          </a:bodyPr>
          <a:lstStyle/>
          <a:p>
            <a:r>
              <a:rPr lang="ru-RU" sz="3000" dirty="0"/>
              <a:t>Первый подход к асинхронности</a:t>
            </a:r>
          </a:p>
        </p:txBody>
      </p:sp>
    </p:spTree>
    <p:extLst>
      <p:ext uri="{BB962C8B-B14F-4D97-AF65-F5344CB8AC3E}">
        <p14:creationId xmlns:p14="http://schemas.microsoft.com/office/powerpoint/2010/main" val="28554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E5452-D5C9-B688-3726-96000DD07A47}"/>
              </a:ext>
            </a:extLst>
          </p:cNvPr>
          <p:cNvSpPr>
            <a:spLocks noGrp="1"/>
          </p:cNvSpPr>
          <p:nvPr>
            <p:ph type="title"/>
          </p:nvPr>
        </p:nvSpPr>
        <p:spPr>
          <a:xfrm>
            <a:off x="838200" y="152588"/>
            <a:ext cx="10515600" cy="740041"/>
          </a:xfrm>
        </p:spPr>
        <p:txBody>
          <a:bodyPr/>
          <a:lstStyle/>
          <a:p>
            <a:r>
              <a:rPr lang="en-US" sz="4000" dirty="0">
                <a:latin typeface="Consolas" panose="020B0609020204030204" pitchFamily="49" charset="0"/>
                <a:cs typeface="Consolas" panose="020B0609020204030204" pitchFamily="49" charset="0"/>
              </a:rPr>
              <a:t>select</a:t>
            </a:r>
            <a:r>
              <a:rPr lang="en-US" dirty="0"/>
              <a:t> —</a:t>
            </a:r>
            <a:r>
              <a:rPr lang="ru-RU" dirty="0"/>
              <a:t> есть ли новые данные?</a:t>
            </a:r>
          </a:p>
        </p:txBody>
      </p:sp>
      <p:sp>
        <p:nvSpPr>
          <p:cNvPr id="3" name="Объект 2">
            <a:extLst>
              <a:ext uri="{FF2B5EF4-FFF2-40B4-BE49-F238E27FC236}">
                <a16:creationId xmlns:a16="http://schemas.microsoft.com/office/drawing/2014/main" id="{7B55FF17-587A-E39B-E2F7-042F41140551}"/>
              </a:ext>
            </a:extLst>
          </p:cNvPr>
          <p:cNvSpPr>
            <a:spLocks noGrp="1"/>
          </p:cNvSpPr>
          <p:nvPr>
            <p:ph idx="1"/>
          </p:nvPr>
        </p:nvSpPr>
        <p:spPr>
          <a:xfrm>
            <a:off x="838200" y="951398"/>
            <a:ext cx="10515600" cy="5702986"/>
          </a:xfrm>
        </p:spPr>
        <p:txBody>
          <a:bodyPr/>
          <a:lstStyle/>
          <a:p>
            <a:pPr marL="0" indent="0">
              <a:lnSpc>
                <a:spcPct val="100000"/>
              </a:lnSpc>
              <a:spcBef>
                <a:spcPts val="0"/>
              </a:spcBef>
              <a:buNone/>
            </a:pPr>
            <a:r>
              <a:rPr lang="ru-RU" sz="2000" dirty="0"/>
              <a:t>Функции </a:t>
            </a:r>
            <a:r>
              <a:rPr lang="en" sz="2000" b="1" noProof="1">
                <a:latin typeface="Consolas" panose="020B0609020204030204" pitchFamily="49" charset="0"/>
                <a:cs typeface="Consolas" panose="020B0609020204030204" pitchFamily="49" charset="0"/>
              </a:rPr>
              <a:t>select.select()</a:t>
            </a:r>
            <a:r>
              <a:rPr lang="en" sz="2000" dirty="0"/>
              <a:t> — </a:t>
            </a:r>
            <a:r>
              <a:rPr lang="ru-RU" sz="2000" dirty="0"/>
              <a:t>один из базовых способов реализовать</a:t>
            </a:r>
            <a:r>
              <a:rPr lang="en-US" sz="2000" dirty="0"/>
              <a:t> </a:t>
            </a:r>
            <a:r>
              <a:rPr lang="ru-RU" sz="2000" b="1" dirty="0"/>
              <a:t>неблокирующий ввод-вывод</a:t>
            </a:r>
            <a:r>
              <a:rPr lang="ru-RU" sz="2000" dirty="0"/>
              <a:t>. Она позволяет </a:t>
            </a:r>
            <a:r>
              <a:rPr lang="ru-RU" sz="2000" b="1" dirty="0"/>
              <a:t>отслеживать активность сразу на нескольких сокетах</a:t>
            </a:r>
            <a:r>
              <a:rPr lang="ru-RU" sz="2000" dirty="0"/>
              <a:t>, не прибегая к потокам</a:t>
            </a:r>
            <a:r>
              <a:rPr lang="en-US" sz="2000" dirty="0"/>
              <a:t>.</a:t>
            </a:r>
          </a:p>
          <a:p>
            <a:pPr marL="0" indent="0">
              <a:lnSpc>
                <a:spcPct val="100000"/>
              </a:lnSpc>
              <a:spcBef>
                <a:spcPts val="700"/>
              </a:spcBef>
              <a:buNone/>
            </a:pP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xlst </a:t>
            </a:r>
            <a:r>
              <a:rPr lang="en-US" sz="2000" b="0" i="1"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1"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timeout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en-US" sz="2000" b="0" i="0" noProof="1">
                <a:solidFill>
                  <a:srgbClr val="000000"/>
                </a:solidFill>
                <a:effectLst/>
                <a:latin typeface="Consolas" panose="020B0609020204030204" pitchFamily="49" charset="0"/>
                <a:cs typeface="Consolas" panose="020B0609020204030204" pitchFamily="49" charset="0"/>
              </a:rPr>
              <a:t> — </a:t>
            </a:r>
            <a:r>
              <a:rPr lang="ru-RU" sz="2000" b="1" dirty="0"/>
              <a:t>ожидает</a:t>
            </a:r>
            <a:r>
              <a:rPr lang="ru-RU" sz="2000" dirty="0"/>
              <a:t> активности на одном или нескольких файловых дескрипторах (включая сокеты) и </a:t>
            </a:r>
            <a:r>
              <a:rPr lang="ru-RU" sz="2000" b="1" dirty="0"/>
              <a:t>возвращает, какие из них готовы</a:t>
            </a:r>
            <a:r>
              <a:rPr lang="en-US" sz="2000" b="1" dirty="0"/>
              <a:t>.</a:t>
            </a:r>
            <a:endParaRPr lang="ru-RU" sz="2000" noProof="1">
              <a:highlight>
                <a:srgbClr val="FFFF00"/>
              </a:highlight>
              <a:latin typeface="Consolas" panose="020B0609020204030204" pitchFamily="49" charset="0"/>
              <a:cs typeface="Consolas" panose="020B0609020204030204" pitchFamily="49" charset="0"/>
            </a:endParaRPr>
          </a:p>
          <a:p>
            <a:pPr>
              <a:lnSpc>
                <a:spcPct val="100000"/>
              </a:lnSpc>
              <a:spcBef>
                <a:spcPts val="700"/>
              </a:spcBef>
            </a:pPr>
            <a:r>
              <a:rPr lang="en-US" sz="2000" noProof="1">
                <a:latin typeface="Consolas" panose="020B0609020204030204" pitchFamily="49" charset="0"/>
                <a:cs typeface="Consolas" panose="020B0609020204030204" pitchFamily="49" charset="0"/>
              </a:rPr>
              <a:t>rlist</a:t>
            </a:r>
            <a:r>
              <a:rPr lang="en-US" sz="2000" dirty="0"/>
              <a:t> — </a:t>
            </a:r>
            <a:r>
              <a:rPr lang="ru-RU" sz="2000" dirty="0"/>
              <a:t>Список объектов (обычно сокетов), </a:t>
            </a:r>
            <a:r>
              <a:rPr lang="ru-RU" sz="2000" b="1" dirty="0"/>
              <a:t>готовых для чтения</a:t>
            </a:r>
            <a:r>
              <a:rPr lang="en-US" sz="2000" b="1" dirty="0"/>
              <a:t>;</a:t>
            </a:r>
            <a:endParaRPr lang="en-US" sz="2000" dirty="0"/>
          </a:p>
          <a:p>
            <a:pPr>
              <a:lnSpc>
                <a:spcPct val="100000"/>
              </a:lnSpc>
              <a:spcBef>
                <a:spcPts val="0"/>
              </a:spcBef>
            </a:pPr>
            <a:r>
              <a:rPr lang="en-US" sz="2000" noProof="1">
                <a:latin typeface="Consolas" panose="020B0609020204030204" pitchFamily="49" charset="0"/>
                <a:cs typeface="Consolas" panose="020B0609020204030204" pitchFamily="49" charset="0"/>
              </a:rPr>
              <a:t>wlist</a:t>
            </a:r>
            <a:r>
              <a:rPr lang="en-US" sz="2000" dirty="0"/>
              <a:t> — </a:t>
            </a:r>
            <a:r>
              <a:rPr lang="ru-RU" sz="2000" dirty="0"/>
              <a:t>Список объектов, </a:t>
            </a:r>
            <a:r>
              <a:rPr lang="ru-RU" sz="2000" b="1" dirty="0"/>
              <a:t>готовых для записи</a:t>
            </a:r>
            <a:r>
              <a:rPr lang="en-US" sz="2000" b="1" dirty="0"/>
              <a:t>;</a:t>
            </a:r>
            <a:endParaRPr lang="en-US" sz="2000" dirty="0"/>
          </a:p>
          <a:p>
            <a:pPr>
              <a:lnSpc>
                <a:spcPct val="100000"/>
              </a:lnSpc>
              <a:spcBef>
                <a:spcPts val="0"/>
              </a:spcBef>
            </a:pPr>
            <a:r>
              <a:rPr lang="en-US" sz="2000" noProof="1">
                <a:latin typeface="Consolas" panose="020B0609020204030204" pitchFamily="49" charset="0"/>
                <a:cs typeface="Consolas" panose="020B0609020204030204" pitchFamily="49" charset="0"/>
              </a:rPr>
              <a:t>xlist</a:t>
            </a:r>
            <a:r>
              <a:rPr lang="en-US" sz="2000" dirty="0"/>
              <a:t> — </a:t>
            </a:r>
            <a:r>
              <a:rPr lang="ru-RU" sz="2000" dirty="0"/>
              <a:t>Список объектов, </a:t>
            </a:r>
            <a:r>
              <a:rPr lang="ru-RU" sz="2000" b="1" dirty="0"/>
              <a:t>с ошибками</a:t>
            </a:r>
            <a:r>
              <a:rPr lang="en-US" sz="2000" b="1" dirty="0"/>
              <a:t> </a:t>
            </a:r>
            <a:r>
              <a:rPr lang="ru-RU" sz="2000" b="1" dirty="0"/>
              <a:t>/</a:t>
            </a:r>
            <a:r>
              <a:rPr lang="en-US" sz="2000" b="1" dirty="0"/>
              <a:t> </a:t>
            </a:r>
            <a:r>
              <a:rPr lang="ru-RU" sz="2000" b="1" dirty="0"/>
              <a:t>исключениями</a:t>
            </a:r>
            <a:r>
              <a:rPr lang="en-US" sz="2000" b="1" dirty="0"/>
              <a:t>;</a:t>
            </a:r>
            <a:endParaRPr lang="en-US" sz="2000" dirty="0"/>
          </a:p>
          <a:p>
            <a:pPr>
              <a:lnSpc>
                <a:spcPct val="100000"/>
              </a:lnSpc>
              <a:spcBef>
                <a:spcPts val="0"/>
              </a:spcBef>
            </a:pPr>
            <a:r>
              <a:rPr lang="en-US" sz="2000" dirty="0">
                <a:latin typeface="Consolas" panose="020B0609020204030204" pitchFamily="49" charset="0"/>
                <a:cs typeface="Consolas" panose="020B0609020204030204" pitchFamily="49" charset="0"/>
              </a:rPr>
              <a:t>timeout</a:t>
            </a:r>
            <a:r>
              <a:rPr lang="en-US" sz="2000" dirty="0"/>
              <a:t> — </a:t>
            </a:r>
            <a:r>
              <a:rPr lang="ru-RU" sz="2000" dirty="0"/>
              <a:t>Время ожидания (в секундах): 0 — опрос, </a:t>
            </a:r>
            <a:r>
              <a:rPr lang="en" sz="2000" dirty="0"/>
              <a:t>None — </a:t>
            </a:r>
            <a:r>
              <a:rPr lang="ru-RU" sz="2000" dirty="0"/>
              <a:t>ждать вечно</a:t>
            </a:r>
            <a:r>
              <a:rPr lang="en-US" sz="2000" dirty="0"/>
              <a:t>;</a:t>
            </a:r>
          </a:p>
          <a:p>
            <a:pPr marL="0" indent="0">
              <a:lnSpc>
                <a:spcPct val="100000"/>
              </a:lnSpc>
              <a:buNone/>
            </a:pPr>
            <a:r>
              <a:rPr lang="ru-RU" sz="2000" b="1" dirty="0"/>
              <a:t>🔁 Возвращает:</a:t>
            </a:r>
            <a:endParaRPr lang="en-US" sz="2000" dirty="0"/>
          </a:p>
          <a:p>
            <a:pPr marL="0" indent="0">
              <a:lnSpc>
                <a:spcPct val="100000"/>
              </a:lnSpc>
              <a:spcBef>
                <a:spcPts val="0"/>
              </a:spcBef>
              <a:buNone/>
            </a:pPr>
            <a:r>
              <a:rPr lang="ru-RU" sz="2000" dirty="0"/>
              <a:t>Три списка (в том же порядке) — </a:t>
            </a:r>
            <a:r>
              <a:rPr lang="ru-RU" sz="2000" b="1" dirty="0"/>
              <a:t>только те сокеты, которые готовы к действиям</a:t>
            </a:r>
            <a:r>
              <a:rPr lang="ru-RU" sz="2000" dirty="0"/>
              <a:t>.</a:t>
            </a:r>
            <a:endParaRPr lang="en-US" sz="2000" dirty="0"/>
          </a:p>
          <a:p>
            <a:pPr marL="0" indent="0">
              <a:lnSpc>
                <a:spcPct val="100000"/>
              </a:lnSpc>
              <a:spcBef>
                <a:spcPts val="800"/>
              </a:spcBef>
              <a:buNone/>
            </a:pPr>
            <a:r>
              <a:rPr lang="ru-RU" sz="1800" b="0" i="0" dirty="0">
                <a:solidFill>
                  <a:schemeClr val="accent6">
                    <a:lumMod val="50000"/>
                  </a:schemeClr>
                </a:solidFill>
                <a:effectLst/>
              </a:rPr>
              <a:t>Принцип работы функции </a:t>
            </a:r>
            <a:r>
              <a:rPr lang="en" sz="1800" dirty="0">
                <a:solidFill>
                  <a:schemeClr val="accent6">
                    <a:lumMod val="50000"/>
                  </a:schemeClr>
                </a:solidFill>
                <a:latin typeface="Consolas" panose="020B0609020204030204" pitchFamily="49" charset="0"/>
                <a:cs typeface="Consolas" panose="020B0609020204030204" pitchFamily="49" charset="0"/>
              </a:rPr>
              <a:t>select()</a:t>
            </a:r>
            <a:r>
              <a:rPr lang="ru-RU" sz="1800" b="0" i="0" dirty="0">
                <a:solidFill>
                  <a:schemeClr val="accent6">
                    <a:lumMod val="50000"/>
                  </a:schemeClr>
                </a:solidFill>
                <a:effectLst/>
              </a:rPr>
              <a:t> — в аргументах передается список всех имеющихся сокетов, а возвращается список всех готовых. Далее мы сами выбираем, какую следующую задачу нужно выполнять. Такая </a:t>
            </a:r>
            <a:r>
              <a:rPr lang="ru-RU" sz="1800" b="0" i="0" dirty="0">
                <a:solidFill>
                  <a:schemeClr val="accent6">
                    <a:lumMod val="50000"/>
                  </a:schemeClr>
                </a:solidFill>
                <a:effectLst/>
                <a:latin typeface="-apple-system"/>
              </a:rPr>
              <a:t>многозадачность</a:t>
            </a:r>
            <a:r>
              <a:rPr lang="en" sz="1800" b="0" i="0" dirty="0">
                <a:solidFill>
                  <a:schemeClr val="accent6">
                    <a:lumMod val="50000"/>
                  </a:schemeClr>
                </a:solidFill>
                <a:effectLst/>
                <a:latin typeface="-apple-system"/>
              </a:rPr>
              <a:t> </a:t>
            </a:r>
            <a:r>
              <a:rPr lang="ru-RU" sz="1800" b="0" i="0" dirty="0">
                <a:solidFill>
                  <a:schemeClr val="accent6">
                    <a:lumMod val="50000"/>
                  </a:schemeClr>
                </a:solidFill>
                <a:effectLst/>
                <a:latin typeface="-apple-system"/>
              </a:rPr>
              <a:t>называется совместной, или кооперативной (</a:t>
            </a:r>
            <a:r>
              <a:rPr lang="en" sz="1800" b="0" i="0" dirty="0">
                <a:solidFill>
                  <a:schemeClr val="accent6">
                    <a:lumMod val="50000"/>
                  </a:schemeClr>
                </a:solidFill>
                <a:effectLst/>
                <a:latin typeface="-apple-system"/>
              </a:rPr>
              <a:t>cooperative), </a:t>
            </a:r>
            <a:r>
              <a:rPr lang="ru-RU" sz="1800" b="0" i="0" dirty="0">
                <a:solidFill>
                  <a:schemeClr val="accent6">
                    <a:lumMod val="50000"/>
                  </a:schemeClr>
                </a:solidFill>
                <a:effectLst/>
                <a:latin typeface="-apple-system"/>
              </a:rPr>
              <a:t>потому что, прежде, чем начала выполняться следующая задача, нужно, чтобы предыдущая явно объявила о своей готовности отдать процессорное время другим задачам. То есть задачи очевидным образом согласуют между собой момент переключения задач</a:t>
            </a:r>
            <a:endParaRPr lang="ru-RU" dirty="0">
              <a:solidFill>
                <a:schemeClr val="accent6">
                  <a:lumMod val="50000"/>
                </a:schemeClr>
              </a:solidFill>
            </a:endParaRPr>
          </a:p>
        </p:txBody>
      </p:sp>
    </p:spTree>
    <p:extLst>
      <p:ext uri="{BB962C8B-B14F-4D97-AF65-F5344CB8AC3E}">
        <p14:creationId xmlns:p14="http://schemas.microsoft.com/office/powerpoint/2010/main" val="141052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44E722-C7AE-CAC5-BFBE-2A8AB98922C9}"/>
              </a:ext>
            </a:extLst>
          </p:cNvPr>
          <p:cNvSpPr>
            <a:spLocks noGrp="1"/>
          </p:cNvSpPr>
          <p:nvPr>
            <p:ph type="title"/>
          </p:nvPr>
        </p:nvSpPr>
        <p:spPr/>
        <p:txBody>
          <a:bodyPr/>
          <a:lstStyle/>
          <a:p>
            <a:r>
              <a:rPr lang="en-US" dirty="0"/>
              <a:t>select</a:t>
            </a:r>
            <a:endParaRPr lang="ru-RU" dirty="0"/>
          </a:p>
        </p:txBody>
      </p:sp>
      <p:sp>
        <p:nvSpPr>
          <p:cNvPr id="3" name="Объект 2">
            <a:extLst>
              <a:ext uri="{FF2B5EF4-FFF2-40B4-BE49-F238E27FC236}">
                <a16:creationId xmlns:a16="http://schemas.microsoft.com/office/drawing/2014/main" id="{85D0325B-2B4C-4BC7-B06E-F4A75708C1BB}"/>
              </a:ext>
            </a:extLst>
          </p:cNvPr>
          <p:cNvSpPr>
            <a:spLocks noGrp="1"/>
          </p:cNvSpPr>
          <p:nvPr>
            <p:ph idx="1"/>
          </p:nvPr>
        </p:nvSpPr>
        <p:spPr/>
        <p:txBody>
          <a:bodyPr/>
          <a:lstStyle/>
          <a:p>
            <a:pPr algn="l">
              <a:spcBef>
                <a:spcPts val="900"/>
              </a:spcBef>
              <a:buNone/>
            </a:pP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xlst </a:t>
            </a:r>
            <a:r>
              <a:rPr lang="en-US" sz="2000" b="0" i="1"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1"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timeout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endParaRPr lang="ru-RU" sz="2000" b="0" i="0" dirty="0">
              <a:solidFill>
                <a:srgbClr val="333333"/>
              </a:solidFill>
              <a:effectLst/>
              <a:latin typeface="-apple-system"/>
            </a:endParaRPr>
          </a:p>
          <a:p>
            <a:pPr marL="0" indent="0" algn="l">
              <a:spcBef>
                <a:spcPts val="900"/>
              </a:spcBef>
              <a:buNone/>
            </a:pPr>
            <a:r>
              <a:rPr lang="ru-RU" sz="2000" b="0" i="0" dirty="0">
                <a:solidFill>
                  <a:srgbClr val="333333"/>
                </a:solidFill>
                <a:effectLst/>
              </a:rPr>
              <a:t>Он всегда возвращает список только готовых сокетов, а потому, когда мы вызываем </a:t>
            </a:r>
            <a:r>
              <a:rPr lang="en" sz="2000" b="0" i="0" noProof="1">
                <a:solidFill>
                  <a:srgbClr val="333333"/>
                </a:solidFill>
                <a:effectLst/>
                <a:latin typeface="Consolas" panose="020B0609020204030204" pitchFamily="49" charset="0"/>
                <a:cs typeface="Consolas" panose="020B0609020204030204" pitchFamily="49" charset="0"/>
              </a:rPr>
              <a:t>sock.accept()</a:t>
            </a:r>
            <a:r>
              <a:rPr lang="en" sz="2000" b="0" i="0" dirty="0">
                <a:solidFill>
                  <a:srgbClr val="333333"/>
                </a:solidFill>
                <a:effectLst/>
              </a:rPr>
              <a:t> </a:t>
            </a:r>
            <a:r>
              <a:rPr lang="ru-RU" sz="2000" b="0" i="0" dirty="0">
                <a:solidFill>
                  <a:srgbClr val="333333"/>
                </a:solidFill>
                <a:effectLst/>
              </a:rPr>
              <a:t>или </a:t>
            </a:r>
            <a:r>
              <a:rPr lang="en" sz="2000" b="0" i="0" noProof="1">
                <a:solidFill>
                  <a:srgbClr val="333333"/>
                </a:solidFill>
                <a:effectLst/>
                <a:latin typeface="Consolas" panose="020B0609020204030204" pitchFamily="49" charset="0"/>
                <a:cs typeface="Consolas" panose="020B0609020204030204" pitchFamily="49" charset="0"/>
              </a:rPr>
              <a:t>sock.recv()</a:t>
            </a:r>
            <a:r>
              <a:rPr lang="en" sz="2000" b="0" i="0" dirty="0">
                <a:solidFill>
                  <a:srgbClr val="333333"/>
                </a:solidFill>
                <a:effectLst/>
              </a:rPr>
              <a:t> </a:t>
            </a:r>
            <a:r>
              <a:rPr lang="ru-RU" sz="2000" b="0" i="0" dirty="0">
                <a:solidFill>
                  <a:srgbClr val="333333"/>
                </a:solidFill>
                <a:effectLst/>
              </a:rPr>
              <a:t>мы точно знаем, что выполнение программы не остановится, и результат будет возвращен сразу.</a:t>
            </a:r>
          </a:p>
          <a:p>
            <a:pPr marL="0" indent="0" algn="l">
              <a:spcBef>
                <a:spcPts val="1800"/>
              </a:spcBef>
              <a:buNone/>
            </a:pPr>
            <a:r>
              <a:rPr lang="ru-RU" sz="2000" b="0" i="0" dirty="0">
                <a:solidFill>
                  <a:srgbClr val="333333"/>
                </a:solidFill>
                <a:effectLst/>
              </a:rPr>
              <a:t>Метод </a:t>
            </a:r>
            <a:r>
              <a:rPr lang="ru-RU" sz="2000" b="0" i="0" u="sng" dirty="0">
                <a:solidFill>
                  <a:srgbClr val="333333"/>
                </a:solidFill>
                <a:effectLst/>
              </a:rPr>
              <a:t>не заблокирует выполнение</a:t>
            </a:r>
            <a:r>
              <a:rPr lang="ru-RU" sz="2000" b="0" i="0" dirty="0">
                <a:solidFill>
                  <a:srgbClr val="333333"/>
                </a:solidFill>
                <a:effectLst/>
              </a:rPr>
              <a:t>, даже если </a:t>
            </a:r>
            <a:r>
              <a:rPr lang="en" sz="2000" b="0" i="0" noProof="1">
                <a:solidFill>
                  <a:srgbClr val="333333"/>
                </a:solidFill>
                <a:effectLst/>
                <a:latin typeface="Consolas" panose="020B0609020204030204" pitchFamily="49" charset="0"/>
                <a:cs typeface="Consolas" panose="020B0609020204030204" pitchFamily="49" charset="0"/>
              </a:rPr>
              <a:t>setblocking(True)</a:t>
            </a:r>
            <a:r>
              <a:rPr lang="en" sz="2000" b="0" i="0" dirty="0">
                <a:solidFill>
                  <a:srgbClr val="333333"/>
                </a:solidFill>
                <a:effectLst/>
              </a:rPr>
              <a:t>, </a:t>
            </a:r>
            <a:r>
              <a:rPr lang="ru-RU" sz="2000" b="0" i="0" dirty="0">
                <a:solidFill>
                  <a:srgbClr val="333333"/>
                </a:solidFill>
                <a:effectLst/>
              </a:rPr>
              <a:t>и не возбудит исключение </a:t>
            </a:r>
            <a:r>
              <a:rPr lang="en" sz="2000" b="0" i="0" noProof="1">
                <a:solidFill>
                  <a:srgbClr val="333333"/>
                </a:solidFill>
                <a:effectLst/>
                <a:latin typeface="Consolas" panose="020B0609020204030204" pitchFamily="49" charset="0"/>
                <a:cs typeface="Consolas" panose="020B0609020204030204" pitchFamily="49" charset="0"/>
              </a:rPr>
              <a:t>BlockingIOError</a:t>
            </a:r>
            <a:r>
              <a:rPr lang="en" sz="2000" b="0" i="0" dirty="0">
                <a:solidFill>
                  <a:srgbClr val="333333"/>
                </a:solidFill>
                <a:effectLst/>
              </a:rPr>
              <a:t>, </a:t>
            </a:r>
            <a:r>
              <a:rPr lang="ru-RU" sz="2000" b="0" i="0" dirty="0">
                <a:solidFill>
                  <a:srgbClr val="333333"/>
                </a:solidFill>
                <a:effectLst/>
              </a:rPr>
              <a:t>если </a:t>
            </a:r>
            <a:r>
              <a:rPr lang="en" sz="2000" b="0" i="0" noProof="1">
                <a:solidFill>
                  <a:srgbClr val="333333"/>
                </a:solidFill>
                <a:effectLst/>
                <a:latin typeface="Consolas" panose="020B0609020204030204" pitchFamily="49" charset="0"/>
                <a:cs typeface="Consolas" panose="020B0609020204030204" pitchFamily="49" charset="0"/>
              </a:rPr>
              <a:t>setblocking(False)</a:t>
            </a:r>
            <a:r>
              <a:rPr lang="en" sz="2000" b="0" i="0" dirty="0">
                <a:solidFill>
                  <a:srgbClr val="333333"/>
                </a:solidFill>
                <a:effectLst/>
              </a:rPr>
              <a:t>. </a:t>
            </a:r>
            <a:r>
              <a:rPr lang="ru-RU" sz="2000" b="0" i="0" dirty="0">
                <a:solidFill>
                  <a:srgbClr val="333333"/>
                </a:solidFill>
                <a:effectLst/>
              </a:rPr>
              <a:t>Поэтому </a:t>
            </a:r>
            <a:r>
              <a:rPr lang="ru-RU" sz="2000" b="0" i="0" u="sng" dirty="0">
                <a:solidFill>
                  <a:srgbClr val="333333"/>
                </a:solidFill>
                <a:effectLst/>
              </a:rPr>
              <a:t>нам вообще не важно, блокирующие или неблокирующие сокеты мы используем</a:t>
            </a:r>
            <a:r>
              <a:rPr lang="ru-RU" sz="2000" b="0" i="0" dirty="0">
                <a:solidFill>
                  <a:srgbClr val="333333"/>
                </a:solidFill>
                <a:effectLst/>
              </a:rPr>
              <a:t>.</a:t>
            </a:r>
          </a:p>
          <a:p>
            <a:pPr marL="0" indent="0">
              <a:buNone/>
            </a:pPr>
            <a:r>
              <a:rPr lang="ru-RU" sz="2000" b="0" i="0" dirty="0">
                <a:solidFill>
                  <a:srgbClr val="333333"/>
                </a:solidFill>
                <a:effectLst/>
              </a:rPr>
              <a:t>Системный вызов </a:t>
            </a:r>
            <a:r>
              <a:rPr lang="en" sz="2000" b="1" i="0" dirty="0">
                <a:solidFill>
                  <a:srgbClr val="333333"/>
                </a:solidFill>
                <a:effectLst/>
              </a:rPr>
              <a:t>select</a:t>
            </a:r>
            <a:r>
              <a:rPr lang="en" sz="2000" b="0" i="0" dirty="0">
                <a:solidFill>
                  <a:srgbClr val="333333"/>
                </a:solidFill>
                <a:effectLst/>
              </a:rPr>
              <a:t> — </a:t>
            </a:r>
            <a:r>
              <a:rPr lang="ru-RU" sz="2000" b="0" i="0" dirty="0">
                <a:solidFill>
                  <a:srgbClr val="333333"/>
                </a:solidFill>
                <a:effectLst/>
              </a:rPr>
              <a:t>это такой вызов, которые принимает в качестве параметров список дескрипторов потоков ввода-вывода, которые нужно проанализировать, а на выходе возвращает список тех из них, которые готовы к работе.</a:t>
            </a:r>
          </a:p>
          <a:p>
            <a:pPr>
              <a:lnSpc>
                <a:spcPct val="100000"/>
              </a:lnSpc>
              <a:spcBef>
                <a:spcPts val="1500"/>
              </a:spcBef>
              <a:buNone/>
            </a:pPr>
            <a:r>
              <a:rPr lang="ru-RU" sz="2000" dirty="0"/>
              <a:t>Особенности / ограничения</a:t>
            </a:r>
            <a:r>
              <a:rPr lang="en-US" sz="2000" dirty="0"/>
              <a:t>:</a:t>
            </a:r>
            <a:endParaRPr lang="en" sz="2000" dirty="0"/>
          </a:p>
          <a:p>
            <a:pPr>
              <a:lnSpc>
                <a:spcPct val="100000"/>
              </a:lnSpc>
              <a:spcBef>
                <a:spcPts val="400"/>
              </a:spcBef>
            </a:pPr>
            <a:r>
              <a:rPr lang="ru-RU" sz="2000" dirty="0"/>
              <a:t>Ограничение на количество дескрипторов (</a:t>
            </a:r>
            <a:r>
              <a:rPr lang="en" sz="2000" dirty="0"/>
              <a:t>FD_SETSIZE).</a:t>
            </a:r>
          </a:p>
          <a:p>
            <a:pPr>
              <a:lnSpc>
                <a:spcPct val="100000"/>
              </a:lnSpc>
              <a:spcBef>
                <a:spcPts val="400"/>
              </a:spcBef>
            </a:pPr>
            <a:r>
              <a:rPr lang="ru-RU" sz="2000" dirty="0"/>
              <a:t>Проверяет все дескрипторы каждый раз.</a:t>
            </a:r>
          </a:p>
          <a:p>
            <a:pPr>
              <a:lnSpc>
                <a:spcPct val="100000"/>
              </a:lnSpc>
              <a:spcBef>
                <a:spcPts val="400"/>
              </a:spcBef>
            </a:pPr>
            <a:r>
              <a:rPr lang="ru-RU" sz="2000" dirty="0"/>
              <a:t>Универсален, но медленный на большом числе соединений.</a:t>
            </a:r>
          </a:p>
        </p:txBody>
      </p:sp>
    </p:spTree>
    <p:extLst>
      <p:ext uri="{BB962C8B-B14F-4D97-AF65-F5344CB8AC3E}">
        <p14:creationId xmlns:p14="http://schemas.microsoft.com/office/powerpoint/2010/main" val="333440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AAEF99B-AF3F-3C04-F50D-41EDAC5DFA84}"/>
              </a:ext>
            </a:extLst>
          </p:cNvPr>
          <p:cNvSpPr>
            <a:spLocks noGrp="1"/>
          </p:cNvSpPr>
          <p:nvPr>
            <p:ph idx="1"/>
          </p:nvPr>
        </p:nvSpPr>
        <p:spPr>
          <a:xfrm>
            <a:off x="98474" y="154745"/>
            <a:ext cx="11971606" cy="6632112"/>
          </a:xfrm>
        </p:spPr>
        <p:txBody>
          <a:bodyPr numCol="2"/>
          <a:lstStyle/>
          <a:p>
            <a:pPr marL="0" indent="0">
              <a:buNone/>
            </a:pPr>
            <a:br>
              <a:rPr lang="en" sz="1800" b="1" noProof="1">
                <a:solidFill>
                  <a:srgbClr val="0C450D"/>
                </a:solidFill>
                <a:effectLst/>
                <a:latin typeface="Consolas" panose="020B0609020204030204" pitchFamily="49" charset="0"/>
                <a:cs typeface="Consolas" panose="020B0609020204030204" pitchFamily="49" charset="0"/>
              </a:rPr>
            </a:br>
            <a:endParaRPr lang="en" sz="1800" b="1" noProof="1">
              <a:solidFill>
                <a:srgbClr val="0C450D"/>
              </a:solidFill>
              <a:effectLst/>
              <a:latin typeface="Consolas" panose="020B0609020204030204" pitchFamily="49" charset="0"/>
              <a:cs typeface="Consolas" panose="020B0609020204030204" pitchFamily="49" charset="0"/>
            </a:endParaRPr>
          </a:p>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select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sock.recv(</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ready</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closed when recv"</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sock.send(data)  </a:t>
            </a:r>
            <a:r>
              <a:rPr lang="en" sz="1800" noProof="1">
                <a:solidFill>
                  <a:srgbClr val="0066FF"/>
                </a:solidFill>
                <a:effectLst/>
                <a:latin typeface="Consolas" panose="020B0609020204030204" pitchFamily="49" charset="0"/>
                <a:cs typeface="Consolas" panose="020B0609020204030204" pitchFamily="49" charset="0"/>
              </a:rPr>
              <a:t># Hope it won't block</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closed, cannot send"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inputs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outputs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for conn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readable, writeable, </a:t>
            </a:r>
            <a:r>
              <a:rPr lang="en" sz="1800" b="1" noProof="1">
                <a:solidFill>
                  <a:srgbClr val="C5060B"/>
                </a:solidFill>
                <a:effectLst/>
                <a:highlight>
                  <a:srgbClr val="FFFF00"/>
                </a:highlight>
                <a:latin typeface="Consolas" panose="020B0609020204030204" pitchFamily="49" charset="0"/>
                <a:cs typeface="Consolas" panose="020B0609020204030204" pitchFamily="49" charset="0"/>
              </a:rPr>
              <a:t>_</a:t>
            </a:r>
            <a:r>
              <a:rPr lang="en" sz="1800" noProof="1">
                <a:effectLst/>
                <a:highlight>
                  <a:srgbClr val="FFFF00"/>
                </a:highligh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br>
              <a:rPr lang="en" sz="1800" b="1" noProof="1">
                <a:solidFill>
                  <a:srgbClr val="0000FF"/>
                </a:solidFill>
                <a:latin typeface="Consolas" panose="020B0609020204030204" pitchFamily="49" charset="0"/>
                <a:cs typeface="Consolas" panose="020B0609020204030204" pitchFamily="49" charset="0"/>
              </a:rPr>
            </a:br>
            <a:r>
              <a:rPr lang="en" sz="1800" b="1" noProof="1">
                <a:solidFill>
                  <a:srgbClr val="0000FF"/>
                </a:solidFill>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select.select(inputs, outputs,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readable: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inputs.append(sock)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else</a:t>
            </a:r>
            <a:r>
              <a:rPr lang="en" sz="1800" noProof="1">
                <a:effectLst/>
                <a:latin typeface="Consolas" panose="020B0609020204030204" pitchFamily="49" charset="0"/>
                <a:cs typeface="Consolas" panose="020B0609020204030204" pitchFamily="49" charset="0"/>
              </a:rPr>
              <a:t>: </a:t>
            </a:r>
            <a:r>
              <a:rPr lang="en" sz="1800" dirty="0">
                <a:solidFill>
                  <a:srgbClr val="0066FF"/>
                </a:solidFill>
                <a:effectLst/>
                <a:latin typeface="Consolas" panose="020B0609020204030204" pitchFamily="49" charset="0"/>
                <a:cs typeface="Consolas" panose="020B0609020204030204" pitchFamily="49" charset="0"/>
              </a:rPr>
              <a:t># Client 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handle(sock, addr)</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inputs.remove(sock)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outputs: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outputs.remove(sock)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serv_sock.close(</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p>
        </p:txBody>
      </p:sp>
      <p:sp>
        <p:nvSpPr>
          <p:cNvPr id="4" name="Заголовок 1">
            <a:extLst>
              <a:ext uri="{FF2B5EF4-FFF2-40B4-BE49-F238E27FC236}">
                <a16:creationId xmlns:a16="http://schemas.microsoft.com/office/drawing/2014/main" id="{2ED38400-5C90-7086-0D6D-7CE463DBCFE4}"/>
              </a:ext>
            </a:extLst>
          </p:cNvPr>
          <p:cNvSpPr>
            <a:spLocks noGrp="1"/>
          </p:cNvSpPr>
          <p:nvPr>
            <p:ph type="title"/>
          </p:nvPr>
        </p:nvSpPr>
        <p:spPr>
          <a:xfrm>
            <a:off x="121920" y="154745"/>
            <a:ext cx="4690403" cy="461868"/>
          </a:xfrm>
        </p:spPr>
        <p:txBody>
          <a:bodyPr>
            <a:normAutofit fontScale="90000"/>
          </a:bodyPr>
          <a:lstStyle/>
          <a:p>
            <a:r>
              <a:rPr lang="ru-RU" dirty="0"/>
              <a:t>Используем </a:t>
            </a:r>
            <a:r>
              <a:rPr lang="en-US" dirty="0"/>
              <a:t>select</a:t>
            </a:r>
            <a:endParaRPr lang="ru-RU" dirty="0"/>
          </a:p>
        </p:txBody>
      </p:sp>
    </p:spTree>
    <p:extLst>
      <p:ext uri="{BB962C8B-B14F-4D97-AF65-F5344CB8AC3E}">
        <p14:creationId xmlns:p14="http://schemas.microsoft.com/office/powerpoint/2010/main" val="282547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928A38-613D-AE8C-2B52-D65EB4D17C35}"/>
              </a:ext>
            </a:extLst>
          </p:cNvPr>
          <p:cNvSpPr>
            <a:spLocks noGrp="1"/>
          </p:cNvSpPr>
          <p:nvPr>
            <p:ph type="title"/>
          </p:nvPr>
        </p:nvSpPr>
        <p:spPr/>
        <p:txBody>
          <a:bodyPr/>
          <a:lstStyle/>
          <a:p>
            <a:r>
              <a:rPr lang="ru-RU" dirty="0"/>
              <a:t>Что такое сокет?</a:t>
            </a:r>
          </a:p>
        </p:txBody>
      </p:sp>
      <p:sp>
        <p:nvSpPr>
          <p:cNvPr id="3" name="Объект 2">
            <a:extLst>
              <a:ext uri="{FF2B5EF4-FFF2-40B4-BE49-F238E27FC236}">
                <a16:creationId xmlns:a16="http://schemas.microsoft.com/office/drawing/2014/main" id="{337C3A1B-9DAF-F5E6-4D08-08D60B8D7B34}"/>
              </a:ext>
            </a:extLst>
          </p:cNvPr>
          <p:cNvSpPr>
            <a:spLocks noGrp="1"/>
          </p:cNvSpPr>
          <p:nvPr>
            <p:ph idx="1"/>
          </p:nvPr>
        </p:nvSpPr>
        <p:spPr>
          <a:xfrm>
            <a:off x="412595" y="978316"/>
            <a:ext cx="11303783" cy="5779202"/>
          </a:xfrm>
        </p:spPr>
        <p:txBody>
          <a:bodyPr/>
          <a:lstStyle/>
          <a:p>
            <a:pPr marL="0" indent="0">
              <a:lnSpc>
                <a:spcPct val="100000"/>
              </a:lnSpc>
              <a:buNone/>
            </a:pPr>
            <a:r>
              <a:rPr lang="ru-RU" sz="2000" b="1" dirty="0"/>
              <a:t>Сокет</a:t>
            </a:r>
            <a:r>
              <a:rPr lang="ru-RU" sz="2000" dirty="0"/>
              <a:t> </a:t>
            </a:r>
            <a:r>
              <a:rPr lang="en-US" sz="2000" dirty="0"/>
              <a:t>(</a:t>
            </a:r>
            <a:r>
              <a:rPr lang="ru-RU" sz="2000" i="1" dirty="0"/>
              <a:t>англ. как розетка, разъем</a:t>
            </a:r>
            <a:r>
              <a:rPr lang="en-US" sz="2000" dirty="0"/>
              <a:t>) </a:t>
            </a:r>
            <a:r>
              <a:rPr lang="ru-RU" sz="2000" dirty="0"/>
              <a:t>— это программный интерфейс,</a:t>
            </a:r>
            <a:r>
              <a:rPr lang="en-US" sz="2000" dirty="0"/>
              <a:t> </a:t>
            </a:r>
            <a:r>
              <a:rPr lang="ru-RU" sz="2000" dirty="0"/>
              <a:t>предоставляемый</a:t>
            </a:r>
            <a:br>
              <a:rPr lang="en-US" sz="2000" dirty="0"/>
            </a:br>
            <a:r>
              <a:rPr lang="ru-RU" sz="2000" dirty="0"/>
              <a:t>операционной системой,</a:t>
            </a:r>
            <a:r>
              <a:rPr lang="en-US" sz="2000" dirty="0"/>
              <a:t> </a:t>
            </a:r>
            <a:r>
              <a:rPr lang="ru-RU" sz="2000" dirty="0"/>
              <a:t>который позволяет двум процессам</a:t>
            </a:r>
            <a:r>
              <a:rPr lang="en-US" sz="2000" dirty="0"/>
              <a:t> </a:t>
            </a:r>
            <a:r>
              <a:rPr lang="ru-RU" sz="2000" dirty="0"/>
              <a:t>(на одном устройстве</a:t>
            </a:r>
            <a:br>
              <a:rPr lang="en-US" sz="2000" dirty="0"/>
            </a:br>
            <a:r>
              <a:rPr lang="ru-RU" sz="2000" dirty="0"/>
              <a:t>или на разных)</a:t>
            </a:r>
            <a:r>
              <a:rPr lang="en-US" sz="2000" dirty="0"/>
              <a:t> </a:t>
            </a:r>
            <a:r>
              <a:rPr lang="ru-RU" sz="2000" dirty="0"/>
              <a:t>устанавливать соединение и обмениваться данными по сети.</a:t>
            </a:r>
            <a:br>
              <a:rPr lang="en-US" sz="2000" dirty="0"/>
            </a:br>
            <a:r>
              <a:rPr lang="ru-RU" sz="2000" dirty="0"/>
              <a:t>Сокет можно представить как </a:t>
            </a:r>
            <a:r>
              <a:rPr lang="ru-RU" sz="2000" b="1" dirty="0"/>
              <a:t>конечная точка окончания соединения</a:t>
            </a:r>
            <a:r>
              <a:rPr lang="ru-RU" sz="2000" dirty="0"/>
              <a:t>.</a:t>
            </a:r>
          </a:p>
          <a:p>
            <a:pPr marL="0" indent="0">
              <a:lnSpc>
                <a:spcPct val="100000"/>
              </a:lnSpc>
              <a:buNone/>
            </a:pPr>
            <a:r>
              <a:rPr lang="ru-RU" sz="2000" b="1" dirty="0"/>
              <a:t>2 процесса</a:t>
            </a:r>
            <a:r>
              <a:rPr lang="ru-RU" sz="2000" dirty="0"/>
              <a:t> (на одной или разных машинах) </a:t>
            </a:r>
            <a:r>
              <a:rPr lang="ru-RU" sz="2000" b="1" dirty="0"/>
              <a:t>могут обмениваться информацией</a:t>
            </a:r>
            <a:r>
              <a:rPr lang="ru-RU" sz="2000" dirty="0"/>
              <a:t>.</a:t>
            </a:r>
            <a:br>
              <a:rPr lang="ru-RU" sz="2000" dirty="0"/>
            </a:br>
            <a:r>
              <a:rPr lang="ru-RU" sz="2000" dirty="0"/>
              <a:t>Сокеты — это основа для сетевого взаимодействия.</a:t>
            </a:r>
          </a:p>
          <a:p>
            <a:pPr marL="0" indent="0">
              <a:lnSpc>
                <a:spcPct val="100000"/>
              </a:lnSpc>
              <a:buNone/>
            </a:pPr>
            <a:r>
              <a:rPr lang="ru-RU" sz="2000" b="0" i="0" dirty="0">
                <a:solidFill>
                  <a:schemeClr val="accent5">
                    <a:lumMod val="75000"/>
                  </a:schemeClr>
                </a:solidFill>
                <a:effectLst/>
                <a:cs typeface="Consolas" panose="020B0609020204030204" pitchFamily="49" charset="0"/>
              </a:rPr>
              <a:t>Придуманы в Беркли </a:t>
            </a:r>
            <a:r>
              <a:rPr lang="ru-RU" sz="2000" b="1" i="0" dirty="0">
                <a:solidFill>
                  <a:schemeClr val="accent5">
                    <a:lumMod val="75000"/>
                  </a:schemeClr>
                </a:solidFill>
                <a:effectLst/>
                <a:cs typeface="Consolas" panose="020B0609020204030204" pitchFamily="49" charset="0"/>
              </a:rPr>
              <a:t>в 1982 году</a:t>
            </a:r>
            <a:r>
              <a:rPr lang="ru-RU" sz="2000" b="0" i="0" dirty="0">
                <a:solidFill>
                  <a:schemeClr val="accent5">
                    <a:lumMod val="75000"/>
                  </a:schemeClr>
                </a:solidFill>
                <a:effectLst/>
                <a:cs typeface="Consolas" panose="020B0609020204030204" pitchFamily="49" charset="0"/>
              </a:rPr>
              <a:t> как часть ОС </a:t>
            </a:r>
            <a:r>
              <a:rPr lang="en" sz="2000" b="0" i="0" dirty="0">
                <a:solidFill>
                  <a:schemeClr val="accent5">
                    <a:lumMod val="75000"/>
                  </a:schemeClr>
                </a:solidFill>
                <a:effectLst/>
                <a:cs typeface="Consolas" panose="020B0609020204030204" pitchFamily="49" charset="0"/>
              </a:rPr>
              <a:t>BSD Unix</a:t>
            </a:r>
            <a:r>
              <a:rPr lang="en-US" sz="2000" dirty="0">
                <a:solidFill>
                  <a:schemeClr val="accent5">
                    <a:lumMod val="75000"/>
                  </a:schemeClr>
                </a:solidFill>
                <a:cs typeface="Consolas" panose="020B0609020204030204" pitchFamily="49" charset="0"/>
              </a:rPr>
              <a:t>.</a:t>
            </a:r>
            <a:r>
              <a:rPr lang="ru-RU" sz="2000" b="0" i="0" dirty="0">
                <a:solidFill>
                  <a:schemeClr val="accent5">
                    <a:lumMod val="75000"/>
                  </a:schemeClr>
                </a:solidFill>
                <a:effectLst/>
                <a:cs typeface="Consolas" panose="020B0609020204030204" pitchFamily="49" charset="0"/>
              </a:rPr>
              <a:t> Поэтому традиционное </a:t>
            </a:r>
            <a:r>
              <a:rPr lang="en-US" sz="2000" b="0" i="0" dirty="0">
                <a:solidFill>
                  <a:schemeClr val="accent5">
                    <a:lumMod val="75000"/>
                  </a:schemeClr>
                </a:solidFill>
                <a:effectLst/>
                <a:cs typeface="Consolas" panose="020B0609020204030204" pitchFamily="49" charset="0"/>
              </a:rPr>
              <a:t>API</a:t>
            </a:r>
            <a:r>
              <a:rPr lang="ru-RU" sz="2000" b="0" i="0" dirty="0">
                <a:solidFill>
                  <a:schemeClr val="accent5">
                    <a:lumMod val="75000"/>
                  </a:schemeClr>
                </a:solidFill>
                <a:effectLst/>
                <a:cs typeface="Consolas" panose="020B0609020204030204" pitchFamily="49" charset="0"/>
              </a:rPr>
              <a:t> сокетов называется сокетами Беркли (</a:t>
            </a:r>
            <a:r>
              <a:rPr lang="en-US" sz="2000" b="0" i="0" dirty="0">
                <a:solidFill>
                  <a:schemeClr val="accent5">
                    <a:lumMod val="75000"/>
                  </a:schemeClr>
                </a:solidFill>
                <a:effectLst/>
                <a:cs typeface="Consolas" panose="020B0609020204030204" pitchFamily="49" charset="0"/>
              </a:rPr>
              <a:t>Berkley Sockets</a:t>
            </a:r>
            <a:r>
              <a:rPr lang="ru-RU" sz="2000" b="0" i="0" dirty="0">
                <a:solidFill>
                  <a:schemeClr val="accent5">
                    <a:lumMod val="75000"/>
                  </a:schemeClr>
                </a:solidFill>
                <a:effectLst/>
                <a:cs typeface="Consolas" panose="020B0609020204030204" pitchFamily="49" charset="0"/>
              </a:rPr>
              <a:t>).</a:t>
            </a:r>
          </a:p>
          <a:p>
            <a:pPr marL="0" indent="0">
              <a:lnSpc>
                <a:spcPct val="100000"/>
              </a:lnSpc>
              <a:buNone/>
            </a:pPr>
            <a:r>
              <a:rPr lang="ru-RU" sz="2000" b="1" dirty="0">
                <a:solidFill>
                  <a:srgbClr val="7030A0"/>
                </a:solidFill>
                <a:cs typeface="Consolas" panose="020B0609020204030204" pitchFamily="49" charset="0"/>
              </a:rPr>
              <a:t>Сокет</a:t>
            </a:r>
            <a:r>
              <a:rPr lang="ru-RU" sz="2000" dirty="0">
                <a:solidFill>
                  <a:srgbClr val="7030A0"/>
                </a:solidFill>
                <a:cs typeface="Consolas" panose="020B0609020204030204" pitchFamily="49" charset="0"/>
              </a:rPr>
              <a:t> в </a:t>
            </a:r>
            <a:r>
              <a:rPr lang="en-US" sz="2000" dirty="0">
                <a:solidFill>
                  <a:srgbClr val="7030A0"/>
                </a:solidFill>
                <a:cs typeface="Consolas" panose="020B0609020204030204" pitchFamily="49" charset="0"/>
              </a:rPr>
              <a:t>UNIX-</a:t>
            </a:r>
            <a:r>
              <a:rPr lang="ru-RU" sz="2000" dirty="0">
                <a:solidFill>
                  <a:srgbClr val="7030A0"/>
                </a:solidFill>
                <a:cs typeface="Consolas" panose="020B0609020204030204" pitchFamily="49" charset="0"/>
              </a:rPr>
              <a:t>системах является </a:t>
            </a:r>
            <a:r>
              <a:rPr lang="ru-RU" sz="2000" b="1" dirty="0">
                <a:solidFill>
                  <a:srgbClr val="7030A0"/>
                </a:solidFill>
                <a:cs typeface="Consolas" panose="020B0609020204030204" pitchFamily="49" charset="0"/>
              </a:rPr>
              <a:t>разновидностью файла</a:t>
            </a:r>
            <a:r>
              <a:rPr lang="ru-RU" sz="2000" dirty="0">
                <a:solidFill>
                  <a:srgbClr val="7030A0"/>
                </a:solidFill>
                <a:cs typeface="Consolas" panose="020B0609020204030204" pitchFamily="49" charset="0"/>
              </a:rPr>
              <a:t>, а значит у него есть </a:t>
            </a:r>
            <a:r>
              <a:rPr lang="ru-RU" sz="2000" b="1" dirty="0">
                <a:solidFill>
                  <a:srgbClr val="7030A0"/>
                </a:solidFill>
                <a:cs typeface="Consolas" panose="020B0609020204030204" pitchFamily="49" charset="0"/>
              </a:rPr>
              <a:t>файловый дескриптор</a:t>
            </a:r>
            <a:r>
              <a:rPr lang="ru-RU" sz="2000" dirty="0">
                <a:solidFill>
                  <a:srgbClr val="7030A0"/>
                </a:solidFill>
                <a:cs typeface="Consolas" panose="020B0609020204030204" pitchFamily="49" charset="0"/>
              </a:rPr>
              <a:t>.</a:t>
            </a:r>
            <a:endParaRPr lang="ru-RU" sz="2400" dirty="0">
              <a:solidFill>
                <a:srgbClr val="7030A0"/>
              </a:solidFill>
              <a:cs typeface="Consolas" panose="020B0609020204030204" pitchFamily="49" charset="0"/>
            </a:endParaRPr>
          </a:p>
          <a:p>
            <a:pPr marL="0" indent="0">
              <a:lnSpc>
                <a:spcPct val="100000"/>
              </a:lnSpc>
              <a:buNone/>
            </a:pPr>
            <a:r>
              <a:rPr lang="ru-RU" sz="2000" dirty="0">
                <a:solidFill>
                  <a:schemeClr val="tx1">
                    <a:lumMod val="85000"/>
                    <a:lumOff val="15000"/>
                  </a:schemeClr>
                </a:solidFill>
              </a:rPr>
              <a:t>Типы сокетов:</a:t>
            </a:r>
          </a:p>
          <a:p>
            <a:pPr>
              <a:lnSpc>
                <a:spcPct val="100000"/>
              </a:lnSpc>
              <a:spcBef>
                <a:spcPts val="300"/>
              </a:spcBef>
            </a:pPr>
            <a:r>
              <a:rPr lang="ru-RU" sz="2000" b="1" dirty="0">
                <a:solidFill>
                  <a:schemeClr val="tx1">
                    <a:lumMod val="85000"/>
                    <a:lumOff val="15000"/>
                  </a:schemeClr>
                </a:solidFill>
              </a:rPr>
              <a:t>Файловые (локальные) сокеты</a:t>
            </a:r>
            <a:r>
              <a:rPr lang="ru-RU" sz="2000" dirty="0">
                <a:solidFill>
                  <a:schemeClr val="tx1">
                    <a:lumMod val="85000"/>
                    <a:lumOff val="15000"/>
                  </a:schemeClr>
                </a:solidFill>
              </a:rPr>
              <a:t> — для обмена данными между процессами </a:t>
            </a:r>
            <a:r>
              <a:rPr lang="ru-RU" sz="2000" b="1" dirty="0">
                <a:solidFill>
                  <a:schemeClr val="tx1">
                    <a:lumMod val="85000"/>
                    <a:lumOff val="15000"/>
                  </a:schemeClr>
                </a:solidFill>
              </a:rPr>
              <a:t>на одном компьютере</a:t>
            </a:r>
            <a:r>
              <a:rPr lang="ru-RU" sz="2000" dirty="0">
                <a:solidFill>
                  <a:schemeClr val="tx1">
                    <a:lumMod val="85000"/>
                    <a:lumOff val="15000"/>
                  </a:schemeClr>
                </a:solidFill>
              </a:rPr>
              <a:t>.</a:t>
            </a:r>
          </a:p>
          <a:p>
            <a:pPr>
              <a:lnSpc>
                <a:spcPct val="100000"/>
              </a:lnSpc>
              <a:spcBef>
                <a:spcPts val="300"/>
              </a:spcBef>
            </a:pPr>
            <a:r>
              <a:rPr lang="ru-RU" sz="2000" b="1" dirty="0">
                <a:solidFill>
                  <a:schemeClr val="tx1">
                    <a:lumMod val="85000"/>
                    <a:lumOff val="15000"/>
                  </a:schemeClr>
                </a:solidFill>
              </a:rPr>
              <a:t>Сетевые сокеты</a:t>
            </a:r>
            <a:r>
              <a:rPr lang="ru-RU" sz="2000" dirty="0">
                <a:solidFill>
                  <a:schemeClr val="tx1">
                    <a:lumMod val="85000"/>
                    <a:lumOff val="15000"/>
                  </a:schemeClr>
                </a:solidFill>
              </a:rPr>
              <a:t> — для обмена данными между процессами, работающими </a:t>
            </a:r>
            <a:r>
              <a:rPr lang="ru-RU" sz="2000" b="1" dirty="0">
                <a:solidFill>
                  <a:schemeClr val="tx1">
                    <a:lumMod val="85000"/>
                    <a:lumOff val="15000"/>
                  </a:schemeClr>
                </a:solidFill>
              </a:rPr>
              <a:t>на разных компьютерах</a:t>
            </a:r>
            <a:r>
              <a:rPr lang="ru-RU" sz="2000" dirty="0">
                <a:solidFill>
                  <a:schemeClr val="tx1">
                    <a:lumMod val="85000"/>
                    <a:lumOff val="15000"/>
                  </a:schemeClr>
                </a:solidFill>
              </a:rPr>
              <a:t> через сеть.</a:t>
            </a:r>
          </a:p>
          <a:p>
            <a:pPr marL="0" indent="0">
              <a:lnSpc>
                <a:spcPct val="100000"/>
              </a:lnSpc>
              <a:spcBef>
                <a:spcPts val="300"/>
              </a:spcBef>
              <a:buNone/>
            </a:pPr>
            <a:endParaRPr lang="ru-RU" sz="2000" dirty="0">
              <a:solidFill>
                <a:schemeClr val="tx1">
                  <a:lumMod val="85000"/>
                  <a:lumOff val="15000"/>
                </a:schemeClr>
              </a:solidFill>
            </a:endParaRPr>
          </a:p>
          <a:p>
            <a:pPr>
              <a:lnSpc>
                <a:spcPct val="100000"/>
              </a:lnSpc>
              <a:spcBef>
                <a:spcPts val="0"/>
              </a:spcBef>
            </a:pPr>
            <a:r>
              <a:rPr lang="ru-RU" sz="2000" b="1" dirty="0">
                <a:solidFill>
                  <a:schemeClr val="accent6">
                    <a:lumMod val="50000"/>
                  </a:schemeClr>
                </a:solidFill>
              </a:rPr>
              <a:t>Серверные сокеты</a:t>
            </a:r>
            <a:r>
              <a:rPr lang="ru-RU" sz="2000" dirty="0">
                <a:solidFill>
                  <a:schemeClr val="accent6">
                    <a:lumMod val="50000"/>
                  </a:schemeClr>
                </a:solidFill>
              </a:rPr>
              <a:t> — ожидает подключения от клиентов. </a:t>
            </a:r>
          </a:p>
          <a:p>
            <a:pPr>
              <a:lnSpc>
                <a:spcPct val="100000"/>
              </a:lnSpc>
              <a:spcBef>
                <a:spcPts val="0"/>
              </a:spcBef>
            </a:pPr>
            <a:r>
              <a:rPr lang="ru-RU" sz="2000" b="1" dirty="0">
                <a:solidFill>
                  <a:schemeClr val="accent6">
                    <a:lumMod val="50000"/>
                  </a:schemeClr>
                </a:solidFill>
              </a:rPr>
              <a:t>Клиентские сокеты</a:t>
            </a:r>
            <a:r>
              <a:rPr lang="ru-RU" sz="2000" dirty="0">
                <a:solidFill>
                  <a:schemeClr val="accent6">
                    <a:lumMod val="50000"/>
                  </a:schemeClr>
                </a:solidFill>
              </a:rPr>
              <a:t> — обмениваются данными</a:t>
            </a:r>
          </a:p>
        </p:txBody>
      </p:sp>
      <p:pic>
        <p:nvPicPr>
          <p:cNvPr id="4" name="Picture 4" descr="6 A / 16 A Shuttered Socket">
            <a:extLst>
              <a:ext uri="{FF2B5EF4-FFF2-40B4-BE49-F238E27FC236}">
                <a16:creationId xmlns:a16="http://schemas.microsoft.com/office/drawing/2014/main" id="{9F735234-30F0-F419-BE32-6A04D35F1A91}"/>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531914" y="0"/>
            <a:ext cx="1660086" cy="18997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TCP IP Ports: What are they? Why are they important to me?">
            <a:extLst>
              <a:ext uri="{FF2B5EF4-FFF2-40B4-BE49-F238E27FC236}">
                <a16:creationId xmlns:a16="http://schemas.microsoft.com/office/drawing/2014/main" id="{2FDDC412-8D15-7DBA-54A6-6CC24C61A88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15230" y="0"/>
            <a:ext cx="3106182" cy="114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60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D4C582-0C1C-09EE-4078-E6E739634D7D}"/>
              </a:ext>
            </a:extLst>
          </p:cNvPr>
          <p:cNvSpPr>
            <a:spLocks noGrp="1"/>
          </p:cNvSpPr>
          <p:nvPr>
            <p:ph type="title"/>
          </p:nvPr>
        </p:nvSpPr>
        <p:spPr>
          <a:xfrm>
            <a:off x="838200" y="185246"/>
            <a:ext cx="10515600" cy="556434"/>
          </a:xfrm>
        </p:spPr>
        <p:txBody>
          <a:bodyPr>
            <a:normAutofit fontScale="90000"/>
          </a:bodyPr>
          <a:lstStyle/>
          <a:p>
            <a:r>
              <a:rPr lang="ru-RU" dirty="0"/>
              <a:t>Альтернативы </a:t>
            </a:r>
            <a:r>
              <a:rPr lang="en-US" dirty="0"/>
              <a:t>select</a:t>
            </a:r>
            <a:endParaRPr lang="ru-RU" dirty="0"/>
          </a:p>
        </p:txBody>
      </p:sp>
      <p:sp>
        <p:nvSpPr>
          <p:cNvPr id="3" name="Объект 2">
            <a:extLst>
              <a:ext uri="{FF2B5EF4-FFF2-40B4-BE49-F238E27FC236}">
                <a16:creationId xmlns:a16="http://schemas.microsoft.com/office/drawing/2014/main" id="{723931B4-4265-3A6C-3483-DC3F4DAE5A39}"/>
              </a:ext>
            </a:extLst>
          </p:cNvPr>
          <p:cNvSpPr>
            <a:spLocks noGrp="1"/>
          </p:cNvSpPr>
          <p:nvPr>
            <p:ph idx="1"/>
          </p:nvPr>
        </p:nvSpPr>
        <p:spPr>
          <a:xfrm>
            <a:off x="838200" y="741680"/>
            <a:ext cx="11109960" cy="6035039"/>
          </a:xfrm>
        </p:spPr>
        <p:txBody>
          <a:bodyPr/>
          <a:lstStyle/>
          <a:p>
            <a:pPr marL="0" indent="0">
              <a:lnSpc>
                <a:spcPct val="100000"/>
              </a:lnSpc>
              <a:spcBef>
                <a:spcPts val="0"/>
              </a:spcBef>
              <a:buNone/>
            </a:pPr>
            <a:r>
              <a:rPr lang="en" sz="2400" b="1" dirty="0"/>
              <a:t>poll</a:t>
            </a:r>
            <a:r>
              <a:rPr lang="en" sz="2400" dirty="0"/>
              <a:t> — </a:t>
            </a:r>
            <a:r>
              <a:rPr lang="ru-RU" sz="2000" dirty="0"/>
              <a:t>более продвинутая версия </a:t>
            </a:r>
            <a:r>
              <a:rPr lang="en" sz="2000" dirty="0"/>
              <a:t>select</a:t>
            </a:r>
            <a:br>
              <a:rPr lang="en" sz="2400" b="1" dirty="0"/>
            </a:br>
            <a:r>
              <a:rPr lang="en" sz="1600" noProof="1">
                <a:highlight>
                  <a:srgbClr val="FFFF00"/>
                </a:highlight>
                <a:latin typeface="Consolas" panose="020B0609020204030204" pitchFamily="49" charset="0"/>
                <a:cs typeface="Consolas" panose="020B0609020204030204" pitchFamily="49" charset="0"/>
              </a:rPr>
              <a:t>poller = select.poll()</a:t>
            </a:r>
            <a:br>
              <a:rPr lang="en" sz="1600" noProof="1">
                <a:highlight>
                  <a:srgbClr val="FFFF00"/>
                </a:highlight>
                <a:latin typeface="Consolas" panose="020B0609020204030204" pitchFamily="49" charset="0"/>
                <a:cs typeface="Consolas" panose="020B0609020204030204" pitchFamily="49" charset="0"/>
              </a:rPr>
            </a:br>
            <a:r>
              <a:rPr lang="en" sz="1600" noProof="1">
                <a:highlight>
                  <a:srgbClr val="FFFF00"/>
                </a:highlight>
                <a:latin typeface="Consolas" panose="020B0609020204030204" pitchFamily="49" charset="0"/>
                <a:cs typeface="Consolas" panose="020B0609020204030204" pitchFamily="49" charset="0"/>
              </a:rPr>
              <a:t>poller.register(sock.fileno(), select.POLLIN)</a:t>
            </a:r>
          </a:p>
          <a:p>
            <a:pPr>
              <a:lnSpc>
                <a:spcPct val="100000"/>
              </a:lnSpc>
              <a:spcBef>
                <a:spcPts val="0"/>
              </a:spcBef>
              <a:buNone/>
            </a:pPr>
            <a:r>
              <a:rPr lang="en" sz="1600" dirty="0">
                <a:highlight>
                  <a:srgbClr val="FFFF00"/>
                </a:highlight>
                <a:latin typeface="Consolas" panose="020B0609020204030204" pitchFamily="49" charset="0"/>
                <a:cs typeface="Consolas" panose="020B0609020204030204" pitchFamily="49" charset="0"/>
              </a:rPr>
              <a:t>events = </a:t>
            </a:r>
            <a:r>
              <a:rPr lang="en" sz="1600" noProof="1">
                <a:highlight>
                  <a:srgbClr val="FFFF00"/>
                </a:highlight>
                <a:latin typeface="Consolas" panose="020B0609020204030204" pitchFamily="49" charset="0"/>
                <a:cs typeface="Consolas" panose="020B0609020204030204" pitchFamily="49" charset="0"/>
              </a:rPr>
              <a:t>poller.poll(timeout)</a:t>
            </a:r>
          </a:p>
          <a:p>
            <a:pPr>
              <a:lnSpc>
                <a:spcPct val="100000"/>
              </a:lnSpc>
              <a:spcBef>
                <a:spcPts val="0"/>
              </a:spcBef>
            </a:pPr>
            <a:r>
              <a:rPr lang="ru-RU" sz="1800" dirty="0"/>
              <a:t>Вместо фиксированного битмассива используется динамический список дескрипторов.</a:t>
            </a:r>
            <a:endParaRPr lang="en-US" sz="1800" dirty="0"/>
          </a:p>
          <a:p>
            <a:pPr>
              <a:lnSpc>
                <a:spcPct val="100000"/>
              </a:lnSpc>
              <a:spcBef>
                <a:spcPts val="0"/>
              </a:spcBef>
            </a:pPr>
            <a:r>
              <a:rPr lang="ru-RU" sz="1800" dirty="0"/>
              <a:t>Нет ограничения по количеству </a:t>
            </a:r>
            <a:r>
              <a:rPr lang="en" sz="1800" dirty="0"/>
              <a:t>FD.</a:t>
            </a:r>
          </a:p>
          <a:p>
            <a:pPr>
              <a:lnSpc>
                <a:spcPct val="100000"/>
              </a:lnSpc>
              <a:spcBef>
                <a:spcPts val="0"/>
              </a:spcBef>
            </a:pPr>
            <a:r>
              <a:rPr lang="ru-RU" sz="1800" dirty="0"/>
              <a:t>Сканирует все зарегистрированные дескрипторы.</a:t>
            </a:r>
          </a:p>
          <a:p>
            <a:pPr>
              <a:lnSpc>
                <a:spcPct val="100000"/>
              </a:lnSpc>
              <a:spcBef>
                <a:spcPts val="0"/>
              </a:spcBef>
            </a:pPr>
            <a:r>
              <a:rPr lang="ru-RU" sz="1800" dirty="0"/>
              <a:t>Поддерживается везде, масштабируется умеренно.</a:t>
            </a:r>
          </a:p>
          <a:p>
            <a:pPr>
              <a:lnSpc>
                <a:spcPct val="100000"/>
              </a:lnSpc>
              <a:buNone/>
            </a:pPr>
            <a:r>
              <a:rPr lang="ru-RU" sz="2400" b="1" noProof="1"/>
              <a:t>epoll (только Linux)</a:t>
            </a:r>
            <a:r>
              <a:rPr lang="en-US" sz="2000" noProof="1"/>
              <a:t> — </a:t>
            </a:r>
            <a:r>
              <a:rPr lang="ru-RU" sz="2000" noProof="1"/>
              <a:t>работа с больним числом соединений</a:t>
            </a:r>
            <a:endParaRPr lang="ru-RU" noProof="1"/>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 = select.epoll()</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epoll.register(fd, eventmask)</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epoll.poll(timeout)</a:t>
            </a:r>
          </a:p>
          <a:p>
            <a:pPr>
              <a:lnSpc>
                <a:spcPct val="100000"/>
              </a:lnSpc>
              <a:spcBef>
                <a:spcPts val="0"/>
              </a:spcBef>
            </a:pPr>
            <a:r>
              <a:rPr lang="ru-RU" sz="1800" dirty="0"/>
              <a:t>Высокая производительность на большом числе соединений.</a:t>
            </a:r>
          </a:p>
          <a:p>
            <a:pPr>
              <a:lnSpc>
                <a:spcPct val="100000"/>
              </a:lnSpc>
              <a:spcBef>
                <a:spcPts val="0"/>
              </a:spcBef>
            </a:pPr>
            <a:r>
              <a:rPr lang="ru-RU" sz="1800" dirty="0"/>
              <a:t>Поддерживает </a:t>
            </a:r>
            <a:r>
              <a:rPr lang="en" sz="1800" dirty="0"/>
              <a:t>edge- </a:t>
            </a:r>
            <a:r>
              <a:rPr lang="ru-RU" sz="1800" dirty="0"/>
              <a:t>и </a:t>
            </a:r>
            <a:r>
              <a:rPr lang="en" sz="1800" dirty="0"/>
              <a:t>level-triggered </a:t>
            </a:r>
            <a:r>
              <a:rPr lang="ru-RU" sz="1800" dirty="0"/>
              <a:t>режимы.</a:t>
            </a:r>
          </a:p>
          <a:p>
            <a:pPr>
              <a:lnSpc>
                <a:spcPct val="100000"/>
              </a:lnSpc>
              <a:spcBef>
                <a:spcPts val="0"/>
              </a:spcBef>
            </a:pPr>
            <a:r>
              <a:rPr lang="ru-RU" sz="1800" dirty="0"/>
              <a:t>Один раз регистрируешь интерес и дальше только получаешь события.</a:t>
            </a:r>
          </a:p>
          <a:p>
            <a:pPr marL="0" indent="0">
              <a:lnSpc>
                <a:spcPct val="100000"/>
              </a:lnSpc>
              <a:buNone/>
            </a:pPr>
            <a:r>
              <a:rPr lang="ru-RU" sz="2400" b="1" noProof="1"/>
              <a:t>kqueue (macOS, BSD)</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kq = select.kqueue()</a:t>
            </a:r>
          </a:p>
          <a:p>
            <a:pPr marL="0" indent="0">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kq.control(changelist, max_events, timeout)</a:t>
            </a:r>
          </a:p>
          <a:p>
            <a:pPr>
              <a:lnSpc>
                <a:spcPct val="100000"/>
              </a:lnSpc>
              <a:spcBef>
                <a:spcPts val="0"/>
              </a:spcBef>
            </a:pPr>
            <a:r>
              <a:rPr lang="ru-RU" sz="1800" dirty="0"/>
              <a:t>Очень мощный: следит не только за сокетами, но и файлами, сигналами, таймерами.</a:t>
            </a:r>
          </a:p>
          <a:p>
            <a:pPr>
              <a:lnSpc>
                <a:spcPct val="100000"/>
              </a:lnSpc>
              <a:spcBef>
                <a:spcPts val="0"/>
              </a:spcBef>
            </a:pPr>
            <a:r>
              <a:rPr lang="ru-RU" sz="1800" dirty="0"/>
              <a:t>Быстрый и гибкий, но только на </a:t>
            </a:r>
            <a:r>
              <a:rPr lang="en" sz="1800" dirty="0"/>
              <a:t>BSD/</a:t>
            </a:r>
            <a:r>
              <a:rPr lang="ru-RU" sz="1800" dirty="0"/>
              <a:t>мак.</a:t>
            </a:r>
          </a:p>
        </p:txBody>
      </p:sp>
    </p:spTree>
    <p:extLst>
      <p:ext uri="{BB962C8B-B14F-4D97-AF65-F5344CB8AC3E}">
        <p14:creationId xmlns:p14="http://schemas.microsoft.com/office/powerpoint/2010/main" val="2614888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5EA2B2-1DCD-7C48-E4B0-3FB60C1ABD7A}"/>
              </a:ext>
            </a:extLst>
          </p:cNvPr>
          <p:cNvSpPr>
            <a:spLocks noGrp="1"/>
          </p:cNvSpPr>
          <p:nvPr>
            <p:ph type="title"/>
          </p:nvPr>
        </p:nvSpPr>
        <p:spPr>
          <a:xfrm>
            <a:off x="838200" y="185246"/>
            <a:ext cx="10515600" cy="678354"/>
          </a:xfrm>
        </p:spPr>
        <p:txBody>
          <a:bodyPr>
            <a:normAutofit/>
          </a:bodyPr>
          <a:lstStyle/>
          <a:p>
            <a:r>
              <a:rPr lang="en" sz="4000" noProof="1">
                <a:latin typeface="Consolas" panose="020B0609020204030204" pitchFamily="49" charset="0"/>
                <a:cs typeface="Consolas" panose="020B0609020204030204" pitchFamily="49" charset="0"/>
              </a:rPr>
              <a:t>selectors.DefaultSelector</a:t>
            </a:r>
          </a:p>
        </p:txBody>
      </p:sp>
      <p:sp>
        <p:nvSpPr>
          <p:cNvPr id="3" name="Объект 2">
            <a:extLst>
              <a:ext uri="{FF2B5EF4-FFF2-40B4-BE49-F238E27FC236}">
                <a16:creationId xmlns:a16="http://schemas.microsoft.com/office/drawing/2014/main" id="{941E6E5F-A2D1-CA61-B975-8E2F2A508305}"/>
              </a:ext>
            </a:extLst>
          </p:cNvPr>
          <p:cNvSpPr>
            <a:spLocks noGrp="1"/>
          </p:cNvSpPr>
          <p:nvPr>
            <p:ph idx="1"/>
          </p:nvPr>
        </p:nvSpPr>
        <p:spPr>
          <a:xfrm>
            <a:off x="767080" y="1111403"/>
            <a:ext cx="10998200" cy="5561351"/>
          </a:xfrm>
        </p:spPr>
        <p:txBody>
          <a:bodyPr/>
          <a:lstStyle/>
          <a:p>
            <a:pPr marL="0" indent="0">
              <a:lnSpc>
                <a:spcPct val="100000"/>
              </a:lnSpc>
              <a:buNone/>
            </a:pPr>
            <a:r>
              <a:rPr lang="ru-RU" sz="2000" dirty="0">
                <a:latin typeface="Consolas" panose="020B0609020204030204" pitchFamily="49" charset="0"/>
                <a:cs typeface="Consolas" panose="020B0609020204030204" pitchFamily="49" charset="0"/>
              </a:rPr>
              <a:t>Э</a:t>
            </a:r>
            <a:r>
              <a:rPr lang="ru-RU" sz="2000" dirty="0"/>
              <a:t>то высокоуровневая абстракция для </a:t>
            </a:r>
            <a:r>
              <a:rPr lang="ru-RU" sz="2000" b="1" dirty="0"/>
              <a:t>неблокирующего ввода-вывода</a:t>
            </a:r>
            <a:r>
              <a:rPr lang="ru-RU" sz="2000" dirty="0"/>
              <a:t> в </a:t>
            </a:r>
            <a:r>
              <a:rPr lang="en" sz="2000" dirty="0"/>
              <a:t>Python. </a:t>
            </a:r>
            <a:r>
              <a:rPr lang="ru-RU" sz="2000" dirty="0"/>
              <a:t>Она </a:t>
            </a:r>
            <a:r>
              <a:rPr lang="ru-RU" sz="2000" b="1" dirty="0"/>
              <a:t>автоматически выбирает лучший доступный механизм</a:t>
            </a:r>
            <a:r>
              <a:rPr lang="ru-RU" sz="2000" dirty="0"/>
              <a:t> под капотом: </a:t>
            </a:r>
            <a:r>
              <a:rPr lang="ru-RU" sz="2000" noProof="1"/>
              <a:t>epoll, kqueue, poll или select</a:t>
            </a:r>
            <a:r>
              <a:rPr lang="ru-RU" sz="2000" dirty="0"/>
              <a:t>.</a:t>
            </a:r>
          </a:p>
          <a:p>
            <a:pPr marL="0" indent="0">
              <a:lnSpc>
                <a:spcPct val="100000"/>
              </a:lnSpc>
              <a:buNone/>
            </a:pPr>
            <a:r>
              <a:rPr lang="ru-RU" sz="1800" noProof="1">
                <a:effectLst/>
                <a:latin typeface="Consolas" panose="020B0609020204030204" pitchFamily="49" charset="0"/>
                <a:cs typeface="Consolas" panose="020B0609020204030204" pitchFamily="49" charset="0"/>
              </a:rPr>
              <a:t>sel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selectors.DefaultSelector()</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Зарегистрировать объект (обычно socket)</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sel.register(fileobj, events, data</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r>
              <a:rPr lang="en-US" sz="1800" noProof="1">
                <a:effectLst/>
                <a:latin typeface="Consolas" panose="020B0609020204030204" pitchFamily="49" charset="0"/>
                <a:cs typeface="Consolas" panose="020B0609020204030204" pitchFamily="49" charset="0"/>
              </a:rPr>
              <a:t> </a:t>
            </a:r>
            <a:r>
              <a:rPr lang="en-US" sz="1800" noProof="1">
                <a:solidFill>
                  <a:srgbClr val="0066FF"/>
                </a:solidFill>
                <a:effectLst/>
                <a:cs typeface="Consolas" panose="020B0609020204030204" pitchFamily="49" charset="0"/>
              </a:rPr>
              <a:t># </a:t>
            </a:r>
            <a:r>
              <a:rPr lang="ru-RU" sz="1800" noProof="1">
                <a:solidFill>
                  <a:schemeClr val="accent5"/>
                </a:solidFill>
                <a:cs typeface="Consolas" panose="020B0609020204030204" pitchFamily="49" charset="0"/>
              </a:rPr>
              <a:t>fileobj — файловый дескриптор или объект с .fileno()</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Изменить регистрацию</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sel.modify(fileobj, events, data</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Удалить объект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sel.unregister(fileobj)</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Получить события</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events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sel.select(timeout</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endParaRPr lang="ru-RU" sz="1800" noProof="1">
              <a:latin typeface="Consolas" panose="020B0609020204030204" pitchFamily="49" charset="0"/>
              <a:cs typeface="Consolas" panose="020B0609020204030204" pitchFamily="49" charset="0"/>
            </a:endParaRPr>
          </a:p>
          <a:p>
            <a:pPr marL="0" indent="0">
              <a:lnSpc>
                <a:spcPct val="100000"/>
              </a:lnSpc>
              <a:buNone/>
            </a:pPr>
            <a:r>
              <a:rPr lang="ru-RU" sz="2000" dirty="0"/>
              <a:t>Особенности / преимущества</a:t>
            </a:r>
            <a:r>
              <a:rPr lang="en-US" sz="2000" dirty="0"/>
              <a:t>:</a:t>
            </a:r>
          </a:p>
          <a:p>
            <a:pPr>
              <a:lnSpc>
                <a:spcPct val="100000"/>
              </a:lnSpc>
              <a:spcBef>
                <a:spcPts val="0"/>
              </a:spcBef>
            </a:pPr>
            <a:r>
              <a:rPr lang="ru-RU" sz="2000" dirty="0"/>
              <a:t>Упрощает код: не нужно думать, какая ОС и какой механизм доступен.</a:t>
            </a:r>
          </a:p>
          <a:p>
            <a:pPr>
              <a:lnSpc>
                <a:spcPct val="100000"/>
              </a:lnSpc>
              <a:spcBef>
                <a:spcPts val="0"/>
              </a:spcBef>
            </a:pPr>
            <a:r>
              <a:rPr lang="ru-RU" sz="2000" dirty="0"/>
              <a:t>Предоставляет </a:t>
            </a:r>
            <a:r>
              <a:rPr lang="ru-RU" sz="2000" b="1" dirty="0"/>
              <a:t>единый </a:t>
            </a:r>
            <a:r>
              <a:rPr lang="en" sz="2000" b="1" dirty="0"/>
              <a:t>API</a:t>
            </a:r>
            <a:r>
              <a:rPr lang="en" sz="2000" dirty="0"/>
              <a:t> </a:t>
            </a:r>
            <a:r>
              <a:rPr lang="ru-RU" sz="2000" dirty="0"/>
              <a:t>для работы с разными системными вызовами.</a:t>
            </a:r>
          </a:p>
          <a:p>
            <a:pPr>
              <a:lnSpc>
                <a:spcPct val="100000"/>
              </a:lnSpc>
              <a:spcBef>
                <a:spcPts val="0"/>
              </a:spcBef>
            </a:pPr>
            <a:r>
              <a:rPr lang="ru-RU" sz="2000" dirty="0"/>
              <a:t>Работает с сокетами, файлами и другими дескрипторами.</a:t>
            </a:r>
          </a:p>
          <a:p>
            <a:pPr marL="0" indent="0">
              <a:lnSpc>
                <a:spcPct val="100000"/>
              </a:lnSpc>
              <a:buNone/>
            </a:pPr>
            <a:endParaRPr lang="ru-RU" sz="2000" dirty="0"/>
          </a:p>
          <a:p>
            <a:pPr marL="0" indent="0">
              <a:lnSpc>
                <a:spcPct val="100000"/>
              </a:lnSpc>
              <a:buNone/>
            </a:pPr>
            <a:endParaRPr lang="ru-RU" sz="2000" dirty="0"/>
          </a:p>
        </p:txBody>
      </p:sp>
    </p:spTree>
    <p:extLst>
      <p:ext uri="{BB962C8B-B14F-4D97-AF65-F5344CB8AC3E}">
        <p14:creationId xmlns:p14="http://schemas.microsoft.com/office/powerpoint/2010/main" val="702886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37F7D8-01C4-6FA5-4BCF-8F8DEC8E6D8E}"/>
              </a:ext>
            </a:extLst>
          </p:cNvPr>
          <p:cNvSpPr>
            <a:spLocks noGrp="1"/>
          </p:cNvSpPr>
          <p:nvPr>
            <p:ph type="title"/>
          </p:nvPr>
        </p:nvSpPr>
        <p:spPr>
          <a:xfrm>
            <a:off x="345440" y="347806"/>
            <a:ext cx="4673600" cy="444674"/>
          </a:xfrm>
        </p:spPr>
        <p:txBody>
          <a:bodyPr>
            <a:noAutofit/>
          </a:bodyPr>
          <a:lstStyle/>
          <a:p>
            <a:r>
              <a:rPr lang="en" sz="3600" noProof="1">
                <a:effectLst/>
                <a:cs typeface="Consolas" panose="020B0609020204030204" pitchFamily="49" charset="0"/>
              </a:rPr>
              <a:t>DefaultSelector</a:t>
            </a:r>
            <a:endParaRPr lang="ru-RU" sz="3600" dirty="0"/>
          </a:p>
        </p:txBody>
      </p:sp>
      <p:sp>
        <p:nvSpPr>
          <p:cNvPr id="3" name="Объект 2">
            <a:extLst>
              <a:ext uri="{FF2B5EF4-FFF2-40B4-BE49-F238E27FC236}">
                <a16:creationId xmlns:a16="http://schemas.microsoft.com/office/drawing/2014/main" id="{7BD10ABF-E151-3D43-9589-176E967460F2}"/>
              </a:ext>
            </a:extLst>
          </p:cNvPr>
          <p:cNvSpPr>
            <a:spLocks noGrp="1"/>
          </p:cNvSpPr>
          <p:nvPr>
            <p:ph idx="1"/>
          </p:nvPr>
        </p:nvSpPr>
        <p:spPr>
          <a:xfrm>
            <a:off x="162560" y="1026161"/>
            <a:ext cx="11887200" cy="5684104"/>
          </a:xfrm>
        </p:spPr>
        <p:txBody>
          <a:bodyPr numCol="2"/>
          <a:lstStyle/>
          <a:p>
            <a:pPr marL="0" indent="0">
              <a:lnSpc>
                <a:spcPct val="100000"/>
              </a:lnSpc>
              <a:buNone/>
            </a:pPr>
            <a:r>
              <a:rPr lang="en" sz="1800" b="1" dirty="0">
                <a:solidFill>
                  <a:srgbClr val="0C450D"/>
                </a:solidFill>
                <a:effectLst/>
                <a:latin typeface="Consolas" panose="020B0609020204030204" pitchFamily="49" charset="0"/>
                <a:cs typeface="Consolas" panose="020B0609020204030204" pitchFamily="49" charset="0"/>
              </a:rPr>
              <a:t>import</a:t>
            </a:r>
            <a:r>
              <a:rPr lang="en" sz="1800" dirty="0">
                <a:effectLst/>
                <a:latin typeface="Consolas" panose="020B0609020204030204" pitchFamily="49" charset="0"/>
                <a:cs typeface="Consolas" panose="020B0609020204030204" pitchFamily="49" charset="0"/>
              </a:rPr>
              <a:t> socket, selectors</a:t>
            </a:r>
            <a:br>
              <a:rPr lang="en" sz="1800" dirty="0">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HOST</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PORT</a:t>
            </a:r>
            <a:r>
              <a:rPr lang="en" sz="1800" dirty="0">
                <a:effectLst/>
                <a:latin typeface="Consolas" panose="020B0609020204030204" pitchFamily="49" charset="0"/>
                <a:cs typeface="Consolas" panose="020B0609020204030204" pitchFamily="49" charset="0"/>
              </a:rPr>
              <a:t>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a:t>
            </a:r>
            <a:r>
              <a:rPr lang="en" sz="1800" dirty="0">
                <a:solidFill>
                  <a:srgbClr val="036A07"/>
                </a:solidFill>
                <a:effectLst/>
                <a:latin typeface="Consolas" panose="020B0609020204030204" pitchFamily="49" charset="0"/>
                <a:cs typeface="Consolas" panose="020B0609020204030204" pitchFamily="49" charset="0"/>
              </a:rPr>
              <a:t>'localhost'</a:t>
            </a:r>
            <a:r>
              <a:rPr lang="en" sz="1800" dirty="0">
                <a:effectLst/>
                <a:latin typeface="Consolas" panose="020B0609020204030204" pitchFamily="49" charset="0"/>
                <a:cs typeface="Consolas" panose="020B0609020204030204" pitchFamily="49" charset="0"/>
              </a:rPr>
              <a:t>, </a:t>
            </a:r>
            <a:r>
              <a:rPr lang="en" sz="1800" dirty="0">
                <a:solidFill>
                  <a:srgbClr val="0000CD"/>
                </a:solidFill>
                <a:effectLst/>
                <a:latin typeface="Consolas" panose="020B0609020204030204" pitchFamily="49" charset="0"/>
                <a:cs typeface="Consolas" panose="020B0609020204030204" pitchFamily="49" charset="0"/>
              </a:rPr>
              <a:t>12345</a:t>
            </a:r>
            <a:r>
              <a:rPr lang="en" sz="1800" dirty="0">
                <a:effectLst/>
                <a:latin typeface="Consolas" panose="020B0609020204030204" pitchFamily="49" charset="0"/>
                <a:cs typeface="Consolas" panose="020B0609020204030204" pitchFamily="49" charset="0"/>
              </a:rPr>
              <a:t>)</a:t>
            </a:r>
            <a:br>
              <a:rPr lang="en" sz="1800" dirty="0">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p>
          <a:p>
            <a:pPr marL="0" indent="0">
              <a:lnSpc>
                <a:spcPct val="100000"/>
              </a:lnSpc>
              <a:spcBef>
                <a:spcPts val="0"/>
              </a:spcBef>
              <a:buNone/>
            </a:pPr>
            <a:r>
              <a:rPr lang="en" sz="1800" noProof="1">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"Server started"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selectors.DefaultSelector()</a:t>
            </a:r>
            <a:br>
              <a:rPr lang="en" sz="1800" noProof="1">
                <a:effectLst/>
                <a:highlight>
                  <a:srgbClr val="FFFF00"/>
                </a:highligh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sel.register(serv_sock, selectors.</a:t>
            </a:r>
            <a:r>
              <a:rPr lang="en" sz="1800" b="1" noProof="1">
                <a:solidFill>
                  <a:srgbClr val="C5060B"/>
                </a:solidFill>
                <a:effectLst/>
                <a:highlight>
                  <a:srgbClr val="FFFF00"/>
                </a:highlight>
                <a:latin typeface="Consolas" panose="020B0609020204030204" pitchFamily="49" charset="0"/>
                <a:cs typeface="Consolas" panose="020B0609020204030204" pitchFamily="49" charset="0"/>
              </a:rPr>
              <a:t>EVENT_READ</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connections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events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sel.select()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for</a:t>
            </a:r>
            <a:r>
              <a:rPr lang="en" sz="1800" noProof="1">
                <a:effectLst/>
                <a:highlight>
                  <a:srgbClr val="FFFF00"/>
                </a:highlight>
                <a:latin typeface="Consolas" panose="020B0609020204030204" pitchFamily="49" charset="0"/>
                <a:cs typeface="Consolas" panose="020B0609020204030204" pitchFamily="49" charset="0"/>
              </a:rPr>
              <a:t> key, mask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in</a:t>
            </a:r>
            <a:r>
              <a:rPr lang="en" sz="1800" noProof="1">
                <a:effectLst/>
                <a:highlight>
                  <a:srgbClr val="FFFF00"/>
                </a:highlight>
                <a:latin typeface="Consolas" panose="020B0609020204030204" pitchFamily="49" charset="0"/>
                <a:cs typeface="Consolas" panose="020B0609020204030204" pitchFamily="49" charset="0"/>
              </a:rPr>
              <a:t> events: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key.fileobj</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sel.register(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 selectors.</a:t>
            </a:r>
            <a:r>
              <a:rPr lang="en" sz="1800" b="1" noProof="1">
                <a:solidFill>
                  <a:srgbClr val="C5060B"/>
                </a:solidFill>
                <a:effectLst/>
                <a:highlight>
                  <a:srgbClr val="FFFF00"/>
                </a:highlight>
                <a:latin typeface="Consolas" panose="020B0609020204030204" pitchFamily="49" charset="0"/>
                <a:cs typeface="Consolas" panose="020B0609020204030204" pitchFamily="49" charset="0"/>
              </a:rPr>
              <a:t>EVENT_READ</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else</a:t>
            </a:r>
            <a:r>
              <a:rPr lang="en" sz="1800" noProof="1">
                <a:effectLst/>
                <a:latin typeface="Consolas" panose="020B0609020204030204" pitchFamily="49" charset="0"/>
                <a:cs typeface="Consolas" panose="020B0609020204030204" pitchFamily="49" charset="0"/>
              </a:rPr>
              <a:t>: </a:t>
            </a:r>
            <a:r>
              <a:rPr lang="en" sz="1800" dirty="0">
                <a:solidFill>
                  <a:srgbClr val="0066FF"/>
                </a:solidFill>
                <a:effectLst/>
                <a:latin typeface="Consolas" panose="020B0609020204030204" pitchFamily="49" charset="0"/>
                <a:cs typeface="Consolas" panose="020B0609020204030204" pitchFamily="49" charset="0"/>
              </a:rPr>
              <a:t># Client 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handle(sock, addr):</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sel.unregister(sock)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800" noProof="1">
                <a:effectLst/>
                <a:latin typeface="Consolas" panose="020B0609020204030204" pitchFamily="49" charset="0"/>
                <a:cs typeface="Consolas" panose="020B0609020204030204" pitchFamily="49" charset="0"/>
              </a:rPr>
              <a:t>serv_sock.close()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0727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A5D03A-D885-0026-2076-5C8CD81BDF99}"/>
              </a:ext>
            </a:extLst>
          </p:cNvPr>
          <p:cNvSpPr>
            <a:spLocks noGrp="1"/>
          </p:cNvSpPr>
          <p:nvPr>
            <p:ph type="title"/>
          </p:nvPr>
        </p:nvSpPr>
        <p:spPr>
          <a:xfrm>
            <a:off x="101600" y="177452"/>
            <a:ext cx="4150360" cy="525954"/>
          </a:xfrm>
        </p:spPr>
        <p:txBody>
          <a:bodyPr>
            <a:normAutofit fontScale="90000"/>
          </a:bodyPr>
          <a:lstStyle/>
          <a:p>
            <a:r>
              <a:rPr lang="en-US" sz="3200" noProof="1"/>
              <a:t>DefaultSelector + callbacks</a:t>
            </a:r>
          </a:p>
        </p:txBody>
      </p:sp>
      <p:sp>
        <p:nvSpPr>
          <p:cNvPr id="3" name="Объект 2">
            <a:extLst>
              <a:ext uri="{FF2B5EF4-FFF2-40B4-BE49-F238E27FC236}">
                <a16:creationId xmlns:a16="http://schemas.microsoft.com/office/drawing/2014/main" id="{B19EE7E7-FF98-9C68-5199-475A7E0FB5BA}"/>
              </a:ext>
            </a:extLst>
          </p:cNvPr>
          <p:cNvSpPr>
            <a:spLocks noGrp="1"/>
          </p:cNvSpPr>
          <p:nvPr>
            <p:ph idx="1"/>
          </p:nvPr>
        </p:nvSpPr>
        <p:spPr>
          <a:xfrm>
            <a:off x="121920" y="124286"/>
            <a:ext cx="11775440" cy="6545338"/>
          </a:xfrm>
        </p:spPr>
        <p:txBody>
          <a:bodyPr numCol="2"/>
          <a:lstStyle/>
          <a:p>
            <a:pPr marL="0" indent="0">
              <a:buNone/>
            </a:pPr>
            <a:endParaRPr lang="en" sz="1800" b="1" noProof="1">
              <a:solidFill>
                <a:srgbClr val="0C450D"/>
              </a:solidFill>
              <a:latin typeface="Consolas" panose="020B0609020204030204" pitchFamily="49" charset="0"/>
              <a:cs typeface="Consolas" panose="020B0609020204030204" pitchFamily="49" charset="0"/>
            </a:endParaRPr>
          </a:p>
          <a:p>
            <a:pPr marL="0" indent="0">
              <a:buNone/>
            </a:pPr>
            <a:br>
              <a:rPr lang="en" sz="1800" b="1" noProof="1">
                <a:solidFill>
                  <a:srgbClr val="0C450D"/>
                </a:solidFill>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 selectors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highlight>
                  <a:srgbClr val="FFFF00"/>
                </a:highlight>
                <a:latin typeface="Consolas" panose="020B0609020204030204" pitchFamily="49" charset="0"/>
                <a:cs typeface="Consolas" panose="020B0609020204030204" pitchFamily="49" charset="0"/>
              </a:rPr>
              <a:t>on_accept_ready</a:t>
            </a:r>
            <a:r>
              <a:rPr lang="en" sz="1800" noProof="1">
                <a:effectLst/>
                <a:latin typeface="Consolas" panose="020B0609020204030204" pitchFamily="49" charset="0"/>
                <a:cs typeface="Consolas" panose="020B0609020204030204" pitchFamily="49" charset="0"/>
              </a:rPr>
              <a:t>(sel, serv_sock, mask):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sel.register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selectors.</a:t>
            </a:r>
            <a:r>
              <a:rPr lang="en" sz="1800" b="1" noProof="1">
                <a:solidFill>
                  <a:srgbClr val="C5060B"/>
                </a:solidFill>
                <a:effectLst/>
                <a:latin typeface="Consolas" panose="020B0609020204030204" pitchFamily="49" charset="0"/>
                <a:cs typeface="Consolas" panose="020B0609020204030204" pitchFamily="49" charset="0"/>
              </a:rPr>
              <a:t>EVENT_READ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on_read_ready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highlight>
                  <a:srgbClr val="FFFF00"/>
                </a:highlight>
                <a:latin typeface="Consolas" panose="020B0609020204030204" pitchFamily="49" charset="0"/>
                <a:cs typeface="Consolas" panose="020B0609020204030204" pitchFamily="49" charset="0"/>
              </a:rPr>
              <a:t>on_read_ready</a:t>
            </a:r>
            <a:r>
              <a:rPr lang="en" sz="1800" noProof="1">
                <a:effectLst/>
                <a:latin typeface="Consolas" panose="020B0609020204030204" pitchFamily="49" charset="0"/>
                <a:cs typeface="Consolas" panose="020B0609020204030204" pitchFamily="49" charset="0"/>
              </a:rPr>
              <a:t>(sel, sock, mask):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handle(sock,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sel.unregister(sock)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"Server started"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selectors.DefaultSelector()</a:t>
            </a: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sel.register(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serv_sock, selectors.</a:t>
            </a:r>
            <a:r>
              <a:rPr lang="en" sz="1800" b="1" noProof="1">
                <a:solidFill>
                  <a:srgbClr val="C5060B"/>
                </a:solidFill>
                <a:effectLst/>
                <a:latin typeface="Consolas" panose="020B0609020204030204" pitchFamily="49" charset="0"/>
                <a:cs typeface="Consolas" panose="020B0609020204030204" pitchFamily="49" charset="0"/>
              </a:rPr>
              <a:t>EVENT_READ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on_accept_ready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buNone/>
            </a:pP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connections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events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sel.select()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for</a:t>
            </a:r>
            <a:r>
              <a:rPr lang="en" sz="1800" noProof="1">
                <a:effectLst/>
                <a:highlight>
                  <a:srgbClr val="FFFF00"/>
                </a:highlight>
                <a:latin typeface="Consolas" panose="020B0609020204030204" pitchFamily="49" charset="0"/>
                <a:cs typeface="Consolas" panose="020B0609020204030204" pitchFamily="49" charset="0"/>
              </a:rPr>
              <a:t> key, mask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in</a:t>
            </a:r>
            <a:r>
              <a:rPr lang="en" sz="1800" noProof="1">
                <a:effectLst/>
                <a:highlight>
                  <a:srgbClr val="FFFF00"/>
                </a:highlight>
                <a:latin typeface="Consolas" panose="020B0609020204030204" pitchFamily="49" charset="0"/>
                <a:cs typeface="Consolas" panose="020B0609020204030204" pitchFamily="49" charset="0"/>
              </a:rPr>
              <a:t> events</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callback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key.data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callback(sel, key.fileobj, mask)</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serv_sock.close()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E350F5CD-AF87-0721-3433-6EE39EA33BD8}"/>
              </a:ext>
            </a:extLst>
          </p:cNvPr>
          <p:cNvSpPr txBox="1"/>
          <p:nvPr/>
        </p:nvSpPr>
        <p:spPr>
          <a:xfrm>
            <a:off x="5786120" y="4979388"/>
            <a:ext cx="6111240" cy="1754326"/>
          </a:xfrm>
          <a:prstGeom prst="rect">
            <a:avLst/>
          </a:prstGeom>
          <a:solidFill>
            <a:schemeClr val="bg1">
              <a:lumMod val="95000"/>
            </a:schemeClr>
          </a:solidFill>
        </p:spPr>
        <p:txBody>
          <a:bodyPr wrap="square">
            <a:spAutoFit/>
          </a:bodyPr>
          <a:lstStyle/>
          <a:p>
            <a:r>
              <a:rPr lang="ru-RU" dirty="0">
                <a:solidFill>
                  <a:srgbClr val="333333"/>
                </a:solidFill>
              </a:rPr>
              <a:t>Е</a:t>
            </a:r>
            <a:r>
              <a:rPr lang="ru-RU" b="0" i="0" dirty="0">
                <a:solidFill>
                  <a:srgbClr val="333333"/>
                </a:solidFill>
                <a:effectLst/>
              </a:rPr>
              <a:t>сли мы начинаем использовать колбеки, то рано или поздно мы начинаем использовать вложенные колбеки, а для них еще вложенные и так далее. Рано или поздно это приводит к такому явлению, как </a:t>
            </a:r>
            <a:r>
              <a:rPr lang="en" b="0" i="1" dirty="0">
                <a:solidFill>
                  <a:srgbClr val="333333"/>
                </a:solidFill>
                <a:effectLst/>
              </a:rPr>
              <a:t>callback hell</a:t>
            </a:r>
            <a:r>
              <a:rPr lang="en" b="0" i="0" dirty="0">
                <a:solidFill>
                  <a:srgbClr val="333333"/>
                </a:solidFill>
                <a:effectLst/>
              </a:rPr>
              <a:t>. </a:t>
            </a:r>
            <a:r>
              <a:rPr lang="ru-RU" b="0" i="0" dirty="0">
                <a:solidFill>
                  <a:srgbClr val="333333"/>
                </a:solidFill>
                <a:effectLst/>
              </a:rPr>
              <a:t>Это когда код становится таким запутанным из-за многочисленных вложений.</a:t>
            </a:r>
            <a:endParaRPr lang="ru-RU" dirty="0"/>
          </a:p>
        </p:txBody>
      </p:sp>
    </p:spTree>
    <p:extLst>
      <p:ext uri="{BB962C8B-B14F-4D97-AF65-F5344CB8AC3E}">
        <p14:creationId xmlns:p14="http://schemas.microsoft.com/office/powerpoint/2010/main" val="1446759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622E6F-F920-BC6A-88FA-B7E083F5A293}"/>
              </a:ext>
            </a:extLst>
          </p:cNvPr>
          <p:cNvSpPr>
            <a:spLocks noGrp="1"/>
          </p:cNvSpPr>
          <p:nvPr>
            <p:ph type="title"/>
          </p:nvPr>
        </p:nvSpPr>
        <p:spPr>
          <a:xfrm>
            <a:off x="338470" y="135497"/>
            <a:ext cx="11750749" cy="672579"/>
          </a:xfrm>
        </p:spPr>
        <p:txBody>
          <a:bodyPr>
            <a:normAutofit fontScale="90000"/>
          </a:bodyPr>
          <a:lstStyle/>
          <a:p>
            <a:r>
              <a:rPr lang="ru-RU" dirty="0"/>
              <a:t>Генераторы в </a:t>
            </a:r>
            <a:r>
              <a:rPr lang="en-US" dirty="0"/>
              <a:t>python</a:t>
            </a:r>
            <a:r>
              <a:rPr lang="ru-RU" dirty="0"/>
              <a:t> / корутина</a:t>
            </a:r>
          </a:p>
        </p:txBody>
      </p:sp>
      <p:sp>
        <p:nvSpPr>
          <p:cNvPr id="3" name="Объект 2">
            <a:extLst>
              <a:ext uri="{FF2B5EF4-FFF2-40B4-BE49-F238E27FC236}">
                <a16:creationId xmlns:a16="http://schemas.microsoft.com/office/drawing/2014/main" id="{85AB9CA0-1216-3314-A18A-A2C9BCC830E6}"/>
              </a:ext>
            </a:extLst>
          </p:cNvPr>
          <p:cNvSpPr>
            <a:spLocks noGrp="1"/>
          </p:cNvSpPr>
          <p:nvPr>
            <p:ph idx="1"/>
          </p:nvPr>
        </p:nvSpPr>
        <p:spPr>
          <a:xfrm>
            <a:off x="177213" y="786810"/>
            <a:ext cx="5785881" cy="6049924"/>
          </a:xfrm>
          <a:solidFill>
            <a:schemeClr val="bg1">
              <a:lumMod val="95000"/>
            </a:schemeClr>
          </a:solidFill>
        </p:spPr>
        <p:txBody>
          <a:bodyPr/>
          <a:lstStyle/>
          <a:p>
            <a:pPr marL="0" indent="0">
              <a:lnSpc>
                <a:spcPct val="100000"/>
              </a:lnSpc>
              <a:spcBef>
                <a:spcPts val="0"/>
              </a:spcBef>
              <a:buNone/>
            </a:pPr>
            <a:r>
              <a:rPr lang="ru-RU" sz="2000" dirty="0"/>
              <a:t>Генераторы — это функции, которые временно приостанавливаются с помощью </a:t>
            </a:r>
            <a:r>
              <a:rPr lang="en" sz="2000" dirty="0">
                <a:latin typeface="Consolas" panose="020B0609020204030204" pitchFamily="49" charset="0"/>
                <a:cs typeface="Consolas" panose="020B0609020204030204" pitchFamily="49" charset="0"/>
              </a:rPr>
              <a:t>yield</a:t>
            </a:r>
            <a:r>
              <a:rPr lang="en-US" sz="2000" dirty="0">
                <a:latin typeface="Consolas" panose="020B0609020204030204" pitchFamily="49" charset="0"/>
                <a:cs typeface="Consolas" panose="020B0609020204030204" pitchFamily="49" charset="0"/>
              </a:rPr>
              <a:t>:</a:t>
            </a:r>
            <a:endParaRPr lang="en-US" sz="2000" dirty="0"/>
          </a:p>
          <a:p>
            <a:pPr marL="0" indent="0">
              <a:lnSpc>
                <a:spcPct val="95000"/>
              </a:lnSpc>
              <a:spcBef>
                <a:spcPts val="500"/>
              </a:spcBef>
              <a:buNone/>
            </a:pPr>
            <a:r>
              <a:rPr lang="en" sz="1750" b="1" dirty="0">
                <a:solidFill>
                  <a:srgbClr val="0000FF"/>
                </a:solidFill>
                <a:effectLst/>
                <a:latin typeface="Consolas" panose="020B0609020204030204" pitchFamily="49" charset="0"/>
                <a:cs typeface="Consolas" panose="020B0609020204030204" pitchFamily="49" charset="0"/>
              </a:rPr>
              <a:t>def</a:t>
            </a:r>
            <a:r>
              <a:rPr lang="en" sz="1750" dirty="0">
                <a:effectLst/>
                <a:latin typeface="Consolas" panose="020B0609020204030204" pitchFamily="49" charset="0"/>
                <a:cs typeface="Consolas" panose="020B0609020204030204" pitchFamily="49" charset="0"/>
              </a:rPr>
              <a:t> </a:t>
            </a:r>
            <a:r>
              <a:rPr lang="en" sz="1750" b="1" dirty="0">
                <a:solidFill>
                  <a:srgbClr val="0000A2"/>
                </a:solidFill>
                <a:effectLst/>
                <a:latin typeface="Consolas" panose="020B0609020204030204" pitchFamily="49" charset="0"/>
                <a:cs typeface="Consolas" panose="020B0609020204030204" pitchFamily="49" charset="0"/>
              </a:rPr>
              <a:t>counter</a:t>
            </a:r>
            <a:r>
              <a:rPr lang="en" sz="1750" dirty="0">
                <a:effectLst/>
                <a:latin typeface="Consolas" panose="020B0609020204030204" pitchFamily="49" charset="0"/>
                <a:cs typeface="Consolas" panose="020B0609020204030204" pitchFamily="49" charset="0"/>
              </a:rPr>
              <a:t>():</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yield</a:t>
            </a:r>
            <a:r>
              <a:rPr lang="en" sz="1750" dirty="0">
                <a:effectLst/>
                <a:latin typeface="Consolas" panose="020B0609020204030204" pitchFamily="49" charset="0"/>
                <a:cs typeface="Consolas" panose="020B0609020204030204" pitchFamily="49" charset="0"/>
              </a:rPr>
              <a:t> </a:t>
            </a:r>
            <a:r>
              <a:rPr lang="en" sz="1750" dirty="0">
                <a:solidFill>
                  <a:srgbClr val="0000CD"/>
                </a:solidFill>
                <a:effectLst/>
                <a:latin typeface="Consolas" panose="020B0609020204030204" pitchFamily="49" charset="0"/>
                <a:cs typeface="Consolas" panose="020B0609020204030204" pitchFamily="49" charset="0"/>
              </a:rPr>
              <a:t>1</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yield</a:t>
            </a:r>
            <a:r>
              <a:rPr lang="en" sz="1750" dirty="0">
                <a:effectLst/>
                <a:latin typeface="Consolas" panose="020B0609020204030204" pitchFamily="49" charset="0"/>
                <a:cs typeface="Consolas" panose="020B0609020204030204" pitchFamily="49" charset="0"/>
              </a:rPr>
              <a:t> </a:t>
            </a:r>
            <a:r>
              <a:rPr lang="en" sz="1750" dirty="0">
                <a:solidFill>
                  <a:srgbClr val="0000CD"/>
                </a:solidFill>
                <a:effectLst/>
                <a:latin typeface="Consolas" panose="020B0609020204030204" pitchFamily="49" charset="0"/>
                <a:cs typeface="Consolas" panose="020B0609020204030204" pitchFamily="49" charset="0"/>
              </a:rPr>
              <a:t>2</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yield</a:t>
            </a:r>
            <a:r>
              <a:rPr lang="en" sz="1750" dirty="0">
                <a:effectLst/>
                <a:latin typeface="Consolas" panose="020B0609020204030204" pitchFamily="49" charset="0"/>
                <a:cs typeface="Consolas" panose="020B0609020204030204" pitchFamily="49" charset="0"/>
              </a:rPr>
              <a:t> </a:t>
            </a:r>
            <a:r>
              <a:rPr lang="en" sz="1750" dirty="0">
                <a:solidFill>
                  <a:srgbClr val="0000CD"/>
                </a:solidFill>
                <a:effectLst/>
                <a:latin typeface="Consolas" panose="020B0609020204030204" pitchFamily="49" charset="0"/>
                <a:cs typeface="Consolas" panose="020B0609020204030204" pitchFamily="49" charset="0"/>
              </a:rPr>
              <a:t>3</a:t>
            </a:r>
            <a:br>
              <a:rPr lang="en" sz="1750" dirty="0">
                <a:effectLst/>
                <a:latin typeface="Consolas" panose="020B0609020204030204" pitchFamily="49" charset="0"/>
                <a:cs typeface="Consolas" panose="020B0609020204030204" pitchFamily="49" charset="0"/>
              </a:rPr>
            </a:br>
            <a:r>
              <a:rPr lang="ru-RU" sz="1750" dirty="0">
                <a:solidFill>
                  <a:srgbClr val="0066FF"/>
                </a:solidFill>
                <a:effectLst/>
                <a:latin typeface="Consolas" panose="020B0609020204030204" pitchFamily="49" charset="0"/>
                <a:cs typeface="Consolas" panose="020B0609020204030204" pitchFamily="49" charset="0"/>
              </a:rPr>
              <a:t># Можно использовать в циклах</a:t>
            </a:r>
            <a:br>
              <a:rPr lang="en" sz="1750" dirty="0">
                <a:effectLst/>
                <a:latin typeface="Consolas" panose="020B0609020204030204" pitchFamily="49" charset="0"/>
                <a:cs typeface="Consolas" panose="020B0609020204030204" pitchFamily="49" charset="0"/>
              </a:rPr>
            </a:br>
            <a:r>
              <a:rPr lang="en" sz="1750" b="1" dirty="0">
                <a:solidFill>
                  <a:srgbClr val="0000FF"/>
                </a:solidFill>
                <a:effectLst/>
                <a:latin typeface="Consolas" panose="020B0609020204030204" pitchFamily="49" charset="0"/>
                <a:cs typeface="Consolas" panose="020B0609020204030204" pitchFamily="49" charset="0"/>
              </a:rPr>
              <a:t>for</a:t>
            </a:r>
            <a:r>
              <a:rPr lang="en" sz="1750" dirty="0">
                <a:effectLst/>
                <a:latin typeface="Consolas" panose="020B0609020204030204" pitchFamily="49" charset="0"/>
                <a:cs typeface="Consolas" panose="020B0609020204030204" pitchFamily="49" charset="0"/>
              </a:rPr>
              <a:t> a </a:t>
            </a:r>
            <a:r>
              <a:rPr lang="en" sz="1750" b="1" dirty="0">
                <a:solidFill>
                  <a:srgbClr val="0000FF"/>
                </a:solidFill>
                <a:effectLst/>
                <a:latin typeface="Consolas" panose="020B0609020204030204" pitchFamily="49" charset="0"/>
                <a:cs typeface="Consolas" panose="020B0609020204030204" pitchFamily="49" charset="0"/>
              </a:rPr>
              <a:t>in</a:t>
            </a:r>
            <a:r>
              <a:rPr lang="en" sz="1750" dirty="0">
                <a:effectLst/>
                <a:latin typeface="Consolas" panose="020B0609020204030204" pitchFamily="49" charset="0"/>
                <a:cs typeface="Consolas" panose="020B0609020204030204" pitchFamily="49" charset="0"/>
              </a:rPr>
              <a:t> counter():</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3C4C72"/>
                </a:solidFill>
                <a:effectLst/>
                <a:latin typeface="Consolas" panose="020B0609020204030204" pitchFamily="49" charset="0"/>
                <a:cs typeface="Consolas" panose="020B0609020204030204" pitchFamily="49" charset="0"/>
              </a:rPr>
              <a:t>print</a:t>
            </a:r>
            <a:r>
              <a:rPr lang="en" sz="1750" dirty="0">
                <a:effectLst/>
                <a:latin typeface="Consolas" panose="020B0609020204030204" pitchFamily="49" charset="0"/>
                <a:cs typeface="Consolas" panose="020B0609020204030204" pitchFamily="49" charset="0"/>
              </a:rPr>
              <a:t>(a)</a:t>
            </a:r>
            <a:br>
              <a:rPr lang="en" sz="1750" dirty="0">
                <a:effectLst/>
                <a:latin typeface="Consolas" panose="020B0609020204030204" pitchFamily="49" charset="0"/>
                <a:cs typeface="Consolas" panose="020B0609020204030204" pitchFamily="49" charset="0"/>
              </a:rPr>
            </a:br>
            <a:br>
              <a:rPr lang="en" sz="1750" dirty="0">
                <a:effectLst/>
                <a:latin typeface="Consolas" panose="020B0609020204030204" pitchFamily="49" charset="0"/>
                <a:cs typeface="Consolas" panose="020B0609020204030204" pitchFamily="49" charset="0"/>
              </a:rPr>
            </a:br>
            <a:r>
              <a:rPr lang="ru-RU" sz="1750" dirty="0">
                <a:solidFill>
                  <a:srgbClr val="0066FF"/>
                </a:solidFill>
                <a:effectLst/>
                <a:cs typeface="Consolas" panose="020B0609020204030204" pitchFamily="49" charset="0"/>
              </a:rPr>
              <a:t># Можно использовать с вызовом .</a:t>
            </a:r>
            <a:r>
              <a:rPr lang="en" sz="1750" dirty="0">
                <a:solidFill>
                  <a:srgbClr val="0066FF"/>
                </a:solidFill>
                <a:effectLst/>
                <a:cs typeface="Consolas" panose="020B0609020204030204" pitchFamily="49" charset="0"/>
              </a:rPr>
              <a:t>next</a:t>
            </a:r>
            <a:br>
              <a:rPr lang="en" sz="1750" dirty="0">
                <a:solidFill>
                  <a:srgbClr val="0066FF"/>
                </a:solidFill>
                <a:effectLst/>
                <a:cs typeface="Consolas" panose="020B0609020204030204" pitchFamily="49" charset="0"/>
              </a:rPr>
            </a:br>
            <a:r>
              <a:rPr lang="en" sz="1750" dirty="0">
                <a:solidFill>
                  <a:srgbClr val="0066FF"/>
                </a:solidFill>
                <a:effectLst/>
                <a:cs typeface="Consolas" panose="020B0609020204030204" pitchFamily="49" charset="0"/>
              </a:rPr>
              <a:t># </a:t>
            </a:r>
            <a:r>
              <a:rPr lang="ru-RU" sz="1750" dirty="0">
                <a:solidFill>
                  <a:srgbClr val="0066FF"/>
                </a:solidFill>
                <a:effectLst/>
                <a:cs typeface="Consolas" panose="020B0609020204030204" pitchFamily="49" charset="0"/>
              </a:rPr>
              <a:t>При каждом </a:t>
            </a:r>
            <a:r>
              <a:rPr lang="en" sz="1750" dirty="0">
                <a:solidFill>
                  <a:srgbClr val="0066FF"/>
                </a:solidFill>
                <a:effectLst/>
                <a:cs typeface="Consolas" panose="020B0609020204030204" pitchFamily="49" charset="0"/>
              </a:rPr>
              <a:t>next() </a:t>
            </a:r>
            <a:r>
              <a:rPr lang="ru-RU" sz="1750" dirty="0">
                <a:solidFill>
                  <a:srgbClr val="0066FF"/>
                </a:solidFill>
                <a:effectLst/>
                <a:cs typeface="Consolas" panose="020B0609020204030204" pitchFamily="49" charset="0"/>
              </a:rPr>
              <a:t>генератор возобновляется</a:t>
            </a:r>
            <a:r>
              <a:rPr lang="ru-RU" sz="1750" dirty="0">
                <a:solidFill>
                  <a:srgbClr val="0066FF"/>
                </a:solidFill>
                <a:cs typeface="Consolas" panose="020B0609020204030204" pitchFamily="49" charset="0"/>
              </a:rPr>
              <a:t> </a:t>
            </a:r>
            <a:r>
              <a:rPr lang="ru-RU" sz="1750" dirty="0">
                <a:solidFill>
                  <a:srgbClr val="0066FF"/>
                </a:solidFill>
                <a:effectLst/>
                <a:cs typeface="Consolas" panose="020B0609020204030204" pitchFamily="49" charset="0"/>
              </a:rPr>
              <a:t>с места последнего </a:t>
            </a:r>
            <a:r>
              <a:rPr lang="en" sz="1750" dirty="0">
                <a:solidFill>
                  <a:srgbClr val="0066FF"/>
                </a:solidFill>
                <a:effectLst/>
                <a:cs typeface="Consolas" panose="020B0609020204030204" pitchFamily="49" charset="0"/>
              </a:rPr>
              <a:t>yield. </a:t>
            </a:r>
            <a:br>
              <a:rPr lang="en" sz="1750" dirty="0">
                <a:solidFill>
                  <a:srgbClr val="0066FF"/>
                </a:solidFill>
                <a:effectLst/>
                <a:cs typeface="Consolas" panose="020B0609020204030204" pitchFamily="49" charset="0"/>
              </a:rPr>
            </a:br>
            <a:r>
              <a:rPr lang="en" sz="1750" dirty="0">
                <a:solidFill>
                  <a:srgbClr val="0066FF"/>
                </a:solidFill>
                <a:effectLst/>
                <a:cs typeface="Consolas" panose="020B0609020204030204" pitchFamily="49" charset="0"/>
              </a:rPr>
              <a:t># </a:t>
            </a:r>
            <a:r>
              <a:rPr lang="ru-RU" sz="1750" dirty="0">
                <a:solidFill>
                  <a:srgbClr val="0066FF"/>
                </a:solidFill>
                <a:effectLst/>
                <a:cs typeface="Consolas" panose="020B0609020204030204" pitchFamily="49" charset="0"/>
              </a:rPr>
              <a:t>Когда значения заканчиваются — возбуждается </a:t>
            </a:r>
            <a:r>
              <a:rPr lang="en" sz="1750" dirty="0">
                <a:solidFill>
                  <a:srgbClr val="0066FF"/>
                </a:solidFill>
                <a:effectLst/>
                <a:cs typeface="Consolas" panose="020B0609020204030204" pitchFamily="49" charset="0"/>
              </a:rPr>
              <a:t>StopIteration</a:t>
            </a:r>
            <a:br>
              <a:rPr lang="en" sz="1750" dirty="0">
                <a:solidFill>
                  <a:srgbClr val="0066FF"/>
                </a:solidFill>
                <a:effectLst/>
                <a:latin typeface="Consolas" panose="020B0609020204030204" pitchFamily="49" charset="0"/>
                <a:cs typeface="Consolas" panose="020B0609020204030204" pitchFamily="49" charset="0"/>
              </a:rPr>
            </a:br>
            <a:r>
              <a:rPr lang="en" sz="1750" b="1" dirty="0">
                <a:solidFill>
                  <a:srgbClr val="3C4C72"/>
                </a:solidFill>
                <a:effectLst/>
                <a:latin typeface="Consolas" panose="020B0609020204030204" pitchFamily="49" charset="0"/>
                <a:cs typeface="Consolas" panose="020B0609020204030204" pitchFamily="49" charset="0"/>
              </a:rPr>
              <a:t>print</a:t>
            </a:r>
            <a:r>
              <a:rPr lang="en" sz="1750" dirty="0">
                <a:solidFill>
                  <a:srgbClr val="000000"/>
                </a:solidFill>
                <a:effectLst/>
                <a:latin typeface="Consolas" panose="020B0609020204030204" pitchFamily="49" charset="0"/>
                <a:cs typeface="Consolas" panose="020B0609020204030204" pitchFamily="49" charset="0"/>
              </a:rPr>
              <a:t>(</a:t>
            </a:r>
            <a:r>
              <a:rPr lang="en" sz="1750" dirty="0">
                <a:solidFill>
                  <a:srgbClr val="036A07"/>
                </a:solidFill>
                <a:effectLst/>
                <a:latin typeface="Consolas" panose="020B0609020204030204" pitchFamily="49" charset="0"/>
                <a:cs typeface="Consolas" panose="020B0609020204030204" pitchFamily="49" charset="0"/>
              </a:rPr>
              <a:t>'counter gen with next'</a:t>
            </a:r>
            <a:r>
              <a:rPr lang="en" sz="1750" dirty="0">
                <a:solidFill>
                  <a:srgbClr val="000000"/>
                </a:solidFill>
                <a:effectLst/>
                <a:latin typeface="Consolas" panose="020B0609020204030204" pitchFamily="49" charset="0"/>
                <a:cs typeface="Consolas" panose="020B0609020204030204" pitchFamily="49" charset="0"/>
              </a:rPr>
              <a:t>)</a:t>
            </a:r>
            <a:br>
              <a:rPr lang="en" sz="1750" dirty="0">
                <a:solidFill>
                  <a:srgbClr val="000000"/>
                </a:solidFill>
                <a:effectLst/>
                <a:latin typeface="Consolas" panose="020B0609020204030204" pitchFamily="49" charset="0"/>
                <a:cs typeface="Consolas" panose="020B0609020204030204" pitchFamily="49" charset="0"/>
              </a:rPr>
            </a:br>
            <a:r>
              <a:rPr lang="en" sz="1750" dirty="0">
                <a:solidFill>
                  <a:srgbClr val="000000"/>
                </a:solidFill>
                <a:effectLst/>
                <a:latin typeface="Consolas" panose="020B0609020204030204" pitchFamily="49" charset="0"/>
                <a:cs typeface="Consolas" panose="020B0609020204030204" pitchFamily="49" charset="0"/>
              </a:rPr>
              <a:t>gen </a:t>
            </a:r>
            <a:r>
              <a:rPr lang="en" sz="1750" b="1" dirty="0">
                <a:solidFill>
                  <a:srgbClr val="0000FF"/>
                </a:solidFill>
                <a:effectLst/>
                <a:latin typeface="Consolas" panose="020B0609020204030204" pitchFamily="49" charset="0"/>
                <a:cs typeface="Consolas" panose="020B0609020204030204" pitchFamily="49" charset="0"/>
              </a:rPr>
              <a:t>=</a:t>
            </a:r>
            <a:r>
              <a:rPr lang="en" sz="1750" dirty="0">
                <a:solidFill>
                  <a:srgbClr val="000000"/>
                </a:solidFill>
                <a:effectLst/>
                <a:latin typeface="Consolas" panose="020B0609020204030204" pitchFamily="49" charset="0"/>
                <a:cs typeface="Consolas" panose="020B0609020204030204" pitchFamily="49" charset="0"/>
              </a:rPr>
              <a:t> counter()</a:t>
            </a:r>
            <a:br>
              <a:rPr lang="en" sz="1750" dirty="0">
                <a:solidFill>
                  <a:srgbClr val="000000"/>
                </a:solidFill>
                <a:effectLst/>
                <a:latin typeface="Consolas" panose="020B0609020204030204" pitchFamily="49" charset="0"/>
                <a:cs typeface="Consolas" panose="020B0609020204030204" pitchFamily="49" charset="0"/>
              </a:rPr>
            </a:br>
            <a:r>
              <a:rPr lang="en" sz="1750" b="1" dirty="0">
                <a:solidFill>
                  <a:srgbClr val="0000FF"/>
                </a:solidFill>
                <a:effectLst/>
                <a:latin typeface="Consolas" panose="020B0609020204030204" pitchFamily="49" charset="0"/>
                <a:cs typeface="Consolas" panose="020B0609020204030204" pitchFamily="49" charset="0"/>
              </a:rPr>
              <a:t>while</a:t>
            </a:r>
            <a:r>
              <a:rPr lang="en" sz="1750" dirty="0">
                <a:effectLst/>
                <a:latin typeface="Consolas" panose="020B0609020204030204" pitchFamily="49" charset="0"/>
                <a:cs typeface="Consolas" panose="020B0609020204030204" pitchFamily="49" charset="0"/>
              </a:rPr>
              <a:t> </a:t>
            </a:r>
            <a:r>
              <a:rPr lang="en" sz="1750" b="1" dirty="0">
                <a:solidFill>
                  <a:srgbClr val="585CF6"/>
                </a:solidFill>
                <a:effectLst/>
                <a:latin typeface="Consolas" panose="020B0609020204030204" pitchFamily="49" charset="0"/>
                <a:cs typeface="Consolas" panose="020B0609020204030204" pitchFamily="49" charset="0"/>
              </a:rPr>
              <a:t>True</a:t>
            </a:r>
            <a:r>
              <a:rPr lang="en" sz="1750" dirty="0">
                <a:effectLst/>
                <a:latin typeface="Consolas" panose="020B0609020204030204" pitchFamily="49" charset="0"/>
                <a:cs typeface="Consolas" panose="020B0609020204030204" pitchFamily="49" charset="0"/>
              </a:rPr>
              <a:t>:</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try</a:t>
            </a:r>
            <a:r>
              <a:rPr lang="en" sz="1750" dirty="0">
                <a:effectLst/>
                <a:latin typeface="Consolas" panose="020B0609020204030204" pitchFamily="49" charset="0"/>
                <a:cs typeface="Consolas" panose="020B0609020204030204" pitchFamily="49" charset="0"/>
              </a:rPr>
              <a:t>:</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value </a:t>
            </a:r>
            <a:r>
              <a:rPr lang="en" sz="1750" b="1" dirty="0">
                <a:solidFill>
                  <a:srgbClr val="0000FF"/>
                </a:solidFill>
                <a:effectLst/>
                <a:latin typeface="Consolas" panose="020B0609020204030204" pitchFamily="49" charset="0"/>
                <a:cs typeface="Consolas" panose="020B0609020204030204" pitchFamily="49" charset="0"/>
              </a:rPr>
              <a:t>=</a:t>
            </a:r>
            <a:r>
              <a:rPr lang="en" sz="1750" dirty="0">
                <a:effectLst/>
                <a:latin typeface="Consolas" panose="020B0609020204030204" pitchFamily="49" charset="0"/>
                <a:cs typeface="Consolas" panose="020B0609020204030204" pitchFamily="49" charset="0"/>
              </a:rPr>
              <a:t> </a:t>
            </a:r>
            <a:r>
              <a:rPr lang="en" sz="1750" b="1" dirty="0">
                <a:solidFill>
                  <a:srgbClr val="3C4C72"/>
                </a:solidFill>
                <a:effectLst/>
                <a:latin typeface="Consolas" panose="020B0609020204030204" pitchFamily="49" charset="0"/>
                <a:cs typeface="Consolas" panose="020B0609020204030204" pitchFamily="49" charset="0"/>
              </a:rPr>
              <a:t>next</a:t>
            </a:r>
            <a:r>
              <a:rPr lang="en" sz="1750" dirty="0">
                <a:effectLst/>
                <a:latin typeface="Consolas" panose="020B0609020204030204" pitchFamily="49" charset="0"/>
                <a:cs typeface="Consolas" panose="020B0609020204030204" pitchFamily="49" charset="0"/>
              </a:rPr>
              <a:t>(gen)</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3C4C72"/>
                </a:solidFill>
                <a:effectLst/>
                <a:latin typeface="Consolas" panose="020B0609020204030204" pitchFamily="49" charset="0"/>
                <a:cs typeface="Consolas" panose="020B0609020204030204" pitchFamily="49" charset="0"/>
              </a:rPr>
              <a:t>print</a:t>
            </a:r>
            <a:r>
              <a:rPr lang="en" sz="1750" dirty="0">
                <a:effectLst/>
                <a:latin typeface="Consolas" panose="020B0609020204030204" pitchFamily="49" charset="0"/>
                <a:cs typeface="Consolas" panose="020B0609020204030204" pitchFamily="49" charset="0"/>
              </a:rPr>
              <a:t>(value)</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except</a:t>
            </a:r>
            <a:r>
              <a:rPr lang="en" sz="1750" dirty="0">
                <a:effectLst/>
                <a:latin typeface="Consolas" panose="020B0609020204030204" pitchFamily="49" charset="0"/>
                <a:cs typeface="Consolas" panose="020B0609020204030204" pitchFamily="49" charset="0"/>
              </a:rPr>
              <a:t> </a:t>
            </a:r>
            <a:r>
              <a:rPr lang="en" sz="1750" b="1" dirty="0">
                <a:solidFill>
                  <a:srgbClr val="6D79DE"/>
                </a:solidFill>
                <a:effectLst/>
                <a:latin typeface="Consolas" panose="020B0609020204030204" pitchFamily="49" charset="0"/>
                <a:cs typeface="Consolas" panose="020B0609020204030204" pitchFamily="49" charset="0"/>
              </a:rPr>
              <a:t>StopIteration</a:t>
            </a:r>
            <a:r>
              <a:rPr lang="en" sz="1750" dirty="0">
                <a:effectLst/>
                <a:latin typeface="Consolas" panose="020B0609020204030204" pitchFamily="49" charset="0"/>
                <a:cs typeface="Consolas" panose="020B0609020204030204" pitchFamily="49" charset="0"/>
              </a:rPr>
              <a:t>:</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break</a:t>
            </a:r>
            <a:endParaRPr lang="en" sz="1750" dirty="0">
              <a:effectLst/>
              <a:latin typeface="Consolas" panose="020B0609020204030204" pitchFamily="49" charset="0"/>
              <a:cs typeface="Consolas" panose="020B0609020204030204" pitchFamily="49" charset="0"/>
            </a:endParaRPr>
          </a:p>
        </p:txBody>
      </p:sp>
      <p:sp>
        <p:nvSpPr>
          <p:cNvPr id="4" name="Объект 2">
            <a:extLst>
              <a:ext uri="{FF2B5EF4-FFF2-40B4-BE49-F238E27FC236}">
                <a16:creationId xmlns:a16="http://schemas.microsoft.com/office/drawing/2014/main" id="{603EE805-43BC-36DC-6CE1-13E40427C2DF}"/>
              </a:ext>
            </a:extLst>
          </p:cNvPr>
          <p:cNvSpPr txBox="1">
            <a:spLocks/>
          </p:cNvSpPr>
          <p:nvPr/>
        </p:nvSpPr>
        <p:spPr>
          <a:xfrm>
            <a:off x="6096000" y="765549"/>
            <a:ext cx="5993219" cy="6049924"/>
          </a:xfrm>
          <a:prstGeom prst="rect">
            <a:avLst/>
          </a:prstGeom>
          <a:solidFill>
            <a:schemeClr val="bg1">
              <a:lumMod val="9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dirty="0">
                <a:latin typeface="Consolas" panose="020B0609020204030204" pitchFamily="49" charset="0"/>
                <a:cs typeface="Consolas" panose="020B0609020204030204" pitchFamily="49" charset="0"/>
              </a:rPr>
              <a:t>yield from</a:t>
            </a:r>
            <a:r>
              <a:rPr lang="en" sz="2000" dirty="0"/>
              <a:t> — </a:t>
            </a:r>
            <a:r>
              <a:rPr lang="ru-RU" sz="2000" dirty="0"/>
              <a:t>делегирует управление другому генератору.</a:t>
            </a:r>
            <a:endParaRPr lang="en-US" sz="2000" dirty="0"/>
          </a:p>
          <a:p>
            <a:pPr>
              <a:lnSpc>
                <a:spcPct val="100000"/>
              </a:lnSpc>
              <a:spcBef>
                <a:spcPts val="0"/>
              </a:spcBef>
              <a:buFont typeface="Arial" panose="020B0604020202020204" pitchFamily="34" charset="0"/>
              <a:buChar char="•"/>
            </a:pPr>
            <a:r>
              <a:rPr lang="en" sz="1800" dirty="0"/>
              <a:t>yield from </a:t>
            </a:r>
            <a:r>
              <a:rPr lang="ru-RU" sz="1800" dirty="0"/>
              <a:t>пробрасывает значения из вложенного генератора напрямую</a:t>
            </a:r>
          </a:p>
          <a:p>
            <a:pPr>
              <a:lnSpc>
                <a:spcPct val="100000"/>
              </a:lnSpc>
              <a:spcBef>
                <a:spcPts val="0"/>
              </a:spcBef>
              <a:buFont typeface="Arial" panose="020B0604020202020204" pitchFamily="34" charset="0"/>
              <a:buChar char="•"/>
            </a:pPr>
            <a:r>
              <a:rPr lang="ru-RU" sz="1800" dirty="0"/>
              <a:t>Упрощает вложенные конструкции и делегирует итерацию</a:t>
            </a:r>
          </a:p>
          <a:p>
            <a:pPr marL="0" indent="0">
              <a:lnSpc>
                <a:spcPct val="100000"/>
              </a:lnSpc>
              <a:buNone/>
            </a:pPr>
            <a:r>
              <a:rPr lang="ru-RU" sz="1800" noProof="1">
                <a:solidFill>
                  <a:srgbClr val="0066FF"/>
                </a:solidFill>
                <a:effectLst/>
                <a:latin typeface="Consolas" panose="020B0609020204030204" pitchFamily="49" charset="0"/>
                <a:cs typeface="Consolas" panose="020B0609020204030204" pitchFamily="49" charset="0"/>
              </a:rPr>
              <a:t># вложенный генератор</a:t>
            </a:r>
            <a:endParaRPr lang="en-US" sz="1800" b="1" noProof="1">
              <a:solidFill>
                <a:srgbClr val="0000FF"/>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ru-RU" sz="1800" b="1" noProof="1">
                <a:solidFill>
                  <a:srgbClr val="0000FF"/>
                </a:solidFill>
                <a:effectLst/>
                <a:latin typeface="Consolas" panose="020B0609020204030204" pitchFamily="49" charset="0"/>
                <a:cs typeface="Consolas" panose="020B0609020204030204" pitchFamily="49" charset="0"/>
              </a:rPr>
              <a:t>def</a:t>
            </a:r>
            <a:r>
              <a:rPr lang="ru-RU" sz="1800" noProof="1">
                <a:effectLst/>
                <a:latin typeface="Consolas" panose="020B0609020204030204" pitchFamily="49" charset="0"/>
                <a:cs typeface="Consolas" panose="020B0609020204030204" pitchFamily="49" charset="0"/>
              </a:rPr>
              <a:t> </a:t>
            </a:r>
            <a:r>
              <a:rPr lang="ru-RU" sz="1800" b="1" noProof="1">
                <a:solidFill>
                  <a:srgbClr val="0000A2"/>
                </a:solidFill>
                <a:effectLst/>
                <a:latin typeface="Consolas" panose="020B0609020204030204" pitchFamily="49" charset="0"/>
                <a:cs typeface="Consolas" panose="020B0609020204030204" pitchFamily="49" charset="0"/>
              </a:rPr>
              <a:t>subgen</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yield</a:t>
            </a:r>
            <a:r>
              <a:rPr lang="ru-RU" sz="1800" noProof="1">
                <a:effectLst/>
                <a:latin typeface="Consolas" panose="020B0609020204030204" pitchFamily="49" charset="0"/>
                <a:cs typeface="Consolas" panose="020B0609020204030204" pitchFamily="49" charset="0"/>
              </a:rPr>
              <a:t> </a:t>
            </a:r>
            <a:r>
              <a:rPr lang="ru-RU" sz="1800" noProof="1">
                <a:solidFill>
                  <a:srgbClr val="036A07"/>
                </a:solidFill>
                <a:effectLst/>
                <a:latin typeface="Consolas" panose="020B0609020204030204" pitchFamily="49" charset="0"/>
                <a:cs typeface="Consolas" panose="020B0609020204030204" pitchFamily="49" charset="0"/>
              </a:rPr>
              <a:t>'A'</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yield</a:t>
            </a:r>
            <a:r>
              <a:rPr lang="ru-RU" sz="1800" noProof="1">
                <a:effectLst/>
                <a:latin typeface="Consolas" panose="020B0609020204030204" pitchFamily="49" charset="0"/>
                <a:cs typeface="Consolas" panose="020B0609020204030204" pitchFamily="49" charset="0"/>
              </a:rPr>
              <a:t> </a:t>
            </a:r>
            <a:r>
              <a:rPr lang="ru-RU" sz="1800" noProof="1">
                <a:solidFill>
                  <a:srgbClr val="036A07"/>
                </a:solidFill>
                <a:effectLst/>
                <a:latin typeface="Consolas" panose="020B0609020204030204" pitchFamily="49" charset="0"/>
                <a:cs typeface="Consolas" panose="020B0609020204030204" pitchFamily="49" charset="0"/>
              </a:rPr>
              <a:t>'B'</a:t>
            </a:r>
            <a:br>
              <a:rPr lang="ru-RU" sz="1800" noProof="1">
                <a:effectLst/>
                <a:latin typeface="Consolas" panose="020B0609020204030204" pitchFamily="49" charset="0"/>
                <a:cs typeface="Consolas" panose="020B0609020204030204" pitchFamily="49" charset="0"/>
              </a:rPr>
            </a:b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внешний генератор — делегирует управление другому генератору</a:t>
            </a:r>
            <a:br>
              <a:rPr lang="ru-RU" sz="1800" noProof="1">
                <a:solidFill>
                  <a:srgbClr val="0066FF"/>
                </a:solidFill>
                <a:effectLst/>
                <a:latin typeface="Consolas" panose="020B0609020204030204" pitchFamily="49" charset="0"/>
                <a:cs typeface="Consolas" panose="020B0609020204030204" pitchFamily="49" charset="0"/>
              </a:rPr>
            </a:br>
            <a:r>
              <a:rPr lang="ru-RU" sz="1800" b="1" noProof="1">
                <a:solidFill>
                  <a:srgbClr val="0000FF"/>
                </a:solidFill>
                <a:effectLst/>
                <a:latin typeface="Consolas" panose="020B0609020204030204" pitchFamily="49" charset="0"/>
                <a:cs typeface="Consolas" panose="020B0609020204030204" pitchFamily="49" charset="0"/>
              </a:rPr>
              <a:t>def</a:t>
            </a:r>
            <a:r>
              <a:rPr lang="ru-RU" sz="1800" noProof="1">
                <a:effectLst/>
                <a:latin typeface="Consolas" panose="020B0609020204030204" pitchFamily="49" charset="0"/>
                <a:cs typeface="Consolas" panose="020B0609020204030204" pitchFamily="49" charset="0"/>
              </a:rPr>
              <a:t> </a:t>
            </a:r>
            <a:r>
              <a:rPr lang="ru-RU" sz="1800" b="1" noProof="1">
                <a:solidFill>
                  <a:srgbClr val="0000A2"/>
                </a:solidFill>
                <a:effectLst/>
                <a:latin typeface="Consolas" panose="020B0609020204030204" pitchFamily="49" charset="0"/>
                <a:cs typeface="Consolas" panose="020B0609020204030204" pitchFamily="49" charset="0"/>
              </a:rPr>
              <a:t>wrapper</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yield</a:t>
            </a:r>
            <a:r>
              <a:rPr lang="ru-RU" sz="1800" noProof="1">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yield from</a:t>
            </a:r>
            <a:r>
              <a:rPr lang="ru-RU" sz="1800" noProof="1">
                <a:effectLst/>
                <a:latin typeface="Consolas" panose="020B0609020204030204" pitchFamily="49" charset="0"/>
                <a:cs typeface="Consolas" panose="020B0609020204030204" pitchFamily="49" charset="0"/>
              </a:rPr>
              <a:t> subgen()</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yield</a:t>
            </a:r>
            <a:r>
              <a:rPr lang="ru-RU" sz="1800" noProof="1">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2</a:t>
            </a:r>
            <a:br>
              <a:rPr lang="ru-RU" sz="1800" noProof="1">
                <a:effectLst/>
                <a:latin typeface="Consolas" panose="020B0609020204030204" pitchFamily="49" charset="0"/>
                <a:cs typeface="Consolas" panose="020B0609020204030204" pitchFamily="49" charset="0"/>
              </a:rPr>
            </a:br>
            <a:br>
              <a:rPr lang="ru-RU" sz="1800" noProof="1">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'wrapper gen'</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b="1" noProof="1">
                <a:solidFill>
                  <a:srgbClr val="0000FF"/>
                </a:solidFill>
                <a:effectLst/>
                <a:latin typeface="Consolas" panose="020B0609020204030204" pitchFamily="49" charset="0"/>
                <a:cs typeface="Consolas" panose="020B0609020204030204" pitchFamily="49" charset="0"/>
              </a:rPr>
              <a:t>for</a:t>
            </a:r>
            <a:r>
              <a:rPr lang="ru-RU" sz="1800" noProof="1">
                <a:effectLst/>
                <a:latin typeface="Consolas" panose="020B0609020204030204" pitchFamily="49" charset="0"/>
                <a:cs typeface="Consolas" panose="020B0609020204030204" pitchFamily="49" charset="0"/>
              </a:rPr>
              <a:t> a </a:t>
            </a:r>
            <a:r>
              <a:rPr lang="ru-RU" sz="1800" b="1" noProof="1">
                <a:solidFill>
                  <a:srgbClr val="0000FF"/>
                </a:solidFill>
                <a:effectLst/>
                <a:latin typeface="Consolas" panose="020B0609020204030204" pitchFamily="49" charset="0"/>
                <a:cs typeface="Consolas" panose="020B0609020204030204" pitchFamily="49" charset="0"/>
              </a:rPr>
              <a:t>in</a:t>
            </a:r>
            <a:r>
              <a:rPr lang="ru-RU" sz="1800" noProof="1">
                <a:effectLst/>
                <a:latin typeface="Consolas" panose="020B0609020204030204" pitchFamily="49" charset="0"/>
                <a:cs typeface="Consolas" panose="020B0609020204030204" pitchFamily="49" charset="0"/>
              </a:rPr>
              <a:t> wrapper():</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effectLst/>
                <a:latin typeface="Consolas" panose="020B0609020204030204" pitchFamily="49" charset="0"/>
                <a:cs typeface="Consolas" panose="020B0609020204030204" pitchFamily="49" charset="0"/>
              </a:rPr>
              <a:t>(a)</a:t>
            </a:r>
            <a:br>
              <a:rPr lang="ru-RU" sz="1800" noProof="1">
                <a:effectLst/>
                <a:latin typeface="Consolas" panose="020B0609020204030204" pitchFamily="49" charset="0"/>
                <a:cs typeface="Consolas" panose="020B0609020204030204" pitchFamily="49" charset="0"/>
              </a:rPr>
            </a:br>
            <a:endParaRPr lang="ru-RU" sz="18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6969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CD3D62-25FD-1BDF-9344-7BCC86BDB67B}"/>
              </a:ext>
            </a:extLst>
          </p:cNvPr>
          <p:cNvSpPr>
            <a:spLocks noGrp="1"/>
          </p:cNvSpPr>
          <p:nvPr>
            <p:ph type="title"/>
          </p:nvPr>
        </p:nvSpPr>
        <p:spPr/>
        <p:txBody>
          <a:bodyPr/>
          <a:lstStyle/>
          <a:p>
            <a:r>
              <a:rPr lang="en-US" dirty="0"/>
              <a:t>Generators vs Callbacks</a:t>
            </a:r>
            <a:endParaRPr lang="ru-RU" dirty="0"/>
          </a:p>
        </p:txBody>
      </p:sp>
      <p:sp>
        <p:nvSpPr>
          <p:cNvPr id="3" name="Объект 2">
            <a:extLst>
              <a:ext uri="{FF2B5EF4-FFF2-40B4-BE49-F238E27FC236}">
                <a16:creationId xmlns:a16="http://schemas.microsoft.com/office/drawing/2014/main" id="{FBD1A8A0-2DA3-193F-3A75-B0A76BA42DE5}"/>
              </a:ext>
            </a:extLst>
          </p:cNvPr>
          <p:cNvSpPr>
            <a:spLocks noGrp="1"/>
          </p:cNvSpPr>
          <p:nvPr>
            <p:ph idx="1"/>
          </p:nvPr>
        </p:nvSpPr>
        <p:spPr>
          <a:xfrm>
            <a:off x="520995" y="1169233"/>
            <a:ext cx="7129485" cy="5561351"/>
          </a:xfrm>
        </p:spPr>
        <p:txBody>
          <a:bodyPr/>
          <a:lstStyle/>
          <a:p>
            <a:pPr algn="l">
              <a:spcBef>
                <a:spcPts val="2400"/>
              </a:spcBef>
              <a:buNone/>
            </a:pPr>
            <a:r>
              <a:rPr lang="ru-RU" sz="2000" b="0" i="0" dirty="0">
                <a:solidFill>
                  <a:srgbClr val="333333"/>
                </a:solidFill>
                <a:effectLst/>
              </a:rPr>
              <a:t>Она лучше асинхронности на колбеках тем, что:</a:t>
            </a:r>
          </a:p>
          <a:p>
            <a:pPr algn="l">
              <a:spcBef>
                <a:spcPts val="600"/>
              </a:spcBef>
              <a:buFont typeface="Arial" panose="020B0604020202020204" pitchFamily="34" charset="0"/>
              <a:buChar char="•"/>
            </a:pPr>
            <a:r>
              <a:rPr lang="ru-RU" sz="2000" b="0" i="0" dirty="0">
                <a:solidFill>
                  <a:srgbClr val="333333"/>
                </a:solidFill>
                <a:effectLst/>
              </a:rPr>
              <a:t>В сопрограммах можно выполнять несколько блокирующих функций при чем для разных сокетов, так как </a:t>
            </a:r>
            <a:r>
              <a:rPr lang="en" sz="2000" b="0" i="0" dirty="0">
                <a:solidFill>
                  <a:srgbClr val="333333"/>
                </a:solidFill>
                <a:effectLst/>
                <a:latin typeface="Consolas" panose="020B0609020204030204" pitchFamily="49" charset="0"/>
                <a:cs typeface="Consolas" panose="020B0609020204030204" pitchFamily="49" charset="0"/>
              </a:rPr>
              <a:t>yield</a:t>
            </a:r>
            <a:r>
              <a:rPr lang="en" sz="2000" b="0" i="0" dirty="0">
                <a:solidFill>
                  <a:srgbClr val="333333"/>
                </a:solidFill>
                <a:effectLst/>
              </a:rPr>
              <a:t> </a:t>
            </a:r>
            <a:r>
              <a:rPr lang="ru-RU" sz="2000" b="0" i="0" dirty="0">
                <a:solidFill>
                  <a:srgbClr val="333333"/>
                </a:solidFill>
                <a:effectLst/>
              </a:rPr>
              <a:t>можно вызывать несколько раз и из разных мест; в колбеке может быть только один блокирующий вызов перед вызовом инструкции </a:t>
            </a:r>
            <a:r>
              <a:rPr lang="en" sz="2000" b="0" i="0" dirty="0">
                <a:solidFill>
                  <a:srgbClr val="333333"/>
                </a:solidFill>
                <a:effectLst/>
                <a:latin typeface="Consolas" panose="020B0609020204030204" pitchFamily="49" charset="0"/>
                <a:cs typeface="Consolas" panose="020B0609020204030204" pitchFamily="49" charset="0"/>
              </a:rPr>
              <a:t>return</a:t>
            </a:r>
            <a:r>
              <a:rPr lang="en" sz="2000" b="0" i="0" dirty="0">
                <a:solidFill>
                  <a:srgbClr val="333333"/>
                </a:solidFill>
                <a:effectLst/>
              </a:rPr>
              <a:t>;</a:t>
            </a:r>
          </a:p>
          <a:p>
            <a:pPr algn="l">
              <a:spcBef>
                <a:spcPts val="600"/>
              </a:spcBef>
              <a:buFont typeface="Arial" panose="020B0604020202020204" pitchFamily="34" charset="0"/>
              <a:buChar char="•"/>
            </a:pPr>
            <a:r>
              <a:rPr lang="ru-RU" sz="2000" b="1" i="0" dirty="0">
                <a:solidFill>
                  <a:srgbClr val="333333"/>
                </a:solidFill>
                <a:effectLst/>
              </a:rPr>
              <a:t>для каждого блокирующего вызова нужен свой колбек, что в реальных программах приводит к неразберихе из-за большой вложенности колбеков друг в друга, известной как </a:t>
            </a:r>
            <a:r>
              <a:rPr lang="en" sz="2000" b="1" i="1" dirty="0">
                <a:solidFill>
                  <a:srgbClr val="333333"/>
                </a:solidFill>
                <a:effectLst/>
              </a:rPr>
              <a:t>callback hell</a:t>
            </a:r>
            <a:r>
              <a:rPr lang="en" sz="2000" b="0" i="0" dirty="0">
                <a:solidFill>
                  <a:srgbClr val="333333"/>
                </a:solidFill>
                <a:effectLst/>
              </a:rPr>
              <a:t>; </a:t>
            </a:r>
            <a:r>
              <a:rPr lang="ru-RU" sz="2000" b="0" i="0" dirty="0">
                <a:solidFill>
                  <a:srgbClr val="333333"/>
                </a:solidFill>
                <a:effectLst/>
              </a:rPr>
              <a:t>такой код тяжело понять и сложно поддерживать; напротив, асинхронный код выглядит так же, как и синхронный, за исключением добавления </a:t>
            </a:r>
            <a:r>
              <a:rPr lang="en" sz="2000" b="0" i="0" dirty="0">
                <a:solidFill>
                  <a:srgbClr val="333333"/>
                </a:solidFill>
                <a:effectLst/>
                <a:latin typeface="Consolas" panose="020B0609020204030204" pitchFamily="49" charset="0"/>
                <a:cs typeface="Consolas" panose="020B0609020204030204" pitchFamily="49" charset="0"/>
              </a:rPr>
              <a:t>yield</a:t>
            </a:r>
            <a:r>
              <a:rPr lang="en" sz="2000" b="0" i="0" dirty="0">
                <a:solidFill>
                  <a:srgbClr val="333333"/>
                </a:solidFill>
                <a:effectLst/>
              </a:rPr>
              <a:t>;</a:t>
            </a:r>
          </a:p>
          <a:p>
            <a:pPr algn="l">
              <a:spcBef>
                <a:spcPts val="600"/>
              </a:spcBef>
              <a:buFont typeface="Arial" panose="020B0604020202020204" pitchFamily="34" charset="0"/>
              <a:buChar char="•"/>
            </a:pPr>
            <a:r>
              <a:rPr lang="ru-RU" sz="2000" b="0" i="0" dirty="0">
                <a:solidFill>
                  <a:srgbClr val="333333"/>
                </a:solidFill>
                <a:effectLst/>
              </a:rPr>
              <a:t>возможность использования исключений в сопрограммах так же, как в синхронных программах; колбеки вызываются из основного цикла движка, а значит, и </a:t>
            </a:r>
            <a:r>
              <a:rPr lang="ru-RU" sz="2000" b="1" i="0" dirty="0">
                <a:solidFill>
                  <a:srgbClr val="333333"/>
                </a:solidFill>
                <a:effectLst/>
              </a:rPr>
              <a:t>исключения из колбеков будут подниматься прямо в движок</a:t>
            </a:r>
            <a:r>
              <a:rPr lang="ru-RU" sz="2000" b="0" i="0" dirty="0">
                <a:solidFill>
                  <a:srgbClr val="333333"/>
                </a:solidFill>
                <a:effectLst/>
              </a:rPr>
              <a:t>, где мы их обработать не можем.</a:t>
            </a:r>
            <a:br>
              <a:rPr lang="en" sz="2000" dirty="0"/>
            </a:br>
            <a:endParaRPr lang="ru-RU" sz="2000" dirty="0"/>
          </a:p>
        </p:txBody>
      </p:sp>
      <p:pic>
        <p:nvPicPr>
          <p:cNvPr id="5122" name="Picture 2" descr="Два источника асинхронности в Python, представленные в развитии">
            <a:extLst>
              <a:ext uri="{FF2B5EF4-FFF2-40B4-BE49-F238E27FC236}">
                <a16:creationId xmlns:a16="http://schemas.microsoft.com/office/drawing/2014/main" id="{C6670AED-B57F-0BED-180D-98C16D8FA6F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650480" y="3316144"/>
            <a:ext cx="4415597" cy="3356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314078-7F99-029E-45C0-B3B0CC396E4B}"/>
              </a:ext>
            </a:extLst>
          </p:cNvPr>
          <p:cNvSpPr txBox="1"/>
          <p:nvPr/>
        </p:nvSpPr>
        <p:spPr>
          <a:xfrm>
            <a:off x="7767588" y="675179"/>
            <a:ext cx="4181380" cy="2031325"/>
          </a:xfrm>
          <a:prstGeom prst="rect">
            <a:avLst/>
          </a:prstGeom>
          <a:solidFill>
            <a:schemeClr val="bg1">
              <a:lumMod val="95000"/>
            </a:schemeClr>
          </a:solidFill>
        </p:spPr>
        <p:txBody>
          <a:bodyPr wrap="square">
            <a:spAutoFit/>
          </a:bodyPr>
          <a:lstStyle/>
          <a:p>
            <a:r>
              <a:rPr lang="ru-RU" b="0" i="0" dirty="0">
                <a:solidFill>
                  <a:srgbClr val="333333"/>
                </a:solidFill>
                <a:effectLst/>
                <a:latin typeface="-apple-system"/>
              </a:rPr>
              <a:t>Поскольку асинхронность в </a:t>
            </a:r>
            <a:r>
              <a:rPr lang="en" b="0" i="0" dirty="0">
                <a:solidFill>
                  <a:srgbClr val="333333"/>
                </a:solidFill>
                <a:effectLst/>
                <a:latin typeface="-apple-system"/>
              </a:rPr>
              <a:t>Python </a:t>
            </a:r>
            <a:r>
              <a:rPr lang="ru-RU" b="0" i="0" dirty="0">
                <a:solidFill>
                  <a:srgbClr val="333333"/>
                </a:solidFill>
                <a:effectLst/>
                <a:latin typeface="-apple-system"/>
              </a:rPr>
              <a:t>реализована через сопрограммы, или корутины (</a:t>
            </a:r>
            <a:r>
              <a:rPr lang="en" b="0" i="0" dirty="0">
                <a:solidFill>
                  <a:srgbClr val="333333"/>
                </a:solidFill>
                <a:effectLst/>
                <a:latin typeface="-apple-system"/>
              </a:rPr>
              <a:t>coroutines), </a:t>
            </a:r>
            <a:r>
              <a:rPr lang="ru-RU" b="0" i="0" dirty="0">
                <a:solidFill>
                  <a:srgbClr val="333333"/>
                </a:solidFill>
                <a:effectLst/>
                <a:latin typeface="-apple-system"/>
              </a:rPr>
              <a:t>сопрограммы произошли из генераторов, генераторы появились из итераторов, а итераторы были созданы для перебора последовательности</a:t>
            </a:r>
            <a:endParaRPr lang="ru-RU" dirty="0"/>
          </a:p>
        </p:txBody>
      </p:sp>
    </p:spTree>
    <p:extLst>
      <p:ext uri="{BB962C8B-B14F-4D97-AF65-F5344CB8AC3E}">
        <p14:creationId xmlns:p14="http://schemas.microsoft.com/office/powerpoint/2010/main" val="2356152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B05C03E-8324-403D-C374-9B4157AFD762}"/>
              </a:ext>
            </a:extLst>
          </p:cNvPr>
          <p:cNvSpPr>
            <a:spLocks noGrp="1"/>
          </p:cNvSpPr>
          <p:nvPr>
            <p:ph idx="1"/>
          </p:nvPr>
        </p:nvSpPr>
        <p:spPr>
          <a:xfrm>
            <a:off x="91440" y="0"/>
            <a:ext cx="12029440" cy="6730585"/>
          </a:xfrm>
        </p:spPr>
        <p:txBody>
          <a:bodyPr numCol="3"/>
          <a:lstStyle/>
          <a:p>
            <a:pPr marL="0" indent="0">
              <a:buNone/>
            </a:pP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selectors</a:t>
            </a:r>
            <a:br>
              <a:rPr lang="en" sz="1500" noProof="1">
                <a:effectLst/>
                <a:latin typeface="Consolas" panose="020B0609020204030204" pitchFamily="49" charset="0"/>
                <a:cs typeface="Consolas" panose="020B0609020204030204" pitchFamily="49" charset="0"/>
              </a:rPr>
            </a:b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socket</a:t>
            </a:r>
            <a:br>
              <a:rPr lang="en" sz="1500" noProof="1">
                <a:effectLst/>
                <a:latin typeface="Consolas" panose="020B0609020204030204" pitchFamily="49" charset="0"/>
                <a:cs typeface="Consolas" panose="020B0609020204030204" pitchFamily="49" charset="0"/>
              </a:rPr>
            </a:br>
            <a:r>
              <a:rPr lang="en" sz="1500" b="1" noProof="1">
                <a:solidFill>
                  <a:srgbClr val="0C450D"/>
                </a:solidFill>
                <a:effectLst/>
                <a:latin typeface="Consolas" panose="020B0609020204030204" pitchFamily="49" charset="0"/>
                <a:cs typeface="Consolas" panose="020B0609020204030204" pitchFamily="49" charset="0"/>
              </a:rPr>
              <a:t>from</a:t>
            </a:r>
            <a:r>
              <a:rPr lang="en" sz="1500" noProof="1">
                <a:effectLst/>
                <a:latin typeface="Consolas" panose="020B0609020204030204" pitchFamily="49" charset="0"/>
                <a:cs typeface="Consolas" panose="020B0609020204030204" pitchFamily="49" charset="0"/>
              </a:rPr>
              <a:t> inspect </a:t>
            </a: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isgenerator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C5060B"/>
                </a:solidFill>
                <a:effectLst/>
                <a:latin typeface="Consolas" panose="020B0609020204030204" pitchFamily="49" charset="0"/>
                <a:cs typeface="Consolas" panose="020B0609020204030204" pitchFamily="49" charset="0"/>
              </a:rPr>
              <a:t>HOST</a:t>
            </a:r>
            <a:r>
              <a:rPr lang="en" sz="1500" noProof="1">
                <a:effectLst/>
                <a:latin typeface="Consolas" panose="020B0609020204030204" pitchFamily="49" charset="0"/>
                <a:cs typeface="Consolas" panose="020B0609020204030204" pitchFamily="49" charset="0"/>
              </a:rPr>
              <a:t>, </a:t>
            </a:r>
            <a:r>
              <a:rPr lang="en" sz="1500" b="1" noProof="1">
                <a:solidFill>
                  <a:srgbClr val="C5060B"/>
                </a:solidFill>
                <a:effectLst/>
                <a:latin typeface="Consolas" panose="020B0609020204030204" pitchFamily="49" charset="0"/>
                <a:cs typeface="Consolas" panose="020B0609020204030204" pitchFamily="49" charset="0"/>
              </a:rPr>
              <a:t>PORT</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noProof="1">
                <a:solidFill>
                  <a:srgbClr val="036A07"/>
                </a:solidFill>
                <a:effectLst/>
                <a:latin typeface="Consolas" panose="020B0609020204030204" pitchFamily="49" charset="0"/>
                <a:cs typeface="Consolas" panose="020B0609020204030204" pitchFamily="49" charset="0"/>
              </a:rPr>
              <a:t>'localhost'</a:t>
            </a:r>
            <a:r>
              <a:rPr lang="en" sz="1500" noProof="1">
                <a:effectLst/>
                <a:latin typeface="Consolas" panose="020B0609020204030204" pitchFamily="49" charset="0"/>
                <a:cs typeface="Consolas" panose="020B0609020204030204" pitchFamily="49" charset="0"/>
              </a:rPr>
              <a:t>, </a:t>
            </a:r>
            <a:r>
              <a:rPr lang="en" sz="1500" noProof="1">
                <a:solidFill>
                  <a:srgbClr val="0000CD"/>
                </a:solidFill>
                <a:effectLst/>
                <a:latin typeface="Consolas" panose="020B0609020204030204" pitchFamily="49" charset="0"/>
                <a:cs typeface="Consolas" panose="020B0609020204030204" pitchFamily="49" charset="0"/>
              </a:rPr>
              <a:t>12345</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ready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current_gen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None</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selector </a:t>
            </a:r>
            <a:r>
              <a:rPr lang="en" sz="1500" b="1" noProof="1">
                <a:solidFill>
                  <a:srgbClr val="0000FF"/>
                </a:solidFill>
                <a:effectLst/>
                <a:latin typeface="Consolas" panose="020B0609020204030204" pitchFamily="49" charset="0"/>
                <a:cs typeface="Consolas" panose="020B0609020204030204" pitchFamily="49" charset="0"/>
              </a:rPr>
              <a:t>= \</a:t>
            </a:r>
            <a:br>
              <a:rPr lang="en" sz="1500" b="1" noProof="1">
                <a:solidFill>
                  <a:srgbClr val="0000FF"/>
                </a:solidFill>
                <a:latin typeface="Consolas" panose="020B0609020204030204" pitchFamily="49" charset="0"/>
                <a:cs typeface="Consolas" panose="020B0609020204030204" pitchFamily="49" charset="0"/>
              </a:rPr>
            </a:br>
            <a:r>
              <a:rPr lang="en" sz="1500" b="1" noProof="1">
                <a:solidFill>
                  <a:srgbClr val="0000FF"/>
                </a:solidFill>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selectors.DefaultSelector()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loop</a:t>
            </a:r>
            <a:r>
              <a:rPr lang="en" sz="1500" noProof="1">
                <a:effectLst/>
                <a:latin typeface="Consolas" panose="020B0609020204030204" pitchFamily="49" charset="0"/>
                <a:cs typeface="Consolas" panose="020B0609020204030204" pitchFamily="49" charset="0"/>
              </a:rPr>
              <a:t>(main_gen):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_ready, _selector</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assert</a:t>
            </a:r>
            <a:r>
              <a:rPr lang="en" sz="1500" noProof="1">
                <a:effectLst/>
                <a:latin typeface="Consolas" panose="020B0609020204030204" pitchFamily="49" charset="0"/>
                <a:cs typeface="Consolas" panose="020B0609020204030204" pitchFamily="49" charset="0"/>
              </a:rPr>
              <a:t> isgenerator(main_gen)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effectLst/>
                <a:highlight>
                  <a:srgbClr val="FFFF00"/>
                </a:highlight>
                <a:latin typeface="Consolas" panose="020B0609020204030204" pitchFamily="49" charset="0"/>
                <a:cs typeface="Consolas" panose="020B0609020204030204" pitchFamily="49" charset="0"/>
              </a:rPr>
              <a:t>create_task(main_gen)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Ready tasks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ready:</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effectLst/>
                <a:highlight>
                  <a:srgbClr val="FFFF00"/>
                </a:highlight>
                <a:latin typeface="Consolas" panose="020B0609020204030204" pitchFamily="49" charset="0"/>
                <a:cs typeface="Consolas" panose="020B0609020204030204" pitchFamily="49" charset="0"/>
              </a:rPr>
              <a:t>run(ready.pop(</a:t>
            </a:r>
            <a:r>
              <a:rPr lang="en" sz="1500" noProof="1">
                <a:solidFill>
                  <a:srgbClr val="0000CD"/>
                </a:solidFill>
                <a:effectLst/>
                <a:highlight>
                  <a:srgbClr val="FFFF00"/>
                </a:highlight>
                <a:latin typeface="Consolas" panose="020B0609020204030204" pitchFamily="49" charset="0"/>
                <a:cs typeface="Consolas" panose="020B0609020204030204" pitchFamily="49" charset="0"/>
              </a:rPr>
              <a:t>0</a:t>
            </a:r>
            <a:r>
              <a:rPr lang="en" sz="1500" noProof="1">
                <a:effectLst/>
                <a:highlight>
                  <a:srgbClr val="FFFF00"/>
                </a:highligh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Ready IO: </a:t>
            </a:r>
            <a:r>
              <a:rPr lang="en" sz="1500" noProof="1">
                <a:solidFill>
                  <a:schemeClr val="accent5"/>
                </a:solidFill>
                <a:effectLst/>
                <a:latin typeface="Consolas" panose="020B0609020204030204" pitchFamily="49" charset="0"/>
                <a:cs typeface="Consolas" panose="020B0609020204030204" pitchFamily="49" charset="0"/>
              </a:rPr>
              <a:t>Waiting for ...</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events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selector.select()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for</a:t>
            </a:r>
            <a:r>
              <a:rPr lang="en" sz="1500" noProof="1">
                <a:effectLst/>
                <a:latin typeface="Consolas" panose="020B0609020204030204" pitchFamily="49" charset="0"/>
                <a:cs typeface="Consolas" panose="020B0609020204030204" pitchFamily="49" charset="0"/>
              </a:rPr>
              <a:t> key, mask </a:t>
            </a:r>
            <a:r>
              <a:rPr lang="en" sz="1500" b="1" noProof="1">
                <a:solidFill>
                  <a:srgbClr val="0000FF"/>
                </a:solidFill>
                <a:effectLst/>
                <a:latin typeface="Consolas" panose="020B0609020204030204" pitchFamily="49" charset="0"/>
                <a:cs typeface="Consolas" panose="020B0609020204030204" pitchFamily="49" charset="0"/>
              </a:rPr>
              <a:t>in</a:t>
            </a:r>
            <a:r>
              <a:rPr lang="en" sz="1500" noProof="1">
                <a:effectLst/>
                <a:latin typeface="Consolas" panose="020B0609020204030204" pitchFamily="49" charset="0"/>
                <a:cs typeface="Consolas" panose="020B0609020204030204" pitchFamily="49" charset="0"/>
              </a:rPr>
              <a:t> events:</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selector.unregister(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key.fileobj</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key.data</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run(gen)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create_task</a:t>
            </a:r>
            <a:r>
              <a:rPr lang="en" sz="1500" noProof="1">
                <a:effectLs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_ready</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assert</a:t>
            </a:r>
            <a:r>
              <a:rPr lang="en" sz="1500" noProof="1">
                <a:effectLst/>
                <a:latin typeface="Consolas" panose="020B0609020204030204" pitchFamily="49" charset="0"/>
                <a:cs typeface="Consolas" panose="020B0609020204030204" pitchFamily="49" charset="0"/>
              </a:rPr>
              <a:t> isgenerator(gen)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ready.append(gen)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run</a:t>
            </a:r>
            <a:r>
              <a:rPr lang="en" sz="1500" noProof="1">
                <a:effectLs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global</a:t>
            </a:r>
            <a:r>
              <a:rPr lang="en" sz="1500" noProof="1">
                <a:effectLst/>
                <a:latin typeface="Consolas" panose="020B0609020204030204" pitchFamily="49" charset="0"/>
                <a:cs typeface="Consolas" panose="020B0609020204030204" pitchFamily="49" charset="0"/>
              </a:rPr>
              <a:t> current_gen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current_gen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highlight>
                  <a:srgbClr val="FFFF00"/>
                </a:highlight>
                <a:latin typeface="Consolas" panose="020B0609020204030204" pitchFamily="49" charset="0"/>
                <a:cs typeface="Consolas" panose="020B0609020204030204" pitchFamily="49" charset="0"/>
              </a:rPr>
              <a:t>next</a:t>
            </a:r>
            <a:r>
              <a:rPr lang="en" sz="1500" noProof="1">
                <a:effectLst/>
                <a:highlight>
                  <a:srgbClr val="FFFF00"/>
                </a:highligh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StopIteration</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Generator returns, not yields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pass</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wait_for</a:t>
            </a:r>
            <a:r>
              <a:rPr lang="en" sz="1500" noProof="1">
                <a:effectLst/>
                <a:latin typeface="Consolas" panose="020B0609020204030204" pitchFamily="49" charset="0"/>
                <a:cs typeface="Consolas" panose="020B0609020204030204" pitchFamily="49" charset="0"/>
              </a:rPr>
              <a:t>(fileobj):</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_current_gen, _selector</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selector.register(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fileobj, selectors.</a:t>
            </a:r>
            <a:r>
              <a:rPr lang="en" sz="1500" b="1" noProof="1">
                <a:solidFill>
                  <a:srgbClr val="C5060B"/>
                </a:solidFill>
                <a:effectLst/>
                <a:latin typeface="Consolas" panose="020B0609020204030204" pitchFamily="49" charset="0"/>
                <a:cs typeface="Consolas" panose="020B0609020204030204" pitchFamily="49" charset="0"/>
              </a:rPr>
              <a:t>EVENT_READ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current_gen)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solidFill>
                  <a:srgbClr val="0066FF"/>
                </a:solidFill>
                <a:effectLst/>
                <a:latin typeface="Consolas" panose="020B0609020204030204" pitchFamily="49" charset="0"/>
                <a:cs typeface="Consolas" panose="020B0609020204030204" pitchFamily="49" charset="0"/>
              </a:rPr>
              <a:t># Server</a:t>
            </a: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main</a:t>
            </a:r>
            <a:r>
              <a:rPr lang="en" sz="1500" noProof="1">
                <a:effectLst/>
                <a:latin typeface="Consolas" panose="020B0609020204030204" pitchFamily="49" charset="0"/>
                <a:cs typeface="Consolas" panose="020B0609020204030204" pitchFamily="49" charset="0"/>
              </a:rPr>
              <a:t>(host, port):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a:t>
            </a:r>
            <a:r>
              <a:rPr lang="ru-RU" sz="1500" noProof="1">
                <a:effectLst/>
                <a:latin typeface="Consolas" panose="020B0609020204030204" pitchFamily="49" charset="0"/>
                <a:cs typeface="Consolas" panose="020B0609020204030204" pitchFamily="49" charset="0"/>
              </a:rPr>
              <a:t> = </a:t>
            </a:r>
            <a:r>
              <a:rPr lang="en" sz="1500" noProof="1">
                <a:effectLst/>
                <a:latin typeface="Consolas" panose="020B0609020204030204" pitchFamily="49" charset="0"/>
                <a:cs typeface="Consolas" panose="020B0609020204030204" pitchFamily="49" charset="0"/>
              </a:rPr>
              <a:t>socket.socket(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socket.</a:t>
            </a:r>
            <a:r>
              <a:rPr lang="en" sz="1500" b="1" noProof="1">
                <a:solidFill>
                  <a:srgbClr val="C5060B"/>
                </a:solidFill>
                <a:effectLst/>
                <a:latin typeface="Consolas" panose="020B0609020204030204" pitchFamily="49" charset="0"/>
                <a:cs typeface="Consolas" panose="020B0609020204030204" pitchFamily="49" charset="0"/>
              </a:rPr>
              <a:t>AF_INET</a:t>
            </a:r>
            <a:r>
              <a:rPr lang="en" sz="1500" noProof="1">
                <a:effectLst/>
                <a:latin typeface="Consolas" panose="020B0609020204030204" pitchFamily="49" charset="0"/>
                <a:cs typeface="Consolas" panose="020B0609020204030204" pitchFamily="49" charset="0"/>
              </a:rPr>
              <a:t>,</a:t>
            </a:r>
            <a:br>
              <a:rPr lang="ru-RU" sz="1500" noProof="1">
                <a:effectLst/>
                <a:latin typeface="Consolas" panose="020B0609020204030204" pitchFamily="49" charset="0"/>
                <a:cs typeface="Consolas" panose="020B0609020204030204" pitchFamily="49" charset="0"/>
              </a:rPr>
            </a:b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socket.</a:t>
            </a:r>
            <a:r>
              <a:rPr lang="en" sz="1500" b="1" noProof="1">
                <a:solidFill>
                  <a:srgbClr val="C5060B"/>
                </a:solidFill>
                <a:effectLst/>
                <a:latin typeface="Consolas" panose="020B0609020204030204" pitchFamily="49" charset="0"/>
                <a:cs typeface="Consolas" panose="020B0609020204030204" pitchFamily="49" charset="0"/>
              </a:rPr>
              <a:t>SOCK_STREAM</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serv_sock.bind((host, port))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serv_sock.listen(</a:t>
            </a:r>
            <a:r>
              <a:rPr lang="en" sz="1500" noProof="1">
                <a:solidFill>
                  <a:srgbClr val="0000CD"/>
                </a:solidFill>
                <a:effectLst/>
                <a:latin typeface="Consolas" panose="020B0609020204030204" pitchFamily="49" charset="0"/>
                <a:cs typeface="Consolas" panose="020B0609020204030204" pitchFamily="49" charset="0"/>
              </a:rPr>
              <a:t>1</a:t>
            </a:r>
            <a:r>
              <a:rPr lang="en" sz="1500" noProof="1">
                <a:effectLst/>
                <a:latin typeface="Consolas" panose="020B0609020204030204" pitchFamily="49" charset="0"/>
                <a:cs typeface="Consolas" panose="020B0609020204030204" pitchFamily="49" charset="0"/>
              </a:rPr>
              <a: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"Server started"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wait_for(serv_sock)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highlight>
                  <a:srgbClr val="FFFF00"/>
                </a:highlight>
                <a:latin typeface="Consolas" panose="020B0609020204030204" pitchFamily="49" charset="0"/>
                <a:cs typeface="Consolas" panose="020B0609020204030204" pitchFamily="49" charset="0"/>
              </a:rPr>
              <a:t>yield</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 addr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serv_sock.accept()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"Connected by"</a:t>
            </a:r>
            <a:r>
              <a:rPr lang="en" sz="1500" noProof="1">
                <a:effectLst/>
                <a:latin typeface="Consolas" panose="020B0609020204030204" pitchFamily="49" charset="0"/>
                <a:cs typeface="Consolas" panose="020B0609020204030204" pitchFamily="49" charset="0"/>
              </a:rPr>
              <a:t>, addr)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create_task(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handle_conn(sock, addr))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handle_conn</a:t>
            </a:r>
            <a:r>
              <a:rPr lang="en" sz="1500" noProof="1">
                <a:effectLst/>
                <a:latin typeface="Consolas" panose="020B0609020204030204" pitchFamily="49" charset="0"/>
                <a:cs typeface="Consolas" panose="020B0609020204030204" pitchFamily="49" charset="0"/>
              </a:rPr>
              <a:t>(sock, addr):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Receive</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highlight>
                  <a:srgbClr val="FFFF00"/>
                </a:highlight>
                <a:latin typeface="Consolas" panose="020B0609020204030204" pitchFamily="49" charset="0"/>
                <a:cs typeface="Consolas" panose="020B0609020204030204" pitchFamily="49" charset="0"/>
              </a:rPr>
              <a:t>yield</a:t>
            </a:r>
            <a:r>
              <a:rPr lang="en" sz="1500" noProof="1">
                <a:effectLst/>
                <a:highlight>
                  <a:srgbClr val="FFFF00"/>
                </a:highlight>
                <a:latin typeface="Consolas" panose="020B0609020204030204" pitchFamily="49" charset="0"/>
                <a:cs typeface="Consolas" panose="020B0609020204030204" pitchFamily="49" charset="0"/>
              </a:rPr>
              <a:t> wait_for(sock)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sock.recv(</a:t>
            </a:r>
            <a:r>
              <a:rPr lang="en" sz="1500" noProof="1">
                <a:solidFill>
                  <a:srgbClr val="0000CD"/>
                </a:solidFill>
                <a:effectLst/>
                <a:latin typeface="Consolas" panose="020B0609020204030204" pitchFamily="49" charset="0"/>
                <a:cs typeface="Consolas" panose="020B0609020204030204" pitchFamily="49" charset="0"/>
              </a:rPr>
              <a:t>1024</a:t>
            </a:r>
            <a:r>
              <a:rPr lang="en" sz="1500" noProof="1">
                <a:effectLst/>
                <a:latin typeface="Consolas" panose="020B0609020204030204" pitchFamily="49" charset="0"/>
                <a:cs typeface="Consolas" panose="020B0609020204030204" pitchFamily="49" charset="0"/>
              </a:rPr>
              <a: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ConnectionError</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"Client closed"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"Rcvd </a:t>
            </a:r>
            <a:r>
              <a:rPr lang="en" sz="1500" b="1" noProof="1">
                <a:solidFill>
                  <a:srgbClr val="C5060B"/>
                </a:solidFill>
                <a:effectLst/>
                <a:latin typeface="Consolas" panose="020B0609020204030204" pitchFamily="49" charset="0"/>
                <a:cs typeface="Consolas" panose="020B0609020204030204" pitchFamily="49" charset="0"/>
              </a:rPr>
              <a:t>{data}</a:t>
            </a:r>
            <a:r>
              <a:rPr lang="en" sz="1500" noProof="1">
                <a:solidFill>
                  <a:srgbClr val="036A07"/>
                </a:solidFill>
                <a:effectLst/>
                <a:latin typeface="Consolas" panose="020B0609020204030204" pitchFamily="49" charset="0"/>
                <a:cs typeface="Consolas" panose="020B0609020204030204" pitchFamily="49" charset="0"/>
              </a:rPr>
              <a:t> fr: </a:t>
            </a:r>
            <a:r>
              <a:rPr lang="en" sz="1500" b="1" noProof="1">
                <a:solidFill>
                  <a:srgbClr val="C5060B"/>
                </a:solidFill>
                <a:effectLst/>
                <a:latin typeface="Consolas" panose="020B0609020204030204" pitchFamily="49" charset="0"/>
                <a:cs typeface="Consolas" panose="020B0609020204030204" pitchFamily="49" charset="0"/>
              </a:rPr>
              <a:t>{addr}</a:t>
            </a:r>
            <a:r>
              <a:rPr lang="en" sz="1500" noProof="1">
                <a:solidFill>
                  <a:srgbClr val="036A07"/>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if</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not</a:t>
            </a:r>
            <a:r>
              <a:rPr lang="en" sz="1500" noProof="1">
                <a:effectLst/>
                <a:latin typeface="Consolas" panose="020B0609020204030204" pitchFamily="49" charset="0"/>
                <a:cs typeface="Consolas" panose="020B0609020204030204" pitchFamily="49" charset="0"/>
              </a:rPr>
              <a:t> data:</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Process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if</a:t>
            </a: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a:t>
            </a:r>
            <a:r>
              <a:rPr lang="en" sz="1500" noProof="1">
                <a:solidFill>
                  <a:srgbClr val="036A07"/>
                </a:solidFill>
                <a:effectLst/>
                <a:latin typeface="Consolas" panose="020B0609020204030204" pitchFamily="49" charset="0"/>
                <a:cs typeface="Consolas" panose="020B0609020204030204" pitchFamily="49" charset="0"/>
              </a:rPr>
              <a:t>"close"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data.upper()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Send</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"Send: </a:t>
            </a:r>
            <a:r>
              <a:rPr lang="en" sz="1500" b="1" noProof="1">
                <a:solidFill>
                  <a:srgbClr val="C5060B"/>
                </a:solidFill>
                <a:effectLst/>
                <a:latin typeface="Consolas" panose="020B0609020204030204" pitchFamily="49" charset="0"/>
                <a:cs typeface="Consolas" panose="020B0609020204030204" pitchFamily="49" charset="0"/>
              </a:rPr>
              <a:t>{data}</a:t>
            </a:r>
            <a:r>
              <a:rPr lang="en" sz="1500" noProof="1">
                <a:solidFill>
                  <a:srgbClr val="036A07"/>
                </a:solidFill>
                <a:effectLst/>
                <a:latin typeface="Consolas" panose="020B0609020204030204" pitchFamily="49" charset="0"/>
                <a:cs typeface="Consolas" panose="020B0609020204030204" pitchFamily="49" charset="0"/>
              </a:rPr>
              <a:t> to: </a:t>
            </a:r>
            <a:r>
              <a:rPr lang="en" sz="1500" b="1" noProof="1">
                <a:solidFill>
                  <a:srgbClr val="C5060B"/>
                </a:solidFill>
                <a:effectLst/>
                <a:latin typeface="Consolas" panose="020B0609020204030204" pitchFamily="49" charset="0"/>
                <a:cs typeface="Consolas" panose="020B0609020204030204" pitchFamily="49" charset="0"/>
              </a:rPr>
              <a:t>{addr}</a:t>
            </a:r>
            <a:r>
              <a:rPr lang="en" sz="1500" noProof="1">
                <a:solidFill>
                  <a:srgbClr val="036A07"/>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sock.send(data)</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ConnectionError</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"Client closed w send"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sock.close()</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"Disconnected by"</a:t>
            </a:r>
            <a:r>
              <a:rPr lang="en" sz="1500" noProof="1">
                <a:effectLst/>
                <a:latin typeface="Consolas" panose="020B0609020204030204" pitchFamily="49" charset="0"/>
                <a:cs typeface="Consolas" panose="020B0609020204030204" pitchFamily="49" charset="0"/>
              </a:rPr>
              <a:t>, addr)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loop(main(</a:t>
            </a:r>
            <a:r>
              <a:rPr lang="en" sz="1500" b="1" noProof="1">
                <a:solidFill>
                  <a:srgbClr val="C5060B"/>
                </a:solidFill>
                <a:effectLst/>
                <a:latin typeface="Consolas" panose="020B0609020204030204" pitchFamily="49" charset="0"/>
                <a:cs typeface="Consolas" panose="020B0609020204030204" pitchFamily="49" charset="0"/>
              </a:rPr>
              <a:t>HOST</a:t>
            </a:r>
            <a:r>
              <a:rPr lang="en" sz="1500" noProof="1">
                <a:effectLst/>
                <a:latin typeface="Consolas" panose="020B0609020204030204" pitchFamily="49" charset="0"/>
                <a:cs typeface="Consolas" panose="020B0609020204030204" pitchFamily="49" charset="0"/>
              </a:rPr>
              <a:t>, </a:t>
            </a:r>
            <a:r>
              <a:rPr lang="en" sz="1500" b="1" noProof="1">
                <a:solidFill>
                  <a:srgbClr val="C5060B"/>
                </a:solidFill>
                <a:effectLst/>
                <a:latin typeface="Consolas" panose="020B0609020204030204" pitchFamily="49" charset="0"/>
                <a:cs typeface="Consolas" panose="020B0609020204030204" pitchFamily="49" charset="0"/>
              </a:rPr>
              <a:t>PORT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endParaRPr lang="en" sz="1500" noProof="1">
              <a:effectLst/>
              <a:latin typeface="Consolas" panose="020B0609020204030204" pitchFamily="49" charset="0"/>
              <a:cs typeface="Consolas" panose="020B0609020204030204" pitchFamily="49" charset="0"/>
            </a:endParaRPr>
          </a:p>
          <a:p>
            <a:pPr marL="0" indent="0">
              <a:buNone/>
            </a:pPr>
            <a:endParaRPr lang="en" sz="1500" noProof="1">
              <a:latin typeface="Consolas" panose="020B0609020204030204" pitchFamily="49" charset="0"/>
              <a:cs typeface="Consolas" panose="020B0609020204030204" pitchFamily="49" charset="0"/>
            </a:endParaRPr>
          </a:p>
        </p:txBody>
      </p:sp>
      <p:sp>
        <p:nvSpPr>
          <p:cNvPr id="4" name="Заголовок 1">
            <a:extLst>
              <a:ext uri="{FF2B5EF4-FFF2-40B4-BE49-F238E27FC236}">
                <a16:creationId xmlns:a16="http://schemas.microsoft.com/office/drawing/2014/main" id="{F7AC53A6-8565-E667-6524-7244FFC2F29B}"/>
              </a:ext>
            </a:extLst>
          </p:cNvPr>
          <p:cNvSpPr>
            <a:spLocks noGrp="1"/>
          </p:cNvSpPr>
          <p:nvPr>
            <p:ph type="title"/>
          </p:nvPr>
        </p:nvSpPr>
        <p:spPr>
          <a:xfrm>
            <a:off x="8006080" y="6014720"/>
            <a:ext cx="3972560" cy="715865"/>
          </a:xfrm>
        </p:spPr>
        <p:txBody>
          <a:bodyPr>
            <a:noAutofit/>
          </a:bodyPr>
          <a:lstStyle/>
          <a:p>
            <a:pPr>
              <a:lnSpc>
                <a:spcPct val="80000"/>
              </a:lnSpc>
            </a:pPr>
            <a:r>
              <a:rPr lang="ru-RU" sz="2800" noProof="1">
                <a:effectLst/>
                <a:cs typeface="Consolas" panose="020B0609020204030204" pitchFamily="49" charset="0"/>
              </a:rPr>
              <a:t>Асинхронщина вручную</a:t>
            </a:r>
            <a:br>
              <a:rPr lang="ru-RU" sz="2800" noProof="1">
                <a:effectLst/>
                <a:cs typeface="Consolas" panose="020B0609020204030204" pitchFamily="49" charset="0"/>
              </a:rPr>
            </a:br>
            <a:r>
              <a:rPr lang="ru-RU" sz="2800" noProof="1">
                <a:effectLst/>
                <a:cs typeface="Consolas" panose="020B0609020204030204" pitchFamily="49" charset="0"/>
              </a:rPr>
              <a:t>через генераторы</a:t>
            </a:r>
            <a:endParaRPr lang="ru-RU" sz="2800" dirty="0"/>
          </a:p>
        </p:txBody>
      </p:sp>
    </p:spTree>
    <p:extLst>
      <p:ext uri="{BB962C8B-B14F-4D97-AF65-F5344CB8AC3E}">
        <p14:creationId xmlns:p14="http://schemas.microsoft.com/office/powerpoint/2010/main" val="4021423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4D1B64-184B-7602-7008-76FAE2ECE2DB}"/>
              </a:ext>
            </a:extLst>
          </p:cNvPr>
          <p:cNvSpPr>
            <a:spLocks noGrp="1"/>
          </p:cNvSpPr>
          <p:nvPr>
            <p:ph type="title"/>
          </p:nvPr>
        </p:nvSpPr>
        <p:spPr/>
        <p:txBody>
          <a:bodyPr/>
          <a:lstStyle/>
          <a:p>
            <a:r>
              <a:rPr lang="ru-RU" dirty="0"/>
              <a:t>Что такое </a:t>
            </a:r>
            <a:r>
              <a:rPr lang="en" dirty="0"/>
              <a:t>asyncio?</a:t>
            </a:r>
            <a:endParaRPr lang="ru-RU" dirty="0"/>
          </a:p>
        </p:txBody>
      </p:sp>
      <p:sp>
        <p:nvSpPr>
          <p:cNvPr id="3" name="Объект 2">
            <a:extLst>
              <a:ext uri="{FF2B5EF4-FFF2-40B4-BE49-F238E27FC236}">
                <a16:creationId xmlns:a16="http://schemas.microsoft.com/office/drawing/2014/main" id="{21F7B02E-89B8-4BD4-4B80-C97629CE9731}"/>
              </a:ext>
            </a:extLst>
          </p:cNvPr>
          <p:cNvSpPr>
            <a:spLocks noGrp="1"/>
          </p:cNvSpPr>
          <p:nvPr>
            <p:ph idx="1"/>
          </p:nvPr>
        </p:nvSpPr>
        <p:spPr>
          <a:xfrm>
            <a:off x="838200" y="1027599"/>
            <a:ext cx="10515600" cy="3447419"/>
          </a:xfrm>
        </p:spPr>
        <p:txBody>
          <a:bodyPr/>
          <a:lstStyle/>
          <a:p>
            <a:pPr marL="0" indent="0">
              <a:buNone/>
            </a:pPr>
            <a:r>
              <a:rPr lang="en" sz="2000" b="1" dirty="0"/>
              <a:t>asyncio</a:t>
            </a:r>
            <a:r>
              <a:rPr lang="en" sz="2000" dirty="0"/>
              <a:t> — </a:t>
            </a:r>
            <a:r>
              <a:rPr lang="ru-RU" sz="2000" dirty="0"/>
              <a:t>это стандартная библиотека </a:t>
            </a:r>
            <a:r>
              <a:rPr lang="en" sz="2000" dirty="0"/>
              <a:t>Python </a:t>
            </a:r>
            <a:r>
              <a:rPr lang="ru-RU" sz="2000" dirty="0"/>
              <a:t>для </a:t>
            </a:r>
            <a:r>
              <a:rPr lang="ru-RU" sz="2000" b="1" dirty="0"/>
              <a:t>асинхронного программирования</a:t>
            </a:r>
            <a:r>
              <a:rPr lang="ru-RU" sz="2000" dirty="0"/>
              <a:t>.</a:t>
            </a:r>
          </a:p>
          <a:p>
            <a:pPr>
              <a:buFont typeface="Arial" panose="020B0604020202020204" pitchFamily="34" charset="0"/>
              <a:buChar char="•"/>
            </a:pPr>
            <a:r>
              <a:rPr lang="ru-RU" sz="2000" dirty="0"/>
              <a:t>Позволяет писать </a:t>
            </a:r>
            <a:r>
              <a:rPr lang="ru-RU" sz="2000" b="1" dirty="0"/>
              <a:t>однопоточные, неблокирующие</a:t>
            </a:r>
            <a:r>
              <a:rPr lang="ru-RU" sz="2000" dirty="0"/>
              <a:t> приложения: идеально для сетевых задач, ввода-вывода, ботов и серверов.</a:t>
            </a:r>
          </a:p>
          <a:p>
            <a:pPr>
              <a:buFont typeface="Arial" panose="020B0604020202020204" pitchFamily="34" charset="0"/>
              <a:buChar char="•"/>
            </a:pPr>
            <a:r>
              <a:rPr lang="ru-RU" sz="2000" dirty="0"/>
              <a:t>Основан на </a:t>
            </a:r>
            <a:r>
              <a:rPr lang="ru-RU" sz="2000" b="1" dirty="0"/>
              <a:t>корутинах</a:t>
            </a:r>
            <a:r>
              <a:rPr lang="ru-RU" sz="2000" dirty="0"/>
              <a:t> (</a:t>
            </a:r>
            <a:r>
              <a:rPr lang="en" sz="2000" dirty="0">
                <a:latin typeface="Consolas" panose="020B0609020204030204" pitchFamily="49" charset="0"/>
                <a:cs typeface="Consolas" panose="020B0609020204030204" pitchFamily="49" charset="0"/>
              </a:rPr>
              <a:t>async def / await</a:t>
            </a:r>
            <a:r>
              <a:rPr lang="en" sz="2000" dirty="0"/>
              <a:t>) </a:t>
            </a:r>
            <a:r>
              <a:rPr lang="ru-RU" sz="2000" dirty="0"/>
              <a:t>и </a:t>
            </a:r>
            <a:r>
              <a:rPr lang="ru-RU" sz="2000" b="1" dirty="0"/>
              <a:t>цикле событий</a:t>
            </a:r>
            <a:r>
              <a:rPr lang="ru-RU" sz="2000" dirty="0"/>
              <a:t> (</a:t>
            </a:r>
            <a:r>
              <a:rPr lang="en" sz="2000" dirty="0"/>
              <a:t>event loop).</a:t>
            </a:r>
          </a:p>
          <a:p>
            <a:pPr>
              <a:buNone/>
            </a:pPr>
            <a:r>
              <a:rPr lang="ru-RU" sz="2000" b="1" dirty="0"/>
              <a:t>Основные концепции </a:t>
            </a:r>
            <a:r>
              <a:rPr lang="en" sz="2000" b="1" dirty="0"/>
              <a:t>asyncio</a:t>
            </a:r>
            <a:r>
              <a:rPr lang="en-US" sz="2000" b="1" dirty="0"/>
              <a:t>:</a:t>
            </a:r>
            <a:endParaRPr lang="en" sz="2000" b="1" dirty="0"/>
          </a:p>
          <a:p>
            <a:pPr>
              <a:buFont typeface="Arial" panose="020B0604020202020204" pitchFamily="34" charset="0"/>
              <a:buChar char="•"/>
            </a:pPr>
            <a:r>
              <a:rPr lang="ru-RU" sz="2000" b="1" dirty="0"/>
              <a:t>Корутины</a:t>
            </a:r>
            <a:r>
              <a:rPr lang="ru-RU" sz="2000" dirty="0"/>
              <a:t>: функции, которые могут приостанавливать выполнение (</a:t>
            </a:r>
            <a:r>
              <a:rPr lang="en" sz="2000" dirty="0"/>
              <a:t>await) </a:t>
            </a:r>
            <a:r>
              <a:rPr lang="ru-RU" sz="2000" dirty="0"/>
              <a:t>и продолжать позже.</a:t>
            </a:r>
          </a:p>
          <a:p>
            <a:pPr>
              <a:buFont typeface="Arial" panose="020B0604020202020204" pitchFamily="34" charset="0"/>
              <a:buChar char="•"/>
            </a:pPr>
            <a:r>
              <a:rPr lang="ru-RU" sz="2000" b="1" dirty="0"/>
              <a:t>Событийный цикл</a:t>
            </a:r>
            <a:r>
              <a:rPr lang="ru-RU" sz="2000" dirty="0"/>
              <a:t>: управляет исполнением всех задач.</a:t>
            </a:r>
          </a:p>
          <a:p>
            <a:pPr>
              <a:buFont typeface="Arial" panose="020B0604020202020204" pitchFamily="34" charset="0"/>
              <a:buChar char="•"/>
            </a:pPr>
            <a:r>
              <a:rPr lang="en" sz="2000" b="1" dirty="0"/>
              <a:t>await</a:t>
            </a:r>
            <a:r>
              <a:rPr lang="en" sz="2000" dirty="0"/>
              <a:t>: </a:t>
            </a:r>
            <a:r>
              <a:rPr lang="ru-RU" sz="2000" dirty="0"/>
              <a:t>говорит </a:t>
            </a:r>
            <a:r>
              <a:rPr lang="en-US" sz="2000" dirty="0"/>
              <a:t>«</a:t>
            </a:r>
            <a:r>
              <a:rPr lang="ru-RU" sz="2000" dirty="0"/>
              <a:t>подожди результат, не блокируя всё приложение</a:t>
            </a:r>
            <a:r>
              <a:rPr lang="en-US" sz="2000" dirty="0"/>
              <a:t>»</a:t>
            </a:r>
            <a:r>
              <a:rPr lang="ru-RU" sz="2000" dirty="0"/>
              <a:t>.</a:t>
            </a:r>
          </a:p>
          <a:p>
            <a:pPr marL="0" indent="0">
              <a:buNone/>
            </a:pPr>
            <a:endParaRPr lang="ru-RU" sz="2000" dirty="0"/>
          </a:p>
        </p:txBody>
      </p:sp>
      <p:sp>
        <p:nvSpPr>
          <p:cNvPr id="5" name="TextBox 4">
            <a:extLst>
              <a:ext uri="{FF2B5EF4-FFF2-40B4-BE49-F238E27FC236}">
                <a16:creationId xmlns:a16="http://schemas.microsoft.com/office/drawing/2014/main" id="{763EEEE8-B01B-18D3-D85A-E45A8C1AC226}"/>
              </a:ext>
            </a:extLst>
          </p:cNvPr>
          <p:cNvSpPr txBox="1"/>
          <p:nvPr/>
        </p:nvSpPr>
        <p:spPr>
          <a:xfrm>
            <a:off x="838200" y="4475018"/>
            <a:ext cx="3864429" cy="2031325"/>
          </a:xfrm>
          <a:prstGeom prst="rect">
            <a:avLst/>
          </a:prstGeom>
          <a:solidFill>
            <a:schemeClr val="bg2"/>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asyncio</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say_hello</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asyncio.sleep(</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"Hello, world!"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asyncio.run(say_hello())</a:t>
            </a:r>
          </a:p>
        </p:txBody>
      </p:sp>
      <p:pic>
        <p:nvPicPr>
          <p:cNvPr id="1026" name="Picture 2" descr="Coroutine (корутины): что это за сопрограммы, как работают ...">
            <a:extLst>
              <a:ext uri="{FF2B5EF4-FFF2-40B4-BE49-F238E27FC236}">
                <a16:creationId xmlns:a16="http://schemas.microsoft.com/office/drawing/2014/main" id="{AE910300-23FF-5380-3F2C-1B8554BC77FA}"/>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6875" t="8027" r="6875" b="5249"/>
          <a:stretch/>
        </p:blipFill>
        <p:spPr bwMode="auto">
          <a:xfrm>
            <a:off x="7489373" y="4404455"/>
            <a:ext cx="4702627" cy="245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34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956277-BD75-3915-D39E-628FD79BB64F}"/>
              </a:ext>
            </a:extLst>
          </p:cNvPr>
          <p:cNvSpPr>
            <a:spLocks noGrp="1"/>
          </p:cNvSpPr>
          <p:nvPr>
            <p:ph type="title"/>
          </p:nvPr>
        </p:nvSpPr>
        <p:spPr/>
        <p:txBody>
          <a:bodyPr>
            <a:normAutofit/>
          </a:bodyPr>
          <a:lstStyle/>
          <a:p>
            <a:r>
              <a:rPr lang="ru-RU" dirty="0"/>
              <a:t>Событийный цикл (</a:t>
            </a:r>
            <a:r>
              <a:rPr lang="en" dirty="0"/>
              <a:t>Event Loop</a:t>
            </a:r>
            <a:r>
              <a:rPr lang="ru-RU" dirty="0"/>
              <a:t>)</a:t>
            </a:r>
            <a:r>
              <a:rPr lang="en" dirty="0"/>
              <a:t> </a:t>
            </a:r>
            <a:r>
              <a:rPr lang="ru-RU" dirty="0"/>
              <a:t>в </a:t>
            </a:r>
            <a:r>
              <a:rPr lang="en" dirty="0"/>
              <a:t>asyncio</a:t>
            </a:r>
            <a:endParaRPr lang="ru-RU" dirty="0"/>
          </a:p>
        </p:txBody>
      </p:sp>
      <p:sp>
        <p:nvSpPr>
          <p:cNvPr id="3" name="Объект 2">
            <a:extLst>
              <a:ext uri="{FF2B5EF4-FFF2-40B4-BE49-F238E27FC236}">
                <a16:creationId xmlns:a16="http://schemas.microsoft.com/office/drawing/2014/main" id="{4886A7A6-06FB-59CC-1C3F-65B4632DEC1F}"/>
              </a:ext>
            </a:extLst>
          </p:cNvPr>
          <p:cNvSpPr>
            <a:spLocks noGrp="1"/>
          </p:cNvSpPr>
          <p:nvPr>
            <p:ph idx="1"/>
          </p:nvPr>
        </p:nvSpPr>
        <p:spPr>
          <a:xfrm>
            <a:off x="838200" y="1169234"/>
            <a:ext cx="10515600" cy="2945566"/>
          </a:xfrm>
        </p:spPr>
        <p:txBody>
          <a:bodyPr/>
          <a:lstStyle/>
          <a:p>
            <a:pPr marL="0" indent="0">
              <a:buNone/>
            </a:pPr>
            <a:r>
              <a:rPr lang="ru-RU" sz="2000" b="1" dirty="0"/>
              <a:t>Сердце </a:t>
            </a:r>
            <a:r>
              <a:rPr lang="en" sz="2000" b="1" dirty="0"/>
              <a:t>asyncio</a:t>
            </a:r>
            <a:r>
              <a:rPr lang="en" sz="2000" dirty="0"/>
              <a:t> — </a:t>
            </a:r>
            <a:r>
              <a:rPr lang="ru-RU" sz="2000" dirty="0"/>
              <a:t>событийный цикл. Он управляет:</a:t>
            </a:r>
          </a:p>
          <a:p>
            <a:pPr>
              <a:lnSpc>
                <a:spcPct val="100000"/>
              </a:lnSpc>
              <a:spcBef>
                <a:spcPts val="0"/>
              </a:spcBef>
              <a:buFont typeface="Arial" panose="020B0604020202020204" pitchFamily="34" charset="0"/>
              <a:buChar char="•"/>
            </a:pPr>
            <a:r>
              <a:rPr lang="ru-RU" sz="2000" dirty="0"/>
              <a:t>запуском корутин</a:t>
            </a:r>
          </a:p>
          <a:p>
            <a:pPr>
              <a:lnSpc>
                <a:spcPct val="100000"/>
              </a:lnSpc>
              <a:spcBef>
                <a:spcPts val="0"/>
              </a:spcBef>
              <a:buFont typeface="Arial" panose="020B0604020202020204" pitchFamily="34" charset="0"/>
              <a:buChar char="•"/>
            </a:pPr>
            <a:r>
              <a:rPr lang="ru-RU" sz="2000" dirty="0"/>
              <a:t>переключением между задачами</a:t>
            </a:r>
          </a:p>
          <a:p>
            <a:pPr>
              <a:lnSpc>
                <a:spcPct val="100000"/>
              </a:lnSpc>
              <a:spcBef>
                <a:spcPts val="0"/>
              </a:spcBef>
              <a:buFont typeface="Arial" panose="020B0604020202020204" pitchFamily="34" charset="0"/>
              <a:buChar char="•"/>
            </a:pPr>
            <a:r>
              <a:rPr lang="ru-RU" sz="2000" dirty="0"/>
              <a:t>выполнением отложенных операций (таймеров, сетевых событий и т.д.)</a:t>
            </a:r>
          </a:p>
          <a:p>
            <a:pPr marL="0" indent="0">
              <a:lnSpc>
                <a:spcPct val="100000"/>
              </a:lnSpc>
              <a:buNone/>
            </a:pPr>
            <a:r>
              <a:rPr lang="ru-RU" sz="2000" dirty="0"/>
              <a:t>Цикл работает как диспетчер:</a:t>
            </a:r>
          </a:p>
          <a:p>
            <a:pPr>
              <a:lnSpc>
                <a:spcPct val="100000"/>
              </a:lnSpc>
              <a:spcBef>
                <a:spcPts val="0"/>
              </a:spcBef>
              <a:buFont typeface="Arial" panose="020B0604020202020204" pitchFamily="34" charset="0"/>
              <a:buChar char="•"/>
            </a:pPr>
            <a:r>
              <a:rPr lang="ru-RU" sz="2000" dirty="0"/>
              <a:t>Запускает корутину до первого </a:t>
            </a:r>
            <a:r>
              <a:rPr lang="en" sz="2000" dirty="0">
                <a:latin typeface="Consolas" panose="020B0609020204030204" pitchFamily="49" charset="0"/>
                <a:cs typeface="Consolas" panose="020B0609020204030204" pitchFamily="49" charset="0"/>
              </a:rPr>
              <a:t>await</a:t>
            </a:r>
          </a:p>
          <a:p>
            <a:pPr>
              <a:lnSpc>
                <a:spcPct val="100000"/>
              </a:lnSpc>
              <a:spcBef>
                <a:spcPts val="0"/>
              </a:spcBef>
              <a:buFont typeface="Arial" panose="020B0604020202020204" pitchFamily="34" charset="0"/>
              <a:buChar char="•"/>
            </a:pPr>
            <a:r>
              <a:rPr lang="ru-RU" sz="2000" dirty="0"/>
              <a:t>Пока задача </a:t>
            </a:r>
            <a:r>
              <a:rPr lang="en-US" sz="2000" dirty="0"/>
              <a:t>«</a:t>
            </a:r>
            <a:r>
              <a:rPr lang="ru-RU" sz="2000" dirty="0"/>
              <a:t>ждёт</a:t>
            </a:r>
            <a:r>
              <a:rPr lang="en-US" sz="2000" dirty="0"/>
              <a:t>»</a:t>
            </a:r>
            <a:r>
              <a:rPr lang="ru-RU" sz="2000" dirty="0"/>
              <a:t>, запускает другие задачи</a:t>
            </a:r>
          </a:p>
          <a:p>
            <a:pPr>
              <a:lnSpc>
                <a:spcPct val="100000"/>
              </a:lnSpc>
              <a:spcBef>
                <a:spcPts val="0"/>
              </a:spcBef>
              <a:buFont typeface="Arial" panose="020B0604020202020204" pitchFamily="34" charset="0"/>
              <a:buChar char="•"/>
            </a:pPr>
            <a:r>
              <a:rPr lang="ru-RU" sz="2000" dirty="0"/>
              <a:t>Как только результат готов — продолжает выполнение</a:t>
            </a:r>
            <a:r>
              <a:rPr lang="en-US" sz="2000" dirty="0"/>
              <a:t> </a:t>
            </a:r>
            <a:r>
              <a:rPr lang="ru-RU" sz="2000" dirty="0"/>
              <a:t>прерванной корутины</a:t>
            </a:r>
          </a:p>
          <a:p>
            <a:pPr>
              <a:lnSpc>
                <a:spcPct val="100000"/>
              </a:lnSpc>
              <a:spcBef>
                <a:spcPts val="0"/>
              </a:spcBef>
              <a:buFont typeface="Arial" panose="020B0604020202020204" pitchFamily="34" charset="0"/>
              <a:buChar char="•"/>
            </a:pPr>
            <a:r>
              <a:rPr lang="ru-RU" sz="2000" dirty="0"/>
              <a:t>Пример (ручное управление циклом):</a:t>
            </a:r>
          </a:p>
          <a:p>
            <a:pPr marL="0" indent="0">
              <a:buNone/>
            </a:pPr>
            <a:endParaRPr lang="ru-RU" sz="2000" dirty="0"/>
          </a:p>
        </p:txBody>
      </p:sp>
      <p:sp>
        <p:nvSpPr>
          <p:cNvPr id="5" name="TextBox 4">
            <a:extLst>
              <a:ext uri="{FF2B5EF4-FFF2-40B4-BE49-F238E27FC236}">
                <a16:creationId xmlns:a16="http://schemas.microsoft.com/office/drawing/2014/main" id="{BBD4AE60-CCC5-EFCD-05C7-7650F633877F}"/>
              </a:ext>
            </a:extLst>
          </p:cNvPr>
          <p:cNvSpPr txBox="1"/>
          <p:nvPr/>
        </p:nvSpPr>
        <p:spPr>
          <a:xfrm>
            <a:off x="838200" y="4256436"/>
            <a:ext cx="3744685" cy="2308324"/>
          </a:xfrm>
          <a:prstGeom prst="rect">
            <a:avLst/>
          </a:prstGeom>
          <a:solidFill>
            <a:schemeClr val="bg2"/>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asyncio</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say_hello</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"Start"</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asyncio.sleep(</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"End"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asyncio.run(say_hello())</a:t>
            </a:r>
          </a:p>
        </p:txBody>
      </p:sp>
      <p:pic>
        <p:nvPicPr>
          <p:cNvPr id="2050" name="Picture 2" descr="Getting started with Python ASYNCIO [Part-1] | by Noor Al Din Ahmed | Medium">
            <a:extLst>
              <a:ext uri="{FF2B5EF4-FFF2-40B4-BE49-F238E27FC236}">
                <a16:creationId xmlns:a16="http://schemas.microsoft.com/office/drawing/2014/main" id="{83071460-7AFA-3E47-9790-19F67C5DCAA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377543" y="4438082"/>
            <a:ext cx="6302828" cy="212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76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C9B13C5-4078-6CA1-3D85-7B554A867374}"/>
              </a:ext>
            </a:extLst>
          </p:cNvPr>
          <p:cNvSpPr>
            <a:spLocks noGrp="1"/>
          </p:cNvSpPr>
          <p:nvPr>
            <p:ph idx="1"/>
          </p:nvPr>
        </p:nvSpPr>
        <p:spPr>
          <a:xfrm>
            <a:off x="213360" y="0"/>
            <a:ext cx="11978640" cy="6857999"/>
          </a:xfrm>
        </p:spPr>
        <p:txBody>
          <a:bodyPr numCol="2"/>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asyncio</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handle_connection</a:t>
            </a:r>
            <a:r>
              <a:rPr lang="en" sz="1800" noProof="1">
                <a:effectLst/>
                <a:latin typeface="Consolas" panose="020B0609020204030204" pitchFamily="49" charset="0"/>
                <a:cs typeface="Consolas" panose="020B0609020204030204" pitchFamily="49" charset="0"/>
              </a:rPr>
              <a:t>(reader, writer):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writer.get_extra_info(</a:t>
            </a:r>
            <a:r>
              <a:rPr lang="en" sz="1800" noProof="1">
                <a:solidFill>
                  <a:srgbClr val="036A07"/>
                </a:solidFill>
                <a:effectLst/>
                <a:latin typeface="Consolas" panose="020B0609020204030204" pitchFamily="49" charset="0"/>
                <a:cs typeface="Consolas" panose="020B0609020204030204" pitchFamily="49" charset="0"/>
              </a:rPr>
              <a:t>"peername"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Receive</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await</a:t>
            </a:r>
            <a:r>
              <a:rPr lang="en" sz="1800" noProof="1">
                <a:effectLst/>
                <a:highlight>
                  <a:srgbClr val="FFFF00"/>
                </a:highlight>
                <a:latin typeface="Consolas" panose="020B0609020204030204" pitchFamily="49" charset="0"/>
                <a:cs typeface="Consolas" panose="020B0609020204030204" pitchFamily="49" charset="0"/>
              </a:rPr>
              <a:t> reader.read</a:t>
            </a:r>
            <a:r>
              <a:rPr lang="en" sz="1800" noProof="1">
                <a:effectLst/>
                <a:latin typeface="Consolas" panose="020B0609020204030204" pitchFamily="49" charset="0"/>
                <a:cs typeface="Consolas" panose="020B0609020204030204" pitchFamily="49" charset="0"/>
              </a:rPr>
              <a:t>(</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 </a:t>
            </a:r>
            <a:r>
              <a:rPr lang="en" sz="1800" noProof="1">
                <a:solidFill>
                  <a:srgbClr val="0066FF"/>
                </a:solidFill>
                <a:effectLst/>
                <a:latin typeface="Consolas" panose="020B0609020204030204" pitchFamily="49" charset="0"/>
                <a:cs typeface="Consolas" panose="020B0609020204030204" pitchFamily="49" charset="0"/>
              </a:rPr>
              <a:t># Closed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Process</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a:t>
            </a:r>
            <a:r>
              <a:rPr lang="en" sz="1800" noProof="1">
                <a:solidFill>
                  <a:srgbClr val="036A07"/>
                </a:solidFill>
                <a:effectLst/>
                <a:latin typeface="Consolas" panose="020B0609020204030204" pitchFamily="49" charset="0"/>
                <a:cs typeface="Consolas" panose="020B0609020204030204" pitchFamily="49" charset="0"/>
              </a:rPr>
              <a:t>"close"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Send</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writer.write(data)  </a:t>
            </a:r>
            <a:r>
              <a:rPr lang="en" sz="1800" noProof="1">
                <a:solidFill>
                  <a:srgbClr val="0066FF"/>
                </a:solidFill>
                <a:effectLst/>
                <a:latin typeface="Consolas" panose="020B0609020204030204" pitchFamily="49" charset="0"/>
                <a:cs typeface="Consolas" panose="020B0609020204030204" pitchFamily="49" charset="0"/>
              </a:rPr>
              <a:t># New</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await</a:t>
            </a:r>
            <a:r>
              <a:rPr lang="en" sz="1800" noProof="1">
                <a:effectLst/>
                <a:highlight>
                  <a:srgbClr val="FFFF00"/>
                </a:highlight>
                <a:latin typeface="Consolas" panose="020B0609020204030204" pitchFamily="49" charset="0"/>
                <a:cs typeface="Consolas" panose="020B0609020204030204" pitchFamily="49" charset="0"/>
              </a:rPr>
              <a:t> writer.drain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 </a:t>
            </a:r>
            <a:r>
              <a:rPr lang="en" sz="1800" noProof="1">
                <a:solidFill>
                  <a:srgbClr val="0066FF"/>
                </a:solidFill>
                <a:effectLst/>
                <a:latin typeface="Consolas" panose="020B0609020204030204" pitchFamily="49" charset="0"/>
                <a:cs typeface="Consolas" panose="020B0609020204030204" pitchFamily="49" charset="0"/>
              </a:rPr>
              <a:t># Closed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writer.close()</a:t>
            </a: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effectLst/>
                <a:latin typeface="Consolas" panose="020B0609020204030204" pitchFamily="49" charset="0"/>
                <a:cs typeface="Consolas" panose="020B0609020204030204" pitchFamily="49" charset="0"/>
              </a:rPr>
              <a:t>(host, port):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server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await</a:t>
            </a:r>
            <a:r>
              <a:rPr lang="en" sz="1800" noProof="1">
                <a:effectLst/>
                <a:highlight>
                  <a:srgbClr val="FFFF00"/>
                </a:highlight>
                <a:latin typeface="Consolas" panose="020B0609020204030204" pitchFamily="49" charset="0"/>
                <a:cs typeface="Consolas" panose="020B0609020204030204" pitchFamily="49" charset="0"/>
              </a:rPr>
              <a:t> asyncio.start_server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handle_connection, host, port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"Start server..."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server: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await</a:t>
            </a:r>
            <a:r>
              <a:rPr lang="en" sz="1800" noProof="1">
                <a:effectLst/>
                <a:highlight>
                  <a:srgbClr val="FFFF00"/>
                </a:highlight>
                <a:latin typeface="Consolas" panose="020B0609020204030204" pitchFamily="49" charset="0"/>
                <a:cs typeface="Consolas" panose="020B0609020204030204" pitchFamily="49" charset="0"/>
              </a:rPr>
              <a:t> server.serve_forever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asyncio.run( main(</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2" name="Заголовок 1">
            <a:extLst>
              <a:ext uri="{FF2B5EF4-FFF2-40B4-BE49-F238E27FC236}">
                <a16:creationId xmlns:a16="http://schemas.microsoft.com/office/drawing/2014/main" id="{F63EE9A6-9BBF-7F6B-8888-8330C89AC117}"/>
              </a:ext>
            </a:extLst>
          </p:cNvPr>
          <p:cNvSpPr>
            <a:spLocks noGrp="1"/>
          </p:cNvSpPr>
          <p:nvPr>
            <p:ph type="title"/>
          </p:nvPr>
        </p:nvSpPr>
        <p:spPr>
          <a:xfrm>
            <a:off x="6188149" y="3669896"/>
            <a:ext cx="4656248" cy="819642"/>
          </a:xfrm>
        </p:spPr>
        <p:txBody>
          <a:bodyPr>
            <a:noAutofit/>
          </a:bodyPr>
          <a:lstStyle/>
          <a:p>
            <a:pPr>
              <a:lnSpc>
                <a:spcPct val="80000"/>
              </a:lnSpc>
            </a:pPr>
            <a:r>
              <a:rPr lang="en-US" sz="2800" noProof="1">
                <a:cs typeface="Consolas" panose="020B0609020204030204" pitchFamily="49" charset="0"/>
              </a:rPr>
              <a:t>«</a:t>
            </a:r>
            <a:r>
              <a:rPr lang="ru-RU" sz="2800" noProof="1">
                <a:cs typeface="Consolas" panose="020B0609020204030204" pitchFamily="49" charset="0"/>
              </a:rPr>
              <a:t>Правильная</a:t>
            </a:r>
            <a:r>
              <a:rPr lang="en-US" sz="2800" noProof="1">
                <a:cs typeface="Consolas" panose="020B0609020204030204" pitchFamily="49" charset="0"/>
              </a:rPr>
              <a:t>» </a:t>
            </a:r>
            <a:r>
              <a:rPr lang="ru-RU" sz="2800" noProof="1">
                <a:effectLst/>
                <a:cs typeface="Consolas" panose="020B0609020204030204" pitchFamily="49" charset="0"/>
              </a:rPr>
              <a:t>асинхронщина через </a:t>
            </a:r>
            <a:r>
              <a:rPr lang="en-US" sz="2800" noProof="1">
                <a:effectLst/>
                <a:cs typeface="Consolas" panose="020B0609020204030204" pitchFamily="49" charset="0"/>
              </a:rPr>
              <a:t>asyncio</a:t>
            </a:r>
            <a:endParaRPr lang="ru-RU" sz="2800" dirty="0"/>
          </a:p>
        </p:txBody>
      </p:sp>
      <p:sp>
        <p:nvSpPr>
          <p:cNvPr id="7" name="TextBox 6">
            <a:extLst>
              <a:ext uri="{FF2B5EF4-FFF2-40B4-BE49-F238E27FC236}">
                <a16:creationId xmlns:a16="http://schemas.microsoft.com/office/drawing/2014/main" id="{872F78A4-5EBF-FF30-D18E-56E451C0B913}"/>
              </a:ext>
            </a:extLst>
          </p:cNvPr>
          <p:cNvSpPr txBox="1"/>
          <p:nvPr/>
        </p:nvSpPr>
        <p:spPr>
          <a:xfrm>
            <a:off x="6188149" y="4634183"/>
            <a:ext cx="6003851" cy="2031325"/>
          </a:xfrm>
          <a:prstGeom prst="rect">
            <a:avLst/>
          </a:prstGeom>
          <a:solidFill>
            <a:schemeClr val="tx1"/>
          </a:solidFill>
        </p:spPr>
        <p:txBody>
          <a:bodyPr wrap="square">
            <a:spAutoFit/>
          </a:bodyPr>
          <a:lstStyle/>
          <a:p>
            <a:pPr>
              <a:buNone/>
            </a:pPr>
            <a:r>
              <a:rPr lang="en" noProof="1">
                <a:solidFill>
                  <a:srgbClr val="2FFF12"/>
                </a:solidFill>
                <a:effectLst/>
                <a:latin typeface="Consolas" panose="020B0609020204030204" pitchFamily="49" charset="0"/>
                <a:cs typeface="Consolas" panose="020B0609020204030204" pitchFamily="49" charset="0"/>
              </a:rPr>
              <a:t>$ src/tcp_socket_server_6_asyncio.py </a:t>
            </a:r>
          </a:p>
          <a:p>
            <a:pPr>
              <a:buNone/>
            </a:pPr>
            <a:r>
              <a:rPr lang="en" noProof="1">
                <a:solidFill>
                  <a:srgbClr val="2FFF12"/>
                </a:solidFill>
                <a:effectLst/>
                <a:latin typeface="Consolas" panose="020B0609020204030204" pitchFamily="49" charset="0"/>
                <a:cs typeface="Consolas" panose="020B0609020204030204" pitchFamily="49" charset="0"/>
              </a:rPr>
              <a:t>Start server...</a:t>
            </a:r>
          </a:p>
          <a:p>
            <a:pPr>
              <a:buNone/>
            </a:pPr>
            <a:r>
              <a:rPr lang="en" noProof="1">
                <a:solidFill>
                  <a:srgbClr val="2FFF12"/>
                </a:solidFill>
                <a:effectLst/>
                <a:latin typeface="Consolas" panose="020B0609020204030204" pitchFamily="49" charset="0"/>
                <a:cs typeface="Consolas" panose="020B0609020204030204" pitchFamily="49" charset="0"/>
              </a:rPr>
              <a:t>Connected by ('::1', 63002, 0, 0)</a:t>
            </a:r>
          </a:p>
          <a:p>
            <a:pPr>
              <a:buNone/>
            </a:pPr>
            <a:r>
              <a:rPr lang="en" noProof="1">
                <a:solidFill>
                  <a:srgbClr val="2FFF12"/>
                </a:solidFill>
                <a:effectLst/>
                <a:latin typeface="Consolas" panose="020B0609020204030204" pitchFamily="49" charset="0"/>
                <a:cs typeface="Consolas" panose="020B0609020204030204" pitchFamily="49" charset="0"/>
              </a:rPr>
              <a:t>Received b'hello, world!' from: ('::1', 63002)</a:t>
            </a:r>
          </a:p>
          <a:p>
            <a:pPr>
              <a:buNone/>
            </a:pPr>
            <a:r>
              <a:rPr lang="en" noProof="1">
                <a:solidFill>
                  <a:srgbClr val="2FFF12"/>
                </a:solidFill>
                <a:effectLst/>
                <a:latin typeface="Consolas" panose="020B0609020204030204" pitchFamily="49" charset="0"/>
                <a:cs typeface="Consolas" panose="020B0609020204030204" pitchFamily="49" charset="0"/>
              </a:rPr>
              <a:t>Sending: b'HELLO, WORLD!' to: ('::1', 63002)</a:t>
            </a:r>
          </a:p>
          <a:p>
            <a:pPr>
              <a:buNone/>
            </a:pPr>
            <a:r>
              <a:rPr lang="en" noProof="1">
                <a:solidFill>
                  <a:srgbClr val="2FFF12"/>
                </a:solidFill>
                <a:effectLst/>
                <a:latin typeface="Consolas" panose="020B0609020204030204" pitchFamily="49" charset="0"/>
                <a:cs typeface="Consolas" panose="020B0609020204030204" pitchFamily="49" charset="0"/>
              </a:rPr>
              <a:t>Received b'' from: ('::1', 63002, 0, 0)</a:t>
            </a:r>
          </a:p>
          <a:p>
            <a:r>
              <a:rPr lang="en" noProof="1">
                <a:solidFill>
                  <a:srgbClr val="2FFF12"/>
                </a:solidFill>
                <a:effectLst/>
                <a:latin typeface="Consolas" panose="020B0609020204030204" pitchFamily="49" charset="0"/>
                <a:cs typeface="Consolas" panose="020B0609020204030204" pitchFamily="49" charset="0"/>
              </a:rPr>
              <a:t>Disconnected by ('::1', 63002, 0, 0)</a:t>
            </a:r>
          </a:p>
        </p:txBody>
      </p:sp>
    </p:spTree>
    <p:extLst>
      <p:ext uri="{BB962C8B-B14F-4D97-AF65-F5344CB8AC3E}">
        <p14:creationId xmlns:p14="http://schemas.microsoft.com/office/powerpoint/2010/main" val="8214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B526B4-E560-189C-4FDC-69A18B02C53A}"/>
              </a:ext>
            </a:extLst>
          </p:cNvPr>
          <p:cNvSpPr txBox="1"/>
          <p:nvPr/>
        </p:nvSpPr>
        <p:spPr>
          <a:xfrm>
            <a:off x="624468" y="2944641"/>
            <a:ext cx="11351941" cy="3821559"/>
          </a:xfrm>
          <a:prstGeom prst="rect">
            <a:avLst/>
          </a:prstGeom>
          <a:noFill/>
        </p:spPr>
        <p:txBody>
          <a:bodyPr wrap="square">
            <a:spAutoFit/>
          </a:bodyPr>
          <a:lstStyle/>
          <a:p>
            <a:pPr algn="l">
              <a:spcBef>
                <a:spcPts val="2400"/>
              </a:spcBef>
              <a:buNone/>
            </a:pPr>
            <a:r>
              <a:rPr lang="ru-RU" sz="1900" b="1" i="0" dirty="0">
                <a:solidFill>
                  <a:srgbClr val="333333"/>
                </a:solidFill>
                <a:effectLst/>
              </a:rPr>
              <a:t>Клиент / серверное взаимодействие</a:t>
            </a:r>
          </a:p>
          <a:p>
            <a:pPr algn="l">
              <a:spcBef>
                <a:spcPts val="1000"/>
              </a:spcBef>
              <a:buNone/>
            </a:pPr>
            <a:r>
              <a:rPr lang="ru-RU" sz="1900" b="0" i="0" dirty="0">
                <a:solidFill>
                  <a:srgbClr val="333333"/>
                </a:solidFill>
                <a:effectLst/>
              </a:rPr>
              <a:t>Слово </a:t>
            </a:r>
            <a:r>
              <a:rPr lang="en-US" sz="1900" dirty="0">
                <a:solidFill>
                  <a:srgbClr val="333333"/>
                </a:solidFill>
              </a:rPr>
              <a:t>«</a:t>
            </a:r>
            <a:r>
              <a:rPr lang="ru-RU" sz="1900" b="1" i="0" dirty="0">
                <a:solidFill>
                  <a:srgbClr val="333333"/>
                </a:solidFill>
                <a:effectLst/>
              </a:rPr>
              <a:t>сервер</a:t>
            </a:r>
            <a:r>
              <a:rPr lang="en-US" sz="1900" b="1" i="0" dirty="0">
                <a:solidFill>
                  <a:srgbClr val="333333"/>
                </a:solidFill>
                <a:effectLst/>
              </a:rPr>
              <a:t>»</a:t>
            </a:r>
            <a:r>
              <a:rPr lang="ru-RU" sz="1900" b="0" i="0" dirty="0">
                <a:solidFill>
                  <a:srgbClr val="333333"/>
                </a:solidFill>
                <a:effectLst/>
              </a:rPr>
              <a:t> имеет несколько значений</a:t>
            </a:r>
            <a:r>
              <a:rPr lang="en-US" sz="1900" b="0" i="0" dirty="0">
                <a:solidFill>
                  <a:srgbClr val="333333"/>
                </a:solidFill>
                <a:effectLst/>
              </a:rPr>
              <a:t>:</a:t>
            </a:r>
          </a:p>
          <a:p>
            <a:pPr marL="285750" indent="-285750" algn="l">
              <a:buFont typeface="Arial" panose="020B0604020202020204" pitchFamily="34" charset="0"/>
              <a:buChar char="•"/>
            </a:pPr>
            <a:r>
              <a:rPr lang="ru-RU" sz="1900" b="0" i="0" dirty="0">
                <a:solidFill>
                  <a:srgbClr val="333333"/>
                </a:solidFill>
                <a:effectLst/>
              </a:rPr>
              <a:t>программу, на которой запущены серверные сокеты</a:t>
            </a:r>
            <a:endParaRPr lang="en-US" sz="1900" dirty="0">
              <a:solidFill>
                <a:srgbClr val="333333"/>
              </a:solidFill>
            </a:endParaRPr>
          </a:p>
          <a:p>
            <a:pPr marL="285750" indent="-285750" algn="l">
              <a:buFont typeface="Arial" panose="020B0604020202020204" pitchFamily="34" charset="0"/>
              <a:buChar char="•"/>
            </a:pPr>
            <a:r>
              <a:rPr lang="ru-RU" sz="1900" b="0" i="0" dirty="0">
                <a:solidFill>
                  <a:srgbClr val="333333"/>
                </a:solidFill>
                <a:effectLst/>
              </a:rPr>
              <a:t>машин</a:t>
            </a:r>
            <a:r>
              <a:rPr lang="ru-RU" sz="1900" dirty="0">
                <a:solidFill>
                  <a:srgbClr val="333333"/>
                </a:solidFill>
              </a:rPr>
              <a:t>а</a:t>
            </a:r>
            <a:r>
              <a:rPr lang="ru-RU" sz="1900" b="0" i="0" dirty="0">
                <a:solidFill>
                  <a:srgbClr val="333333"/>
                </a:solidFill>
                <a:effectLst/>
              </a:rPr>
              <a:t>, на которой запущена такая программа.</a:t>
            </a:r>
          </a:p>
          <a:p>
            <a:pPr algn="l"/>
            <a:r>
              <a:rPr lang="ru-RU" sz="1900" b="0" i="0" dirty="0">
                <a:solidFill>
                  <a:srgbClr val="333333"/>
                </a:solidFill>
                <a:effectLst/>
              </a:rPr>
              <a:t>Аналогично и с клиентом.</a:t>
            </a:r>
          </a:p>
          <a:p>
            <a:pPr algn="l">
              <a:spcBef>
                <a:spcPts val="1000"/>
              </a:spcBef>
              <a:buNone/>
            </a:pPr>
            <a:r>
              <a:rPr lang="ru-RU" sz="1900" i="0" dirty="0">
                <a:solidFill>
                  <a:srgbClr val="333333"/>
                </a:solidFill>
                <a:effectLst/>
              </a:rPr>
              <a:t>Программа-</a:t>
            </a:r>
            <a:r>
              <a:rPr lang="ru-RU" sz="1900" b="1" i="0" dirty="0">
                <a:solidFill>
                  <a:srgbClr val="333333"/>
                </a:solidFill>
                <a:effectLst/>
              </a:rPr>
              <a:t>сервер</a:t>
            </a:r>
            <a:r>
              <a:rPr lang="ru-RU" sz="1900" b="0" i="0" dirty="0">
                <a:solidFill>
                  <a:srgbClr val="333333"/>
                </a:solidFill>
                <a:effectLst/>
              </a:rPr>
              <a:t> отличается от программы-</a:t>
            </a:r>
            <a:r>
              <a:rPr lang="ru-RU" sz="1900" b="1" i="0" dirty="0">
                <a:solidFill>
                  <a:srgbClr val="333333"/>
                </a:solidFill>
                <a:effectLst/>
              </a:rPr>
              <a:t>клиента</a:t>
            </a:r>
            <a:r>
              <a:rPr lang="ru-RU" sz="1900" b="0" i="0" dirty="0">
                <a:solidFill>
                  <a:srgbClr val="333333"/>
                </a:solidFill>
                <a:effectLst/>
              </a:rPr>
              <a:t> наличием серверного сокета. Необходимо поддерживать на сервере одновременную работу нескольких клиентских сокетов, тогда как в клиентском приложении достаточно одного сокета.</a:t>
            </a:r>
          </a:p>
          <a:p>
            <a:pPr algn="l">
              <a:spcBef>
                <a:spcPts val="1000"/>
              </a:spcBef>
              <a:buNone/>
            </a:pPr>
            <a:r>
              <a:rPr lang="ru-RU" sz="1900" b="0" i="0" dirty="0">
                <a:solidFill>
                  <a:srgbClr val="333333"/>
                </a:solidFill>
                <a:effectLst/>
              </a:rPr>
              <a:t>Поэтому даже на сервере основная работа приходится именно на клиентские сокеты, а не на серверные.</a:t>
            </a:r>
          </a:p>
          <a:p>
            <a:pPr algn="l">
              <a:spcBef>
                <a:spcPts val="1000"/>
              </a:spcBef>
            </a:pPr>
            <a:r>
              <a:rPr lang="ru-RU" sz="1900" b="0" i="0" dirty="0">
                <a:solidFill>
                  <a:srgbClr val="333333"/>
                </a:solidFill>
                <a:effectLst/>
              </a:rPr>
              <a:t>Адрес сервера обычно публичный и его знают все клиенты, а вот сервер своих клиентов заранее, как правило, не знает и знать не может. Поэтому подключение инициируется клиентом.</a:t>
            </a:r>
          </a:p>
        </p:txBody>
      </p:sp>
      <p:sp>
        <p:nvSpPr>
          <p:cNvPr id="2" name="Заголовок 1">
            <a:extLst>
              <a:ext uri="{FF2B5EF4-FFF2-40B4-BE49-F238E27FC236}">
                <a16:creationId xmlns:a16="http://schemas.microsoft.com/office/drawing/2014/main" id="{49B3F845-0306-3BC6-C329-B5E2D670CE94}"/>
              </a:ext>
            </a:extLst>
          </p:cNvPr>
          <p:cNvSpPr>
            <a:spLocks noGrp="1"/>
          </p:cNvSpPr>
          <p:nvPr>
            <p:ph type="title"/>
          </p:nvPr>
        </p:nvSpPr>
        <p:spPr>
          <a:xfrm>
            <a:off x="520227" y="107189"/>
            <a:ext cx="7210522" cy="842352"/>
          </a:xfrm>
        </p:spPr>
        <p:txBody>
          <a:bodyPr>
            <a:normAutofit/>
          </a:bodyPr>
          <a:lstStyle/>
          <a:p>
            <a:r>
              <a:rPr lang="ru-RU" sz="4000" dirty="0"/>
              <a:t>Серверные / клиентские сокеты</a:t>
            </a:r>
          </a:p>
        </p:txBody>
      </p:sp>
      <p:sp>
        <p:nvSpPr>
          <p:cNvPr id="5" name="Объект 4">
            <a:extLst>
              <a:ext uri="{FF2B5EF4-FFF2-40B4-BE49-F238E27FC236}">
                <a16:creationId xmlns:a16="http://schemas.microsoft.com/office/drawing/2014/main" id="{B909BB4F-5622-B181-F5C9-E11AFE1FE4A7}"/>
              </a:ext>
            </a:extLst>
          </p:cNvPr>
          <p:cNvSpPr>
            <a:spLocks noGrp="1"/>
          </p:cNvSpPr>
          <p:nvPr>
            <p:ph idx="1"/>
          </p:nvPr>
        </p:nvSpPr>
        <p:spPr>
          <a:xfrm>
            <a:off x="446049" y="949541"/>
            <a:ext cx="6958361" cy="2479459"/>
          </a:xfrm>
        </p:spPr>
        <p:txBody>
          <a:bodyPr/>
          <a:lstStyle/>
          <a:p>
            <a:pPr>
              <a:lnSpc>
                <a:spcPct val="100000"/>
              </a:lnSpc>
              <a:spcBef>
                <a:spcPts val="0"/>
              </a:spcBef>
            </a:pPr>
            <a:r>
              <a:rPr lang="ru-RU" sz="2000" b="1" dirty="0">
                <a:solidFill>
                  <a:schemeClr val="accent6">
                    <a:lumMod val="50000"/>
                  </a:schemeClr>
                </a:solidFill>
              </a:rPr>
              <a:t>Клиентские сокеты</a:t>
            </a:r>
            <a:r>
              <a:rPr lang="ru-RU" sz="2000" dirty="0">
                <a:solidFill>
                  <a:schemeClr val="accent6">
                    <a:lumMod val="50000"/>
                  </a:schemeClr>
                </a:solidFill>
              </a:rPr>
              <a:t> — инициирует соединение с сервером. Подключается только к одному серверному сокету.</a:t>
            </a:r>
          </a:p>
          <a:p>
            <a:pPr lvl="1">
              <a:lnSpc>
                <a:spcPct val="100000"/>
              </a:lnSpc>
              <a:spcBef>
                <a:spcPts val="0"/>
              </a:spcBef>
            </a:pPr>
            <a:r>
              <a:rPr lang="ru-RU" sz="1800" i="0" dirty="0">
                <a:solidFill>
                  <a:srgbClr val="333333"/>
                </a:solidFill>
                <a:effectLst/>
              </a:rPr>
              <a:t>Принимают запросы на установление соединения и создают клиентский сокета для каждого нового подключения. </a:t>
            </a:r>
            <a:endParaRPr lang="ru-RU" sz="1800" dirty="0">
              <a:solidFill>
                <a:schemeClr val="accent6">
                  <a:lumMod val="50000"/>
                </a:schemeClr>
              </a:solidFill>
            </a:endParaRPr>
          </a:p>
          <a:p>
            <a:pPr>
              <a:lnSpc>
                <a:spcPct val="100000"/>
              </a:lnSpc>
              <a:spcBef>
                <a:spcPts val="0"/>
              </a:spcBef>
            </a:pPr>
            <a:r>
              <a:rPr lang="ru-RU" sz="2000" b="1" dirty="0">
                <a:solidFill>
                  <a:schemeClr val="accent6">
                    <a:lumMod val="50000"/>
                  </a:schemeClr>
                </a:solidFill>
              </a:rPr>
              <a:t>Серверные сокеты</a:t>
            </a:r>
            <a:r>
              <a:rPr lang="ru-RU" sz="2000" dirty="0">
                <a:solidFill>
                  <a:schemeClr val="accent6">
                    <a:lumMod val="50000"/>
                  </a:schemeClr>
                </a:solidFill>
              </a:rPr>
              <a:t> — ожидает подключения от клиентов. Может принять неограниченное число подключений </a:t>
            </a:r>
          </a:p>
        </p:txBody>
      </p:sp>
      <p:pic>
        <p:nvPicPr>
          <p:cNvPr id="6" name="Picture 2">
            <a:extLst>
              <a:ext uri="{FF2B5EF4-FFF2-40B4-BE49-F238E27FC236}">
                <a16:creationId xmlns:a16="http://schemas.microsoft.com/office/drawing/2014/main" id="{5E022A08-1721-3697-9788-16A3418FD17D}"/>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1559" r="12541"/>
          <a:stretch/>
        </p:blipFill>
        <p:spPr bwMode="auto">
          <a:xfrm>
            <a:off x="7730749" y="13248"/>
            <a:ext cx="4461251" cy="324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784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60F4E1-1E1E-CE74-63A1-C8BA26407F87}"/>
              </a:ext>
            </a:extLst>
          </p:cNvPr>
          <p:cNvSpPr>
            <a:spLocks noGrp="1"/>
          </p:cNvSpPr>
          <p:nvPr>
            <p:ph type="title"/>
          </p:nvPr>
        </p:nvSpPr>
        <p:spPr>
          <a:xfrm>
            <a:off x="838200" y="185246"/>
            <a:ext cx="10515600" cy="729155"/>
          </a:xfrm>
        </p:spPr>
        <p:txBody>
          <a:bodyPr>
            <a:normAutofit/>
          </a:bodyPr>
          <a:lstStyle/>
          <a:p>
            <a:r>
              <a:rPr lang="en" dirty="0"/>
              <a:t>Raw-</a:t>
            </a:r>
            <a:r>
              <a:rPr lang="ru-RU" dirty="0"/>
              <a:t>сокеты и сетевые снифферы</a:t>
            </a:r>
          </a:p>
        </p:txBody>
      </p:sp>
      <p:sp>
        <p:nvSpPr>
          <p:cNvPr id="3" name="Объект 2">
            <a:extLst>
              <a:ext uri="{FF2B5EF4-FFF2-40B4-BE49-F238E27FC236}">
                <a16:creationId xmlns:a16="http://schemas.microsoft.com/office/drawing/2014/main" id="{7262351F-26C1-B9E3-DA8C-AC2D55AEBEBD}"/>
              </a:ext>
            </a:extLst>
          </p:cNvPr>
          <p:cNvSpPr>
            <a:spLocks noGrp="1"/>
          </p:cNvSpPr>
          <p:nvPr>
            <p:ph idx="1"/>
          </p:nvPr>
        </p:nvSpPr>
        <p:spPr>
          <a:xfrm>
            <a:off x="838200" y="914401"/>
            <a:ext cx="10515600" cy="3147236"/>
          </a:xfrm>
        </p:spPr>
        <p:txBody>
          <a:bodyPr/>
          <a:lstStyle/>
          <a:p>
            <a:pPr marL="0" indent="0">
              <a:buNone/>
            </a:pPr>
            <a:r>
              <a:rPr lang="en" sz="2000" dirty="0"/>
              <a:t>Raw-</a:t>
            </a:r>
            <a:r>
              <a:rPr lang="ru-RU" sz="2000" dirty="0"/>
              <a:t>сокет — это тип сокета, который предоставляет </a:t>
            </a:r>
            <a:r>
              <a:rPr lang="ru-RU" sz="2000" b="1" dirty="0"/>
              <a:t>необработанный доступ к </a:t>
            </a:r>
            <a:r>
              <a:rPr lang="en" sz="2000" b="1" dirty="0"/>
              <a:t>IP-</a:t>
            </a:r>
            <a:r>
              <a:rPr lang="ru-RU" sz="2000" b="1" dirty="0"/>
              <a:t>пакетам</a:t>
            </a:r>
            <a:r>
              <a:rPr lang="ru-RU" sz="2000" dirty="0"/>
              <a:t>.</a:t>
            </a:r>
            <a:br>
              <a:rPr lang="en-US" sz="2000" dirty="0"/>
            </a:br>
            <a:r>
              <a:rPr lang="ru-RU" sz="2000" dirty="0"/>
              <a:t>Он позволяет напрямую отправлять и получать пакеты на уровне сетевой или транспортной модели </a:t>
            </a:r>
            <a:r>
              <a:rPr lang="en" sz="2000" dirty="0"/>
              <a:t>OSI. </a:t>
            </a:r>
            <a:endParaRPr lang="ru-RU" sz="2000" dirty="0"/>
          </a:p>
          <a:p>
            <a:pPr marL="0" indent="0">
              <a:buNone/>
            </a:pPr>
            <a:r>
              <a:rPr lang="ru-RU" sz="1800" dirty="0"/>
              <a:t>В отличие от </a:t>
            </a:r>
            <a:r>
              <a:rPr lang="en" sz="1800" dirty="0"/>
              <a:t>SOCK_STREAM (TCP) </a:t>
            </a:r>
            <a:r>
              <a:rPr lang="ru-RU" sz="1800" dirty="0"/>
              <a:t>или </a:t>
            </a:r>
            <a:r>
              <a:rPr lang="en" sz="1800" dirty="0"/>
              <a:t>SOCK_DGRAM (UDP), raw-</a:t>
            </a:r>
            <a:r>
              <a:rPr lang="ru-RU" sz="1800" dirty="0"/>
              <a:t>сокеты позволяют работать с заголовками пакетов вручную.</a:t>
            </a:r>
          </a:p>
          <a:p>
            <a:pPr marL="0" indent="0">
              <a:buNone/>
            </a:pPr>
            <a:r>
              <a:rPr lang="ru-RU" sz="1800" dirty="0"/>
              <a:t>Только </a:t>
            </a:r>
            <a:r>
              <a:rPr lang="en" sz="1800" dirty="0"/>
              <a:t>root </a:t>
            </a:r>
            <a:r>
              <a:rPr lang="ru-RU" sz="1800" dirty="0"/>
              <a:t>может создавать </a:t>
            </a:r>
            <a:r>
              <a:rPr lang="en" sz="1800" dirty="0"/>
              <a:t>raw-</a:t>
            </a:r>
            <a:r>
              <a:rPr lang="ru-RU" sz="1800" dirty="0"/>
              <a:t>сокеты, т.к. они могут использоваться для:</a:t>
            </a:r>
          </a:p>
          <a:p>
            <a:pPr>
              <a:lnSpc>
                <a:spcPct val="100000"/>
              </a:lnSpc>
              <a:spcBef>
                <a:spcPts val="0"/>
              </a:spcBef>
            </a:pPr>
            <a:r>
              <a:rPr lang="ru-RU" sz="1800" dirty="0"/>
              <a:t>создания собственных протоколов,</a:t>
            </a:r>
          </a:p>
          <a:p>
            <a:pPr>
              <a:lnSpc>
                <a:spcPct val="100000"/>
              </a:lnSpc>
              <a:spcBef>
                <a:spcPts val="0"/>
              </a:spcBef>
            </a:pPr>
            <a:r>
              <a:rPr lang="ru-RU" sz="1800" dirty="0"/>
              <a:t>сниффинга,</a:t>
            </a:r>
          </a:p>
          <a:p>
            <a:pPr>
              <a:lnSpc>
                <a:spcPct val="100000"/>
              </a:lnSpc>
              <a:spcBef>
                <a:spcPts val="0"/>
              </a:spcBef>
            </a:pPr>
            <a:r>
              <a:rPr lang="ru-RU" sz="1800" dirty="0"/>
              <a:t>флуда и </a:t>
            </a:r>
            <a:r>
              <a:rPr lang="en" sz="1800" dirty="0"/>
              <a:t>DoS-</a:t>
            </a:r>
            <a:r>
              <a:rPr lang="ru-RU" sz="1800" dirty="0"/>
              <a:t>атак.</a:t>
            </a:r>
          </a:p>
          <a:p>
            <a:pPr marL="0" indent="0">
              <a:buNone/>
            </a:pPr>
            <a:r>
              <a:rPr lang="ru-RU" sz="1800" dirty="0"/>
              <a:t>Простейший сниффер </a:t>
            </a:r>
            <a:r>
              <a:rPr lang="en" sz="1800" dirty="0"/>
              <a:t>IP-</a:t>
            </a:r>
            <a:r>
              <a:rPr lang="ru-RU" sz="1800" dirty="0"/>
              <a:t>пакетов (</a:t>
            </a:r>
            <a:r>
              <a:rPr lang="en" sz="1800" dirty="0"/>
              <a:t>Linux/macOS)</a:t>
            </a:r>
            <a:r>
              <a:rPr lang="en-US" sz="1800" dirty="0"/>
              <a:t>:</a:t>
            </a:r>
            <a:endParaRPr lang="en" sz="1800" dirty="0"/>
          </a:p>
        </p:txBody>
      </p:sp>
      <p:sp>
        <p:nvSpPr>
          <p:cNvPr id="7" name="TextBox 6">
            <a:extLst>
              <a:ext uri="{FF2B5EF4-FFF2-40B4-BE49-F238E27FC236}">
                <a16:creationId xmlns:a16="http://schemas.microsoft.com/office/drawing/2014/main" id="{26E30383-74FE-7CE4-7696-F9514E0EEAE0}"/>
              </a:ext>
            </a:extLst>
          </p:cNvPr>
          <p:cNvSpPr txBox="1"/>
          <p:nvPr/>
        </p:nvSpPr>
        <p:spPr>
          <a:xfrm>
            <a:off x="838201" y="4029740"/>
            <a:ext cx="10515599" cy="1754326"/>
          </a:xfrm>
          <a:prstGeom prst="rect">
            <a:avLst/>
          </a:prstGeom>
          <a:solidFill>
            <a:schemeClr val="bg1">
              <a:lumMod val="95000"/>
            </a:schemeClr>
          </a:solidFill>
        </p:spPr>
        <p:txBody>
          <a:bodyPr wrap="square">
            <a:spAutoFit/>
          </a:bodyPr>
          <a:lstStyle/>
          <a:p>
            <a:r>
              <a:rPr lang="ru-RU" b="1" noProof="1">
                <a:solidFill>
                  <a:srgbClr val="0C450D"/>
                </a:solidFill>
                <a:effectLst/>
                <a:latin typeface="Consolas" panose="020B0609020204030204" pitchFamily="49" charset="0"/>
                <a:cs typeface="Consolas" panose="020B0609020204030204" pitchFamily="49" charset="0"/>
              </a:rPr>
              <a:t>import</a:t>
            </a:r>
            <a:r>
              <a:rPr lang="ru-RU" noProof="1">
                <a:effectLst/>
                <a:latin typeface="Consolas" panose="020B0609020204030204" pitchFamily="49" charset="0"/>
                <a:cs typeface="Consolas" panose="020B0609020204030204" pitchFamily="49" charset="0"/>
              </a:rPr>
              <a:t> socket</a:t>
            </a:r>
            <a:br>
              <a:rPr lang="ru-RU" noProof="1">
                <a:effectLst/>
                <a:latin typeface="Consolas" panose="020B0609020204030204" pitchFamily="49" charset="0"/>
                <a:cs typeface="Consolas" panose="020B0609020204030204" pitchFamily="49" charset="0"/>
              </a:rPr>
            </a:br>
            <a:r>
              <a:rPr lang="ru-RU" noProof="1">
                <a:solidFill>
                  <a:srgbClr val="0066FF"/>
                </a:solidFill>
                <a:effectLst/>
                <a:latin typeface="Consolas" panose="020B0609020204030204" pitchFamily="49" charset="0"/>
                <a:cs typeface="Consolas" panose="020B0609020204030204" pitchFamily="49" charset="0"/>
              </a:rPr>
              <a:t># Создаём raw-сокет</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 </a:t>
            </a:r>
            <a:r>
              <a:rPr lang="ru-RU" b="1" noProof="1">
                <a:solidFill>
                  <a:srgbClr val="0000FF"/>
                </a:solidFill>
                <a:effectLst/>
                <a:latin typeface="Consolas" panose="020B0609020204030204" pitchFamily="49" charset="0"/>
                <a:cs typeface="Consolas" panose="020B0609020204030204" pitchFamily="49" charset="0"/>
              </a:rPr>
              <a:t>=</a:t>
            </a:r>
            <a:r>
              <a:rPr lang="ru-RU" noProof="1">
                <a:effectLst/>
                <a:latin typeface="Consolas" panose="020B0609020204030204" pitchFamily="49" charset="0"/>
                <a:cs typeface="Consolas" panose="020B0609020204030204" pitchFamily="49" charset="0"/>
              </a:rPr>
              <a:t> socket.socket(socket.</a:t>
            </a:r>
            <a:r>
              <a:rPr lang="ru-RU" b="1" noProof="1">
                <a:solidFill>
                  <a:srgbClr val="C5060B"/>
                </a:solidFill>
                <a:effectLst/>
                <a:latin typeface="Consolas" panose="020B0609020204030204" pitchFamily="49" charset="0"/>
                <a:cs typeface="Consolas" panose="020B0609020204030204" pitchFamily="49" charset="0"/>
              </a:rPr>
              <a:t>AF_INET</a:t>
            </a:r>
            <a:r>
              <a:rPr lang="ru-RU" noProof="1">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SOCK_RAW</a:t>
            </a:r>
            <a:r>
              <a:rPr lang="ru-RU" noProof="1">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IPPROTO_TCP</a:t>
            </a:r>
            <a:r>
              <a:rPr lang="ru-RU" noProof="1">
                <a:effectLst/>
                <a:latin typeface="Consolas" panose="020B0609020204030204" pitchFamily="49" charset="0"/>
                <a:cs typeface="Consolas" panose="020B0609020204030204" pitchFamily="49" charset="0"/>
              </a:rPr>
              <a:t>)</a:t>
            </a:r>
            <a:br>
              <a:rPr lang="ru-RU" noProof="1">
                <a:effectLst/>
                <a:latin typeface="Consolas" panose="020B0609020204030204" pitchFamily="49" charset="0"/>
                <a:cs typeface="Consolas" panose="020B0609020204030204" pitchFamily="49" charset="0"/>
              </a:rPr>
            </a:br>
            <a:r>
              <a:rPr lang="ru-RU" b="1" noProof="1">
                <a:solidFill>
                  <a:srgbClr val="0000FF"/>
                </a:solidFill>
                <a:effectLst/>
                <a:latin typeface="Consolas" panose="020B0609020204030204" pitchFamily="49" charset="0"/>
                <a:cs typeface="Consolas" panose="020B0609020204030204" pitchFamily="49" charset="0"/>
              </a:rPr>
              <a:t>while</a:t>
            </a:r>
            <a:r>
              <a:rPr lang="ru-RU" noProof="1">
                <a:effectLst/>
                <a:latin typeface="Consolas" panose="020B0609020204030204" pitchFamily="49" charset="0"/>
                <a:cs typeface="Consolas" panose="020B0609020204030204" pitchFamily="49" charset="0"/>
              </a:rPr>
              <a:t> </a:t>
            </a:r>
            <a:r>
              <a:rPr lang="ru-RU" b="1" noProof="1">
                <a:solidFill>
                  <a:srgbClr val="585CF6"/>
                </a:solidFill>
                <a:effectLst/>
                <a:latin typeface="Consolas" panose="020B0609020204030204" pitchFamily="49" charset="0"/>
                <a:cs typeface="Consolas" panose="020B0609020204030204" pitchFamily="49" charset="0"/>
              </a:rPr>
              <a:t>True</a:t>
            </a:r>
            <a:r>
              <a:rPr lang="ru-RU" noProof="1">
                <a:effectLst/>
                <a:latin typeface="Consolas" panose="020B0609020204030204" pitchFamily="49" charset="0"/>
                <a:cs typeface="Consolas" panose="020B0609020204030204" pitchFamily="49" charset="0"/>
              </a:rPr>
              <a:t>:</a:t>
            </a:r>
            <a:br>
              <a:rPr lang="ru-RU" noProof="1">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    packet </a:t>
            </a:r>
            <a:r>
              <a:rPr lang="ru-RU" b="1" noProof="1">
                <a:solidFill>
                  <a:srgbClr val="0000FF"/>
                </a:solidFill>
                <a:effectLst/>
                <a:latin typeface="Consolas" panose="020B0609020204030204" pitchFamily="49" charset="0"/>
                <a:cs typeface="Consolas" panose="020B0609020204030204" pitchFamily="49" charset="0"/>
              </a:rPr>
              <a:t>=</a:t>
            </a:r>
            <a:r>
              <a:rPr lang="ru-RU" noProof="1">
                <a:effectLst/>
                <a:latin typeface="Consolas" panose="020B0609020204030204" pitchFamily="49" charset="0"/>
                <a:cs typeface="Consolas" panose="020B0609020204030204" pitchFamily="49" charset="0"/>
              </a:rPr>
              <a:t> s.recvfrom(</a:t>
            </a:r>
            <a:r>
              <a:rPr lang="ru-RU" noProof="1">
                <a:solidFill>
                  <a:srgbClr val="0000CD"/>
                </a:solidFill>
                <a:effectLst/>
                <a:latin typeface="Consolas" panose="020B0609020204030204" pitchFamily="49" charset="0"/>
                <a:cs typeface="Consolas" panose="020B0609020204030204" pitchFamily="49" charset="0"/>
              </a:rPr>
              <a:t>65565</a:t>
            </a:r>
            <a:r>
              <a:rPr lang="ru-RU" noProof="1">
                <a:effectLst/>
                <a:latin typeface="Consolas" panose="020B0609020204030204" pitchFamily="49" charset="0"/>
                <a:cs typeface="Consolas" panose="020B0609020204030204" pitchFamily="49" charset="0"/>
              </a:rPr>
              <a:t>)[</a:t>
            </a:r>
            <a:r>
              <a:rPr lang="ru-RU" noProof="1">
                <a:solidFill>
                  <a:srgbClr val="0000CD"/>
                </a:solidFill>
                <a:effectLst/>
                <a:latin typeface="Consolas" panose="020B0609020204030204" pitchFamily="49" charset="0"/>
                <a:cs typeface="Consolas" panose="020B0609020204030204" pitchFamily="49" charset="0"/>
              </a:rPr>
              <a:t>0</a:t>
            </a:r>
            <a:r>
              <a:rPr lang="ru-RU" noProof="1">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 Получаем "сырой" пакет</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    </a:t>
            </a:r>
            <a:r>
              <a:rPr lang="ru-RU" b="1" noProof="1">
                <a:solidFill>
                  <a:srgbClr val="3C4C72"/>
                </a:solidFill>
                <a:effectLst/>
                <a:latin typeface="Consolas" panose="020B0609020204030204" pitchFamily="49" charset="0"/>
                <a:cs typeface="Consolas" panose="020B0609020204030204" pitchFamily="49" charset="0"/>
              </a:rPr>
              <a:t>print</a:t>
            </a:r>
            <a:r>
              <a:rPr lang="ru-RU" noProof="1">
                <a:effectLst/>
                <a:latin typeface="Consolas" panose="020B0609020204030204" pitchFamily="49" charset="0"/>
                <a:cs typeface="Consolas" panose="020B0609020204030204" pitchFamily="49" charset="0"/>
              </a:rPr>
              <a:t>(f</a:t>
            </a:r>
            <a:r>
              <a:rPr lang="ru-RU" noProof="1">
                <a:solidFill>
                  <a:srgbClr val="036A07"/>
                </a:solidFill>
                <a:effectLst/>
                <a:latin typeface="Consolas" panose="020B0609020204030204" pitchFamily="49" charset="0"/>
                <a:cs typeface="Consolas" panose="020B0609020204030204" pitchFamily="49" charset="0"/>
              </a:rPr>
              <a:t>"Received {len(packet)} bytes: {packet[:20].hex()}"</a:t>
            </a:r>
            <a:r>
              <a:rPr lang="ru-RU" noProof="1">
                <a:effectLst/>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AC82D6FF-9C0B-31BC-E3A0-F467A4BD1B22}"/>
              </a:ext>
            </a:extLst>
          </p:cNvPr>
          <p:cNvSpPr txBox="1"/>
          <p:nvPr/>
        </p:nvSpPr>
        <p:spPr>
          <a:xfrm>
            <a:off x="762886" y="5891558"/>
            <a:ext cx="10294974" cy="923330"/>
          </a:xfrm>
          <a:prstGeom prst="rect">
            <a:avLst/>
          </a:prstGeom>
          <a:noFill/>
        </p:spPr>
        <p:txBody>
          <a:bodyPr wrap="square">
            <a:spAutoFit/>
          </a:bodyPr>
          <a:lstStyle/>
          <a:p>
            <a:pPr marL="285750" indent="-285750">
              <a:buFont typeface="Arial" panose="020B0604020202020204" pitchFamily="34" charset="0"/>
              <a:buChar char="•"/>
            </a:pPr>
            <a:r>
              <a:rPr lang="ru-RU" dirty="0"/>
              <a:t>работает только от </a:t>
            </a:r>
            <a:r>
              <a:rPr lang="en" dirty="0"/>
              <a:t>root (</a:t>
            </a:r>
            <a:r>
              <a:rPr lang="ru-RU" dirty="0"/>
              <a:t>или с </a:t>
            </a:r>
            <a:r>
              <a:rPr lang="en" dirty="0" err="1"/>
              <a:t>sudo</a:t>
            </a:r>
            <a:r>
              <a:rPr lang="en" dirty="0"/>
              <a:t>),</a:t>
            </a:r>
            <a:endParaRPr lang="ru-RU" dirty="0"/>
          </a:p>
          <a:p>
            <a:pPr marL="285750" indent="-285750">
              <a:buFont typeface="Arial" panose="020B0604020202020204" pitchFamily="34" charset="0"/>
              <a:buChar char="•"/>
            </a:pPr>
            <a:r>
              <a:rPr lang="ru-RU" dirty="0"/>
              <a:t>получает </a:t>
            </a:r>
            <a:r>
              <a:rPr lang="ru-RU" b="1" dirty="0"/>
              <a:t>весь </a:t>
            </a:r>
            <a:r>
              <a:rPr lang="en" b="1" dirty="0"/>
              <a:t>IP-</a:t>
            </a:r>
            <a:r>
              <a:rPr lang="ru-RU" b="1" dirty="0"/>
              <a:t>трафик</a:t>
            </a:r>
            <a:r>
              <a:rPr lang="ru-RU" dirty="0"/>
              <a:t>, проходящий через интерфейс (в данном случае — </a:t>
            </a:r>
            <a:r>
              <a:rPr lang="en" dirty="0"/>
              <a:t>TCP),</a:t>
            </a:r>
            <a:endParaRPr lang="ru-RU" dirty="0"/>
          </a:p>
          <a:p>
            <a:pPr marL="285750" indent="-285750">
              <a:buFont typeface="Arial" panose="020B0604020202020204" pitchFamily="34" charset="0"/>
              <a:buChar char="•"/>
            </a:pPr>
            <a:r>
              <a:rPr lang="ru-RU" dirty="0"/>
              <a:t>не показывает полезные данные сразу — нужно </a:t>
            </a:r>
            <a:r>
              <a:rPr lang="ru-RU" b="1" dirty="0"/>
              <a:t>разбирать вручную</a:t>
            </a:r>
            <a:r>
              <a:rPr lang="ru-RU" dirty="0"/>
              <a:t> </a:t>
            </a:r>
            <a:r>
              <a:rPr lang="en" dirty="0"/>
              <a:t>IP- </a:t>
            </a:r>
            <a:r>
              <a:rPr lang="ru-RU" dirty="0"/>
              <a:t>и </a:t>
            </a:r>
            <a:r>
              <a:rPr lang="en" dirty="0"/>
              <a:t>TCP-</a:t>
            </a:r>
            <a:r>
              <a:rPr lang="ru-RU" dirty="0"/>
              <a:t>заголовки.</a:t>
            </a:r>
          </a:p>
        </p:txBody>
      </p:sp>
    </p:spTree>
    <p:extLst>
      <p:ext uri="{BB962C8B-B14F-4D97-AF65-F5344CB8AC3E}">
        <p14:creationId xmlns:p14="http://schemas.microsoft.com/office/powerpoint/2010/main" val="3667767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A542BE-2818-E1EC-6BCD-B4B563D30EF6}"/>
              </a:ext>
            </a:extLst>
          </p:cNvPr>
          <p:cNvSpPr>
            <a:spLocks noGrp="1"/>
          </p:cNvSpPr>
          <p:nvPr>
            <p:ph type="title"/>
          </p:nvPr>
        </p:nvSpPr>
        <p:spPr/>
        <p:txBody>
          <a:bodyPr>
            <a:normAutofit/>
          </a:bodyPr>
          <a:lstStyle/>
          <a:p>
            <a:r>
              <a:rPr lang="ru-RU" dirty="0"/>
              <a:t>Пример: Разбор </a:t>
            </a:r>
            <a:r>
              <a:rPr lang="en" dirty="0"/>
              <a:t>IP </a:t>
            </a:r>
            <a:r>
              <a:rPr lang="ru-RU" dirty="0"/>
              <a:t>и </a:t>
            </a:r>
            <a:r>
              <a:rPr lang="en" dirty="0"/>
              <a:t>TCP-</a:t>
            </a:r>
            <a:r>
              <a:rPr lang="ru-RU" dirty="0"/>
              <a:t>заголовков</a:t>
            </a:r>
          </a:p>
        </p:txBody>
      </p:sp>
      <p:sp>
        <p:nvSpPr>
          <p:cNvPr id="3" name="Объект 2">
            <a:extLst>
              <a:ext uri="{FF2B5EF4-FFF2-40B4-BE49-F238E27FC236}">
                <a16:creationId xmlns:a16="http://schemas.microsoft.com/office/drawing/2014/main" id="{2B560669-435A-8CDA-9577-0106E83DFFD3}"/>
              </a:ext>
            </a:extLst>
          </p:cNvPr>
          <p:cNvSpPr>
            <a:spLocks noGrp="1"/>
          </p:cNvSpPr>
          <p:nvPr>
            <p:ph idx="1"/>
          </p:nvPr>
        </p:nvSpPr>
        <p:spPr/>
        <p:txBody>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struct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SOCK_RAW</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IPPROTO_TCP</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parse_ip_header</a:t>
            </a:r>
            <a:r>
              <a:rPr lang="en" sz="1800" noProof="1">
                <a:effectLst/>
                <a:latin typeface="Consolas" panose="020B0609020204030204" pitchFamily="49" charset="0"/>
                <a:cs typeface="Consolas" panose="020B0609020204030204" pitchFamily="49" charset="0"/>
              </a:rPr>
              <a:t>(data):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unpacked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struct.unpack(</a:t>
            </a:r>
            <a:r>
              <a:rPr lang="en" sz="1800" noProof="1">
                <a:solidFill>
                  <a:srgbClr val="036A07"/>
                </a:solidFill>
                <a:effectLst/>
                <a:latin typeface="Consolas" panose="020B0609020204030204" pitchFamily="49" charset="0"/>
                <a:cs typeface="Consolas" panose="020B0609020204030204" pitchFamily="49" charset="0"/>
              </a:rPr>
              <a:t>"!BBHHHBBH4s4s"</a:t>
            </a:r>
            <a:r>
              <a:rPr lang="en" sz="1800" noProof="1">
                <a:effectLst/>
                <a:latin typeface="Consolas" panose="020B0609020204030204" pitchFamily="49" charset="0"/>
                <a:cs typeface="Consolas" panose="020B0609020204030204" pitchFamily="49" charset="0"/>
              </a:rPr>
              <a:t>, data[:</a:t>
            </a:r>
            <a:r>
              <a:rPr lang="en" sz="1800" noProof="1">
                <a:solidFill>
                  <a:srgbClr val="0000CD"/>
                </a:solidFill>
                <a:effectLst/>
                <a:latin typeface="Consolas" panose="020B0609020204030204" pitchFamily="49" charset="0"/>
                <a:cs typeface="Consolas" panose="020B0609020204030204" pitchFamily="49" charset="0"/>
              </a:rPr>
              <a:t>20</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"version"</a:t>
            </a:r>
            <a:r>
              <a:rPr lang="en" sz="1800" noProof="1">
                <a:effectLst/>
                <a:latin typeface="Consolas" panose="020B0609020204030204" pitchFamily="49" charset="0"/>
                <a:cs typeface="Consolas" panose="020B0609020204030204" pitchFamily="49" charset="0"/>
              </a:rPr>
              <a:t>: unpacked[</a:t>
            </a:r>
            <a:r>
              <a:rPr lang="en" sz="1800" noProof="1">
                <a:solidFill>
                  <a:srgbClr val="0000CD"/>
                </a:solidFill>
                <a:effectLst/>
                <a:latin typeface="Consolas" panose="020B0609020204030204" pitchFamily="49" charset="0"/>
                <a:cs typeface="Consolas" panose="020B0609020204030204" pitchFamily="49" charset="0"/>
              </a:rPr>
              <a:t>0</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&gt;&gt;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4</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"ihl"</a:t>
            </a:r>
            <a:r>
              <a:rPr lang="en" sz="1800" noProof="1">
                <a:effectLst/>
                <a:latin typeface="Consolas" panose="020B0609020204030204" pitchFamily="49" charset="0"/>
                <a:cs typeface="Consolas" panose="020B0609020204030204" pitchFamily="49" charset="0"/>
              </a:rPr>
              <a:t>: unpacked[</a:t>
            </a:r>
            <a:r>
              <a:rPr lang="en" sz="1800" noProof="1">
                <a:solidFill>
                  <a:srgbClr val="0000CD"/>
                </a:solidFill>
                <a:effectLst/>
                <a:latin typeface="Consolas" panose="020B0609020204030204" pitchFamily="49" charset="0"/>
                <a:cs typeface="Consolas" panose="020B0609020204030204" pitchFamily="49" charset="0"/>
              </a:rPr>
              <a:t>0</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&amp;</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0xF</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"total_length"</a:t>
            </a:r>
            <a:r>
              <a:rPr lang="en" sz="1800" noProof="1">
                <a:effectLst/>
                <a:latin typeface="Consolas" panose="020B0609020204030204" pitchFamily="49" charset="0"/>
                <a:cs typeface="Consolas" panose="020B0609020204030204" pitchFamily="49" charset="0"/>
              </a:rPr>
              <a:t>: unpacked[</a:t>
            </a:r>
            <a:r>
              <a:rPr lang="en" sz="1800" noProof="1">
                <a:solidFill>
                  <a:srgbClr val="0000CD"/>
                </a:solidFill>
                <a:effectLst/>
                <a:latin typeface="Consolas" panose="020B0609020204030204" pitchFamily="49" charset="0"/>
                <a:cs typeface="Consolas" panose="020B0609020204030204" pitchFamily="49" charset="0"/>
              </a:rPr>
              <a:t>2</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"src"</a:t>
            </a:r>
            <a:r>
              <a:rPr lang="en" sz="1800" noProof="1">
                <a:effectLst/>
                <a:latin typeface="Consolas" panose="020B0609020204030204" pitchFamily="49" charset="0"/>
                <a:cs typeface="Consolas" panose="020B0609020204030204" pitchFamily="49" charset="0"/>
              </a:rPr>
              <a:t>: socket.inet_ntoa(unpacked[</a:t>
            </a:r>
            <a:r>
              <a:rPr lang="en" sz="1800" noProof="1">
                <a:solidFill>
                  <a:srgbClr val="0000CD"/>
                </a:solidFill>
                <a:effectLst/>
                <a:latin typeface="Consolas" panose="020B0609020204030204" pitchFamily="49" charset="0"/>
                <a:cs typeface="Consolas" panose="020B0609020204030204" pitchFamily="49" charset="0"/>
              </a:rPr>
              <a:t>8</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"dst"</a:t>
            </a:r>
            <a:r>
              <a:rPr lang="en" sz="1800" noProof="1">
                <a:effectLst/>
                <a:latin typeface="Consolas" panose="020B0609020204030204" pitchFamily="49" charset="0"/>
                <a:cs typeface="Consolas" panose="020B0609020204030204" pitchFamily="49" charset="0"/>
              </a:rPr>
              <a:t>: socket.inet_ntoa(unpacked[</a:t>
            </a:r>
            <a:r>
              <a:rPr lang="en" sz="1800" noProof="1">
                <a:solidFill>
                  <a:srgbClr val="0000CD"/>
                </a:solidFill>
                <a:effectLst/>
                <a:latin typeface="Consolas" panose="020B0609020204030204" pitchFamily="49" charset="0"/>
                <a:cs typeface="Consolas" panose="020B0609020204030204" pitchFamily="49" charset="0"/>
              </a:rPr>
              <a:t>9</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packet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s.recvfrom(</a:t>
            </a:r>
            <a:r>
              <a:rPr lang="en" sz="1800" noProof="1">
                <a:solidFill>
                  <a:srgbClr val="0000CD"/>
                </a:solidFill>
                <a:effectLst/>
                <a:latin typeface="Consolas" panose="020B0609020204030204" pitchFamily="49" charset="0"/>
                <a:cs typeface="Consolas" panose="020B0609020204030204" pitchFamily="49" charset="0"/>
              </a:rPr>
              <a:t>65535</a:t>
            </a:r>
            <a:r>
              <a:rPr lang="en" sz="1800" noProof="1">
                <a:effectLst/>
                <a:latin typeface="Consolas" panose="020B0609020204030204" pitchFamily="49" charset="0"/>
                <a:cs typeface="Consolas" panose="020B0609020204030204" pitchFamily="49" charset="0"/>
              </a:rPr>
              <a:t>)[</a:t>
            </a:r>
            <a:r>
              <a:rPr lang="en" sz="1800" noProof="1">
                <a:solidFill>
                  <a:srgbClr val="0000CD"/>
                </a:solidFill>
                <a:effectLst/>
                <a:latin typeface="Consolas" panose="020B0609020204030204" pitchFamily="49" charset="0"/>
                <a:cs typeface="Consolas" panose="020B0609020204030204" pitchFamily="49" charset="0"/>
              </a:rPr>
              <a:t>0</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ip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parse_ip_header(packet)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"{ip['src']} -&gt; {ip['dst']} ({ip['total_length']} bytes)"</a:t>
            </a:r>
            <a:r>
              <a:rPr lang="en" sz="1800" noProof="1">
                <a:effectLst/>
                <a:latin typeface="Consolas" panose="020B0609020204030204" pitchFamily="49" charset="0"/>
                <a:cs typeface="Consolas" panose="020B0609020204030204" pitchFamily="49" charset="0"/>
              </a:rPr>
              <a:t>)</a:t>
            </a:r>
          </a:p>
          <a:p>
            <a:pPr marL="0" indent="0">
              <a:buNone/>
            </a:pPr>
            <a:endParaRPr lang="en" sz="18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877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D4D28A-BE66-61C1-F189-E87BA9972EE7}"/>
              </a:ext>
            </a:extLst>
          </p:cNvPr>
          <p:cNvSpPr>
            <a:spLocks noGrp="1"/>
          </p:cNvSpPr>
          <p:nvPr>
            <p:ph type="title"/>
          </p:nvPr>
        </p:nvSpPr>
        <p:spPr>
          <a:xfrm>
            <a:off x="383514" y="135004"/>
            <a:ext cx="10515600" cy="745287"/>
          </a:xfrm>
        </p:spPr>
        <p:txBody>
          <a:bodyPr/>
          <a:lstStyle/>
          <a:p>
            <a:r>
              <a:rPr lang="ru-RU" dirty="0"/>
              <a:t>Файловые сокеты / </a:t>
            </a:r>
            <a:r>
              <a:rPr lang="en" dirty="0"/>
              <a:t>UNIX-</a:t>
            </a:r>
            <a:r>
              <a:rPr lang="ru-RU" dirty="0"/>
              <a:t>сокеты(</a:t>
            </a:r>
            <a:r>
              <a:rPr lang="en" sz="4400" dirty="0"/>
              <a:t>AF_UNIX</a:t>
            </a:r>
            <a:r>
              <a:rPr lang="ru-RU" sz="4400" dirty="0"/>
              <a:t>)</a:t>
            </a:r>
            <a:endParaRPr lang="ru-RU" dirty="0"/>
          </a:p>
        </p:txBody>
      </p:sp>
      <p:sp>
        <p:nvSpPr>
          <p:cNvPr id="3" name="Объект 2">
            <a:extLst>
              <a:ext uri="{FF2B5EF4-FFF2-40B4-BE49-F238E27FC236}">
                <a16:creationId xmlns:a16="http://schemas.microsoft.com/office/drawing/2014/main" id="{5F3C2BFD-0459-4881-4C81-D3E10042A72D}"/>
              </a:ext>
            </a:extLst>
          </p:cNvPr>
          <p:cNvSpPr>
            <a:spLocks noGrp="1"/>
          </p:cNvSpPr>
          <p:nvPr>
            <p:ph idx="1"/>
          </p:nvPr>
        </p:nvSpPr>
        <p:spPr>
          <a:xfrm>
            <a:off x="341644" y="880291"/>
            <a:ext cx="8911213" cy="2666777"/>
          </a:xfrm>
        </p:spPr>
        <p:txBody>
          <a:bodyPr/>
          <a:lstStyle/>
          <a:p>
            <a:pPr>
              <a:lnSpc>
                <a:spcPct val="100000"/>
              </a:lnSpc>
              <a:buNone/>
            </a:pPr>
            <a:r>
              <a:rPr lang="ru-RU" sz="2000" b="1" dirty="0"/>
              <a:t>🧩</a:t>
            </a:r>
            <a:r>
              <a:rPr lang="ru-RU" sz="2000" dirty="0"/>
              <a:t> </a:t>
            </a:r>
            <a:r>
              <a:rPr lang="ru-RU" sz="2000" b="1" dirty="0"/>
              <a:t>Как это работает?</a:t>
            </a:r>
            <a:endParaRPr lang="ru-RU" sz="2000" dirty="0"/>
          </a:p>
          <a:p>
            <a:pPr>
              <a:lnSpc>
                <a:spcPct val="100000"/>
              </a:lnSpc>
              <a:spcBef>
                <a:spcPts val="100"/>
              </a:spcBef>
            </a:pPr>
            <a:r>
              <a:rPr lang="ru-RU" sz="1800" dirty="0"/>
              <a:t>Сокет создается как </a:t>
            </a:r>
            <a:r>
              <a:rPr lang="ru-RU" sz="1800" b="1" dirty="0"/>
              <a:t>файл в файловой системе</a:t>
            </a:r>
            <a:r>
              <a:rPr lang="ru-RU" sz="1800" dirty="0"/>
              <a:t>.</a:t>
            </a:r>
          </a:p>
          <a:p>
            <a:pPr>
              <a:lnSpc>
                <a:spcPct val="100000"/>
              </a:lnSpc>
              <a:spcBef>
                <a:spcPts val="100"/>
              </a:spcBef>
            </a:pPr>
            <a:r>
              <a:rPr lang="ru-RU" sz="1800" dirty="0"/>
              <a:t>Этот файл служит точкой общения между процессами.</a:t>
            </a:r>
          </a:p>
          <a:p>
            <a:pPr>
              <a:lnSpc>
                <a:spcPct val="100000"/>
              </a:lnSpc>
              <a:spcBef>
                <a:spcPts val="100"/>
              </a:spcBef>
            </a:pPr>
            <a:r>
              <a:rPr lang="ru-RU" sz="1800" dirty="0"/>
              <a:t>Один процесс «слушает» (ждёт подключения) на этом файле, другой — подключается.</a:t>
            </a:r>
            <a:endParaRPr lang="ru-RU" sz="2000" dirty="0"/>
          </a:p>
          <a:p>
            <a:pPr>
              <a:lnSpc>
                <a:spcPct val="100000"/>
              </a:lnSpc>
              <a:buNone/>
            </a:pPr>
            <a:r>
              <a:rPr lang="ru-RU" sz="2000" b="1" dirty="0"/>
              <a:t>✅ Преимущества файловых сокетов</a:t>
            </a:r>
            <a:endParaRPr lang="ru-RU" sz="2000" dirty="0"/>
          </a:p>
          <a:p>
            <a:pPr>
              <a:lnSpc>
                <a:spcPct val="100000"/>
              </a:lnSpc>
              <a:spcBef>
                <a:spcPts val="100"/>
              </a:spcBef>
            </a:pPr>
            <a:r>
              <a:rPr lang="ru-RU" sz="1800" b="1" dirty="0"/>
              <a:t>Быстрее</a:t>
            </a:r>
            <a:r>
              <a:rPr lang="ru-RU" sz="1800" dirty="0"/>
              <a:t>, чем сетевые, потому что не используются сетевые протоколы.</a:t>
            </a:r>
          </a:p>
          <a:p>
            <a:pPr>
              <a:lnSpc>
                <a:spcPct val="100000"/>
              </a:lnSpc>
              <a:spcBef>
                <a:spcPts val="100"/>
              </a:spcBef>
            </a:pPr>
            <a:r>
              <a:rPr lang="ru-RU" sz="1800" b="1" dirty="0"/>
              <a:t>Простая настройка</a:t>
            </a:r>
            <a:r>
              <a:rPr lang="ru-RU" sz="1800" dirty="0"/>
              <a:t> — не нужно думать о портах и </a:t>
            </a:r>
            <a:r>
              <a:rPr lang="en" sz="1800" dirty="0"/>
              <a:t>IP.</a:t>
            </a:r>
          </a:p>
          <a:p>
            <a:pPr>
              <a:lnSpc>
                <a:spcPct val="100000"/>
              </a:lnSpc>
              <a:spcBef>
                <a:spcPts val="100"/>
              </a:spcBef>
            </a:pPr>
            <a:r>
              <a:rPr lang="ru-RU" sz="1800" b="1" dirty="0"/>
              <a:t>Безопасность</a:t>
            </a:r>
            <a:r>
              <a:rPr lang="ru-RU" sz="1800" dirty="0"/>
              <a:t> — доступ к сокету можно ограничить стандартными правами на файлы.</a:t>
            </a:r>
          </a:p>
        </p:txBody>
      </p:sp>
      <p:sp>
        <p:nvSpPr>
          <p:cNvPr id="5" name="TextBox 4">
            <a:extLst>
              <a:ext uri="{FF2B5EF4-FFF2-40B4-BE49-F238E27FC236}">
                <a16:creationId xmlns:a16="http://schemas.microsoft.com/office/drawing/2014/main" id="{FF1A7A3A-9B54-F025-1941-7911BADF163F}"/>
              </a:ext>
            </a:extLst>
          </p:cNvPr>
          <p:cNvSpPr txBox="1"/>
          <p:nvPr/>
        </p:nvSpPr>
        <p:spPr>
          <a:xfrm>
            <a:off x="124770" y="4582046"/>
            <a:ext cx="11826066" cy="2339102"/>
          </a:xfrm>
          <a:prstGeom prst="rect">
            <a:avLst/>
          </a:prstGeom>
          <a:solidFill>
            <a:schemeClr val="tx1"/>
          </a:solidFill>
        </p:spPr>
        <p:txBody>
          <a:bodyPr wrap="square">
            <a:spAutoFit/>
          </a:bodyPr>
          <a:lstStyle/>
          <a:p>
            <a:pPr>
              <a:buNone/>
            </a:pPr>
            <a:r>
              <a:rPr lang="en" noProof="1">
                <a:solidFill>
                  <a:srgbClr val="2FFF12"/>
                </a:solidFill>
                <a:effectLst/>
                <a:latin typeface="Consolas" panose="020B0609020204030204" pitchFamily="49" charset="0"/>
                <a:cs typeface="Consolas" panose="020B0609020204030204" pitchFamily="49" charset="0"/>
              </a:rPr>
              <a:t>% lsof -U | grep /</a:t>
            </a:r>
          </a:p>
          <a:p>
            <a:pPr>
              <a:buNone/>
            </a:pPr>
            <a:r>
              <a:rPr lang="en" sz="1600" noProof="1">
                <a:solidFill>
                  <a:srgbClr val="2FFF12"/>
                </a:solidFill>
                <a:effectLst/>
                <a:latin typeface="Consolas" panose="020B0609020204030204" pitchFamily="49" charset="0"/>
                <a:cs typeface="Consolas" panose="020B0609020204030204" pitchFamily="49" charset="0"/>
              </a:rPr>
              <a:t>COMMAND     PID    USER   FD   TYPE             DEVICE SIZE/OFF NODE NAME</a:t>
            </a:r>
          </a:p>
          <a:p>
            <a:pPr>
              <a:buNone/>
            </a:pPr>
            <a:r>
              <a:rPr lang="en" sz="1600" noProof="1">
                <a:solidFill>
                  <a:srgbClr val="2FFF12"/>
                </a:solidFill>
                <a:effectLst/>
                <a:latin typeface="Consolas" panose="020B0609020204030204" pitchFamily="49" charset="0"/>
                <a:cs typeface="Consolas" panose="020B0609020204030204" pitchFamily="49" charset="0"/>
              </a:rPr>
              <a:t>Google     1183 trueman    5u  unix 0xb10789041f286e51      0t0      /var/folders/xs/.../SingletonSocket</a:t>
            </a:r>
          </a:p>
          <a:p>
            <a:pPr>
              <a:buNone/>
            </a:pPr>
            <a:r>
              <a:rPr lang="en" sz="1600" noProof="1">
                <a:solidFill>
                  <a:srgbClr val="2FFF12"/>
                </a:solidFill>
                <a:effectLst/>
                <a:latin typeface="Consolas" panose="020B0609020204030204" pitchFamily="49" charset="0"/>
                <a:cs typeface="Consolas" panose="020B0609020204030204" pitchFamily="49" charset="0"/>
              </a:rPr>
              <a:t>Poe        1322 trueman   21u  unix 0xafbf892b022ead30      0t0      /var/folders/.../SingletonSocket</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28u  unix 0x2ff9a1174da797f7      0t0      /tmp/drivefs_ipc.503</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45u  unix 0xae952366561c308f      0t0      /tmp/drivefs_ipc.503_shell</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119u  unix 0xf4ff1e852d3547e5      0t0      /tmp/drivefs_ipc.503_shell</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130u  unix 0x6c21700e1a2eadfb      0t0      /Users/trueman/.../ipc2553878012</a:t>
            </a:r>
          </a:p>
          <a:p>
            <a:r>
              <a:rPr lang="en" sz="1600" noProof="1">
                <a:solidFill>
                  <a:srgbClr val="2FFF12"/>
                </a:solidFill>
                <a:effectLst/>
                <a:latin typeface="Consolas" panose="020B0609020204030204" pitchFamily="49" charset="0"/>
                <a:cs typeface="Consolas" panose="020B0609020204030204" pitchFamily="49" charset="0"/>
              </a:rPr>
              <a:t>Google     1385 trueman  134u  unix 0x17e62fdd9bdb0876      0t0      /Users/trueman/.../ipc2553878012</a:t>
            </a:r>
          </a:p>
        </p:txBody>
      </p:sp>
      <p:sp>
        <p:nvSpPr>
          <p:cNvPr id="6" name="TextBox 5">
            <a:extLst>
              <a:ext uri="{FF2B5EF4-FFF2-40B4-BE49-F238E27FC236}">
                <a16:creationId xmlns:a16="http://schemas.microsoft.com/office/drawing/2014/main" id="{7F43F6DF-CB88-F6A1-CB67-0CCBB6585F15}"/>
              </a:ext>
            </a:extLst>
          </p:cNvPr>
          <p:cNvSpPr txBox="1"/>
          <p:nvPr/>
        </p:nvSpPr>
        <p:spPr>
          <a:xfrm>
            <a:off x="341644" y="3547068"/>
            <a:ext cx="5874935" cy="877163"/>
          </a:xfrm>
          <a:prstGeom prst="rect">
            <a:avLst/>
          </a:prstGeom>
          <a:solidFill>
            <a:schemeClr val="accent3">
              <a:lumMod val="20000"/>
              <a:lumOff val="80000"/>
            </a:schemeClr>
          </a:solidFill>
        </p:spPr>
        <p:txBody>
          <a:bodyPr wrap="square" rtlCol="0">
            <a:spAutoFit/>
          </a:bodyPr>
          <a:lstStyle/>
          <a:p>
            <a:r>
              <a:rPr lang="ru-RU" sz="1700" noProof="1">
                <a:cs typeface="Consolas" panose="020B0609020204030204" pitchFamily="49" charset="0"/>
              </a:rPr>
              <a:t>Файл-сокеты для </a:t>
            </a:r>
            <a:r>
              <a:rPr lang="en-US" sz="1700" noProof="1">
                <a:cs typeface="Consolas" panose="020B0609020204030204" pitchFamily="49" charset="0"/>
              </a:rPr>
              <a:t>postgresql:</a:t>
            </a:r>
            <a:endParaRPr lang="ru-RU" sz="1700" noProof="1">
              <a:cs typeface="Consolas" panose="020B0609020204030204" pitchFamily="49" charset="0"/>
            </a:endParaRP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/var/run/postgresql/.s.PGSQL.5432</a:t>
            </a:r>
            <a:r>
              <a:rPr lang="en" sz="1700" noProof="1">
                <a:cs typeface="Consolas" panose="020B0609020204030204" pitchFamily="49" charset="0"/>
              </a:rPr>
              <a:t> (Debian/Ubuntu)</a:t>
            </a: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/tmp/.s.PGSQL.5432</a:t>
            </a:r>
            <a:r>
              <a:rPr lang="en" sz="1700" noProof="1">
                <a:cs typeface="Consolas" panose="020B0609020204030204" pitchFamily="49" charset="0"/>
              </a:rPr>
              <a:t> (RedHat/CentOS, macOS)</a:t>
            </a:r>
          </a:p>
        </p:txBody>
      </p:sp>
      <p:sp>
        <p:nvSpPr>
          <p:cNvPr id="8" name="TextBox 7">
            <a:extLst>
              <a:ext uri="{FF2B5EF4-FFF2-40B4-BE49-F238E27FC236}">
                <a16:creationId xmlns:a16="http://schemas.microsoft.com/office/drawing/2014/main" id="{81995A60-C15E-3C4B-3E18-CE21419B97E8}"/>
              </a:ext>
            </a:extLst>
          </p:cNvPr>
          <p:cNvSpPr txBox="1"/>
          <p:nvPr/>
        </p:nvSpPr>
        <p:spPr>
          <a:xfrm>
            <a:off x="6390754" y="3547068"/>
            <a:ext cx="5409358" cy="877163"/>
          </a:xfrm>
          <a:prstGeom prst="rect">
            <a:avLst/>
          </a:prstGeom>
          <a:solidFill>
            <a:schemeClr val="accent3">
              <a:lumMod val="20000"/>
              <a:lumOff val="80000"/>
            </a:schemeClr>
          </a:solidFill>
        </p:spPr>
        <p:txBody>
          <a:bodyPr wrap="square">
            <a:spAutoFit/>
          </a:bodyPr>
          <a:lstStyle/>
          <a:p>
            <a:r>
              <a:rPr lang="ru-RU" sz="1700" noProof="1">
                <a:cs typeface="Consolas" panose="020B0609020204030204" pitchFamily="49" charset="0"/>
              </a:rPr>
              <a:t>Файл-сокеты для </a:t>
            </a:r>
            <a:r>
              <a:rPr lang="en-US" sz="1700" noProof="1">
                <a:cs typeface="Consolas" panose="020B0609020204030204" pitchFamily="49" charset="0"/>
              </a:rPr>
              <a:t>mysql:</a:t>
            </a:r>
            <a:endParaRPr lang="en" sz="1700" noProof="1">
              <a:latin typeface="Consolas" panose="020B0609020204030204" pitchFamily="49" charset="0"/>
              <a:cs typeface="Consolas" panose="020B0609020204030204" pitchFamily="49" charset="0"/>
            </a:endParaRP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/var/run/mysqld/mysqld.sock</a:t>
            </a:r>
            <a:r>
              <a:rPr lang="en" sz="1700" noProof="1"/>
              <a:t> (Debian/Ubuntu)</a:t>
            </a: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/tmp/mysql.sock</a:t>
            </a:r>
            <a:r>
              <a:rPr lang="en" sz="1700" noProof="1"/>
              <a:t> (RedHat/CentOS, macOS)</a:t>
            </a:r>
          </a:p>
        </p:txBody>
      </p:sp>
      <p:sp>
        <p:nvSpPr>
          <p:cNvPr id="10" name="TextBox 9">
            <a:extLst>
              <a:ext uri="{FF2B5EF4-FFF2-40B4-BE49-F238E27FC236}">
                <a16:creationId xmlns:a16="http://schemas.microsoft.com/office/drawing/2014/main" id="{C8F0EE4D-68FF-551D-1A8D-B0B2B79CFBB5}"/>
              </a:ext>
            </a:extLst>
          </p:cNvPr>
          <p:cNvSpPr txBox="1"/>
          <p:nvPr/>
        </p:nvSpPr>
        <p:spPr>
          <a:xfrm>
            <a:off x="9252857" y="1038107"/>
            <a:ext cx="2939143" cy="2554545"/>
          </a:xfrm>
          <a:prstGeom prst="rect">
            <a:avLst/>
          </a:prstGeom>
          <a:solidFill>
            <a:schemeClr val="accent6">
              <a:lumMod val="20000"/>
              <a:lumOff val="80000"/>
            </a:schemeClr>
          </a:solidFill>
        </p:spPr>
        <p:txBody>
          <a:bodyPr wrap="square">
            <a:spAutoFit/>
          </a:bodyPr>
          <a:lstStyle/>
          <a:p>
            <a:pPr>
              <a:buNone/>
            </a:pPr>
            <a:r>
              <a:rPr lang="ru-RU" sz="1600" b="1" dirty="0"/>
              <a:t>Доступны ли файл-сокеты (</a:t>
            </a:r>
            <a:r>
              <a:rPr lang="en" sz="1600" b="1" dirty="0"/>
              <a:t>UNIX-</a:t>
            </a:r>
            <a:r>
              <a:rPr lang="ru-RU" sz="1600" b="1" dirty="0"/>
              <a:t>сокеты) в </a:t>
            </a:r>
            <a:r>
              <a:rPr lang="en" sz="1600" b="1" dirty="0"/>
              <a:t>Windows?</a:t>
            </a:r>
            <a:endParaRPr lang="en" sz="1600" dirty="0"/>
          </a:p>
          <a:p>
            <a:r>
              <a:rPr lang="ru-RU" sz="1600" dirty="0"/>
              <a:t>Традиционно файл-сокеты (</a:t>
            </a:r>
            <a:r>
              <a:rPr lang="en" sz="1600" dirty="0"/>
              <a:t>UNIX domain sockets, AF_UNIX) </a:t>
            </a:r>
            <a:r>
              <a:rPr lang="ru-RU" sz="1600" dirty="0"/>
              <a:t>были недоступны в </a:t>
            </a:r>
            <a:r>
              <a:rPr lang="en" sz="1600" dirty="0"/>
              <a:t>Windows, </a:t>
            </a:r>
            <a:r>
              <a:rPr lang="ru-RU" sz="1600" dirty="0"/>
              <a:t>но ситуация изменилась в </a:t>
            </a:r>
            <a:r>
              <a:rPr lang="en" sz="1600" dirty="0"/>
              <a:t>Windows 10 (</a:t>
            </a:r>
            <a:r>
              <a:rPr lang="ru-RU" sz="1600" dirty="0"/>
              <a:t>с версии 1809) и </a:t>
            </a:r>
            <a:r>
              <a:rPr lang="en" sz="1600" dirty="0"/>
              <a:t>Windows Server 2019, </a:t>
            </a:r>
            <a:r>
              <a:rPr lang="ru-RU" sz="1600" dirty="0"/>
              <a:t>где была добавлена поддержка </a:t>
            </a:r>
            <a:r>
              <a:rPr lang="en" sz="1600" dirty="0"/>
              <a:t>AF_UNIX.</a:t>
            </a:r>
          </a:p>
        </p:txBody>
      </p:sp>
    </p:spTree>
    <p:extLst>
      <p:ext uri="{BB962C8B-B14F-4D97-AF65-F5344CB8AC3E}">
        <p14:creationId xmlns:p14="http://schemas.microsoft.com/office/powerpoint/2010/main" val="118555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1F6BE7-95CD-B3BA-4AAF-7C0EE80D2DB9}"/>
              </a:ext>
            </a:extLst>
          </p:cNvPr>
          <p:cNvSpPr>
            <a:spLocks noGrp="1"/>
          </p:cNvSpPr>
          <p:nvPr>
            <p:ph type="title"/>
          </p:nvPr>
        </p:nvSpPr>
        <p:spPr>
          <a:xfrm>
            <a:off x="667378" y="205343"/>
            <a:ext cx="10515600" cy="749251"/>
          </a:xfrm>
        </p:spPr>
        <p:txBody>
          <a:bodyPr/>
          <a:lstStyle/>
          <a:p>
            <a:r>
              <a:rPr lang="ru-RU" dirty="0"/>
              <a:t>Сетевые сокеты</a:t>
            </a:r>
            <a:r>
              <a:rPr lang="en-US" dirty="0"/>
              <a:t> </a:t>
            </a:r>
            <a:r>
              <a:rPr lang="ru-RU" dirty="0"/>
              <a:t>(</a:t>
            </a:r>
            <a:r>
              <a:rPr lang="en-US" dirty="0"/>
              <a:t>TCP/UDP-</a:t>
            </a:r>
            <a:r>
              <a:rPr lang="ru-RU" dirty="0"/>
              <a:t>сокеты)</a:t>
            </a:r>
          </a:p>
        </p:txBody>
      </p:sp>
      <p:sp>
        <p:nvSpPr>
          <p:cNvPr id="3" name="Объект 2">
            <a:extLst>
              <a:ext uri="{FF2B5EF4-FFF2-40B4-BE49-F238E27FC236}">
                <a16:creationId xmlns:a16="http://schemas.microsoft.com/office/drawing/2014/main" id="{D9DE1222-91B4-75A3-6AB0-42F8F00C9B66}"/>
              </a:ext>
            </a:extLst>
          </p:cNvPr>
          <p:cNvSpPr>
            <a:spLocks noGrp="1"/>
          </p:cNvSpPr>
          <p:nvPr>
            <p:ph idx="1"/>
          </p:nvPr>
        </p:nvSpPr>
        <p:spPr>
          <a:xfrm>
            <a:off x="667378" y="954594"/>
            <a:ext cx="10515600" cy="3326004"/>
          </a:xfrm>
        </p:spPr>
        <p:txBody>
          <a:bodyPr/>
          <a:lstStyle/>
          <a:p>
            <a:pPr>
              <a:lnSpc>
                <a:spcPct val="100000"/>
              </a:lnSpc>
              <a:buNone/>
            </a:pPr>
            <a:r>
              <a:rPr lang="ru-RU" sz="2000" dirty="0"/>
              <a:t>Сетевые сокеты используются для связи между хостами в</a:t>
            </a:r>
            <a:r>
              <a:rPr lang="en-US" sz="2000" dirty="0"/>
              <a:t> </a:t>
            </a:r>
            <a:r>
              <a:rPr lang="ru-RU" sz="2000" dirty="0"/>
              <a:t>сети с помощью протоколов:</a:t>
            </a:r>
          </a:p>
          <a:p>
            <a:pPr>
              <a:lnSpc>
                <a:spcPct val="100000"/>
              </a:lnSpc>
              <a:spcBef>
                <a:spcPts val="500"/>
              </a:spcBef>
            </a:pPr>
            <a:r>
              <a:rPr lang="en" sz="2000" b="1" dirty="0"/>
              <a:t>TCP</a:t>
            </a:r>
            <a:r>
              <a:rPr lang="en" sz="2000" dirty="0"/>
              <a:t> (</a:t>
            </a:r>
            <a:r>
              <a:rPr lang="ru-RU" sz="2000" dirty="0"/>
              <a:t>надежный, с установлением соединения).</a:t>
            </a:r>
          </a:p>
          <a:p>
            <a:pPr>
              <a:lnSpc>
                <a:spcPct val="100000"/>
              </a:lnSpc>
              <a:spcBef>
                <a:spcPts val="500"/>
              </a:spcBef>
            </a:pPr>
            <a:r>
              <a:rPr lang="en" sz="2000" b="1" dirty="0"/>
              <a:t>UDP</a:t>
            </a:r>
            <a:r>
              <a:rPr lang="en" sz="2000" dirty="0"/>
              <a:t> (</a:t>
            </a:r>
            <a:r>
              <a:rPr lang="ru-RU" sz="2000" dirty="0"/>
              <a:t>быстрый, без установки соединения).</a:t>
            </a:r>
          </a:p>
          <a:p>
            <a:pPr>
              <a:lnSpc>
                <a:spcPct val="100000"/>
              </a:lnSpc>
              <a:buNone/>
            </a:pPr>
            <a:r>
              <a:rPr lang="ru-RU" sz="2000" b="1" dirty="0"/>
              <a:t>🧩 Как это работает?</a:t>
            </a:r>
            <a:endParaRPr lang="ru-RU" sz="2000" dirty="0"/>
          </a:p>
          <a:p>
            <a:pPr>
              <a:lnSpc>
                <a:spcPct val="100000"/>
              </a:lnSpc>
              <a:spcBef>
                <a:spcPts val="500"/>
              </a:spcBef>
            </a:pPr>
            <a:r>
              <a:rPr lang="ru-RU" sz="2000" dirty="0"/>
              <a:t>Сетевой сокет привязывается к </a:t>
            </a:r>
            <a:r>
              <a:rPr lang="en" sz="2000" b="1" dirty="0"/>
              <a:t>IP-</a:t>
            </a:r>
            <a:r>
              <a:rPr lang="ru-RU" sz="2000" b="1" dirty="0"/>
              <a:t>адресу и порту</a:t>
            </a:r>
            <a:r>
              <a:rPr lang="ru-RU" sz="2000" dirty="0"/>
              <a:t>.</a:t>
            </a:r>
          </a:p>
          <a:p>
            <a:pPr>
              <a:lnSpc>
                <a:spcPct val="100000"/>
              </a:lnSpc>
              <a:spcBef>
                <a:spcPts val="500"/>
              </a:spcBef>
            </a:pPr>
            <a:r>
              <a:rPr lang="ru-RU" sz="2000" dirty="0"/>
              <a:t>Сервер слушает на определённом адресе и порту.</a:t>
            </a:r>
          </a:p>
          <a:p>
            <a:pPr>
              <a:lnSpc>
                <a:spcPct val="100000"/>
              </a:lnSpc>
              <a:spcBef>
                <a:spcPts val="500"/>
              </a:spcBef>
            </a:pPr>
            <a:r>
              <a:rPr lang="ru-RU" sz="2000" dirty="0"/>
              <a:t>Клиент подключается к этому адресу и порту.</a:t>
            </a:r>
          </a:p>
          <a:p>
            <a:pPr marL="0" indent="0">
              <a:lnSpc>
                <a:spcPct val="100000"/>
              </a:lnSpc>
              <a:buNone/>
            </a:pPr>
            <a:endParaRPr lang="ru-RU" sz="2000" dirty="0"/>
          </a:p>
        </p:txBody>
      </p:sp>
      <p:pic>
        <p:nvPicPr>
          <p:cNvPr id="4098" name="Picture 2" descr="Socket Programming: the Socket interface sits between the Application layer and the transport layer. We associate the client and and server with a socket to communicate across the network. The routers in-between do not &quot;speak&quot; the transport layer or application layer protocols. This is analogous to not having the postal mail system look inside your mail!">
            <a:extLst>
              <a:ext uri="{FF2B5EF4-FFF2-40B4-BE49-F238E27FC236}">
                <a16:creationId xmlns:a16="http://schemas.microsoft.com/office/drawing/2014/main" id="{35733EEC-FEA0-6D01-9175-27A6615DA4B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173578" y="1453977"/>
            <a:ext cx="4924637" cy="1851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89F52A-0899-A10F-BD4B-7C0DBE79DC39}"/>
              </a:ext>
            </a:extLst>
          </p:cNvPr>
          <p:cNvSpPr txBox="1"/>
          <p:nvPr/>
        </p:nvSpPr>
        <p:spPr>
          <a:xfrm>
            <a:off x="853272" y="3901670"/>
            <a:ext cx="10143811" cy="2834622"/>
          </a:xfrm>
          <a:prstGeom prst="rect">
            <a:avLst/>
          </a:prstGeom>
          <a:solidFill>
            <a:schemeClr val="tx1"/>
          </a:solidFill>
        </p:spPr>
        <p:txBody>
          <a:bodyPr wrap="square">
            <a:spAutoFit/>
          </a:bodyPr>
          <a:lstStyle/>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 netstat -a | head -10</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Active Internet connections (including servers)</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Proto Recv-Q Send-Q  Local Address          Foreign Address        (state)    </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localhost.50119        *.*                    LISTEN     </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10.20.43.66.50070      arn11s12-in-f3.1.https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10.20.43.66.50069      arn11s12-in-f3.1.https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10.20.43.66.50054      lq-in-f188.1e100.5228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10.20.43.66.50047      149.154.167.223.https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10.20.43.66.50046      149.154.167.223.https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10.20.43.66.50045      arn09s23-in-f5.1.https ESTABLISHED</a:t>
            </a:r>
          </a:p>
          <a:p>
            <a:pPr>
              <a:lnSpc>
                <a:spcPct val="90000"/>
              </a:lnSpc>
            </a:pPr>
            <a:r>
              <a:rPr lang="ru-RU" noProof="1">
                <a:solidFill>
                  <a:srgbClr val="2FFF12"/>
                </a:solidFill>
                <a:effectLst/>
                <a:latin typeface="Consolas" panose="020B0609020204030204" pitchFamily="49" charset="0"/>
                <a:cs typeface="Consolas" panose="020B0609020204030204" pitchFamily="49" charset="0"/>
              </a:rPr>
              <a:t>tcp4       0      0  10.20.43.66.50044      149.154.167.222.https  ESTABLISHED</a:t>
            </a:r>
          </a:p>
        </p:txBody>
      </p:sp>
    </p:spTree>
    <p:extLst>
      <p:ext uri="{BB962C8B-B14F-4D97-AF65-F5344CB8AC3E}">
        <p14:creationId xmlns:p14="http://schemas.microsoft.com/office/powerpoint/2010/main" val="9263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50D83-60A5-4303-7814-FF32147FF77A}"/>
              </a:ext>
            </a:extLst>
          </p:cNvPr>
          <p:cNvSpPr>
            <a:spLocks noGrp="1"/>
          </p:cNvSpPr>
          <p:nvPr>
            <p:ph type="title"/>
          </p:nvPr>
        </p:nvSpPr>
        <p:spPr>
          <a:xfrm>
            <a:off x="838200" y="145054"/>
            <a:ext cx="10515600" cy="709057"/>
          </a:xfrm>
        </p:spPr>
        <p:txBody>
          <a:bodyPr>
            <a:normAutofit/>
          </a:bodyPr>
          <a:lstStyle/>
          <a:p>
            <a:r>
              <a:rPr lang="ru-RU" dirty="0"/>
              <a:t>Сокеты</a:t>
            </a:r>
            <a:r>
              <a:rPr lang="en-US" dirty="0"/>
              <a:t>: </a:t>
            </a:r>
            <a:r>
              <a:rPr lang="ru-RU" dirty="0"/>
              <a:t>буферизация</a:t>
            </a:r>
          </a:p>
        </p:txBody>
      </p:sp>
      <p:sp>
        <p:nvSpPr>
          <p:cNvPr id="3" name="Объект 2">
            <a:extLst>
              <a:ext uri="{FF2B5EF4-FFF2-40B4-BE49-F238E27FC236}">
                <a16:creationId xmlns:a16="http://schemas.microsoft.com/office/drawing/2014/main" id="{CC4BC3F2-E29E-1F62-5EDB-1A4A99EEBBB9}"/>
              </a:ext>
            </a:extLst>
          </p:cNvPr>
          <p:cNvSpPr>
            <a:spLocks noGrp="1"/>
          </p:cNvSpPr>
          <p:nvPr>
            <p:ph idx="1"/>
          </p:nvPr>
        </p:nvSpPr>
        <p:spPr>
          <a:xfrm>
            <a:off x="838200" y="793826"/>
            <a:ext cx="10515600" cy="4402185"/>
          </a:xfrm>
        </p:spPr>
        <p:txBody>
          <a:bodyPr/>
          <a:lstStyle/>
          <a:p>
            <a:pPr marL="0" indent="0">
              <a:lnSpc>
                <a:spcPct val="100000"/>
              </a:lnSpc>
              <a:buNone/>
            </a:pPr>
            <a:r>
              <a:rPr lang="ru-RU" sz="1900" b="1" dirty="0"/>
              <a:t>Как происходит хранение данных в сокетах?</a:t>
            </a:r>
            <a:endParaRPr lang="ru-RU" sz="1900" dirty="0"/>
          </a:p>
          <a:p>
            <a:pPr marL="0" indent="0">
              <a:lnSpc>
                <a:spcPct val="100000"/>
              </a:lnSpc>
              <a:buNone/>
            </a:pPr>
            <a:r>
              <a:rPr lang="ru-RU" sz="1900" dirty="0"/>
              <a:t>Когда один процесс (например, сервер) отправляет данные через </a:t>
            </a:r>
            <a:r>
              <a:rPr lang="en" sz="1900" dirty="0"/>
              <a:t>UNIX-</a:t>
            </a:r>
            <a:r>
              <a:rPr lang="ru-RU" sz="1900" dirty="0"/>
              <a:t>сокет, а другой (клиент) их ещё не получил, эти данные временно сохраняются в </a:t>
            </a:r>
            <a:r>
              <a:rPr lang="ru-RU" sz="1900" b="1" dirty="0"/>
              <a:t>буфере ядра</a:t>
            </a:r>
            <a:r>
              <a:rPr lang="ru-RU" sz="1900" dirty="0"/>
              <a:t>.</a:t>
            </a:r>
            <a:br>
              <a:rPr lang="en-US" sz="1900" dirty="0"/>
            </a:br>
            <a:r>
              <a:rPr lang="ru-RU" sz="1900" dirty="0"/>
              <a:t>Данные, отправленные через </a:t>
            </a:r>
            <a:r>
              <a:rPr lang="en" sz="1900" dirty="0"/>
              <a:t>UNIX-</a:t>
            </a:r>
            <a:r>
              <a:rPr lang="ru-RU" sz="1900" dirty="0"/>
              <a:t>сокет, </a:t>
            </a:r>
            <a:r>
              <a:rPr lang="ru-RU" sz="1900" b="1" dirty="0"/>
              <a:t>всегда хранятся в оперативной памяти</a:t>
            </a:r>
            <a:r>
              <a:rPr lang="ru-RU" sz="1900" dirty="0"/>
              <a:t>.</a:t>
            </a:r>
          </a:p>
          <a:p>
            <a:pPr>
              <a:lnSpc>
                <a:spcPct val="100000"/>
              </a:lnSpc>
              <a:spcBef>
                <a:spcPts val="0"/>
              </a:spcBef>
            </a:pPr>
            <a:r>
              <a:rPr lang="ru-RU" sz="1900" b="1" dirty="0"/>
              <a:t>На диск данные не записываются</a:t>
            </a:r>
            <a:r>
              <a:rPr lang="ru-RU" sz="1900" dirty="0"/>
              <a:t>, потому что </a:t>
            </a:r>
            <a:r>
              <a:rPr lang="en" sz="1900" dirty="0"/>
              <a:t>UNIX-</a:t>
            </a:r>
            <a:r>
              <a:rPr lang="ru-RU" sz="1900" dirty="0"/>
              <a:t>сокет — это механизм обмена данными в памяти (</a:t>
            </a:r>
            <a:r>
              <a:rPr lang="en" sz="1900" dirty="0"/>
              <a:t>IPC, Inter-Process Communication).</a:t>
            </a:r>
          </a:p>
          <a:p>
            <a:pPr>
              <a:lnSpc>
                <a:spcPct val="100000"/>
              </a:lnSpc>
              <a:spcBef>
                <a:spcPts val="0"/>
              </a:spcBef>
            </a:pPr>
            <a:r>
              <a:rPr lang="en" sz="1900" dirty="0"/>
              <a:t>UNIX-</a:t>
            </a:r>
            <a:r>
              <a:rPr lang="ru-RU" sz="1900" dirty="0"/>
              <a:t>сокеты максимально быстры, так как исключают сетевые задержки и работу с файловой системой для данных.</a:t>
            </a:r>
          </a:p>
          <a:p>
            <a:pPr>
              <a:lnSpc>
                <a:spcPct val="100000"/>
              </a:lnSpc>
              <a:buNone/>
            </a:pPr>
            <a:r>
              <a:rPr lang="ru-RU" sz="1900" b="1" dirty="0"/>
              <a:t>Размер буфера сокета (</a:t>
            </a:r>
            <a:r>
              <a:rPr lang="en" sz="1900" b="1" dirty="0"/>
              <a:t>socket buffer size).</a:t>
            </a:r>
            <a:endParaRPr lang="en" sz="1900" dirty="0"/>
          </a:p>
          <a:p>
            <a:pPr>
              <a:lnSpc>
                <a:spcPct val="100000"/>
              </a:lnSpc>
              <a:spcBef>
                <a:spcPts val="0"/>
              </a:spcBef>
              <a:buNone/>
            </a:pPr>
            <a:r>
              <a:rPr lang="ru-RU" sz="1900" dirty="0"/>
              <a:t>У каждого </a:t>
            </a:r>
            <a:r>
              <a:rPr lang="en" sz="1900" dirty="0"/>
              <a:t>UNIX-</a:t>
            </a:r>
            <a:r>
              <a:rPr lang="ru-RU" sz="1900" dirty="0"/>
              <a:t>сокета есть два буфера:</a:t>
            </a:r>
          </a:p>
          <a:p>
            <a:pPr>
              <a:lnSpc>
                <a:spcPct val="100000"/>
              </a:lnSpc>
              <a:spcBef>
                <a:spcPts val="0"/>
              </a:spcBef>
            </a:pPr>
            <a:r>
              <a:rPr lang="en" sz="1900" b="1" dirty="0"/>
              <a:t>Send Buffer</a:t>
            </a:r>
            <a:r>
              <a:rPr lang="en" sz="1900" dirty="0"/>
              <a:t> — </a:t>
            </a:r>
            <a:r>
              <a:rPr lang="ru-RU" sz="1900" dirty="0"/>
              <a:t>буфер отправки данных.</a:t>
            </a:r>
          </a:p>
          <a:p>
            <a:pPr>
              <a:lnSpc>
                <a:spcPct val="100000"/>
              </a:lnSpc>
              <a:spcBef>
                <a:spcPts val="0"/>
              </a:spcBef>
            </a:pPr>
            <a:r>
              <a:rPr lang="en" sz="1900" b="1" dirty="0"/>
              <a:t>Receive Buffer</a:t>
            </a:r>
            <a:r>
              <a:rPr lang="en" sz="1900" dirty="0"/>
              <a:t> — </a:t>
            </a:r>
            <a:r>
              <a:rPr lang="ru-RU" sz="1900" dirty="0"/>
              <a:t>буфер приёма данных.</a:t>
            </a:r>
          </a:p>
          <a:p>
            <a:pPr marL="0" indent="0">
              <a:lnSpc>
                <a:spcPct val="100000"/>
              </a:lnSpc>
              <a:spcBef>
                <a:spcPts val="0"/>
              </a:spcBef>
              <a:buNone/>
            </a:pPr>
            <a:r>
              <a:rPr lang="ru-RU" sz="1900" dirty="0"/>
              <a:t>Размер буферов определяет, сколько данных может</a:t>
            </a:r>
            <a:br>
              <a:rPr lang="en-US" sz="1900" dirty="0"/>
            </a:br>
            <a:r>
              <a:rPr lang="ru-RU" sz="1900" dirty="0"/>
              <a:t>быть передано, пока получатель ещё не прочитал их.</a:t>
            </a:r>
          </a:p>
        </p:txBody>
      </p:sp>
      <p:sp>
        <p:nvSpPr>
          <p:cNvPr id="5" name="TextBox 4">
            <a:extLst>
              <a:ext uri="{FF2B5EF4-FFF2-40B4-BE49-F238E27FC236}">
                <a16:creationId xmlns:a16="http://schemas.microsoft.com/office/drawing/2014/main" id="{08130E7D-E439-0E78-FB8F-1BC413704D6E}"/>
              </a:ext>
            </a:extLst>
          </p:cNvPr>
          <p:cNvSpPr txBox="1"/>
          <p:nvPr/>
        </p:nvSpPr>
        <p:spPr>
          <a:xfrm>
            <a:off x="365927" y="5196011"/>
            <a:ext cx="6135357" cy="1661993"/>
          </a:xfrm>
          <a:prstGeom prst="rect">
            <a:avLst/>
          </a:prstGeom>
          <a:solidFill>
            <a:schemeClr val="tx1">
              <a:lumMod val="85000"/>
              <a:lumOff val="15000"/>
            </a:schemeClr>
          </a:solidFill>
        </p:spPr>
        <p:txBody>
          <a:bodyPr wrap="square">
            <a:spAutoFit/>
          </a:bodyPr>
          <a:lstStyle/>
          <a:p>
            <a:pPr>
              <a:buNone/>
            </a:pPr>
            <a:r>
              <a:rPr lang="ru-RU" sz="1700" noProof="1">
                <a:solidFill>
                  <a:schemeClr val="bg2">
                    <a:lumMod val="90000"/>
                  </a:schemeClr>
                </a:solidFill>
                <a:cs typeface="Consolas" panose="020B0609020204030204" pitchFamily="49" charset="0"/>
              </a:rPr>
              <a:t># </a:t>
            </a:r>
            <a:r>
              <a:rPr lang="en-US" sz="1700" noProof="1">
                <a:solidFill>
                  <a:schemeClr val="bg2">
                    <a:lumMod val="90000"/>
                  </a:schemeClr>
                </a:solidFill>
                <a:cs typeface="Consolas" panose="020B0609020204030204" pitchFamily="49" charset="0"/>
              </a:rPr>
              <a:t>MACOS: </a:t>
            </a:r>
            <a:r>
              <a:rPr lang="ru-RU" sz="1700" noProof="1">
                <a:solidFill>
                  <a:schemeClr val="bg2">
                    <a:lumMod val="90000"/>
                  </a:schemeClr>
                </a:solidFill>
                <a:cs typeface="Consolas" panose="020B0609020204030204" pitchFamily="49" charset="0"/>
              </a:rPr>
              <a:t>Размер буфера для приема (TCP)</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rgbClr val="00FA00"/>
                </a:solidFill>
                <a:latin typeface="Consolas" panose="020B0609020204030204" pitchFamily="49" charset="0"/>
                <a:cs typeface="Consolas" panose="020B0609020204030204" pitchFamily="49" charset="0"/>
              </a:rPr>
              <a:t>%</a:t>
            </a:r>
            <a:r>
              <a:rPr lang="en-US" sz="1700" noProof="1">
                <a:solidFill>
                  <a:srgbClr val="00FA00"/>
                </a:solidFill>
                <a:latin typeface="Consolas" panose="020B0609020204030204" pitchFamily="49" charset="0"/>
                <a:cs typeface="Consolas" panose="020B0609020204030204" pitchFamily="49" charset="0"/>
              </a:rPr>
              <a:t> </a:t>
            </a:r>
            <a:r>
              <a:rPr lang="ru-RU" sz="1700" noProof="1">
                <a:solidFill>
                  <a:srgbClr val="00FA00"/>
                </a:solidFill>
                <a:latin typeface="Consolas" panose="020B0609020204030204" pitchFamily="49" charset="0"/>
                <a:cs typeface="Consolas" panose="020B0609020204030204" pitchFamily="49" charset="0"/>
              </a:rPr>
              <a:t>sysctl net.inet.tcp.recvspace </a:t>
            </a:r>
            <a:endParaRPr lang="ru-RU" sz="1700" noProof="1">
              <a:solidFill>
                <a:srgbClr val="00FA00"/>
              </a:solidFill>
              <a:cs typeface="Consolas" panose="020B0609020204030204" pitchFamily="49" charset="0"/>
            </a:endParaRPr>
          </a:p>
          <a:p>
            <a:r>
              <a:rPr lang="ru-RU" sz="1700" noProof="1">
                <a:solidFill>
                  <a:srgbClr val="00FA00"/>
                </a:solidFill>
                <a:latin typeface="Consolas" panose="020B0609020204030204" pitchFamily="49" charset="0"/>
                <a:cs typeface="Consolas" panose="020B0609020204030204" pitchFamily="49" charset="0"/>
              </a:rPr>
              <a:t>net.inet.tcp.recvspace: 131072</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chemeClr val="bg2">
                    <a:lumMod val="90000"/>
                  </a:schemeClr>
                </a:solidFill>
                <a:cs typeface="Consolas" panose="020B0609020204030204" pitchFamily="49" charset="0"/>
              </a:rPr>
              <a:t># Размер буфера для отправки (TCP)</a:t>
            </a:r>
            <a:endParaRPr lang="ru-RU" sz="1700" noProof="1">
              <a:solidFill>
                <a:schemeClr val="bg2">
                  <a:lumMod val="90000"/>
                </a:schemeClr>
              </a:solidFill>
              <a:latin typeface="Consolas" panose="020B0609020204030204" pitchFamily="49" charset="0"/>
              <a:cs typeface="Consolas" panose="020B0609020204030204" pitchFamily="49" charset="0"/>
            </a:endParaRPr>
          </a:p>
          <a:p>
            <a:r>
              <a:rPr lang="ru-RU" sz="1700" noProof="1">
                <a:solidFill>
                  <a:srgbClr val="00FA00"/>
                </a:solidFill>
                <a:latin typeface="Consolas" panose="020B0609020204030204" pitchFamily="49" charset="0"/>
                <a:cs typeface="Consolas" panose="020B0609020204030204" pitchFamily="49" charset="0"/>
              </a:rPr>
              <a:t>%</a:t>
            </a:r>
            <a:r>
              <a:rPr lang="en-US" sz="1700" noProof="1">
                <a:solidFill>
                  <a:srgbClr val="00FA00"/>
                </a:solidFill>
                <a:latin typeface="Consolas" panose="020B0609020204030204" pitchFamily="49" charset="0"/>
                <a:cs typeface="Consolas" panose="020B0609020204030204" pitchFamily="49" charset="0"/>
              </a:rPr>
              <a:t> </a:t>
            </a:r>
            <a:r>
              <a:rPr lang="ru-RU" sz="1700" noProof="1">
                <a:solidFill>
                  <a:srgbClr val="00FA00"/>
                </a:solidFill>
                <a:latin typeface="Consolas" panose="020B0609020204030204" pitchFamily="49" charset="0"/>
                <a:cs typeface="Consolas" panose="020B0609020204030204" pitchFamily="49" charset="0"/>
              </a:rPr>
              <a:t>sysctl net.inet.tcp.sendspace</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rgbClr val="00FA00"/>
                </a:solidFill>
                <a:latin typeface="Consolas" panose="020B0609020204030204" pitchFamily="49" charset="0"/>
                <a:cs typeface="Consolas" panose="020B0609020204030204" pitchFamily="49" charset="0"/>
              </a:rPr>
              <a:t>net.inet.tcp.sendspace: 131072</a:t>
            </a:r>
          </a:p>
        </p:txBody>
      </p:sp>
      <p:sp>
        <p:nvSpPr>
          <p:cNvPr id="7" name="TextBox 6">
            <a:extLst>
              <a:ext uri="{FF2B5EF4-FFF2-40B4-BE49-F238E27FC236}">
                <a16:creationId xmlns:a16="http://schemas.microsoft.com/office/drawing/2014/main" id="{F9843A49-7D1A-A0B5-3E3F-6255FBC8C2F9}"/>
              </a:ext>
            </a:extLst>
          </p:cNvPr>
          <p:cNvSpPr txBox="1"/>
          <p:nvPr/>
        </p:nvSpPr>
        <p:spPr>
          <a:xfrm>
            <a:off x="6886470" y="3328516"/>
            <a:ext cx="5305530" cy="3493264"/>
          </a:xfrm>
          <a:prstGeom prst="rect">
            <a:avLst/>
          </a:prstGeom>
          <a:solidFill>
            <a:schemeClr val="tx1"/>
          </a:solidFill>
        </p:spPr>
        <p:txBody>
          <a:bodyPr wrap="square">
            <a:spAutoFit/>
          </a:bodyPr>
          <a:lstStyle/>
          <a:p>
            <a:r>
              <a:rPr lang="en-US" sz="1700" dirty="0">
                <a:solidFill>
                  <a:schemeClr val="bg2">
                    <a:lumMod val="90000"/>
                  </a:schemeClr>
                </a:solidFill>
              </a:rPr>
              <a:t># LINUX:</a:t>
            </a:r>
            <a:br>
              <a:rPr lang="en-US" sz="1700" dirty="0">
                <a:solidFill>
                  <a:schemeClr val="bg2">
                    <a:lumMod val="90000"/>
                  </a:schemeClr>
                </a:solidFill>
              </a:rPr>
            </a:br>
            <a:r>
              <a:rPr lang="ru-RU" sz="1700" dirty="0">
                <a:solidFill>
                  <a:schemeClr val="bg2">
                    <a:lumMod val="90000"/>
                  </a:schemeClr>
                </a:solidFill>
              </a:rPr>
              <a:t># Размер буфера приема по умолчанию</a:t>
            </a:r>
            <a:br>
              <a:rPr lang="ru-RU" sz="1700" noProof="1">
                <a:solidFill>
                  <a:srgbClr val="2FFF12"/>
                </a:solidFill>
                <a:effectLst/>
                <a:latin typeface="Consolas" panose="020B0609020204030204" pitchFamily="49" charset="0"/>
                <a:cs typeface="Consolas" panose="020B0609020204030204" pitchFamily="49" charset="0"/>
              </a:rPr>
            </a:br>
            <a:r>
              <a:rPr lang="en" sz="1700" noProof="1">
                <a:solidFill>
                  <a:srgbClr val="2FFF12"/>
                </a:solidFill>
                <a:effectLst/>
                <a:latin typeface="Consolas" panose="020B0609020204030204" pitchFamily="49" charset="0"/>
                <a:cs typeface="Consolas" panose="020B0609020204030204" pitchFamily="49" charset="0"/>
              </a:rPr>
              <a:t>$ sysctl net.core.rmem_default</a:t>
            </a:r>
          </a:p>
          <a:p>
            <a:pPr>
              <a:buNone/>
            </a:pPr>
            <a:r>
              <a:rPr lang="en" sz="1700" noProof="1">
                <a:solidFill>
                  <a:srgbClr val="2FFF12"/>
                </a:solidFill>
                <a:effectLst/>
                <a:latin typeface="Consolas" panose="020B0609020204030204" pitchFamily="49" charset="0"/>
                <a:cs typeface="Consolas" panose="020B0609020204030204" pitchFamily="49" charset="0"/>
              </a:rPr>
              <a:t>net.core.rmem_default = 212992</a:t>
            </a:r>
            <a:br>
              <a:rPr lang="ru-RU" sz="1700" noProof="1">
                <a:solidFill>
                  <a:srgbClr val="2FFF12"/>
                </a:solidFill>
                <a:effectLst/>
                <a:latin typeface="Consolas" panose="020B0609020204030204" pitchFamily="49" charset="0"/>
                <a:cs typeface="Consolas" panose="020B0609020204030204" pitchFamily="49" charset="0"/>
              </a:rPr>
            </a:br>
            <a:r>
              <a:rPr lang="ru-RU" sz="1700" dirty="0">
                <a:solidFill>
                  <a:schemeClr val="bg2">
                    <a:lumMod val="90000"/>
                  </a:schemeClr>
                </a:solidFill>
              </a:rPr>
              <a:t># Размер буфера отправки по умолчанию</a:t>
            </a:r>
            <a:endParaRPr lang="en" sz="1700" noProof="1">
              <a:solidFill>
                <a:srgbClr val="2FFF12"/>
              </a:solidFill>
              <a:effectLst/>
              <a:latin typeface="Consolas" panose="020B0609020204030204" pitchFamily="49" charset="0"/>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net.core.wmem_default</a:t>
            </a:r>
          </a:p>
          <a:p>
            <a:r>
              <a:rPr lang="en" sz="1700" noProof="1">
                <a:solidFill>
                  <a:srgbClr val="2FFF12"/>
                </a:solidFill>
                <a:effectLst/>
                <a:latin typeface="Consolas" panose="020B0609020204030204" pitchFamily="49" charset="0"/>
                <a:cs typeface="Consolas" panose="020B0609020204030204" pitchFamily="49" charset="0"/>
              </a:rPr>
              <a:t>net.core.wmem_default = 212992</a:t>
            </a:r>
            <a:br>
              <a:rPr lang="ru-RU" sz="1700" noProof="1">
                <a:solidFill>
                  <a:srgbClr val="2FFF12"/>
                </a:solidFill>
                <a:effectLst/>
                <a:latin typeface="Consolas" panose="020B0609020204030204" pitchFamily="49" charset="0"/>
                <a:cs typeface="Consolas" panose="020B0609020204030204" pitchFamily="49" charset="0"/>
              </a:rPr>
            </a:br>
            <a:r>
              <a:rPr lang="en-US" sz="1700" noProof="1">
                <a:solidFill>
                  <a:schemeClr val="bg2">
                    <a:lumMod val="90000"/>
                  </a:schemeClr>
                </a:solidFill>
                <a:effectLst/>
                <a:cs typeface="Consolas" panose="020B0609020204030204" pitchFamily="49" charset="0"/>
              </a:rPr>
              <a:t># </a:t>
            </a:r>
            <a:r>
              <a:rPr lang="ru-RU" sz="1700" dirty="0">
                <a:solidFill>
                  <a:schemeClr val="bg2">
                    <a:lumMod val="90000"/>
                  </a:schemeClr>
                </a:solidFill>
              </a:rPr>
              <a:t>Максимальный размер буфера приема</a:t>
            </a:r>
            <a:endParaRPr lang="en" sz="1700" noProof="1">
              <a:solidFill>
                <a:schemeClr val="bg2">
                  <a:lumMod val="90000"/>
                </a:schemeClr>
              </a:solidFill>
              <a:effectLst/>
              <a:latin typeface="Consolas" panose="020B0609020204030204" pitchFamily="49" charset="0"/>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net.core.rmem_max</a:t>
            </a:r>
          </a:p>
          <a:p>
            <a:pPr>
              <a:buNone/>
            </a:pPr>
            <a:r>
              <a:rPr lang="en" sz="1700" noProof="1">
                <a:solidFill>
                  <a:srgbClr val="2FFF12"/>
                </a:solidFill>
                <a:effectLst/>
                <a:latin typeface="Consolas" panose="020B0609020204030204" pitchFamily="49" charset="0"/>
                <a:cs typeface="Consolas" panose="020B0609020204030204" pitchFamily="49" charset="0"/>
              </a:rPr>
              <a:t>net.core.rmem_max = 212992</a:t>
            </a:r>
          </a:p>
          <a:p>
            <a:r>
              <a:rPr lang="en" sz="1700" noProof="1">
                <a:solidFill>
                  <a:schemeClr val="bg2">
                    <a:lumMod val="90000"/>
                  </a:schemeClr>
                </a:solidFill>
                <a:cs typeface="Consolas" panose="020B0609020204030204" pitchFamily="49" charset="0"/>
              </a:rPr>
              <a:t># </a:t>
            </a:r>
            <a:r>
              <a:rPr lang="ru-RU" sz="1700" dirty="0">
                <a:solidFill>
                  <a:schemeClr val="bg2">
                    <a:lumMod val="90000"/>
                  </a:schemeClr>
                </a:solidFill>
              </a:rPr>
              <a:t>Максимальный размер буфера отправки</a:t>
            </a:r>
            <a:endParaRPr lang="en" sz="1700" noProof="1">
              <a:solidFill>
                <a:schemeClr val="bg2">
                  <a:lumMod val="90000"/>
                </a:schemeClr>
              </a:solidFill>
              <a:effectLst/>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net.core.wmem_max</a:t>
            </a:r>
          </a:p>
          <a:p>
            <a:r>
              <a:rPr lang="en" sz="1700" noProof="1">
                <a:solidFill>
                  <a:srgbClr val="2FFF12"/>
                </a:solidFill>
                <a:effectLst/>
                <a:latin typeface="Consolas" panose="020B0609020204030204" pitchFamily="49" charset="0"/>
                <a:cs typeface="Consolas" panose="020B0609020204030204" pitchFamily="49" charset="0"/>
              </a:rPr>
              <a:t>net.core.wmem_max = 212992</a:t>
            </a:r>
          </a:p>
        </p:txBody>
      </p:sp>
    </p:spTree>
    <p:extLst>
      <p:ext uri="{BB962C8B-B14F-4D97-AF65-F5344CB8AC3E}">
        <p14:creationId xmlns:p14="http://schemas.microsoft.com/office/powerpoint/2010/main" val="399219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434325-2353-DEC8-6B09-3585CFD564EC}"/>
              </a:ext>
            </a:extLst>
          </p:cNvPr>
          <p:cNvSpPr>
            <a:spLocks noGrp="1"/>
          </p:cNvSpPr>
          <p:nvPr>
            <p:ph type="title"/>
          </p:nvPr>
        </p:nvSpPr>
        <p:spPr>
          <a:xfrm>
            <a:off x="838200" y="185246"/>
            <a:ext cx="10515600" cy="709057"/>
          </a:xfrm>
        </p:spPr>
        <p:txBody>
          <a:bodyPr>
            <a:normAutofit/>
          </a:bodyPr>
          <a:lstStyle/>
          <a:p>
            <a:r>
              <a:rPr lang="ru-RU" dirty="0"/>
              <a:t>Клиент-серверный цикл обмена данными</a:t>
            </a:r>
          </a:p>
        </p:txBody>
      </p:sp>
      <p:sp>
        <p:nvSpPr>
          <p:cNvPr id="3" name="Объект 2">
            <a:extLst>
              <a:ext uri="{FF2B5EF4-FFF2-40B4-BE49-F238E27FC236}">
                <a16:creationId xmlns:a16="http://schemas.microsoft.com/office/drawing/2014/main" id="{56BFAC41-B9CA-02BB-C737-618FBBD4CBC1}"/>
              </a:ext>
            </a:extLst>
          </p:cNvPr>
          <p:cNvSpPr>
            <a:spLocks noGrp="1"/>
          </p:cNvSpPr>
          <p:nvPr>
            <p:ph idx="1"/>
          </p:nvPr>
        </p:nvSpPr>
        <p:spPr>
          <a:xfrm>
            <a:off x="838200" y="894303"/>
            <a:ext cx="10515600" cy="5778452"/>
          </a:xfrm>
        </p:spPr>
        <p:txBody>
          <a:bodyPr/>
          <a:lstStyle/>
          <a:p>
            <a:pPr marL="252000" indent="-252000">
              <a:lnSpc>
                <a:spcPct val="100000"/>
              </a:lnSpc>
              <a:spcBef>
                <a:spcPts val="500"/>
              </a:spcBef>
              <a:buFont typeface="+mj-lt"/>
              <a:buAutoNum type="arabicPeriod"/>
            </a:pPr>
            <a:r>
              <a:rPr lang="ru-RU" sz="2000" dirty="0"/>
              <a:t>Сервер запускается, создаёт серверный сокет на определённом порту и слушает этот порт.</a:t>
            </a:r>
          </a:p>
          <a:p>
            <a:pPr marL="439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socket()</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bind()</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listen()</a:t>
            </a:r>
            <a:endParaRPr lang="ru-RU" sz="1800" dirty="0">
              <a:highlight>
                <a:srgbClr val="FFFF00"/>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Клиент создаёт сокет и подключается к серверу:</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socket()</a:t>
            </a:r>
            <a:br>
              <a:rPr lang="en-US" sz="1800" dirty="0">
                <a:highlight>
                  <a:srgbClr val="00FFFF"/>
                </a:highlight>
                <a:latin typeface="Consolas" panose="020B0609020204030204" pitchFamily="49" charset="0"/>
                <a:cs typeface="Consolas" panose="020B0609020204030204" pitchFamily="49" charset="0"/>
              </a:rPr>
            </a:br>
            <a:r>
              <a:rPr lang="en-US" sz="1800" dirty="0">
                <a:highlight>
                  <a:srgbClr val="00FFFF"/>
                </a:highlight>
                <a:latin typeface="Consolas" panose="020B0609020204030204" pitchFamily="49" charset="0"/>
                <a:cs typeface="Consolas" panose="020B0609020204030204" pitchFamily="49" charset="0"/>
              </a:rPr>
              <a:t>connect()</a:t>
            </a:r>
            <a:endParaRPr lang="ru-RU" sz="16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Сервер принимает входящее соединение</a:t>
            </a:r>
            <a:r>
              <a:rPr lang="en-US" sz="2000" dirty="0"/>
              <a:t>:</a:t>
            </a:r>
          </a:p>
          <a:p>
            <a:pPr marL="457200" lvl="1" indent="0">
              <a:lnSpc>
                <a:spcPct val="100000"/>
              </a:lnSpc>
              <a:buNone/>
            </a:pPr>
            <a:r>
              <a:rPr lang="en-US" sz="1800" dirty="0">
                <a:highlight>
                  <a:srgbClr val="FFFF00"/>
                </a:highlight>
                <a:latin typeface="Consolas" panose="020B0609020204030204" pitchFamily="49" charset="0"/>
                <a:cs typeface="Consolas" panose="020B0609020204030204" pitchFamily="49" charset="0"/>
              </a:rPr>
              <a:t>accept()</a:t>
            </a:r>
          </a:p>
          <a:p>
            <a:pPr marL="252000" indent="-252000">
              <a:lnSpc>
                <a:spcPct val="100000"/>
              </a:lnSpc>
              <a:spcBef>
                <a:spcPts val="500"/>
              </a:spcBef>
              <a:buFont typeface="+mj-lt"/>
              <a:buAutoNum type="arabicPeriod"/>
            </a:pPr>
            <a:r>
              <a:rPr lang="ru-RU" sz="2000" dirty="0"/>
              <a:t>Клиент отправляет данные серверу.</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send()</a:t>
            </a:r>
            <a:endParaRPr lang="ru-RU" sz="18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Сервер принимает данные и отправляет ответ.</a:t>
            </a:r>
            <a:endParaRPr lang="en-US" sz="2000" dirty="0"/>
          </a:p>
          <a:p>
            <a:pPr marL="457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receive()</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send()</a:t>
            </a:r>
            <a:endParaRPr lang="ru-RU" sz="1800" dirty="0">
              <a:highlight>
                <a:srgbClr val="FFFF00"/>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Клиент принимает ответ.</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receive()</a:t>
            </a:r>
            <a:endParaRPr lang="ru-RU" sz="18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Обе стороны закрывают соединение.</a:t>
            </a:r>
            <a:endParaRPr lang="en-US" sz="2000" dirty="0"/>
          </a:p>
          <a:p>
            <a:pPr marL="457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clo</a:t>
            </a:r>
            <a:r>
              <a:rPr lang="en-US" sz="1800" dirty="0">
                <a:highlight>
                  <a:srgbClr val="00FFFF"/>
                </a:highlight>
                <a:latin typeface="Consolas" panose="020B0609020204030204" pitchFamily="49" charset="0"/>
                <a:cs typeface="Consolas" panose="020B0609020204030204" pitchFamily="49" charset="0"/>
              </a:rPr>
              <a:t>se()</a:t>
            </a:r>
            <a:endParaRPr lang="ru-RU" sz="1800" dirty="0">
              <a:highlight>
                <a:srgbClr val="00FFFF"/>
              </a:highlight>
              <a:latin typeface="Consolas" panose="020B0609020204030204" pitchFamily="49" charset="0"/>
              <a:cs typeface="Consolas" panose="020B0609020204030204" pitchFamily="49" charset="0"/>
            </a:endParaRPr>
          </a:p>
        </p:txBody>
      </p:sp>
      <p:pic>
        <p:nvPicPr>
          <p:cNvPr id="4" name="Picture 2" descr="Simplified diagram of TCP-IP based socket communication. Adapted from [18].  | Download Scientific Diagram">
            <a:extLst>
              <a:ext uri="{FF2B5EF4-FFF2-40B4-BE49-F238E27FC236}">
                <a16:creationId xmlns:a16="http://schemas.microsoft.com/office/drawing/2014/main" id="{E356622F-39E1-20A1-19F3-A4B7AEB5F834}"/>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5954" t="5869" r="16468" b="3922"/>
          <a:stretch/>
        </p:blipFill>
        <p:spPr bwMode="auto">
          <a:xfrm>
            <a:off x="8369926" y="2216412"/>
            <a:ext cx="2807189" cy="374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59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06E8DC-4E8A-A612-AA1B-0D937229F72F}"/>
              </a:ext>
            </a:extLst>
          </p:cNvPr>
          <p:cNvSpPr>
            <a:spLocks noGrp="1"/>
          </p:cNvSpPr>
          <p:nvPr>
            <p:ph type="title"/>
          </p:nvPr>
        </p:nvSpPr>
        <p:spPr>
          <a:xfrm>
            <a:off x="502418" y="115557"/>
            <a:ext cx="9745553" cy="696886"/>
          </a:xfrm>
        </p:spPr>
        <p:txBody>
          <a:bodyPr>
            <a:normAutofit/>
          </a:bodyPr>
          <a:lstStyle/>
          <a:p>
            <a:r>
              <a:rPr lang="ru-RU" sz="4000" dirty="0"/>
              <a:t>Работа с сокетами в </a:t>
            </a:r>
            <a:r>
              <a:rPr lang="en-US" sz="4000" dirty="0"/>
              <a:t>python: </a:t>
            </a:r>
            <a:r>
              <a:rPr lang="ru-RU" sz="4000" dirty="0"/>
              <a:t>создаём сокет</a:t>
            </a:r>
          </a:p>
        </p:txBody>
      </p:sp>
      <p:sp>
        <p:nvSpPr>
          <p:cNvPr id="3" name="Объект 2">
            <a:extLst>
              <a:ext uri="{FF2B5EF4-FFF2-40B4-BE49-F238E27FC236}">
                <a16:creationId xmlns:a16="http://schemas.microsoft.com/office/drawing/2014/main" id="{40CAD85D-AB91-59F0-58F0-25D0AA0968E5}"/>
              </a:ext>
            </a:extLst>
          </p:cNvPr>
          <p:cNvSpPr>
            <a:spLocks noGrp="1"/>
          </p:cNvSpPr>
          <p:nvPr>
            <p:ph idx="1"/>
          </p:nvPr>
        </p:nvSpPr>
        <p:spPr>
          <a:xfrm>
            <a:off x="502418" y="2435255"/>
            <a:ext cx="11234057" cy="4139921"/>
          </a:xfrm>
        </p:spPr>
        <p:txBody>
          <a:bodyPr/>
          <a:lstStyle/>
          <a:p>
            <a:pPr marL="0" indent="0">
              <a:lnSpc>
                <a:spcPct val="100000"/>
              </a:lnSpc>
              <a:spcBef>
                <a:spcPts val="0"/>
              </a:spcBef>
              <a:buNone/>
            </a:pPr>
            <a:r>
              <a:rPr lang="en" sz="1900" b="1" dirty="0">
                <a:solidFill>
                  <a:srgbClr val="C00000"/>
                </a:solidFill>
                <a:latin typeface="Consolas" panose="020B0609020204030204" pitchFamily="49" charset="0"/>
                <a:cs typeface="Consolas" panose="020B0609020204030204" pitchFamily="49" charset="0"/>
              </a:rPr>
              <a:t>family</a:t>
            </a:r>
            <a:r>
              <a:rPr lang="en" sz="1900" b="1" dirty="0"/>
              <a:t> </a:t>
            </a:r>
            <a:r>
              <a:rPr lang="ru-RU" sz="1900" dirty="0"/>
              <a:t>— </a:t>
            </a:r>
            <a:r>
              <a:rPr lang="ru-RU" sz="1900" b="1" dirty="0"/>
              <a:t>семейство адресов (тип адресации)</a:t>
            </a:r>
            <a:r>
              <a:rPr lang="ru-RU" sz="1900" dirty="0"/>
              <a:t>, которое будет использоваться для сокета.</a:t>
            </a:r>
          </a:p>
          <a:p>
            <a:pPr>
              <a:lnSpc>
                <a:spcPct val="100000"/>
              </a:lnSpc>
              <a:spcBef>
                <a:spcPts val="0"/>
              </a:spcBef>
            </a:pPr>
            <a:r>
              <a:rPr lang="en" sz="1900" b="1" noProof="1">
                <a:latin typeface="Consolas" panose="020B0609020204030204" pitchFamily="49" charset="0"/>
                <a:cs typeface="Consolas" panose="020B0609020204030204" pitchFamily="49" charset="0"/>
              </a:rPr>
              <a:t>socket.AF_INET</a:t>
            </a:r>
            <a:r>
              <a:rPr lang="en" sz="1900" dirty="0"/>
              <a:t> — </a:t>
            </a:r>
            <a:r>
              <a:rPr lang="ru-RU" sz="1900" dirty="0"/>
              <a:t>для </a:t>
            </a:r>
            <a:r>
              <a:rPr lang="en" sz="1900" dirty="0"/>
              <a:t>IPv4 (</a:t>
            </a:r>
            <a:r>
              <a:rPr lang="ru-RU" sz="1900" dirty="0"/>
              <a:t>стандартный выбор для сетевых приложений).</a:t>
            </a:r>
          </a:p>
          <a:p>
            <a:pPr>
              <a:lnSpc>
                <a:spcPct val="100000"/>
              </a:lnSpc>
              <a:spcBef>
                <a:spcPts val="0"/>
              </a:spcBef>
            </a:pPr>
            <a:r>
              <a:rPr lang="en" sz="1900" b="1" noProof="1">
                <a:latin typeface="Consolas" panose="020B0609020204030204" pitchFamily="49" charset="0"/>
                <a:cs typeface="Consolas" panose="020B0609020204030204" pitchFamily="49" charset="0"/>
              </a:rPr>
              <a:t>socket.AF_INET6</a:t>
            </a:r>
            <a:r>
              <a:rPr lang="en" sz="1900" noProof="1">
                <a:latin typeface="Consolas" panose="020B0609020204030204" pitchFamily="49" charset="0"/>
                <a:cs typeface="Consolas" panose="020B0609020204030204" pitchFamily="49" charset="0"/>
              </a:rPr>
              <a:t> </a:t>
            </a:r>
            <a:r>
              <a:rPr lang="en" sz="1900" dirty="0"/>
              <a:t>— </a:t>
            </a:r>
            <a:r>
              <a:rPr lang="ru-RU" sz="1900" dirty="0"/>
              <a:t>для </a:t>
            </a:r>
            <a:r>
              <a:rPr lang="en" sz="1900" dirty="0"/>
              <a:t>IPv6.</a:t>
            </a:r>
          </a:p>
          <a:p>
            <a:pPr>
              <a:lnSpc>
                <a:spcPct val="100000"/>
              </a:lnSpc>
              <a:spcBef>
                <a:spcPts val="0"/>
              </a:spcBef>
            </a:pPr>
            <a:r>
              <a:rPr lang="en" sz="1900" b="1" noProof="1">
                <a:latin typeface="Consolas" panose="020B0609020204030204" pitchFamily="49" charset="0"/>
                <a:cs typeface="Consolas" panose="020B0609020204030204" pitchFamily="49" charset="0"/>
              </a:rPr>
              <a:t>socket.AF_UNIX</a:t>
            </a:r>
            <a:r>
              <a:rPr lang="en" sz="1900" dirty="0"/>
              <a:t> — </a:t>
            </a:r>
            <a:r>
              <a:rPr lang="ru-RU" sz="1900" dirty="0"/>
              <a:t>для локальных </a:t>
            </a:r>
            <a:r>
              <a:rPr lang="en" sz="1900" dirty="0"/>
              <a:t>UNIX-</a:t>
            </a:r>
            <a:r>
              <a:rPr lang="ru-RU" sz="1900" dirty="0"/>
              <a:t>сокетов (межпроцессное взаимодействие на одной машине).</a:t>
            </a:r>
          </a:p>
          <a:p>
            <a:pPr>
              <a:lnSpc>
                <a:spcPct val="100000"/>
              </a:lnSpc>
              <a:spcBef>
                <a:spcPts val="0"/>
              </a:spcBef>
            </a:pPr>
            <a:r>
              <a:rPr lang="en" sz="1600" b="1" noProof="1">
                <a:solidFill>
                  <a:schemeClr val="tx1">
                    <a:lumMod val="65000"/>
                    <a:lumOff val="35000"/>
                  </a:schemeClr>
                </a:solidFill>
                <a:latin typeface="Consolas" panose="020B0609020204030204" pitchFamily="49" charset="0"/>
                <a:cs typeface="Consolas" panose="020B0609020204030204" pitchFamily="49" charset="0"/>
              </a:rPr>
              <a:t>socket.AF_PACKET</a:t>
            </a:r>
            <a:r>
              <a:rPr lang="en" sz="1600" dirty="0">
                <a:solidFill>
                  <a:schemeClr val="tx1">
                    <a:lumMod val="65000"/>
                    <a:lumOff val="35000"/>
                  </a:schemeClr>
                </a:solidFill>
              </a:rPr>
              <a:t> — </a:t>
            </a:r>
            <a:r>
              <a:rPr lang="ru-RU" sz="1600" dirty="0">
                <a:solidFill>
                  <a:schemeClr val="tx1">
                    <a:lumMod val="65000"/>
                    <a:lumOff val="35000"/>
                  </a:schemeClr>
                </a:solidFill>
              </a:rPr>
              <a:t>для низкоуровневого взаимодействия с сетевыми интерфейсами (используется для работы с </a:t>
            </a:r>
            <a:r>
              <a:rPr lang="en" sz="1600" dirty="0">
                <a:solidFill>
                  <a:schemeClr val="tx1">
                    <a:lumMod val="65000"/>
                    <a:lumOff val="35000"/>
                  </a:schemeClr>
                </a:solidFill>
              </a:rPr>
              <a:t>Ethernet-</a:t>
            </a:r>
            <a:r>
              <a:rPr lang="ru-RU" sz="1600" dirty="0">
                <a:solidFill>
                  <a:schemeClr val="tx1">
                    <a:lumMod val="65000"/>
                    <a:lumOff val="35000"/>
                  </a:schemeClr>
                </a:solidFill>
              </a:rPr>
              <a:t>кадрами в </a:t>
            </a:r>
            <a:r>
              <a:rPr lang="en" sz="1600" dirty="0">
                <a:solidFill>
                  <a:schemeClr val="tx1">
                    <a:lumMod val="65000"/>
                    <a:lumOff val="35000"/>
                  </a:schemeClr>
                </a:solidFill>
              </a:rPr>
              <a:t>Linux).</a:t>
            </a:r>
          </a:p>
          <a:p>
            <a:pPr>
              <a:lnSpc>
                <a:spcPct val="100000"/>
              </a:lnSpc>
              <a:spcBef>
                <a:spcPts val="0"/>
              </a:spcBef>
            </a:pPr>
            <a:r>
              <a:rPr lang="en" sz="1600" b="1" noProof="1">
                <a:solidFill>
                  <a:schemeClr val="tx1">
                    <a:lumMod val="65000"/>
                    <a:lumOff val="35000"/>
                  </a:schemeClr>
                </a:solidFill>
                <a:latin typeface="Consolas" panose="020B0609020204030204" pitchFamily="49" charset="0"/>
                <a:cs typeface="Consolas" panose="020B0609020204030204" pitchFamily="49" charset="0"/>
              </a:rPr>
              <a:t>socket.AF_NETLINK</a:t>
            </a:r>
            <a:r>
              <a:rPr lang="en" sz="1600" dirty="0">
                <a:solidFill>
                  <a:schemeClr val="tx1">
                    <a:lumMod val="65000"/>
                    <a:lumOff val="35000"/>
                  </a:schemeClr>
                </a:solidFill>
              </a:rPr>
              <a:t> — </a:t>
            </a:r>
            <a:r>
              <a:rPr lang="ru-RU" sz="1600" dirty="0">
                <a:solidFill>
                  <a:schemeClr val="tx1">
                    <a:lumMod val="65000"/>
                    <a:lumOff val="35000"/>
                  </a:schemeClr>
                </a:solidFill>
              </a:rPr>
              <a:t>для взаимодействия между пользовательским пространством и ядром </a:t>
            </a:r>
            <a:r>
              <a:rPr lang="en" sz="1600" dirty="0">
                <a:solidFill>
                  <a:schemeClr val="tx1">
                    <a:lumMod val="65000"/>
                    <a:lumOff val="35000"/>
                  </a:schemeClr>
                </a:solidFill>
              </a:rPr>
              <a:t>Linux.</a:t>
            </a:r>
            <a:endParaRPr lang="ru-RU" sz="1600" dirty="0">
              <a:solidFill>
                <a:schemeClr val="tx1">
                  <a:lumMod val="65000"/>
                  <a:lumOff val="35000"/>
                </a:schemeClr>
              </a:solidFill>
            </a:endParaRPr>
          </a:p>
          <a:p>
            <a:pPr marL="0" indent="0">
              <a:lnSpc>
                <a:spcPct val="100000"/>
              </a:lnSpc>
              <a:buNone/>
            </a:pPr>
            <a:r>
              <a:rPr lang="en" sz="1900" b="1" dirty="0">
                <a:solidFill>
                  <a:srgbClr val="C00000"/>
                </a:solidFill>
                <a:latin typeface="Consolas" panose="020B0609020204030204" pitchFamily="49" charset="0"/>
                <a:cs typeface="Consolas" panose="020B0609020204030204" pitchFamily="49" charset="0"/>
              </a:rPr>
              <a:t>type</a:t>
            </a:r>
            <a:r>
              <a:rPr lang="en" sz="1900" b="1" dirty="0"/>
              <a:t> </a:t>
            </a:r>
            <a:r>
              <a:rPr lang="ru-RU" sz="1900" b="1" dirty="0"/>
              <a:t>— тип сокета, </a:t>
            </a:r>
            <a:r>
              <a:rPr lang="ru-RU" sz="1900" dirty="0"/>
              <a:t>определяет, какой </a:t>
            </a:r>
            <a:r>
              <a:rPr lang="ru-RU" sz="1900" b="1" dirty="0"/>
              <a:t>протокол</a:t>
            </a:r>
            <a:r>
              <a:rPr lang="ru-RU" sz="1900" dirty="0"/>
              <a:t> / </a:t>
            </a:r>
            <a:r>
              <a:rPr lang="ru-RU" sz="1900" b="1" dirty="0"/>
              <a:t>способ передачи данных</a:t>
            </a:r>
            <a:r>
              <a:rPr lang="ru-RU" sz="1900" dirty="0"/>
              <a:t> будет использоваться</a:t>
            </a:r>
          </a:p>
          <a:p>
            <a:pPr>
              <a:lnSpc>
                <a:spcPct val="100000"/>
              </a:lnSpc>
              <a:spcBef>
                <a:spcPts val="0"/>
              </a:spcBef>
            </a:pPr>
            <a:r>
              <a:rPr lang="en" sz="1900" b="1" noProof="1">
                <a:latin typeface="Consolas" panose="020B0609020204030204" pitchFamily="49" charset="0"/>
                <a:cs typeface="Consolas" panose="020B0609020204030204" pitchFamily="49" charset="0"/>
              </a:rPr>
              <a:t>socket.SOCK_STREAM</a:t>
            </a:r>
            <a:r>
              <a:rPr lang="en" sz="1900" dirty="0"/>
              <a:t> — </a:t>
            </a:r>
            <a:r>
              <a:rPr lang="ru-RU" sz="1900" dirty="0"/>
              <a:t>для </a:t>
            </a:r>
            <a:r>
              <a:rPr lang="en" sz="1900" dirty="0"/>
              <a:t>TCP (</a:t>
            </a:r>
            <a:r>
              <a:rPr lang="ru-RU" sz="1900" dirty="0"/>
              <a:t>потоковый сокет, с установлением соединения и гарантией доставки данных).</a:t>
            </a:r>
          </a:p>
          <a:p>
            <a:pPr>
              <a:lnSpc>
                <a:spcPct val="100000"/>
              </a:lnSpc>
              <a:spcBef>
                <a:spcPts val="0"/>
              </a:spcBef>
            </a:pPr>
            <a:r>
              <a:rPr lang="en" sz="1900" b="1" noProof="1">
                <a:latin typeface="Consolas" panose="020B0609020204030204" pitchFamily="49" charset="0"/>
                <a:cs typeface="Consolas" panose="020B0609020204030204" pitchFamily="49" charset="0"/>
              </a:rPr>
              <a:t>socket.SOCK_DGRAM</a:t>
            </a:r>
            <a:r>
              <a:rPr lang="en" sz="1900" dirty="0"/>
              <a:t> — </a:t>
            </a:r>
            <a:r>
              <a:rPr lang="ru-RU" sz="1900" dirty="0"/>
              <a:t>для </a:t>
            </a:r>
            <a:r>
              <a:rPr lang="en" sz="1900" dirty="0"/>
              <a:t>UDP (</a:t>
            </a:r>
            <a:r>
              <a:rPr lang="ru-RU" sz="1900" dirty="0"/>
              <a:t>датаграммы, без установления соединения).</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socket.SOCK_RAW</a:t>
            </a:r>
            <a:r>
              <a:rPr lang="en" sz="1600" dirty="0">
                <a:solidFill>
                  <a:schemeClr val="tx1">
                    <a:lumMod val="50000"/>
                    <a:lumOff val="50000"/>
                  </a:schemeClr>
                </a:solidFill>
              </a:rPr>
              <a:t> — </a:t>
            </a:r>
            <a:r>
              <a:rPr lang="ru-RU" sz="1600" dirty="0">
                <a:solidFill>
                  <a:schemeClr val="tx1">
                    <a:lumMod val="50000"/>
                    <a:lumOff val="50000"/>
                  </a:schemeClr>
                </a:solidFill>
              </a:rPr>
              <a:t>для работы с сырыми пакетами (используется для разработки собственных протоколов).</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socket.SOCK_SEQPACKET</a:t>
            </a:r>
            <a:r>
              <a:rPr lang="en" sz="1600" dirty="0">
                <a:solidFill>
                  <a:schemeClr val="tx1">
                    <a:lumMod val="50000"/>
                    <a:lumOff val="50000"/>
                  </a:schemeClr>
                </a:solidFill>
              </a:rPr>
              <a:t> — </a:t>
            </a:r>
            <a:r>
              <a:rPr lang="ru-RU" sz="1600" dirty="0">
                <a:solidFill>
                  <a:schemeClr val="tx1">
                    <a:lumMod val="50000"/>
                    <a:lumOff val="50000"/>
                  </a:schemeClr>
                </a:solidFill>
              </a:rPr>
              <a:t>для надёжной передачи пакетов с гарантией порядка (используется с определёнными протоколами).</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socket.SOCK_RDM</a:t>
            </a:r>
            <a:r>
              <a:rPr lang="en" sz="1600" dirty="0">
                <a:solidFill>
                  <a:schemeClr val="tx1">
                    <a:lumMod val="50000"/>
                    <a:lumOff val="50000"/>
                  </a:schemeClr>
                </a:solidFill>
              </a:rPr>
              <a:t> — </a:t>
            </a:r>
            <a:r>
              <a:rPr lang="ru-RU" sz="1600" dirty="0">
                <a:solidFill>
                  <a:schemeClr val="tx1">
                    <a:lumMod val="50000"/>
                    <a:lumOff val="50000"/>
                  </a:schemeClr>
                </a:solidFill>
              </a:rPr>
              <a:t>для надёжной передачи сообщений (редко используется).</a:t>
            </a:r>
          </a:p>
          <a:p>
            <a:pPr marL="0" indent="0">
              <a:lnSpc>
                <a:spcPct val="100000"/>
              </a:lnSpc>
              <a:spcBef>
                <a:spcPts val="0"/>
              </a:spcBef>
              <a:buNone/>
            </a:pPr>
            <a:endParaRPr lang="ru-RU" sz="1200" dirty="0"/>
          </a:p>
          <a:p>
            <a:pPr marL="0" indent="0">
              <a:lnSpc>
                <a:spcPct val="100000"/>
              </a:lnSpc>
              <a:spcBef>
                <a:spcPts val="0"/>
              </a:spcBef>
              <a:buNone/>
            </a:pPr>
            <a:endParaRPr lang="en" sz="1800" dirty="0">
              <a:solidFill>
                <a:schemeClr val="tx1">
                  <a:lumMod val="65000"/>
                  <a:lumOff val="35000"/>
                </a:schemeClr>
              </a:solidFill>
            </a:endParaRPr>
          </a:p>
        </p:txBody>
      </p:sp>
      <p:sp>
        <p:nvSpPr>
          <p:cNvPr id="8" name="TextBox 7">
            <a:extLst>
              <a:ext uri="{FF2B5EF4-FFF2-40B4-BE49-F238E27FC236}">
                <a16:creationId xmlns:a16="http://schemas.microsoft.com/office/drawing/2014/main" id="{B5CE24B1-FD78-A0D1-CD1F-5A90571E90E0}"/>
              </a:ext>
            </a:extLst>
          </p:cNvPr>
          <p:cNvSpPr txBox="1"/>
          <p:nvPr/>
        </p:nvSpPr>
        <p:spPr>
          <a:xfrm>
            <a:off x="502418" y="883738"/>
            <a:ext cx="9023420" cy="1379865"/>
          </a:xfrm>
          <a:prstGeom prst="rect">
            <a:avLst/>
          </a:prstGeom>
          <a:solidFill>
            <a:schemeClr val="accent3">
              <a:lumMod val="20000"/>
              <a:lumOff val="80000"/>
            </a:schemeClr>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socket</a:t>
            </a:r>
          </a:p>
          <a:p>
            <a:pPr>
              <a:spcBef>
                <a:spcPts val="700"/>
              </a:spcBef>
            </a:pPr>
            <a:r>
              <a:rPr lang="en" noProof="1">
                <a:effectLst/>
                <a:latin typeface="Consolas" panose="020B0609020204030204" pitchFamily="49" charset="0"/>
                <a:cs typeface="Consolas" panose="020B0609020204030204" pitchFamily="49" charset="0"/>
              </a:rPr>
              <a:t>server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socket.socket(socket.</a:t>
            </a:r>
            <a:r>
              <a:rPr lang="en" b="1" noProof="1">
                <a:solidFill>
                  <a:srgbClr val="C5060B"/>
                </a:solidFill>
                <a:effectLst/>
                <a:latin typeface="Consolas" panose="020B0609020204030204" pitchFamily="49" charset="0"/>
                <a:cs typeface="Consolas" panose="020B0609020204030204" pitchFamily="49" charset="0"/>
              </a:rPr>
              <a:t>AF_UNIX</a:t>
            </a:r>
            <a:r>
              <a:rPr lang="en" noProof="1">
                <a:effectLst/>
                <a:latin typeface="Consolas" panose="020B0609020204030204" pitchFamily="49" charset="0"/>
                <a:cs typeface="Consolas" panose="020B0609020204030204" pitchFamily="49" charset="0"/>
              </a:rPr>
              <a:t>, socket.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a:p>
            <a:pPr>
              <a:spcBef>
                <a:spcPts val="700"/>
              </a:spcBef>
            </a:pPr>
            <a:r>
              <a:rPr lang="en" noProof="1">
                <a:solidFill>
                  <a:srgbClr val="0066FF"/>
                </a:solidFill>
                <a:effectLst/>
                <a:latin typeface="Consolas" panose="020B0609020204030204" pitchFamily="49" charset="0"/>
                <a:cs typeface="Consolas" panose="020B0609020204030204" pitchFamily="49" charset="0"/>
              </a:rPr>
              <a:t># class socket(socket.socket) constructor</a:t>
            </a:r>
            <a:br>
              <a:rPr lang="ru-RU" noProof="1">
                <a:solidFill>
                  <a:srgbClr val="0066FF"/>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socket.socket(family</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AF_INET</a:t>
            </a:r>
            <a:r>
              <a:rPr lang="en" noProof="1">
                <a:solidFill>
                  <a:srgbClr val="000000"/>
                </a:solidFill>
                <a:effectLst/>
                <a:latin typeface="Consolas" panose="020B0609020204030204" pitchFamily="49" charset="0"/>
                <a:cs typeface="Consolas" panose="020B0609020204030204" pitchFamily="49" charset="0"/>
              </a:rPr>
              <a:t>, type</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solidFill>
                  <a:srgbClr val="000000"/>
                </a:solidFill>
                <a:effectLst/>
                <a:latin typeface="Consolas" panose="020B0609020204030204" pitchFamily="49" charset="0"/>
                <a:cs typeface="Consolas" panose="020B0609020204030204" pitchFamily="49" charset="0"/>
              </a:rPr>
              <a:t>, proto</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CD"/>
                </a:solidFill>
                <a:effectLst/>
                <a:latin typeface="Consolas" panose="020B0609020204030204" pitchFamily="49" charset="0"/>
                <a:cs typeface="Consolas" panose="020B0609020204030204" pitchFamily="49" charset="0"/>
              </a:rPr>
              <a:t>0</a:t>
            </a:r>
            <a:r>
              <a:rPr lang="en" noProof="1">
                <a:solidFill>
                  <a:srgbClr val="000000"/>
                </a:solidFill>
                <a:effectLst/>
                <a:latin typeface="Consolas" panose="020B0609020204030204" pitchFamily="49" charset="0"/>
                <a:cs typeface="Consolas" panose="020B0609020204030204" pitchFamily="49" charset="0"/>
              </a:rPr>
              <a:t>, fileno</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585CF6"/>
                </a:solidFill>
                <a:effectLst/>
                <a:latin typeface="Consolas" panose="020B0609020204030204" pitchFamily="49" charset="0"/>
                <a:cs typeface="Consolas" panose="020B0609020204030204" pitchFamily="49" charset="0"/>
              </a:rPr>
              <a:t>None</a:t>
            </a:r>
            <a:r>
              <a:rPr lang="en" noProof="1">
                <a:solidFill>
                  <a:srgbClr val="000000"/>
                </a:solidFill>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9225759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30278</TotalTime>
  <Words>9199</Words>
  <Application>Microsoft Macintosh PowerPoint</Application>
  <PresentationFormat>Широкоэкранный</PresentationFormat>
  <Paragraphs>515</Paragraphs>
  <Slides>41</Slides>
  <Notes>11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41</vt:i4>
      </vt:variant>
    </vt:vector>
  </HeadingPairs>
  <TitlesOfParts>
    <vt:vector size="49" baseType="lpstr">
      <vt:lpstr>-apple-system</vt:lpstr>
      <vt:lpstr>Arial</vt:lpstr>
      <vt:lpstr>Calibri</vt:lpstr>
      <vt:lpstr>Calibri Light</vt:lpstr>
      <vt:lpstr>Consolas</vt:lpstr>
      <vt:lpstr>Helvetica</vt:lpstr>
      <vt:lpstr>Roboto</vt:lpstr>
      <vt:lpstr>Тема Office</vt:lpstr>
      <vt:lpstr>Сокеты и как с ними работать</vt:lpstr>
      <vt:lpstr>Основные понятия TCP/IP</vt:lpstr>
      <vt:lpstr>Что такое сокет?</vt:lpstr>
      <vt:lpstr>Серверные / клиентские сокеты</vt:lpstr>
      <vt:lpstr>Файловые сокеты / UNIX-сокеты(AF_UNIX)</vt:lpstr>
      <vt:lpstr>Сетевые сокеты (TCP/UDP-сокеты)</vt:lpstr>
      <vt:lpstr>Сокеты: буферизация</vt:lpstr>
      <vt:lpstr>Клиент-серверный цикл обмена данными</vt:lpstr>
      <vt:lpstr>Работа с сокетами в python: создаём сокет</vt:lpstr>
      <vt:lpstr>Создаём сокет : socket.socket</vt:lpstr>
      <vt:lpstr>Получение IP-адреса хоста по имени</vt:lpstr>
      <vt:lpstr>Инициализация серверного сокета: bind, listen</vt:lpstr>
      <vt:lpstr>Принятие соединения accept</vt:lpstr>
      <vt:lpstr>Подключиться к серверу connect</vt:lpstr>
      <vt:lpstr>Получить данные — socket.recv</vt:lpstr>
      <vt:lpstr>Отрправить данные —send, sendall</vt:lpstr>
      <vt:lpstr>Закрытие сокета — socket.close</vt:lpstr>
      <vt:lpstr>Резюме по socket API</vt:lpstr>
      <vt:lpstr>Файловый сокет: сервер</vt:lpstr>
      <vt:lpstr>Файловый сокет: клиент</vt:lpstr>
      <vt:lpstr>TCP-сервер</vt:lpstr>
      <vt:lpstr>TCP-клиент</vt:lpstr>
      <vt:lpstr>Блокирующие вызовы и способы их обхода</vt:lpstr>
      <vt:lpstr>Презентация PowerPoint</vt:lpstr>
      <vt:lpstr>Blocking I/O и как с с этим быть?</vt:lpstr>
      <vt:lpstr>Первый подход к асинхронности</vt:lpstr>
      <vt:lpstr>select — есть ли новые данные?</vt:lpstr>
      <vt:lpstr>select</vt:lpstr>
      <vt:lpstr>Используем select</vt:lpstr>
      <vt:lpstr>Альтернативы select</vt:lpstr>
      <vt:lpstr>selectors.DefaultSelector</vt:lpstr>
      <vt:lpstr>DefaultSelector</vt:lpstr>
      <vt:lpstr>DefaultSelector + callbacks</vt:lpstr>
      <vt:lpstr>Генераторы в python / корутина</vt:lpstr>
      <vt:lpstr>Generators vs Callbacks</vt:lpstr>
      <vt:lpstr>Асинхронщина вручную через генераторы</vt:lpstr>
      <vt:lpstr>Что такое asyncio?</vt:lpstr>
      <vt:lpstr>Событийный цикл (Event Loop) в asyncio</vt:lpstr>
      <vt:lpstr>«Правильная» асинхронщина через asyncio</vt:lpstr>
      <vt:lpstr>Raw-сокеты и сетевые снифферы</vt:lpstr>
      <vt:lpstr>Пример: Разбор IP и TCP-заголовков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Валерий Студенников</dc:creator>
  <cp:lastModifiedBy>Валерий Студенников</cp:lastModifiedBy>
  <cp:revision>112</cp:revision>
  <dcterms:created xsi:type="dcterms:W3CDTF">2025-03-04T11:51:37Z</dcterms:created>
  <dcterms:modified xsi:type="dcterms:W3CDTF">2025-04-21T16:08:42Z</dcterms:modified>
</cp:coreProperties>
</file>