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95"/>
  </p:notesMasterIdLst>
  <p:sldIdLst>
    <p:sldId id="377" r:id="rId2"/>
    <p:sldId id="257" r:id="rId3"/>
    <p:sldId id="285" r:id="rId4"/>
    <p:sldId id="271" r:id="rId5"/>
    <p:sldId id="265" r:id="rId6"/>
    <p:sldId id="267" r:id="rId7"/>
    <p:sldId id="289" r:id="rId8"/>
    <p:sldId id="297" r:id="rId9"/>
    <p:sldId id="274" r:id="rId10"/>
    <p:sldId id="261" r:id="rId11"/>
    <p:sldId id="263" r:id="rId12"/>
    <p:sldId id="298" r:id="rId13"/>
    <p:sldId id="268" r:id="rId14"/>
    <p:sldId id="269" r:id="rId15"/>
    <p:sldId id="299" r:id="rId16"/>
    <p:sldId id="300" r:id="rId17"/>
    <p:sldId id="272" r:id="rId18"/>
    <p:sldId id="378" r:id="rId19"/>
    <p:sldId id="349" r:id="rId20"/>
    <p:sldId id="350" r:id="rId21"/>
    <p:sldId id="302" r:id="rId22"/>
    <p:sldId id="303" r:id="rId23"/>
    <p:sldId id="307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51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19" r:id="rId47"/>
    <p:sldId id="327" r:id="rId48"/>
    <p:sldId id="328" r:id="rId49"/>
    <p:sldId id="329" r:id="rId50"/>
    <p:sldId id="346" r:id="rId51"/>
    <p:sldId id="347" r:id="rId52"/>
    <p:sldId id="348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41" r:id="rId62"/>
    <p:sldId id="342" r:id="rId63"/>
    <p:sldId id="343" r:id="rId64"/>
    <p:sldId id="371" r:id="rId65"/>
    <p:sldId id="352" r:id="rId66"/>
    <p:sldId id="370" r:id="rId67"/>
    <p:sldId id="353" r:id="rId68"/>
    <p:sldId id="354" r:id="rId69"/>
    <p:sldId id="356" r:id="rId70"/>
    <p:sldId id="355" r:id="rId71"/>
    <p:sldId id="357" r:id="rId72"/>
    <p:sldId id="380" r:id="rId73"/>
    <p:sldId id="372" r:id="rId74"/>
    <p:sldId id="374" r:id="rId75"/>
    <p:sldId id="373" r:id="rId76"/>
    <p:sldId id="358" r:id="rId77"/>
    <p:sldId id="375" r:id="rId78"/>
    <p:sldId id="359" r:id="rId79"/>
    <p:sldId id="376" r:id="rId80"/>
    <p:sldId id="360" r:id="rId81"/>
    <p:sldId id="361" r:id="rId82"/>
    <p:sldId id="363" r:id="rId83"/>
    <p:sldId id="362" r:id="rId84"/>
    <p:sldId id="364" r:id="rId85"/>
    <p:sldId id="365" r:id="rId86"/>
    <p:sldId id="366" r:id="rId87"/>
    <p:sldId id="367" r:id="rId88"/>
    <p:sldId id="368" r:id="rId89"/>
    <p:sldId id="369" r:id="rId90"/>
    <p:sldId id="338" r:id="rId91"/>
    <p:sldId id="339" r:id="rId92"/>
    <p:sldId id="340" r:id="rId93"/>
    <p:sldId id="379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8"/>
    <p:restoredTop sz="91528"/>
  </p:normalViewPr>
  <p:slideViewPr>
    <p:cSldViewPr snapToGrid="0">
      <p:cViewPr varScale="1">
        <p:scale>
          <a:sx n="124" d="100"/>
          <a:sy n="124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-99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22EB8-65E2-AB4E-95FC-DDFD7832DB6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06DEC768-5F75-F546-A191-2ABD4FCD602B}">
      <dgm:prSet phldrT="[Текст]"/>
      <dgm:spPr/>
      <dgm:t>
        <a:bodyPr/>
        <a:lstStyle/>
        <a:p>
          <a:r>
            <a:rPr lang="ru-RU" dirty="0"/>
            <a:t>Системное тестирование</a:t>
          </a:r>
        </a:p>
      </dgm:t>
    </dgm:pt>
    <dgm:pt modelId="{D7A5761E-0ECF-0B4A-A405-679FD54294C5}" type="parTrans" cxnId="{A916F513-3AA1-BB43-9CB0-B4768F037ABE}">
      <dgm:prSet/>
      <dgm:spPr/>
      <dgm:t>
        <a:bodyPr/>
        <a:lstStyle/>
        <a:p>
          <a:endParaRPr lang="ru-RU"/>
        </a:p>
      </dgm:t>
    </dgm:pt>
    <dgm:pt modelId="{A5844CD7-0516-534D-9C83-78326B4B5D27}" type="sibTrans" cxnId="{A916F513-3AA1-BB43-9CB0-B4768F037ABE}">
      <dgm:prSet/>
      <dgm:spPr/>
      <dgm:t>
        <a:bodyPr/>
        <a:lstStyle/>
        <a:p>
          <a:endParaRPr lang="ru-RU"/>
        </a:p>
      </dgm:t>
    </dgm:pt>
    <dgm:pt modelId="{84656858-877F-C848-8D40-C3B69BD0F292}">
      <dgm:prSet phldrT="[Текст]"/>
      <dgm:spPr/>
      <dgm:t>
        <a:bodyPr/>
        <a:lstStyle/>
        <a:p>
          <a:r>
            <a:rPr lang="ru-RU" dirty="0"/>
            <a:t>Интеграционное тестирование</a:t>
          </a:r>
        </a:p>
      </dgm:t>
    </dgm:pt>
    <dgm:pt modelId="{C5A60B84-D63C-F445-8CA3-B832C8ECC92E}" type="parTrans" cxnId="{EA5E8384-8899-0843-A533-020C3FC7F10F}">
      <dgm:prSet/>
      <dgm:spPr/>
      <dgm:t>
        <a:bodyPr/>
        <a:lstStyle/>
        <a:p>
          <a:endParaRPr lang="ru-RU"/>
        </a:p>
      </dgm:t>
    </dgm:pt>
    <dgm:pt modelId="{A692D1D9-D9D1-9545-85A9-2665C31107C0}" type="sibTrans" cxnId="{EA5E8384-8899-0843-A533-020C3FC7F10F}">
      <dgm:prSet/>
      <dgm:spPr/>
      <dgm:t>
        <a:bodyPr/>
        <a:lstStyle/>
        <a:p>
          <a:endParaRPr lang="ru-RU"/>
        </a:p>
      </dgm:t>
    </dgm:pt>
    <dgm:pt modelId="{A1BCB6E4-5D7C-8540-BB1D-A04178FDFCB2}">
      <dgm:prSet phldrT="[Текст]"/>
      <dgm:spPr/>
      <dgm:t>
        <a:bodyPr/>
        <a:lstStyle/>
        <a:p>
          <a:r>
            <a:rPr lang="ru-RU" dirty="0"/>
            <a:t>Модульное тестирование</a:t>
          </a:r>
        </a:p>
      </dgm:t>
    </dgm:pt>
    <dgm:pt modelId="{F41DFAA1-DD8A-5D46-B815-75397EF1B996}" type="parTrans" cxnId="{40D641D1-8CBF-2945-805A-D3E9220FDBD7}">
      <dgm:prSet/>
      <dgm:spPr/>
      <dgm:t>
        <a:bodyPr/>
        <a:lstStyle/>
        <a:p>
          <a:endParaRPr lang="ru-RU"/>
        </a:p>
      </dgm:t>
    </dgm:pt>
    <dgm:pt modelId="{93F99EDB-9132-844D-A34E-879D1F047DE8}" type="sibTrans" cxnId="{40D641D1-8CBF-2945-805A-D3E9220FDBD7}">
      <dgm:prSet/>
      <dgm:spPr/>
      <dgm:t>
        <a:bodyPr/>
        <a:lstStyle/>
        <a:p>
          <a:endParaRPr lang="ru-RU"/>
        </a:p>
      </dgm:t>
    </dgm:pt>
    <dgm:pt modelId="{EC09E9F6-BC23-B94F-94A7-E4F28DB228B4}" type="pres">
      <dgm:prSet presAssocID="{68222EB8-65E2-AB4E-95FC-DDFD7832DB66}" presName="compositeShape" presStyleCnt="0">
        <dgm:presLayoutVars>
          <dgm:dir/>
          <dgm:resizeHandles/>
        </dgm:presLayoutVars>
      </dgm:prSet>
      <dgm:spPr/>
    </dgm:pt>
    <dgm:pt modelId="{588AA112-5472-024C-9C80-B980F66542F6}" type="pres">
      <dgm:prSet presAssocID="{68222EB8-65E2-AB4E-95FC-DDFD7832DB66}" presName="pyramid" presStyleLbl="node1" presStyleIdx="0" presStyleCnt="1" custLinFactNeighborX="-37870" custLinFactNeighborY="882"/>
      <dgm:spPr/>
    </dgm:pt>
    <dgm:pt modelId="{400D9D9C-E9D5-AE4E-8E80-679326535E36}" type="pres">
      <dgm:prSet presAssocID="{68222EB8-65E2-AB4E-95FC-DDFD7832DB66}" presName="theList" presStyleCnt="0"/>
      <dgm:spPr/>
    </dgm:pt>
    <dgm:pt modelId="{508E0FE2-53D6-A04E-9B16-3337380F36B1}" type="pres">
      <dgm:prSet presAssocID="{06DEC768-5F75-F546-A191-2ABD4FCD602B}" presName="aNode" presStyleLbl="fgAcc1" presStyleIdx="0" presStyleCnt="3">
        <dgm:presLayoutVars>
          <dgm:bulletEnabled val="1"/>
        </dgm:presLayoutVars>
      </dgm:prSet>
      <dgm:spPr/>
    </dgm:pt>
    <dgm:pt modelId="{9B07BD91-2307-ED45-96BA-83AD46FDD998}" type="pres">
      <dgm:prSet presAssocID="{06DEC768-5F75-F546-A191-2ABD4FCD602B}" presName="aSpace" presStyleCnt="0"/>
      <dgm:spPr/>
    </dgm:pt>
    <dgm:pt modelId="{E557E290-9BFE-4F45-B12D-49F4D1A66144}" type="pres">
      <dgm:prSet presAssocID="{84656858-877F-C848-8D40-C3B69BD0F292}" presName="aNode" presStyleLbl="fgAcc1" presStyleIdx="1" presStyleCnt="3">
        <dgm:presLayoutVars>
          <dgm:bulletEnabled val="1"/>
        </dgm:presLayoutVars>
      </dgm:prSet>
      <dgm:spPr/>
    </dgm:pt>
    <dgm:pt modelId="{CE9EA10E-7356-5B40-867B-2F71762A64A7}" type="pres">
      <dgm:prSet presAssocID="{84656858-877F-C848-8D40-C3B69BD0F292}" presName="aSpace" presStyleCnt="0"/>
      <dgm:spPr/>
    </dgm:pt>
    <dgm:pt modelId="{9F4207BE-2951-5B4D-BCBA-18A3CBED9098}" type="pres">
      <dgm:prSet presAssocID="{A1BCB6E4-5D7C-8540-BB1D-A04178FDFCB2}" presName="aNode" presStyleLbl="fgAcc1" presStyleIdx="2" presStyleCnt="3">
        <dgm:presLayoutVars>
          <dgm:bulletEnabled val="1"/>
        </dgm:presLayoutVars>
      </dgm:prSet>
      <dgm:spPr/>
    </dgm:pt>
    <dgm:pt modelId="{4CF4FAF1-023F-F54A-A6FB-DF0DB8C7AFED}" type="pres">
      <dgm:prSet presAssocID="{A1BCB6E4-5D7C-8540-BB1D-A04178FDFCB2}" presName="aSpace" presStyleCnt="0"/>
      <dgm:spPr/>
    </dgm:pt>
  </dgm:ptLst>
  <dgm:cxnLst>
    <dgm:cxn modelId="{A916F513-3AA1-BB43-9CB0-B4768F037ABE}" srcId="{68222EB8-65E2-AB4E-95FC-DDFD7832DB66}" destId="{06DEC768-5F75-F546-A191-2ABD4FCD602B}" srcOrd="0" destOrd="0" parTransId="{D7A5761E-0ECF-0B4A-A405-679FD54294C5}" sibTransId="{A5844CD7-0516-534D-9C83-78326B4B5D27}"/>
    <dgm:cxn modelId="{AD316930-104E-9D44-B4B9-5574C5D40211}" type="presOf" srcId="{A1BCB6E4-5D7C-8540-BB1D-A04178FDFCB2}" destId="{9F4207BE-2951-5B4D-BCBA-18A3CBED9098}" srcOrd="0" destOrd="0" presId="urn:microsoft.com/office/officeart/2005/8/layout/pyramid2"/>
    <dgm:cxn modelId="{744C8B7D-9146-874B-94EC-A15A9B843E73}" type="presOf" srcId="{68222EB8-65E2-AB4E-95FC-DDFD7832DB66}" destId="{EC09E9F6-BC23-B94F-94A7-E4F28DB228B4}" srcOrd="0" destOrd="0" presId="urn:microsoft.com/office/officeart/2005/8/layout/pyramid2"/>
    <dgm:cxn modelId="{F364D483-79A9-D646-A183-B62F6407BEC1}" type="presOf" srcId="{06DEC768-5F75-F546-A191-2ABD4FCD602B}" destId="{508E0FE2-53D6-A04E-9B16-3337380F36B1}" srcOrd="0" destOrd="0" presId="urn:microsoft.com/office/officeart/2005/8/layout/pyramid2"/>
    <dgm:cxn modelId="{EA5E8384-8899-0843-A533-020C3FC7F10F}" srcId="{68222EB8-65E2-AB4E-95FC-DDFD7832DB66}" destId="{84656858-877F-C848-8D40-C3B69BD0F292}" srcOrd="1" destOrd="0" parTransId="{C5A60B84-D63C-F445-8CA3-B832C8ECC92E}" sibTransId="{A692D1D9-D9D1-9545-85A9-2665C31107C0}"/>
    <dgm:cxn modelId="{90913C89-23E7-5C4F-B2B7-4E03D96F0AB3}" type="presOf" srcId="{84656858-877F-C848-8D40-C3B69BD0F292}" destId="{E557E290-9BFE-4F45-B12D-49F4D1A66144}" srcOrd="0" destOrd="0" presId="urn:microsoft.com/office/officeart/2005/8/layout/pyramid2"/>
    <dgm:cxn modelId="{40D641D1-8CBF-2945-805A-D3E9220FDBD7}" srcId="{68222EB8-65E2-AB4E-95FC-DDFD7832DB66}" destId="{A1BCB6E4-5D7C-8540-BB1D-A04178FDFCB2}" srcOrd="2" destOrd="0" parTransId="{F41DFAA1-DD8A-5D46-B815-75397EF1B996}" sibTransId="{93F99EDB-9132-844D-A34E-879D1F047DE8}"/>
    <dgm:cxn modelId="{9210461D-12A2-6A46-932B-21B667F8D5DF}" type="presParOf" srcId="{EC09E9F6-BC23-B94F-94A7-E4F28DB228B4}" destId="{588AA112-5472-024C-9C80-B980F66542F6}" srcOrd="0" destOrd="0" presId="urn:microsoft.com/office/officeart/2005/8/layout/pyramid2"/>
    <dgm:cxn modelId="{C8DA9AB0-6F7E-BE48-997F-46037FF2CB1E}" type="presParOf" srcId="{EC09E9F6-BC23-B94F-94A7-E4F28DB228B4}" destId="{400D9D9C-E9D5-AE4E-8E80-679326535E36}" srcOrd="1" destOrd="0" presId="urn:microsoft.com/office/officeart/2005/8/layout/pyramid2"/>
    <dgm:cxn modelId="{F6B2A939-2A59-0148-8BF9-E6CC6FC1F905}" type="presParOf" srcId="{400D9D9C-E9D5-AE4E-8E80-679326535E36}" destId="{508E0FE2-53D6-A04E-9B16-3337380F36B1}" srcOrd="0" destOrd="0" presId="urn:microsoft.com/office/officeart/2005/8/layout/pyramid2"/>
    <dgm:cxn modelId="{8E77F612-2D1D-0B4E-B4DD-18FE2D7A415F}" type="presParOf" srcId="{400D9D9C-E9D5-AE4E-8E80-679326535E36}" destId="{9B07BD91-2307-ED45-96BA-83AD46FDD998}" srcOrd="1" destOrd="0" presId="urn:microsoft.com/office/officeart/2005/8/layout/pyramid2"/>
    <dgm:cxn modelId="{E897C4C0-7076-494F-8683-0183FD4FA7F5}" type="presParOf" srcId="{400D9D9C-E9D5-AE4E-8E80-679326535E36}" destId="{E557E290-9BFE-4F45-B12D-49F4D1A66144}" srcOrd="2" destOrd="0" presId="urn:microsoft.com/office/officeart/2005/8/layout/pyramid2"/>
    <dgm:cxn modelId="{D36589E3-4174-4A40-A6B9-9A9D12BB2D16}" type="presParOf" srcId="{400D9D9C-E9D5-AE4E-8E80-679326535E36}" destId="{CE9EA10E-7356-5B40-867B-2F71762A64A7}" srcOrd="3" destOrd="0" presId="urn:microsoft.com/office/officeart/2005/8/layout/pyramid2"/>
    <dgm:cxn modelId="{B9E8D507-8FA8-E641-88C5-2FABA16BCA19}" type="presParOf" srcId="{400D9D9C-E9D5-AE4E-8E80-679326535E36}" destId="{9F4207BE-2951-5B4D-BCBA-18A3CBED9098}" srcOrd="4" destOrd="0" presId="urn:microsoft.com/office/officeart/2005/8/layout/pyramid2"/>
    <dgm:cxn modelId="{03B5615B-D31E-1443-B686-EFD3A1A4617B}" type="presParOf" srcId="{400D9D9C-E9D5-AE4E-8E80-679326535E36}" destId="{4CF4FAF1-023F-F54A-A6FB-DF0DB8C7AFE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 algn="ctr"/>
          <a:r>
            <a:rPr lang="ru-RU" sz="2000" b="1" dirty="0"/>
            <a:t>Модульное</a:t>
          </a:r>
          <a:r>
            <a:rPr lang="ru-RU" sz="1800" b="1" dirty="0"/>
            <a:t> </a:t>
          </a:r>
          <a:r>
            <a:rPr lang="ru-RU" sz="2000" b="1" dirty="0"/>
            <a:t>тестирование </a:t>
          </a:r>
          <a:endParaRPr lang="ru-RU" sz="1800" b="1" dirty="0"/>
        </a:p>
        <a:p>
          <a:pPr algn="ctr"/>
          <a:r>
            <a:rPr lang="ru-RU" sz="1800" dirty="0"/>
            <a:t>Тестируются отдельные модули или компоненты системы.</a:t>
          </a:r>
          <a:r>
            <a:rPr lang="en-US" sz="1800" dirty="0"/>
            <a:t> </a:t>
          </a:r>
          <a:endParaRPr lang="ru-RU" sz="1600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Цель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Проверить правильность работы каждой единицы программного кода</a:t>
          </a:r>
          <a:endParaRPr lang="en-US" sz="1800" cap="none" baseline="0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Единица тестирования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Функция, метод, объект или модуль</a:t>
          </a:r>
          <a:endParaRPr lang="en-US" sz="1800" cap="none" baseline="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E0F48A2-3936-4E37-B7F7-64356FBF61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Исполнитель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Разработчик модуля</a:t>
          </a:r>
          <a:endParaRPr lang="en-US" sz="1800" cap="none" baseline="0" dirty="0"/>
        </a:p>
      </dgm:t>
    </dgm:pt>
    <dgm:pt modelId="{4E4D394E-1510-4597-BE78-257F69DEAD7D}" type="parTrans" cxnId="{9120B828-9E6C-4541-AAF7-243C09B771F1}">
      <dgm:prSet/>
      <dgm:spPr/>
      <dgm:t>
        <a:bodyPr/>
        <a:lstStyle/>
        <a:p>
          <a:endParaRPr lang="en-US"/>
        </a:p>
      </dgm:t>
    </dgm:pt>
    <dgm:pt modelId="{0CACC1BD-8942-4DD1-8E3A-11BCE8B50F81}" type="sibTrans" cxnId="{9120B828-9E6C-4541-AAF7-243C09B771F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22598" custScaleY="147099" custLinFactNeighborY="1551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135160" custScaleY="147374" custLinFactNeighborX="1269" custLinFactNeighborY="13692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e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 custScaleX="113233" custScaleY="127600">
        <dgm:presLayoutVars>
          <dgm:chMax val="1"/>
          <dgm:chPref val="1"/>
        </dgm:presLayoutVars>
      </dgm:prSet>
      <dgm:spPr/>
    </dgm:pt>
    <dgm:pt modelId="{DBF57B99-91EC-42FF-A811-28ADF375AA0C}" type="pres">
      <dgm:prSet presAssocID="{8500F72A-2C6D-4FDF-9C1D-CA691380EB0B}" presName="sibTrans" presStyleCnt="0"/>
      <dgm:spPr/>
    </dgm:pt>
    <dgm:pt modelId="{320EC4AB-61D8-4840-BB44-5D0F55CBCEE7}" type="pres">
      <dgm:prSet presAssocID="{2E0F48A2-3936-4E37-B7F7-64356FBF610A}" presName="compNode" presStyleCnt="0"/>
      <dgm:spPr/>
    </dgm:pt>
    <dgm:pt modelId="{C8B9267E-8755-48DF-8278-4B0E94BD78ED}" type="pres">
      <dgm:prSet presAssocID="{2E0F48A2-3936-4E37-B7F7-64356FBF610A}" presName="iconBgRect" presStyleLbl="bgShp" presStyleIdx="3" presStyleCnt="4"/>
      <dgm:spPr/>
    </dgm:pt>
    <dgm:pt modelId="{0FF48C46-3DD0-440C-9A76-24642D93703E}" type="pres">
      <dgm:prSet presAssocID="{2E0F48A2-3936-4E37-B7F7-64356FBF61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157A48BC-DF04-4E44-8E67-17A5DB8206AA}" type="pres">
      <dgm:prSet presAssocID="{2E0F48A2-3936-4E37-B7F7-64356FBF610A}" presName="spaceRect" presStyleCnt="0"/>
      <dgm:spPr/>
    </dgm:pt>
    <dgm:pt modelId="{DADEA3DF-1628-4A26-9B8B-34625B4AFAAC}" type="pres">
      <dgm:prSet presAssocID="{2E0F48A2-3936-4E37-B7F7-64356FBF610A}" presName="textRect" presStyleLbl="revTx" presStyleIdx="3" presStyleCnt="4" custScaleX="118386" custScaleY="1276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9120B828-9E6C-4541-AAF7-243C09B771F1}" srcId="{01A66772-F185-4D58-B8BB-E9370D7A7A2B}" destId="{2E0F48A2-3936-4E37-B7F7-64356FBF610A}" srcOrd="3" destOrd="0" parTransId="{4E4D394E-1510-4597-BE78-257F69DEAD7D}" sibTransId="{0CACC1BD-8942-4DD1-8E3A-11BCE8B50F81}"/>
    <dgm:cxn modelId="{6565205D-6B8D-4BF9-A459-5B2C1CCC9649}" type="presOf" srcId="{2E0F48A2-3936-4E37-B7F7-64356FBF610A}" destId="{DADEA3DF-1628-4A26-9B8B-34625B4AFAA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57D9891E-069B-4307-9233-0305FEE8CC03}" type="presParOf" srcId="{50B3CE7C-E10B-4E23-BD93-03664997C932}" destId="{DBF57B99-91EC-42FF-A811-28ADF375AA0C}" srcOrd="5" destOrd="0" presId="urn:microsoft.com/office/officeart/2018/5/layout/IconCircleLabelList"/>
    <dgm:cxn modelId="{D04DD5C0-ED7A-412D-9BAE-2A031DFBAD08}" type="presParOf" srcId="{50B3CE7C-E10B-4E23-BD93-03664997C932}" destId="{320EC4AB-61D8-4840-BB44-5D0F55CBCEE7}" srcOrd="6" destOrd="0" presId="urn:microsoft.com/office/officeart/2018/5/layout/IconCircleLabelList"/>
    <dgm:cxn modelId="{356537F4-584D-4A4C-9380-17F286F343C7}" type="presParOf" srcId="{320EC4AB-61D8-4840-BB44-5D0F55CBCEE7}" destId="{C8B9267E-8755-48DF-8278-4B0E94BD78ED}" srcOrd="0" destOrd="0" presId="urn:microsoft.com/office/officeart/2018/5/layout/IconCircleLabelList"/>
    <dgm:cxn modelId="{0D0EB6D3-1BCC-4707-B823-AC4891CFDF25}" type="presParOf" srcId="{320EC4AB-61D8-4840-BB44-5D0F55CBCEE7}" destId="{0FF48C46-3DD0-440C-9A76-24642D93703E}" srcOrd="1" destOrd="0" presId="urn:microsoft.com/office/officeart/2018/5/layout/IconCircleLabelList"/>
    <dgm:cxn modelId="{2C76BBE3-0627-4849-AEBA-7760E1E669AD}" type="presParOf" srcId="{320EC4AB-61D8-4840-BB44-5D0F55CBCEE7}" destId="{157A48BC-DF04-4E44-8E67-17A5DB8206AA}" srcOrd="2" destOrd="0" presId="urn:microsoft.com/office/officeart/2018/5/layout/IconCircleLabelList"/>
    <dgm:cxn modelId="{396AF23C-F58B-4E32-A9D1-DCF2A09FB0B4}" type="presParOf" srcId="{320EC4AB-61D8-4840-BB44-5D0F55CBCEE7}" destId="{DADEA3DF-1628-4A26-9B8B-34625B4AFA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A112-5472-024C-9C80-B980F66542F6}">
      <dsp:nvSpPr>
        <dsp:cNvPr id="0" name=""/>
        <dsp:cNvSpPr/>
      </dsp:nvSpPr>
      <dsp:spPr>
        <a:xfrm>
          <a:off x="0" y="0"/>
          <a:ext cx="2875773" cy="465885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E0FE2-53D6-A04E-9B16-3337380F36B1}">
      <dsp:nvSpPr>
        <dsp:cNvPr id="0" name=""/>
        <dsp:cNvSpPr/>
      </dsp:nvSpPr>
      <dsp:spPr>
        <a:xfrm>
          <a:off x="1437886" y="468387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Системное тестирование</a:t>
          </a:r>
        </a:p>
      </dsp:txBody>
      <dsp:txXfrm>
        <a:off x="1491722" y="522223"/>
        <a:ext cx="1761580" cy="995166"/>
      </dsp:txXfrm>
    </dsp:sp>
    <dsp:sp modelId="{E557E290-9BFE-4F45-B12D-49F4D1A66144}">
      <dsp:nvSpPr>
        <dsp:cNvPr id="0" name=""/>
        <dsp:cNvSpPr/>
      </dsp:nvSpPr>
      <dsp:spPr>
        <a:xfrm>
          <a:off x="1437886" y="1709080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Интеграционное тестирование</a:t>
          </a:r>
        </a:p>
      </dsp:txBody>
      <dsp:txXfrm>
        <a:off x="1491722" y="1762916"/>
        <a:ext cx="1761580" cy="995166"/>
      </dsp:txXfrm>
    </dsp:sp>
    <dsp:sp modelId="{9F4207BE-2951-5B4D-BCBA-18A3CBED9098}">
      <dsp:nvSpPr>
        <dsp:cNvPr id="0" name=""/>
        <dsp:cNvSpPr/>
      </dsp:nvSpPr>
      <dsp:spPr>
        <a:xfrm>
          <a:off x="1437886" y="2949773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Модульное тестирование</a:t>
          </a:r>
        </a:p>
      </dsp:txBody>
      <dsp:txXfrm>
        <a:off x="1491722" y="3003609"/>
        <a:ext cx="1761580" cy="99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57092" y="346804"/>
          <a:ext cx="1289972" cy="1289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004" y="621716"/>
          <a:ext cx="740148" cy="740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05783" y="1907810"/>
          <a:ext cx="2592590" cy="239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Модульное</a:t>
          </a:r>
          <a:r>
            <a:rPr lang="ru-RU" sz="1800" b="1" kern="1200" dirty="0"/>
            <a:t> </a:t>
          </a:r>
          <a:r>
            <a:rPr lang="ru-RU" sz="2000" b="1" kern="1200" dirty="0"/>
            <a:t>тестирование </a:t>
          </a:r>
          <a:endParaRPr lang="ru-RU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Тестируются отдельные модули или компоненты системы.</a:t>
          </a:r>
          <a:r>
            <a:rPr lang="en-US" sz="1800" kern="1200" dirty="0"/>
            <a:t> </a:t>
          </a:r>
          <a:endParaRPr lang="ru-RU" sz="1600" kern="1200" dirty="0"/>
        </a:p>
      </dsp:txBody>
      <dsp:txXfrm>
        <a:off x="205783" y="1907810"/>
        <a:ext cx="2592590" cy="2394912"/>
      </dsp:txXfrm>
    </dsp:sp>
    <dsp:sp modelId="{BCD8CDD9-0C56-4401-ADB1-8B48DAB2C96F}">
      <dsp:nvSpPr>
        <dsp:cNvPr id="0" name=""/>
        <dsp:cNvSpPr/>
      </dsp:nvSpPr>
      <dsp:spPr>
        <a:xfrm>
          <a:off x="3952582" y="345684"/>
          <a:ext cx="1289972" cy="1289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227494" y="620597"/>
          <a:ext cx="740148" cy="740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195284" y="1874723"/>
          <a:ext cx="2858240" cy="239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Цель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Проверить правильность работы каждой единицы программного кода</a:t>
          </a:r>
          <a:endParaRPr lang="en-US" sz="1800" kern="1200" cap="none" baseline="0" dirty="0"/>
        </a:p>
      </dsp:txBody>
      <dsp:txXfrm>
        <a:off x="3195284" y="1874723"/>
        <a:ext cx="2858240" cy="2399390"/>
      </dsp:txXfrm>
    </dsp:sp>
    <dsp:sp modelId="{FF93E135-77D6-48A0-8871-9BC93D705D06}">
      <dsp:nvSpPr>
        <dsp:cNvPr id="0" name=""/>
        <dsp:cNvSpPr/>
      </dsp:nvSpPr>
      <dsp:spPr>
        <a:xfrm>
          <a:off x="6949051" y="426169"/>
          <a:ext cx="1289972" cy="1289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223963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396763" y="1893259"/>
          <a:ext cx="2394548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Единица тестирования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Функция, метод, объект или модуль</a:t>
          </a:r>
          <a:endParaRPr lang="en-US" sz="1800" kern="1200" cap="none" baseline="0" dirty="0"/>
        </a:p>
      </dsp:txBody>
      <dsp:txXfrm>
        <a:off x="6396763" y="1893259"/>
        <a:ext cx="2394548" cy="2077450"/>
      </dsp:txXfrm>
    </dsp:sp>
    <dsp:sp modelId="{C8B9267E-8755-48DF-8278-4B0E94BD78ED}">
      <dsp:nvSpPr>
        <dsp:cNvPr id="0" name=""/>
        <dsp:cNvSpPr/>
      </dsp:nvSpPr>
      <dsp:spPr>
        <a:xfrm>
          <a:off x="9768159" y="426169"/>
          <a:ext cx="1289972" cy="12899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48C46-3DD0-440C-9A76-24642D93703E}">
      <dsp:nvSpPr>
        <dsp:cNvPr id="0" name=""/>
        <dsp:cNvSpPr/>
      </dsp:nvSpPr>
      <dsp:spPr>
        <a:xfrm>
          <a:off x="10043071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3DF-1628-4A26-9B8B-34625B4AFAAC}">
      <dsp:nvSpPr>
        <dsp:cNvPr id="0" name=""/>
        <dsp:cNvSpPr/>
      </dsp:nvSpPr>
      <dsp:spPr>
        <a:xfrm>
          <a:off x="9161385" y="1893259"/>
          <a:ext cx="2503519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Исполнитель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Разработчик модуля</a:t>
          </a:r>
          <a:endParaRPr lang="en-US" sz="1800" kern="1200" cap="none" baseline="0" dirty="0"/>
        </a:p>
      </dsp:txBody>
      <dsp:txXfrm>
        <a:off x="9161385" y="1893259"/>
        <a:ext cx="2503519" cy="207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F21E-1034-8F44-8DD8-433D21F0AB9B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2D1B7-7291-ED40-89BC-F7DF24087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3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Объемное тестирование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n" b="0" i="0" dirty="0" err="1">
                <a:solidFill>
                  <a:srgbClr val="202124"/>
                </a:solidFill>
                <a:effectLst/>
                <a:latin typeface="Google Sans"/>
              </a:rPr>
              <a:t>VolumeTesting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тестирование проводится с увеличением не нагрузки и времени работы, а количества используемых данных, которые хранятся и используются в приложении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Конфигурационное тестирование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 (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Configuration Testing)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специальный вид тестирования, направленный на проверку работы программного обеспечения при различных конфигурациях системы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 (заявленных платформах, поддерживаемых драйверах, при различных конфигурациях компьютеров и т.п,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6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9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b="1" dirty="0" err="1">
                <a:effectLst/>
              </a:rPr>
              <a:t>rootdir</a:t>
            </a:r>
            <a:r>
              <a:rPr lang="en" b="1" dirty="0">
                <a:effectLst/>
              </a:rPr>
              <a:t>: /path/to/code/ch1/tasks, </a:t>
            </a:r>
            <a:r>
              <a:rPr lang="en" b="1" dirty="0" err="1">
                <a:effectLst/>
              </a:rPr>
              <a:t>inifile: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rootdir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самый верхний общий каталог для всех каталогов в которых ищется тестовый код. В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inifile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здесь пустой) перечислены используемые файлы конфигурации. Конфигурационными файлами могут быть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pytest.ini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tox.ini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setup.cfg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Более подробные сведения о конфигурационных файлах вы найдете в главе 6 «Конфигурация» на стр. 113.</a:t>
            </a:r>
          </a:p>
          <a:p>
            <a:pPr algn="l"/>
            <a:br>
              <a:rPr lang="ru-RU" dirty="0"/>
            </a:br>
            <a:r>
              <a:rPr lang="en" b="1" dirty="0">
                <a:effectLst/>
              </a:rPr>
              <a:t>collected 2 items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две тестовые функции в файле.</a:t>
            </a:r>
          </a:p>
          <a:p>
            <a:pPr algn="l"/>
            <a:br>
              <a:rPr lang="ru-RU" dirty="0"/>
            </a:br>
            <a:r>
              <a:rPr lang="en" b="1" dirty="0" err="1">
                <a:effectLst/>
              </a:rPr>
              <a:t>test_three.py</a:t>
            </a:r>
            <a:r>
              <a:rPr lang="en" b="1" dirty="0">
                <a:effectLst/>
              </a:rPr>
              <a:t> ..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test_three.py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показывает тестируемый файл. Для каждого тестового файла есть одна строка. Две точки означают, что тесты пройдены — по одной точке для каждой тестовой функции или метода. Точки предназначены только для прохождения тестов.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Failures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сбоев),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errors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ошибок),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skips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пропусков),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xfails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xpasses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обозначаются с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F, E, s, x,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Х, соответственно. Если вы хотите видеть больше точек для прохождения тестов, используйте опцию 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--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verbose.</a:t>
            </a:r>
          </a:p>
          <a:p>
            <a:pPr algn="l"/>
            <a:br>
              <a:rPr lang="en" dirty="0"/>
            </a:br>
            <a:r>
              <a:rPr lang="en" dirty="0"/>
              <a:t>== 2 passed in 0.01 seconds ==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Эта строка относится к числу пройденных тестов и времени, затраченному на весь сеанс тестирования. При наличии непроходных тестов здесь также будет указан номер каждой категории.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9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имеет много значений в сообществе программирования и тестирования и даже в сообществе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Python.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Я использую </a:t>
            </a:r>
            <a:r>
              <a:rPr lang="en" dirty="0"/>
              <a:t>fixture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dirty="0"/>
              <a:t>fixture function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 </a:t>
            </a:r>
            <a:r>
              <a:rPr lang="en" dirty="0"/>
              <a:t>fixture method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взаимозаменяемо, чтобы ссылаться на функции </a:t>
            </a:r>
            <a:r>
              <a:rPr lang="ru-RU" dirty="0"/>
              <a:t>@</a:t>
            </a:r>
            <a:r>
              <a:rPr lang="en" dirty="0" err="1"/>
              <a:t>pytest.fixture</a:t>
            </a:r>
            <a:r>
              <a:rPr lang="en" dirty="0"/>
              <a:t>()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описанные в этой главе.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Фикстура также может использоваться для обозначения ресурса, который ссылается функцией фикстуры.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Функции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настраивают или извлекают некоторые данные, с которыми может работать тест.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Иногда эти данные считаются фикстурой. Например, сообщество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Django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использует фикстуру для обозначения некоторых исходных данных, которые загружаются в базу данных в начале приложения.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8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324B-2A96-36A1-96A7-BFAAE9B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527C6D-D54C-420D-309C-23A6B0E6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811B-6D0B-2942-27C3-C492D590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B3253-90CC-4CBD-54AB-1A9D0AC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82106-B878-EEB3-464D-3C2EA2C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9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23E3F-0FB4-2294-2C53-9A9B3E5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6E461-B391-C6FF-8E05-4FC2DE4B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34EB0-F454-CE0D-FD4D-B100B31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2674C-643F-2D69-404C-1A7B9DB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E3A65-15E1-25DC-86F7-D638A77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3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1342C-7AF0-809A-71E7-A76CC1EA4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466620-3B10-64C6-4FE8-778C8A65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66D3F-2E77-3FD6-74EB-855184F3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C6FD3-F2A2-EC0A-4E18-B60C5F11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B37B2-BE09-D003-3C67-65DFD48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9C89-5DA8-252E-108A-6BC863F6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0287-7990-1F7D-5E3F-E5CBD66893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E5DF4-986D-6F55-B48B-A0EC5597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A6A42-EBDA-3452-CF6A-0A653528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43534-41A7-7A42-0AE9-EB56C7E7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790F-4BA7-F175-CB55-42B8B4C3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AB1CE-AE29-7981-BDE4-5D3CAF2C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E7E1B-5676-B42F-8B50-CF1C635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9D17B-B64E-CE6C-1BD8-2ADDF244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1AED2-0ADB-C8F1-A89D-6170A108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0AC72-1AC2-517B-7220-4C198263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D3B46-84EB-CAAB-786D-D7D394D4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23FBE-03B8-A814-8DE2-01155E09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D4D3D-0893-4709-37A9-43219D32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40774-D0AD-D978-60E9-CE8AED2D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14FE1-4E9E-4F5B-B587-19FF0323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18C40-F890-7ECC-9AB0-6AA548A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76DAB-404E-55E3-6F31-538BCA8B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CA747-0E82-4890-88A3-783FBC07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4CFECF-6FB5-F576-2B20-6FB119D5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020F1C-B670-96CD-6DC7-1CCC4C2D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0CCF1B-A1B9-EA6F-1DA8-F792FAC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2810A5-705F-7942-46E3-AE93FFD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88C1F-0A2E-E5D3-D450-4E7F8BF2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3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77317-DAE0-E489-62B9-8A0A0CBA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5AF3CF-6BAE-D0B4-7A5A-B5733230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92CE1E-EE71-9E95-5A1F-5F5F553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A6557A-0E9E-7090-FB6E-D946BF1B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1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59035-184B-353D-97DE-B252136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EE7C1-D1DD-E55F-956D-2AB0DF7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61118B-6637-C997-4AE3-D0DAC0C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CA607-B800-ACB9-8BAD-6F385335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4D16B-85E7-12CF-1A74-B57A5DC0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36055-5FE2-FD2F-C45F-76839BDE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355A3-0BBB-B047-3ED3-63FE55D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538B8-4B44-82DA-4865-692AA3B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D7193D-5B58-D534-5776-EABED65A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EBBA-BAF0-C5F9-C5E0-92682ED3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91840E-F5AD-A96D-26A5-69257A751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61131-0283-AED0-EEF6-CD11CF1B4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EAD46B-DB16-AE35-C5AD-CEDCD26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663652-7A7A-4ED1-2DA5-BF31C116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73F0B-47E5-9C88-CBE3-A4FF77F7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78608-22F0-E3D6-9F12-D2C02B6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05217-EC6D-926D-96EF-FAC1F14D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CD0A6-7E04-E1FF-A2BD-41D4A2BA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D14D-201E-3140-8B96-28BA02E75189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9F2A6-26C5-B3C4-B597-A8056CCC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40AA6-A88F-C55F-E11E-C895D59A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y.readthedocs.io/en/latest/path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5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lang="ru-RU" dirty="0">
                <a:solidFill>
                  <a:srgbClr val="C00000"/>
                </a:solidFill>
              </a:rPr>
              <a:t>Модульное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тестирование</a:t>
            </a:r>
            <a:endParaRPr lang="ru-RU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075709"/>
            <a:ext cx="9144000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Авто-тестирование для программистов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EF7B8A88-0A26-DCD8-7AC5-98C09BDF5AD5}"/>
              </a:ext>
            </a:extLst>
          </p:cNvPr>
          <p:cNvSpPr txBox="1">
            <a:spLocks/>
          </p:cNvSpPr>
          <p:nvPr/>
        </p:nvSpPr>
        <p:spPr>
          <a:xfrm>
            <a:off x="4784436" y="6436626"/>
            <a:ext cx="2682315" cy="42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E59F8-1F29-8112-65BE-C84C21CA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0F19B-9DFA-8D16-1812-4E5986DD6184}"/>
              </a:ext>
            </a:extLst>
          </p:cNvPr>
          <p:cNvSpPr txBox="1"/>
          <p:nvPr/>
        </p:nvSpPr>
        <p:spPr>
          <a:xfrm>
            <a:off x="8301483" y="280683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15AFA-0C5A-7E26-1BBC-CD26CD5F3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825885"/>
            <a:ext cx="4114800" cy="2372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Модульное тестирование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29697"/>
              </p:ext>
            </p:extLst>
          </p:nvPr>
        </p:nvGraphicFramePr>
        <p:xfrm>
          <a:off x="268013" y="2014194"/>
          <a:ext cx="11870689" cy="439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211E-E5EA-4591-9BBC-556C4B6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/>
          <a:lstStyle/>
          <a:p>
            <a:r>
              <a:rPr lang="ru-RU" dirty="0"/>
              <a:t>Что такое юнит-тесты и зачем они нужны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870-D9DB-47D0-A0DD-73C38CD4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90"/>
            <a:ext cx="10515600" cy="49620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(Модульный) тест — код, которая выполняет другой код и проверяет:</a:t>
            </a:r>
          </a:p>
          <a:p>
            <a:pPr>
              <a:lnSpc>
                <a:spcPct val="120000"/>
              </a:lnSpc>
            </a:pPr>
            <a:r>
              <a:rPr lang="ru-RU" dirty="0"/>
              <a:t>возвращает </a:t>
            </a:r>
            <a:r>
              <a:rPr lang="ru-RU" b="1" dirty="0"/>
              <a:t>нужные значения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приводит ли этот код к ожидаемому состоянию (</a:t>
            </a:r>
            <a:r>
              <a:rPr lang="ru-RU" b="1" dirty="0"/>
              <a:t>тестирование состояния</a:t>
            </a:r>
            <a:r>
              <a:rPr lang="ru-RU" dirty="0"/>
              <a:t>) или</a:t>
            </a:r>
          </a:p>
          <a:p>
            <a:pPr>
              <a:lnSpc>
                <a:spcPct val="120000"/>
              </a:lnSpc>
            </a:pPr>
            <a:r>
              <a:rPr lang="ru-RU" dirty="0"/>
              <a:t>выполняет ожидаемую последовательность событий (</a:t>
            </a:r>
            <a:r>
              <a:rPr lang="ru-RU" b="1" dirty="0"/>
              <a:t>тестирование поведения</a:t>
            </a:r>
            <a:r>
              <a:rPr lang="ru-RU" dirty="0"/>
              <a:t>).</a:t>
            </a: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ru-RU" sz="2800" b="1" dirty="0"/>
              <a:t>Зачем нужны юнит-тесты: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Помогают разработчику проверить </a:t>
            </a:r>
            <a:r>
              <a:rPr lang="ru-RU" sz="2800" b="1" dirty="0"/>
              <a:t>правильность логики</a:t>
            </a:r>
            <a:r>
              <a:rPr lang="ru-RU" sz="2800" dirty="0"/>
              <a:t> отдельного фрагмента кода (функции, метода, класса)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ru-RU" dirty="0"/>
              <a:t>Качественные модульные тесты создают </a:t>
            </a:r>
            <a:r>
              <a:rPr lang="ru-RU" b="1" dirty="0"/>
              <a:t>документацию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Можно бесстрашно менять / рефакторить код → позволяет </a:t>
            </a:r>
            <a:r>
              <a:rPr lang="ru-RU" b="1" dirty="0"/>
              <a:t>ускорить внесение</a:t>
            </a:r>
            <a:r>
              <a:rPr lang="ru-RU" dirty="0"/>
              <a:t> любых </a:t>
            </a:r>
            <a:r>
              <a:rPr lang="ru-RU" b="1" dirty="0"/>
              <a:t>изменений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Высокий процент покрытия кода тестами позволяет </a:t>
            </a:r>
            <a:r>
              <a:rPr lang="ru-RU" b="1" dirty="0"/>
              <a:t>минимизировать остальные виды тестирования</a:t>
            </a:r>
            <a:r>
              <a:rPr lang="ru-RU" dirty="0"/>
              <a:t> (ручное тестирование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8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12"/>
            <a:ext cx="5257800" cy="143802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Принципы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F.I.R.S.T.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5A5A6F3-5FFB-6DB1-BCCD-24284AD4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68" y="1825625"/>
            <a:ext cx="8367445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Fast (</a:t>
            </a:r>
            <a:r>
              <a:rPr lang="ru-RU" b="1" dirty="0"/>
              <a:t>быстрота</a:t>
            </a:r>
            <a:r>
              <a:rPr lang="en-US" b="1" dirty="0"/>
              <a:t>)</a:t>
            </a:r>
            <a:r>
              <a:rPr lang="ru-RU" dirty="0"/>
              <a:t> — </a:t>
            </a:r>
            <a:r>
              <a:rPr lang="en-US" dirty="0"/>
              <a:t>unit-</a:t>
            </a:r>
            <a:r>
              <a:rPr lang="ru-RU" dirty="0"/>
              <a:t>тесты должны быть быстрыми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Independent, isolated (</a:t>
            </a:r>
            <a:r>
              <a:rPr lang="ru-RU" b="1" dirty="0"/>
              <a:t>независимость</a:t>
            </a:r>
            <a:r>
              <a:rPr lang="en-US" b="1" dirty="0"/>
              <a:t>)</a:t>
            </a:r>
            <a:r>
              <a:rPr lang="ru-RU" dirty="0"/>
              <a:t> </a:t>
            </a:r>
            <a:r>
              <a:rPr lang="en-US" dirty="0"/>
              <a:t>—</a:t>
            </a:r>
            <a:r>
              <a:rPr lang="ru-RU" dirty="0"/>
              <a:t> результат одного теста не должен влиять на результат другого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Repeatable (</a:t>
            </a:r>
            <a:r>
              <a:rPr lang="ru-RU" b="1" dirty="0"/>
              <a:t>повторяемость</a:t>
            </a:r>
            <a:r>
              <a:rPr lang="en-US" b="1" dirty="0"/>
              <a:t>)</a:t>
            </a:r>
            <a:r>
              <a:rPr lang="ru-RU" dirty="0"/>
              <a:t> —  результаты тестов не должны менять среду выполнения (должны убирать за собой)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Self-validating (</a:t>
            </a:r>
            <a:r>
              <a:rPr lang="ru-RU" b="1" dirty="0"/>
              <a:t>само-достоверность, очевидность</a:t>
            </a:r>
            <a:r>
              <a:rPr lang="en-US" b="1" dirty="0"/>
              <a:t>)</a:t>
            </a:r>
            <a:r>
              <a:rPr lang="ru-RU" dirty="0"/>
              <a:t> — результаты теста должны быть очевидными, непротиворечивыми и представлять собой булево значение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Timely (</a:t>
            </a:r>
            <a:r>
              <a:rPr lang="ru-RU" b="1" dirty="0"/>
              <a:t>своевременность</a:t>
            </a:r>
            <a:r>
              <a:rPr lang="en-US" b="1" dirty="0"/>
              <a:t>)</a:t>
            </a:r>
            <a:r>
              <a:rPr lang="ru-RU" dirty="0"/>
              <a:t> — тесты должны быть написаны своевременно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0431B7-0E41-429D-9C77-38D98067F94B}"/>
              </a:ext>
            </a:extLst>
          </p:cNvPr>
          <p:cNvSpPr txBox="1">
            <a:spLocks/>
          </p:cNvSpPr>
          <p:nvPr/>
        </p:nvSpPr>
        <p:spPr>
          <a:xfrm>
            <a:off x="9536272" y="1709614"/>
            <a:ext cx="2500485" cy="88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3500" dirty="0"/>
              <a:t>Clean Code</a:t>
            </a:r>
          </a:p>
          <a:p>
            <a:pPr algn="r"/>
            <a:r>
              <a:rPr lang="en-US" sz="2100" dirty="0"/>
              <a:t>By Robert Martin</a:t>
            </a:r>
            <a:endParaRPr lang="ru-RU" sz="2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CA5C8-085B-B5F3-3CC1-7FE400C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72" y="2544708"/>
            <a:ext cx="2655728" cy="37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365126"/>
            <a:ext cx="8109129" cy="919145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Fast (</a:t>
            </a:r>
            <a:r>
              <a:rPr lang="ru-RU" dirty="0"/>
              <a:t>Быстрота</a:t>
            </a:r>
            <a:r>
              <a:rPr lang="en-US" dirty="0"/>
              <a:t>)</a:t>
            </a:r>
            <a:endParaRPr lang="en-US" sz="35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8DB2F41-D986-F70D-F833-772B0B2D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489" y="1825625"/>
            <a:ext cx="5589770" cy="47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Быстрота =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скорость выполнения</a:t>
            </a:r>
            <a:r>
              <a:rPr lang="ru-RU" sz="2400" dirty="0"/>
              <a:t> +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легкость понимания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ru-RU" sz="2400" b="1" dirty="0"/>
              <a:t>Пути повышения быстроты тестов: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Один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assert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за тест;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buFont typeface="Garamond" pitchFamily="18" charset="0"/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Использование заглушек</a:t>
            </a:r>
            <a:br>
              <a:rPr lang="ru-RU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(при внешних зависимостях)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Интуитивно-понятное именование;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Применение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DSL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(domain-specific language)</a:t>
            </a:r>
          </a:p>
        </p:txBody>
      </p:sp>
      <p:pic>
        <p:nvPicPr>
          <p:cNvPr id="3074" name="Picture 2" descr="Speedy coding and discovery: how fast is fast, and making a difference for  library users? – Cloud Librarian DownUnder">
            <a:extLst>
              <a:ext uri="{FF2B5EF4-FFF2-40B4-BE49-F238E27FC236}">
                <a16:creationId xmlns:a16="http://schemas.microsoft.com/office/drawing/2014/main" id="{25024BEC-E4F3-4C75-BEE2-9C7B38D9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53" y="117506"/>
            <a:ext cx="2685722" cy="17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1">
            <a:extLst>
              <a:ext uri="{FF2B5EF4-FFF2-40B4-BE49-F238E27FC236}">
                <a16:creationId xmlns:a16="http://schemas.microsoft.com/office/drawing/2014/main" id="{0C361828-11EC-9213-FDE9-329A0B054BB5}"/>
              </a:ext>
            </a:extLst>
          </p:cNvPr>
          <p:cNvSpPr txBox="1">
            <a:spLocks/>
          </p:cNvSpPr>
          <p:nvPr/>
        </p:nvSpPr>
        <p:spPr>
          <a:xfrm>
            <a:off x="568960" y="1746505"/>
            <a:ext cx="5452553" cy="4462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Проблема медленных тестов:</a:t>
            </a:r>
            <a:endParaRPr lang="ru-RU" b="1" dirty="0"/>
          </a:p>
          <a:p>
            <a:pPr>
              <a:lnSpc>
                <a:spcPct val="100000"/>
              </a:lnSpc>
            </a:pPr>
            <a:r>
              <a:rPr lang="ru-RU" sz="2200" dirty="0"/>
              <a:t>Запускаются редко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пропуска ошибки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«Дырявые» тесты требуют постоянной переработки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Поддержка тестов откладывается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выхода ошибок в </a:t>
            </a:r>
            <a:r>
              <a:rPr lang="en-US" sz="2200" dirty="0"/>
              <a:t>production</a:t>
            </a:r>
            <a:r>
              <a:rPr lang="ru-RU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7AC47-54CC-EFB1-89C5-4EB8D379C8DA}"/>
              </a:ext>
            </a:extLst>
          </p:cNvPr>
          <p:cNvSpPr txBox="1"/>
          <p:nvPr/>
        </p:nvSpPr>
        <p:spPr>
          <a:xfrm>
            <a:off x="6017611" y="250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6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8"/>
            <a:ext cx="10515600" cy="1381378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/>
              <a:t>Принцип </a:t>
            </a:r>
            <a:r>
              <a:rPr lang="en-US" sz="4000" dirty="0"/>
              <a:t>Independent</a:t>
            </a:r>
            <a:r>
              <a:rPr lang="ru-RU" sz="4000" dirty="0"/>
              <a:t>, </a:t>
            </a:r>
            <a:r>
              <a:rPr lang="en-US" sz="4000" dirty="0"/>
              <a:t>Isolated</a:t>
            </a:r>
            <a:br>
              <a:rPr lang="ru-RU" sz="4000" dirty="0"/>
            </a:br>
            <a:r>
              <a:rPr lang="ru-RU" sz="4000" dirty="0"/>
              <a:t>(независимость, изолированность)</a:t>
            </a:r>
            <a:endParaRPr lang="en-US" sz="40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B1494282-7074-C62F-9F11-AA584CCF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96"/>
            <a:ext cx="9017000" cy="480361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Независимость тестов достигается путем применения паттерна</a:t>
            </a:r>
            <a:br>
              <a:rPr lang="ru-RU" sz="2400" dirty="0"/>
            </a:br>
            <a:r>
              <a:rPr lang="en-US" sz="2400" b="1" dirty="0"/>
              <a:t>BUILD – OPERATE – CHECK: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настройка окружения теста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OPERATE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запуск тестируемой функциональности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CHECK</a:t>
            </a:r>
            <a:r>
              <a:rPr lang="en-US" sz="2400" dirty="0"/>
              <a:t> </a:t>
            </a:r>
            <a:r>
              <a:rPr lang="ru-RU" sz="2400" dirty="0"/>
              <a:t>— сравнение полученного результата с ожидаемым</a:t>
            </a:r>
            <a:r>
              <a:rPr lang="en-US" sz="2400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Clean Up</a:t>
            </a:r>
            <a:r>
              <a:rPr lang="en-US" sz="2400" dirty="0"/>
              <a:t> — </a:t>
            </a:r>
            <a:r>
              <a:rPr lang="ru-RU" sz="2400" dirty="0"/>
              <a:t>убраться за собой</a:t>
            </a: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Подход </a:t>
            </a:r>
            <a:r>
              <a:rPr lang="en" dirty="0"/>
              <a:t>AAA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Arrange,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Act,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Assert.</a:t>
            </a:r>
          </a:p>
        </p:txBody>
      </p:sp>
      <p:pic>
        <p:nvPicPr>
          <p:cNvPr id="4101" name="Picture 5" descr="смайлики 🏝 одинокий остров | wpRock">
            <a:extLst>
              <a:ext uri="{FF2B5EF4-FFF2-40B4-BE49-F238E27FC236}">
                <a16:creationId xmlns:a16="http://schemas.microsoft.com/office/drawing/2014/main" id="{AA876244-4B67-4566-B97D-59C7A310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426" y="0"/>
            <a:ext cx="2231136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453951-75A6-9113-EF64-CDEE9982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72" y="2634487"/>
            <a:ext cx="2349490" cy="38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40"/>
            <a:ext cx="8945880" cy="891272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Repeatable</a:t>
            </a:r>
            <a:r>
              <a:rPr lang="ru-RU" dirty="0"/>
              <a:t> (повторяемость)</a:t>
            </a:r>
            <a:endParaRPr lang="en-US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1FF84485-8C7D-3148-BA8A-9E55FE27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18"/>
            <a:ext cx="10607566" cy="5082989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spcAft>
                <a:spcPts val="500"/>
              </a:spcAft>
              <a:buNone/>
            </a:pPr>
            <a:r>
              <a:rPr lang="ru-RU" sz="2400" dirty="0"/>
              <a:t>Повторяемость достигается с помощью применения тестовых двойников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en-US" sz="2400" dirty="0"/>
              <a:t>test doubles</a:t>
            </a:r>
            <a:r>
              <a:rPr lang="ru-RU" sz="2400" dirty="0"/>
              <a:t>)</a:t>
            </a:r>
            <a:r>
              <a:rPr lang="en-US" sz="2400" dirty="0"/>
              <a:t>: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Dummy objects</a:t>
            </a:r>
            <a:r>
              <a:rPr lang="en-US" sz="2000" dirty="0"/>
              <a:t> — </a:t>
            </a:r>
            <a:r>
              <a:rPr lang="ru-RU" sz="2000" dirty="0"/>
              <a:t>передаваемые, но неиспользуемые объекты;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Fake objects</a:t>
            </a:r>
            <a:r>
              <a:rPr lang="en-US" sz="2000" dirty="0"/>
              <a:t> — </a:t>
            </a:r>
            <a:r>
              <a:rPr lang="ru-RU" sz="2000" dirty="0"/>
              <a:t>заведомо подмененные системы с аналогичной функциональностью, но упрощенные для использования в тестовом случае (</a:t>
            </a:r>
            <a:r>
              <a:rPr lang="en-US" sz="2000" dirty="0"/>
              <a:t>In</a:t>
            </a:r>
            <a:r>
              <a:rPr lang="ru-RU" sz="2000" dirty="0"/>
              <a:t> </a:t>
            </a:r>
            <a:r>
              <a:rPr lang="en-US" sz="2000" dirty="0"/>
              <a:t>Memory</a:t>
            </a:r>
            <a:r>
              <a:rPr lang="ru-RU" sz="2000" dirty="0"/>
              <a:t> </a:t>
            </a:r>
            <a:r>
              <a:rPr lang="en-US" sz="2000" dirty="0"/>
              <a:t>Databases etc.</a:t>
            </a:r>
            <a:r>
              <a:rPr lang="ru-RU" sz="2000" dirty="0"/>
              <a:t>);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Mocks</a:t>
            </a:r>
            <a:r>
              <a:rPr lang="en-US" sz="2000" dirty="0"/>
              <a:t> — </a:t>
            </a:r>
            <a:r>
              <a:rPr lang="ru-RU" sz="2000" dirty="0"/>
              <a:t>заглушки, предназначенные для регистрации вызовов;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Stubs</a:t>
            </a:r>
            <a:r>
              <a:rPr lang="en-US" sz="2000" dirty="0"/>
              <a:t> — </a:t>
            </a:r>
            <a:r>
              <a:rPr lang="ru-RU" sz="2000" dirty="0"/>
              <a:t>заглушки, отвечающие на вызовы согласно настроенному сценарию ответов;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Spies</a:t>
            </a:r>
            <a:r>
              <a:rPr lang="en-US" sz="2000" dirty="0"/>
              <a:t> — </a:t>
            </a:r>
            <a:r>
              <a:rPr lang="ru-RU" sz="2000" dirty="0"/>
              <a:t>заглушки (аналогично </a:t>
            </a:r>
            <a:r>
              <a:rPr lang="en-US" sz="2000" dirty="0"/>
              <a:t>Stubs</a:t>
            </a:r>
            <a:r>
              <a:rPr lang="ru-RU" sz="2000" dirty="0"/>
              <a:t>), но позволяющие регистрировать действия;</a:t>
            </a:r>
          </a:p>
          <a:p>
            <a:pPr marL="0" indent="0" algn="r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sz="1600" dirty="0"/>
              <a:t>* by Martin Fowler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6F8CBE-4A48-AC53-B586-76019D4F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363" r="2343" b="4929"/>
          <a:stretch/>
        </p:blipFill>
        <p:spPr>
          <a:xfrm>
            <a:off x="365760" y="5154149"/>
            <a:ext cx="3429000" cy="1703851"/>
          </a:xfrm>
          <a:prstGeom prst="rect">
            <a:avLst/>
          </a:prstGeom>
        </p:spPr>
      </p:pic>
      <p:pic>
        <p:nvPicPr>
          <p:cNvPr id="5122" name="Picture 2" descr="We believe you (building your repeatable process) – Eat to Perform">
            <a:extLst>
              <a:ext uri="{FF2B5EF4-FFF2-40B4-BE49-F238E27FC236}">
                <a16:creationId xmlns:a16="http://schemas.microsoft.com/office/drawing/2014/main" id="{A847D73A-A370-4CC8-B2C8-39F6FAEA5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9223" r="5008" b="3685"/>
          <a:stretch/>
        </p:blipFill>
        <p:spPr bwMode="auto">
          <a:xfrm>
            <a:off x="10533888" y="1"/>
            <a:ext cx="1658112" cy="12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Принцип </a:t>
            </a:r>
            <a:r>
              <a:rPr lang="en-US" sz="4000" dirty="0"/>
              <a:t>Self-Validating</a:t>
            </a:r>
            <a:r>
              <a:rPr lang="ru-RU" sz="4000" dirty="0"/>
              <a:t> (самоочевидность)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F49A7-C720-28CB-CFD8-DCD7D3AD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Результат теста должен представлять собой булево значение и не требовать дополнительной интерпретации.</a:t>
            </a:r>
          </a:p>
          <a:p>
            <a:pPr algn="l">
              <a:spcAft>
                <a:spcPts val="500"/>
              </a:spcAft>
            </a:pPr>
            <a:endParaRPr lang="ru-RU" sz="2800" dirty="0"/>
          </a:p>
          <a:p>
            <a:pPr marL="0" indent="0" algn="l">
              <a:spcAft>
                <a:spcPts val="500"/>
              </a:spcAft>
              <a:buNone/>
            </a:pPr>
            <a:r>
              <a:rPr lang="ru-RU" sz="2800" u="sng" dirty="0"/>
              <a:t>Принцип достигается, используя: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Булев результат;</a:t>
            </a:r>
            <a:endParaRPr lang="en-US" sz="2800" dirty="0"/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Один </a:t>
            </a:r>
            <a:r>
              <a:rPr lang="en-US" sz="2800" dirty="0"/>
              <a:t>assert </a:t>
            </a:r>
            <a:r>
              <a:rPr lang="ru-RU" sz="2800" dirty="0"/>
              <a:t>на тест;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en-US" sz="2800" dirty="0"/>
              <a:t>Build – Operate – Check </a:t>
            </a:r>
            <a:r>
              <a:rPr lang="ru-RU" sz="2800" dirty="0"/>
              <a:t>паттерн;</a:t>
            </a:r>
            <a:endParaRPr lang="en-US" sz="2800" dirty="0"/>
          </a:p>
          <a:p>
            <a:endParaRPr lang="ru-RU" dirty="0"/>
          </a:p>
        </p:txBody>
      </p:sp>
      <p:pic>
        <p:nvPicPr>
          <p:cNvPr id="6154" name="Picture 10" descr="Что бы Вы предпочли для постоянного приема от тревоги, если бы на то была  только Ваша воля? | Генерализованное тревожное расстройство | ДУШЕВНОЕ  РАВНОВЕСИЕ [форум о депрессии и тревожных расстройствах(в т.ч. о">
            <a:extLst>
              <a:ext uri="{FF2B5EF4-FFF2-40B4-BE49-F238E27FC236}">
                <a16:creationId xmlns:a16="http://schemas.microsoft.com/office/drawing/2014/main" id="{CE554698-3F7A-4F70-9886-0D42E4A4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17" y="4831888"/>
            <a:ext cx="2286883" cy="19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CC919-4506-4154-B567-0A2DCE4E2185}"/>
              </a:ext>
            </a:extLst>
          </p:cNvPr>
          <p:cNvSpPr txBox="1"/>
          <p:nvPr/>
        </p:nvSpPr>
        <p:spPr>
          <a:xfrm>
            <a:off x="9905117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92E1C-20C4-4D54-8EEE-B6B24119D93A}"/>
              </a:ext>
            </a:extLst>
          </p:cNvPr>
          <p:cNvSpPr txBox="1"/>
          <p:nvPr/>
        </p:nvSpPr>
        <p:spPr>
          <a:xfrm>
            <a:off x="11506200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842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B895-2BEA-F8C0-6F7E-24F1555E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en-US" sz="4400" dirty="0"/>
              <a:t>Timely</a:t>
            </a:r>
            <a:r>
              <a:rPr lang="ru-RU" sz="4400" dirty="0"/>
              <a:t> (своевременность)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7E5F-37B7-0FD0-B4A7-9A37926F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35"/>
            <a:ext cx="10515600" cy="182388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Значение новых модульных тестов падает пропорционально объему написанного кода.</a:t>
            </a:r>
          </a:p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b="1" dirty="0"/>
              <a:t>Высшее выражение принципа — подход </a:t>
            </a:r>
            <a:r>
              <a:rPr lang="en-US" sz="2800" b="1" dirty="0"/>
              <a:t>TDD</a:t>
            </a:r>
            <a:r>
              <a:rPr lang="ru-RU" sz="2800" b="1" dirty="0"/>
              <a:t>.</a:t>
            </a:r>
            <a:endParaRPr lang="en-US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FE4B26-C214-B2D6-2F13-EC3A3420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0761"/>
            <a:ext cx="4601629" cy="3497239"/>
          </a:xfrm>
          <a:prstGeom prst="rect">
            <a:avLst/>
          </a:prstGeom>
        </p:spPr>
      </p:pic>
      <p:pic>
        <p:nvPicPr>
          <p:cNvPr id="6148" name="Picture 4" descr="Why Now?” Five Ways To Make Your Pitch Relevant And Timely">
            <a:extLst>
              <a:ext uri="{FF2B5EF4-FFF2-40B4-BE49-F238E27FC236}">
                <a16:creationId xmlns:a16="http://schemas.microsoft.com/office/drawing/2014/main" id="{9E0ECE10-C370-4ABB-ABF6-F48BA4A9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08" y="2237080"/>
            <a:ext cx="3287356" cy="1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48286-1795-420E-5727-E60C59B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каких именно данных тестируем?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8D15B-F367-64B0-C385-580AFE72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Нормальное поведение (значения для нормального поведения)</a:t>
            </a:r>
          </a:p>
          <a:p>
            <a:pPr>
              <a:lnSpc>
                <a:spcPct val="100000"/>
              </a:lnSpc>
            </a:pPr>
            <a:r>
              <a:rPr lang="ru-RU" dirty="0"/>
              <a:t>Граничные условия / граничные значения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Отдельная логика для граничных значений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Возможно, выброс исключений</a:t>
            </a:r>
          </a:p>
          <a:p>
            <a:pPr>
              <a:lnSpc>
                <a:spcPct val="100000"/>
              </a:lnSpc>
            </a:pPr>
            <a:r>
              <a:rPr lang="ru-RU" dirty="0"/>
              <a:t>Недопустимые / битые данные / объекты,</a:t>
            </a:r>
            <a:br>
              <a:rPr lang="ru-RU" dirty="0"/>
            </a:b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при условии, если их корректная обработка должна поддерживаться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Выбрасываем исключения или</a:t>
            </a:r>
            <a:br>
              <a:rPr lang="ru-RU" dirty="0"/>
            </a:br>
            <a:r>
              <a:rPr lang="ru-RU" dirty="0"/>
              <a:t>возвращаем значения, символизирующие неудачу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D475A-AD83-95DA-8BE6-008F268C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72" y="4379484"/>
            <a:ext cx="2852928" cy="2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0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6AA78-D83E-1CD5-CC03-A4A2D9BE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318986"/>
            <a:ext cx="10981996" cy="938158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Код с тестами писать дольше,</a:t>
            </a:r>
            <a:br>
              <a:rPr lang="ru-RU" dirty="0"/>
            </a:br>
            <a:r>
              <a:rPr lang="ru-RU" dirty="0"/>
              <a:t>чем код без тестов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DD9F9-6578-AE27-BEB0-DDF4FA10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490472"/>
            <a:ext cx="10515600" cy="494185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Это очень интересный вопрос, по которому можно понять, насколько хорошо программист умеет писать тесты.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Некоторые виды тестирования</a:t>
            </a:r>
            <a:r>
              <a:rPr lang="ru-RU" dirty="0"/>
              <a:t> действительно </a:t>
            </a:r>
            <a:r>
              <a:rPr lang="ru-RU" b="1" dirty="0"/>
              <a:t>сложны</a:t>
            </a:r>
            <a:r>
              <a:rPr lang="ru-RU" dirty="0"/>
              <a:t> и требуют дополнительного времени.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при этом </a:t>
            </a:r>
            <a:r>
              <a:rPr lang="ru-RU" b="1" dirty="0"/>
              <a:t>ежедневные тесты, которые пишутся вместе с кодом</a:t>
            </a:r>
            <a:r>
              <a:rPr lang="ru-RU" dirty="0"/>
              <a:t>, должны приводить к </a:t>
            </a:r>
            <a:r>
              <a:rPr lang="ru-RU" b="1" dirty="0"/>
              <a:t>ускорению разработки</a:t>
            </a:r>
            <a:r>
              <a:rPr lang="ru-RU" dirty="0"/>
              <a:t> и к </a:t>
            </a:r>
            <a:r>
              <a:rPr lang="ru-RU" b="1" dirty="0"/>
              <a:t>улучшению качества кода</a:t>
            </a:r>
            <a:r>
              <a:rPr lang="ru-RU" dirty="0"/>
              <a:t>. И на это есть свои причины:</a:t>
            </a:r>
          </a:p>
          <a:p>
            <a:pPr>
              <a:lnSpc>
                <a:spcPct val="120000"/>
              </a:lnSpc>
            </a:pPr>
            <a:r>
              <a:rPr lang="ru-RU" dirty="0"/>
              <a:t>Повышают </a:t>
            </a:r>
            <a:r>
              <a:rPr lang="ru-RU" b="1" dirty="0"/>
              <a:t>качество программного интерфейса</a:t>
            </a:r>
            <a:r>
              <a:rPr lang="ru-RU" dirty="0"/>
              <a:t> (функций /  методов) — </a:t>
            </a:r>
            <a:r>
              <a:rPr lang="ru-RU" b="1" dirty="0"/>
              <a:t>хороший код удобно тестировать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Тесты </a:t>
            </a:r>
            <a:r>
              <a:rPr lang="ru-RU" b="1" dirty="0"/>
              <a:t>помогают раньше выявить неудачные решения</a:t>
            </a:r>
            <a:r>
              <a:rPr lang="ru-RU" dirty="0"/>
              <a:t> и поэтому влияют на дизайн кода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Регулярные тесты </a:t>
            </a:r>
            <a:r>
              <a:rPr lang="ru-RU" b="1" dirty="0"/>
              <a:t>упрощают и ускоряют рефакторинг</a:t>
            </a:r>
            <a:r>
              <a:rPr lang="ru-RU" dirty="0"/>
              <a:t>, потому что с ними не приходится проверять части кода вручную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Значительно </a:t>
            </a:r>
            <a:r>
              <a:rPr lang="ru-RU" b="1" dirty="0"/>
              <a:t>экономят время на</a:t>
            </a:r>
            <a:r>
              <a:rPr lang="ru-RU" dirty="0"/>
              <a:t> последующий </a:t>
            </a:r>
            <a:r>
              <a:rPr lang="ru-RU" b="1" dirty="0"/>
              <a:t>поиск</a:t>
            </a:r>
            <a:r>
              <a:rPr lang="ru-RU" dirty="0"/>
              <a:t> неочевидных </a:t>
            </a:r>
            <a:r>
              <a:rPr lang="ru-RU" b="1" dirty="0"/>
              <a:t>ошибок</a:t>
            </a:r>
          </a:p>
          <a:p>
            <a:pPr>
              <a:lnSpc>
                <a:spcPct val="120000"/>
              </a:lnSpc>
            </a:pPr>
            <a:r>
              <a:rPr lang="ru-RU" dirty="0"/>
              <a:t>Тесты улучшают атмосферу в команде, потому что </a:t>
            </a:r>
            <a:r>
              <a:rPr lang="ru-RU" b="1" dirty="0"/>
              <a:t>снижают уровень стресса</a:t>
            </a:r>
          </a:p>
          <a:p>
            <a:pPr>
              <a:lnSpc>
                <a:spcPct val="120000"/>
              </a:lnSpc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91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F7F7E6-3E85-1836-3AA4-C6A113503AC6}"/>
              </a:ext>
            </a:extLst>
          </p:cNvPr>
          <p:cNvSpPr/>
          <p:nvPr/>
        </p:nvSpPr>
        <p:spPr>
          <a:xfrm>
            <a:off x="4064176" y="1135021"/>
            <a:ext cx="288925" cy="379095"/>
          </a:xfrm>
          <a:custGeom>
            <a:avLst/>
            <a:gdLst/>
            <a:ahLst/>
            <a:cxnLst/>
            <a:rect l="l" t="t" r="r" b="b"/>
            <a:pathLst>
              <a:path w="288925" h="379094">
                <a:moveTo>
                  <a:pt x="151003" y="0"/>
                </a:moveTo>
                <a:lnTo>
                  <a:pt x="216535" y="212089"/>
                </a:lnTo>
                <a:lnTo>
                  <a:pt x="288671" y="189864"/>
                </a:lnTo>
                <a:lnTo>
                  <a:pt x="188976" y="378840"/>
                </a:lnTo>
                <a:lnTo>
                  <a:pt x="0" y="279018"/>
                </a:lnTo>
                <a:lnTo>
                  <a:pt x="72136" y="256793"/>
                </a:lnTo>
                <a:lnTo>
                  <a:pt x="6604" y="44576"/>
                </a:lnTo>
                <a:lnTo>
                  <a:pt x="151003" y="0"/>
                </a:lnTo>
              </a:path>
            </a:pathLst>
          </a:custGeom>
          <a:ln w="2539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E882F63-DD8A-DCC1-1603-642399C0DE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28" y="2245383"/>
            <a:ext cx="6588252" cy="423367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5E5D01D-C494-EF4A-D143-EDAABC47CC5B}"/>
              </a:ext>
            </a:extLst>
          </p:cNvPr>
          <p:cNvSpPr txBox="1"/>
          <p:nvPr/>
        </p:nvSpPr>
        <p:spPr>
          <a:xfrm>
            <a:off x="5718860" y="5893026"/>
            <a:ext cx="98679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71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Тестовая инсталляция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2034E5-7BC4-AA34-348C-EA0945437B11}"/>
              </a:ext>
            </a:extLst>
          </p:cNvPr>
          <p:cNvSpPr txBox="1"/>
          <p:nvPr/>
        </p:nvSpPr>
        <p:spPr>
          <a:xfrm>
            <a:off x="1381556" y="3992902"/>
            <a:ext cx="1021080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непрерывной интеграции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A1F3F9-9525-14A8-975F-AB7F5836F657}"/>
              </a:ext>
            </a:extLst>
          </p:cNvPr>
          <p:cNvSpPr txBox="1"/>
          <p:nvPr/>
        </p:nvSpPr>
        <p:spPr>
          <a:xfrm>
            <a:off x="3332530" y="5928687"/>
            <a:ext cx="8636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Авто-тесты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E6D156A-9939-38A8-E126-84532332EEE6}"/>
              </a:ext>
            </a:extLst>
          </p:cNvPr>
          <p:cNvSpPr txBox="1"/>
          <p:nvPr/>
        </p:nvSpPr>
        <p:spPr>
          <a:xfrm>
            <a:off x="697914" y="5880529"/>
            <a:ext cx="141224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хранения артефактов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71E7E08-497A-308B-48BD-5F533084D252}"/>
              </a:ext>
            </a:extLst>
          </p:cNvPr>
          <p:cNvSpPr txBox="1"/>
          <p:nvPr/>
        </p:nvSpPr>
        <p:spPr>
          <a:xfrm>
            <a:off x="2711118" y="3941087"/>
            <a:ext cx="886460" cy="730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Сборка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250" spc="-10" dirty="0">
                <a:latin typeface="Arial"/>
                <a:cs typeface="Arial"/>
              </a:rPr>
              <a:t>Модульные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50" spc="-10" dirty="0">
                <a:latin typeface="Arial"/>
                <a:cs typeface="Arial"/>
              </a:rPr>
              <a:t>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1D156DE-0386-6F4B-6128-607965A4DB18}"/>
              </a:ext>
            </a:extLst>
          </p:cNvPr>
          <p:cNvSpPr txBox="1"/>
          <p:nvPr/>
        </p:nvSpPr>
        <p:spPr>
          <a:xfrm>
            <a:off x="3987342" y="3923688"/>
            <a:ext cx="14039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latin typeface="Arial"/>
                <a:cs typeface="Arial"/>
              </a:rPr>
              <a:t>Анализаторы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кода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ED58B65-8856-6D88-D609-28E4B920D459}"/>
              </a:ext>
            </a:extLst>
          </p:cNvPr>
          <p:cNvSpPr txBox="1"/>
          <p:nvPr/>
        </p:nvSpPr>
        <p:spPr>
          <a:xfrm>
            <a:off x="4143043" y="4266969"/>
            <a:ext cx="107315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Генерация документации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C9373E32-2EF9-A71F-C5E4-65A8F75FB1AC}"/>
              </a:ext>
            </a:extLst>
          </p:cNvPr>
          <p:cNvGrpSpPr/>
          <p:nvPr/>
        </p:nvGrpSpPr>
        <p:grpSpPr>
          <a:xfrm>
            <a:off x="539228" y="639023"/>
            <a:ext cx="3317875" cy="1556385"/>
            <a:chOff x="1245044" y="454088"/>
            <a:chExt cx="3317875" cy="155638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113691A-1D16-B7D7-85BD-B5276F5B5519}"/>
                </a:ext>
              </a:extLst>
            </p:cNvPr>
            <p:cNvSpPr/>
            <p:nvPr/>
          </p:nvSpPr>
          <p:spPr>
            <a:xfrm>
              <a:off x="1992630" y="1055370"/>
              <a:ext cx="303530" cy="561340"/>
            </a:xfrm>
            <a:custGeom>
              <a:avLst/>
              <a:gdLst/>
              <a:ahLst/>
              <a:cxnLst/>
              <a:rect l="l" t="t" r="r" b="b"/>
              <a:pathLst>
                <a:path w="303530" h="561340">
                  <a:moveTo>
                    <a:pt x="227456" y="0"/>
                  </a:moveTo>
                  <a:lnTo>
                    <a:pt x="227456" y="409193"/>
                  </a:lnTo>
                  <a:lnTo>
                    <a:pt x="303275" y="409193"/>
                  </a:lnTo>
                  <a:lnTo>
                    <a:pt x="151637" y="560831"/>
                  </a:lnTo>
                  <a:lnTo>
                    <a:pt x="0" y="409193"/>
                  </a:lnTo>
                  <a:lnTo>
                    <a:pt x="75818" y="409193"/>
                  </a:lnTo>
                  <a:lnTo>
                    <a:pt x="75818" y="0"/>
                  </a:lnTo>
                  <a:lnTo>
                    <a:pt x="22745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5D500546-D595-70B8-50D3-131829678265}"/>
                </a:ext>
              </a:extLst>
            </p:cNvPr>
            <p:cNvSpPr/>
            <p:nvPr/>
          </p:nvSpPr>
          <p:spPr>
            <a:xfrm>
              <a:off x="2702306" y="848868"/>
              <a:ext cx="1847850" cy="1148715"/>
            </a:xfrm>
            <a:custGeom>
              <a:avLst/>
              <a:gdLst/>
              <a:ahLst/>
              <a:cxnLst/>
              <a:rect l="l" t="t" r="r" b="b"/>
              <a:pathLst>
                <a:path w="1847850" h="1148714">
                  <a:moveTo>
                    <a:pt x="75945" y="0"/>
                  </a:moveTo>
                  <a:lnTo>
                    <a:pt x="1751203" y="947166"/>
                  </a:lnTo>
                  <a:lnTo>
                    <a:pt x="1789176" y="879983"/>
                  </a:lnTo>
                  <a:lnTo>
                    <a:pt x="1847595" y="1090295"/>
                  </a:lnTo>
                  <a:lnTo>
                    <a:pt x="1637283" y="1148715"/>
                  </a:lnTo>
                  <a:lnTo>
                    <a:pt x="1675257" y="1081532"/>
                  </a:lnTo>
                  <a:lnTo>
                    <a:pt x="0" y="134366"/>
                  </a:lnTo>
                  <a:lnTo>
                    <a:pt x="75945" y="0"/>
                  </a:lnTo>
                </a:path>
              </a:pathLst>
            </a:custGeom>
            <a:ln w="254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6F0C927-0DCB-FDD6-0E4C-051FACA0D5C2}"/>
                </a:ext>
              </a:extLst>
            </p:cNvPr>
            <p:cNvSpPr/>
            <p:nvPr/>
          </p:nvSpPr>
          <p:spPr>
            <a:xfrm>
              <a:off x="1258062" y="46710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30" h="588644">
                  <a:moveTo>
                    <a:pt x="0" y="294132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2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4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2"/>
                  </a:lnTo>
                  <a:close/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1B394552-C2A2-8F52-C9DB-BFD645380E23}"/>
              </a:ext>
            </a:extLst>
          </p:cNvPr>
          <p:cNvSpPr txBox="1"/>
          <p:nvPr/>
        </p:nvSpPr>
        <p:spPr>
          <a:xfrm>
            <a:off x="898194" y="832380"/>
            <a:ext cx="10572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Разработчики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F218336C-2CE5-596F-D756-44AEAA92A078}"/>
              </a:ext>
            </a:extLst>
          </p:cNvPr>
          <p:cNvGrpSpPr/>
          <p:nvPr/>
        </p:nvGrpSpPr>
        <p:grpSpPr>
          <a:xfrm>
            <a:off x="3829607" y="599462"/>
            <a:ext cx="3496310" cy="4925695"/>
            <a:chOff x="4535423" y="414527"/>
            <a:chExt cx="3496310" cy="4925695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C6BDB59-D430-AA2E-1843-6F12214F12BF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79628" y="0"/>
                  </a:lnTo>
                  <a:lnTo>
                    <a:pt x="79628" y="4152137"/>
                  </a:lnTo>
                  <a:lnTo>
                    <a:pt x="0" y="4152137"/>
                  </a:lnTo>
                  <a:lnTo>
                    <a:pt x="159257" y="4311395"/>
                  </a:lnTo>
                  <a:lnTo>
                    <a:pt x="318515" y="4152137"/>
                  </a:lnTo>
                  <a:lnTo>
                    <a:pt x="238886" y="4152137"/>
                  </a:lnTo>
                  <a:lnTo>
                    <a:pt x="238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B931E606-4769-1F86-E9AA-A3AFBBFC1600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238886" y="4152137"/>
                  </a:lnTo>
                  <a:lnTo>
                    <a:pt x="318515" y="4152137"/>
                  </a:lnTo>
                  <a:lnTo>
                    <a:pt x="159257" y="4311395"/>
                  </a:lnTo>
                  <a:lnTo>
                    <a:pt x="0" y="4152137"/>
                  </a:lnTo>
                  <a:lnTo>
                    <a:pt x="79628" y="4152137"/>
                  </a:lnTo>
                  <a:lnTo>
                    <a:pt x="79628" y="0"/>
                  </a:lnTo>
                  <a:lnTo>
                    <a:pt x="23888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2A70526A-9AD3-0A10-609E-B6CF182180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423" y="414527"/>
              <a:ext cx="3496055" cy="2731007"/>
            </a:xfrm>
            <a:prstGeom prst="rect">
              <a:avLst/>
            </a:prstGeom>
          </p:spPr>
        </p:pic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1DB61E3E-47D8-C22B-736C-103803870594}"/>
              </a:ext>
            </a:extLst>
          </p:cNvPr>
          <p:cNvSpPr txBox="1"/>
          <p:nvPr/>
        </p:nvSpPr>
        <p:spPr>
          <a:xfrm>
            <a:off x="5785916" y="792503"/>
            <a:ext cx="10979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Тестировщики</a:t>
            </a:r>
            <a:endParaRPr sz="1250" dirty="0">
              <a:latin typeface="Arial"/>
              <a:cs typeface="Arial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88C975C8-D093-BD82-968D-EC5BEF35C9A4}"/>
              </a:ext>
            </a:extLst>
          </p:cNvPr>
          <p:cNvGrpSpPr/>
          <p:nvPr/>
        </p:nvGrpSpPr>
        <p:grpSpPr>
          <a:xfrm>
            <a:off x="3023348" y="616163"/>
            <a:ext cx="1777364" cy="614680"/>
            <a:chOff x="3729164" y="431228"/>
            <a:chExt cx="1777364" cy="61468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34BC548A-077C-9875-A590-B52BDF3792F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875538" y="0"/>
                  </a:moveTo>
                  <a:lnTo>
                    <a:pt x="807122" y="885"/>
                  </a:lnTo>
                  <a:lnTo>
                    <a:pt x="740146" y="3496"/>
                  </a:lnTo>
                  <a:lnTo>
                    <a:pt x="674803" y="7768"/>
                  </a:lnTo>
                  <a:lnTo>
                    <a:pt x="611288" y="13636"/>
                  </a:lnTo>
                  <a:lnTo>
                    <a:pt x="549797" y="21035"/>
                  </a:lnTo>
                  <a:lnTo>
                    <a:pt x="490523" y="29897"/>
                  </a:lnTo>
                  <a:lnTo>
                    <a:pt x="433662" y="40160"/>
                  </a:lnTo>
                  <a:lnTo>
                    <a:pt x="379409" y="51756"/>
                  </a:lnTo>
                  <a:lnTo>
                    <a:pt x="327957" y="64621"/>
                  </a:lnTo>
                  <a:lnTo>
                    <a:pt x="279503" y="78688"/>
                  </a:lnTo>
                  <a:lnTo>
                    <a:pt x="234240" y="93894"/>
                  </a:lnTo>
                  <a:lnTo>
                    <a:pt x="192363" y="110172"/>
                  </a:lnTo>
                  <a:lnTo>
                    <a:pt x="154068" y="127456"/>
                  </a:lnTo>
                  <a:lnTo>
                    <a:pt x="119549" y="145683"/>
                  </a:lnTo>
                  <a:lnTo>
                    <a:pt x="62617" y="184698"/>
                  </a:lnTo>
                  <a:lnTo>
                    <a:pt x="23126" y="226693"/>
                  </a:lnTo>
                  <a:lnTo>
                    <a:pt x="2634" y="271147"/>
                  </a:lnTo>
                  <a:lnTo>
                    <a:pt x="0" y="294131"/>
                  </a:lnTo>
                  <a:lnTo>
                    <a:pt x="2634" y="317116"/>
                  </a:lnTo>
                  <a:lnTo>
                    <a:pt x="23126" y="361570"/>
                  </a:lnTo>
                  <a:lnTo>
                    <a:pt x="62617" y="403565"/>
                  </a:lnTo>
                  <a:lnTo>
                    <a:pt x="119549" y="442580"/>
                  </a:lnTo>
                  <a:lnTo>
                    <a:pt x="154068" y="460807"/>
                  </a:lnTo>
                  <a:lnTo>
                    <a:pt x="192363" y="478091"/>
                  </a:lnTo>
                  <a:lnTo>
                    <a:pt x="234240" y="494369"/>
                  </a:lnTo>
                  <a:lnTo>
                    <a:pt x="279503" y="509575"/>
                  </a:lnTo>
                  <a:lnTo>
                    <a:pt x="327957" y="523642"/>
                  </a:lnTo>
                  <a:lnTo>
                    <a:pt x="379409" y="536507"/>
                  </a:lnTo>
                  <a:lnTo>
                    <a:pt x="433662" y="548103"/>
                  </a:lnTo>
                  <a:lnTo>
                    <a:pt x="490523" y="558366"/>
                  </a:lnTo>
                  <a:lnTo>
                    <a:pt x="549797" y="567228"/>
                  </a:lnTo>
                  <a:lnTo>
                    <a:pt x="611288" y="574627"/>
                  </a:lnTo>
                  <a:lnTo>
                    <a:pt x="674803" y="580495"/>
                  </a:lnTo>
                  <a:lnTo>
                    <a:pt x="740146" y="584767"/>
                  </a:lnTo>
                  <a:lnTo>
                    <a:pt x="807122" y="587378"/>
                  </a:lnTo>
                  <a:lnTo>
                    <a:pt x="875538" y="588263"/>
                  </a:lnTo>
                  <a:lnTo>
                    <a:pt x="943953" y="587378"/>
                  </a:lnTo>
                  <a:lnTo>
                    <a:pt x="1010929" y="584767"/>
                  </a:lnTo>
                  <a:lnTo>
                    <a:pt x="1076272" y="580495"/>
                  </a:lnTo>
                  <a:lnTo>
                    <a:pt x="1139787" y="574627"/>
                  </a:lnTo>
                  <a:lnTo>
                    <a:pt x="1201278" y="567228"/>
                  </a:lnTo>
                  <a:lnTo>
                    <a:pt x="1260552" y="558366"/>
                  </a:lnTo>
                  <a:lnTo>
                    <a:pt x="1317413" y="548103"/>
                  </a:lnTo>
                  <a:lnTo>
                    <a:pt x="1371666" y="536507"/>
                  </a:lnTo>
                  <a:lnTo>
                    <a:pt x="1423118" y="523642"/>
                  </a:lnTo>
                  <a:lnTo>
                    <a:pt x="1471572" y="509575"/>
                  </a:lnTo>
                  <a:lnTo>
                    <a:pt x="1516835" y="494369"/>
                  </a:lnTo>
                  <a:lnTo>
                    <a:pt x="1558712" y="478091"/>
                  </a:lnTo>
                  <a:lnTo>
                    <a:pt x="1597007" y="460807"/>
                  </a:lnTo>
                  <a:lnTo>
                    <a:pt x="1631526" y="442580"/>
                  </a:lnTo>
                  <a:lnTo>
                    <a:pt x="1688458" y="403565"/>
                  </a:lnTo>
                  <a:lnTo>
                    <a:pt x="1727949" y="361570"/>
                  </a:lnTo>
                  <a:lnTo>
                    <a:pt x="1748441" y="317116"/>
                  </a:lnTo>
                  <a:lnTo>
                    <a:pt x="1751076" y="294131"/>
                  </a:lnTo>
                  <a:lnTo>
                    <a:pt x="1748441" y="271147"/>
                  </a:lnTo>
                  <a:lnTo>
                    <a:pt x="1727949" y="226693"/>
                  </a:lnTo>
                  <a:lnTo>
                    <a:pt x="1688458" y="184698"/>
                  </a:lnTo>
                  <a:lnTo>
                    <a:pt x="1631526" y="145683"/>
                  </a:lnTo>
                  <a:lnTo>
                    <a:pt x="1597007" y="127456"/>
                  </a:lnTo>
                  <a:lnTo>
                    <a:pt x="1558712" y="110172"/>
                  </a:lnTo>
                  <a:lnTo>
                    <a:pt x="1516835" y="93894"/>
                  </a:lnTo>
                  <a:lnTo>
                    <a:pt x="1471572" y="78688"/>
                  </a:lnTo>
                  <a:lnTo>
                    <a:pt x="1423118" y="64621"/>
                  </a:lnTo>
                  <a:lnTo>
                    <a:pt x="1371666" y="51756"/>
                  </a:lnTo>
                  <a:lnTo>
                    <a:pt x="1317413" y="40160"/>
                  </a:lnTo>
                  <a:lnTo>
                    <a:pt x="1260552" y="29897"/>
                  </a:lnTo>
                  <a:lnTo>
                    <a:pt x="1201278" y="21035"/>
                  </a:lnTo>
                  <a:lnTo>
                    <a:pt x="1139787" y="13636"/>
                  </a:lnTo>
                  <a:lnTo>
                    <a:pt x="1076272" y="7768"/>
                  </a:lnTo>
                  <a:lnTo>
                    <a:pt x="1010929" y="3496"/>
                  </a:lnTo>
                  <a:lnTo>
                    <a:pt x="943953" y="885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00DAF240-EFCC-700B-9D0F-53C0503FC97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0" y="294131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1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3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1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638EF944-6524-CA73-6D27-9EA87D5BE0F3}"/>
              </a:ext>
            </a:extLst>
          </p:cNvPr>
          <p:cNvSpPr txBox="1"/>
          <p:nvPr/>
        </p:nvSpPr>
        <p:spPr>
          <a:xfrm>
            <a:off x="3454449" y="809012"/>
            <a:ext cx="915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Менеджеры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77C5ED3-B447-6CC7-2298-B431F3A636C0}"/>
              </a:ext>
            </a:extLst>
          </p:cNvPr>
          <p:cNvSpPr txBox="1"/>
          <p:nvPr/>
        </p:nvSpPr>
        <p:spPr>
          <a:xfrm>
            <a:off x="3948861" y="2254907"/>
            <a:ext cx="1685289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736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отслеживания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ошибок</a:t>
            </a:r>
            <a:endParaRPr sz="1250">
              <a:latin typeface="Arial"/>
              <a:cs typeface="Arial"/>
            </a:endParaRPr>
          </a:p>
          <a:p>
            <a:pPr marL="24765" marR="15875" indent="495300">
              <a:lnSpc>
                <a:spcPct val="100800"/>
              </a:lnSpc>
              <a:spcBef>
                <a:spcPts val="103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знаниями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674E715A-DE66-08EB-4737-61B06E5F1BB2}"/>
              </a:ext>
            </a:extLst>
          </p:cNvPr>
          <p:cNvGrpSpPr/>
          <p:nvPr/>
        </p:nvGrpSpPr>
        <p:grpSpPr>
          <a:xfrm>
            <a:off x="519480" y="1788182"/>
            <a:ext cx="1775460" cy="3872865"/>
            <a:chOff x="1225296" y="1603247"/>
            <a:chExt cx="1775460" cy="3872865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DC11217-2137-00BC-071E-A187A4A77694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163830" y="0"/>
                  </a:moveTo>
                  <a:lnTo>
                    <a:pt x="0" y="163830"/>
                  </a:lnTo>
                  <a:lnTo>
                    <a:pt x="81915" y="163830"/>
                  </a:lnTo>
                  <a:lnTo>
                    <a:pt x="81915" y="653034"/>
                  </a:lnTo>
                  <a:lnTo>
                    <a:pt x="0" y="653034"/>
                  </a:lnTo>
                  <a:lnTo>
                    <a:pt x="163830" y="816864"/>
                  </a:lnTo>
                  <a:lnTo>
                    <a:pt x="327660" y="653034"/>
                  </a:lnTo>
                  <a:lnTo>
                    <a:pt x="245744" y="653034"/>
                  </a:lnTo>
                  <a:lnTo>
                    <a:pt x="245744" y="163830"/>
                  </a:lnTo>
                  <a:lnTo>
                    <a:pt x="327660" y="16383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0AC84DB8-80F2-BD51-E6CD-13DF224A0723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0" y="163830"/>
                  </a:moveTo>
                  <a:lnTo>
                    <a:pt x="163830" y="0"/>
                  </a:lnTo>
                  <a:lnTo>
                    <a:pt x="327660" y="163830"/>
                  </a:lnTo>
                  <a:lnTo>
                    <a:pt x="245744" y="163830"/>
                  </a:lnTo>
                  <a:lnTo>
                    <a:pt x="245744" y="653034"/>
                  </a:lnTo>
                  <a:lnTo>
                    <a:pt x="327660" y="653034"/>
                  </a:lnTo>
                  <a:lnTo>
                    <a:pt x="163830" y="816864"/>
                  </a:lnTo>
                  <a:lnTo>
                    <a:pt x="0" y="653034"/>
                  </a:lnTo>
                  <a:lnTo>
                    <a:pt x="81915" y="653034"/>
                  </a:lnTo>
                  <a:lnTo>
                    <a:pt x="81915" y="163830"/>
                  </a:lnTo>
                  <a:lnTo>
                    <a:pt x="0" y="16383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1403E4F-D5EF-18E4-6030-FF35FCED7CB4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874776" y="0"/>
                  </a:moveTo>
                  <a:lnTo>
                    <a:pt x="799299" y="475"/>
                  </a:lnTo>
                  <a:lnTo>
                    <a:pt x="725605" y="1877"/>
                  </a:lnTo>
                  <a:lnTo>
                    <a:pt x="653956" y="4165"/>
                  </a:lnTo>
                  <a:lnTo>
                    <a:pt x="584614" y="7301"/>
                  </a:lnTo>
                  <a:lnTo>
                    <a:pt x="517843" y="11245"/>
                  </a:lnTo>
                  <a:lnTo>
                    <a:pt x="453905" y="15959"/>
                  </a:lnTo>
                  <a:lnTo>
                    <a:pt x="393062" y="21404"/>
                  </a:lnTo>
                  <a:lnTo>
                    <a:pt x="335578" y="27540"/>
                  </a:lnTo>
                  <a:lnTo>
                    <a:pt x="281714" y="34329"/>
                  </a:lnTo>
                  <a:lnTo>
                    <a:pt x="231734" y="41732"/>
                  </a:lnTo>
                  <a:lnTo>
                    <a:pt x="185900" y="49710"/>
                  </a:lnTo>
                  <a:lnTo>
                    <a:pt x="144474" y="58223"/>
                  </a:lnTo>
                  <a:lnTo>
                    <a:pt x="75900" y="76701"/>
                  </a:lnTo>
                  <a:lnTo>
                    <a:pt x="28111" y="96853"/>
                  </a:lnTo>
                  <a:lnTo>
                    <a:pt x="0" y="129539"/>
                  </a:lnTo>
                  <a:lnTo>
                    <a:pt x="0" y="647700"/>
                  </a:lnTo>
                  <a:lnTo>
                    <a:pt x="28111" y="680386"/>
                  </a:lnTo>
                  <a:lnTo>
                    <a:pt x="75900" y="700538"/>
                  </a:lnTo>
                  <a:lnTo>
                    <a:pt x="144474" y="719016"/>
                  </a:lnTo>
                  <a:lnTo>
                    <a:pt x="185900" y="727529"/>
                  </a:lnTo>
                  <a:lnTo>
                    <a:pt x="231734" y="735507"/>
                  </a:lnTo>
                  <a:lnTo>
                    <a:pt x="281714" y="742910"/>
                  </a:lnTo>
                  <a:lnTo>
                    <a:pt x="335578" y="749699"/>
                  </a:lnTo>
                  <a:lnTo>
                    <a:pt x="393062" y="755835"/>
                  </a:lnTo>
                  <a:lnTo>
                    <a:pt x="453905" y="761280"/>
                  </a:lnTo>
                  <a:lnTo>
                    <a:pt x="517843" y="765994"/>
                  </a:lnTo>
                  <a:lnTo>
                    <a:pt x="584614" y="769938"/>
                  </a:lnTo>
                  <a:lnTo>
                    <a:pt x="653956" y="773074"/>
                  </a:lnTo>
                  <a:lnTo>
                    <a:pt x="725605" y="775362"/>
                  </a:lnTo>
                  <a:lnTo>
                    <a:pt x="799299" y="776764"/>
                  </a:lnTo>
                  <a:lnTo>
                    <a:pt x="874776" y="777239"/>
                  </a:lnTo>
                  <a:lnTo>
                    <a:pt x="950252" y="776764"/>
                  </a:lnTo>
                  <a:lnTo>
                    <a:pt x="1023946" y="775362"/>
                  </a:lnTo>
                  <a:lnTo>
                    <a:pt x="1095595" y="773074"/>
                  </a:lnTo>
                  <a:lnTo>
                    <a:pt x="1164937" y="769938"/>
                  </a:lnTo>
                  <a:lnTo>
                    <a:pt x="1231708" y="765994"/>
                  </a:lnTo>
                  <a:lnTo>
                    <a:pt x="1295646" y="761280"/>
                  </a:lnTo>
                  <a:lnTo>
                    <a:pt x="1356489" y="755835"/>
                  </a:lnTo>
                  <a:lnTo>
                    <a:pt x="1413973" y="749699"/>
                  </a:lnTo>
                  <a:lnTo>
                    <a:pt x="1467837" y="742910"/>
                  </a:lnTo>
                  <a:lnTo>
                    <a:pt x="1517817" y="735507"/>
                  </a:lnTo>
                  <a:lnTo>
                    <a:pt x="1563651" y="727529"/>
                  </a:lnTo>
                  <a:lnTo>
                    <a:pt x="1605077" y="719016"/>
                  </a:lnTo>
                  <a:lnTo>
                    <a:pt x="1673651" y="700538"/>
                  </a:lnTo>
                  <a:lnTo>
                    <a:pt x="1721440" y="680386"/>
                  </a:lnTo>
                  <a:lnTo>
                    <a:pt x="1749552" y="647700"/>
                  </a:lnTo>
                  <a:lnTo>
                    <a:pt x="1749552" y="129539"/>
                  </a:lnTo>
                  <a:lnTo>
                    <a:pt x="1721440" y="96853"/>
                  </a:lnTo>
                  <a:lnTo>
                    <a:pt x="1673651" y="76701"/>
                  </a:lnTo>
                  <a:lnTo>
                    <a:pt x="1605077" y="58223"/>
                  </a:lnTo>
                  <a:lnTo>
                    <a:pt x="1563651" y="49710"/>
                  </a:lnTo>
                  <a:lnTo>
                    <a:pt x="1517817" y="41732"/>
                  </a:lnTo>
                  <a:lnTo>
                    <a:pt x="1467837" y="34329"/>
                  </a:lnTo>
                  <a:lnTo>
                    <a:pt x="1413973" y="27540"/>
                  </a:lnTo>
                  <a:lnTo>
                    <a:pt x="1356489" y="21404"/>
                  </a:lnTo>
                  <a:lnTo>
                    <a:pt x="1295646" y="15959"/>
                  </a:lnTo>
                  <a:lnTo>
                    <a:pt x="1231708" y="11245"/>
                  </a:lnTo>
                  <a:lnTo>
                    <a:pt x="1164937" y="7301"/>
                  </a:lnTo>
                  <a:lnTo>
                    <a:pt x="1095595" y="4165"/>
                  </a:lnTo>
                  <a:lnTo>
                    <a:pt x="1023946" y="1877"/>
                  </a:lnTo>
                  <a:lnTo>
                    <a:pt x="950252" y="475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AFD82923-E693-CFD9-563B-075E1B2CBD3D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1749552" y="129539"/>
                  </a:moveTo>
                  <a:lnTo>
                    <a:pt x="1721440" y="162226"/>
                  </a:lnTo>
                  <a:lnTo>
                    <a:pt x="1673651" y="182378"/>
                  </a:lnTo>
                  <a:lnTo>
                    <a:pt x="1605077" y="200856"/>
                  </a:lnTo>
                  <a:lnTo>
                    <a:pt x="1563651" y="209369"/>
                  </a:lnTo>
                  <a:lnTo>
                    <a:pt x="1517817" y="217347"/>
                  </a:lnTo>
                  <a:lnTo>
                    <a:pt x="1467837" y="224750"/>
                  </a:lnTo>
                  <a:lnTo>
                    <a:pt x="1413973" y="231539"/>
                  </a:lnTo>
                  <a:lnTo>
                    <a:pt x="1356489" y="237675"/>
                  </a:lnTo>
                  <a:lnTo>
                    <a:pt x="1295646" y="243120"/>
                  </a:lnTo>
                  <a:lnTo>
                    <a:pt x="1231708" y="247834"/>
                  </a:lnTo>
                  <a:lnTo>
                    <a:pt x="1164937" y="251778"/>
                  </a:lnTo>
                  <a:lnTo>
                    <a:pt x="1095595" y="254914"/>
                  </a:lnTo>
                  <a:lnTo>
                    <a:pt x="1023946" y="257202"/>
                  </a:lnTo>
                  <a:lnTo>
                    <a:pt x="950252" y="258604"/>
                  </a:lnTo>
                  <a:lnTo>
                    <a:pt x="874776" y="259080"/>
                  </a:lnTo>
                  <a:lnTo>
                    <a:pt x="799299" y="258604"/>
                  </a:lnTo>
                  <a:lnTo>
                    <a:pt x="725605" y="257202"/>
                  </a:lnTo>
                  <a:lnTo>
                    <a:pt x="653956" y="254914"/>
                  </a:lnTo>
                  <a:lnTo>
                    <a:pt x="584614" y="251778"/>
                  </a:lnTo>
                  <a:lnTo>
                    <a:pt x="517843" y="247834"/>
                  </a:lnTo>
                  <a:lnTo>
                    <a:pt x="453905" y="243120"/>
                  </a:lnTo>
                  <a:lnTo>
                    <a:pt x="393062" y="237675"/>
                  </a:lnTo>
                  <a:lnTo>
                    <a:pt x="335578" y="231539"/>
                  </a:lnTo>
                  <a:lnTo>
                    <a:pt x="281714" y="224750"/>
                  </a:lnTo>
                  <a:lnTo>
                    <a:pt x="231734" y="217347"/>
                  </a:lnTo>
                  <a:lnTo>
                    <a:pt x="185900" y="209369"/>
                  </a:lnTo>
                  <a:lnTo>
                    <a:pt x="144474" y="200856"/>
                  </a:lnTo>
                  <a:lnTo>
                    <a:pt x="75900" y="182378"/>
                  </a:lnTo>
                  <a:lnTo>
                    <a:pt x="28111" y="162226"/>
                  </a:lnTo>
                  <a:lnTo>
                    <a:pt x="3211" y="140711"/>
                  </a:lnTo>
                  <a:lnTo>
                    <a:pt x="0" y="129539"/>
                  </a:lnTo>
                </a:path>
                <a:path w="1750060" h="777239">
                  <a:moveTo>
                    <a:pt x="0" y="129539"/>
                  </a:moveTo>
                  <a:lnTo>
                    <a:pt x="28111" y="96853"/>
                  </a:lnTo>
                  <a:lnTo>
                    <a:pt x="75900" y="76701"/>
                  </a:lnTo>
                  <a:lnTo>
                    <a:pt x="144474" y="58223"/>
                  </a:lnTo>
                  <a:lnTo>
                    <a:pt x="185900" y="49710"/>
                  </a:lnTo>
                  <a:lnTo>
                    <a:pt x="231734" y="41732"/>
                  </a:lnTo>
                  <a:lnTo>
                    <a:pt x="281714" y="34329"/>
                  </a:lnTo>
                  <a:lnTo>
                    <a:pt x="335578" y="27540"/>
                  </a:lnTo>
                  <a:lnTo>
                    <a:pt x="393062" y="21404"/>
                  </a:lnTo>
                  <a:lnTo>
                    <a:pt x="453905" y="15959"/>
                  </a:lnTo>
                  <a:lnTo>
                    <a:pt x="517843" y="11245"/>
                  </a:lnTo>
                  <a:lnTo>
                    <a:pt x="584614" y="7301"/>
                  </a:lnTo>
                  <a:lnTo>
                    <a:pt x="653956" y="4165"/>
                  </a:lnTo>
                  <a:lnTo>
                    <a:pt x="725605" y="1877"/>
                  </a:lnTo>
                  <a:lnTo>
                    <a:pt x="799299" y="475"/>
                  </a:lnTo>
                  <a:lnTo>
                    <a:pt x="874776" y="0"/>
                  </a:lnTo>
                  <a:lnTo>
                    <a:pt x="950252" y="475"/>
                  </a:lnTo>
                  <a:lnTo>
                    <a:pt x="1023946" y="1877"/>
                  </a:lnTo>
                  <a:lnTo>
                    <a:pt x="1095595" y="4165"/>
                  </a:lnTo>
                  <a:lnTo>
                    <a:pt x="1164937" y="7301"/>
                  </a:lnTo>
                  <a:lnTo>
                    <a:pt x="1231708" y="11245"/>
                  </a:lnTo>
                  <a:lnTo>
                    <a:pt x="1295646" y="15959"/>
                  </a:lnTo>
                  <a:lnTo>
                    <a:pt x="1356489" y="21404"/>
                  </a:lnTo>
                  <a:lnTo>
                    <a:pt x="1413973" y="27540"/>
                  </a:lnTo>
                  <a:lnTo>
                    <a:pt x="1467837" y="34329"/>
                  </a:lnTo>
                  <a:lnTo>
                    <a:pt x="1517817" y="41732"/>
                  </a:lnTo>
                  <a:lnTo>
                    <a:pt x="1563651" y="49710"/>
                  </a:lnTo>
                  <a:lnTo>
                    <a:pt x="1605077" y="58223"/>
                  </a:lnTo>
                  <a:lnTo>
                    <a:pt x="1673651" y="76701"/>
                  </a:lnTo>
                  <a:lnTo>
                    <a:pt x="1721440" y="96853"/>
                  </a:lnTo>
                  <a:lnTo>
                    <a:pt x="1749552" y="129539"/>
                  </a:lnTo>
                  <a:lnTo>
                    <a:pt x="1749552" y="647700"/>
                  </a:lnTo>
                  <a:lnTo>
                    <a:pt x="1721440" y="680386"/>
                  </a:lnTo>
                  <a:lnTo>
                    <a:pt x="1673651" y="700538"/>
                  </a:lnTo>
                  <a:lnTo>
                    <a:pt x="1605077" y="719016"/>
                  </a:lnTo>
                  <a:lnTo>
                    <a:pt x="1563651" y="727529"/>
                  </a:lnTo>
                  <a:lnTo>
                    <a:pt x="1517817" y="735507"/>
                  </a:lnTo>
                  <a:lnTo>
                    <a:pt x="1467837" y="742910"/>
                  </a:lnTo>
                  <a:lnTo>
                    <a:pt x="1413973" y="749699"/>
                  </a:lnTo>
                  <a:lnTo>
                    <a:pt x="1356489" y="755835"/>
                  </a:lnTo>
                  <a:lnTo>
                    <a:pt x="1295646" y="761280"/>
                  </a:lnTo>
                  <a:lnTo>
                    <a:pt x="1231708" y="765994"/>
                  </a:lnTo>
                  <a:lnTo>
                    <a:pt x="1164937" y="769938"/>
                  </a:lnTo>
                  <a:lnTo>
                    <a:pt x="1095595" y="773074"/>
                  </a:lnTo>
                  <a:lnTo>
                    <a:pt x="1023946" y="775362"/>
                  </a:lnTo>
                  <a:lnTo>
                    <a:pt x="950252" y="776764"/>
                  </a:lnTo>
                  <a:lnTo>
                    <a:pt x="874776" y="777239"/>
                  </a:lnTo>
                  <a:lnTo>
                    <a:pt x="799299" y="776764"/>
                  </a:lnTo>
                  <a:lnTo>
                    <a:pt x="725605" y="775362"/>
                  </a:lnTo>
                  <a:lnTo>
                    <a:pt x="653956" y="773074"/>
                  </a:lnTo>
                  <a:lnTo>
                    <a:pt x="584614" y="769938"/>
                  </a:lnTo>
                  <a:lnTo>
                    <a:pt x="517843" y="765994"/>
                  </a:lnTo>
                  <a:lnTo>
                    <a:pt x="453905" y="761280"/>
                  </a:lnTo>
                  <a:lnTo>
                    <a:pt x="393062" y="755835"/>
                  </a:lnTo>
                  <a:lnTo>
                    <a:pt x="335578" y="749699"/>
                  </a:lnTo>
                  <a:lnTo>
                    <a:pt x="281714" y="742910"/>
                  </a:lnTo>
                  <a:lnTo>
                    <a:pt x="231734" y="735507"/>
                  </a:lnTo>
                  <a:lnTo>
                    <a:pt x="185900" y="727529"/>
                  </a:lnTo>
                  <a:lnTo>
                    <a:pt x="144474" y="719016"/>
                  </a:lnTo>
                  <a:lnTo>
                    <a:pt x="75900" y="700538"/>
                  </a:lnTo>
                  <a:lnTo>
                    <a:pt x="28111" y="680386"/>
                  </a:lnTo>
                  <a:lnTo>
                    <a:pt x="0" y="647700"/>
                  </a:lnTo>
                  <a:lnTo>
                    <a:pt x="0" y="129539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4ECDF978-4D06-4B4B-356D-D877B2E32A1C}"/>
              </a:ext>
            </a:extLst>
          </p:cNvPr>
          <p:cNvSpPr txBox="1"/>
          <p:nvPr/>
        </p:nvSpPr>
        <p:spPr>
          <a:xfrm>
            <a:off x="3924223" y="1726080"/>
            <a:ext cx="173101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022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проектами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326CCBD8-17B3-899E-7FFA-69A7A656EE84}"/>
              </a:ext>
            </a:extLst>
          </p:cNvPr>
          <p:cNvSpPr txBox="1"/>
          <p:nvPr/>
        </p:nvSpPr>
        <p:spPr>
          <a:xfrm>
            <a:off x="611936" y="2044976"/>
            <a:ext cx="158750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управления кодом</a:t>
            </a:r>
            <a:endParaRPr sz="1250">
              <a:latin typeface="Arial"/>
              <a:cs typeface="Arial"/>
            </a:endParaRPr>
          </a:p>
          <a:p>
            <a:pPr marL="107950" marR="105410" algn="ctr">
              <a:lnSpc>
                <a:spcPct val="100800"/>
              </a:lnSpc>
              <a:spcBef>
                <a:spcPts val="1019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контроля версий</a:t>
            </a:r>
            <a:endParaRPr sz="1250">
              <a:latin typeface="Arial"/>
              <a:cs typeface="Arial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C89F1EE-5D9E-42BE-4C0B-A5D7C2C4174E}"/>
              </a:ext>
            </a:extLst>
          </p:cNvPr>
          <p:cNvCxnSpPr>
            <a:cxnSpLocks/>
          </p:cNvCxnSpPr>
          <p:nvPr/>
        </p:nvCxnSpPr>
        <p:spPr>
          <a:xfrm>
            <a:off x="578170" y="452063"/>
            <a:ext cx="11346608" cy="6236836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6B8FCB6-9A6C-625A-51B7-8B66C62BEC6F}"/>
              </a:ext>
            </a:extLst>
          </p:cNvPr>
          <p:cNvCxnSpPr>
            <a:cxnSpLocks/>
          </p:cNvCxnSpPr>
          <p:nvPr/>
        </p:nvCxnSpPr>
        <p:spPr>
          <a:xfrm flipV="1">
            <a:off x="450939" y="378945"/>
            <a:ext cx="11473839" cy="5917863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E246D-D8A4-FCAD-EFEC-3E9B46372CD1}"/>
              </a:ext>
            </a:extLst>
          </p:cNvPr>
          <p:cNvSpPr txBox="1"/>
          <p:nvPr/>
        </p:nvSpPr>
        <p:spPr>
          <a:xfrm>
            <a:off x="7381162" y="377909"/>
            <a:ext cx="4719893" cy="633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Функциональное тестирование (</a:t>
            </a:r>
            <a:r>
              <a:rPr lang="en" dirty="0"/>
              <a:t>Functional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безопасности (</a:t>
            </a:r>
            <a:r>
              <a:rPr lang="en" dirty="0"/>
              <a:t>Security and Access Control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взаимодействия (</a:t>
            </a:r>
            <a:r>
              <a:rPr lang="en" dirty="0"/>
              <a:t>Interoperability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Все виды тестирования производительности: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нагрузочное тестирование (</a:t>
            </a:r>
            <a:r>
              <a:rPr lang="en" dirty="0"/>
              <a:t>Performance and Load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стрессовое тестирование (</a:t>
            </a:r>
            <a:r>
              <a:rPr lang="en" dirty="0"/>
              <a:t>Stress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стабильности или надежности (</a:t>
            </a:r>
            <a:r>
              <a:rPr lang="en" dirty="0"/>
              <a:t>Stability / Reliability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объемное тестирование (</a:t>
            </a:r>
            <a:r>
              <a:rPr lang="en" dirty="0"/>
              <a:t>Volume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установки (</a:t>
            </a:r>
            <a:r>
              <a:rPr lang="en" dirty="0"/>
              <a:t>Installation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удобства пользования (</a:t>
            </a:r>
            <a:r>
              <a:rPr lang="en" dirty="0"/>
              <a:t>Usability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на отказ и восстановление (</a:t>
            </a:r>
            <a:r>
              <a:rPr lang="en" dirty="0"/>
              <a:t>Failover and Recovery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Конфигурационное тестирование (</a:t>
            </a:r>
            <a:r>
              <a:rPr lang="en" dirty="0"/>
              <a:t>Configuration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341758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108C9-D4E6-370E-B557-43440D9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>
            <a:normAutofit/>
          </a:bodyPr>
          <a:lstStyle/>
          <a:p>
            <a:r>
              <a:rPr lang="ru-RU" dirty="0"/>
              <a:t>Проблема: Взаимное влияние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87465-0CF3-C5DE-FF42-47C91E4B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506346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Одно из ключевых правил — </a:t>
            </a:r>
            <a:r>
              <a:rPr lang="ru-RU" b="1" dirty="0"/>
              <a:t>тесты не должны влиять друг на друга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значит, что </a:t>
            </a:r>
            <a:r>
              <a:rPr lang="ru-RU" b="1" dirty="0"/>
              <a:t>любой тест выполняется так, как будто других тестов не существует в природе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Нарушить это правило очень просто. Один </a:t>
            </a:r>
            <a:r>
              <a:rPr lang="ru-RU" u="sng" dirty="0"/>
              <a:t>тест может создать файл, изменить переменную или записать что-то в базу</a:t>
            </a:r>
            <a:r>
              <a:rPr lang="ru-RU" dirty="0"/>
              <a:t>. Если </a:t>
            </a:r>
            <a:r>
              <a:rPr lang="ru-RU" u="sng" dirty="0"/>
              <a:t>остальные тесты наткнутся на эти изменения, то они могут работать неверно</a:t>
            </a:r>
            <a:r>
              <a:rPr lang="ru-RU" dirty="0"/>
              <a:t>, например: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Упасть там, где не должны падать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Успешно пройти там, где не должны проходить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такой ситуации вводится </a:t>
            </a:r>
            <a:r>
              <a:rPr lang="ru-RU" b="1" dirty="0"/>
              <a:t>неопределенность</a:t>
            </a:r>
            <a:r>
              <a:rPr lang="ru-RU" dirty="0"/>
              <a:t>. Такие тесты могут </a:t>
            </a:r>
            <a:r>
              <a:rPr lang="ru-RU" b="1" dirty="0"/>
              <a:t>падать без видимых причин</a:t>
            </a:r>
            <a:r>
              <a:rPr lang="ru-RU" dirty="0"/>
              <a:t>. Например, когда тест запускают </a:t>
            </a:r>
            <a:r>
              <a:rPr lang="ru-RU" u="sng" dirty="0"/>
              <a:t>изолированно</a:t>
            </a:r>
            <a:r>
              <a:rPr lang="ru-RU" dirty="0"/>
              <a:t>, он </a:t>
            </a:r>
            <a:r>
              <a:rPr lang="ru-RU" u="sng" dirty="0"/>
              <a:t>работает</a:t>
            </a:r>
            <a:r>
              <a:rPr lang="ru-RU" dirty="0"/>
              <a:t>, а когда </a:t>
            </a:r>
            <a:r>
              <a:rPr lang="ru-RU" u="sng" dirty="0"/>
              <a:t>вместе с остальными</a:t>
            </a:r>
            <a:r>
              <a:rPr lang="ru-RU" dirty="0"/>
              <a:t> — </a:t>
            </a:r>
            <a:r>
              <a:rPr lang="ru-RU" u="sng" dirty="0"/>
              <a:t>падает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Особенно часто такая ситуация возникает в тестах, </a:t>
            </a:r>
            <a:r>
              <a:rPr lang="ru-RU" b="1" dirty="0"/>
              <a:t>активно взаимодействующих с внешней средой</a:t>
            </a:r>
            <a:r>
              <a:rPr lang="ru-RU" dirty="0"/>
              <a:t>: базой данных, файловой системой или внешними сервисами.</a:t>
            </a:r>
            <a:br>
              <a:rPr lang="ru-RU" dirty="0"/>
            </a:br>
            <a:r>
              <a:rPr lang="ru-RU" dirty="0"/>
              <a:t>Тестирование побочных эффектов имеет свои хитрости.</a:t>
            </a:r>
          </a:p>
        </p:txBody>
      </p:sp>
    </p:spTree>
    <p:extLst>
      <p:ext uri="{BB962C8B-B14F-4D97-AF65-F5344CB8AC3E}">
        <p14:creationId xmlns:p14="http://schemas.microsoft.com/office/powerpoint/2010/main" val="403109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15C4-1603-8911-A994-E120233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ru-RU" dirty="0"/>
              <a:t>Фреймворки для тестирования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346AD-EAE7-5215-2578-119BC0F2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95"/>
            <a:ext cx="7522030" cy="4506686"/>
          </a:xfrm>
        </p:spPr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2"/>
              </a:rPr>
              <a:t>unittest</a:t>
            </a:r>
            <a:r>
              <a:rPr lang="en" dirty="0"/>
              <a:t> — </a:t>
            </a:r>
            <a:r>
              <a:rPr lang="ru-RU" dirty="0"/>
              <a:t>это встроенный в стандартную библиотеку инструмент для тестирования кода на </a:t>
            </a:r>
            <a:r>
              <a:rPr lang="en" dirty="0"/>
              <a:t>Python.</a:t>
            </a:r>
          </a:p>
          <a:p>
            <a:pPr lvl="1">
              <a:lnSpc>
                <a:spcPct val="100000"/>
              </a:lnSpc>
            </a:pPr>
            <a:r>
              <a:rPr lang="en" dirty="0"/>
              <a:t>nose — </a:t>
            </a:r>
            <a:r>
              <a:rPr lang="ru-RU" dirty="0"/>
              <a:t>расширяет возможности загрузки и запуска тестов </a:t>
            </a:r>
            <a:r>
              <a:rPr lang="en" dirty="0"/>
              <a:t>unittest, </a:t>
            </a:r>
            <a:r>
              <a:rPr lang="ru-RU" dirty="0"/>
              <a:t>упрощая написание, поиск и запуск тестов.</a:t>
            </a:r>
            <a:endParaRPr lang="en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3"/>
              </a:rPr>
              <a:t>pytest</a:t>
            </a:r>
            <a:r>
              <a:rPr lang="en" dirty="0"/>
              <a:t> — </a:t>
            </a:r>
            <a:r>
              <a:rPr lang="ru-RU" dirty="0"/>
              <a:t>инструмент тестирования с упором на обратную совместимость и минимизацию </a:t>
            </a:r>
            <a:r>
              <a:rPr lang="en-US" dirty="0"/>
              <a:t>boilerplate</a:t>
            </a:r>
            <a:r>
              <a:rPr lang="ru-RU" dirty="0"/>
              <a:t>-кода.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«</a:t>
            </a:r>
            <a:r>
              <a:rPr lang="ru-RU" dirty="0"/>
              <a:t>Моднее — </a:t>
            </a:r>
            <a:r>
              <a:rPr lang="en" dirty="0"/>
              <a:t>Pytest. </a:t>
            </a:r>
            <a:r>
              <a:rPr lang="ru-RU" dirty="0"/>
              <a:t>Ну и вообще он лучше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B47E3-1F11-B5B3-0F02-CEE5CFB01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r="4966" b="2235"/>
          <a:stretch/>
        </p:blipFill>
        <p:spPr bwMode="auto">
          <a:xfrm>
            <a:off x="8733182" y="1557495"/>
            <a:ext cx="3458818" cy="4405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13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87CC-BC75-0A58-0AA7-7E9178D9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98"/>
            <a:ext cx="10515600" cy="759340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Pytest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начало»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0927A-CDD1-013D-0778-467E4B5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20" y="263060"/>
            <a:ext cx="5102600" cy="20320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800" b="1" noProof="1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65D31FA-4812-9AC2-6A2D-4D8624F81C43}"/>
              </a:ext>
            </a:extLst>
          </p:cNvPr>
          <p:cNvSpPr txBox="1">
            <a:spLocks/>
          </p:cNvSpPr>
          <p:nvPr/>
        </p:nvSpPr>
        <p:spPr>
          <a:xfrm>
            <a:off x="338328" y="2508422"/>
            <a:ext cx="11594592" cy="4349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test_one.py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test session starts 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                                  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test_one.py::test_passing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PASSED         [ 50%]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test_one.py::test_failing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FAILED         [100%]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noProof="1">
              <a:solidFill>
                <a:srgbClr val="2FFF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FAILURES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 test_failing 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def test_failing():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Full diff: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-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+ (1, 2,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short test summary info 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test_one.py::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1 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passed</a:t>
            </a:r>
            <a:r>
              <a:rPr lang="en" sz="16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0.03s ==========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6B4FC44-37E5-E400-9C1F-F3439D43FCB3}"/>
              </a:ext>
            </a:extLst>
          </p:cNvPr>
          <p:cNvSpPr txBox="1">
            <a:spLocks/>
          </p:cNvSpPr>
          <p:nvPr/>
        </p:nvSpPr>
        <p:spPr>
          <a:xfrm>
            <a:off x="390886" y="939318"/>
            <a:ext cx="5102600" cy="1282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pytest</a:t>
            </a:r>
          </a:p>
        </p:txBody>
      </p:sp>
    </p:spTree>
    <p:extLst>
      <p:ext uri="{BB962C8B-B14F-4D97-AF65-F5344CB8AC3E}">
        <p14:creationId xmlns:p14="http://schemas.microsoft.com/office/powerpoint/2010/main" val="259025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C06F-0747-D374-6091-3CF7B3D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об именах для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98479-422D-CA93-A928-5B87B993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324015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dirty="0"/>
              <a:t>Соглашения об именах, чтобы ваш тестовый код можно было обнаружить с помощью </a:t>
            </a:r>
            <a:r>
              <a:rPr lang="en" sz="2400" dirty="0"/>
              <a:t>pytest: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файлы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test_&lt;something&gt;.py</a:t>
            </a:r>
            <a:r>
              <a:rPr lang="en" sz="2400" dirty="0"/>
              <a:t> </a:t>
            </a:r>
            <a:r>
              <a:rPr lang="ru-RU" sz="2400" dirty="0"/>
              <a:t>или 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something&gt;_test.py</a:t>
            </a:r>
            <a:r>
              <a:rPr lang="en" sz="2400" dirty="0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Методы и функции тестирования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</a:t>
            </a:r>
            <a:r>
              <a:rPr lang="en" sz="2400" noProof="1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классы должны быть названы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Test&lt;Something&gt;</a:t>
            </a:r>
            <a:r>
              <a:rPr lang="en" sz="2400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D17E171-7E90-BCD8-7C73-77776C12A5BC}"/>
              </a:ext>
            </a:extLst>
          </p:cNvPr>
          <p:cNvSpPr txBox="1">
            <a:spLocks/>
          </p:cNvSpPr>
          <p:nvPr/>
        </p:nvSpPr>
        <p:spPr>
          <a:xfrm>
            <a:off x="7089400" y="4825916"/>
            <a:ext cx="5102600" cy="2032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410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01A6-AD44-E5E6-3DEB-7BAC6989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2"/>
            <a:ext cx="10515600" cy="870551"/>
          </a:xfrm>
        </p:spPr>
        <p:txBody>
          <a:bodyPr>
            <a:normAutofit/>
          </a:bodyPr>
          <a:lstStyle/>
          <a:p>
            <a:r>
              <a:rPr lang="ru-RU" dirty="0"/>
              <a:t>Усложняем пример, вводим </a:t>
            </a:r>
            <a:r>
              <a:rPr lang="en-US" dirty="0"/>
              <a:t>namedtuple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7020B-2D0B-E085-8072-A9DCAEC5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073"/>
            <a:ext cx="10515600" cy="5690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18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test_3.py</a:t>
            </a:r>
            <a:b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Проверим тип данных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test_defaults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Без использования параметров, следует ссылаться на значения по умолчанию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t2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свойства .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 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поля)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namedtuple."""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t.summary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t.owner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(t.done, t.id)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2A00-5975-C5CB-3636-6C0A8878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801523"/>
          </a:xfrm>
        </p:spPr>
        <p:txBody>
          <a:bodyPr>
            <a:normAutofit/>
          </a:bodyPr>
          <a:lstStyle/>
          <a:p>
            <a:r>
              <a:rPr lang="ru-RU" sz="3600" dirty="0"/>
              <a:t>Тестируем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namedtuple.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_asdict()</a:t>
            </a:r>
            <a:r>
              <a:rPr lang="en" sz="3600" dirty="0"/>
              <a:t> </a:t>
            </a:r>
            <a:r>
              <a:rPr lang="ru-RU" sz="3600" dirty="0"/>
              <a:t>и 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replace()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909B38E-E1EC-9E1D-19E6-FB4F482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61"/>
            <a:ext cx="10515600" cy="57729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64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test_4.py</a:t>
            </a:r>
            <a:endParaRPr lang="en-US" sz="64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"""Тест типа данных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64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64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test_asdict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"""_asdict() 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возвращать словарь."""</a:t>
            </a:r>
            <a:b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t_task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t_task._asdict()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test_replace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изменить переданное в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t_before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t_before._replace(id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done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t_expected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2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E6DEF-2ABC-20CF-A3F3-62BC84B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3" y="311147"/>
            <a:ext cx="3433763" cy="820738"/>
          </a:xfrm>
        </p:spPr>
        <p:txBody>
          <a:bodyPr>
            <a:normAutofit/>
          </a:bodyPr>
          <a:lstStyle/>
          <a:p>
            <a:r>
              <a:rPr lang="ru-RU" dirty="0"/>
              <a:t>Запуск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40963-B7DF-6CA7-718F-BFAB8CF9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1" y="1392639"/>
            <a:ext cx="3662362" cy="5387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Для запуска </a:t>
            </a:r>
            <a:r>
              <a:rPr lang="en" sz="2000" dirty="0"/>
              <a:t>pytest </a:t>
            </a:r>
            <a:r>
              <a:rPr lang="ru-RU" sz="2000" dirty="0"/>
              <a:t>у вас есть возможность указать файлы и каталоги. Если вы </a:t>
            </a:r>
            <a:r>
              <a:rPr lang="ru-RU" sz="2000" b="1" dirty="0"/>
              <a:t>не укажете какие-либо файлы или каталоги</a:t>
            </a:r>
            <a:r>
              <a:rPr lang="ru-RU" sz="2000" dirty="0"/>
              <a:t>, </a:t>
            </a:r>
            <a:r>
              <a:rPr lang="en" sz="2000" dirty="0"/>
              <a:t>pytest </a:t>
            </a:r>
            <a:r>
              <a:rPr lang="ru-RU" sz="2000" dirty="0"/>
              <a:t>будет искать тесты </a:t>
            </a:r>
            <a:r>
              <a:rPr lang="ru-RU" sz="2000" b="1" dirty="0"/>
              <a:t>в текущем рабочем каталоге и подкаталога</a:t>
            </a:r>
            <a:r>
              <a:rPr lang="ru-RU" sz="2000" dirty="0"/>
              <a:t>х.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Он ищет </a:t>
            </a:r>
            <a:r>
              <a:rPr lang="ru-RU" sz="2000" b="1" dirty="0"/>
              <a:t>файлы</a:t>
            </a:r>
            <a:r>
              <a:rPr lang="ru-RU" sz="2000" dirty="0"/>
              <a:t>, начинающиеся с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test_</a:t>
            </a:r>
            <a:r>
              <a:rPr lang="en" sz="2000" dirty="0"/>
              <a:t> </a:t>
            </a:r>
            <a:r>
              <a:rPr lang="ru-RU" sz="2000" dirty="0"/>
              <a:t>или заканчивающиеся на 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Eсли</a:t>
            </a:r>
            <a:r>
              <a:rPr lang="ru-RU" sz="2000" dirty="0"/>
              <a:t> вы запустите </a:t>
            </a:r>
            <a:r>
              <a:rPr lang="en" sz="2000" dirty="0"/>
              <a:t>pytest </a:t>
            </a:r>
            <a:r>
              <a:rPr lang="ru-RU" sz="2000" dirty="0"/>
              <a:t>из текущего каталога с примерами (</a:t>
            </a:r>
            <a:r>
              <a:rPr lang="en" sz="2000" dirty="0"/>
              <a:t>ch1</a:t>
            </a:r>
            <a:r>
              <a:rPr lang="ru-RU" sz="2000" dirty="0"/>
              <a:t>)</a:t>
            </a:r>
            <a:r>
              <a:rPr lang="en" sz="2000" dirty="0"/>
              <a:t>, </a:t>
            </a:r>
            <a:r>
              <a:rPr lang="ru-RU" sz="2000" dirty="0"/>
              <a:t>без команд, вы проведете тесты для нескольких файлов: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E32F7-4073-3730-8871-06CAE6BD2BD8}"/>
              </a:ext>
            </a:extLst>
          </p:cNvPr>
          <p:cNvSpPr txBox="1"/>
          <p:nvPr/>
        </p:nvSpPr>
        <p:spPr>
          <a:xfrm>
            <a:off x="4300538" y="-8333"/>
            <a:ext cx="7891462" cy="6894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====================</a:t>
            </a:r>
          </a:p>
          <a:p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/Users/trueman/Documents/devel/pytest</a:t>
            </a:r>
            <a:endParaRPr lang="ru-RU" sz="17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                                          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FAILURES =========================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 test_failing _______________________</a:t>
            </a:r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sz="17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Use -v to get more diff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r>
              <a:rPr lang="en-US" sz="17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short test summary info 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test_1.py::</a:t>
            </a:r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1 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passed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0.06s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52299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07409-D85E-49C5-E933-5A0428C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06"/>
            <a:ext cx="10515600" cy="759586"/>
          </a:xfrm>
        </p:spPr>
        <p:txBody>
          <a:bodyPr/>
          <a:lstStyle/>
          <a:p>
            <a:r>
              <a:rPr lang="en-US" dirty="0"/>
              <a:t>pytest: </a:t>
            </a:r>
            <a:r>
              <a:rPr lang="ru-RU" dirty="0"/>
              <a:t>результаты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2509B-994F-ECA2-4368-82BCB45B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486460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600" dirty="0"/>
              <a:t>В </a:t>
            </a:r>
            <a:r>
              <a:rPr lang="en" sz="2600" dirty="0"/>
              <a:t>pytest </a:t>
            </a:r>
            <a:r>
              <a:rPr lang="ru-RU" sz="2600" dirty="0"/>
              <a:t>тестовые функции могут иметь несколько различных результатов, а не просто пройти или не пройти. Вот возможные результаты тестовой функции: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PASSED (.)</a:t>
            </a:r>
            <a:r>
              <a:rPr lang="en" sz="2600" dirty="0"/>
              <a:t>: </a:t>
            </a:r>
            <a:r>
              <a:rPr lang="ru-RU" sz="2600" dirty="0"/>
              <a:t>Тест выполнен успешно.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FAILED (F)</a:t>
            </a:r>
            <a:r>
              <a:rPr lang="en" sz="2600" dirty="0"/>
              <a:t>: </a:t>
            </a:r>
            <a:r>
              <a:rPr lang="ru-RU" sz="2600" dirty="0"/>
              <a:t>Тест не выполнен успешно (или </a:t>
            </a:r>
            <a:r>
              <a:rPr lang="en" sz="2600" dirty="0"/>
              <a:t>XPASS + strict).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SKIPPED (s)</a:t>
            </a:r>
            <a:r>
              <a:rPr lang="en" sz="2600" dirty="0"/>
              <a:t>: </a:t>
            </a:r>
            <a:r>
              <a:rPr lang="ru-RU" sz="2600" dirty="0"/>
              <a:t>Тест был пропущен. Вы можете заставить </a:t>
            </a:r>
            <a:r>
              <a:rPr lang="en" sz="2600" dirty="0"/>
              <a:t>pytest </a:t>
            </a:r>
            <a:r>
              <a:rPr lang="ru-RU" sz="2600" dirty="0"/>
              <a:t>пропустить тест, используя декораторы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pytest.mark.skip()</a:t>
            </a:r>
            <a:r>
              <a:rPr lang="en" sz="2600" dirty="0"/>
              <a:t> </a:t>
            </a:r>
            <a:r>
              <a:rPr lang="ru-RU" sz="2600" dirty="0"/>
              <a:t>или </a:t>
            </a:r>
            <a:r>
              <a:rPr lang="en" sz="2300" noProof="1">
                <a:latin typeface="Monaco" pitchFamily="2" charset="0"/>
              </a:rPr>
              <a:t>pytest.mark.skipif()</a:t>
            </a:r>
            <a:r>
              <a:rPr lang="ru-RU" sz="2600" dirty="0"/>
              <a:t>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xfail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провалился. Вы можете принудительно указать </a:t>
            </a:r>
            <a:r>
              <a:rPr lang="en" sz="2600" dirty="0"/>
              <a:t>pytest, </a:t>
            </a:r>
            <a:r>
              <a:rPr lang="ru-RU" sz="2600" dirty="0"/>
              <a:t>что тест должен завершиться неудачей, используя декоратор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pytest.mark.xfail()</a:t>
            </a:r>
            <a:r>
              <a:rPr lang="en" sz="2600" dirty="0"/>
              <a:t>, </a:t>
            </a:r>
            <a:r>
              <a:rPr lang="ru-RU" sz="2600" dirty="0"/>
              <a:t>описанный в маркировках тестов как ожидающий неудачу.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XPASS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прошел!..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ERROR (E)</a:t>
            </a:r>
            <a:r>
              <a:rPr lang="en" sz="2600" dirty="0"/>
              <a:t>: </a:t>
            </a:r>
            <a:r>
              <a:rPr lang="ru-RU" sz="2600" dirty="0"/>
              <a:t>Исключение произошло за пределами функции тестирования, либо в фикстуре.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19FB-8D03-B8A0-30BD-AA8A8FF62602}"/>
              </a:ext>
            </a:extLst>
          </p:cNvPr>
          <p:cNvSpPr txBox="1"/>
          <p:nvPr/>
        </p:nvSpPr>
        <p:spPr>
          <a:xfrm>
            <a:off x="7686866" y="5479587"/>
            <a:ext cx="4505134" cy="1400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 test session starts =======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</p:txBody>
      </p:sp>
    </p:spTree>
    <p:extLst>
      <p:ext uri="{BB962C8B-B14F-4D97-AF65-F5344CB8AC3E}">
        <p14:creationId xmlns:p14="http://schemas.microsoft.com/office/powerpoint/2010/main" val="326911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BCAA-C87D-A23E-7B04-C6386636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472"/>
          </a:xfrm>
        </p:spPr>
        <p:txBody>
          <a:bodyPr/>
          <a:lstStyle/>
          <a:p>
            <a:r>
              <a:rPr lang="ru-RU" dirty="0"/>
              <a:t>Запуск только одного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3B6F8-5991-F383-AFE4-ACB924F6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запустить только один тест? Укажите файл напрямую и добавьте имя </a:t>
            </a:r>
            <a:r>
              <a:rPr lang="ru-RU" sz="2400" noProof="1">
                <a:latin typeface="Monaco" pitchFamily="2" charset="0"/>
              </a:rPr>
              <a:t>::</a:t>
            </a:r>
            <a:r>
              <a:rPr lang="en" sz="2400" noProof="1">
                <a:latin typeface="Monaco" pitchFamily="2" charset="0"/>
              </a:rPr>
              <a:t>test_name</a:t>
            </a:r>
            <a:endParaRPr lang="ru-RU" sz="2400" noProof="1"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0F7B-DAA3-2098-9938-5B8EAAF774FE}"/>
              </a:ext>
            </a:extLst>
          </p:cNvPr>
          <p:cNvSpPr txBox="1"/>
          <p:nvPr/>
        </p:nvSpPr>
        <p:spPr>
          <a:xfrm>
            <a:off x="838200" y="3118104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</a:t>
            </a:r>
            <a:r>
              <a:rPr lang="en" sz="2000" b="0" i="0" noProof="1">
                <a:solidFill>
                  <a:srgbClr val="00FA00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ru-RU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 1 passed in 0.01 seconds =================</a:t>
            </a:r>
            <a:endParaRPr lang="ru-RU" sz="20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1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1453A-1925-2C09-EFF4-2B37C2E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761925"/>
          </a:xfrm>
        </p:spPr>
        <p:txBody>
          <a:bodyPr>
            <a:normAutofit/>
          </a:bodyPr>
          <a:lstStyle/>
          <a:p>
            <a:r>
              <a:rPr lang="en" dirty="0"/>
              <a:t>Pytest --collect-only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1FDDB-C5FB-1C7E-0EFD-472DBB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451"/>
            <a:ext cx="10515600" cy="188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Параметр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 </a:t>
            </a:r>
            <a:r>
              <a:rPr lang="ru-RU" sz="2000" dirty="0"/>
              <a:t>показывает, какие тесты будут выполняться с заданными параметрами и конфигурацией</a:t>
            </a:r>
            <a:r>
              <a:rPr lang="en-US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Параметр </a:t>
            </a:r>
            <a:r>
              <a:rPr lang="ru-RU" sz="2000" dirty="0"/>
              <a:t>--</a:t>
            </a:r>
            <a:r>
              <a:rPr lang="en" sz="2000" dirty="0"/>
              <a:t>collect-only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полезен для проверки правильности выбора других опций, которые выбирают тесты перед запуском тестов. Мы будем использовать его снова с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чтобы показать, как это работает.</a:t>
            </a:r>
            <a:endParaRPr lang="en" sz="2000" b="0" i="0" noProof="1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35780-5576-2F82-BA13-6E26BBBC93EC}"/>
              </a:ext>
            </a:extLst>
          </p:cNvPr>
          <p:cNvSpPr txBox="1"/>
          <p:nvPr/>
        </p:nvSpPr>
        <p:spPr>
          <a:xfrm>
            <a:off x="838200" y="2812829"/>
            <a:ext cx="855421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--collect-only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'test_one.py’&gt;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'test_passing’&gt;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'test_two.py’&gt;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'test_failing’&gt;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'test_asdict’&gt;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&lt;Function 'test_replace’&gt;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'test_defaults’&gt;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'test_member_access’&gt;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no tests ran in 0.03 seconds 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6450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DChibisov\Desktop\временные скрины\виды тестирования.jpg">
            <a:extLst>
              <a:ext uri="{FF2B5EF4-FFF2-40B4-BE49-F238E27FC236}">
                <a16:creationId xmlns:a16="http://schemas.microsoft.com/office/drawing/2014/main" id="{62D38735-C8B0-2BF2-B0DA-8C35AD05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5715" cy="4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Users\DChibisov\Desktop\временные скрины\пирамида.jpg">
            <a:extLst>
              <a:ext uri="{FF2B5EF4-FFF2-40B4-BE49-F238E27FC236}">
                <a16:creationId xmlns:a16="http://schemas.microsoft.com/office/drawing/2014/main" id="{ABAEC81A-41D3-C62A-D26C-D082E08C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47" y="5161618"/>
            <a:ext cx="8928992" cy="15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6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6BEB9-153A-889A-E2EB-D6108DBB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"/>
            <a:ext cx="10515600" cy="740661"/>
          </a:xfrm>
        </p:spPr>
        <p:txBody>
          <a:bodyPr>
            <a:normAutofit/>
          </a:bodyPr>
          <a:lstStyle/>
          <a:p>
            <a:r>
              <a:rPr lang="en" dirty="0"/>
              <a:t>Pytest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-k EXPRESSION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00457-BF5E-DF33-26D5-59756B5B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275"/>
            <a:ext cx="10515600" cy="17338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Параметр -</a:t>
            </a:r>
            <a:r>
              <a:rPr lang="en" sz="2000" dirty="0"/>
              <a:t>k </a:t>
            </a:r>
            <a:r>
              <a:rPr lang="ru-RU" sz="2000" dirty="0"/>
              <a:t>позволяет использовать выражение для фильтрации функций тестирования.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запуска отдельного теста, если имя уникально, или запустить набор тестов, которые имеют общий префикс или суффикс в их именах. Предположим, вы хотите запустить тесты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test_asdict()</a:t>
            </a:r>
            <a:r>
              <a:rPr lang="en" sz="2000" noProof="1"/>
              <a:t> </a:t>
            </a:r>
            <a:r>
              <a:rPr lang="ru-RU" sz="2000" noProof="1"/>
              <a:t>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test_defaults()</a:t>
            </a:r>
            <a:r>
              <a:rPr lang="en" sz="2000" dirty="0"/>
              <a:t>. </a:t>
            </a:r>
            <a:r>
              <a:rPr lang="ru-RU" sz="2000" dirty="0"/>
              <a:t>Вы можете проверить фильтр с помощью: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E7BCF-B2D9-E3A9-5CDE-97567017AE04}"/>
              </a:ext>
            </a:extLst>
          </p:cNvPr>
          <p:cNvSpPr txBox="1"/>
          <p:nvPr/>
        </p:nvSpPr>
        <p:spPr>
          <a:xfrm>
            <a:off x="838200" y="2658946"/>
            <a:ext cx="8554212" cy="19677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-k "asdict or defaults" --collect-only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'test_asdict’&gt;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'test_defaults’&gt;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3390-C59E-8504-9FAB-A1926432080C}"/>
              </a:ext>
            </a:extLst>
          </p:cNvPr>
          <p:cNvSpPr txBox="1"/>
          <p:nvPr/>
        </p:nvSpPr>
        <p:spPr>
          <a:xfrm>
            <a:off x="838200" y="4938672"/>
            <a:ext cx="8554212" cy="1733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-k "asdict or defaults"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19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tasks/test_three.py::test_defaults PASSED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4 deselected in 0.03 seconds 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02D5B-3B0B-147E-6812-781290052E7E}"/>
              </a:ext>
            </a:extLst>
          </p:cNvPr>
          <p:cNvSpPr txBox="1"/>
          <p:nvPr/>
        </p:nvSpPr>
        <p:spPr>
          <a:xfrm>
            <a:off x="838200" y="4537523"/>
            <a:ext cx="8383524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вы можете запустить их, запустив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pytest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без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949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09ECD-5104-DC12-EEF9-409BB2D0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7"/>
            <a:ext cx="10515600" cy="698131"/>
          </a:xfrm>
        </p:spPr>
        <p:txBody>
          <a:bodyPr/>
          <a:lstStyle/>
          <a:p>
            <a:r>
              <a:rPr lang="ru-RU" dirty="0"/>
              <a:t>Маркеры: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-m MARKEXPR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F7056-71EE-1B32-187F-C550A044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39"/>
            <a:ext cx="10939272" cy="164226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/>
              <a:t>Маркеры — один из лучших способов пометить подмножество тестовых функций для совместного запуска. В качестве примера, один из способов запустить </a:t>
            </a:r>
            <a:r>
              <a:rPr lang="en" sz="2000" noProof="1"/>
              <a:t>test_replace() </a:t>
            </a:r>
            <a:r>
              <a:rPr lang="ru-RU" sz="2000" noProof="1"/>
              <a:t>и </a:t>
            </a:r>
            <a:r>
              <a:rPr lang="en" sz="2000" noProof="1"/>
              <a:t>test_member_access(), </a:t>
            </a:r>
            <a:r>
              <a:rPr lang="ru-RU" sz="2000" noProof="1"/>
              <a:t>даже если они находятся в отдельных файлах, это пометить их маркером. Можно использовать любое имя маркера. Допустим, вы хотите использовать </a:t>
            </a:r>
            <a:r>
              <a:rPr lang="en-US" sz="2000" noProof="1"/>
              <a:t>mymark</a:t>
            </a:r>
            <a:r>
              <a:rPr lang="en" sz="2000" noProof="1"/>
              <a:t>. </a:t>
            </a:r>
            <a:r>
              <a:rPr lang="ru-RU" sz="2000" noProof="1"/>
              <a:t>Отметим тесты, используя декоратор </a:t>
            </a:r>
            <a:r>
              <a:rPr lang="ru-RU" sz="2000" noProof="1">
                <a:latin typeface="Monaco" pitchFamily="2" charset="0"/>
              </a:rPr>
              <a:t>@</a:t>
            </a:r>
            <a:r>
              <a:rPr lang="en" sz="2000" noProof="1">
                <a:latin typeface="Monaco" pitchFamily="2" charset="0"/>
              </a:rPr>
              <a:t>pytest.mark.</a:t>
            </a:r>
            <a:r>
              <a:rPr lang="en-US" sz="2000" noProof="1">
                <a:highlight>
                  <a:srgbClr val="FFFF00"/>
                </a:highlight>
                <a:latin typeface="Monaco" pitchFamily="2" charset="0"/>
              </a:rPr>
              <a:t>mymark</a:t>
            </a:r>
            <a:r>
              <a:rPr lang="en" sz="2000" noProof="1"/>
              <a:t>, </a:t>
            </a:r>
            <a:r>
              <a:rPr lang="ru-RU" sz="2000" noProof="1"/>
              <a:t>вот так:</a:t>
            </a:r>
            <a:endParaRPr lang="en-US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4D1D8-670F-8682-AB55-3F3BF811E7D3}"/>
              </a:ext>
            </a:extLst>
          </p:cNvPr>
          <p:cNvSpPr txBox="1"/>
          <p:nvPr/>
        </p:nvSpPr>
        <p:spPr>
          <a:xfrm>
            <a:off x="838200" y="2502454"/>
            <a:ext cx="3711272" cy="1081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...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@pytest.mark.mymark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87CF-BB0E-B44D-954D-42EE797DD8DC}"/>
              </a:ext>
            </a:extLst>
          </p:cNvPr>
          <p:cNvSpPr txBox="1"/>
          <p:nvPr/>
        </p:nvSpPr>
        <p:spPr>
          <a:xfrm>
            <a:off x="838200" y="3985703"/>
            <a:ext cx="7529625" cy="14259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-m mymark</a:t>
            </a:r>
            <a:b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 test session starts ===================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test_four.py::test_replace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test_three.py::test_member_access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2 deselected in 0.02 seconds =========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52A2B-198D-4425-D124-8618B7E2B12D}"/>
              </a:ext>
            </a:extLst>
          </p:cNvPr>
          <p:cNvSpPr txBox="1"/>
          <p:nvPr/>
        </p:nvSpPr>
        <p:spPr>
          <a:xfrm>
            <a:off x="838200" y="5428252"/>
            <a:ext cx="1093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Выражение маркера не обязательно должно быть одним маркером. Вы можете использовать такие варианты, как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mark2"</a:t>
            </a:r>
            <a:r>
              <a:rPr lang="en" sz="2000" dirty="0"/>
              <a:t> </a:t>
            </a:r>
            <a:r>
              <a:rPr lang="ru-RU" sz="2000" dirty="0"/>
              <a:t>для тестов с обоими маркерами,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not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тестов, которые имеют метку 1, но не метку 2,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or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 с одним из и т. д.</a:t>
            </a:r>
            <a:endParaRPr lang="e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F48CE-B7FF-6834-D5EE-4DF5D092BDB4}"/>
              </a:ext>
            </a:extLst>
          </p:cNvPr>
          <p:cNvSpPr txBox="1"/>
          <p:nvPr/>
        </p:nvSpPr>
        <p:spPr>
          <a:xfrm>
            <a:off x="838200" y="3588149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Затем вы можете запустить все тесты с тем же маркером с помощью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 -m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mymark</a:t>
            </a:r>
            <a:r>
              <a:rPr lang="en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437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1D61B-BE88-9523-9965-F2B86B76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8" y="190921"/>
            <a:ext cx="11146236" cy="824063"/>
          </a:xfrm>
        </p:spPr>
        <p:txBody>
          <a:bodyPr>
            <a:noAutofit/>
          </a:bodyPr>
          <a:lstStyle/>
          <a:p>
            <a:r>
              <a:rPr lang="en-US" sz="4200" noProof="1"/>
              <a:t>Pytest </a:t>
            </a:r>
            <a:r>
              <a:rPr lang="ru-RU" sz="4200" noProof="1"/>
              <a:t>полезные опции: -</a:t>
            </a:r>
            <a:r>
              <a:rPr lang="en" sz="4200" noProof="1"/>
              <a:t>x</a:t>
            </a:r>
            <a:r>
              <a:rPr lang="ru-RU" sz="4200" noProof="1"/>
              <a:t>, </a:t>
            </a:r>
            <a:r>
              <a:rPr lang="en" sz="4200" noProof="1"/>
              <a:t>maxfail</a:t>
            </a:r>
            <a:r>
              <a:rPr lang="ru-RU" sz="4200" noProof="1"/>
              <a:t>,</a:t>
            </a:r>
            <a:r>
              <a:rPr lang="en-US" sz="4200" noProof="1"/>
              <a:t> </a:t>
            </a:r>
            <a:r>
              <a:rPr lang="en" sz="4200" noProof="1"/>
              <a:t>-s</a:t>
            </a:r>
            <a:r>
              <a:rPr lang="ru-RU" sz="4200" noProof="1"/>
              <a:t>, </a:t>
            </a:r>
            <a:r>
              <a:rPr lang="en" sz="4200" noProof="1"/>
              <a:t>-lf</a:t>
            </a:r>
            <a:r>
              <a:rPr lang="ru-RU" sz="4200" noProof="1"/>
              <a:t>, </a:t>
            </a:r>
            <a:r>
              <a:rPr lang="en" sz="4200" noProof="1"/>
              <a:t>-ff</a:t>
            </a:r>
            <a:r>
              <a:rPr lang="ru-RU" sz="4200" noProof="1"/>
              <a:t>, </a:t>
            </a:r>
            <a:r>
              <a:rPr lang="en-US" sz="4200" noProof="1"/>
              <a:t>-v, -q</a:t>
            </a:r>
            <a:endParaRPr lang="ru-RU" sz="42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2BAFB-605A-C7DD-26E0-C3EDAD0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014984"/>
            <a:ext cx="11213961" cy="57525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Нормальным поведением </a:t>
            </a:r>
            <a:r>
              <a:rPr lang="en" sz="2000" b="0" i="1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pytest</a:t>
            </a:r>
            <a:r>
              <a:rPr lang="en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является запустить все тесты, которые он найдет. Однако, это мешает, особенно при отладке проблемы, которая мешает сразу всей тестовой сессии, когда тест не является правильным.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--exitfirst</a:t>
            </a:r>
            <a:r>
              <a:rPr lang="en-US" sz="2000" noProof="1"/>
              <a:t> </a:t>
            </a:r>
            <a:r>
              <a:rPr lang="ru-RU" sz="2000" noProof="1"/>
              <a:t>— </a:t>
            </a:r>
            <a:r>
              <a:rPr lang="en-US" sz="2000" noProof="1"/>
              <a:t>з</a:t>
            </a:r>
            <a:r>
              <a:rPr lang="ru-RU" sz="2000" noProof="1"/>
              <a:t>авершает тесты после того, как хотя бы один провалился</a:t>
            </a:r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--maxfail=num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допускает максимум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num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проваленных тестов, после чего завершается.</a:t>
            </a:r>
          </a:p>
          <a:p>
            <a:pPr>
              <a:lnSpc>
                <a:spcPct val="100000"/>
              </a:lnSpc>
            </a:pP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 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--capture=no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позволяет печатать любой другой вывод в </a:t>
            </a:r>
            <a:r>
              <a:rPr lang="en" sz="2000" b="0" i="1" dirty="0">
                <a:solidFill>
                  <a:srgbClr val="333333"/>
                </a:solidFill>
                <a:effectLst/>
                <a:latin typeface="-apple-system"/>
              </a:rPr>
              <a:t>stdout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вместо его подавления. 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-lf, --last-failed</a:t>
            </a:r>
            <a:r>
              <a:rPr lang="ru-RU" sz="2000" dirty="0">
                <a:solidFill>
                  <a:srgbClr val="333333"/>
                </a:solidFill>
                <a:latin typeface="Fira Sans" panose="020B0503050000020004" pitchFamily="34" charset="0"/>
              </a:rPr>
              <a:t> —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ыполняет только тесты, которые в последний раз провалились. При сбое одного или нескольких тестов способ выполнения только неудачных тестов полезен для проверки починки.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–ff, --failed-first</a:t>
            </a:r>
            <a:r>
              <a:rPr lang="ru-RU" sz="2000" dirty="0"/>
              <a:t> — вначале запускаем тесты, проваленные в прошлый раз. Будет делать то же самое, что и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last-failed</a:t>
            </a:r>
            <a:r>
              <a:rPr lang="en" sz="2000" dirty="0"/>
              <a:t>, </a:t>
            </a:r>
            <a:r>
              <a:rPr lang="ru-RU" sz="2000" dirty="0"/>
              <a:t>а затем выполнять остальные тесты.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-v, --verbose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более развернутая информация:  каждый тест получает свою собственную строку, а имя теста и результат прописываются вместо точки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-q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о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пция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противоположна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v/--verbose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она сокращает объем информации в отчете.</a:t>
            </a:r>
            <a:endParaRPr lang="en" sz="2000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DDA2-E647-5E51-7808-5576E72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ru-RU" dirty="0"/>
              <a:t>Использование операторов </a:t>
            </a:r>
            <a:r>
              <a:rPr lang="en" dirty="0"/>
              <a:t>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A96D-EF13-309D-CF9E-D14D779B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71"/>
            <a:ext cx="10515600" cy="22572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Когда вы пишете тестовые функции, обычный оператор </a:t>
            </a:r>
            <a:r>
              <a:rPr lang="en" dirty="0"/>
              <a:t>Python-</a:t>
            </a:r>
            <a:r>
              <a:rPr lang="ru-RU" dirty="0"/>
              <a:t>а </a:t>
            </a:r>
            <a:r>
              <a:rPr lang="en" dirty="0"/>
              <a:t>assert </a:t>
            </a:r>
            <a:r>
              <a:rPr lang="ru-RU" dirty="0"/>
              <a:t>является вашим основным инструментом для сообщения о сбое теста. Простота этого в </a:t>
            </a:r>
            <a:r>
              <a:rPr lang="en" dirty="0"/>
              <a:t>pytest </a:t>
            </a:r>
            <a:r>
              <a:rPr lang="ru-RU" dirty="0"/>
              <a:t>блестящая. Это то, что заставляет многих разработчиков использовать </a:t>
            </a:r>
            <a:r>
              <a:rPr lang="en" dirty="0"/>
              <a:t>pytest </a:t>
            </a:r>
            <a:r>
              <a:rPr lang="ru-RU" dirty="0"/>
              <a:t>поверх других фреймворков.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использовали любую другую платформу тестирования, вы, вероятно, видели различные вспомогательные функции </a:t>
            </a:r>
            <a:r>
              <a:rPr lang="en" dirty="0"/>
              <a:t>assert. </a:t>
            </a:r>
            <a:r>
              <a:rPr lang="ru-RU" dirty="0"/>
              <a:t>Например, ниже приведен список некоторых форм </a:t>
            </a:r>
            <a:r>
              <a:rPr lang="en" dirty="0"/>
              <a:t>assert </a:t>
            </a:r>
            <a:r>
              <a:rPr lang="ru-RU" dirty="0"/>
              <a:t>и вспомогательных функций </a:t>
            </a:r>
            <a:r>
              <a:rPr lang="en" dirty="0"/>
              <a:t>assert: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C9D1919-548A-321E-0BB2-3DB01091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60229"/>
              </p:ext>
            </p:extLst>
          </p:nvPr>
        </p:nvGraphicFramePr>
        <p:xfrm>
          <a:off x="971826" y="3803373"/>
          <a:ext cx="10027478" cy="26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739">
                  <a:extLst>
                    <a:ext uri="{9D8B030D-6E8A-4147-A177-3AD203B41FA5}">
                      <a16:colId xmlns:a16="http://schemas.microsoft.com/office/drawing/2014/main" val="2644095845"/>
                    </a:ext>
                  </a:extLst>
                </a:gridCol>
                <a:gridCol w="5013739">
                  <a:extLst>
                    <a:ext uri="{9D8B030D-6E8A-4147-A177-3AD203B41FA5}">
                      <a16:colId xmlns:a16="http://schemas.microsoft.com/office/drawing/2014/main" val="835846381"/>
                    </a:ext>
                  </a:extLst>
                </a:gridCol>
              </a:tblGrid>
              <a:tr h="53790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pytest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unittest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9708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assert something</a:t>
                      </a:r>
                      <a:endParaRPr lang="ru-RU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assertTrue(something)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424118926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==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910390741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&lt;=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assertLessEqual(a,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830800310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18453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1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29713-8535-862E-34F2-FE15DA70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r>
              <a:rPr lang="ru-RU" sz="4000" dirty="0"/>
              <a:t>Пример вывода сообщений об ошибке в </a:t>
            </a:r>
            <a:r>
              <a:rPr lang="en-US" sz="4000" dirty="0"/>
              <a:t>assert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6FFCB-37B8-4213-57F9-5AD8E8C0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4731"/>
            <a:ext cx="10610089" cy="452972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"""Используем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Task type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для отображения сбоев тестов."""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Разные задачи не должны быть равными.""»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Различные задачи, сравниваемые как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dicts,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должны быть равны."""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0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3194A65D-DAFF-DD68-5BC0-3000D410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test_task_fail.py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test session starts 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" sz="15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[100%]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FAILURES ===================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 test_task_equality ______________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Task(summary=...alse, id=None) == Task(summary=...alse, id=None)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        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2 identical items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['summary', 'owner’]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 summary: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summary: 'sit there' != 'do something'...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:9: AssertionError</a:t>
            </a: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 test_dict_equality ____________</a:t>
            </a:r>
            <a:b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compared as dicts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{'done': Fals...ake sandwich'} == {'done': Fals...ake sandwich'}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3 identical items, use -vv to show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items: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{'owner': 'okken'} != {'owner': 'okkem'}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Use -v to get more diff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:16: AssertionError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short test summary info 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Task(summary=...alse, id=None) == Task(s..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{'done': Fals... sandwich'} == {'done...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2 failed in 0.05s 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136143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8E8D0-15AC-C05F-9045-1226460F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57"/>
            <a:ext cx="10515600" cy="751252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5A41F-FAA2-E586-CE3D-DE53CB9D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228"/>
            <a:ext cx="10515600" cy="75125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Pytest </a:t>
            </a:r>
            <a:r>
              <a:rPr lang="ru-RU" sz="2000" dirty="0"/>
              <a:t>встроен контекстный менеджер, который самостоятельно отлавливает исключение и проверяет, что оно вообще было сгенерировано: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2D6E4-3F65-A450-7EC1-EE09F17A448F}"/>
              </a:ext>
            </a:extLst>
          </p:cNvPr>
          <p:cNvSpPr txBox="1"/>
          <p:nvPr/>
        </p:nvSpPr>
        <p:spPr>
          <a:xfrm>
            <a:off x="838200" y="1570245"/>
            <a:ext cx="609904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C1D0-4863-6DD8-B7E3-12991D4FD9DF}"/>
              </a:ext>
            </a:extLst>
          </p:cNvPr>
          <p:cNvSpPr txBox="1"/>
          <p:nvPr/>
        </p:nvSpPr>
        <p:spPr>
          <a:xfrm>
            <a:off x="838200" y="4407490"/>
            <a:ext cx="10354056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9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Добавляем: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 e.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Здесь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 – 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переменная, содержащая исключение</a:t>
            </a:r>
            <a:b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assert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(e.value)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'expected message from exception'</a:t>
            </a:r>
            <a:endParaRPr lang="ru-RU" sz="20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486AD-AF5C-4ADA-FDA5-16E90F13545F}"/>
              </a:ext>
            </a:extLst>
          </p:cNvPr>
          <p:cNvSpPr txBox="1"/>
          <p:nvPr/>
        </p:nvSpPr>
        <p:spPr>
          <a:xfrm>
            <a:off x="838200" y="2946891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Здесь </a:t>
            </a:r>
            <a:r>
              <a:rPr lang="en" sz="2000" dirty="0"/>
              <a:t>raises </a:t>
            </a:r>
            <a:r>
              <a:rPr lang="ru-RU" sz="2000" dirty="0"/>
              <a:t>перехватывает только те исключения, которые являются подтипами переданного класса. Благодаря этому мы можем управлять ожидаемым поведением и ловить только те ошибки, которые хотим поймать.</a:t>
            </a:r>
          </a:p>
          <a:p>
            <a:pPr marL="0" indent="0" algn="l">
              <a:buNone/>
            </a:pPr>
            <a:r>
              <a:rPr lang="ru-RU" sz="2000" dirty="0"/>
              <a:t>Более того, можно проверить конкретное сообщение, которое пришло вместе с исключением:</a:t>
            </a:r>
          </a:p>
        </p:txBody>
      </p:sp>
    </p:spTree>
    <p:extLst>
      <p:ext uri="{BB962C8B-B14F-4D97-AF65-F5344CB8AC3E}">
        <p14:creationId xmlns:p14="http://schemas.microsoft.com/office/powerpoint/2010/main" val="48347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5E37B-139D-EAA3-E22A-B02426A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84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A6367-0F13-7C09-921F-DFFD8F57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263"/>
            <a:ext cx="11062648" cy="53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Можно в качестве правильного «результата» теста ожидать какое-либо исключение.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47402-A3D4-0048-028C-796016B57AB1}"/>
              </a:ext>
            </a:extLst>
          </p:cNvPr>
          <p:cNvSpPr txBox="1"/>
          <p:nvPr/>
        </p:nvSpPr>
        <p:spPr>
          <a:xfrm>
            <a:off x="838200" y="1513264"/>
            <a:ext cx="1035405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tasks/api.py</a:t>
            </a:r>
            <a:b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(task):  </a:t>
            </a:r>
            <a: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type: (Task) -&gt; int</a:t>
            </a:r>
            <a:b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 a task (a Task object) to the tasks database."""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 Task):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 must be Task object'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task_id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_tasksdb.add(task._asdict())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task_id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0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tests/func/test_api_exceptions.py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"""Проверка на ожидаемые исключения из-за неправильного использования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"""add() </a:t>
            </a: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возникнуть исключение с неправильным типом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pytest.raises(TypeError):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tasks.add(task=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a Task object'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6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CC5C-0A34-F779-D470-E0CE48E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7AC07-1EC2-9019-6176-09C180F2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65"/>
            <a:ext cx="10515600" cy="1350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Мы только что проверили тип исключения в </a:t>
            </a:r>
            <a:r>
              <a:rPr lang="en" sz="2000" noProof="1"/>
              <a:t>test_add_raises()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также проверить параметры исключения. Для </a:t>
            </a:r>
            <a:r>
              <a:rPr lang="en" sz="2000" noProof="1"/>
              <a:t>start_tasks_db(db_path, db_type)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не только </a:t>
            </a:r>
            <a:r>
              <a:rPr lang="en" sz="2000" b="0" i="1" noProof="1">
                <a:solidFill>
                  <a:srgbClr val="333333"/>
                </a:solidFill>
                <a:effectLst/>
                <a:latin typeface="-apple-system"/>
              </a:rPr>
              <a:t>db_type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должен быть строкой, это действительно должна быть либо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tiny'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или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mongo'.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проверить, чтобы убедиться, что сообщение об исключении является правильным, добавив 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excinfo: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C6D0-6921-FDE9-7E2D-E60451723602}"/>
              </a:ext>
            </a:extLst>
          </p:cNvPr>
          <p:cNvSpPr txBox="1"/>
          <p:nvPr/>
        </p:nvSpPr>
        <p:spPr>
          <a:xfrm>
            <a:off x="838200" y="2593539"/>
            <a:ext cx="1003554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Bef>
                <a:spcPts val="2000"/>
              </a:spcBef>
              <a:spcAft>
                <a:spcPts val="1000"/>
              </a:spcAft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test_start_tasks_db_raises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Убедитесь, что не поддерживаемая БД вызывает исключение."""</a:t>
            </a:r>
            <a:b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pytest.raises(ValueError)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excinfo: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tasks.start_tasks_db(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'some/great/path'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'mysql’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exception_msg = excinfo.value.args[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exception_msg ==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"db_type must be a 'tiny' or 'mongo'"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D9AF9-8410-F495-10E9-DDDEF1BE4C7E}"/>
              </a:ext>
            </a:extLst>
          </p:cNvPr>
          <p:cNvSpPr txBox="1"/>
          <p:nvPr/>
        </p:nvSpPr>
        <p:spPr>
          <a:xfrm>
            <a:off x="838200" y="4618381"/>
            <a:ext cx="100355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noProof="1"/>
              <a:t>Это позволяет нам более внимательно рассмотреть это исключение. Имя переменной после </a:t>
            </a:r>
            <a:r>
              <a:rPr lang="en" sz="2000" noProof="1"/>
              <a:t>as (</a:t>
            </a:r>
            <a:r>
              <a:rPr lang="ru-RU" sz="2000" noProof="1"/>
              <a:t>в данном случае </a:t>
            </a:r>
            <a:r>
              <a:rPr lang="en" sz="2000" noProof="1"/>
              <a:t>excinfo) </a:t>
            </a:r>
            <a:r>
              <a:rPr lang="ru-RU" sz="2000" noProof="1"/>
              <a:t>заполняется сведениями об исключении и имеет тип </a:t>
            </a:r>
            <a:r>
              <a:rPr lang="en" sz="2000" noProof="1"/>
              <a:t>ExceptionInfo.</a:t>
            </a:r>
          </a:p>
          <a:p>
            <a:pPr marL="0" indent="0" algn="l">
              <a:buNone/>
            </a:pPr>
            <a:r>
              <a:rPr lang="ru-RU" sz="2000" noProof="1"/>
              <a:t>В нашем случае, мы хотим убедиться, что первый (и единственный) параметр исключения соответствует строке</a:t>
            </a:r>
            <a:r>
              <a:rPr lang="en-US" sz="2000" noProof="1"/>
              <a:t>.</a:t>
            </a: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1036422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3F47-DA89-ECF1-6BC3-EC8ABFDD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741299"/>
          </a:xfrm>
        </p:spPr>
        <p:txBody>
          <a:bodyPr/>
          <a:lstStyle/>
          <a:p>
            <a:r>
              <a:rPr lang="ru-RU" dirty="0"/>
              <a:t>Пропуск Тестов (</a:t>
            </a:r>
            <a:r>
              <a:rPr lang="en" dirty="0"/>
              <a:t>Skipping Tests) – skip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AE585-B2EE-FA20-AF3A-63DE6D3A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73"/>
            <a:ext cx="10911840" cy="151892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включает в себя несколько полезных встроенных маркеров: </a:t>
            </a:r>
            <a:r>
              <a:rPr lang="en" sz="2000" dirty="0"/>
              <a:t>skip, skipif, </a:t>
            </a:r>
            <a:r>
              <a:rPr lang="ru-RU" sz="2000" dirty="0"/>
              <a:t>и </a:t>
            </a:r>
            <a:r>
              <a:rPr lang="en" sz="2000" dirty="0"/>
              <a:t>xfail.</a:t>
            </a:r>
          </a:p>
          <a:p>
            <a:pPr marL="0" indent="0" algn="l">
              <a:buNone/>
            </a:pPr>
            <a:r>
              <a:rPr lang="ru-RU" sz="2000" dirty="0"/>
              <a:t>Маркеры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позволяют пропускать тесты, которые не нужно выполнять.</a:t>
            </a:r>
          </a:p>
          <a:p>
            <a:pPr marL="0" indent="0" algn="l">
              <a:buNone/>
            </a:pPr>
            <a:r>
              <a:rPr lang="ru-RU" sz="2000" dirty="0"/>
              <a:t>Отметить тест, который нужно пропустить, так же просто, как добавить</a:t>
            </a:r>
            <a:br>
              <a:rPr lang="ru-RU" sz="2000" dirty="0"/>
            </a:br>
            <a:r>
              <a:rPr lang="ru-RU" sz="2000" dirty="0"/>
              <a:t>декоратор @</a:t>
            </a:r>
            <a:r>
              <a:rPr lang="en" sz="2000" dirty="0"/>
              <a:t>pytest.mark.skip() </a:t>
            </a:r>
            <a:r>
              <a:rPr lang="ru-RU" sz="2000" dirty="0"/>
              <a:t>для тестовой функции:</a:t>
            </a:r>
            <a:endParaRPr lang="en-US" sz="2000" dirty="0"/>
          </a:p>
          <a:p>
            <a:pPr marL="0" indent="0" algn="l">
              <a:buNone/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2DC55-F717-95BB-2704-903959C73E3C}"/>
              </a:ext>
            </a:extLst>
          </p:cNvPr>
          <p:cNvSpPr txBox="1"/>
          <p:nvPr/>
        </p:nvSpPr>
        <p:spPr>
          <a:xfrm>
            <a:off x="838200" y="2697481"/>
            <a:ext cx="1051560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@pytest.mark.skip(reason=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'misunderstood the API’</a:t>
            </a: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числа."""</a:t>
            </a:r>
            <a:b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B48B4-BB75-A175-0982-5BE25886F05E}"/>
              </a:ext>
            </a:extLst>
          </p:cNvPr>
          <p:cNvSpPr txBox="1"/>
          <p:nvPr/>
        </p:nvSpPr>
        <p:spPr>
          <a:xfrm>
            <a:off x="838200" y="4710224"/>
            <a:ext cx="10515600" cy="18466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test_unique_id_2.py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 test session starts ==========================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test_unique_id_2.py::test_unique_id_1 SKIPPED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test_unique_id_2.py::test_unique_id_2 PASSED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passed, 1 skipped in 0.19 seconds 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576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 </a:t>
            </a:r>
            <a:r>
              <a:rPr lang="ru-RU" u="sng" dirty="0"/>
              <a:t>программистами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Статический анализ</a:t>
            </a:r>
            <a:r>
              <a:rPr lang="en-US" sz="3200" b="1" dirty="0"/>
              <a:t> </a:t>
            </a:r>
            <a:r>
              <a:rPr lang="ru-RU" sz="3200" b="1" dirty="0"/>
              <a:t>кода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ru-RU" sz="3200" b="1" dirty="0"/>
              <a:t>Обзор кода (</a:t>
            </a:r>
            <a:r>
              <a:rPr lang="en-US" sz="3200" b="1" dirty="0"/>
              <a:t>code review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b="1" dirty="0"/>
              <a:t>Юнит-тесты</a:t>
            </a:r>
            <a:r>
              <a:rPr lang="en-US" sz="3200" b="1" dirty="0"/>
              <a:t> (</a:t>
            </a:r>
            <a:r>
              <a:rPr lang="ru-RU" sz="3200" b="1" dirty="0"/>
              <a:t>или </a:t>
            </a:r>
            <a:r>
              <a:rPr lang="en-US" sz="3200" b="1" dirty="0"/>
              <a:t>TDD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Тестирование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1FA74-DCA4-2CA7-D06F-F83CF0AB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61"/>
            <a:ext cx="10515600" cy="692320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Условный пропуск тестов </a:t>
            </a:r>
            <a:r>
              <a:rPr lang="en" dirty="0"/>
              <a:t>– skipif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3AC0C-56D7-0289-0E0A-84999632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017"/>
            <a:ext cx="10515600" cy="9896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Теперь предположим, что по какой-то причине мы решили, что первый тест также должен быть действительным, и мы намерены сделать эту работу в версии 0.2.0 пакета. Мы можем оставить тест на месте и использовать вместо этого </a:t>
            </a:r>
            <a:r>
              <a:rPr lang="en" sz="2000" dirty="0"/>
              <a:t>skipif: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CA9C5-0483-C94E-3E85-C48ACCE22F4A}"/>
              </a:ext>
            </a:extLst>
          </p:cNvPr>
          <p:cNvSpPr txBox="1"/>
          <p:nvPr/>
        </p:nvSpPr>
        <p:spPr>
          <a:xfrm>
            <a:off x="838200" y="3868769"/>
            <a:ext cx="11213592" cy="275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 s.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0.20 seconds 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test_unique_id_3.py::test_unique_id_1 SKIPPED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test_unique_id_3.py::test_unique_id_2 PASSED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0.19 seconds =====================</a:t>
            </a:r>
            <a:endParaRPr lang="ru-RU" sz="2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E643-7D2E-3EBE-F0B6-16BEB7180F9E}"/>
              </a:ext>
            </a:extLst>
          </p:cNvPr>
          <p:cNvSpPr txBox="1"/>
          <p:nvPr/>
        </p:nvSpPr>
        <p:spPr>
          <a:xfrm>
            <a:off x="838200" y="1938528"/>
            <a:ext cx="10222992" cy="183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@pytest.mark.skipif(tasks.__version__ &lt;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reason=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supported until version 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b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  <a:endParaRPr lang="en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58F74-D783-9793-9864-37886910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854075"/>
          </a:xfrm>
        </p:spPr>
        <p:txBody>
          <a:bodyPr/>
          <a:lstStyle/>
          <a:p>
            <a:r>
              <a:rPr lang="ru-RU" dirty="0"/>
              <a:t>Дополнительная информация о тестах: -</a:t>
            </a:r>
            <a:r>
              <a:rPr lang="ru-RU" noProof="1"/>
              <a:t>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941BD-3A88-C736-EFA7-AAFB12D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33"/>
            <a:ext cx="10515600" cy="23565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-r chars</a:t>
            </a:r>
            <a:r>
              <a:rPr lang="ru-RU" sz="2000" dirty="0"/>
              <a:t> — показать дополнительную сводную информацию о тесте, указанную символами</a:t>
            </a:r>
            <a:r>
              <a:rPr lang="en" sz="20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/>
              <a:t>(f)ailed, (E)rror, (s)kipped, (x)failed, (X)passed, (p)assed, (P)assed with output, (a)ll except passed (p/P), or (A)ll.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Мы можем взглянуть на причины пропуска тестов из предыдущего примера при помощи ключа </a:t>
            </a:r>
            <a:r>
              <a:rPr lang="ru-RU" sz="2000" noProof="1"/>
              <a:t>-</a:t>
            </a:r>
            <a:r>
              <a:rPr lang="en" sz="2000" noProof="1"/>
              <a:t>rs</a:t>
            </a:r>
            <a:r>
              <a:rPr lang="ru-RU" sz="2000" noProof="1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полезно для понимания пропусков тестов и т.п.</a:t>
            </a:r>
            <a:endParaRPr lang="ru-RU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C47F-8506-784E-30A5-432123E91FF7}"/>
              </a:ext>
            </a:extLst>
          </p:cNvPr>
          <p:cNvSpPr txBox="1"/>
          <p:nvPr/>
        </p:nvSpPr>
        <p:spPr>
          <a:xfrm>
            <a:off x="838200" y="3731282"/>
            <a:ext cx="10515600" cy="2651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-rs test_unique_id_2.py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test session starts 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endParaRPr lang="ru-RU" sz="20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</a:t>
            </a:r>
            <a:r>
              <a:rPr lang="ru-RU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                                    [100%]</a:t>
            </a:r>
            <a:endParaRPr lang="ru-RU" sz="2000" noProof="1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short test summary info 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[1] test_unique_id_2.py:8: misunderstood the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skipped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0.01s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87076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9312-8102-63BE-1310-5CF6115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66"/>
            <a:ext cx="10515600" cy="849526"/>
          </a:xfrm>
        </p:spPr>
        <p:txBody>
          <a:bodyPr/>
          <a:lstStyle/>
          <a:p>
            <a:r>
              <a:rPr lang="ru-RU" dirty="0"/>
              <a:t>Маркировка тестов ожидающих сбоя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3FF9-1832-57B6-6BF4-21496A29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954"/>
            <a:ext cx="10515600" cy="9791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 помощью маркеров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тест даже не выполняется, если он пропущен. С помощью маркера </a:t>
            </a:r>
            <a:r>
              <a:rPr lang="en" sz="2000" dirty="0"/>
              <a:t>xfail </a:t>
            </a:r>
            <a:r>
              <a:rPr lang="ru-RU" sz="2000" dirty="0"/>
              <a:t>мы указываем </a:t>
            </a:r>
            <a:r>
              <a:rPr lang="en" sz="2000" dirty="0"/>
              <a:t>pytest </a:t>
            </a:r>
            <a:r>
              <a:rPr lang="ru-RU" sz="2000" dirty="0"/>
              <a:t>запустить тестовую функцию, но ожидаем, что она потерпит неудачу. Давайте изменим наш тест </a:t>
            </a:r>
            <a:r>
              <a:rPr lang="en" sz="2000" noProof="1"/>
              <a:t>unique_id</a:t>
            </a:r>
            <a:r>
              <a:rPr lang="en" sz="2000" dirty="0"/>
              <a:t>() </a:t>
            </a:r>
            <a:r>
              <a:rPr lang="ru-RU" sz="2000" dirty="0"/>
              <a:t>снова, чтобы использовать </a:t>
            </a:r>
            <a:r>
              <a:rPr lang="en" sz="2000" dirty="0"/>
              <a:t>xfail: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FCDF-5830-890C-FB9D-D29DEFE6E406}"/>
              </a:ext>
            </a:extLst>
          </p:cNvPr>
          <p:cNvSpPr txBox="1"/>
          <p:nvPr/>
        </p:nvSpPr>
        <p:spPr>
          <a:xfrm>
            <a:off x="0" y="1787852"/>
            <a:ext cx="5742431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@pytest.mark.xfail(tasks.__version__ &lt;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'0.2'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reason=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'not supported until version 0.2.0’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test_unique_id_1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Вызов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unique_id()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дважды должен возвращать разные номера."""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id_1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id_2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id_1 != id_2 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test_unique_id_is_a_duck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xfail."""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==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duck’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test_unique_id_not_a_duck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xpass."""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!=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duck'</a:t>
            </a:r>
            <a:endParaRPr lang="ru-RU" sz="16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DEEB5-0E03-2194-437F-A4A43293B74D}"/>
              </a:ext>
            </a:extLst>
          </p:cNvPr>
          <p:cNvSpPr txBox="1"/>
          <p:nvPr/>
        </p:nvSpPr>
        <p:spPr>
          <a:xfrm>
            <a:off x="5742431" y="1787854"/>
            <a:ext cx="6408627" cy="45397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test_unique_id_4.py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test session starts ===================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 xxX.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1 passed, 2 xfailed, 1 xpassed =========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test_unique_id_4.py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test session starts ===========</a:t>
            </a: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 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test_unique_id_4.py::test_unique_id_1 xfail test_unique_id_4.py::test_unique_id_is_a_duck xfail test_unique_id_4.py::test_unique_id_not_a_duck XPASS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test_unique_id_4.py::test_unique_id_2 PASSED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1 passed, 2 xfailed, 1 xpassed in 0.36 seconds ==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1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4321D-BEE0-EA06-1305-38814D25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0" y="140570"/>
            <a:ext cx="11353800" cy="655093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6C8B5-C286-1C8E-6193-3849179C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5"/>
            <a:ext cx="10515600" cy="107817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Однако единичного вызова функции с одним набором значений и одной проверкой правильности может быть недостаточно для полной проверки функций. Параметризованное тестирование — это способ отправить несколько наборов данных через один и тот же тест.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E6F6B-716C-BE9E-19D6-67CA4D20F3B7}"/>
              </a:ext>
            </a:extLst>
          </p:cNvPr>
          <p:cNvSpPr txBox="1"/>
          <p:nvPr/>
        </p:nvSpPr>
        <p:spPr>
          <a:xfrm>
            <a:off x="838200" y="1951623"/>
            <a:ext cx="105156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@pytest.mark.parametrize(</a:t>
            </a:r>
            <a:r>
              <a:rPr lang="ru-RU" sz="1600" noProof="1">
                <a:solidFill>
                  <a:srgbClr val="F5871F"/>
                </a:solidFill>
                <a:latin typeface="Menlo" panose="020B0609030804020204" pitchFamily="49" charset="0"/>
              </a:rPr>
              <a:t>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'task’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[Task(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'sleep'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done=True),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'wake'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'breathe'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'exercise'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False)])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test_add_2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Демонстрирует параметризацию с одним параметром.""»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task_id = tasks.add(task)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t_from_db = tasks.get(task_id)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t_from_db</a:t>
            </a: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==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task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854B1-6B67-6C31-0EF6-CD6039A6D7AA}"/>
              </a:ext>
            </a:extLst>
          </p:cNvPr>
          <p:cNvSpPr txBox="1"/>
          <p:nvPr/>
        </p:nvSpPr>
        <p:spPr>
          <a:xfrm>
            <a:off x="838200" y="4547111"/>
            <a:ext cx="105156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pytest -v test_add_variety.py::test_add_2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test_add_variety.py::test_add_2[task0]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test_add_variety.py::test_add_2[task1]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test_add_variety.py::test_add_2[task2]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test_add_variety.py::test_add_2[task3]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 4 passed in 0.69 seconds ===========================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16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EDC9B-F542-286D-809E-D8190C44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9" y="105816"/>
            <a:ext cx="11395880" cy="767639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9238E-12C4-71EA-A726-C97AE28D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728"/>
            <a:ext cx="10953466" cy="4776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Передадим задачи как кортежи, чтобы поглядеть, как будут работать несколько параметров теста: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4BB8-84AE-AE4A-A5D5-01E35ECA306F}"/>
              </a:ext>
            </a:extLst>
          </p:cNvPr>
          <p:cNvSpPr txBox="1"/>
          <p:nvPr/>
        </p:nvSpPr>
        <p:spPr>
          <a:xfrm>
            <a:off x="821140" y="1250544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537D-5A99-4CCB-0DE0-18AD73B38CAF}"/>
              </a:ext>
            </a:extLst>
          </p:cNvPr>
          <p:cNvSpPr txBox="1"/>
          <p:nvPr/>
        </p:nvSpPr>
        <p:spPr>
          <a:xfrm>
            <a:off x="838200" y="4271750"/>
            <a:ext cx="10532660" cy="243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test_add_variety.py::test_add_3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test session starts =========================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test_add_variety.py::test_add_3[sleep-None-False] PASSED         [ 25%]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test_add_variety.py::test_add_3[wake-brian-False] PASSED.        [ 50%] test_add_variety.py::test_add_3[breathe-BRIAN-True] PASSED       [ 75%] test_add_variety.py::test_add_3[eat eggs-BrIaN-False] PASSED     [100%] ====================== 4 passed in 0.37 seconds =======================</a:t>
            </a:r>
            <a:endParaRPr lang="en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1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7288-C271-A87F-E3E6-CC644FD1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186485"/>
            <a:ext cx="11136574" cy="753990"/>
          </a:xfrm>
        </p:spPr>
        <p:txBody>
          <a:bodyPr>
            <a:norm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A1450-07FC-7FBC-7EB7-298C9782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3880372"/>
            <a:ext cx="10515600" cy="7154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хотите, вы можете использовать весь тестовый идентификатор, называемый </a:t>
            </a:r>
            <a:r>
              <a:rPr lang="ru-RU" sz="2000" i="1" dirty="0"/>
              <a:t>узлом</a:t>
            </a:r>
            <a:r>
              <a:rPr lang="ru-RU" sz="2000" dirty="0"/>
              <a:t> в терминологии </a:t>
            </a:r>
            <a:r>
              <a:rPr lang="en" sz="2000" dirty="0"/>
              <a:t>pytest, </a:t>
            </a:r>
            <a:r>
              <a:rPr lang="ru-RU" sz="2000" dirty="0"/>
              <a:t>для повторного запуска теста: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BB6EF1-2969-4E78-1A2B-14409FE1B30E}"/>
              </a:ext>
            </a:extLst>
          </p:cNvPr>
          <p:cNvSpPr txBox="1">
            <a:spLocks/>
          </p:cNvSpPr>
          <p:nvPr/>
        </p:nvSpPr>
        <p:spPr>
          <a:xfrm>
            <a:off x="564107" y="4673873"/>
            <a:ext cx="10953466" cy="190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pytest -v "test_add_variety.py::test_add_3[eat eggs-BrIaN-False]"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======================= test session starts ======================= 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test_add_variety.py::test_add_3[eat eggs-BrIaN-False] PASSED [100%] </a:t>
            </a:r>
            <a:endParaRPr lang="en" sz="1800" noProof="1">
              <a:solidFill>
                <a:srgbClr val="00FA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 1 passed in 0.22 seconds =====================</a:t>
            </a:r>
            <a:endParaRPr lang="ru-RU" sz="1800" noProof="1">
              <a:solidFill>
                <a:srgbClr val="00FA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35C9D-4F44-4745-063E-F7BA4573F400}"/>
              </a:ext>
            </a:extLst>
          </p:cNvPr>
          <p:cNvSpPr txBox="1"/>
          <p:nvPr/>
        </p:nvSpPr>
        <p:spPr>
          <a:xfrm>
            <a:off x="564107" y="877583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6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BCA27-288D-2EDA-4171-5D9BE3DB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ru-RU" dirty="0"/>
              <a:t>Фикстуры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7CF59-7077-F986-87E2-8A21727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10"/>
            <a:ext cx="10515600" cy="1070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для запуска теста нужно инициализировать определённое окружение или после запуска нужно освободить какие-то ресурсы — можно использовать </a:t>
            </a:r>
            <a:r>
              <a:rPr lang="ru-RU" sz="2000" i="1" dirty="0"/>
              <a:t>фикстуры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В случае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autouse=True</a:t>
            </a:r>
            <a:r>
              <a:rPr lang="ru-RU" sz="2000" noProof="1"/>
              <a:t> фикстура </a:t>
            </a:r>
            <a:r>
              <a:rPr lang="en-US" sz="2000" noProof="1"/>
              <a:t>бу</a:t>
            </a:r>
            <a:r>
              <a:rPr lang="ru-RU" sz="2000" noProof="1"/>
              <a:t>дет использована для каждого теста в модуле.</a:t>
            </a:r>
            <a:endParaRPr lang="ru-RU" sz="2000" dirty="0">
              <a:latin typeface="Monaco" pitchFamily="2" charset="0"/>
            </a:endParaRPr>
          </a:p>
          <a:p>
            <a:pPr marL="0" indent="0">
              <a:buNone/>
            </a:pPr>
            <a:endParaRPr lang="ru-RU" sz="2000" b="0" i="0" noProof="1">
              <a:solidFill>
                <a:srgbClr val="4D4D4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65C20-1D01-3401-9BF0-74261084CDFD}"/>
              </a:ext>
            </a:extLst>
          </p:cNvPr>
          <p:cNvSpPr txBox="1"/>
          <p:nvPr/>
        </p:nvSpPr>
        <p:spPr>
          <a:xfrm>
            <a:off x="838200" y="2532572"/>
            <a:ext cx="10052304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@pytest.fixture(autouse=True)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initialized_tasks_db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testing, disconnect after."""</a:t>
            </a:r>
            <a:endParaRPr lang="ru-RU" sz="20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Setup : start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sz="20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49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EFF6B-1DB9-2E45-90A0-78AECE27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70"/>
            <a:ext cx="10515600" cy="755550"/>
          </a:xfrm>
        </p:spPr>
        <p:txBody>
          <a:bodyPr/>
          <a:lstStyle/>
          <a:p>
            <a:r>
              <a:rPr lang="ru-RU" dirty="0"/>
              <a:t>Фикстуры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F0C46-C53D-E000-D2F9-238A333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92"/>
            <a:ext cx="10515600" cy="25673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sz="2400" dirty="0"/>
              <a:t>Fixtures — </a:t>
            </a:r>
            <a:r>
              <a:rPr lang="ru-RU" sz="2400" dirty="0"/>
              <a:t>это функции, выполняемые </a:t>
            </a:r>
            <a:r>
              <a:rPr lang="en" sz="2400" dirty="0"/>
              <a:t>pytest </a:t>
            </a:r>
            <a:r>
              <a:rPr lang="ru-RU" sz="2400" dirty="0"/>
              <a:t>до (а иногда и после) фактических тестовых функций. Код в фикстуре может делать все, что вам необходимо.</a:t>
            </a:r>
            <a:br>
              <a:rPr lang="en-US" sz="2400" dirty="0"/>
            </a:br>
            <a:r>
              <a:rPr lang="ru-RU" sz="2400" dirty="0"/>
              <a:t>Вы можете использовать </a:t>
            </a:r>
            <a:r>
              <a:rPr lang="en" sz="2400" dirty="0"/>
              <a:t>Fixtures, </a:t>
            </a:r>
            <a:r>
              <a:rPr lang="ru-RU" sz="2400" dirty="0"/>
              <a:t>чтобы</a:t>
            </a:r>
            <a:r>
              <a:rPr lang="en-US" sz="2400" dirty="0"/>
              <a:t>:</a:t>
            </a:r>
            <a:endParaRPr lang="ru-RU" sz="24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набор данных для тестирования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систему в известном состоянии перед запуском теста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получения данных для нескольких тестов.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Вот простой пример фикстуры, который возвращает число: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80279-64A9-404A-FB0F-095D1FBD7DEF}"/>
              </a:ext>
            </a:extLst>
          </p:cNvPr>
          <p:cNvSpPr txBox="1"/>
          <p:nvPr/>
        </p:nvSpPr>
        <p:spPr>
          <a:xfrm>
            <a:off x="838200" y="3405975"/>
            <a:ext cx="105156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"""Return answer to ultimate question."""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"""Use fixture return value in a test."""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some_data ==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C1D9-EE60-4E90-63B2-4DFE71B24462}"/>
              </a:ext>
            </a:extLst>
          </p:cNvPr>
          <p:cNvSpPr txBox="1"/>
          <p:nvPr/>
        </p:nvSpPr>
        <p:spPr>
          <a:xfrm>
            <a:off x="838200" y="5925618"/>
            <a:ext cx="1094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" sz="2000" dirty="0"/>
              <a:t>pytest</a:t>
            </a:r>
            <a:r>
              <a:rPr lang="ru-RU" sz="2000" dirty="0"/>
              <a:t>:</a:t>
            </a:r>
            <a:r>
              <a:rPr lang="en" sz="2000" dirty="0"/>
              <a:t> test fixtures </a:t>
            </a:r>
            <a:r>
              <a:rPr lang="ru-RU" sz="2000" dirty="0"/>
              <a:t>относятся к механизму, который обеспечивает </a:t>
            </a:r>
            <a:r>
              <a:rPr lang="en" sz="2000" dirty="0"/>
              <a:t>pytest, </a:t>
            </a:r>
            <a:r>
              <a:rPr lang="ru-RU" sz="2000" dirty="0"/>
              <a:t>чтобы отделить код «подготовка к (</a:t>
            </a:r>
            <a:r>
              <a:rPr lang="en" sz="2000" dirty="0"/>
              <a:t>getting ready for)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и «очистка после (</a:t>
            </a:r>
            <a:r>
              <a:rPr lang="en" sz="2000" dirty="0"/>
              <a:t>cleaning up after)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от ваших тестовых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88711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FB4B-8C77-9C12-A9E6-602E5609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4" y="174054"/>
            <a:ext cx="10515600" cy="711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conftest.py: sharing fixtures across multiple files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B80E3-A472-2D21-6023-29C0FA3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56" y="840169"/>
            <a:ext cx="11604578" cy="17449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Все общие фикстуры можно поместить в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conftest.py</a:t>
            </a:r>
            <a:r>
              <a:rPr lang="ru-RU" sz="2000" dirty="0"/>
              <a:t> (см. примеры).</a:t>
            </a:r>
            <a:br>
              <a:rPr lang="ru-RU" sz="2000" dirty="0"/>
            </a:br>
            <a:r>
              <a:rPr lang="ru-RU" sz="2000" dirty="0"/>
              <a:t>Хотя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является модулем </a:t>
            </a:r>
            <a:r>
              <a:rPr lang="en" sz="2000" dirty="0"/>
              <a:t>Python, </a:t>
            </a:r>
            <a:r>
              <a:rPr lang="ru-RU" sz="2000" dirty="0"/>
              <a:t>он не должен импортироваться тестовыми файлами.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/>
              <a:t>— место где мы можем поместить фикстуры</a:t>
            </a:r>
            <a:r>
              <a:rPr lang="en" sz="2000" dirty="0"/>
              <a:t>, </a:t>
            </a:r>
            <a:r>
              <a:rPr lang="ru-RU" sz="2000" dirty="0"/>
              <a:t>для использования всеми тестами в каталоге тестов.</a:t>
            </a:r>
            <a:endParaRPr lang="ru-RU" sz="2000" b="1" noProof="1">
              <a:solidFill>
                <a:srgbClr val="8959A8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Пример использования фиксуры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ru-RU" sz="2000" noProof="1"/>
              <a:t> для подключения к БД:</a:t>
            </a:r>
            <a:endParaRPr lang="en" sz="2000" b="0" i="0" noProof="1">
              <a:solidFill>
                <a:srgbClr val="4D4D4C"/>
              </a:solidFill>
              <a:effectLst/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C1C60-2DA8-955D-41D8-38B932AF8F85}"/>
              </a:ext>
            </a:extLst>
          </p:cNvPr>
          <p:cNvSpPr txBox="1"/>
          <p:nvPr/>
        </p:nvSpPr>
        <p:spPr>
          <a:xfrm>
            <a:off x="100991" y="2612517"/>
            <a:ext cx="5794841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ch3/a/</a:t>
            </a:r>
            <a:r>
              <a:rPr lang="en" i="1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tasks_proj/tests/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conftest.py:</a:t>
            </a: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Подключение к БД перед тестами, отключение после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: start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5881F-2176-7B1C-A901-C45BC32A9082}"/>
              </a:ext>
            </a:extLst>
          </p:cNvPr>
          <p:cNvSpPr txBox="1"/>
          <p:nvPr/>
        </p:nvSpPr>
        <p:spPr>
          <a:xfrm>
            <a:off x="6014112" y="2630805"/>
            <a:ext cx="60960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h3/a/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/tests/func/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test_add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.py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test_add_returns_valid_id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"""tasks.add(&lt;valid task&gt;) </a:t>
            </a:r>
            <a:r>
              <a:rPr lang="ru-RU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должен возвращать целое число"""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инициализированная БД задач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добавлена новая задача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вернулся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task_id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типа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new_task = Task(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tasks.add(new_task)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(task_id,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2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55545-4905-C0DA-F05D-69F3AB1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4"/>
            <a:ext cx="10816988" cy="863174"/>
          </a:xfrm>
        </p:spPr>
        <p:txBody>
          <a:bodyPr>
            <a:normAutofit/>
          </a:bodyPr>
          <a:lstStyle/>
          <a:p>
            <a:r>
              <a:rPr lang="ru-RU" dirty="0"/>
              <a:t>Трассировка </a:t>
            </a:r>
            <a:r>
              <a:rPr lang="en" dirty="0"/>
              <a:t>Fixture Execution </a:t>
            </a:r>
            <a:r>
              <a:rPr lang="ru-RU" dirty="0"/>
              <a:t>с </a:t>
            </a:r>
            <a:r>
              <a:rPr lang="en-US" dirty="0"/>
              <a:t>--</a:t>
            </a:r>
            <a:r>
              <a:rPr lang="en" dirty="0"/>
              <a:t>setup-show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A327-732A-3520-505D-EC3C1652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94"/>
            <a:ext cx="10929079" cy="787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При отладке и использовании фикстур часто необходимо видеть, что работает и когда. </a:t>
            </a: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предоставляет такой флаг для командной строки,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setup-show</a:t>
            </a:r>
            <a:r>
              <a:rPr lang="ru-RU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7FA2C-1E35-69CB-3FD2-29435F06FBBF}"/>
              </a:ext>
            </a:extLst>
          </p:cNvPr>
          <p:cNvSpPr txBox="1"/>
          <p:nvPr/>
        </p:nvSpPr>
        <p:spPr>
          <a:xfrm>
            <a:off x="838200" y="2035106"/>
            <a:ext cx="10816988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test_add.py -k valid_id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test session starts ========================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 / 2 deselected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test_add.py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tmpdir (fixtures used: tmpdir_factory)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tmpdir)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tmpdir, tmpdir_factory).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tmpdir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1 passed, 2 deselected in 0.18 seconds 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8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Mercurial vs. Git в коммерческой разработке | DOU">
            <a:extLst>
              <a:ext uri="{FF2B5EF4-FFF2-40B4-BE49-F238E27FC236}">
                <a16:creationId xmlns:a16="http://schemas.microsoft.com/office/drawing/2014/main" id="{E5D1D54E-2742-4D0E-BA35-0223613F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0" y="3210400"/>
            <a:ext cx="6294318" cy="314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Тестирование приложений при разработке. Функциональное и модульное  тестирование::Журнал СА 1-2.2014">
            <a:extLst>
              <a:ext uri="{FF2B5EF4-FFF2-40B4-BE49-F238E27FC236}">
                <a16:creationId xmlns:a16="http://schemas.microsoft.com/office/drawing/2014/main" id="{6D4D9459-9C3F-409F-804A-E3055B40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17" y="534987"/>
            <a:ext cx="4709933" cy="30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0A4C382-4B7D-4A42-AA7D-4784160AF26B}"/>
              </a:ext>
            </a:extLst>
          </p:cNvPr>
          <p:cNvSpPr txBox="1">
            <a:spLocks/>
          </p:cNvSpPr>
          <p:nvPr/>
        </p:nvSpPr>
        <p:spPr>
          <a:xfrm>
            <a:off x="504825" y="396014"/>
            <a:ext cx="5591175" cy="1155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Важность модульного тестирования</a:t>
            </a:r>
          </a:p>
        </p:txBody>
      </p:sp>
      <p:pic>
        <p:nvPicPr>
          <p:cNvPr id="1030" name="Picture 6" descr="Путь QA бойца / Хабр">
            <a:extLst>
              <a:ext uri="{FF2B5EF4-FFF2-40B4-BE49-F238E27FC236}">
                <a16:creationId xmlns:a16="http://schemas.microsoft.com/office/drawing/2014/main" id="{61D0ACEA-E370-46E6-A5CB-AEC18172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93" y="3653152"/>
            <a:ext cx="3196896" cy="26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33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596B4-3C73-D81A-95A2-E446D492CEB4}"/>
              </a:ext>
            </a:extLst>
          </p:cNvPr>
          <p:cNvSpPr/>
          <p:nvPr/>
        </p:nvSpPr>
        <p:spPr>
          <a:xfrm>
            <a:off x="838201" y="2049519"/>
            <a:ext cx="10515600" cy="133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12EB7-FFEB-3F2C-64AE-7FB8ABF6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034"/>
            <a:ext cx="10515600" cy="65216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работы ряда тестов нужна заранее подготовленная коллекция. Создаем нужную коллекцию, передаем ее в тестируемую функцию, смотрим результат: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890A248-F0F0-A3B0-9404-2FFE12CF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26"/>
            <a:ext cx="10933386" cy="730262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425ED-9A51-30CB-67D3-AA394E3DAFAB}"/>
              </a:ext>
            </a:extLst>
          </p:cNvPr>
          <p:cNvSpPr txBox="1"/>
          <p:nvPr/>
        </p:nvSpPr>
        <p:spPr>
          <a:xfrm>
            <a:off x="874991" y="1736289"/>
            <a:ext cx="1047880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Подготовим коллекцию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Используем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для тестирования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2000" noProof="1">
              <a:solidFill>
                <a:srgbClr val="212529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B33B5-0E44-DE4E-CEAB-613D3D790808}"/>
              </a:ext>
            </a:extLst>
          </p:cNvPr>
          <p:cNvSpPr txBox="1"/>
          <p:nvPr/>
        </p:nvSpPr>
        <p:spPr>
          <a:xfrm>
            <a:off x="838201" y="4991402"/>
            <a:ext cx="10515599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Создание коллекции теперь описано в одном месте сразу для всех функций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C8DE-E251-AF29-3EE8-1567E9820BCA}"/>
              </a:ext>
            </a:extLst>
          </p:cNvPr>
          <p:cNvSpPr txBox="1"/>
          <p:nvPr/>
        </p:nvSpPr>
        <p:spPr>
          <a:xfrm>
            <a:off x="787802" y="3580832"/>
            <a:ext cx="10616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А если нужны </a:t>
            </a:r>
            <a:r>
              <a:rPr lang="ru-RU" sz="2000" b="1" dirty="0"/>
              <a:t>одни и те же тестовые данные для разных тестов</a:t>
            </a:r>
            <a:r>
              <a:rPr lang="ru-RU" sz="2000" dirty="0"/>
              <a:t>? Код инициализации коллекции начнет кочевать из одного места в другое, порождая все больше и больше одинакового кода.</a:t>
            </a:r>
          </a:p>
          <a:p>
            <a:pPr marL="0" indent="0" algn="l">
              <a:buNone/>
            </a:pPr>
            <a:r>
              <a:rPr lang="ru-RU" sz="2000" dirty="0"/>
              <a:t>Самый </a:t>
            </a:r>
            <a:r>
              <a:rPr lang="ru-RU" sz="2000" b="1" dirty="0"/>
              <a:t>простой способ</a:t>
            </a:r>
            <a:r>
              <a:rPr lang="ru-RU" sz="2000" dirty="0"/>
              <a:t> избежать этого — вынести </a:t>
            </a:r>
            <a:r>
              <a:rPr lang="ru-RU" sz="2000" b="1" dirty="0"/>
              <a:t>определение </a:t>
            </a:r>
            <a:r>
              <a:rPr lang="ru-RU" sz="2000" dirty="0"/>
              <a:t>коллекции</a:t>
            </a:r>
            <a:r>
              <a:rPr lang="ru-RU" sz="2000" b="1" dirty="0"/>
              <a:t> на уровень модуля</a:t>
            </a:r>
            <a:r>
              <a:rPr lang="ru-R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348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F425-4E32-783F-3746-B8B29F40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86241" cy="938157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D4CDB-0240-3399-6EAA-E89AF677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259"/>
            <a:ext cx="10515600" cy="4673984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Вынесение данных в переменную на уровне модуля — простое решение: убирает ненужное дублирование.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Однако, есть ограничения: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Работает только в рамках одного модуля.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Что будет если хотя бы одна из тестовых функций поменяет эту коллекцию?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У нас одна коллекция на выполнение всех тестов, поэтому если она поменяется, это внесет зависимость в тесты от порядка выполнения. Последующие тесты начнут получать измененную коллекцию. Такие ситуации в тестировании недопустимы, потому что они приводят к хрупким и тяжело отлаживаемым тестам.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Для решения этой проблемы фреймворк </a:t>
            </a:r>
            <a:r>
              <a:rPr lang="en-US" dirty="0"/>
              <a:t>pytest </a:t>
            </a:r>
            <a:r>
              <a:rPr lang="ru-RU" dirty="0"/>
              <a:t>предоставляют фикстуры — специальные функции, которые запускаются до или после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285357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AF8D-8213-5979-659E-743D435D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681138" cy="741299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CE432-3581-0511-A697-54FBBD5C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90"/>
            <a:ext cx="11185634" cy="47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Посмотрим на примере, как создавать коллекцию перед каждым тестом:</a:t>
            </a:r>
            <a:endParaRPr lang="ru-RU" sz="20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F7FAD-0C54-3F3C-A9C0-9CEF5EA4F4B3}"/>
              </a:ext>
            </a:extLst>
          </p:cNvPr>
          <p:cNvSpPr txBox="1"/>
          <p:nvPr/>
        </p:nvSpPr>
        <p:spPr>
          <a:xfrm>
            <a:off x="838200" y="1376509"/>
            <a:ext cx="11067288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Создаем фикстуру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Запускается перед каждым тестом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pytest.fixture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имя фикстуры выбирается произвольно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сам прокидывает результат вызова функции там, где функция указана в аргументе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Имя параметра совпадает с именем фикстуры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Не важно, что предыдущий тест сделал с коллекцией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Здесь коллекция будет новая, так как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coll()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заново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test_select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select(coll,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35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46699-2F68-F102-5F5A-9B121A4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7" y="75569"/>
            <a:ext cx="11070021" cy="792343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E0F1F-504F-5B73-C009-80637B17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867912"/>
            <a:ext cx="5752618" cy="12364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Fixtures </a:t>
            </a:r>
            <a:r>
              <a:rPr lang="ru-RU" sz="2000" dirty="0"/>
              <a:t>являются отличным местом хранения данных для тестирования. Вы можете вернуть всё что угодно. Вот фикстура, возвращающая кортеж смешанного типа: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3EE94-D186-95BA-9BFF-6F88D75B565A}"/>
              </a:ext>
            </a:extLst>
          </p:cNvPr>
          <p:cNvSpPr txBox="1"/>
          <p:nvPr/>
        </p:nvSpPr>
        <p:spPr>
          <a:xfrm>
            <a:off x="5891514" y="1157467"/>
            <a:ext cx="6300485" cy="47705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test_fixtures.py::test_a_tuple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============== test session starts ==============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test_fixtures.py </a:t>
            </a:r>
            <a:r>
              <a:rPr lang="en" sz="16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F                         [100%]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==================== FAILURES ===================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__________________ test_a_tuple _________________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a_tuple = (1, 'foo', None, {'bar': 23})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def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E71A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(a_tuple):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6F6F6F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"""Demo the a_tuple fixture."""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  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assert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a_tuple[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][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'bar'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 ==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E       assert 23 == 32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test_fixtures.py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:38: AssertionError</a:t>
            </a:r>
          </a:p>
          <a:p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============ short test summary info 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assert 23 == 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============== 1 failed in 0.07s 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526F-8535-7F7F-A593-F36FDD5BAB90}"/>
              </a:ext>
            </a:extLst>
          </p:cNvPr>
          <p:cNvSpPr txBox="1"/>
          <p:nvPr/>
        </p:nvSpPr>
        <p:spPr>
          <a:xfrm>
            <a:off x="221609" y="2168343"/>
            <a:ext cx="5465959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ch3/test_fixtures.py</a:t>
            </a:r>
            <a:br>
              <a:rPr lang="en" sz="1800" i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Вернуть что-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 интересное"""</a:t>
            </a:r>
            <a:b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'foo'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the a_tuple fixture."""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a_tuple[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B7EE9-1BF0-BF19-527A-57E6549A98D3}"/>
              </a:ext>
            </a:extLst>
          </p:cNvPr>
          <p:cNvSpPr txBox="1"/>
          <p:nvPr/>
        </p:nvSpPr>
        <p:spPr>
          <a:xfrm>
            <a:off x="221609" y="4917510"/>
            <a:ext cx="54659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/>
              <a:t>Вместе с разделом трассировки стека </a:t>
            </a:r>
            <a:r>
              <a:rPr lang="en" sz="1800" dirty="0"/>
              <a:t>pytest </a:t>
            </a:r>
            <a:r>
              <a:rPr lang="ru-RU" sz="1800" dirty="0"/>
              <a:t>отображает параметры значения функции, вызвавшей исключение или не прошедшей </a:t>
            </a:r>
            <a:r>
              <a:rPr lang="en" sz="1800" dirty="0"/>
              <a:t>assert. </a:t>
            </a:r>
            <a:r>
              <a:rPr lang="ru-RU" sz="1800" dirty="0"/>
              <a:t>В случае проведения тестов фикстуры — это параметры для теста, поэтому о них сообщается с помощью трассировки стека.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59425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C7CE-92D5-BF7C-1110-7341EF22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4" y="61628"/>
            <a:ext cx="11729993" cy="71444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множества (вложенных)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78A1C-A580-8B0B-2C35-691D83AE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794479"/>
            <a:ext cx="6731643" cy="6063521"/>
          </a:xfr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ch3/a/tasks_proj/tests/conftest.py</a:t>
            </a:r>
            <a:endParaRPr lang="ru-RU" sz="1600" b="1" i="1" noProof="1">
              <a:solidFill>
                <a:srgbClr val="333333"/>
              </a:solidFill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Все резюме и владельцы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'Write some code'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"Code review Brian's code"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'Katie'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'Fix what Brian did'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'Michelle'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tasks_db, 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Подключение БД с 3 задачами, все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tasks_just_a_few: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ch3/a/tasks_proj/tests/func/test_add.py</a:t>
            </a:r>
            <a:endParaRPr lang="en-US" sz="1600" i="1" noProof="1">
              <a:solidFill>
                <a:srgbClr val="4D4D4C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test_add_increases_count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tasks.add()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повлиять на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tasks.count()."""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GIVEN db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 3 задачами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добавляется еще одна задача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'throw a party'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счетчик увеличивается на 1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tasks.count() ==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F4F65-3C97-FC5E-E3F4-9DE1E906411D}"/>
              </a:ext>
            </a:extLst>
          </p:cNvPr>
          <p:cNvSpPr txBox="1"/>
          <p:nvPr/>
        </p:nvSpPr>
        <p:spPr>
          <a:xfrm>
            <a:off x="6605904" y="776076"/>
            <a:ext cx="16294845" cy="41857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--setup-show test_add.py::test_add_increases_count</a:t>
            </a:r>
          </a:p>
          <a:p>
            <a:r>
              <a:rPr lang="en" sz="1400" noProof="1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============ test session starts ============</a:t>
            </a:r>
          </a:p>
          <a:p>
            <a:r>
              <a:rPr lang="en" sz="14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test_add.py 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S tmp_path_factory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tmp_path (fixtures used: tmp_path_factory)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tmpdir (fixtures used: tmp_path)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tasks_db (fixtures used: tmpdir)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db_with_3_tasks (fixtures used: tasks_db, tasks_just_a_few)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func/test_add.py::test_add_increases_count (fixtures used: db_with_3_tasks, request, tasks_db, tasks_just_a_few, tmp_path, tmp_path_factory, tmpdir)</a:t>
            </a:r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.</a:t>
            </a: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db_with_3_tasks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tasks_db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tmpdir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tmp_path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S tmp_path_factory</a:t>
            </a:r>
          </a:p>
          <a:p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============== 1 passed in 0.01s ============</a:t>
            </a:r>
          </a:p>
        </p:txBody>
      </p:sp>
    </p:spTree>
    <p:extLst>
      <p:ext uri="{BB962C8B-B14F-4D97-AF65-F5344CB8AC3E}">
        <p14:creationId xmlns:p14="http://schemas.microsoft.com/office/powerpoint/2010/main" val="1207475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EFFB9-12F7-8418-F678-DDDAD5F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154181"/>
            <a:ext cx="11874661" cy="5566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Областей</a:t>
            </a:r>
            <a:r>
              <a:rPr lang="en-US" dirty="0"/>
              <a:t> </a:t>
            </a:r>
            <a:r>
              <a:rPr lang="ru-RU" dirty="0"/>
              <a:t>применимости (</a:t>
            </a:r>
            <a:r>
              <a:rPr lang="en" dirty="0"/>
              <a:t>Scope) </a:t>
            </a:r>
            <a:r>
              <a:rPr lang="ru-RU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65D56-484F-2406-ED3A-261C70B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1" y="751878"/>
            <a:ext cx="6830145" cy="600773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200" dirty="0"/>
              <a:t>Фикстуры включают в себя необязательный параметр под названием </a:t>
            </a:r>
            <a:r>
              <a:rPr lang="en" sz="2200" dirty="0"/>
              <a:t>scope, </a:t>
            </a:r>
            <a:r>
              <a:rPr lang="ru-RU" sz="2200" dirty="0"/>
              <a:t>который определяет, когда фикстура применяется</a:t>
            </a:r>
            <a:r>
              <a:rPr lang="en" sz="2200" dirty="0"/>
              <a:t>. Scope </a:t>
            </a:r>
            <a:r>
              <a:rPr lang="ru-RU" sz="2200" dirty="0"/>
              <a:t>по умолчанию — это функция.</a:t>
            </a:r>
          </a:p>
          <a:p>
            <a:pPr marL="0" indent="0" algn="l">
              <a:lnSpc>
                <a:spcPct val="110000"/>
              </a:lnSpc>
              <a:spcBef>
                <a:spcPts val="500"/>
              </a:spcBef>
              <a:buNone/>
            </a:pPr>
            <a:r>
              <a:rPr lang="ru-RU" sz="2200" dirty="0"/>
              <a:t>Варианты значений </a:t>
            </a:r>
            <a:r>
              <a:rPr lang="en-US" sz="2200" dirty="0"/>
              <a:t>s</a:t>
            </a:r>
            <a:r>
              <a:rPr lang="en" sz="2200" dirty="0"/>
              <a:t>cope:</a:t>
            </a:r>
            <a:endParaRPr lang="ru-RU" sz="2200" dirty="0"/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en" sz="2200" i="1" dirty="0"/>
              <a:t>scope='function'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</a:t>
            </a:r>
            <a:r>
              <a:rPr lang="ru-RU" sz="1700" b="1" dirty="0"/>
              <a:t>один раз для каждой функции теста</a:t>
            </a:r>
            <a:r>
              <a:rPr lang="ru-RU" sz="1700" dirty="0"/>
              <a:t>. Часть </a:t>
            </a:r>
            <a:r>
              <a:rPr lang="en" sz="1700" dirty="0"/>
              <a:t>setup </a:t>
            </a:r>
            <a:r>
              <a:rPr lang="ru-RU" sz="1700" dirty="0"/>
              <a:t>запускается перед каждым тестом с помощью </a:t>
            </a:r>
            <a:r>
              <a:rPr lang="en" sz="1700" dirty="0"/>
              <a:t>fixture. </a:t>
            </a:r>
            <a:r>
              <a:rPr lang="ru-RU" sz="1700" dirty="0"/>
              <a:t>Часть </a:t>
            </a:r>
            <a:r>
              <a:rPr lang="en" sz="1700" dirty="0"/>
              <a:t>teardown </a:t>
            </a:r>
            <a:r>
              <a:rPr lang="ru-RU" sz="1700" dirty="0"/>
              <a:t>запускается после каждого теста с использованием </a:t>
            </a:r>
            <a:r>
              <a:rPr lang="en" sz="1700" dirty="0"/>
              <a:t>fixture. </a:t>
            </a:r>
            <a:r>
              <a:rPr lang="ru-RU" sz="1700" dirty="0"/>
              <a:t>Это область </a:t>
            </a:r>
            <a:r>
              <a:rPr lang="ru-RU" sz="1700" b="1" dirty="0"/>
              <a:t>используется по умолчанию</a:t>
            </a:r>
            <a:r>
              <a:rPr lang="ru-RU" sz="1700" dirty="0"/>
              <a:t>, если параметр </a:t>
            </a:r>
            <a:r>
              <a:rPr lang="en" sz="1700" dirty="0"/>
              <a:t>scope </a:t>
            </a:r>
            <a:r>
              <a:rPr lang="ru-RU" sz="1700" dirty="0"/>
              <a:t>не указан.</a:t>
            </a:r>
          </a:p>
          <a:p>
            <a:pPr algn="l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scope='class'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один раз </a:t>
            </a:r>
            <a:r>
              <a:rPr lang="ru-RU" sz="1700" b="1" dirty="0"/>
              <a:t>для каждого тестового класса</a:t>
            </a:r>
            <a:r>
              <a:rPr lang="ru-RU" sz="1700" dirty="0"/>
              <a:t>, независимо от количества тестовых методов в классе.</a:t>
            </a:r>
          </a:p>
          <a:p>
            <a:pPr algn="l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scope='module'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один раз </a:t>
            </a:r>
            <a:r>
              <a:rPr lang="ru-RU" sz="1700" b="1" dirty="0"/>
              <a:t>для каждого модуля</a:t>
            </a:r>
            <a:r>
              <a:rPr lang="ru-RU" sz="1700" dirty="0"/>
              <a:t>, независимо от того, сколько тестовых функций или методов или других фикстур при использовании модуля.</a:t>
            </a:r>
          </a:p>
          <a:p>
            <a:pPr algn="l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scope='session'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sz="1700" dirty="0"/>
              <a:t>Выполняется </a:t>
            </a:r>
            <a:r>
              <a:rPr lang="ru-RU" sz="1700" b="1" dirty="0"/>
              <a:t>один раз за сеанс</a:t>
            </a:r>
            <a:r>
              <a:rPr lang="ru-RU" sz="1700" dirty="0"/>
              <a:t>. Все методы и функции тестирования, использующие фикстуру области сеанса, используют один вызов </a:t>
            </a:r>
            <a:r>
              <a:rPr lang="en" sz="1700" dirty="0"/>
              <a:t>setup </a:t>
            </a:r>
            <a:r>
              <a:rPr lang="ru-RU" sz="1700" dirty="0"/>
              <a:t>и </a:t>
            </a:r>
            <a:r>
              <a:rPr lang="en" sz="1700" dirty="0"/>
              <a:t>teardown.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65FD8-C6BB-A463-1684-359A014AC645}"/>
              </a:ext>
            </a:extLst>
          </p:cNvPr>
          <p:cNvSpPr txBox="1"/>
          <p:nvPr/>
        </p:nvSpPr>
        <p:spPr>
          <a:xfrm>
            <a:off x="7146169" y="751878"/>
            <a:ext cx="5045831" cy="6093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5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 с использованием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сессий, модулей и функций."""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  <a:endParaRPr lang="en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2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AC40B7-B9D9-1B7B-3F9F-9B46CC24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917" y="305068"/>
            <a:ext cx="6848388" cy="644297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pytest --setup-show 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 test session starts ================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    S sess_scope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SETUP   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test_scope.py::test_1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test_scope.py::test_2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SETUP   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test_scope.py::TestSomething::()::test_3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test_scope.py::TestSomething::()::test_4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TEARDOWN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TEARDOWN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TEARDOWN S sess_scope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 4 passed in 0.11 seconds =============</a:t>
            </a:r>
          </a:p>
          <a:p>
            <a:pPr marL="0" indent="0">
              <a:buNone/>
            </a:pP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 session, M — module, F — function, C — class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ABAC-1474-11A2-5091-21ECBE355091}"/>
              </a:ext>
            </a:extLst>
          </p:cNvPr>
          <p:cNvSpPr txBox="1"/>
          <p:nvPr/>
        </p:nvSpPr>
        <p:spPr>
          <a:xfrm>
            <a:off x="120572" y="109959"/>
            <a:ext cx="5078152" cy="65589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" sz="15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func scope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</a:p>
          <a:p>
            <a:pPr>
              <a:lnSpc>
                <a:spcPct val="80000"/>
              </a:lnSpc>
            </a:pPr>
            <a:endParaRPr lang="ru-RU" sz="15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"""use a class scope fixture."""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"""multiple tests are more fun."""</a:t>
            </a:r>
            <a:endParaRPr lang="en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EAA5-D1D0-C735-FE4F-C3388706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88207"/>
            <a:ext cx="64770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Оптимизация </a:t>
            </a:r>
            <a:r>
              <a:rPr lang="en-US" sz="4000" dirty="0"/>
              <a:t>s</a:t>
            </a:r>
            <a:r>
              <a:rPr lang="en" sz="4000" dirty="0"/>
              <a:t>cope </a:t>
            </a:r>
            <a:r>
              <a:rPr lang="ru-RU" sz="4000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E2890-FF76-916C-480F-2F806E8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137920"/>
            <a:ext cx="6477000" cy="4978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ch3/b/tasks_proj/tests/conftest.pyb</a:t>
            </a: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"""Define some fixtures to use in the project."""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tests, disconnect after."""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temp_dir = tmpdir_factory.mktemp(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'temp'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(temp_dir),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"""An empty tasks db."""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tasks.delete_all()</a:t>
            </a:r>
            <a:endParaRPr lang="ru-RU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0D58-3B62-6E02-61AF-36E413FB4C12}"/>
              </a:ext>
            </a:extLst>
          </p:cNvPr>
          <p:cNvSpPr txBox="1"/>
          <p:nvPr/>
        </p:nvSpPr>
        <p:spPr>
          <a:xfrm>
            <a:off x="6549136" y="140168"/>
            <a:ext cx="12248866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tests/func/test_add.py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tests\func\test_add.py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tasks_db_session (fixtures used: tmpdir_factory)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func/test_add.py::test_added_task_has_id_set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tasks_just_a_few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db_with_3_tasks (fixtures used: tasks_db, tasks_just_a_few)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func/test_add.py::test_add_increases_count (fixtures used: db_with_3_tasks, tasks_db, tasks_db_session, tasks_just_a_few,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db_with_3_tasks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tasks_db_session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tasks_just_a_few</a:t>
            </a:r>
            <a:endParaRPr lang="ru-RU" sz="1200" b="0" i="0" noProof="1">
              <a:solidFill>
                <a:srgbClr val="00FA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3 passed in 0.24 seconds ===============</a:t>
            </a:r>
            <a:endParaRPr lang="en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36DB6-DF15-E385-A88E-681A67D84CB3}"/>
              </a:ext>
            </a:extLst>
          </p:cNvPr>
          <p:cNvSpPr txBox="1"/>
          <p:nvPr/>
        </p:nvSpPr>
        <p:spPr>
          <a:xfrm>
            <a:off x="6878320" y="5053786"/>
            <a:ext cx="515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Видим: 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tasks_db_session</a:t>
            </a:r>
            <a:r>
              <a:rPr lang="en" sz="2000" dirty="0"/>
              <a:t> </a:t>
            </a:r>
            <a:r>
              <a:rPr lang="ru-RU" sz="2000" dirty="0"/>
              <a:t>вызывается один раз за сеанс, а более быстрый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task_db</a:t>
            </a:r>
            <a:r>
              <a:rPr lang="en" sz="2000" dirty="0"/>
              <a:t> </a:t>
            </a:r>
            <a:r>
              <a:rPr lang="ru-RU" sz="2000" dirty="0"/>
              <a:t>теперь просто очищает базу данных перед каждым тестом</a:t>
            </a:r>
          </a:p>
        </p:txBody>
      </p:sp>
    </p:spTree>
    <p:extLst>
      <p:ext uri="{BB962C8B-B14F-4D97-AF65-F5344CB8AC3E}">
        <p14:creationId xmlns:p14="http://schemas.microsoft.com/office/powerpoint/2010/main" val="2751548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A970C-E0B8-40CF-1301-0CB4CA9D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4319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фикстур с </a:t>
            </a:r>
            <a:r>
              <a:rPr lang="en" sz="4000" dirty="0"/>
              <a:t>usefixtures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CC448-2AB6-EEB7-D7B2-78BF9735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023880"/>
            <a:ext cx="11078029" cy="54907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До сих пор, если вы хотели, чтобы тест использовал фикстуру, то вы помещали её в список параметров.</a:t>
            </a:r>
            <a:br>
              <a:rPr lang="ru-RU" sz="2000" dirty="0"/>
            </a:br>
            <a:r>
              <a:rPr lang="ru-RU" sz="2000" dirty="0"/>
              <a:t>Кроме того, можно отметить тест или класс с помощью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pytest.mark.usefixtures('fixture1', 'fixture2')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usefixtures</a:t>
            </a:r>
            <a:r>
              <a:rPr lang="en" sz="2000" dirty="0"/>
              <a:t> </a:t>
            </a:r>
            <a:r>
              <a:rPr lang="ru-RU" sz="2000" dirty="0"/>
              <a:t>принимает строку, состоящую из списка фикстур, разделенных запятыми. Это не особо имеет смысл делать с тестовыми функциями (дольше набирать текст), но это хорошо работает для тестовых классов: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Использование </a:t>
            </a:r>
            <a:r>
              <a:rPr lang="en" sz="2000" i="1" dirty="0"/>
              <a:t>usefixtures</a:t>
            </a:r>
            <a:r>
              <a:rPr lang="en" sz="2000" dirty="0"/>
              <a:t> </a:t>
            </a:r>
            <a:r>
              <a:rPr lang="ru-RU" sz="2000" dirty="0"/>
              <a:t>почти то же самое, что указание имени фикстуры в списке параметров метода теста. Единственное отличие состоит в том, что </a:t>
            </a:r>
            <a:r>
              <a:rPr lang="ru-RU" sz="2000" b="1" dirty="0"/>
              <a:t>тест может использовать возвращаемое значение фикстуры, только если оно</a:t>
            </a:r>
            <a:br>
              <a:rPr lang="ru-RU" sz="2000" b="1" dirty="0"/>
            </a:br>
            <a:r>
              <a:rPr lang="ru-RU" sz="2000" b="1" dirty="0"/>
              <a:t>указано в списке параметров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Тест, использующий фикстуру</a:t>
            </a:r>
            <a:br>
              <a:rPr lang="ru-RU" sz="2000" dirty="0"/>
            </a:br>
            <a:r>
              <a:rPr lang="ru-RU" sz="2000" dirty="0"/>
              <a:t>из-за использования </a:t>
            </a:r>
            <a:r>
              <a:rPr lang="en" sz="2000" i="1" dirty="0"/>
              <a:t>usefixtures</a:t>
            </a:r>
            <a:r>
              <a:rPr lang="en" sz="2000" dirty="0"/>
              <a:t>,</a:t>
            </a:r>
            <a:br>
              <a:rPr lang="ru-RU" sz="2000" dirty="0"/>
            </a:br>
            <a:r>
              <a:rPr lang="ru-RU" sz="2000" dirty="0"/>
              <a:t>не может использовать</a:t>
            </a:r>
            <a:br>
              <a:rPr lang="ru-RU" sz="2000" dirty="0"/>
            </a:br>
            <a:r>
              <a:rPr lang="ru-RU" sz="2000" dirty="0"/>
              <a:t>возвращаемое значение фикстуры.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F4330-767A-33E0-BF18-0D32128AF2B2}"/>
              </a:ext>
            </a:extLst>
          </p:cNvPr>
          <p:cNvSpPr txBox="1"/>
          <p:nvPr/>
        </p:nvSpPr>
        <p:spPr>
          <a:xfrm>
            <a:off x="5589787" y="4272677"/>
            <a:ext cx="660221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using a class scope fixture."""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"""Again, multiple tests are more fun."""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8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1F030-4FFB-E266-94C7-6142DDFA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43928"/>
            <a:ext cx="10515600" cy="868589"/>
          </a:xfrm>
        </p:spPr>
        <p:txBody>
          <a:bodyPr/>
          <a:lstStyle/>
          <a:p>
            <a:r>
              <a:rPr lang="ru-RU" dirty="0"/>
              <a:t>Использование </a:t>
            </a:r>
            <a:r>
              <a:rPr lang="en" dirty="0"/>
              <a:t>autouse </a:t>
            </a:r>
            <a:r>
              <a:rPr lang="ru-RU" dirty="0"/>
              <a:t>для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33F47-FD84-DA94-BD52-BAAB55E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985811"/>
            <a:ext cx="11466286" cy="16691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До сих пор в этой главе все фикстуры, используемые тестами, были обертками тестов (или использовали </a:t>
            </a:r>
            <a:r>
              <a:rPr lang="en" dirty="0"/>
              <a:t>usefixtures </a:t>
            </a:r>
            <a:r>
              <a:rPr lang="ru-RU" dirty="0"/>
              <a:t>для этого одного примера класса).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dirty="0"/>
              <a:t>Однако вы можете использовать </a:t>
            </a:r>
            <a:r>
              <a:rPr lang="en" i="1" dirty="0"/>
              <a:t>autouse=True</a:t>
            </a:r>
            <a:r>
              <a:rPr lang="en" dirty="0"/>
              <a:t>, </a:t>
            </a:r>
            <a:r>
              <a:rPr lang="ru-RU" dirty="0"/>
              <a:t>чтобы фикстура работала постоянно. Это хорошо работает для кода, который вы хотите запустить в определенное время, но тесты на самом деле не зависят от состояния системы или данных из фикстуры.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AEAD2-D386-A593-AF1A-0638C4866407}"/>
              </a:ext>
            </a:extLst>
          </p:cNvPr>
          <p:cNvSpPr txBox="1"/>
          <p:nvPr/>
        </p:nvSpPr>
        <p:spPr>
          <a:xfrm>
            <a:off x="624115" y="2810694"/>
            <a:ext cx="10798628" cy="4016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@pytest.fixture(autouse=True, scope=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'session'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footer_session_scope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время в конце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session(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сеанса)."""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(time.strftime(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'%d %b %X'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, time.localtime(time.time())))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'finished :'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,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footer_function_scope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продолжительность теста после каждой функции."""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start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stop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delta = stop – start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'\ntest duration : {:0.3} seconds'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(delta))</a:t>
            </a:r>
            <a:endParaRPr lang="ru-RU" sz="1700" noProof="1"/>
          </a:p>
        </p:txBody>
      </p:sp>
    </p:spTree>
    <p:extLst>
      <p:ext uri="{BB962C8B-B14F-4D97-AF65-F5344CB8AC3E}">
        <p14:creationId xmlns:p14="http://schemas.microsoft.com/office/powerpoint/2010/main" val="34008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96" y="306328"/>
            <a:ext cx="10911430" cy="806129"/>
          </a:xfrm>
        </p:spPr>
        <p:txBody>
          <a:bodyPr>
            <a:normAutofit/>
          </a:bodyPr>
          <a:lstStyle/>
          <a:p>
            <a:r>
              <a:rPr lang="ru-RU" dirty="0"/>
              <a:t>Виды тестирования по уровню детализации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4253623-3D87-B8E1-F094-1C9C9ECA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62152"/>
              </p:ext>
            </p:extLst>
          </p:nvPr>
        </p:nvGraphicFramePr>
        <p:xfrm>
          <a:off x="-1029700" y="1479479"/>
          <a:ext cx="3307139" cy="46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54;p6">
            <a:extLst>
              <a:ext uri="{FF2B5EF4-FFF2-40B4-BE49-F238E27FC236}">
                <a16:creationId xmlns:a16="http://schemas.microsoft.com/office/drawing/2014/main" id="{BE0F312E-EA45-DA3B-0F14-E64F58AA84ED}"/>
              </a:ext>
            </a:extLst>
          </p:cNvPr>
          <p:cNvSpPr txBox="1">
            <a:spLocks/>
          </p:cNvSpPr>
          <p:nvPr/>
        </p:nvSpPr>
        <p:spPr>
          <a:xfrm>
            <a:off x="2506896" y="1171253"/>
            <a:ext cx="9339207" cy="5553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b="1"/>
              <a:t>Системное тестирование</a:t>
            </a:r>
            <a:r>
              <a:rPr lang="ru-RU"/>
              <a:t> — это тестирование ПО, выполняемое на </a:t>
            </a:r>
            <a:r>
              <a:rPr lang="ru-RU" u="sng"/>
              <a:t>полной, интегрированной системе</a:t>
            </a:r>
            <a:r>
              <a:rPr lang="ru-RU"/>
              <a:t>, с целью проверки соответствия системы исходным требованиям.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Обычно оно проходит по утвержденным сценариям, которые описывают последовательности действий для проверки ключевых функций системы.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Интеграционное тестирование</a:t>
            </a:r>
            <a:r>
              <a:rPr lang="ru-RU"/>
              <a:t> — тестируем </a:t>
            </a:r>
            <a:r>
              <a:rPr lang="ru-RU" u="sng"/>
              <a:t>взаимодействие между модулями / компонентами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Ошибками в реализации и интерпретации взаимодействия между модулями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Использует модель «белого ящика» на модульном уровне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Тестируем различные API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Модульное тестирование</a:t>
            </a:r>
            <a:r>
              <a:rPr lang="ru-RU"/>
              <a:t> — проверяем </a:t>
            </a:r>
            <a:r>
              <a:rPr lang="ru-RU" u="sng"/>
              <a:t>отдельные модули</a:t>
            </a:r>
            <a:r>
              <a:rPr lang="ru-RU"/>
              <a:t> / компоненты кода.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Пишем тесты для каждой нетривиальной функции или метода. Это позволяет достаточно быстро проверить, не привело ли очередное изменение кода к сбоям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75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8617-BD6C-EE0A-3293-8299A00A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Встроенные фикстуры </a:t>
            </a:r>
            <a:r>
              <a:rPr lang="en" sz="4000" dirty="0"/>
              <a:t>tmpdir </a:t>
            </a:r>
            <a:r>
              <a:rPr lang="ru-RU" sz="4000" dirty="0"/>
              <a:t>и </a:t>
            </a:r>
            <a:r>
              <a:rPr lang="en" sz="4000" dirty="0"/>
              <a:t>tmpdir_factory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94E88-8842-F68E-A9D7-6243AD2C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3"/>
            <a:ext cx="10720227" cy="328577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тестируете что-то, что считывает, записывает или изменяет файлы, вы можете использовать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 </a:t>
            </a:r>
            <a:r>
              <a:rPr lang="ru-RU" dirty="0"/>
              <a:t>для создания файлов или каталогов, используемых одним тестом, и вы можете использовать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dirty="0"/>
              <a:t>, </a:t>
            </a:r>
            <a:r>
              <a:rPr lang="ru-RU" dirty="0"/>
              <a:t>когда хотите настроить каталог для нескольких тестов.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Фикстура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 </a:t>
            </a:r>
            <a:r>
              <a:rPr lang="ru-RU" dirty="0"/>
              <a:t>имеет </a:t>
            </a:r>
            <a:r>
              <a:rPr lang="ru-RU" b="1" dirty="0"/>
              <a:t>область действия функции</a:t>
            </a:r>
            <a:r>
              <a:rPr lang="ru-RU" dirty="0"/>
              <a:t> (</a:t>
            </a:r>
            <a:r>
              <a:rPr lang="en" dirty="0"/>
              <a:t>function scope), </a:t>
            </a:r>
            <a:r>
              <a:rPr lang="ru-RU" dirty="0"/>
              <a:t>и фикстура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 </a:t>
            </a:r>
            <a:r>
              <a:rPr lang="ru-RU" dirty="0"/>
              <a:t>имеет </a:t>
            </a:r>
            <a:r>
              <a:rPr lang="ru-RU" b="1" dirty="0"/>
              <a:t>область действия сеанса</a:t>
            </a:r>
            <a:r>
              <a:rPr lang="ru-RU" dirty="0"/>
              <a:t> (</a:t>
            </a:r>
            <a:r>
              <a:rPr lang="en" dirty="0"/>
              <a:t>session scope). </a:t>
            </a:r>
            <a:endParaRPr lang="ru-RU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Любой отдельный тест, которому требуется временный каталог или файл только для одного теста, может использовать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. </a:t>
            </a:r>
            <a:r>
              <a:rPr lang="ru-RU" dirty="0"/>
              <a:t>Также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-US" dirty="0"/>
              <a:t> </a:t>
            </a:r>
            <a:r>
              <a:rPr lang="ru-RU" dirty="0"/>
              <a:t>может</a:t>
            </a:r>
            <a:r>
              <a:rPr lang="en-US" dirty="0"/>
              <a:t> </a:t>
            </a:r>
            <a:r>
              <a:rPr lang="ru-RU" dirty="0"/>
              <a:t>использоваться фикстурами, которые подготавливают каталог или файл для других тестовых функций.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dirty="0"/>
              <a:t> </a:t>
            </a:r>
            <a:r>
              <a:rPr lang="ru-RU" dirty="0"/>
              <a:t>— это объекты типа </a:t>
            </a:r>
            <a:r>
              <a:rPr lang="en" noProof="1">
                <a:hlinkClick r:id="rId2"/>
              </a:rPr>
              <a:t>py.path</a:t>
            </a:r>
            <a:endParaRPr lang="en" b="0" i="0" noProof="1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9563-BCE0-AB51-79FB-6C04848B2CD5}"/>
              </a:ext>
            </a:extLst>
          </p:cNvPr>
          <p:cNvSpPr txBox="1"/>
          <p:nvPr/>
        </p:nvSpPr>
        <p:spPr>
          <a:xfrm>
            <a:off x="1814284" y="4637989"/>
            <a:ext cx="9289143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a_file = tmpdir.join(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'something.txt'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a_sub_dir = tmpdir.mkdir(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'anything'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...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a_dir = tmpdir_factory.mktemp(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'mydir'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17935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4C08-CBF9-FDE9-0592-4FF3749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1185634" cy="822388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Степень покрытия кода тестами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/>
              <a:t>test coverage</a:t>
            </a:r>
            <a:r>
              <a:rPr lang="ru-RU" sz="40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B37A5-2961-0A06-B279-EF732EC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20095"/>
            <a:ext cx="7620000" cy="5075147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 install pytest-cov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cd ch7/tasks_proj_v2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 --cov=src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 coverage: platform darwin, python 3.11.4-final-0 ---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                          Stmts   Miss  Cover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src/tasks/__init__.py              2      0   100%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src/tasks/api.py                  79     22    72%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src/tasks/cli.py                  52     14    73%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src/tasks/config.py               18     12    33%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src/tasks/tasksdb_pymongo.py      74     74     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src/tasks/tasksdb_tinydb.py       32      4    88%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                            257    126    51%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</a:t>
            </a:r>
            <a:r>
              <a:rPr lang="en" sz="19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62 passed</a:t>
            </a: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warning in 0.10s 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8813D-19CF-0FD1-D4BA-054125F4805B}"/>
              </a:ext>
            </a:extLst>
          </p:cNvPr>
          <p:cNvSpPr txBox="1"/>
          <p:nvPr/>
        </p:nvSpPr>
        <p:spPr>
          <a:xfrm>
            <a:off x="367862" y="1288989"/>
            <a:ext cx="4021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ростом проекта становится сложно определить, </a:t>
            </a:r>
            <a:r>
              <a:rPr lang="ru-RU" sz="2000" b="1" dirty="0"/>
              <a:t>какой код уже протестирован, а какой — еще нет</a:t>
            </a:r>
            <a:r>
              <a:rPr lang="ru-RU" sz="2000" dirty="0"/>
              <a:t>. Обычно это происходит тогда, когда не все члены команды ответственно подходят к написанию тестов.</a:t>
            </a:r>
            <a:br>
              <a:rPr lang="en-US" sz="2000" dirty="0"/>
            </a:br>
            <a:r>
              <a:rPr lang="ru-RU" sz="2000" dirty="0"/>
              <a:t>Но есть решение</a:t>
            </a:r>
            <a:r>
              <a:rPr lang="en-US" sz="2000" dirty="0"/>
              <a:t>:</a:t>
            </a:r>
          </a:p>
          <a:p>
            <a:r>
              <a:rPr lang="ru-RU" sz="2000" dirty="0"/>
              <a:t>в тестировании часто используют метрику </a:t>
            </a:r>
            <a:r>
              <a:rPr lang="en-US" sz="2000" b="1" dirty="0"/>
              <a:t>test</a:t>
            </a:r>
            <a:r>
              <a:rPr lang="en" sz="2000" b="1" dirty="0"/>
              <a:t> coverage</a:t>
            </a:r>
            <a:r>
              <a:rPr lang="en" sz="2000" dirty="0"/>
              <a:t> — </a:t>
            </a:r>
            <a:r>
              <a:rPr lang="ru-RU" sz="2000" dirty="0"/>
              <a:t>это </a:t>
            </a:r>
            <a:r>
              <a:rPr lang="ru-RU" sz="2000" b="1" dirty="0"/>
              <a:t>покрытие</a:t>
            </a:r>
            <a:r>
              <a:rPr lang="ru-RU" sz="2000" dirty="0"/>
              <a:t> кода </a:t>
            </a:r>
            <a:r>
              <a:rPr lang="ru-RU" sz="2000" b="1" dirty="0"/>
              <a:t>тестами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Покрытие анализируется тестовыми фреймворками, которые считают отношения строчек, задействованных в тестах, ко всем строчкам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714508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E8DDF2B-120E-2556-EE12-7F4EC022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CDCF865-6759-62FE-1261-83C9996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878"/>
            <a:ext cx="10515600" cy="105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i="0" noProof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$ pytest --cov=src --cov-report=html</a:t>
            </a:r>
          </a:p>
          <a:p>
            <a:pPr marL="0" indent="0">
              <a:buNone/>
            </a:pPr>
            <a:r>
              <a:rPr lang="ru-RU" sz="2000" dirty="0"/>
              <a:t>Затем можно открыть </a:t>
            </a:r>
            <a:r>
              <a:rPr lang="en" sz="2000" noProof="1"/>
              <a:t>htmlcov/index.html</a:t>
            </a:r>
            <a:r>
              <a:rPr lang="en" sz="2000" dirty="0"/>
              <a:t> </a:t>
            </a:r>
            <a:r>
              <a:rPr lang="ru-RU" sz="2000" dirty="0"/>
              <a:t>в браузере, который показывает вывод на следующем экране:</a:t>
            </a:r>
            <a:endParaRPr lang="en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B0C9A-02E4-812D-A6D2-9ED7EC1C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72"/>
          <a:stretch/>
        </p:blipFill>
        <p:spPr>
          <a:xfrm>
            <a:off x="838200" y="2320120"/>
            <a:ext cx="9384518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B4D7B-9E0F-6BA8-571C-88EE42F7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5" y="304206"/>
            <a:ext cx="4721533" cy="719922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88DA9-FD18-9812-0C96-7E93FBB2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5" y="1121664"/>
            <a:ext cx="4825620" cy="5711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Можете увидеть </a:t>
            </a:r>
            <a:r>
              <a:rPr lang="ru-RU" sz="2000" b="1" dirty="0"/>
              <a:t>строки</a:t>
            </a:r>
            <a:r>
              <a:rPr lang="en-US" sz="2000" b="1" dirty="0"/>
              <a:t>, </a:t>
            </a:r>
            <a:r>
              <a:rPr lang="ru-RU" sz="2000" b="1" dirty="0"/>
              <a:t>не покрытые тестами</a:t>
            </a:r>
            <a:r>
              <a:rPr lang="ru-RU" sz="2000" dirty="0"/>
              <a:t>, как показано на следующем экране.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Мы можем включить их в наш список </a:t>
            </a:r>
            <a:r>
              <a:rPr lang="en" sz="2000" dirty="0"/>
              <a:t>TO-DO </a:t>
            </a:r>
            <a:r>
              <a:rPr lang="ru-RU" sz="2000" dirty="0"/>
              <a:t>по тестированию вместе с тестированием системы конфигурации.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Хотя инструменты покрытия кода чрезвычайно полезны, стремление к 100% покрытию может быть опасным. Когда вы видите код, который </a:t>
            </a:r>
            <a:r>
              <a:rPr lang="ru-RU" sz="2000" b="1" dirty="0"/>
              <a:t>не тестируется</a:t>
            </a:r>
            <a:r>
              <a:rPr lang="ru-RU" sz="2000" dirty="0"/>
              <a:t>, это может означать, что </a:t>
            </a:r>
            <a:r>
              <a:rPr lang="ru-RU" sz="2000" b="1" dirty="0"/>
              <a:t>необходим тест</a:t>
            </a:r>
            <a:r>
              <a:rPr lang="ru-RU" sz="2000" dirty="0"/>
              <a:t>. Но это также может означать, что есть некоторые функции системы, которые </a:t>
            </a:r>
            <a:r>
              <a:rPr lang="ru-RU" sz="2000" b="1" dirty="0"/>
              <a:t>не нужны и могут быть удалены</a:t>
            </a:r>
            <a:r>
              <a:rPr lang="ru-RU" sz="2000" dirty="0"/>
              <a:t>. Как и все инструменты разработки программного обеспечения, анализ покрытия кода не заменяет мышления.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0290F-18A1-352C-5B1E-6CFA7A2C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36" y="328590"/>
            <a:ext cx="6858000" cy="633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110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2CC31A-C84B-9E40-06F9-F3ABB73F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и что с ними делать:</a:t>
            </a:r>
            <a:br>
              <a:rPr lang="ru-RU" dirty="0"/>
            </a:br>
            <a:r>
              <a:rPr lang="ru-RU" dirty="0"/>
              <a:t>стабы / моки / заглушки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97EAF8-5601-9842-31E2-CFEC957FE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37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AB694-B83C-4871-5B1E-1835BE03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9"/>
            <a:ext cx="10515600" cy="673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F3F3B-8DB8-693D-9B60-289CF301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33835"/>
            <a:ext cx="10781371" cy="612416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000" b="1" dirty="0"/>
              <a:t>Проще всего</a:t>
            </a:r>
            <a:r>
              <a:rPr lang="ru-RU" sz="2000" dirty="0"/>
              <a:t> тестировать код, состоящий из </a:t>
            </a:r>
            <a:r>
              <a:rPr lang="en-US" sz="2000" dirty="0"/>
              <a:t>«</a:t>
            </a:r>
            <a:r>
              <a:rPr lang="ru-RU" sz="2000" b="1" dirty="0"/>
              <a:t>чистых функций</a:t>
            </a:r>
            <a:r>
              <a:rPr lang="en-US" sz="2000" dirty="0"/>
              <a:t>»</a:t>
            </a:r>
            <a:r>
              <a:rPr lang="ru-RU" sz="2000" dirty="0"/>
              <a:t>. Данные на вход, результат на выходе. Никаких неожиданностей, никакого состояния, никакого взаимодействия с внешним миром:</a:t>
            </a:r>
          </a:p>
          <a:p>
            <a:pPr marL="0" indent="0" algn="l">
              <a:buNone/>
            </a:pP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На вход </a:t>
            </a:r>
            <a:r>
              <a:rPr lang="en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HTML, </a:t>
            </a: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 выходе – список ссылок</a:t>
            </a:r>
            <a:br>
              <a:rPr lang="ru-RU" sz="1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extract_links(html)</a:t>
            </a:r>
            <a:br>
              <a:rPr lang="ru-RU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тут</a:t>
            </a:r>
          </a:p>
          <a:p>
            <a:pPr marL="0" indent="0" algn="l">
              <a:buNone/>
            </a:pPr>
            <a:r>
              <a:rPr lang="ru-RU" sz="2000" dirty="0"/>
              <a:t>Далеко не весь код можно назвать чистым. Без побочных эффектов не обходится практически ни одна реальная система.</a:t>
            </a:r>
          </a:p>
          <a:p>
            <a:pPr marL="0" indent="0" algn="l">
              <a:buNone/>
            </a:pPr>
            <a:r>
              <a:rPr lang="ru-RU" sz="2000" b="1" dirty="0"/>
              <a:t>Как появляются побочные эффекты?</a:t>
            </a:r>
          </a:p>
          <a:p>
            <a:pPr marL="0" indent="0" algn="l">
              <a:buNone/>
            </a:pPr>
            <a:r>
              <a:rPr lang="ru-RU" sz="2000" dirty="0"/>
              <a:t>В реальной системе редко встречается код без побочных эффектов. Результаты вычислений нужно куда-то записать, отправить, сохранить. </a:t>
            </a:r>
            <a:r>
              <a:rPr lang="ru-RU" sz="2000" b="1" dirty="0"/>
              <a:t>Побочные эффекты</a:t>
            </a:r>
            <a:r>
              <a:rPr lang="ru-RU" sz="2000" dirty="0"/>
              <a:t> резко </a:t>
            </a:r>
            <a:r>
              <a:rPr lang="ru-RU" sz="2000" b="1" dirty="0"/>
              <a:t>усложняют тестирование</a:t>
            </a:r>
            <a:r>
              <a:rPr lang="ru-RU" sz="2000" dirty="0"/>
              <a:t>. Они требуют более </a:t>
            </a:r>
            <a:r>
              <a:rPr lang="ru-RU" sz="2000" b="1" dirty="0"/>
              <a:t>глубоких навыков написания тестов</a:t>
            </a:r>
            <a:r>
              <a:rPr lang="ru-RU" sz="2000" dirty="0"/>
              <a:t> и лучшего понимания того, как организовывать такой код.</a:t>
            </a:r>
          </a:p>
          <a:p>
            <a:pPr marL="0" indent="0" algn="l">
              <a:buNone/>
            </a:pPr>
            <a:r>
              <a:rPr lang="ru-RU" sz="2000" dirty="0"/>
              <a:t>Примеры побочных эффектов: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dirty="0"/>
              <a:t>HTTP-</a:t>
            </a:r>
            <a:r>
              <a:rPr lang="ru-RU" sz="1900" dirty="0"/>
              <a:t>запросы</a:t>
            </a:r>
            <a:r>
              <a:rPr lang="en-US" sz="1900" dirty="0"/>
              <a:t> / </a:t>
            </a:r>
            <a:r>
              <a:rPr lang="ru-RU" sz="1900" dirty="0"/>
              <a:t>отправка писем</a:t>
            </a:r>
            <a:r>
              <a:rPr lang="en-US" sz="1900" dirty="0"/>
              <a:t> / </a:t>
            </a:r>
            <a:r>
              <a:rPr lang="ru-RU" sz="1900" dirty="0"/>
              <a:t>запросы к внешним </a:t>
            </a:r>
            <a:r>
              <a:rPr lang="en-US" sz="1900" dirty="0"/>
              <a:t>API</a:t>
            </a:r>
            <a:endParaRPr lang="ru-RU" sz="1900" dirty="0"/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Взаимодействие с базой данных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Взаимодействие с глобальными переменными (их изменение)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Чтение и запись файлов</a:t>
            </a:r>
          </a:p>
          <a:p>
            <a:pPr>
              <a:spcBef>
                <a:spcPts val="0"/>
              </a:spcBef>
            </a:pPr>
            <a:r>
              <a:rPr lang="ru-RU" sz="1900" dirty="0"/>
              <a:t>Взаимодействие с другими компонентами ПО / операционной системой / сервисами</a:t>
            </a:r>
            <a:endParaRPr lang="en-US" sz="1900" dirty="0"/>
          </a:p>
          <a:p>
            <a:pPr>
              <a:spcBef>
                <a:spcPts val="0"/>
              </a:spcBef>
            </a:pPr>
            <a:r>
              <a:rPr lang="ru-RU" sz="1900" dirty="0"/>
              <a:t>Оперирование текущим временем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91372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35E0-31CA-951E-9A78-8902DD4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4" y="248896"/>
            <a:ext cx="4725478" cy="678385"/>
          </a:xfrm>
        </p:spPr>
        <p:txBody>
          <a:bodyPr>
            <a:normAutofit/>
          </a:bodyPr>
          <a:lstStyle/>
          <a:p>
            <a:r>
              <a:rPr lang="ru-RU" sz="4200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F7C75-F7E4-8BB7-DCB8-8F38AC81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197733"/>
            <a:ext cx="11668259" cy="566026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чем заключается сложность? Представьте функцию,</a:t>
            </a:r>
            <a:br>
              <a:rPr lang="ru-RU" sz="2000" dirty="0"/>
            </a:br>
            <a:r>
              <a:rPr lang="ru-RU" sz="2000" dirty="0"/>
              <a:t>которая выполняет отправку письма пользователю: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 этим тестом определенно не все в порядке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Единственное, что мы здесь </a:t>
            </a:r>
            <a:r>
              <a:rPr lang="ru-RU" sz="2000" u="sng" dirty="0"/>
              <a:t>проверяем – возвращает ли</a:t>
            </a:r>
            <a:r>
              <a:rPr lang="ru-RU" sz="2000" dirty="0"/>
              <a:t> функция </a:t>
            </a:r>
            <a:r>
              <a:rPr lang="ru-RU" sz="2000" u="sng" dirty="0"/>
              <a:t>значение</a:t>
            </a:r>
            <a:r>
              <a:rPr lang="ru-RU" sz="2000" dirty="0"/>
              <a:t> </a:t>
            </a:r>
            <a:r>
              <a:rPr lang="en" sz="2000" dirty="0"/>
              <a:t>True.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Мы не знаем, </a:t>
            </a:r>
            <a:r>
              <a:rPr lang="ru-RU" sz="2000" u="sng" dirty="0"/>
              <a:t>отправляет ли</a:t>
            </a:r>
            <a:r>
              <a:rPr lang="ru-RU" sz="2000" dirty="0"/>
              <a:t> эта функция </a:t>
            </a:r>
            <a:r>
              <a:rPr lang="ru-RU" sz="2000" u="sng" dirty="0"/>
              <a:t>письмо</a:t>
            </a:r>
            <a:r>
              <a:rPr lang="ru-RU" sz="2000" dirty="0"/>
              <a:t>, и если отправляет, то </a:t>
            </a:r>
            <a:r>
              <a:rPr lang="ru-RU" sz="2000" u="sng" dirty="0"/>
              <a:t>какое</a:t>
            </a:r>
            <a:r>
              <a:rPr lang="ru-RU" sz="2000" dirty="0"/>
              <a:t>? Все ли нормально с этим письмом?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Отправлять </a:t>
            </a:r>
            <a:r>
              <a:rPr lang="ru-RU" sz="2000" u="sng" dirty="0"/>
              <a:t>настоящие письма</a:t>
            </a:r>
            <a:r>
              <a:rPr lang="ru-RU" sz="2000" dirty="0"/>
              <a:t> ради теста </a:t>
            </a:r>
            <a:r>
              <a:rPr lang="ru-RU" sz="2000" u="sng" dirty="0"/>
              <a:t>не желательно</a:t>
            </a:r>
            <a:r>
              <a:rPr lang="en-US" sz="2000" dirty="0"/>
              <a:t>: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Не хотим никого СПАМить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отправлять на фейковые адреса</a:t>
            </a:r>
            <a:r>
              <a:rPr lang="en-US" sz="1800" dirty="0"/>
              <a:t>:</a:t>
            </a:r>
            <a:r>
              <a:rPr lang="ru-RU" sz="1800" dirty="0"/>
              <a:t> взаимодействуем с внешней системой</a:t>
            </a:r>
            <a:r>
              <a:rPr lang="en-US" sz="1800" dirty="0"/>
              <a:t> + </a:t>
            </a:r>
            <a:endParaRPr lang="ru-RU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надо проверять доставлено ли.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2000" b="1" dirty="0"/>
              <a:t>Внешние системы — это долго и ненадёжно: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Тесты будут </a:t>
            </a:r>
            <a:r>
              <a:rPr lang="ru-RU" sz="2000" u="sng" dirty="0"/>
              <a:t>выполняться значительно дольше</a:t>
            </a:r>
            <a:r>
              <a:rPr lang="ru-RU" sz="2000" dirty="0"/>
              <a:t> по времени, чем тесты чистых функций.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Любое </a:t>
            </a:r>
            <a:r>
              <a:rPr lang="ru-RU" sz="2000" u="sng" dirty="0"/>
              <a:t>взаимодействие</a:t>
            </a:r>
            <a:r>
              <a:rPr lang="ru-RU" sz="2000" dirty="0"/>
              <a:t> с внешней средой </a:t>
            </a:r>
            <a:r>
              <a:rPr lang="ru-RU" sz="2000" u="sng" dirty="0"/>
              <a:t>не детерминировано</a:t>
            </a:r>
            <a:r>
              <a:rPr lang="ru-RU" sz="20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Сеть может быть ненадежна / промежуточные сервисы падать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Тесты могут падать с ошибками без видимой причины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Почтовая служба может заблокировать </a:t>
            </a:r>
            <a:r>
              <a:rPr lang="en" sz="1800" dirty="0"/>
              <a:t>IP-</a:t>
            </a:r>
            <a:r>
              <a:rPr lang="ru-RU" sz="1800" dirty="0"/>
              <a:t>адрес за слишком частую отправку писем и т.п.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Все это </a:t>
            </a:r>
            <a:r>
              <a:rPr lang="ru-RU" sz="2000" u="sng" dirty="0"/>
              <a:t>небезопасно</a:t>
            </a:r>
            <a:r>
              <a:rPr lang="ru-RU" sz="2000" dirty="0"/>
              <a:t>, а ведь это всего лишь отправка писем. С другими побочными эффектами будут еще и другие </a:t>
            </a:r>
            <a:r>
              <a:rPr lang="ru-RU" sz="2000" u="sng" dirty="0"/>
              <a:t>сложности</a:t>
            </a:r>
            <a:r>
              <a:rPr lang="ru-RU" sz="2000" dirty="0"/>
              <a:t>. Для их решения потребуются </a:t>
            </a:r>
            <a:r>
              <a:rPr lang="ru-RU" sz="2000" u="sng" dirty="0"/>
              <a:t>другие подходы</a:t>
            </a:r>
            <a:r>
              <a:rPr lang="ru-RU" sz="2000" dirty="0"/>
              <a:t> к организации кода и тестов.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85442-BB3E-A0ED-33D9-F3A02C8F1970}"/>
              </a:ext>
            </a:extLst>
          </p:cNvPr>
          <p:cNvSpPr txBox="1"/>
          <p:nvPr/>
        </p:nvSpPr>
        <p:spPr>
          <a:xfrm>
            <a:off x="6516710" y="244701"/>
            <a:ext cx="54864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Вывести на сайте сообщение, что письмо было отправлено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Вот гипотетический тест этой функции:</a:t>
            </a:r>
            <a:br>
              <a:rPr lang="en-US" sz="18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</a:t>
            </a:r>
            <a:endParaRPr lang="ru-RU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9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BE69C-1D87-29AA-4C49-6B0D5212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8" y="150634"/>
            <a:ext cx="11050858" cy="63848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Тестирование кода, взаимодействующего с файлами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4B5A-3833-48E2-3A4B-0D50650E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86"/>
            <a:ext cx="11050858" cy="6035014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Самый типичный побочный эффект — это взаимодействие с файлами (чтение / запись).</a:t>
            </a:r>
            <a:br>
              <a:rPr lang="ru-RU" sz="2000" dirty="0"/>
            </a:br>
            <a:r>
              <a:rPr lang="ru-RU" sz="2000" dirty="0"/>
              <a:t>Как справиться с такими побочными эффектами при тестировании?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b="1" dirty="0"/>
              <a:t>Чтение файлов</a:t>
            </a:r>
          </a:p>
          <a:p>
            <a:pPr marL="0" indent="0" algn="l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/>
              <a:t>В большинстве случаев чтение файлов не доставляет особых проблем. Оно ничего не изменяет и выполняется локально, в отличие от сетевых запросов. Это значит, что при наличии необходимого файла и нужных прав, </a:t>
            </a:r>
            <a:r>
              <a:rPr lang="ru-RU" sz="2000" u="sng" dirty="0"/>
              <a:t>вероятность случайных ошибок </a:t>
            </a:r>
            <a:r>
              <a:rPr lang="ru-RU" sz="2000" dirty="0"/>
              <a:t>крайне </a:t>
            </a:r>
            <a:r>
              <a:rPr lang="ru-RU" sz="2000" u="sng" dirty="0"/>
              <a:t>низка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900" dirty="0"/>
              <a:t>При тестировании функций, читающих файлы, должно выполняться ровно одно условие — </a:t>
            </a:r>
            <a:r>
              <a:rPr lang="ru-RU" sz="1900" u="sng" dirty="0"/>
              <a:t>функция должна позволять менять путь до файла</a:t>
            </a:r>
            <a:r>
              <a:rPr lang="ru-RU" sz="1900" dirty="0"/>
              <a:t>. В таком случае достаточно создать файл нужной структуры в дополнении к тестам: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Функция читает файл со списком пользователей системы (/</a:t>
            </a:r>
            <a:r>
              <a:rPr lang="en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и возвращает их имена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read_user_names(path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'/etc/passwd'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 тестах читать 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en" sz="2000" dirty="0"/>
              <a:t> </a:t>
            </a:r>
            <a:r>
              <a:rPr lang="ru-RU" sz="2000" dirty="0"/>
              <a:t>нельзя, потому что содержимое этого файла зависит от окружения, в котором запущены тесты</a:t>
            </a:r>
            <a:r>
              <a:rPr lang="en-US" sz="2000" dirty="0"/>
              <a:t> + </a:t>
            </a:r>
            <a:r>
              <a:rPr lang="ru-RU" sz="2000" dirty="0"/>
              <a:t>небезопасно. Для тестирования нужно создать файл аналогичной структуры и использовать его в тестах: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test_read_user_names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passwd_path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7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test_files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/passwd'</a:t>
            </a:r>
            <a:br>
              <a:rPr lang="ru-RU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read_user_names(passwd_path);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67581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C0D0-AC38-A87F-3951-052919A0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286103"/>
            <a:ext cx="10838985" cy="504670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14B6D-24FC-4A16-3245-B881B27E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5" y="925688"/>
            <a:ext cx="10838984" cy="593231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2200" dirty="0"/>
              <a:t>С записью файлов уже сложнее. Главная проблема — это </a:t>
            </a:r>
            <a:r>
              <a:rPr lang="ru-RU" sz="2200" b="1" dirty="0"/>
              <a:t>отсутствие гарантированной идемпотентности</a:t>
            </a:r>
            <a:r>
              <a:rPr lang="ru-RU" sz="2200" dirty="0"/>
              <a:t>. Это значит, что </a:t>
            </a:r>
            <a:r>
              <a:rPr lang="ru-RU" sz="2200" b="1" dirty="0"/>
              <a:t>повторный вызов</a:t>
            </a:r>
            <a:r>
              <a:rPr lang="ru-RU" sz="2200" dirty="0"/>
              <a:t> функции, записывающей файлы, может вести себя не как первый вызов. Например, он может завершаться с ошибкой или </a:t>
            </a:r>
            <a:r>
              <a:rPr lang="ru-RU" sz="2200" b="1" dirty="0"/>
              <a:t>приводить к другим результатам</a:t>
            </a:r>
            <a:r>
              <a:rPr lang="ru-RU" sz="2200" dirty="0"/>
              <a:t>.</a:t>
            </a:r>
          </a:p>
          <a:p>
            <a:pPr marL="0" indent="0" algn="l">
              <a:buNone/>
            </a:pPr>
            <a:r>
              <a:rPr lang="ru-RU" sz="1900" dirty="0"/>
              <a:t>Разберемся, почему так происходит. Представьте, что мы пишем тесты на функцию </a:t>
            </a:r>
            <a:r>
              <a:rPr lang="en" sz="1900" dirty="0"/>
              <a:t>log(message), </a:t>
            </a:r>
            <a:r>
              <a:rPr lang="ru-RU" sz="1900" dirty="0"/>
              <a:t>которая дописывает все переданные в нее сообщения в файл:</a:t>
            </a:r>
          </a:p>
          <a:p>
            <a:pPr marL="0" indent="0" algn="l">
              <a:buNone/>
            </a:pP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'development.log'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'first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Одна стоочка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'second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Две стоочки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dirty="0"/>
              <a:t>Это значит, что </a:t>
            </a:r>
            <a:r>
              <a:rPr lang="ru-RU" sz="1900" u="sng" dirty="0"/>
              <a:t>каждый запуск тестов будет</a:t>
            </a:r>
            <a:r>
              <a:rPr lang="ru-RU" sz="1900" dirty="0"/>
              <a:t> немного </a:t>
            </a:r>
            <a:r>
              <a:rPr lang="ru-RU" sz="1900" u="sng" dirty="0"/>
              <a:t>другим</a:t>
            </a:r>
            <a:r>
              <a:rPr lang="ru-RU" sz="1900" dirty="0"/>
              <a:t>. При первом запуске тестов </a:t>
            </a:r>
            <a:r>
              <a:rPr lang="ru-RU" sz="1900" u="sng" dirty="0"/>
              <a:t>создается файл</a:t>
            </a:r>
            <a:r>
              <a:rPr lang="ru-RU" sz="1900" dirty="0"/>
              <a:t> для хранения логов. Затем он </a:t>
            </a:r>
            <a:r>
              <a:rPr lang="ru-RU" sz="1900" u="sng" dirty="0"/>
              <a:t>начнет заполняться</a:t>
            </a:r>
            <a:r>
              <a:rPr lang="ru-RU" sz="1900" dirty="0"/>
              <a:t>. Это приводит к целой пачке проблем: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Скорее всего, </a:t>
            </a:r>
            <a:r>
              <a:rPr lang="ru-RU" sz="1900" u="sng" dirty="0"/>
              <a:t>создание файла</a:t>
            </a:r>
            <a:r>
              <a:rPr lang="ru-RU" sz="1900" dirty="0"/>
              <a:t> внутри этой функции — это </a:t>
            </a:r>
            <a:r>
              <a:rPr lang="ru-RU" sz="1900" u="sng" dirty="0"/>
              <a:t>особый случай</a:t>
            </a:r>
            <a:r>
              <a:rPr lang="ru-RU" sz="1900" dirty="0"/>
              <a:t>, который нужно тестировать отдельно. </a:t>
            </a:r>
            <a:r>
              <a:rPr lang="ru-RU" sz="1900" u="sng" dirty="0"/>
              <a:t>Повторные запуски</a:t>
            </a:r>
            <a:r>
              <a:rPr lang="ru-RU" sz="1900" dirty="0"/>
              <a:t> тестов </a:t>
            </a:r>
            <a:r>
              <a:rPr lang="ru-RU" sz="1900" u="sng" dirty="0"/>
              <a:t>перестанут проверять</a:t>
            </a:r>
            <a:r>
              <a:rPr lang="ru-RU" sz="1900" dirty="0"/>
              <a:t> эту ситуацию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Будет сложнее написать предсказуемый тест (нужно проверять только последнюю строку в файле).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 процессе запуска тестов появляется файл, который постоянно растет в размерах</a:t>
            </a:r>
          </a:p>
          <a:p>
            <a:pPr marL="0" indent="0" algn="l">
              <a:buNone/>
            </a:pPr>
            <a:r>
              <a:rPr lang="ru-RU" sz="1900" dirty="0"/>
              <a:t>При правильной организации тестов каждый </a:t>
            </a:r>
            <a:r>
              <a:rPr lang="ru-RU" sz="1900" u="sng" dirty="0"/>
              <a:t>тест работает в идентичном окружении</a:t>
            </a:r>
            <a:r>
              <a:rPr lang="ru-RU" sz="1900" dirty="0"/>
              <a:t> на каждом запуске. Чтобы добиться такой организации, можно </a:t>
            </a:r>
            <a:r>
              <a:rPr lang="ru-RU" sz="1900" u="sng" dirty="0"/>
              <a:t>удалять файл после</a:t>
            </a:r>
            <a:r>
              <a:rPr lang="ru-RU" sz="1900" dirty="0"/>
              <a:t> выполнения каждого </a:t>
            </a:r>
            <a:r>
              <a:rPr lang="ru-RU" sz="1900" u="sng" dirty="0"/>
              <a:t>теста</a:t>
            </a:r>
            <a:r>
              <a:rPr lang="ru-RU" sz="1900" dirty="0"/>
              <a:t>. В большинстве ситуаций такое решение работает нормально, но все же не во всех.</a:t>
            </a:r>
          </a:p>
          <a:p>
            <a:pPr marL="0" indent="0" algn="l">
              <a:buNone/>
            </a:pP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вызываться для каждого теста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clean_file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os.path.isfile(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os.remove(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739212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E6A0-F6EB-AC8C-D0DA-4C679C1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30"/>
            <a:ext cx="10515600" cy="76376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F0A23-5A04-97B1-5D65-FFF67E83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182"/>
            <a:ext cx="10515600" cy="362803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u="sng" dirty="0"/>
              <a:t>Удаление файлов</a:t>
            </a:r>
            <a:r>
              <a:rPr lang="ru-RU" sz="2000" dirty="0"/>
              <a:t> перед записью — это </a:t>
            </a:r>
            <a:r>
              <a:rPr lang="ru-RU" sz="2000" u="sng" dirty="0"/>
              <a:t>не лучшее решение</a:t>
            </a:r>
            <a:r>
              <a:rPr lang="ru-RU" sz="2000" dirty="0"/>
              <a:t>, которое требует постоянного контроля происходящего. Придется все время об этом помнить. Чтобы не приходилось этим заниматься, можно </a:t>
            </a:r>
            <a:r>
              <a:rPr lang="ru-RU" sz="2000" b="1" dirty="0"/>
              <a:t>создавать временные директории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Временные директории в </a:t>
            </a:r>
            <a:r>
              <a:rPr lang="en" sz="2000" dirty="0"/>
              <a:t>Python </a:t>
            </a:r>
            <a:r>
              <a:rPr lang="ru-RU" sz="2000" dirty="0"/>
              <a:t>можно создавать двумя способами: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 помощью </a:t>
            </a:r>
            <a:r>
              <a:rPr lang="ru-RU" sz="2000" u="sng" dirty="0"/>
              <a:t>стандартной библиотеки</a:t>
            </a:r>
            <a:r>
              <a:rPr lang="ru-RU" sz="2000" dirty="0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tempfile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 помощью </a:t>
            </a:r>
            <a:r>
              <a:rPr lang="ru-RU" sz="2000" u="sng" dirty="0"/>
              <a:t>фикстуры</a:t>
            </a:r>
            <a:r>
              <a:rPr lang="ru-RU" sz="2000" dirty="0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tmp_path</a:t>
            </a:r>
            <a:r>
              <a:rPr lang="en" sz="2000" dirty="0"/>
              <a:t> </a:t>
            </a:r>
            <a:r>
              <a:rPr lang="ru-RU" sz="2000" dirty="0"/>
              <a:t>фреймворка </a:t>
            </a:r>
            <a:r>
              <a:rPr lang="en" sz="2000" dirty="0"/>
              <a:t>pytest </a:t>
            </a:r>
            <a:r>
              <a:rPr lang="ru-RU" sz="2000" dirty="0"/>
              <a:t>или любых других </a:t>
            </a:r>
            <a:r>
              <a:rPr lang="ru-RU" sz="2000" u="sng" dirty="0"/>
              <a:t>средств тестового фреймворка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После применения создается временная </a:t>
            </a:r>
            <a:r>
              <a:rPr lang="ru-RU" sz="2000" u="sng" dirty="0"/>
              <a:t>директория с уникальным именем</a:t>
            </a:r>
            <a:r>
              <a:rPr lang="ru-RU" sz="2000" dirty="0"/>
              <a:t>, затем все </a:t>
            </a:r>
            <a:r>
              <a:rPr lang="ru-RU" sz="2000" u="sng" dirty="0"/>
              <a:t>действия</a:t>
            </a:r>
            <a:r>
              <a:rPr lang="ru-RU" sz="2000" dirty="0"/>
              <a:t> происходят </a:t>
            </a:r>
            <a:r>
              <a:rPr lang="ru-RU" sz="2000" u="sng" dirty="0"/>
              <a:t>внутри нее</a:t>
            </a:r>
            <a:r>
              <a:rPr lang="ru-RU" sz="2000" dirty="0"/>
              <a:t>. У такой директории будет гарантирует уникальное имя.</a:t>
            </a:r>
            <a:br>
              <a:rPr lang="ru-RU" sz="2000" dirty="0"/>
            </a:br>
            <a:r>
              <a:rPr lang="ru-RU" sz="2000" dirty="0"/>
              <a:t>Удалять такие директории не нужно, потому что </a:t>
            </a:r>
            <a:r>
              <a:rPr lang="ru-RU" sz="2000" u="sng" dirty="0"/>
              <a:t>операционная система сама подчищает</a:t>
            </a:r>
            <a:r>
              <a:rPr lang="ru-RU" sz="2000" dirty="0"/>
              <a:t> их: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D4918-3F0B-08D3-FA62-67EC3BB16988}"/>
              </a:ext>
            </a:extLst>
          </p:cNvPr>
          <p:cNvSpPr txBox="1"/>
          <p:nvPr/>
        </p:nvSpPr>
        <p:spPr>
          <a:xfrm>
            <a:off x="2739977" y="4526961"/>
            <a:ext cx="673887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test_create_file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(tmp_path):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tmp_path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"sub"</a:t>
            </a:r>
            <a:b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d.mkdir()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"hello.txt"</a:t>
            </a:r>
            <a:b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p.write_text(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(tmp_path.iterdir()))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p.read_text()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'content'</a:t>
            </a:r>
            <a:endParaRPr lang="en" sz="2000" noProof="1">
              <a:solidFill>
                <a:srgbClr val="00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2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9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системного тестирования</a:t>
            </a:r>
          </a:p>
        </p:txBody>
      </p:sp>
      <p:sp>
        <p:nvSpPr>
          <p:cNvPr id="7" name="Google Shape;174;p8">
            <a:extLst>
              <a:ext uri="{FF2B5EF4-FFF2-40B4-BE49-F238E27FC236}">
                <a16:creationId xmlns:a16="http://schemas.microsoft.com/office/drawing/2014/main" id="{8722E2FF-79A4-AC88-3B03-8997929370F2}"/>
              </a:ext>
            </a:extLst>
          </p:cNvPr>
          <p:cNvSpPr txBox="1">
            <a:spLocks/>
          </p:cNvSpPr>
          <p:nvPr/>
        </p:nvSpPr>
        <p:spPr>
          <a:xfrm>
            <a:off x="838200" y="1520575"/>
            <a:ext cx="4932872" cy="5157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Тесты быстро окупаются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Максимально приближенно к действиям пользователя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Один тест находит много багов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Можно подключить к большинству ПО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000" dirty="0"/>
              <a:t>Тесты часто представляют собой отдельный проект и не зависят от кода самих систем </a:t>
            </a:r>
          </a:p>
        </p:txBody>
      </p:sp>
      <p:sp>
        <p:nvSpPr>
          <p:cNvPr id="8" name="Google Shape;175;p8">
            <a:extLst>
              <a:ext uri="{FF2B5EF4-FFF2-40B4-BE49-F238E27FC236}">
                <a16:creationId xmlns:a16="http://schemas.microsoft.com/office/drawing/2014/main" id="{6F3376AB-0AAC-1848-8DF7-675221989E2D}"/>
              </a:ext>
            </a:extLst>
          </p:cNvPr>
          <p:cNvSpPr txBox="1"/>
          <p:nvPr/>
        </p:nvSpPr>
        <p:spPr>
          <a:xfrm>
            <a:off x="5943600" y="1520576"/>
            <a:ext cx="5410200" cy="515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разработки требуются совместные усилия всей команды (аналитиков, разработчиков, тестировщиков)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локализации ошибки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Протестировать мы можем только то, что система выставляет в виде API или визуального интерфейса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92151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C569F-C7A0-0BBE-A066-E51B3D1C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" t="9407" r="3690" b="9323"/>
          <a:stretch/>
        </p:blipFill>
        <p:spPr>
          <a:xfrm>
            <a:off x="8677862" y="3922887"/>
            <a:ext cx="3344805" cy="29351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5BDC-6C92-6015-1939-7164400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23222" cy="662164"/>
          </a:xfrm>
        </p:spPr>
        <p:txBody>
          <a:bodyPr>
            <a:normAutofit/>
          </a:bodyPr>
          <a:lstStyle/>
          <a:p>
            <a:r>
              <a:rPr lang="ru-RU" sz="4000" dirty="0"/>
              <a:t>Тестирование с записью файлов: Виртуальная ФС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98BE9-1747-057B-D020-82516822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779"/>
            <a:ext cx="10515600" cy="3657599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еще один способ тестировать код, работающий с файловыми системами.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 помощью библиотеки</a:t>
            </a:r>
            <a:r>
              <a:rPr lang="ru-RU" sz="2000" noProof="1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pyfakefs</a:t>
            </a:r>
            <a:r>
              <a:rPr lang="ru-RU" sz="2000" noProof="1"/>
              <a:t> </a:t>
            </a:r>
            <a:r>
              <a:rPr lang="ru-RU" sz="2000" dirty="0"/>
              <a:t>во время тестов создается </a:t>
            </a:r>
            <a:r>
              <a:rPr lang="ru-RU" sz="2000" u="sng" dirty="0"/>
              <a:t>виртуальная файловая система</a:t>
            </a:r>
            <a:r>
              <a:rPr lang="ru-RU" sz="2000" dirty="0"/>
              <a:t>. Она автоматически подменяет реальную файловую систему для всех модулей, работающих с файловой системой.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значит, что тестируемую функцию трогать не надо. Эта функция продолжает думать, что она работает с реальным диском. Вся конфигурация при этом задается снаружи: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Этот способ дает идемпотентность из коробки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my_fakefs_test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"fs" – </a:t>
            </a:r>
            <a:r>
              <a:rPr lang="ru-RU" sz="2000" i="1" noProof="1">
                <a:solidFill>
                  <a:srgbClr val="99998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фикстура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для управления </a:t>
            </a: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VFS</a:t>
            </a:r>
            <a:b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fs.create_file(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os.path.exists(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6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B8AEC-7B74-0D38-AD5C-4260DA8D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" y="186707"/>
            <a:ext cx="10515600" cy="805752"/>
          </a:xfrm>
        </p:spPr>
        <p:txBody>
          <a:bodyPr>
            <a:normAutofit/>
          </a:bodyPr>
          <a:lstStyle/>
          <a:p>
            <a:r>
              <a:rPr lang="ru-RU" dirty="0"/>
              <a:t>Работа с БД: Транзакции + их откат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EB143-2242-055D-F777-12A0F4A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7" y="992459"/>
            <a:ext cx="11169004" cy="5678834"/>
          </a:xfrm>
        </p:spPr>
        <p:txBody>
          <a:bodyPr numCol="1"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Иногда побочный эффект — это просто дополнительное действие, которое скорее мешает протестировать основную логику.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b="1" dirty="0"/>
              <a:t>Как избежать побочных эффектов в тестировании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Допустим, хотим протестировать функцию, которая регистрирует пользователя. Она создает запись в базе данных и отправляет приветственное письмо: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'email'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'lala@example.com'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'qwerty'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register_user(params);</a:t>
            </a:r>
            <a:endParaRPr lang="ru-RU" sz="3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Эта функция делает много всего, но главное, что нас волнует – </a:t>
            </a:r>
            <a:r>
              <a:rPr lang="ru-RU" sz="3600" u="sng" dirty="0"/>
              <a:t>правильная регистрация пользователя</a:t>
            </a:r>
            <a:r>
              <a:rPr lang="ru-RU" sz="3600" dirty="0"/>
              <a:t>: добавление в БД записи о новом пользователе. Именно это и нужно </a:t>
            </a:r>
            <a:r>
              <a:rPr lang="ru-RU" sz="3600" u="sng" dirty="0"/>
              <a:t>проверять – наличие новой записи в базе данных</a:t>
            </a:r>
            <a:r>
              <a:rPr lang="ru-RU" sz="3600" dirty="0"/>
              <a:t> с правильно заполненными данными. А вот </a:t>
            </a:r>
            <a:r>
              <a:rPr lang="ru-RU" sz="3600" u="sng" dirty="0"/>
              <a:t>возвращаемое значение</a:t>
            </a:r>
            <a:r>
              <a:rPr lang="ru-RU" sz="3600" dirty="0"/>
              <a:t> функции нам никак </a:t>
            </a:r>
            <a:r>
              <a:rPr lang="ru-RU" sz="3600" u="sng" dirty="0"/>
              <a:t>не поможет</a:t>
            </a:r>
            <a:r>
              <a:rPr lang="ru-RU" sz="3600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Как правило, </a:t>
            </a:r>
            <a:r>
              <a:rPr lang="ru-RU" sz="3600" u="sng" dirty="0"/>
              <a:t>базу данных</a:t>
            </a:r>
            <a:r>
              <a:rPr lang="ru-RU" sz="3600" dirty="0"/>
              <a:t> в тестах не прячут. В веб-фреймворках она </a:t>
            </a:r>
            <a:r>
              <a:rPr lang="ru-RU" sz="3600" u="sng" dirty="0"/>
              <a:t>доступна в тестовой среде</a:t>
            </a:r>
            <a:r>
              <a:rPr lang="ru-RU" sz="3600" dirty="0"/>
              <a:t> и </a:t>
            </a:r>
            <a:r>
              <a:rPr lang="ru-RU" sz="3600" u="sng" dirty="0"/>
              <a:t>работает как обычно</a:t>
            </a:r>
            <a:r>
              <a:rPr lang="ru-RU" sz="3600" dirty="0"/>
              <a:t>. </a:t>
            </a:r>
            <a:r>
              <a:rPr lang="ru-RU" sz="3600" u="sng" dirty="0"/>
              <a:t>Идемпотентность</a:t>
            </a:r>
            <a:r>
              <a:rPr lang="ru-RU" sz="3600" dirty="0"/>
              <a:t> в ней достигается </a:t>
            </a:r>
            <a:r>
              <a:rPr lang="ru-RU" sz="3600" u="sng" dirty="0"/>
              <a:t>за счет транзакций</a:t>
            </a:r>
            <a:r>
              <a:rPr lang="ru-RU" sz="3600" dirty="0"/>
              <a:t>. Перед тестом </a:t>
            </a:r>
            <a:r>
              <a:rPr lang="ru-RU" sz="3600" u="sng" dirty="0"/>
              <a:t>транзакция начинается</a:t>
            </a:r>
            <a:r>
              <a:rPr lang="ru-RU" sz="3600" dirty="0"/>
              <a:t> и после теста </a:t>
            </a:r>
            <a:r>
              <a:rPr lang="ru-RU" sz="3600" u="sng" dirty="0"/>
              <a:t>откатывается</a:t>
            </a:r>
            <a:r>
              <a:rPr lang="ru-RU" sz="3600" dirty="0"/>
              <a:t>. Благодаря этому, каждый тест запускается в идентичном окружении и не важно как он его меняет.</a:t>
            </a:r>
          </a:p>
        </p:txBody>
      </p:sp>
    </p:spTree>
    <p:extLst>
      <p:ext uri="{BB962C8B-B14F-4D97-AF65-F5344CB8AC3E}">
        <p14:creationId xmlns:p14="http://schemas.microsoft.com/office/powerpoint/2010/main" val="3548692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9906-1D57-B642-1745-973B48A4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62"/>
            <a:ext cx="10515600" cy="729578"/>
          </a:xfrm>
        </p:spPr>
        <p:txBody>
          <a:bodyPr/>
          <a:lstStyle/>
          <a:p>
            <a:r>
              <a:rPr lang="ru-RU" dirty="0"/>
              <a:t>Транзакции + их откат — 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43031-0B3A-3F19-3DF8-69067BF5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73302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Соединение с </a:t>
            </a:r>
            <a:r>
              <a:rPr lang="en-US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создается один раз на в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 тесты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pytest.fixture(scope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"session"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create_engine(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conn_params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engine.connect()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Транзакция стартует и откатывается на каждый тест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(connection):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connection.begin()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connection.rollback()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тест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Внутри идет добавление данных в базу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Извлекаем пользователя из базы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18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8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6202-EBF3-944D-5F88-C88A300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8" y="109556"/>
            <a:ext cx="10515600" cy="763764"/>
          </a:xfrm>
        </p:spPr>
        <p:txBody>
          <a:bodyPr/>
          <a:lstStyle/>
          <a:p>
            <a:r>
              <a:rPr lang="ru-RU" dirty="0"/>
              <a:t>Переменные </a:t>
            </a:r>
            <a:r>
              <a:rPr lang="en-US" noProof="1"/>
              <a:t>«is_prod» / «is_test»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03100-75E1-DE50-D603-48768CAB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5" y="848467"/>
            <a:ext cx="10515600" cy="68781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А вот с отправкой писем все сложнее. Ее точно делать нельзя, но как этого добиться? Посмотрите, как может выглядеть функция регистрации пользователя: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8CA8E-0DC0-5FBE-C9B8-419B018AA880}"/>
              </a:ext>
            </a:extLst>
          </p:cNvPr>
          <p:cNvSpPr txBox="1"/>
          <p:nvPr/>
        </p:nvSpPr>
        <p:spPr>
          <a:xfrm>
            <a:off x="619255" y="1621030"/>
            <a:ext cx="10515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ot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 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271D2-7F8B-D794-E070-72E9CB48FAB5}"/>
              </a:ext>
            </a:extLst>
          </p:cNvPr>
          <p:cNvSpPr txBox="1"/>
          <p:nvPr/>
        </p:nvSpPr>
        <p:spPr>
          <a:xfrm>
            <a:off x="546269" y="3389364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Существует несколько </a:t>
            </a:r>
            <a:r>
              <a:rPr lang="ru-RU" sz="2000" u="sng" dirty="0"/>
              <a:t>подходов, позволяющих отключить побочные эффекты</a:t>
            </a:r>
            <a:r>
              <a:rPr lang="ru-RU" sz="2000" dirty="0"/>
              <a:t> (отправку </a:t>
            </a:r>
            <a:r>
              <a:rPr lang="en-US" sz="2000" dirty="0"/>
              <a:t>email</a:t>
            </a:r>
            <a:r>
              <a:rPr lang="ru-RU" sz="2000" dirty="0"/>
              <a:t>) в тестах. Самый </a:t>
            </a:r>
            <a:r>
              <a:rPr lang="ru-RU" sz="2000" u="sng" dirty="0"/>
              <a:t>простой способ</a:t>
            </a:r>
            <a:r>
              <a:rPr lang="ru-RU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A4C8-F0E5-E191-1402-8DA8BB8BE569}"/>
              </a:ext>
            </a:extLst>
          </p:cNvPr>
          <p:cNvSpPr txBox="1"/>
          <p:nvPr/>
        </p:nvSpPr>
        <p:spPr>
          <a:xfrm>
            <a:off x="619255" y="4080067"/>
            <a:ext cx="1051559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Выполняем этот код, только если мы не в тестовой среде</a:t>
            </a:r>
            <a:b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(os.environ[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'PROJECT_ENV'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send_email(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'registration'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, user);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C818F-F44B-ABEE-9CAE-FB6F7E29A9CE}"/>
              </a:ext>
            </a:extLst>
          </p:cNvPr>
          <p:cNvSpPr txBox="1"/>
          <p:nvPr/>
        </p:nvSpPr>
        <p:spPr>
          <a:xfrm>
            <a:off x="619255" y="4996535"/>
            <a:ext cx="1113915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000" dirty="0"/>
              <a:t>— </a:t>
            </a:r>
            <a:r>
              <a:rPr lang="ru-RU" sz="2000" u="sng" dirty="0"/>
              <a:t>переменная окружения</a:t>
            </a:r>
            <a:r>
              <a:rPr lang="ru-RU" sz="2000" dirty="0"/>
              <a:t> / переменная в </a:t>
            </a:r>
            <a:r>
              <a:rPr lang="ru-RU" sz="2000" u="sng" dirty="0"/>
              <a:t>конфигурации</a:t>
            </a:r>
            <a:r>
              <a:rPr lang="ru-RU" sz="2000" dirty="0"/>
              <a:t>, которая показывает среду выполнения: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/>
              <a:t>Несмотря на простоту использования, такой подход считается плохой практикой: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/>
              <a:t>Происходит </a:t>
            </a:r>
            <a:r>
              <a:rPr lang="ru-RU" sz="2000" u="sng" dirty="0"/>
              <a:t>нарушение абстракции</a:t>
            </a:r>
            <a:r>
              <a:rPr lang="ru-RU" sz="2000" dirty="0"/>
              <a:t> — код начинает знать, где он выполняется. Со временем таких проверок становится все больше, код становится грязнее.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/>
              <a:t>Если нам все же надо убедиться, что </a:t>
            </a:r>
            <a:r>
              <a:rPr lang="ru-RU" sz="2000" u="sng" dirty="0"/>
              <a:t>письмо отправляется с правильными данными</a:t>
            </a:r>
            <a:r>
              <a:rPr lang="ru-RU" sz="2000" dirty="0"/>
              <a:t>, то мы не сможем этого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332575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6EFD-7BA7-ADD8-7C06-FA5ED5F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83"/>
            <a:ext cx="10701270" cy="74634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Поддержка режима тестирования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CAB60-93E9-B1BF-E70F-D4A93AB7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914"/>
            <a:ext cx="10515600" cy="66180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Следующий способ – </a:t>
            </a:r>
            <a:r>
              <a:rPr lang="ru-RU" sz="2000" u="sng" dirty="0"/>
              <a:t>поддержка режима тестирования внутри</a:t>
            </a:r>
            <a:r>
              <a:rPr lang="ru-RU" sz="2000" dirty="0"/>
              <a:t> самой </a:t>
            </a:r>
            <a:r>
              <a:rPr lang="ru-RU" sz="2000" u="sng" dirty="0"/>
              <a:t>библиотеки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где-нибудь на этапе инициализации тестов можно сделать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FB425E-1EC1-57B0-EBD9-35EBEA4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689" y="4481689"/>
            <a:ext cx="2376311" cy="2376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0C583-D5F3-957F-2BF9-F27302AFA1BC}"/>
              </a:ext>
            </a:extLst>
          </p:cNvPr>
          <p:cNvSpPr txBox="1"/>
          <p:nvPr/>
        </p:nvSpPr>
        <p:spPr>
          <a:xfrm>
            <a:off x="914401" y="1718509"/>
            <a:ext cx="60981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 выполнения тестов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mailer.test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F1DE9-C111-96F9-5D57-0B5252170481}"/>
              </a:ext>
            </a:extLst>
          </p:cNvPr>
          <p:cNvSpPr txBox="1"/>
          <p:nvPr/>
        </p:nvSpPr>
        <p:spPr>
          <a:xfrm>
            <a:off x="838199" y="2785694"/>
            <a:ext cx="107012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Теперь в любом другом месте, где импортируется и используется функция </a:t>
            </a:r>
            <a:r>
              <a:rPr lang="en" sz="2000" noProof="1"/>
              <a:t>send_email(),</a:t>
            </a:r>
            <a:r>
              <a:rPr lang="en" sz="2000" dirty="0"/>
              <a:t> </a:t>
            </a:r>
            <a:r>
              <a:rPr lang="ru-RU" sz="2000" dirty="0"/>
              <a:t>реальная отправка происходить не будет: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37B63-732C-DFC2-884B-4FCC464BF781}"/>
              </a:ext>
            </a:extLst>
          </p:cNvPr>
          <p:cNvSpPr txBox="1"/>
          <p:nvPr/>
        </p:nvSpPr>
        <p:spPr>
          <a:xfrm>
            <a:off x="901522" y="3694541"/>
            <a:ext cx="874368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Ничего не происходит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mailer.send_email(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sz="18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user);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отличие от варианта с переменной окружения,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 этом случае прикладной код ни о чем не догадывается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3A6D2-0E61-0E02-4A83-C94EBD9A21BA}"/>
              </a:ext>
            </a:extLst>
          </p:cNvPr>
          <p:cNvSpPr txBox="1"/>
          <p:nvPr/>
        </p:nvSpPr>
        <p:spPr>
          <a:xfrm>
            <a:off x="838199" y="5138517"/>
            <a:ext cx="84742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Обычно информация о том, как правильно включить режим тестирования,</a:t>
            </a:r>
            <a:br>
              <a:rPr lang="en-US" sz="2000" dirty="0"/>
            </a:br>
            <a:r>
              <a:rPr lang="ru-RU" sz="2000" dirty="0"/>
              <a:t>находится в официальной документации конкретной библиотеки.</a:t>
            </a:r>
            <a:br>
              <a:rPr lang="en-US" sz="2000" dirty="0"/>
            </a:br>
            <a:r>
              <a:rPr lang="ru-RU" sz="2000" dirty="0"/>
              <a:t>Но что делать, </a:t>
            </a:r>
            <a:r>
              <a:rPr lang="ru-RU" sz="2000" u="sng" dirty="0"/>
              <a:t>если</a:t>
            </a:r>
            <a:r>
              <a:rPr lang="ru-RU" sz="2000" dirty="0"/>
              <a:t> используемая </a:t>
            </a:r>
            <a:r>
              <a:rPr lang="ru-RU" sz="2000" u="sng" dirty="0"/>
              <a:t>библиотека не поддерживает</a:t>
            </a:r>
            <a:br>
              <a:rPr lang="en-US" sz="2000" u="sng" dirty="0"/>
            </a:br>
            <a:r>
              <a:rPr lang="ru-RU" sz="2000" u="sng" dirty="0"/>
              <a:t>режим тестирования</a:t>
            </a:r>
            <a:r>
              <a:rPr lang="ru-RU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8591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414DF-6993-81CE-7530-5DF5255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1" y="105479"/>
            <a:ext cx="10515600" cy="741186"/>
          </a:xfrm>
        </p:spPr>
        <p:txBody>
          <a:bodyPr/>
          <a:lstStyle/>
          <a:p>
            <a:r>
              <a:rPr lang="ru-RU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EB289-485A-F0A4-18E7-88BB2DFC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846666"/>
            <a:ext cx="5525036" cy="59058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Существует еще один, универсальный способ, основан на применении </a:t>
            </a:r>
            <a:r>
              <a:rPr lang="ru-RU" sz="2000" b="1" dirty="0"/>
              <a:t>инверсии зависимостей</a:t>
            </a:r>
            <a:r>
              <a:rPr lang="ru-RU" sz="2000" dirty="0"/>
              <a:t>. Программу можно изменить так, чтобы она вызывала функцию </a:t>
            </a:r>
            <a:r>
              <a:rPr lang="en" sz="2000" noProof="1"/>
              <a:t>send_email()</a:t>
            </a:r>
            <a:r>
              <a:rPr lang="en" sz="2000" dirty="0"/>
              <a:t> </a:t>
            </a:r>
            <a:r>
              <a:rPr lang="ru-RU" sz="2000" dirty="0"/>
              <a:t>не напрямую, а принимала ее как параметр: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rgbClr val="C00000"/>
                </a:solidFill>
              </a:rPr>
              <a:t>Минусы:</a:t>
            </a:r>
            <a:br>
              <a:rPr lang="ru-RU" sz="2000" dirty="0"/>
            </a:br>
            <a:r>
              <a:rPr lang="ru-RU" sz="2000" dirty="0"/>
              <a:t>Такой способ </a:t>
            </a:r>
            <a:r>
              <a:rPr lang="ru-RU" sz="2000" u="sng" dirty="0"/>
              <a:t>сложнее в реализации</a:t>
            </a:r>
            <a:r>
              <a:rPr lang="ru-RU" sz="2000" dirty="0"/>
              <a:t>, особенно если функция находится </a:t>
            </a:r>
            <a:r>
              <a:rPr lang="ru-RU" sz="2000" u="sng" dirty="0"/>
              <a:t>глубоко в стеке вызовов</a:t>
            </a:r>
            <a:r>
              <a:rPr lang="ru-RU" sz="2000" dirty="0"/>
              <a:t>. Придется </a:t>
            </a:r>
            <a:r>
              <a:rPr lang="ru-RU" sz="2000" u="sng" dirty="0"/>
              <a:t>пробрасывать</a:t>
            </a:r>
            <a:r>
              <a:rPr lang="ru-RU" sz="2000" dirty="0"/>
              <a:t> нужные зависимости </a:t>
            </a:r>
            <a:r>
              <a:rPr lang="ru-RU" sz="2000" u="sng" dirty="0"/>
              <a:t>через всю цепочку</a:t>
            </a:r>
            <a:r>
              <a:rPr lang="ru-RU" sz="2000" dirty="0"/>
              <a:t> функций сверху вниз. Самих </a:t>
            </a:r>
            <a:r>
              <a:rPr lang="ru-RU" sz="2000" u="sng" dirty="0"/>
              <a:t>зависимостей может быть много</a:t>
            </a:r>
            <a:r>
              <a:rPr lang="ru-RU" sz="2000" dirty="0"/>
              <a:t>, и чем больше используется инверсия, тем </a:t>
            </a:r>
            <a:r>
              <a:rPr lang="ru-RU" sz="2000" u="sng" dirty="0"/>
              <a:t>сложнее код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Плюсы:</a:t>
            </a:r>
            <a:br>
              <a:rPr lang="ru-RU" sz="2000" dirty="0"/>
            </a:br>
            <a:r>
              <a:rPr lang="ru-RU" sz="2000" dirty="0"/>
              <a:t>Ни библиотека, ни </a:t>
            </a:r>
            <a:r>
              <a:rPr lang="ru-RU" sz="2000" u="sng" dirty="0"/>
              <a:t>код ничего не знают про тесты</a:t>
            </a:r>
            <a:r>
              <a:rPr lang="ru-RU" sz="2000" dirty="0"/>
              <a:t>. Этот способ наиболее </a:t>
            </a:r>
            <a:r>
              <a:rPr lang="ru-RU" sz="2000" u="sng" dirty="0"/>
              <a:t>гибкий</a:t>
            </a:r>
            <a:r>
              <a:rPr lang="ru-RU" sz="2000" dirty="0"/>
              <a:t>, он позволяет задавать конкретное поведение для конкретной ситуации.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5091-FA15-DC73-CE3B-D477CD0F2150}"/>
              </a:ext>
            </a:extLst>
          </p:cNvPr>
          <p:cNvSpPr txBox="1"/>
          <p:nvPr/>
        </p:nvSpPr>
        <p:spPr>
          <a:xfrm>
            <a:off x="6096000" y="854293"/>
            <a:ext cx="6098146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mymodule.py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1800" b="1" noProof="1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Ставим значение по умолчанию,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чтобы не пришлось постоянно указывать функцию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(send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not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send(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'registration@gmail.com'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ru-RU" i="1" noProof="1">
              <a:solidFill>
                <a:srgbClr val="99998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mytest.py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Например, письмо можно вывести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терминал для удобства отладки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18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BDD6-2656-40AC-305E-E3687B96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" y="397095"/>
            <a:ext cx="11321137" cy="65913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r>
              <a:rPr lang="en-US" sz="4400" dirty="0"/>
              <a:t> / </a:t>
            </a:r>
            <a:r>
              <a:rPr lang="ru-RU" sz="4400" dirty="0"/>
              <a:t>запросов к </a:t>
            </a:r>
            <a:r>
              <a:rPr lang="en-US" sz="4400" dirty="0"/>
              <a:t>API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5048-FF78-E1AD-15B4-50FF1D2D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289244"/>
            <a:ext cx="3747752" cy="2594490"/>
          </a:xfrm>
          <a:noFill/>
        </p:spPr>
        <p:txBody>
          <a:bodyPr numCol="1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Предположим, что у нас есть функция, которая анализирует приватные репозитории на </a:t>
            </a:r>
            <a:r>
              <a:rPr lang="en" sz="2000" dirty="0"/>
              <a:t>GitHub </a:t>
            </a:r>
            <a:r>
              <a:rPr lang="ru-RU" sz="2000" dirty="0"/>
              <a:t>одной конкретной организации. При этом функция возвращает форки — репозитории, отпочкованные от основного репозитория: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5EABF-C434-6E96-72A3-C55A2F198A5D}"/>
              </a:ext>
            </a:extLst>
          </p:cNvPr>
          <p:cNvSpPr txBox="1"/>
          <p:nvPr/>
        </p:nvSpPr>
        <p:spPr>
          <a:xfrm>
            <a:off x="4159876" y="1289244"/>
            <a:ext cx="803212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Библиотека для работы с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API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ghcli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'access_token'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список репозиториев указанной организации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ghcli.get_user(username).get_repos(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-US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12086-B73F-C259-CF8F-53653DA19872}"/>
              </a:ext>
            </a:extLst>
          </p:cNvPr>
          <p:cNvSpPr txBox="1"/>
          <p:nvPr/>
        </p:nvSpPr>
        <p:spPr>
          <a:xfrm>
            <a:off x="412124" y="4036849"/>
            <a:ext cx="11204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Давайте ее протестируем. Что мы хотим от этой функции? В первую очередь убедиться, что она работает правильно – возвращает массив имен приватных форков.</a:t>
            </a:r>
            <a:endParaRPr lang="en-US" sz="2000" dirty="0"/>
          </a:p>
          <a:p>
            <a:pPr marL="0" indent="0" algn="l">
              <a:buNone/>
            </a:pPr>
            <a:r>
              <a:rPr lang="ru-RU" sz="2000" dirty="0"/>
              <a:t>Идеальный тест выглядел бы так: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B2CBB-30FA-7483-C846-9ABF6E1FD2B4}"/>
              </a:ext>
            </a:extLst>
          </p:cNvPr>
          <p:cNvSpPr txBox="1"/>
          <p:nvPr/>
        </p:nvSpPr>
        <p:spPr>
          <a:xfrm>
            <a:off x="437563" y="5144537"/>
            <a:ext cx="8718997" cy="1065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yorg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</a:p>
        </p:txBody>
      </p:sp>
    </p:spTree>
    <p:extLst>
      <p:ext uri="{BB962C8B-B14F-4D97-AF65-F5344CB8AC3E}">
        <p14:creationId xmlns:p14="http://schemas.microsoft.com/office/powerpoint/2010/main" val="14660193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FCD78-24BA-8F02-D363-EC4A878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4F6F7-8501-4B6D-4847-6718C4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33"/>
            <a:ext cx="10515600" cy="518654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 сожалению, не все так просто. Внутри функции выполняется </a:t>
            </a:r>
            <a:r>
              <a:rPr lang="en" sz="2000" dirty="0"/>
              <a:t>HTTP-</a:t>
            </a:r>
            <a:r>
              <a:rPr lang="ru-RU" sz="2000" dirty="0"/>
              <a:t>запрос.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Какие проблемы из-за этого могут возникнуть: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Нестабильная сеть может </a:t>
            </a:r>
            <a:r>
              <a:rPr lang="ru-RU" sz="2000" b="1" dirty="0"/>
              <a:t>тормозить</a:t>
            </a:r>
            <a:r>
              <a:rPr lang="ru-RU" sz="2000" dirty="0"/>
              <a:t> выполнение тестов и приводить к </a:t>
            </a:r>
            <a:r>
              <a:rPr lang="ru-RU" sz="2000" b="1" dirty="0"/>
              <a:t>фантомным ошибкам</a:t>
            </a:r>
            <a:r>
              <a:rPr lang="ru-RU" sz="2000" dirty="0"/>
              <a:t>. Тесты будут иногда проходить, иногда нет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У </a:t>
            </a:r>
            <a:r>
              <a:rPr lang="en" sz="2000" dirty="0"/>
              <a:t>github.com </a:t>
            </a:r>
            <a:r>
              <a:rPr lang="ru-RU" sz="2000" dirty="0"/>
              <a:t>и других подобных сервисов установлены временные </a:t>
            </a:r>
            <a:r>
              <a:rPr lang="ru-RU" sz="2000" b="1" dirty="0"/>
              <a:t>ограничения на запросы</a:t>
            </a:r>
            <a:r>
              <a:rPr lang="ru-RU" sz="2000" dirty="0"/>
              <a:t> — в секунду, в час и так далее. Скорее всего, тесты начнут </a:t>
            </a:r>
            <a:r>
              <a:rPr lang="ru-RU" sz="2000" b="1" dirty="0"/>
              <a:t>упираться в</a:t>
            </a:r>
            <a:r>
              <a:rPr lang="ru-RU" sz="2000" dirty="0"/>
              <a:t> эти </a:t>
            </a:r>
            <a:r>
              <a:rPr lang="ru-RU" sz="2000" b="1" dirty="0"/>
              <a:t>лимиты</a:t>
            </a:r>
            <a:r>
              <a:rPr lang="ru-RU" sz="2000" dirty="0"/>
              <a:t>. Есть вероятность, что </a:t>
            </a:r>
            <a:r>
              <a:rPr lang="en" sz="2000" dirty="0"/>
              <a:t>GitHub </a:t>
            </a:r>
            <a:r>
              <a:rPr lang="ru-RU" sz="2000" b="1" dirty="0"/>
              <a:t>заблокирует хост</a:t>
            </a:r>
            <a:r>
              <a:rPr lang="ru-RU" sz="2000" dirty="0"/>
              <a:t>, с которого идут запросы.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Реальные </a:t>
            </a:r>
            <a:r>
              <a:rPr lang="ru-RU" sz="2000" b="1" dirty="0"/>
              <a:t>данные</a:t>
            </a:r>
            <a:r>
              <a:rPr lang="ru-RU" sz="2000" dirty="0"/>
              <a:t> на </a:t>
            </a:r>
            <a:r>
              <a:rPr lang="en" sz="2000" dirty="0"/>
              <a:t>GitHub </a:t>
            </a:r>
            <a:r>
              <a:rPr lang="ru-RU" sz="2000" dirty="0"/>
              <a:t>не статичны, они </a:t>
            </a:r>
            <a:r>
              <a:rPr lang="ru-RU" sz="2000" b="1" dirty="0"/>
              <a:t>могут меняться</a:t>
            </a:r>
            <a:r>
              <a:rPr lang="ru-RU" sz="2000" dirty="0"/>
              <a:t>. Это опять же приведет к ошибкам и необходимости править тесты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этом примере </a:t>
            </a:r>
            <a:r>
              <a:rPr lang="en" sz="2000" dirty="0"/>
              <a:t>HTTP-</a:t>
            </a:r>
            <a:r>
              <a:rPr lang="ru-RU" sz="2000" dirty="0"/>
              <a:t>запрос воспринимается как помеха к</a:t>
            </a:r>
            <a:br>
              <a:rPr lang="en-US" sz="2000" dirty="0"/>
            </a:br>
            <a:r>
              <a:rPr lang="ru-RU" sz="2000" dirty="0"/>
              <a:t>тому,</a:t>
            </a:r>
            <a:r>
              <a:rPr lang="en-US" sz="2000" dirty="0"/>
              <a:t> </a:t>
            </a:r>
            <a:r>
              <a:rPr lang="ru-RU" sz="2000" dirty="0"/>
              <a:t>чтобы протестировать нашу основную логику.</a:t>
            </a:r>
            <a:br>
              <a:rPr lang="en-US" sz="2000" dirty="0"/>
            </a:br>
            <a:r>
              <a:rPr lang="ru-RU" sz="2000" dirty="0"/>
              <a:t>Мы </a:t>
            </a:r>
            <a:r>
              <a:rPr lang="ru-RU" sz="2000" b="1" dirty="0"/>
              <a:t>доверяем</a:t>
            </a:r>
            <a:r>
              <a:rPr lang="ru-RU" sz="2000" dirty="0"/>
              <a:t> </a:t>
            </a:r>
            <a:r>
              <a:rPr lang="en" sz="2000" dirty="0"/>
              <a:t>PyGithub </a:t>
            </a:r>
            <a:r>
              <a:rPr lang="ru-RU" sz="2000" dirty="0"/>
              <a:t>и его библиотеке </a:t>
            </a:r>
            <a:r>
              <a:rPr lang="en" sz="2000" b="1" dirty="0"/>
              <a:t>github</a:t>
            </a:r>
            <a:r>
              <a:rPr lang="en" sz="2000" dirty="0"/>
              <a:t> —</a:t>
            </a:r>
            <a:br>
              <a:rPr lang="en" sz="2000" dirty="0"/>
            </a:br>
            <a:r>
              <a:rPr lang="ru-RU" sz="2000" dirty="0"/>
              <a:t>то есть</a:t>
            </a:r>
            <a:r>
              <a:rPr lang="en-US" sz="2000" dirty="0"/>
              <a:t>,</a:t>
            </a:r>
            <a:r>
              <a:rPr lang="ru-RU" sz="2000" dirty="0"/>
              <a:t> нам </a:t>
            </a:r>
            <a:r>
              <a:rPr lang="ru-RU" sz="2000" b="1" dirty="0"/>
              <a:t>не нужно проверять</a:t>
            </a:r>
            <a:r>
              <a:rPr lang="ru-RU" sz="2000" dirty="0"/>
              <a:t>, что она работает правильно.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D38265-2937-EBC4-D9EA-06A982AE8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" b="9205"/>
          <a:stretch/>
        </p:blipFill>
        <p:spPr>
          <a:xfrm>
            <a:off x="8010659" y="4521625"/>
            <a:ext cx="4181341" cy="22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58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FD34-C1C3-6075-069E-6D49C6E5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5" y="187261"/>
            <a:ext cx="10902244" cy="715853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94330-735B-240F-FF26-CD0D45BD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65" y="838719"/>
            <a:ext cx="10515600" cy="715853"/>
          </a:xfrm>
        </p:spPr>
        <p:txBody>
          <a:bodyPr numCol="1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использовать инверсию зависимостей, добавим вторым аргументом функции сам клиент </a:t>
            </a:r>
            <a:r>
              <a:rPr lang="en" sz="2000" dirty="0"/>
              <a:t>github. </a:t>
            </a:r>
            <a:r>
              <a:rPr lang="ru-RU" sz="2000" dirty="0"/>
              <a:t>Так мы сможем подменить его в тестах: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E295A-14AF-FA1F-A220-D37DA2E7E2EF}"/>
              </a:ext>
            </a:extLst>
          </p:cNvPr>
          <p:cNvSpPr txBox="1"/>
          <p:nvPr/>
        </p:nvSpPr>
        <p:spPr>
          <a:xfrm>
            <a:off x="402465" y="1541693"/>
            <a:ext cx="9761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Клиент для работы с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передается снаружи, его можно подменить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Логика повторяется, за исключением работы с клиентом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918CC-4BE4-E2D8-23E8-19C49222313E}"/>
              </a:ext>
            </a:extLst>
          </p:cNvPr>
          <p:cNvSpPr txBox="1"/>
          <p:nvPr/>
        </p:nvSpPr>
        <p:spPr>
          <a:xfrm>
            <a:off x="324795" y="3389089"/>
            <a:ext cx="51616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Нам придется реализовать фейковый клиент, который ведет себя примерно так же, как и реальный </a:t>
            </a:r>
            <a:r>
              <a:rPr lang="en" sz="2000" dirty="0"/>
              <a:t>Github. </a:t>
            </a:r>
            <a:r>
              <a:rPr lang="ru-RU" sz="2000" dirty="0"/>
              <a:t>Разница только в том, что наш клиент не выполняет сетевых запросов.</a:t>
            </a:r>
            <a:br>
              <a:rPr lang="en-US" sz="2000" dirty="0"/>
            </a:br>
            <a:r>
              <a:rPr lang="ru-RU" sz="2000" dirty="0"/>
              <a:t>Также нам нужно описать конкретные данные, которые вернут вызовы </a:t>
            </a:r>
            <a:r>
              <a:rPr lang="en" sz="2000" noProof="1"/>
              <a:t>get_user() </a:t>
            </a:r>
            <a:r>
              <a:rPr lang="ru-RU" sz="2000" noProof="1"/>
              <a:t>и </a:t>
            </a:r>
            <a:r>
              <a:rPr lang="en" sz="2000" noProof="1"/>
              <a:t>get_repos()</a:t>
            </a:r>
            <a:r>
              <a:rPr lang="en" sz="2000" dirty="0"/>
              <a:t>. </a:t>
            </a:r>
            <a:r>
              <a:rPr lang="ru-RU" sz="2000" dirty="0"/>
              <a:t>Только в таком случае мы сможем протестировать, что функция </a:t>
            </a:r>
            <a:r>
              <a:rPr lang="en" sz="2000" noProof="1"/>
              <a:t>get_private_fork_names()</a:t>
            </a:r>
            <a:r>
              <a:rPr lang="en" sz="2000" dirty="0"/>
              <a:t> </a:t>
            </a:r>
            <a:r>
              <a:rPr lang="ru-RU" sz="2000" dirty="0"/>
              <a:t>работает корректно: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0C397-9850-DF87-4B5E-C18A78C4CD88}"/>
              </a:ext>
            </a:extLst>
          </p:cNvPr>
          <p:cNvSpPr txBox="1"/>
          <p:nvPr/>
        </p:nvSpPr>
        <p:spPr>
          <a:xfrm>
            <a:off x="5486400" y="3394555"/>
            <a:ext cx="661544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Структура описывает только ту часть,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которая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необходима для вызова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client.get_user.get_repos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4455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GithubFake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описываем желаемые данные, которые вернём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__init__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data):</a:t>
            </a:r>
            <a:b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сами себя, чтобы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cl.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get_repos()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br>
              <a:rPr lang="ru-RU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переданные в начале данные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7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DDB1-3AAB-9AC8-37D1-20B9364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9978" cy="910519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11B7-53F0-7153-0BBA-A7B0CFAB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3645"/>
            <a:ext cx="10752786" cy="184360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тестировании подобные </a:t>
            </a:r>
            <a:r>
              <a:rPr lang="ru-RU" sz="2000" b="1" dirty="0"/>
              <a:t>фейковые объекты</a:t>
            </a:r>
            <a:r>
              <a:rPr lang="ru-RU" sz="2000" dirty="0"/>
              <a:t> или функции используются часто. У них есть специальное название – </a:t>
            </a:r>
            <a:r>
              <a:rPr lang="en-US" sz="2000" b="1" dirty="0"/>
              <a:t>stub</a:t>
            </a:r>
            <a:r>
              <a:rPr lang="en-US" sz="2000" dirty="0"/>
              <a:t> (</a:t>
            </a:r>
            <a:r>
              <a:rPr lang="ru-RU" sz="2000" dirty="0"/>
              <a:t>англ.: </a:t>
            </a:r>
            <a:r>
              <a:rPr lang="ru-RU" sz="2000" b="1" dirty="0"/>
              <a:t>заглушка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Stub</a:t>
            </a:r>
            <a:r>
              <a:rPr lang="ru-RU" sz="2000" dirty="0"/>
              <a:t> </a:t>
            </a:r>
            <a:r>
              <a:rPr lang="ru-RU" sz="2000" b="1" dirty="0"/>
              <a:t>заменяет реальный объект или функцию</a:t>
            </a:r>
            <a:r>
              <a:rPr lang="ru-RU" sz="2000" dirty="0"/>
              <a:t>, чтобы мы могли </a:t>
            </a:r>
            <a:r>
              <a:rPr lang="ru-RU" sz="2000" b="1" dirty="0"/>
              <a:t>избежать побочных эффектов</a:t>
            </a:r>
            <a:r>
              <a:rPr lang="ru-RU" sz="2000" dirty="0"/>
              <a:t> или </a:t>
            </a:r>
            <a:r>
              <a:rPr lang="ru-RU" sz="2000" b="1" dirty="0"/>
              <a:t>сделать код детерминированным</a:t>
            </a:r>
            <a:r>
              <a:rPr lang="ru-RU" sz="2000" dirty="0"/>
              <a:t>. </a:t>
            </a:r>
            <a:r>
              <a:rPr lang="en-US" sz="2000" dirty="0"/>
              <a:t>Stub</a:t>
            </a:r>
            <a:r>
              <a:rPr lang="ru-RU" sz="2000" dirty="0"/>
              <a:t> не используется для проверки чего-либо — он лишь </a:t>
            </a:r>
            <a:r>
              <a:rPr lang="ru-RU" sz="2000" u="sng" dirty="0"/>
              <a:t>позволяет изолировать</a:t>
            </a:r>
            <a:r>
              <a:rPr lang="ru-RU" sz="2000" dirty="0"/>
              <a:t> ту </a:t>
            </a:r>
            <a:r>
              <a:rPr lang="ru-RU" sz="2000" u="sng" dirty="0"/>
              <a:t>часть</a:t>
            </a:r>
            <a:r>
              <a:rPr lang="en-US" sz="2000" u="sng" dirty="0"/>
              <a:t> </a:t>
            </a:r>
            <a:r>
              <a:rPr lang="ru-RU" sz="2000" u="sng" dirty="0"/>
              <a:t>кода, которая мешает тестированию</a:t>
            </a:r>
            <a:r>
              <a:rPr lang="ru-RU" sz="2000" dirty="0"/>
              <a:t> основной логики.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4AB76-5E26-90C1-33CE-A278B58CE60C}"/>
              </a:ext>
            </a:extLst>
          </p:cNvPr>
          <p:cNvSpPr txBox="1"/>
          <p:nvPr/>
        </p:nvSpPr>
        <p:spPr>
          <a:xfrm>
            <a:off x="838200" y="1090752"/>
            <a:ext cx="750731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Посмотрим на сам тест с использованием этого клиента: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35D0C-EE48-E5E2-DD7C-7BB34328A7E5}"/>
              </a:ext>
            </a:extLst>
          </p:cNvPr>
          <p:cNvSpPr txBox="1"/>
          <p:nvPr/>
        </p:nvSpPr>
        <p:spPr>
          <a:xfrm>
            <a:off x="838200" y="1669323"/>
            <a:ext cx="898838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github_fake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data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Данные, которые должен вернуть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get_repos</a:t>
            </a:r>
            <a:br>
              <a:rPr lang="en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GithubFake(data)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'myorg'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  <a:endParaRPr lang="en-US" sz="1800" i="1" noProof="1">
              <a:solidFill>
                <a:srgbClr val="9999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1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62" y="96697"/>
            <a:ext cx="10515600" cy="81640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модульного тестирования</a:t>
            </a:r>
          </a:p>
        </p:txBody>
      </p:sp>
      <p:sp>
        <p:nvSpPr>
          <p:cNvPr id="7" name="Google Shape;181;p9">
            <a:extLst>
              <a:ext uri="{FF2B5EF4-FFF2-40B4-BE49-F238E27FC236}">
                <a16:creationId xmlns:a16="http://schemas.microsoft.com/office/drawing/2014/main" id="{AE63E8EB-CD0A-59C3-3CFD-8E86ADA2D991}"/>
              </a:ext>
            </a:extLst>
          </p:cNvPr>
          <p:cNvSpPr txBox="1">
            <a:spLocks/>
          </p:cNvSpPr>
          <p:nvPr/>
        </p:nvSpPr>
        <p:spPr>
          <a:xfrm>
            <a:off x="331676" y="971044"/>
            <a:ext cx="5192730" cy="5886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Устранение ошибок на самых ранних этапах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Быстро / автоматически выполняются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Высокая локализация ошибки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Легко встраиваются в системы сборки (CI/CD)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Удешевляют внесение изменений</a:t>
            </a:r>
            <a:br>
              <a:rPr lang="ru-RU" dirty="0"/>
            </a:br>
            <a:r>
              <a:rPr lang="ru-RU" dirty="0"/>
              <a:t>(снижают риски при изменениях)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Повышают качество кода (улучшают низкоуровневую архитектуру)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ct val="100000"/>
            </a:pPr>
            <a:r>
              <a:rPr lang="ru-RU" sz="2600" dirty="0"/>
              <a:t>Код, который удобный для тестирования — как правило имеет лучший программный интерфейс (входные и выходные параметры)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Атомарность тестов</a:t>
            </a:r>
            <a:br>
              <a:rPr lang="ru-RU" dirty="0"/>
            </a:br>
            <a:r>
              <a:rPr lang="ru-RU" sz="2200" dirty="0"/>
              <a:t>(тесты независимы и можно их делать в любом объёме и любой последовательности)</a:t>
            </a:r>
            <a:endParaRPr lang="ru-RU" dirty="0"/>
          </a:p>
        </p:txBody>
      </p:sp>
      <p:sp>
        <p:nvSpPr>
          <p:cNvPr id="8" name="Google Shape;182;p9">
            <a:extLst>
              <a:ext uri="{FF2B5EF4-FFF2-40B4-BE49-F238E27FC236}">
                <a16:creationId xmlns:a16="http://schemas.microsoft.com/office/drawing/2014/main" id="{33163AB6-7650-7BC0-3853-F72673192C47}"/>
              </a:ext>
            </a:extLst>
          </p:cNvPr>
          <p:cNvSpPr txBox="1"/>
          <p:nvPr/>
        </p:nvSpPr>
        <p:spPr>
          <a:xfrm>
            <a:off x="5556774" y="971044"/>
            <a:ext cx="6519482" cy="58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Отлавливает только низкоуровневые ошибки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Тестов должно быть много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идеале покрыт весь код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их написание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среднем 3-5 строк тестового кода на строку рабочего кода при 100% покрытии (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но можно и сильно меньше — смотря в каком объёме тестировать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поддержку в актуальном состоянии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частности, при любом рефакторинге</a:t>
            </a:r>
            <a:endParaRPr lang="ru-RU" sz="19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Их нужно постоянно чинить, могут падать сами по себе, потому, что что-то поменялось</a:t>
            </a:r>
            <a:endParaRPr lang="ru-RU" sz="18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Требовательны к качеству кода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старом проекте, не адаптированном под тестирование, написать тесты на старый функционал без серьезного рефакторинга кода может быть затруднительно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Сами тесты могут содержать ошибки</a:t>
            </a:r>
          </a:p>
        </p:txBody>
      </p:sp>
    </p:spTree>
    <p:extLst>
      <p:ext uri="{BB962C8B-B14F-4D97-AF65-F5344CB8AC3E}">
        <p14:creationId xmlns:p14="http://schemas.microsoft.com/office/powerpoint/2010/main" val="3892233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0514-5BFF-7239-273C-2E77874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65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" dirty="0"/>
              <a:t>Monkey patching</a:t>
            </a:r>
            <a:r>
              <a:rPr lang="ru-RU" dirty="0"/>
              <a:t> / </a:t>
            </a:r>
            <a:r>
              <a:rPr lang="en-US" dirty="0"/>
              <a:t>stubbing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C7144-18A6-AA56-2BE1-8B054E2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2670"/>
            <a:ext cx="10710333" cy="120774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предыдущих слайдах мы тестировали гипотетическую функцию </a:t>
            </a:r>
            <a:r>
              <a:rPr lang="en" sz="2000" noProof="1"/>
              <a:t>get_private_fork_names(org)</a:t>
            </a:r>
            <a:r>
              <a:rPr lang="en" sz="2000" dirty="0"/>
              <a:t>, </a:t>
            </a:r>
            <a:r>
              <a:rPr lang="ru-RU" sz="2000" dirty="0"/>
              <a:t>применяя инверсию зависимостей.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Вспомним содержимое этой функции в ее исходном виде: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F7326-494E-E2E5-9BBD-C4A1C3E1FFF8}"/>
              </a:ext>
            </a:extLst>
          </p:cNvPr>
          <p:cNvSpPr txBox="1"/>
          <p:nvPr/>
        </p:nvSpPr>
        <p:spPr>
          <a:xfrm>
            <a:off x="838199" y="2206169"/>
            <a:ext cx="10971728" cy="2646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(username):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'access_token'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 выполняет запрос на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возвращает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список приватных репозиториев указанной организации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16F46-E02D-91DE-B425-BAA1FC457F40}"/>
              </a:ext>
            </a:extLst>
          </p:cNvPr>
          <p:cNvSpPr txBox="1"/>
          <p:nvPr/>
        </p:nvSpPr>
        <p:spPr>
          <a:xfrm>
            <a:off x="838199" y="4984319"/>
            <a:ext cx="109717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В некоторых ситуациях </a:t>
            </a:r>
            <a:r>
              <a:rPr lang="ru-RU" sz="2000" b="1" dirty="0"/>
              <a:t>инверсия зависимостей</a:t>
            </a:r>
            <a:r>
              <a:rPr lang="ru-RU" sz="2000" dirty="0"/>
              <a:t> подходит идеально. В других случаях из-за нее код становится </a:t>
            </a:r>
            <a:r>
              <a:rPr lang="ru-RU" sz="2000" b="1" dirty="0"/>
              <a:t>сложнее и запутаннее</a:t>
            </a:r>
            <a:r>
              <a:rPr lang="ru-RU" sz="2000" dirty="0"/>
              <a:t>, особенно если зависимости требуются </a:t>
            </a:r>
            <a:r>
              <a:rPr lang="ru-RU" sz="2000" b="1" dirty="0"/>
              <a:t>глубоко в стеке вызовов</a:t>
            </a:r>
            <a:r>
              <a:rPr lang="ru-RU" sz="2000" dirty="0"/>
              <a:t> — придется пробрасывать зависимость через все промежуточные функции.</a:t>
            </a:r>
          </a:p>
          <a:p>
            <a:pPr marL="0" indent="0" algn="l">
              <a:buNone/>
            </a:pPr>
            <a:r>
              <a:rPr lang="ru-RU" sz="2000" dirty="0"/>
              <a:t>Но есть </a:t>
            </a:r>
            <a:r>
              <a:rPr lang="ru-RU" sz="2000" b="1" dirty="0"/>
              <a:t>другой способ</a:t>
            </a:r>
            <a:r>
              <a:rPr lang="ru-RU" sz="2000" dirty="0"/>
              <a:t>, который позволяет добраться до нужных вызовов и изменить их даже без инверсии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21174639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44018-CD10-639D-6D83-A959E890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48"/>
            <a:ext cx="10515600" cy="700715"/>
          </a:xfrm>
        </p:spPr>
        <p:txBody>
          <a:bodyPr/>
          <a:lstStyle/>
          <a:p>
            <a:r>
              <a:rPr lang="en" dirty="0"/>
              <a:t>Monkey patching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FF06A-899F-A880-6B59-8686A8A3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149"/>
            <a:ext cx="10515600" cy="60200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Python </a:t>
            </a:r>
            <a:r>
              <a:rPr lang="ru-RU" sz="2000" dirty="0"/>
              <a:t>позволяет подменять модули, классы и методы прямо во время работы программы из любого ее места: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5162-6FA9-9DAD-B4C0-C734605DCC67}"/>
              </a:ext>
            </a:extLst>
          </p:cNvPr>
          <p:cNvSpPr txBox="1"/>
          <p:nvPr/>
        </p:nvSpPr>
        <p:spPr>
          <a:xfrm>
            <a:off x="838200" y="1435013"/>
            <a:ext cx="105156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Подменяем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так, чтобы не выполнялся сетевой запрос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NamedUser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возвращается после вызова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get_user()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'Nothing happened!'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После выполнения этого кода библиотека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меняет свое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поведение не только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 этом модуле, но и вообще по всей программе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NamedUser.get_repos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Вызывается подмененный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client.get_user().get_repos()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=&gt; 'Nothing happened!'</a:t>
            </a:r>
            <a:endParaRPr lang="ru-RU" sz="1800" i="1" noProof="1">
              <a:solidFill>
                <a:srgbClr val="999988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E06F-5F42-0984-5BF2-3130AAE1AF2A}"/>
              </a:ext>
            </a:extLst>
          </p:cNvPr>
          <p:cNvSpPr txBox="1"/>
          <p:nvPr/>
        </p:nvSpPr>
        <p:spPr>
          <a:xfrm>
            <a:off x="838200" y="5475186"/>
            <a:ext cx="111262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Так происходит </a:t>
            </a:r>
            <a:r>
              <a:rPr lang="ru-RU" sz="2000" u="sng" dirty="0"/>
              <a:t>изменение модулей и классов прямо во время работы программы</a:t>
            </a:r>
            <a:r>
              <a:rPr lang="ru-RU" sz="2000" dirty="0"/>
              <a:t> (</a:t>
            </a:r>
            <a:r>
              <a:rPr lang="en-US" sz="2000" dirty="0"/>
              <a:t>«</a:t>
            </a:r>
            <a:r>
              <a:rPr lang="ru-RU" sz="2000" dirty="0"/>
              <a:t>в рантайме</a:t>
            </a:r>
            <a:r>
              <a:rPr lang="en-US" sz="2000" dirty="0"/>
              <a:t>»</a:t>
            </a:r>
            <a:r>
              <a:rPr lang="ru-RU" sz="2000" dirty="0"/>
              <a:t>). Этот процесс называется </a:t>
            </a:r>
            <a:r>
              <a:rPr lang="ru-RU" sz="2000" b="1" dirty="0"/>
              <a:t>манкипатчингом</a:t>
            </a:r>
            <a:r>
              <a:rPr lang="ru-RU" sz="2000" dirty="0"/>
              <a:t> (</a:t>
            </a:r>
            <a:r>
              <a:rPr lang="en" sz="2000" i="1" dirty="0"/>
              <a:t>monkey patching</a:t>
            </a:r>
            <a:r>
              <a:rPr lang="en" sz="2000" dirty="0"/>
              <a:t>). </a:t>
            </a:r>
            <a:r>
              <a:rPr lang="ru-RU" sz="2000" dirty="0"/>
              <a:t>Он считается </a:t>
            </a:r>
            <a:r>
              <a:rPr lang="ru-RU" sz="2000" u="sng" dirty="0"/>
              <a:t>опасной практикой</a:t>
            </a:r>
            <a:r>
              <a:rPr lang="ru-RU" sz="2000" dirty="0"/>
              <a:t> при написании </a:t>
            </a:r>
            <a:r>
              <a:rPr lang="ru-RU" sz="2000" u="sng" dirty="0"/>
              <a:t>обычного кода</a:t>
            </a:r>
            <a:r>
              <a:rPr lang="ru-RU" sz="2000" dirty="0"/>
              <a:t> в </a:t>
            </a:r>
            <a:r>
              <a:rPr lang="en" sz="2000" dirty="0"/>
              <a:t>Python, </a:t>
            </a:r>
            <a:r>
              <a:rPr lang="ru-RU" sz="2000" dirty="0"/>
              <a:t>но он очень </a:t>
            </a:r>
            <a:r>
              <a:rPr lang="ru-RU" sz="2000" u="sng" dirty="0"/>
              <a:t>популярен и удобен</a:t>
            </a:r>
            <a:r>
              <a:rPr lang="ru-RU" sz="2000" dirty="0"/>
              <a:t> в библиотеках или </a:t>
            </a:r>
            <a:r>
              <a:rPr lang="ru-RU" sz="2000" u="sng" dirty="0"/>
              <a:t>во время тестирования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652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629B-E6C5-44A0-5E5E-25C223A9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3"/>
            <a:ext cx="10515600" cy="805752"/>
          </a:xfrm>
        </p:spPr>
        <p:txBody>
          <a:bodyPr/>
          <a:lstStyle/>
          <a:p>
            <a:r>
              <a:rPr lang="en" dirty="0"/>
              <a:t>Monkey patching</a:t>
            </a:r>
            <a:r>
              <a:rPr lang="ru-RU" dirty="0"/>
              <a:t> — библиотека </a:t>
            </a:r>
            <a:r>
              <a:rPr lang="en-US" dirty="0"/>
              <a:t>pook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9C1E6-A2C4-FAB8-8B03-08B9D3A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6" y="947856"/>
            <a:ext cx="10740980" cy="80575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 </a:t>
            </a:r>
            <a:r>
              <a:rPr lang="en" sz="2000" b="1" dirty="0"/>
              <a:t>pook</a:t>
            </a:r>
            <a:r>
              <a:rPr lang="en" sz="2000" dirty="0"/>
              <a:t> —</a:t>
            </a:r>
            <a:r>
              <a:rPr lang="ru-RU" sz="2000" dirty="0"/>
              <a:t> хороший пример использования манкипатчинга в реальной жизни.</a:t>
            </a:r>
            <a:br>
              <a:rPr lang="ru-RU" sz="2000" dirty="0"/>
            </a:br>
            <a:r>
              <a:rPr lang="ru-RU" sz="2000" dirty="0"/>
              <a:t>Она </a:t>
            </a:r>
            <a:r>
              <a:rPr lang="ru-RU" sz="2000" b="1" dirty="0"/>
              <a:t>подменяют запросы</a:t>
            </a:r>
            <a:r>
              <a:rPr lang="ru-RU" sz="2000" dirty="0"/>
              <a:t> без прямого взаимодействия с </a:t>
            </a:r>
            <a:r>
              <a:rPr lang="en" sz="2000" dirty="0"/>
              <a:t>HTTP-</a:t>
            </a:r>
            <a:r>
              <a:rPr lang="ru-RU" sz="2000" dirty="0"/>
              <a:t>клиентом: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CB6C0-CB4E-0FF3-6C72-D8B572B80F3A}"/>
              </a:ext>
            </a:extLst>
          </p:cNvPr>
          <p:cNvSpPr txBox="1"/>
          <p:nvPr/>
        </p:nvSpPr>
        <p:spPr>
          <a:xfrm>
            <a:off x="734096" y="1678236"/>
            <a:ext cx="10723808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Bef>
                <a:spcPts val="1500"/>
              </a:spcBef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</a:t>
            </a:r>
            <a:b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r>
              <a:rPr lang="en-US" sz="1800" noProof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Популярный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test_my_api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Патчим запрос на конкретную страницу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указываем, что вернуть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pook.get(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reply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response_json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found'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запрос через библиотеку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b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requests.get(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resp.status_code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b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resp.json()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"not found"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549B0-F640-D7CD-1C11-58279A34F7CC}"/>
              </a:ext>
            </a:extLst>
          </p:cNvPr>
          <p:cNvSpPr txBox="1"/>
          <p:nvPr/>
        </p:nvSpPr>
        <p:spPr>
          <a:xfrm>
            <a:off x="734096" y="5764464"/>
            <a:ext cx="10619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dirty="0"/>
              <a:t>Pook </a:t>
            </a:r>
            <a:r>
              <a:rPr lang="ru-RU" sz="2000" dirty="0"/>
              <a:t>заменяет внутри библиотеки </a:t>
            </a:r>
            <a:r>
              <a:rPr lang="en" sz="2000" dirty="0"/>
              <a:t>urllib3 </a:t>
            </a:r>
            <a:r>
              <a:rPr lang="ru-RU" sz="2000" dirty="0"/>
              <a:t>метод </a:t>
            </a:r>
            <a:r>
              <a:rPr lang="en" sz="2000" dirty="0"/>
              <a:t>urlopen(), </a:t>
            </a:r>
            <a:r>
              <a:rPr lang="ru-RU" sz="2000" dirty="0"/>
              <a:t>который используется библиотеками поверх </a:t>
            </a:r>
            <a:r>
              <a:rPr lang="en" sz="2000" dirty="0"/>
              <a:t>urllib3 </a:t>
            </a:r>
            <a:r>
              <a:rPr lang="ru-RU" sz="2000" dirty="0"/>
              <a:t>для выполнения </a:t>
            </a:r>
            <a:r>
              <a:rPr lang="en" sz="2000" dirty="0"/>
              <a:t>HTTP-</a:t>
            </a:r>
            <a:r>
              <a:rPr lang="ru-RU" sz="2000" dirty="0"/>
              <a:t>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8173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0049C-2AF5-9E14-AC09-760F8E0C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9" y="142794"/>
            <a:ext cx="10515600" cy="694333"/>
          </a:xfrm>
        </p:spPr>
        <p:txBody>
          <a:bodyPr>
            <a:normAutofit fontScale="90000"/>
          </a:bodyPr>
          <a:lstStyle/>
          <a:p>
            <a:r>
              <a:rPr lang="ru-RU" dirty="0"/>
              <a:t>Библиотека </a:t>
            </a:r>
            <a:r>
              <a:rPr lang="en" dirty="0"/>
              <a:t>pook</a:t>
            </a:r>
            <a:r>
              <a:rPr lang="ru-RU" dirty="0"/>
              <a:t> — 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176F-1C56-32F9-A45D-DBAD3912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937"/>
            <a:ext cx="10515600" cy="259526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Плюсы:</a:t>
            </a:r>
            <a:br>
              <a:rPr lang="ru-RU" sz="2000" dirty="0"/>
            </a:br>
            <a:r>
              <a:rPr lang="ru-RU" sz="2000" u="sng" dirty="0"/>
              <a:t>Универсальный способ </a:t>
            </a:r>
            <a:r>
              <a:rPr lang="ru-RU" sz="2000" dirty="0"/>
              <a:t>тестирования. Можно использовать </a:t>
            </a:r>
            <a:r>
              <a:rPr lang="ru-RU" sz="2000" u="sng" dirty="0"/>
              <a:t>с любым кодом, без необходимости править сам код</a:t>
            </a:r>
            <a:r>
              <a:rPr lang="ru-RU" sz="2000" dirty="0"/>
              <a:t>. Код даже не будет "догадываться", что его тестируют.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rgbClr val="C00000"/>
                </a:solidFill>
              </a:rPr>
              <a:t>Минусы:</a:t>
            </a:r>
            <a:br>
              <a:rPr lang="ru-RU" sz="2000" dirty="0"/>
            </a:br>
            <a:r>
              <a:rPr lang="ru-RU" sz="2000" dirty="0"/>
              <a:t>Тестирование «черным ящиком» превращается в </a:t>
            </a:r>
            <a:r>
              <a:rPr lang="ru-RU" sz="2000" u="sng" dirty="0"/>
              <a:t>тестирование «прозрачным ящиком»</a:t>
            </a:r>
            <a:r>
              <a:rPr lang="ru-RU" sz="2000" dirty="0"/>
              <a:t>. Это значит, что </a:t>
            </a:r>
            <a:r>
              <a:rPr lang="ru-RU" sz="2000" u="sng" dirty="0"/>
              <a:t>тест знает про устройство </a:t>
            </a:r>
            <a:r>
              <a:rPr lang="ru-RU" sz="2000" dirty="0"/>
              <a:t>тестируемого</a:t>
            </a:r>
            <a:r>
              <a:rPr lang="ru-RU" sz="2000" u="sng" dirty="0"/>
              <a:t> кода</a:t>
            </a:r>
            <a:r>
              <a:rPr lang="ru-RU" sz="2000" dirty="0"/>
              <a:t> и </a:t>
            </a:r>
            <a:r>
              <a:rPr lang="ru-RU" sz="2000" u="sng" dirty="0"/>
              <a:t>зависит от внутренностей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Это делает</a:t>
            </a:r>
            <a:r>
              <a:rPr lang="ru-RU" sz="2000" u="sng" dirty="0"/>
              <a:t> тесты хрупкими</a:t>
            </a:r>
            <a:r>
              <a:rPr lang="ru-RU" sz="2000" dirty="0"/>
              <a:t>. Функция может </a:t>
            </a:r>
            <a:r>
              <a:rPr lang="ru-RU" sz="2000" u="sng" dirty="0"/>
              <a:t>измениться</a:t>
            </a:r>
            <a:r>
              <a:rPr lang="ru-RU" sz="2000" dirty="0"/>
              <a:t> без потери работоспособности, но тесты придется </a:t>
            </a:r>
            <a:r>
              <a:rPr lang="ru-RU" sz="2000" u="sng" dirty="0"/>
              <a:t>переписывать</a:t>
            </a:r>
            <a:r>
              <a:rPr lang="ru-RU" sz="2000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21EEDC-C310-F690-4DB3-376D5C3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75" y="2684053"/>
            <a:ext cx="9835376" cy="39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6446-1078-09B8-3980-1B35023E09DD}"/>
              </a:ext>
            </a:extLst>
          </p:cNvPr>
          <p:cNvSpPr txBox="1"/>
          <p:nvPr/>
        </p:nvSpPr>
        <p:spPr>
          <a:xfrm>
            <a:off x="849351" y="837127"/>
            <a:ext cx="10616609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pook.get(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адрес страницы, запрос к которой надо перехватить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'https://api.github.com/orgs/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myname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/repos'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ответ, который нужно вернуть по данному запросу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reply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response_json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'fork'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'name'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…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)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names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get_private_fork_names(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myname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ожидаемый список имен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9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AAF73-F864-A482-D690-1F7EF0DC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869909"/>
          </a:xfrm>
        </p:spPr>
        <p:txBody>
          <a:bodyPr/>
          <a:lstStyle/>
          <a:p>
            <a:r>
              <a:rPr lang="ru-RU" dirty="0"/>
              <a:t>Мокинг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0E7A-87B2-E129-5C60-2E5FCDCD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391885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тестировании очень популярен </a:t>
            </a:r>
            <a:r>
              <a:rPr lang="ru-RU" b="1" dirty="0"/>
              <a:t>мокинг</a:t>
            </a:r>
            <a:r>
              <a:rPr lang="ru-RU" dirty="0"/>
              <a:t>. Технически он </a:t>
            </a:r>
            <a:r>
              <a:rPr lang="ru-RU" b="1" dirty="0"/>
              <a:t>похож на стабинг</a:t>
            </a:r>
            <a:r>
              <a:rPr lang="ru-RU" dirty="0"/>
              <a:t>, и из-за этого их </a:t>
            </a:r>
            <a:r>
              <a:rPr lang="ru-RU" b="1" dirty="0"/>
              <a:t>часто путают</a:t>
            </a:r>
            <a:r>
              <a:rPr lang="ru-RU" dirty="0"/>
              <a:t>. Но все же они служат разным целям и используются в разных ситуациях.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До этого момента мы рассматривали побочные эффекты как помеху тестирования нашей логики. Для их </a:t>
            </a:r>
            <a:r>
              <a:rPr lang="ru-RU" b="1" dirty="0"/>
              <a:t>изоляции</a:t>
            </a:r>
            <a:r>
              <a:rPr lang="ru-RU" dirty="0"/>
              <a:t> использовались либо </a:t>
            </a:r>
            <a:r>
              <a:rPr lang="ru-RU" b="1" dirty="0"/>
              <a:t>стабы</a:t>
            </a:r>
            <a:r>
              <a:rPr lang="ru-RU" dirty="0"/>
              <a:t>, либо прямое </a:t>
            </a:r>
            <a:r>
              <a:rPr lang="ru-RU" b="1" dirty="0"/>
              <a:t>выключение логики</a:t>
            </a:r>
            <a:r>
              <a:rPr lang="ru-RU" dirty="0"/>
              <a:t> в тестовой среде. После этого можно было спокойно проверять правильность работы функции.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некоторых ситуациях требуется кое-что другое. Иногда нам нужно не получить результат работы функции, а проверить, </a:t>
            </a:r>
            <a:r>
              <a:rPr lang="ru-RU" b="1" dirty="0"/>
              <a:t>выполняет ли она нужное нам действие</a:t>
            </a:r>
            <a:r>
              <a:rPr lang="ru-RU" dirty="0"/>
              <a:t> — например, шлет правильный </a:t>
            </a:r>
            <a:r>
              <a:rPr lang="en" dirty="0"/>
              <a:t>HTTP-</a:t>
            </a:r>
            <a:r>
              <a:rPr lang="ru-RU" dirty="0"/>
              <a:t>запрос с правильными параметрами.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Для этого понадобятся </a:t>
            </a:r>
            <a:r>
              <a:rPr lang="ru-RU" b="1" dirty="0"/>
              <a:t>моки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Они проверяют, как выполняется код.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A084D-52AC-3EE2-5B30-AA59338C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07" y="3883231"/>
            <a:ext cx="4623993" cy="2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6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E6D9B-3C44-D929-4EFB-56104C57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3" y="195858"/>
            <a:ext cx="6025739" cy="763031"/>
          </a:xfrm>
        </p:spPr>
        <p:txBody>
          <a:bodyPr/>
          <a:lstStyle/>
          <a:p>
            <a:r>
              <a:rPr lang="en-US" dirty="0"/>
              <a:t>Mocking: </a:t>
            </a:r>
            <a:r>
              <a:rPr lang="ru-RU" dirty="0"/>
              <a:t>пример с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09EBE-7B51-49E6-8AF0-985D74F6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0" y="959503"/>
            <a:ext cx="6848185" cy="32310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Возвращается мок, за которым можно следить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pook.get(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'https://api.github.com/orgs/hexlet/repos'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response_json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Убеждаемся, что вызов был сделан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mock.calls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BC5362-ED42-3CCA-C812-29BD4EF39C40}"/>
              </a:ext>
            </a:extLst>
          </p:cNvPr>
          <p:cNvSpPr txBox="1">
            <a:spLocks/>
          </p:cNvSpPr>
          <p:nvPr/>
        </p:nvSpPr>
        <p:spPr>
          <a:xfrm>
            <a:off x="475487" y="4190543"/>
            <a:ext cx="11532831" cy="2609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Отличие </a:t>
            </a:r>
            <a:r>
              <a:rPr lang="en-US" sz="2000" dirty="0"/>
              <a:t>Mock</a:t>
            </a:r>
            <a:r>
              <a:rPr lang="ru-RU" sz="2000" dirty="0"/>
              <a:t> от </a:t>
            </a:r>
            <a:r>
              <a:rPr lang="en-US" sz="2000" dirty="0"/>
              <a:t>Stub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b="1" dirty="0"/>
              <a:t>Stub</a:t>
            </a:r>
            <a:r>
              <a:rPr lang="ru-RU" sz="2000" b="1" dirty="0"/>
              <a:t> устраняет побочный эффект</a:t>
            </a:r>
            <a:r>
              <a:rPr lang="ru-RU" sz="2000" dirty="0"/>
              <a:t>, чтобы не мешать проверке результата работы кода — например, возврату данных из функции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b="1" dirty="0"/>
              <a:t>Mock</a:t>
            </a:r>
            <a:r>
              <a:rPr lang="ru-RU" sz="2000" dirty="0"/>
              <a:t> фокусируется на том, </a:t>
            </a:r>
            <a:r>
              <a:rPr lang="ru-RU" sz="2000" b="1" dirty="0"/>
              <a:t>правильно ли он вызван, с правильными ли параметрами</a:t>
            </a:r>
            <a:r>
              <a:rPr lang="ru-RU" sz="2000" dirty="0"/>
              <a:t>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чисто технически </a:t>
            </a:r>
            <a:r>
              <a:rPr lang="en-US" sz="2000" dirty="0"/>
              <a:t>mock</a:t>
            </a:r>
            <a:r>
              <a:rPr lang="ru-RU" sz="2000" dirty="0"/>
              <a:t> и </a:t>
            </a:r>
            <a:r>
              <a:rPr lang="en-US" sz="2000" dirty="0"/>
              <a:t>stub</a:t>
            </a:r>
            <a:r>
              <a:rPr lang="ru-RU" sz="2000" dirty="0"/>
              <a:t> создаются почти одинаково, за исключением того, что </a:t>
            </a:r>
            <a:r>
              <a:rPr lang="ru-RU" sz="2000" u="sng" dirty="0"/>
              <a:t>на мок вешают ожидания, проверяющие вызовы</a:t>
            </a:r>
            <a:r>
              <a:rPr lang="ru-RU" sz="2000" dirty="0"/>
              <a:t>. Из-за этого моками часто называют стабы. Для себя всегда пытайтесь понять, о чем идет речь. Это важно, потому что от этого зависит фокус тестов.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1B65F35-C95A-15A0-2082-B064B576BEF0}"/>
              </a:ext>
            </a:extLst>
          </p:cNvPr>
          <p:cNvSpPr txBox="1">
            <a:spLocks/>
          </p:cNvSpPr>
          <p:nvPr/>
        </p:nvSpPr>
        <p:spPr>
          <a:xfrm>
            <a:off x="7057623" y="234495"/>
            <a:ext cx="5079485" cy="4092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Мокинг — отслеживание выполнения какого-то действия. Мок проверяет, что какой-то код выполнился определенным образом. Это может быть вызов функции, </a:t>
            </a:r>
            <a:r>
              <a:rPr lang="en" sz="2000" dirty="0"/>
              <a:t>HTTP-</a:t>
            </a:r>
            <a:r>
              <a:rPr lang="ru-RU" sz="2000" dirty="0"/>
              <a:t>запрос и тому подобное.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У </a:t>
            </a:r>
            <a:r>
              <a:rPr lang="ru-RU" sz="2000" b="1" dirty="0"/>
              <a:t>мока</a:t>
            </a:r>
            <a:r>
              <a:rPr lang="ru-RU" sz="2000" dirty="0"/>
              <a:t> </a:t>
            </a:r>
            <a:r>
              <a:rPr lang="ru-RU" sz="2000" b="1" dirty="0"/>
              <a:t>две</a:t>
            </a:r>
            <a:r>
              <a:rPr lang="ru-RU" sz="2000" dirty="0"/>
              <a:t> </a:t>
            </a:r>
            <a:r>
              <a:rPr lang="ru-RU" sz="2000" b="1" dirty="0"/>
              <a:t>задачи</a:t>
            </a:r>
            <a:r>
              <a:rPr lang="ru-RU" sz="2000" dirty="0"/>
              <a:t>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Убедиться в том, что </a:t>
            </a:r>
            <a:r>
              <a:rPr lang="ru-RU" sz="2000" b="1" dirty="0"/>
              <a:t>событие произошло</a:t>
            </a:r>
            <a:r>
              <a:rPr lang="ru-RU" sz="2000" dirty="0"/>
              <a:t> — например, функция передала данные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Отследить, каким конкретно образом оно произошло — функция передала </a:t>
            </a:r>
            <a:r>
              <a:rPr lang="ru-RU" sz="2000" b="1" dirty="0"/>
              <a:t>конкретные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1270341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1E7CA-E004-A8F0-41B5-4D3201CD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41669"/>
            <a:ext cx="6143952" cy="61818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B76AE-19E0-FA03-65A0-0D42144E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891342"/>
            <a:ext cx="6473477" cy="582498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Моки довольно часто используют с функциями (методами). К примеру, они могут проверять: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u="sng" dirty="0"/>
              <a:t>Вызвана ли функция</a:t>
            </a:r>
            <a:r>
              <a:rPr lang="ru-RU" sz="2000" dirty="0"/>
              <a:t>, сколько раз ее вызвали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u="sng" dirty="0"/>
              <a:t>Какие</a:t>
            </a:r>
            <a:r>
              <a:rPr lang="ru-RU" sz="2000" dirty="0"/>
              <a:t> </a:t>
            </a:r>
            <a:r>
              <a:rPr lang="ru-RU" sz="2000" u="sng" dirty="0"/>
              <a:t>аргументы</a:t>
            </a:r>
            <a:r>
              <a:rPr lang="ru-RU" sz="2000" dirty="0"/>
              <a:t> переданы в функцию, </a:t>
            </a:r>
            <a:r>
              <a:rPr lang="ru-RU" sz="2000" u="sng" dirty="0"/>
              <a:t>сколько</a:t>
            </a:r>
            <a:r>
              <a:rPr lang="ru-RU" sz="2000" dirty="0"/>
              <a:t> всего аргументов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Что именно </a:t>
            </a:r>
            <a:r>
              <a:rPr lang="ru-RU" sz="2000" u="sng" dirty="0"/>
              <a:t>вернула функция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Предположим, что мы хотим протестировать функцию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for_each()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/>
              <a:t>Она вызывает </a:t>
            </a:r>
            <a:r>
              <a:rPr lang="en-US" sz="2000" dirty="0"/>
              <a:t>callback</a:t>
            </a:r>
            <a:r>
              <a:rPr lang="ru-RU" sz="2000" dirty="0"/>
              <a:t> для каждого элемента коллекции: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for_each([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Эта функция ничего не возвращает, поэтому </a:t>
            </a:r>
            <a:r>
              <a:rPr lang="ru-RU" sz="2000" b="0" i="0" u="sng" dirty="0">
                <a:solidFill>
                  <a:srgbClr val="212529"/>
                </a:solidFill>
                <a:effectLst/>
                <a:latin typeface="system-ui"/>
              </a:rPr>
              <a:t>напрямую ее не протестировать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попробовать сделать это с помощью моков. Проверим, что она вызывает переданный </a:t>
            </a:r>
            <a:r>
              <a:rPr lang="en-US" sz="2000" dirty="0"/>
              <a:t>callback</a:t>
            </a:r>
            <a:r>
              <a:rPr lang="ru-RU" sz="2000" dirty="0"/>
              <a:t> и передает туда нужные значения. Сделаем это с помощью </a:t>
            </a:r>
            <a:r>
              <a:rPr lang="ru-RU" sz="2000" b="1" dirty="0"/>
              <a:t>модуля 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" sz="2000" dirty="0"/>
              <a:t>, </a:t>
            </a:r>
            <a:r>
              <a:rPr lang="ru-RU" sz="2000" dirty="0"/>
              <a:t>который входит в стандартную библиотеку </a:t>
            </a:r>
            <a:r>
              <a:rPr lang="en" sz="2000" dirty="0"/>
              <a:t>Python </a:t>
            </a:r>
            <a:r>
              <a:rPr lang="ru-RU" sz="2000" dirty="0"/>
              <a:t>как часть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unittest</a:t>
            </a:r>
            <a:r>
              <a:rPr lang="en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8D331-900A-1E93-260F-A0359B3C1D38}"/>
              </a:ext>
            </a:extLst>
          </p:cNvPr>
          <p:cNvSpPr txBox="1"/>
          <p:nvPr/>
        </p:nvSpPr>
        <p:spPr>
          <a:xfrm>
            <a:off x="6780810" y="3100928"/>
            <a:ext cx="5411190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через </a:t>
            </a: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unittest.mock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test_for_each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mock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for_each([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mock(v))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она была вызвана</a:t>
            </a:r>
            <a:b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 правильными аргументами и</a:t>
            </a:r>
            <a:b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нужное количество раз</a:t>
            </a:r>
            <a:br>
              <a:rPr lang="en-US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mock.call_count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mock.assert_any_call(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mock.assert_any_call(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2483-9EC3-A8AD-9C72-4F7B05D1FEF9}"/>
              </a:ext>
            </a:extLst>
          </p:cNvPr>
          <p:cNvSpPr txBox="1"/>
          <p:nvPr/>
        </p:nvSpPr>
        <p:spPr>
          <a:xfrm>
            <a:off x="6780810" y="252131"/>
            <a:ext cx="541119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Можно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проверить через l</a:t>
            </a:r>
            <a:r>
              <a:rPr lang="en-US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ambda</a:t>
            </a:r>
            <a:b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test_for_each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numbers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for_each(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numbers,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result.append(x)</a:t>
            </a:r>
            <a:endParaRPr lang="ru-RU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30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0AE6-B9DB-3438-2D4C-EBDB6F77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9" y="234328"/>
            <a:ext cx="3747753" cy="1344921"/>
          </a:xfrm>
        </p:spPr>
        <p:txBody>
          <a:bodyPr>
            <a:noAutofit/>
          </a:bodyPr>
          <a:lstStyle/>
          <a:p>
            <a:r>
              <a:rPr lang="ru-RU" sz="3600" dirty="0"/>
              <a:t>Моки для тестирования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A4540-BBF2-E8FF-F476-2B11508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19" y="1710046"/>
            <a:ext cx="3865169" cy="514795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использования моков для тестирования функций, они также могут использоваться для тестирования объектов.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тестировании объектов моки могут использоваться для имитации поведения объектов, от которых зависит тестируемый объект. Например, если объект </a:t>
            </a:r>
            <a:r>
              <a:rPr lang="en" sz="2000" dirty="0"/>
              <a:t>A </a:t>
            </a:r>
            <a:r>
              <a:rPr lang="ru-RU" sz="2000" dirty="0"/>
              <a:t>зависит от объекта </a:t>
            </a:r>
            <a:r>
              <a:rPr lang="en" sz="2000" dirty="0"/>
              <a:t>B, </a:t>
            </a:r>
            <a:r>
              <a:rPr lang="ru-RU" sz="2000" dirty="0"/>
              <a:t>то можно создать </a:t>
            </a:r>
            <a:r>
              <a:rPr lang="ru-RU" sz="2000" b="1" dirty="0"/>
              <a:t>мок-объект для объекта </a:t>
            </a:r>
            <a:r>
              <a:rPr lang="en" sz="2000" b="1" dirty="0"/>
              <a:t>B </a:t>
            </a:r>
            <a:r>
              <a:rPr lang="ru-RU" sz="2000" b="1" dirty="0"/>
              <a:t>и использовать его в тестах объекта </a:t>
            </a:r>
            <a:r>
              <a:rPr lang="en" sz="2000" b="1" dirty="0"/>
              <a:t>A</a:t>
            </a:r>
            <a:r>
              <a:rPr lang="en" sz="2000" dirty="0"/>
              <a:t>. </a:t>
            </a:r>
            <a:r>
              <a:rPr lang="ru-RU" sz="2000" dirty="0"/>
              <a:t>Это позволит </a:t>
            </a:r>
            <a:r>
              <a:rPr lang="ru-RU" sz="2000" b="1" dirty="0"/>
              <a:t>тестировать объект </a:t>
            </a:r>
            <a:r>
              <a:rPr lang="en" sz="2000" b="1" dirty="0"/>
              <a:t>A, </a:t>
            </a:r>
            <a:r>
              <a:rPr lang="ru-RU" sz="2000" b="1" dirty="0"/>
              <a:t>не затрагивая объект </a:t>
            </a:r>
            <a:r>
              <a:rPr lang="en" sz="2000" b="1" dirty="0"/>
              <a:t>B </a:t>
            </a:r>
            <a:r>
              <a:rPr lang="ru-RU" sz="2000" dirty="0"/>
              <a:t>и его зависимости.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33A9-FB33-F511-78AD-3FC94B26A2C0}"/>
              </a:ext>
            </a:extLst>
          </p:cNvPr>
          <p:cNvSpPr txBox="1"/>
          <p:nvPr/>
        </p:nvSpPr>
        <p:spPr>
          <a:xfrm>
            <a:off x="4096989" y="388873"/>
            <a:ext cx="8023761" cy="6370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unittest.mock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.dependency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my_method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какой-то метод, который зависит от зависимости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.dependency.some_method(arg)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мок-объект для зависимости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Имитируем поведение зависимости в мок-объекте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mock_dependency.some_method.return_value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br>
              <a:rPr lang="ru-RU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объект, который мы будем тестировать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my_object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MyObject(mock_dependency)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Тестируем метод объекта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my_object.my_method(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arg"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зависимый метод вызван с правильным аргументом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mock_dependency.some_method.assert_called_once_with(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arg"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метод объекта вернул правильный результат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60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8374C-6149-4DE3-E149-0875D276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CC105-DF87-430A-B671-1D0B3EEF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05"/>
            <a:ext cx="10515600" cy="573191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400" dirty="0"/>
              <a:t>Еще </a:t>
            </a:r>
            <a:r>
              <a:rPr lang="en" sz="2400" noProof="1"/>
              <a:t>unittest.mock</a:t>
            </a:r>
            <a:r>
              <a:rPr lang="ru-RU" sz="2400" noProof="1"/>
              <a:t>.</a:t>
            </a:r>
            <a:r>
              <a:rPr lang="en" sz="2400" noProof="1"/>
              <a:t>Mock</a:t>
            </a:r>
            <a:r>
              <a:rPr lang="ru-RU" sz="2400" noProof="1"/>
              <a:t> </a:t>
            </a:r>
            <a:r>
              <a:rPr lang="ru-RU" sz="2400" dirty="0"/>
              <a:t>умеет оборачивать существующую реализацию: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48BAA-BC34-7E0A-CDEC-5F0006DEE38D}"/>
              </a:ext>
            </a:extLst>
          </p:cNvPr>
          <p:cNvSpPr txBox="1"/>
          <p:nvPr/>
        </p:nvSpPr>
        <p:spPr>
          <a:xfrm>
            <a:off x="838200" y="2187902"/>
            <a:ext cx="1001584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ProductionClass()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If the mock has an explicit </a:t>
            </a:r>
            <a:r>
              <a:rPr lang="en" sz="2000" b="0" i="1" noProof="1">
                <a:solidFill>
                  <a:schemeClr val="accent4">
                    <a:lumMod val="50000"/>
                  </a:schemeClr>
                </a:solidFill>
                <a:effectLst/>
              </a:rPr>
              <a:t>return_value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 set then calls are not passed to the</a:t>
            </a:r>
            <a:b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</a:b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# wrapped object and the </a:t>
            </a:r>
            <a:r>
              <a:rPr lang="en" sz="2000" b="0" i="1" noProof="1">
                <a:solidFill>
                  <a:schemeClr val="accent4">
                    <a:lumMod val="50000"/>
                  </a:schemeClr>
                </a:solidFill>
                <a:effectLst/>
              </a:rPr>
              <a:t>return_value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 is returned instead.</a:t>
            </a:r>
            <a:br>
              <a:rPr lang="ru-RU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return_value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thing.method.assert_called_with(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en" sz="2000" b="0" i="1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wraps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: Item for the mock object to wrap. If </a:t>
            </a:r>
            <a:r>
              <a:rPr lang="en" sz="2000" b="0" i="1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wraps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 is not </a:t>
            </a:r>
            <a:r>
              <a:rPr lang="en" sz="200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None</a:t>
            </a:r>
            <a:br>
              <a:rPr lang="en" sz="2000" dirty="0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" sz="2000" dirty="0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  <a:t># 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then calling the # Mock will pass the call through to the wrapped object</a:t>
            </a:r>
            <a:b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(returning the real</a:t>
            </a:r>
            <a:r>
              <a:rPr lang="ru-RU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result).</a:t>
            </a:r>
            <a:br>
              <a:rPr lang="ru-RU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wraps = ...</a:t>
            </a: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solidFill>
                <a:schemeClr val="accent4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99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F4A25-3E18-51F5-4CE8-9EE2DE31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50"/>
            <a:ext cx="10515600" cy="869909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и недостатки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F5876-17FA-7F0E-0239-7A385E77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Существуют ситуации, в которых моки нужны, но все таки в большинстве ситуаций их нужно избегать. Моки слишком </a:t>
            </a:r>
            <a:r>
              <a:rPr lang="ru-RU" b="1" dirty="0"/>
              <a:t>много знают о том, как работает код</a:t>
            </a:r>
            <a:r>
              <a:rPr lang="ru-RU" dirty="0"/>
              <a:t>. Любой тест с моками из черного ящика превращается в </a:t>
            </a:r>
            <a:r>
              <a:rPr lang="ru-RU" b="1" dirty="0"/>
              <a:t>белый ящик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Повсеместное использование моков приводит к двум вещам: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После </a:t>
            </a:r>
            <a:r>
              <a:rPr lang="ru-RU" b="1" dirty="0"/>
              <a:t>рефакторинга</a:t>
            </a:r>
            <a:r>
              <a:rPr lang="ru-RU" dirty="0"/>
              <a:t> приходится </a:t>
            </a:r>
            <a:r>
              <a:rPr lang="ru-RU" b="1" dirty="0"/>
              <a:t>переписывать тесты</a:t>
            </a:r>
            <a:r>
              <a:rPr lang="ru-RU" dirty="0"/>
              <a:t>, даже если код работает правильно. Так происходит, потому что тесты завязаны на то, как конкретно работает код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Код может </a:t>
            </a:r>
            <a:r>
              <a:rPr lang="ru-RU" b="1" dirty="0"/>
              <a:t>перестать работать</a:t>
            </a:r>
            <a:r>
              <a:rPr lang="ru-RU" dirty="0"/>
              <a:t>. При этом тесты будут проходить, потому что они сфокусированы не на результатах работы кода, а </a:t>
            </a:r>
            <a:r>
              <a:rPr lang="ru-RU" b="1" dirty="0"/>
              <a:t>на его устройстве внутри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Там, где возможно использование реального кода — используйте реальный. Там, где возможно убедиться в работе кода без моков — делайте это без моков.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Излишний мокинг повышает стоимость поддержки тестов и делает их бесполезными. Идеальные тесты – тесты методом черного ящика.</a:t>
            </a:r>
          </a:p>
        </p:txBody>
      </p:sp>
    </p:spTree>
    <p:extLst>
      <p:ext uri="{BB962C8B-B14F-4D97-AF65-F5344CB8AC3E}">
        <p14:creationId xmlns:p14="http://schemas.microsoft.com/office/powerpoint/2010/main" val="38423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8E441-923B-0CEA-13D2-19B075D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4" y="115698"/>
            <a:ext cx="11353800" cy="798702"/>
          </a:xfrm>
        </p:spPr>
        <p:txBody>
          <a:bodyPr>
            <a:noAutofit/>
          </a:bodyPr>
          <a:lstStyle/>
          <a:p>
            <a:r>
              <a:rPr lang="ru-RU" sz="4000" dirty="0"/>
              <a:t>Когда удобно / не удобно использовать юнит-тесты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FF6ED-78A1-4E72-6F02-2CEB197B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1239553"/>
            <a:ext cx="4988156" cy="4824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Хорошо изолированный код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Границы спецификаций и крайние случаи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Сложные алгоритмы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Редко модифицируемые библиотеки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Утилитарный код общего назначения (например, для работы со временем, форматами данных)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97C004D-C81C-B17B-1FC3-617A64FD422E}"/>
              </a:ext>
            </a:extLst>
          </p:cNvPr>
          <p:cNvSpPr txBox="1">
            <a:spLocks/>
          </p:cNvSpPr>
          <p:nvPr/>
        </p:nvSpPr>
        <p:spPr>
          <a:xfrm>
            <a:off x="6096000" y="1215169"/>
            <a:ext cx="5832954" cy="518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C00000"/>
                </a:solidFill>
              </a:rPr>
              <a:t>Не 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Много внешних зависимостей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Различные внешние </a:t>
            </a:r>
            <a:r>
              <a:rPr lang="en-US" sz="2000" dirty="0"/>
              <a:t>API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Требуют усилий, если внутри кода есть много внешнего взаимодействия (внешний AP</a:t>
            </a:r>
            <a:r>
              <a:rPr lang="en-US" sz="2000" dirty="0"/>
              <a:t>I, </a:t>
            </a:r>
            <a:r>
              <a:rPr lang="ru-RU" sz="2000" dirty="0"/>
              <a:t>БД, сервисы)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Много работы с БД / файлами (на запись)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Сложное параллельное взаимодействие (многопоточный / асинхронный код)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altLang="ru-RU" sz="2400" dirty="0"/>
              <a:t>Нужно создание / поддержание определенной среды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C00000"/>
                </a:solidFill>
              </a:rPr>
              <a:t>Сильно зависят от внешней среды (по отношению к вашему коду)</a:t>
            </a:r>
          </a:p>
        </p:txBody>
      </p:sp>
    </p:spTree>
    <p:extLst>
      <p:ext uri="{BB962C8B-B14F-4D97-AF65-F5344CB8AC3E}">
        <p14:creationId xmlns:p14="http://schemas.microsoft.com/office/powerpoint/2010/main" val="30067632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6F1F-8022-F989-575A-67F5DFC9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0515600" cy="77590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фикстуры </a:t>
            </a:r>
            <a:r>
              <a:rPr lang="en" dirty="0"/>
              <a:t>monkeypatch</a:t>
            </a:r>
            <a:r>
              <a:rPr lang="ru-RU" dirty="0"/>
              <a:t>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D8DF1-8106-6854-FFC6-3564A95A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734"/>
            <a:ext cx="10789693" cy="5431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Monkey patch</a:t>
            </a:r>
            <a:r>
              <a:rPr lang="en" sz="2000" dirty="0"/>
              <a:t> — </a:t>
            </a:r>
            <a:r>
              <a:rPr lang="ru-RU" sz="2000" dirty="0"/>
              <a:t>это динамическая модификация класса или модуля во время выполнения. Во время тестирования "</a:t>
            </a:r>
            <a:r>
              <a:rPr lang="en" sz="2000" dirty="0"/>
              <a:t>monkey patching" — </a:t>
            </a:r>
            <a:r>
              <a:rPr lang="ru-RU" sz="2000" dirty="0"/>
              <a:t>это удобный способ взять на себя часть среды выполнения тестируемого кода и заменить либо входные зависимости, либо выходные зависимости объектами или функциями, которые более удобны для тестирования.</a:t>
            </a:r>
            <a:br>
              <a:rPr lang="ru-RU" sz="2000" dirty="0"/>
            </a:br>
            <a:r>
              <a:rPr lang="ru-RU" sz="2000" dirty="0"/>
              <a:t>Встроенная </a:t>
            </a:r>
            <a:r>
              <a:rPr lang="ru-RU" sz="2000" b="1" dirty="0"/>
              <a:t>фикстура </a:t>
            </a:r>
            <a:r>
              <a:rPr lang="en" sz="2000" b="1" dirty="0"/>
              <a:t>monkeypatch</a:t>
            </a:r>
            <a:r>
              <a:rPr lang="en" sz="2000" dirty="0"/>
              <a:t> </a:t>
            </a:r>
            <a:r>
              <a:rPr lang="ru-RU" sz="2000" dirty="0"/>
              <a:t>позволяет сделать это </a:t>
            </a:r>
            <a:r>
              <a:rPr lang="ru-RU" sz="2000" b="1" dirty="0"/>
              <a:t>в контексте одного теста</a:t>
            </a:r>
            <a:r>
              <a:rPr lang="ru-RU" sz="2000" dirty="0"/>
              <a:t>. И когда тест заканчивается, независимо от того, пройден он или нет, оригинал восстанавливается, отменяя все изменения патча.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Фикстура </a:t>
            </a:r>
            <a:r>
              <a:rPr lang="en" sz="2000" dirty="0"/>
              <a:t>monkeypatch </a:t>
            </a:r>
            <a:r>
              <a:rPr lang="ru-RU" sz="2000" dirty="0"/>
              <a:t>обеспечивает следующие функции: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setattr(target, name, value=&lt;notset&gt;, raising=True)</a:t>
            </a:r>
            <a:r>
              <a:rPr lang="en" sz="2000" noProof="1"/>
              <a:t>: </a:t>
            </a:r>
            <a:r>
              <a:rPr lang="ru-RU" sz="2000" noProof="1"/>
              <a:t>Установить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delattr(target, name=&lt;notset&gt;, raising=True)</a:t>
            </a:r>
            <a:r>
              <a:rPr lang="en" sz="2000" noProof="1"/>
              <a:t>: </a:t>
            </a:r>
            <a:r>
              <a:rPr lang="ru-RU" sz="2000" noProof="1"/>
              <a:t>Удалить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setitem(dic, name, value)</a:t>
            </a:r>
            <a:r>
              <a:rPr lang="en" sz="2000" noProof="1"/>
              <a:t>: </a:t>
            </a:r>
            <a:r>
              <a:rPr lang="ru-RU" sz="2000" noProof="1"/>
              <a:t>Задать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delitem(dic, name, raising=True)</a:t>
            </a:r>
            <a:r>
              <a:rPr lang="en" sz="2000" noProof="1"/>
              <a:t>: </a:t>
            </a:r>
            <a:r>
              <a:rPr lang="ru-RU" sz="2000" noProof="1"/>
              <a:t>Удалить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setenv(name, value, prepend=None)</a:t>
            </a:r>
            <a:r>
              <a:rPr lang="en" sz="2000" noProof="1"/>
              <a:t>: </a:t>
            </a:r>
            <a:r>
              <a:rPr lang="ru-RU" sz="2000" noProof="1"/>
              <a:t>Задать переменную окружения 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delenv(name, raising=True)</a:t>
            </a:r>
            <a:r>
              <a:rPr lang="en" sz="2000" noProof="1"/>
              <a:t>: </a:t>
            </a:r>
            <a:r>
              <a:rPr lang="ru-RU" sz="2000" noProof="1"/>
              <a:t>Удалите переменную окружения.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syspath_prepend(path)</a:t>
            </a:r>
            <a:r>
              <a:rPr lang="en" sz="2000" noProof="1"/>
              <a:t>: </a:t>
            </a:r>
            <a:r>
              <a:rPr lang="en-US" sz="2000" noProof="1"/>
              <a:t>в</a:t>
            </a:r>
            <a:r>
              <a:rPr lang="ru-RU" sz="2000" noProof="1"/>
              <a:t>ставить </a:t>
            </a:r>
            <a:r>
              <a:rPr lang="en-US" sz="2000" noProof="1"/>
              <a:t>path</a:t>
            </a:r>
            <a:r>
              <a:rPr lang="ru-RU" sz="2000" noProof="1"/>
              <a:t> </a:t>
            </a:r>
            <a:r>
              <a:rPr lang="en-US" sz="2000" noProof="1"/>
              <a:t>в</a:t>
            </a:r>
            <a:r>
              <a:rPr lang="ru-RU" sz="2000" noProof="1"/>
              <a:t> список путей для импорта </a:t>
            </a:r>
            <a:r>
              <a:rPr lang="en" sz="2000" noProof="1"/>
              <a:t>Python.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chdir(path)</a:t>
            </a:r>
            <a:r>
              <a:rPr lang="en" sz="2000" noProof="1"/>
              <a:t>: </a:t>
            </a:r>
            <a:r>
              <a:rPr lang="ru-RU" sz="2000" noProof="1"/>
              <a:t>Изменить текущий рабочий каталог.</a:t>
            </a:r>
          </a:p>
        </p:txBody>
      </p:sp>
    </p:spTree>
    <p:extLst>
      <p:ext uri="{BB962C8B-B14F-4D97-AF65-F5344CB8AC3E}">
        <p14:creationId xmlns:p14="http://schemas.microsoft.com/office/powerpoint/2010/main" val="1431656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7A4A0-92E5-AC60-4566-E0871ED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17"/>
            <a:ext cx="10515600" cy="767639"/>
          </a:xfrm>
        </p:spPr>
        <p:txBody>
          <a:bodyPr/>
          <a:lstStyle/>
          <a:p>
            <a:r>
              <a:rPr lang="en-US" dirty="0"/>
              <a:t>moneypatch: </a:t>
            </a:r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7D17F-7EFC-2B78-FD08-5A9C5E10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756"/>
            <a:ext cx="10515600" cy="582894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тестируемый код: 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ch4/monkey/cheese.py</a:t>
            </a:r>
            <a:br>
              <a:rPr lang="en" sz="1800" b="1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 = json.load(f)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prefs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json.dump(prefs, f, indent=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write_default_cheese_preferences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write_cheese_preferences(_default_prefs)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b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</a:t>
            </a:r>
            <a:b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test_def_prefs_full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monkeypatch.setenv(</a:t>
            </a:r>
            <a:r>
              <a:rPr lang="en" sz="18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tmpdir.mkdir(</a:t>
            </a:r>
            <a:r>
              <a:rPr lang="en" sz="18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cheese.write_default_cheese_preferences()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 = cheese._default_prefs</a:t>
            </a:r>
            <a:b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 = cheese.read_cheese_preferences()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ru-RU" sz="18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48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8BDE-502D-F9AC-A368-4EDFD2E7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noProof="1"/>
              <a:t>moneypatch.setattr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907A7-BE79-08B0-4CCF-84E1A979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337099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test_def_prefs_change_expanduser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tmpdir, monkeypatch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fake_home_dir = tmpdir.mkdir(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monkeypatch.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cheese.os.path,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'expanduser'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x: x.replace(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(fake_home_dir)))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cheese.write_default_cheese_preferences()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expected = cheese._default_prefs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actual = cheese.read_cheese_preferences()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C3DEE-06D0-0EC0-E54A-E35893C69F7D}"/>
              </a:ext>
            </a:extLst>
          </p:cNvPr>
          <p:cNvSpPr txBox="1"/>
          <p:nvPr/>
        </p:nvSpPr>
        <p:spPr>
          <a:xfrm>
            <a:off x="838200" y="491319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 время теста все, что в модуле </a:t>
            </a:r>
            <a:r>
              <a:rPr lang="en" sz="2000" dirty="0"/>
              <a:t>cheese </a:t>
            </a:r>
            <a:r>
              <a:rPr lang="ru-RU" sz="2000" dirty="0"/>
              <a:t>вызывает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os.path.expanduser()</a:t>
            </a:r>
            <a:r>
              <a:rPr lang="en" sz="2000" dirty="0"/>
              <a:t> </a:t>
            </a:r>
            <a:r>
              <a:rPr lang="ru-RU" sz="2000" dirty="0"/>
              <a:t>получает вместо этого наше лямбда-выражение. Эта небольшая функция использует функцию модуля регулярного выражения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re.sub</a:t>
            </a:r>
            <a:r>
              <a:rPr lang="en" sz="2000" dirty="0"/>
              <a:t> </a:t>
            </a:r>
            <a:r>
              <a:rPr lang="ru-RU" sz="2000" dirty="0"/>
              <a:t>для замены </a:t>
            </a:r>
            <a:r>
              <a:rPr lang="en-US" sz="2000" dirty="0"/>
              <a:t>«</a:t>
            </a:r>
            <a:r>
              <a:rPr lang="ru-RU" sz="2000" dirty="0"/>
              <a:t>~</a:t>
            </a:r>
            <a:r>
              <a:rPr lang="en-US" sz="2000" dirty="0"/>
              <a:t>»</a:t>
            </a:r>
            <a:r>
              <a:rPr lang="ru-RU" sz="2000" dirty="0"/>
              <a:t> нашим новым временным каталогом.</a:t>
            </a:r>
          </a:p>
        </p:txBody>
      </p:sp>
    </p:spTree>
    <p:extLst>
      <p:ext uri="{BB962C8B-B14F-4D97-AF65-F5344CB8AC3E}">
        <p14:creationId xmlns:p14="http://schemas.microsoft.com/office/powerpoint/2010/main" val="2784268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2BEBC-7343-E6ED-042F-864705F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93"/>
            <a:ext cx="10515600" cy="816403"/>
          </a:xfrm>
        </p:spPr>
        <p:txBody>
          <a:bodyPr/>
          <a:lstStyle/>
          <a:p>
            <a:r>
              <a:rPr lang="ru-RU" dirty="0"/>
              <a:t>Выводы: плюсы модульных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39EF-EFCE-6D1B-625C-DC30DB61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6"/>
            <a:ext cx="10515600" cy="5681211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сравнивать с другими тестами, у модульных есть следующие особенности: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Можно провести сразу после написания кода. Программист пишет конкретный модуль и тут же его тестирует — не нужно ждать готовности других модулей или интеграций.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Быстрее, чем другие тесты, так как охватывают только небольшую функцию.</a:t>
            </a:r>
            <a:br>
              <a:rPr lang="ru-RU" dirty="0"/>
            </a:br>
            <a:r>
              <a:rPr lang="ru-RU" dirty="0"/>
              <a:t>Часто один такой юнит-тест занимает всего пару миллисекунд.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Не требуют серьёзной инфраструктуры, так как их выполнение не требовательно к вычислительным ресурсам.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За счёт лёгкости и скорости юнит-тесты самые дешёвые.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Разные юниты можно тестировать одновременно.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Легко автоматизировать, так как при таких тестах нет имитации сценария пользователя — только проверка реакции кода на те или иные действия и данные.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Просто посчитать, какой процент кода покрыт тестами.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Поэтому в пирамиде тестирования юнит-тесты стоят в самом низу — для экономии времени и сил их стоит проводить больше всего. В идеальном случае мы можем вообще обойтись только модульным тестированием проекта, то есть всего написанного кода — проверять только юниты, так как интеграция между ними предсказуемо работает правильно.</a:t>
            </a:r>
          </a:p>
        </p:txBody>
      </p:sp>
    </p:spTree>
    <p:extLst>
      <p:ext uri="{BB962C8B-B14F-4D97-AF65-F5344CB8AC3E}">
        <p14:creationId xmlns:p14="http://schemas.microsoft.com/office/powerpoint/2010/main" val="1537039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57143</TotalTime>
  <Words>16697</Words>
  <Application>Microsoft Macintosh PowerPoint</Application>
  <PresentationFormat>Широкоэкранный</PresentationFormat>
  <Paragraphs>811</Paragraphs>
  <Slides>93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7" baseType="lpstr">
      <vt:lpstr>-apple-system</vt:lpstr>
      <vt:lpstr>Andale Mono</vt:lpstr>
      <vt:lpstr>Arial</vt:lpstr>
      <vt:lpstr>Calibri</vt:lpstr>
      <vt:lpstr>Calibri Light</vt:lpstr>
      <vt:lpstr>Consolas</vt:lpstr>
      <vt:lpstr>Courier New</vt:lpstr>
      <vt:lpstr>Fira Sans</vt:lpstr>
      <vt:lpstr>Garamond</vt:lpstr>
      <vt:lpstr>Google Sans</vt:lpstr>
      <vt:lpstr>Menlo</vt:lpstr>
      <vt:lpstr>Monaco</vt:lpstr>
      <vt:lpstr>system-ui</vt:lpstr>
      <vt:lpstr>Тема Office</vt:lpstr>
      <vt:lpstr>Модульное тестирование</vt:lpstr>
      <vt:lpstr>Презентация PowerPoint</vt:lpstr>
      <vt:lpstr>Презентация PowerPoint</vt:lpstr>
      <vt:lpstr>Способы поддержания качества кода (предотвращение дефектов) программистами</vt:lpstr>
      <vt:lpstr>Презентация PowerPoint</vt:lpstr>
      <vt:lpstr>Виды тестирования по уровню детализации</vt:lpstr>
      <vt:lpstr>Плюсы / минусы системного тестирования</vt:lpstr>
      <vt:lpstr>Плюсы / минусы модульного тестирования</vt:lpstr>
      <vt:lpstr>Когда удобно / не удобно использовать юнит-тесты</vt:lpstr>
      <vt:lpstr>Модульное тестирование </vt:lpstr>
      <vt:lpstr>Что такое юнит-тесты и зачем они нужны</vt:lpstr>
      <vt:lpstr>Принципы  F.I.R.S.T.</vt:lpstr>
      <vt:lpstr>Принцип Fast (Быстрота)</vt:lpstr>
      <vt:lpstr>Принцип Independent, Isolated (независимость, изолированность)</vt:lpstr>
      <vt:lpstr>Принцип Repeatable (повторяемость)</vt:lpstr>
      <vt:lpstr>Принцип Self-Validating (самоочевидность)</vt:lpstr>
      <vt:lpstr>Принцип Timely (своевременность)</vt:lpstr>
      <vt:lpstr>На каких именно данных тестируем?</vt:lpstr>
      <vt:lpstr>«Код с тестами писать дольше, чем код без тестов»</vt:lpstr>
      <vt:lpstr>Проблема: Взаимное влияние тестов</vt:lpstr>
      <vt:lpstr>Фреймворки для тестирования в Python</vt:lpstr>
      <vt:lpstr>«Pytest — начало»</vt:lpstr>
      <vt:lpstr>Соглашения об именах для тестов</vt:lpstr>
      <vt:lpstr>Усложняем пример, вводим namedtuple</vt:lpstr>
      <vt:lpstr>Тестируем namedtuple._asdict() и _replace()</vt:lpstr>
      <vt:lpstr>Запуск pytest</vt:lpstr>
      <vt:lpstr>pytest: результаты тестов</vt:lpstr>
      <vt:lpstr>Запуск только одного теста</vt:lpstr>
      <vt:lpstr>Pytest --collect-only</vt:lpstr>
      <vt:lpstr>Pytest -k EXPRESSION</vt:lpstr>
      <vt:lpstr>Маркеры: pytest -m MARKEXPR</vt:lpstr>
      <vt:lpstr>Pytest полезные опции: -x, maxfail, -s, -lf, -ff, -v, -q</vt:lpstr>
      <vt:lpstr>Использование операторов assert</vt:lpstr>
      <vt:lpstr>Пример вывода сообщений об ошибке в assert</vt:lpstr>
      <vt:lpstr>Презентация PowerPoint</vt:lpstr>
      <vt:lpstr>Ожидание Исключений (expected exception)</vt:lpstr>
      <vt:lpstr>Ожидание Исключений (expected exception)</vt:lpstr>
      <vt:lpstr>Ожидание Исключений (expected exception)</vt:lpstr>
      <vt:lpstr>Пропуск Тестов (Skipping Tests) – skip</vt:lpstr>
      <vt:lpstr>Условный пропуск тестов – skipif</vt:lpstr>
      <vt:lpstr>Дополнительная информация о тестах: -r</vt:lpstr>
      <vt:lpstr>Маркировка тестов ожидающих сбоя</vt:lpstr>
      <vt:lpstr>Параметризованное тестирование (Parametrized Testing)</vt:lpstr>
      <vt:lpstr>Параметризованное тестирование (Parametrized Testing)</vt:lpstr>
      <vt:lpstr>Параметризованное тестирование (Parametrized Testing)</vt:lpstr>
      <vt:lpstr>Фикстуры в pytest</vt:lpstr>
      <vt:lpstr>Фикстуры</vt:lpstr>
      <vt:lpstr>conftest.py: sharing fixtures across multiple files</vt:lpstr>
      <vt:lpstr>Трассировка Fixture Execution с --setup-show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множества (вложенных) фикстур</vt:lpstr>
      <vt:lpstr>Областей применимости (Scope) фикстур</vt:lpstr>
      <vt:lpstr>Презентация PowerPoint</vt:lpstr>
      <vt:lpstr>Оптимизация scope фикстур</vt:lpstr>
      <vt:lpstr>Использование фикстур с usefixtures</vt:lpstr>
      <vt:lpstr>Использование autouse для фикстур</vt:lpstr>
      <vt:lpstr>Встроенные фикстуры tmpdir и tmpdir_factory</vt:lpstr>
      <vt:lpstr>Степень покрытия кода тестами (test coverage)</vt:lpstr>
      <vt:lpstr>coverage html report</vt:lpstr>
      <vt:lpstr>coverage html report</vt:lpstr>
      <vt:lpstr>Побочные эффекты и что с ними делать: стабы / моки / заглушки</vt:lpstr>
      <vt:lpstr>Побочные эффекты</vt:lpstr>
      <vt:lpstr>Побочные эффекты</vt:lpstr>
      <vt:lpstr>Тестирование кода, взаимодействующего с файлами</vt:lpstr>
      <vt:lpstr>Тестирование кода, записывающего файлы</vt:lpstr>
      <vt:lpstr>Тестирование кода, записывающего файлы</vt:lpstr>
      <vt:lpstr>Тестирование с записью файлов: Виртуальная ФС</vt:lpstr>
      <vt:lpstr>Работа с БД: Транзакции + их откат</vt:lpstr>
      <vt:lpstr>Транзакции + их откат — пример:</vt:lpstr>
      <vt:lpstr>Переменные «is_prod» / «is_test»</vt:lpstr>
      <vt:lpstr>Поддержка режима тестирования в библиотеке</vt:lpstr>
      <vt:lpstr>Инверсия зависимостей</vt:lpstr>
      <vt:lpstr>Тестирование HTTP-запросов / запросов к API </vt:lpstr>
      <vt:lpstr>Тестирование HTTP-запросов</vt:lpstr>
      <vt:lpstr>Тестирование HTTP-запросов / Инверсия зависимостей</vt:lpstr>
      <vt:lpstr>Тестирование HTTP-запросов / Инверсия зависимостей</vt:lpstr>
      <vt:lpstr>Monkey patching / stubbing</vt:lpstr>
      <vt:lpstr>Monkey patching</vt:lpstr>
      <vt:lpstr>Monkey patching — библиотека pook</vt:lpstr>
      <vt:lpstr>Библиотека pook — пример использования</vt:lpstr>
      <vt:lpstr>Мокинг</vt:lpstr>
      <vt:lpstr>Mocking: пример с HTTP</vt:lpstr>
      <vt:lpstr>Использование моков</vt:lpstr>
      <vt:lpstr>Моки для тестирования объектов</vt:lpstr>
      <vt:lpstr>Использование моков</vt:lpstr>
      <vt:lpstr>Преимущества и недостатки моков</vt:lpstr>
      <vt:lpstr>Использование фикстуры monkeypatch в pytest</vt:lpstr>
      <vt:lpstr>moneypatch: примеры использования</vt:lpstr>
      <vt:lpstr>moneypatch.setattr</vt:lpstr>
      <vt:lpstr>Выводы: плюсы модульных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 и Test-Driven Development (TDD)</dc:title>
  <dc:creator>Валерий Студенников</dc:creator>
  <cp:lastModifiedBy>Валерий Студенников</cp:lastModifiedBy>
  <cp:revision>30</cp:revision>
  <dcterms:created xsi:type="dcterms:W3CDTF">2023-07-19T13:23:30Z</dcterms:created>
  <dcterms:modified xsi:type="dcterms:W3CDTF">2023-11-29T13:41:57Z</dcterms:modified>
</cp:coreProperties>
</file>