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343" r:id="rId4"/>
    <p:sldId id="344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0" r:id="rId15"/>
    <p:sldId id="345" r:id="rId16"/>
    <p:sldId id="326" r:id="rId17"/>
    <p:sldId id="315" r:id="rId18"/>
    <p:sldId id="317" r:id="rId19"/>
    <p:sldId id="318" r:id="rId20"/>
    <p:sldId id="321" r:id="rId21"/>
    <p:sldId id="329" r:id="rId22"/>
    <p:sldId id="330" r:id="rId23"/>
    <p:sldId id="331" r:id="rId24"/>
    <p:sldId id="322" r:id="rId25"/>
    <p:sldId id="323" r:id="rId26"/>
    <p:sldId id="328" r:id="rId27"/>
    <p:sldId id="324" r:id="rId28"/>
    <p:sldId id="338" r:id="rId29"/>
    <p:sldId id="316" r:id="rId30"/>
    <p:sldId id="319" r:id="rId31"/>
    <p:sldId id="320" r:id="rId32"/>
    <p:sldId id="325" r:id="rId33"/>
    <p:sldId id="332" r:id="rId34"/>
    <p:sldId id="335" r:id="rId35"/>
    <p:sldId id="333" r:id="rId36"/>
    <p:sldId id="334" r:id="rId37"/>
    <p:sldId id="336" r:id="rId38"/>
    <p:sldId id="337" r:id="rId39"/>
    <p:sldId id="303" r:id="rId40"/>
    <p:sldId id="340" r:id="rId41"/>
    <p:sldId id="339" r:id="rId42"/>
    <p:sldId id="341" r:id="rId43"/>
    <p:sldId id="342" r:id="rId44"/>
    <p:sldId id="32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FF3B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3"/>
    <p:restoredTop sz="96327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2244A-DAC0-B3AA-AF56-905890F6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CD0457-3E34-F5FF-B1CE-213C640E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7DE38-857D-34AC-5709-30AAF31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15FF4-563B-AA37-7498-E5D448C8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32DCC-4020-366D-38B0-8D697ABD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6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63A2D-292C-5786-C1B4-8595037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49C0F3-9EDF-9100-01D1-0DE9B859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268B3D-91EF-241C-E68B-7187583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AE96EB-8752-6213-348A-0223F8E1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97C7B-9B74-087F-9147-43811BBD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86A4B3-4ECB-0956-B267-9614D14B6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DE3324-FB42-E566-85F1-BF1025DD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FB06F-C10E-D42B-6F77-A00C94FF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6E6FD-D9AB-EADF-AF45-3AE16FA2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9AD39C-11D7-71FD-B6FA-71282FFC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3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06E0-F906-E885-0EE0-8C46ADD7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96"/>
            <a:ext cx="10515600" cy="8189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21CD5-D9F5-738B-335E-AFFDF9B9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6"/>
            <a:ext cx="10515600" cy="540262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0627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27468-CF41-6CCE-9D38-82E6572B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A3478F-BFE1-4167-4CDE-71C43646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CB907-62EF-DA80-EE53-ACD63630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2C039A-8149-17D5-FD8A-40B0A27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55F30-AB9D-F507-4E5F-4683EB57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A444-A37E-6670-99DB-12A3B764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EFA62-C49B-9FE8-BCAA-A6DD2F9D0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2617A3-D1D3-4AB2-EF53-C370D704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51AF67-753F-063C-B409-551D397C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ECF31C-0D29-6F60-7971-4A213255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BB1A2-0DA6-06B7-14DE-F374B799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0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ECF8-6384-D183-4965-DFC6A529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A3317-D0E6-902E-98B8-33BF6F66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9F119-8249-ACCE-103B-0E60E456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966B66-8B71-0276-F085-1A56D584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5F59E5-7833-22C8-5403-08978F273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746D0A-AC23-FA88-DBC5-7B08F384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01F0B6-20B9-8D0F-18DB-6DE60E5A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EE00FA-4C38-DFA4-2165-611CE48C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22F26-40A6-E086-B0F5-E38B6C21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AD916E-7CA8-6862-1D5C-491E15B8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0A5EC7-5E15-9AE4-4D7D-3A99145C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89423A-9970-A39C-0DD5-7861936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0F7701-0055-51A2-61AE-8D4FE48A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FEA3B4-E0B1-3EC9-6EE6-69869F11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87CD8-BBF8-5ABF-141F-3622BEE6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3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4507C-5AD3-027D-0EDC-BF857A4C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B0940-8B46-C17C-6486-1F7AD1B6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69DAF2-9B8F-46D5-0F2A-13D47A5F2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774B3-C497-B12A-EEE5-98F6B041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46094-6FD4-6FCF-ED82-C2B06F19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A0281-BDB3-8CC1-8389-405E554E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4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5D24E-0D62-A356-34D0-2DABEB3C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20B48B-F89B-5F3B-9918-67C7B50A8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34A141-31DC-5604-09CD-A2843A5B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F0717-7924-3DB6-4590-06DB0C1D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D6B024-0163-75EA-710F-2A40A833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F55904-93C0-AE19-A74B-6E835EF9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E3789-0FFD-DA32-38DD-71F8724A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6093F-A6AA-6450-81F4-1964A384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A1DB2-22F0-7AA4-3ED3-8BE101ED2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3A06-BAF3-134D-A2AF-40008393EDEE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EE284-D6F8-0D8A-19B7-A89B3B748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18B7A-4464-9251-BEBA-0D52184EC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4867-DB68-5743-88BC-45E5A8262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7DB8-5367-9096-2D0D-10BACC7B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55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Оптимизация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производительности</a:t>
            </a:r>
            <a:r>
              <a:rPr lang="ru-RU" dirty="0"/>
              <a:t>,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профайлинг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49EB9-9A7D-34B2-ED7F-C7616281B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389" y="4191087"/>
            <a:ext cx="5750005" cy="2160287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nter"/>
              </a:rPr>
              <a:t>Мониторинг и оптимизация производительности, профилирование (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Inter"/>
              </a:rPr>
              <a:t>Python)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Inter"/>
            </a:endParaRPr>
          </a:p>
          <a:p>
            <a:endParaRPr lang="ru-RU" sz="1800" dirty="0">
              <a:solidFill>
                <a:srgbClr val="000000"/>
              </a:solidFill>
              <a:latin typeface="Inter"/>
            </a:endParaRPr>
          </a:p>
          <a:p>
            <a:endParaRPr lang="ru-RU" sz="1800" dirty="0">
              <a:solidFill>
                <a:srgbClr val="000000"/>
              </a:solidFill>
              <a:latin typeface="Int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Inter"/>
              </a:rPr>
              <a:t>© </a:t>
            </a:r>
            <a:r>
              <a:rPr lang="ru-RU" sz="1800" dirty="0">
                <a:solidFill>
                  <a:srgbClr val="000000"/>
                </a:solidFill>
                <a:latin typeface="Inter"/>
              </a:rPr>
              <a:t>Валерий Студенников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B0C0EA-E927-2AC4-436F-B1D82B28B1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394" y="3974886"/>
            <a:ext cx="3484606" cy="28831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874852-593E-EBFB-E226-B6450E7DB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C8EC9-EC3A-B5BF-DEB4-F1F4C266AD2C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24071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D81E5A-1754-0ADF-3B20-E1D4E7E4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8062" y="2522932"/>
            <a:ext cx="4424924" cy="122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8B511-834D-DFCC-4A40-26106214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 что упирается производительность?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9DD97-CCA5-A42D-D922-F672D391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6"/>
            <a:ext cx="10515600" cy="56505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3200" dirty="0"/>
              <a:t>CPU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3200" dirty="0"/>
              <a:t>Файловая система </a:t>
            </a:r>
            <a:r>
              <a:rPr lang="ru-RU" dirty="0"/>
              <a:t>/ хранилище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3200" dirty="0"/>
              <a:t>БД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3200" dirty="0"/>
              <a:t>Внешние сервисы </a:t>
            </a:r>
            <a:r>
              <a:rPr lang="ru-RU" dirty="0"/>
              <a:t>(микросервисы, сервисы на стороне)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b="1" dirty="0"/>
              <a:t>Что стоит измерять / мониторить: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" dirty="0"/>
              <a:t>walltime</a:t>
            </a:r>
            <a:r>
              <a:rPr lang="ru-RU" dirty="0"/>
              <a:t> — общее затраченное время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" noProof="1"/>
              <a:t>cpu_time</a:t>
            </a:r>
            <a:r>
              <a:rPr lang="ru-RU" dirty="0"/>
              <a:t> — время загрузки </a:t>
            </a:r>
            <a:r>
              <a:rPr lang="en-US" dirty="0"/>
              <a:t>CPU / % </a:t>
            </a:r>
            <a:r>
              <a:rPr lang="ru-RU" dirty="0"/>
              <a:t>загрузки</a:t>
            </a:r>
            <a:endParaRPr lang="en-US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" noProof="1"/>
              <a:t>memory_used</a:t>
            </a:r>
            <a:r>
              <a:rPr lang="en-US" dirty="0"/>
              <a:t> — </a:t>
            </a:r>
            <a:r>
              <a:rPr lang="ru-RU" dirty="0"/>
              <a:t>используемая память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база данных: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" noProof="1"/>
              <a:t>db_req_count — к</a:t>
            </a:r>
            <a:r>
              <a:rPr lang="ru-RU" noProof="1"/>
              <a:t>оличество запросов к БД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en" noProof="1"/>
              <a:t>db_req_cache_hits / </a:t>
            </a:r>
            <a:r>
              <a:rPr lang="en" dirty="0"/>
              <a:t>hit rate </a:t>
            </a:r>
            <a:r>
              <a:rPr lang="en" noProof="1"/>
              <a:t>— к</a:t>
            </a:r>
            <a:r>
              <a:rPr lang="ru-RU" noProof="1"/>
              <a:t>оличество запросов отданных из кэша</a:t>
            </a:r>
            <a:r>
              <a:rPr lang="en-US" noProof="1"/>
              <a:t> / п</a:t>
            </a:r>
            <a:r>
              <a:rPr lang="ru-RU" noProof="1"/>
              <a:t>роцент попаданий в кэш</a:t>
            </a:r>
            <a:endParaRPr lang="en" noProof="1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" noProof="1"/>
              <a:t>db_bytes_in</a:t>
            </a:r>
            <a:r>
              <a:rPr lang="ru-RU" noProof="1"/>
              <a:t> — количество данных полученных из БД</a:t>
            </a:r>
            <a:endParaRPr lang="en" noProof="1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" noProof="1"/>
              <a:t>db_walltime</a:t>
            </a:r>
            <a:r>
              <a:rPr lang="ru-RU" noProof="1"/>
              <a:t> — время потраченное на запросы в БД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ru-RU" dirty="0"/>
              <a:t>журнал запросов (с таймингом)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ru-RU" dirty="0"/>
              <a:t>журнал «медленных запросов» (</a:t>
            </a:r>
            <a:r>
              <a:rPr lang="en-US" dirty="0"/>
              <a:t>slow query log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noProof="1"/>
              <a:t>К</a:t>
            </a:r>
            <a:r>
              <a:rPr lang="ru-RU" noProof="1"/>
              <a:t>эш-сервер (m</a:t>
            </a:r>
            <a:r>
              <a:rPr lang="en-US" noProof="1"/>
              <a:t>emcached, redis):</a:t>
            </a:r>
            <a:r>
              <a:rPr lang="ru-RU" noProof="1"/>
              <a:t> </a:t>
            </a:r>
            <a:r>
              <a:rPr lang="en-US" noProof="1"/>
              <a:t>cache_req_count / cache_bytes_in / cache_walltime / cache hit rate</a:t>
            </a:r>
            <a:endParaRPr lang="ru-RU" noProof="1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Сеть: </a:t>
            </a:r>
            <a:r>
              <a:rPr lang="en" dirty="0"/>
              <a:t>network bytes in/out</a:t>
            </a:r>
            <a:r>
              <a:rPr lang="ru-RU" dirty="0"/>
              <a:t> — количество данных переданных по сети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Диск</a:t>
            </a:r>
            <a:r>
              <a:rPr lang="en-US" dirty="0"/>
              <a:t>: bytes read / bytes written; IO/sec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1B8EF-78A4-9EFA-8AD5-72B246AB1171}"/>
              </a:ext>
            </a:extLst>
          </p:cNvPr>
          <p:cNvSpPr txBox="1"/>
          <p:nvPr/>
        </p:nvSpPr>
        <p:spPr>
          <a:xfrm>
            <a:off x="7297422" y="1259842"/>
            <a:ext cx="4378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ru-RU" b="1" dirty="0"/>
              <a:t>Регистры и кэш</a:t>
            </a:r>
            <a:r>
              <a:rPr lang="en-US" b="1" dirty="0"/>
              <a:t> CPU</a:t>
            </a:r>
            <a:r>
              <a:rPr lang="ru-RU" dirty="0"/>
              <a:t>: 1 наносекунда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ru-RU" b="1" dirty="0"/>
              <a:t>ОЗУ</a:t>
            </a:r>
            <a:r>
              <a:rPr lang="ru-RU" dirty="0"/>
              <a:t>: 10</a:t>
            </a:r>
            <a:r>
              <a:rPr lang="ru-RU" baseline="30000" dirty="0"/>
              <a:t>2</a:t>
            </a:r>
            <a:r>
              <a:rPr lang="ru-RU" dirty="0"/>
              <a:t> наносекунд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ru-RU" b="1" dirty="0"/>
              <a:t>Локальный диск</a:t>
            </a:r>
            <a:r>
              <a:rPr lang="ru-RU" dirty="0"/>
              <a:t>: 10</a:t>
            </a:r>
            <a:r>
              <a:rPr lang="ru-RU" baseline="30000" dirty="0"/>
              <a:t>5</a:t>
            </a:r>
            <a:r>
              <a:rPr lang="ru-RU" dirty="0"/>
              <a:t> — 107 наносекунд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ru-RU" b="1" dirty="0"/>
              <a:t>Сеть</a:t>
            </a:r>
            <a:r>
              <a:rPr lang="ru-RU" dirty="0"/>
              <a:t>: 10</a:t>
            </a:r>
            <a:r>
              <a:rPr lang="ru-RU" baseline="30000" dirty="0"/>
              <a:t>6</a:t>
            </a:r>
            <a:r>
              <a:rPr lang="ru-RU" dirty="0"/>
              <a:t> — 10</a:t>
            </a:r>
            <a:r>
              <a:rPr lang="ru-RU" baseline="30000" dirty="0"/>
              <a:t>9</a:t>
            </a:r>
            <a:r>
              <a:rPr lang="ru-RU" dirty="0"/>
              <a:t> наносекунд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69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55243-5A43-3AFE-DE31-0C9F651E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Записывайте время выполнения каждого 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C6F7B-3880-0EC1-3A61-05083663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207476"/>
            <a:ext cx="4851400" cy="540262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select (walltime/1000/20) * (20) as bin,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replace(substr(quote(zeroblob(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  (round(count(1)/11) + 1) / 2)), 3,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round(count(1)/11)), '0', '-')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from derp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where walltime/1000 &lt; 400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and script_path != '/health'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group by bin;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0|--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20|-------------------------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40|-----------------------------------------------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60|------------------------------------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80|----------------------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100|------------------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120|----------------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140|-------------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160|----------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180|----------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200|-----------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220|-----------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240|---------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260|------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280|-------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300|----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320|---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340|-----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360|--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380|--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50B4AD0-D271-11B7-370A-468F7BF4BEB9}"/>
              </a:ext>
            </a:extLst>
          </p:cNvPr>
          <p:cNvSpPr txBox="1">
            <a:spLocks/>
          </p:cNvSpPr>
          <p:nvPr/>
        </p:nvSpPr>
        <p:spPr>
          <a:xfrm>
            <a:off x="660400" y="1207475"/>
            <a:ext cx="5618480" cy="328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Недостаточно записывать / хранить среднее / минимальное / максимальное время выполнения запросов.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Лучше хранить время выполнения </a:t>
            </a:r>
            <a:r>
              <a:rPr lang="ru-RU" sz="1800" b="1" dirty="0"/>
              <a:t>каждого запроса</a:t>
            </a:r>
            <a:r>
              <a:rPr lang="ru-RU" sz="1800" dirty="0"/>
              <a:t>, чтобы потом можно было построить </a:t>
            </a:r>
            <a:r>
              <a:rPr lang="ru-RU" sz="1800" b="1" dirty="0"/>
              <a:t>распределение</a:t>
            </a:r>
            <a:r>
              <a:rPr lang="ru-RU" sz="1800" dirty="0"/>
              <a:t> и выявить запросы, выполняющиеся </a:t>
            </a:r>
            <a:r>
              <a:rPr lang="ru-RU" sz="1800" b="1" dirty="0"/>
              <a:t>дольше определённого порога</a:t>
            </a:r>
            <a:r>
              <a:rPr lang="ru-RU" sz="1800" dirty="0"/>
              <a:t> и с ними разбираться.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Полезно строить </a:t>
            </a:r>
            <a:r>
              <a:rPr lang="ru-RU" sz="1800" b="1" dirty="0"/>
              <a:t>гистограммы</a:t>
            </a:r>
            <a:r>
              <a:rPr lang="ru-RU" sz="1800" dirty="0"/>
              <a:t>.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Пример про </a:t>
            </a:r>
            <a:r>
              <a:rPr lang="en-US" sz="1800" dirty="0"/>
              <a:t>«</a:t>
            </a:r>
            <a:r>
              <a:rPr lang="ru-RU" sz="1800" dirty="0"/>
              <a:t>личный кабинет</a:t>
            </a:r>
            <a:r>
              <a:rPr lang="en-US" sz="1800" dirty="0"/>
              <a:t>» REG.RU </a:t>
            </a:r>
            <a:r>
              <a:rPr lang="ru-RU" sz="1800" dirty="0"/>
              <a:t>и </a:t>
            </a:r>
            <a:r>
              <a:rPr lang="en-US" sz="1800" dirty="0"/>
              <a:t>«</a:t>
            </a:r>
            <a:r>
              <a:rPr lang="ru-RU" sz="1800" dirty="0"/>
              <a:t>тяжёлых</a:t>
            </a:r>
            <a:r>
              <a:rPr lang="en-US" sz="1800" dirty="0"/>
              <a:t>» </a:t>
            </a:r>
            <a:r>
              <a:rPr lang="ru-RU" sz="1800" dirty="0"/>
              <a:t>клиентов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568669-BFA9-99AA-5119-308765662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89" t="9682" r="9478" b="5622"/>
          <a:stretch/>
        </p:blipFill>
        <p:spPr bwMode="auto">
          <a:xfrm>
            <a:off x="693758" y="4490719"/>
            <a:ext cx="5402242" cy="22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EDA9E-807B-9FC7-7348-609CBB10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47897"/>
            <a:ext cx="10515600" cy="818906"/>
          </a:xfrm>
        </p:spPr>
        <p:txBody>
          <a:bodyPr>
            <a:normAutofit/>
          </a:bodyPr>
          <a:lstStyle/>
          <a:p>
            <a:r>
              <a:rPr lang="ru-RU" dirty="0"/>
              <a:t>Мониторинг и Диагностика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72324-1B4F-B711-DD31-65E26F99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1" y="1061704"/>
            <a:ext cx="4508248" cy="5670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бы вы ее не называли, приборная панель, доска приборов или еще как-то, </a:t>
            </a:r>
            <a:r>
              <a:rPr lang="ru-RU" sz="2000" b="1" dirty="0"/>
              <a:t>панель мониторинга</a:t>
            </a:r>
            <a:r>
              <a:rPr lang="ru-RU" sz="2000" dirty="0"/>
              <a:t> — это сигнализация вашей системы. </a:t>
            </a:r>
            <a:r>
              <a:rPr lang="ru-RU" sz="2000" b="1" dirty="0"/>
              <a:t>Метрика</a:t>
            </a:r>
            <a:r>
              <a:rPr lang="ru-RU" sz="2000" dirty="0"/>
              <a:t> на панели инструментов должна отражать ваше </a:t>
            </a:r>
            <a:r>
              <a:rPr lang="ru-RU" sz="2000" b="1" dirty="0"/>
              <a:t>понимание</a:t>
            </a:r>
            <a:r>
              <a:rPr lang="ru-RU" sz="2000" dirty="0"/>
              <a:t> того, как система функционирует и не функционирует.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Самый модный больничный монитор описывает менее чем десятью графиками настолько сложный объект как человек.</a:t>
            </a:r>
            <a:br>
              <a:rPr lang="ru-RU" sz="2000" dirty="0"/>
            </a:br>
            <a:r>
              <a:rPr lang="ru-RU" sz="2000" i="1" dirty="0"/>
              <a:t>Пока человек в порядке, график пульса никогда не меняется кардинально, колеблясь от 60 до 100.</a:t>
            </a:r>
            <a:br>
              <a:rPr lang="ru-RU" sz="2000" i="1" dirty="0"/>
            </a:br>
            <a:r>
              <a:rPr lang="ru-RU" sz="2000" dirty="0"/>
              <a:t>Задача дашбордов — показывать, что </a:t>
            </a:r>
            <a:r>
              <a:rPr lang="ru-RU" sz="2000" b="1" dirty="0"/>
              <a:t>что-то произошло не так</a:t>
            </a:r>
            <a:r>
              <a:rPr lang="ru-RU" sz="2000" dirty="0"/>
              <a:t> и давать подсказку, что нам делать дальше.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F5B17C-1D80-6F30-EE89-DA351483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4163" y="160774"/>
            <a:ext cx="3387498" cy="292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DA44E105-BF9B-5C2A-0378-AD5B383445E6}"/>
              </a:ext>
            </a:extLst>
          </p:cNvPr>
          <p:cNvSpPr txBox="1">
            <a:spLocks/>
          </p:cNvSpPr>
          <p:nvPr/>
        </p:nvSpPr>
        <p:spPr>
          <a:xfrm>
            <a:off x="4932061" y="1207476"/>
            <a:ext cx="3952238" cy="5402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ru-RU" b="1" dirty="0"/>
              <a:t>Примеры метрик: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Частота ошибок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Время выполнения запросов (среднее; 2</a:t>
            </a:r>
            <a:r>
              <a:rPr lang="en-US" dirty="0"/>
              <a:t>5, 50, 75</a:t>
            </a:r>
            <a:r>
              <a:rPr lang="ru-RU" dirty="0"/>
              <a:t> процентиль)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Процессорное время / Инструкции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Вход и выход байтов по сети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Запросы в секунду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Активные пользователи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Активные сервера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Использование серверов (</a:t>
            </a:r>
            <a:r>
              <a:rPr lang="en" dirty="0"/>
              <a:t>CPU, RAM, I/O)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Запросы к БД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Запросы к кэшу / неудачные запросы к кэшу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1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5ADA2-7F63-501E-E546-6171539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полётов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D2354-E99C-FC14-B2C6-4336F206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По итогу </a:t>
            </a:r>
            <a:r>
              <a:rPr lang="ru-RU" sz="2400" b="1" dirty="0"/>
              <a:t>каждого инцидента</a:t>
            </a:r>
            <a:r>
              <a:rPr lang="ru-RU" sz="2400" dirty="0"/>
              <a:t> (что-то упало или значительно снизилась производительность) — проводится встреча с командой / представителями людей из других команд, чьей работы это касается.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По итогам вырабатывается какое-то </a:t>
            </a:r>
            <a:r>
              <a:rPr lang="ru-RU" sz="2400" b="1" dirty="0"/>
              <a:t>системное решение</a:t>
            </a:r>
            <a:r>
              <a:rPr lang="ru-RU" sz="2400" dirty="0"/>
              <a:t> как этого не допускать в будущем.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То есть, по итогам каждого факапа — </a:t>
            </a:r>
            <a:r>
              <a:rPr lang="ru-RU" sz="2400" b="1" dirty="0"/>
              <a:t>обязательно</a:t>
            </a:r>
            <a:r>
              <a:rPr lang="ru-RU" sz="2400" dirty="0"/>
              <a:t>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дорабатывается система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дорабатываются внутренние регламенты: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правила написания кода / </a:t>
            </a:r>
            <a:r>
              <a:rPr lang="en-US" sz="2000" dirty="0"/>
              <a:t>Definition of Done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правила выкатки / развёртывания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правила настройки серверов / виртуальных окружений / баз данных и т.п.</a:t>
            </a:r>
          </a:p>
        </p:txBody>
      </p:sp>
    </p:spTree>
    <p:extLst>
      <p:ext uri="{BB962C8B-B14F-4D97-AF65-F5344CB8AC3E}">
        <p14:creationId xmlns:p14="http://schemas.microsoft.com/office/powerpoint/2010/main" val="43973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F4AF7-1488-37A8-C347-7C9C0960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 </a:t>
            </a:r>
            <a:r>
              <a:rPr lang="en" dirty="0"/>
              <a:t>Bitrix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8AF0B-ACBB-E495-B99E-F17CEA99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Несколько лет назад помогал знакомым — попросили затюнить </a:t>
            </a:r>
            <a:r>
              <a:rPr lang="en" dirty="0"/>
              <a:t>MySQL </a:t>
            </a:r>
            <a:r>
              <a:rPr lang="ru-RU" dirty="0"/>
              <a:t>для интернет-магазина, работающего на Битрикс, который ужасно тормозил.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Так вот, магазин небольшой, товаров всего несколько сотен, и стоял на самой дорогой </a:t>
            </a:r>
            <a:r>
              <a:rPr lang="en" dirty="0"/>
              <a:t>VPS </a:t>
            </a:r>
            <a:r>
              <a:rPr lang="ru-RU" dirty="0"/>
              <a:t>на </a:t>
            </a:r>
            <a:r>
              <a:rPr lang="en" dirty="0"/>
              <a:t>SSD </a:t>
            </a:r>
            <a:r>
              <a:rPr lang="ru-RU" dirty="0"/>
              <a:t>у нас на </a:t>
            </a:r>
            <a:r>
              <a:rPr lang="en" dirty="0" err="1"/>
              <a:t>reg.ru</a:t>
            </a:r>
            <a:r>
              <a:rPr lang="en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Стоял последний </a:t>
            </a:r>
            <a:r>
              <a:rPr lang="en" dirty="0"/>
              <a:t>PHP, </a:t>
            </a:r>
            <a:r>
              <a:rPr lang="ru-RU" dirty="0"/>
              <a:t>врублены были всевозможные кэши.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Я как немного специалист по </a:t>
            </a:r>
            <a:r>
              <a:rPr lang="en" dirty="0"/>
              <a:t>MySQL — </a:t>
            </a:r>
            <a:r>
              <a:rPr lang="ru-RU" dirty="0"/>
              <a:t>затюнил </a:t>
            </a:r>
            <a:r>
              <a:rPr lang="en" dirty="0"/>
              <a:t>MySQL </a:t>
            </a:r>
            <a:r>
              <a:rPr lang="ru-RU" dirty="0"/>
              <a:t>для них по полной программе, должно было всё просто летать.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нет — магазин всё равно равно подтормаживал: 1-2 секунды на генерацию страницы.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конце концов я включил дампер </a:t>
            </a:r>
            <a:r>
              <a:rPr lang="en" dirty="0"/>
              <a:t>SQL-</a:t>
            </a:r>
            <a:r>
              <a:rPr lang="ru-RU" dirty="0"/>
              <a:t>запросов, чтобы посмотреть что же всё-таки происходит.</a:t>
            </a:r>
          </a:p>
          <a:p>
            <a:pPr marL="0" indent="0" algn="l">
              <a:lnSpc>
                <a:spcPct val="120000"/>
              </a:lnSpc>
              <a:spcBef>
                <a:spcPts val="2000"/>
              </a:spcBef>
              <a:buNone/>
            </a:pPr>
            <a:r>
              <a:rPr lang="ru-RU" dirty="0"/>
              <a:t>Угадайте, какое число </a:t>
            </a:r>
            <a:r>
              <a:rPr lang="en" dirty="0"/>
              <a:t>SQL-</a:t>
            </a:r>
            <a:r>
              <a:rPr lang="ru-RU" dirty="0"/>
              <a:t>запросов, оказывается,</a:t>
            </a:r>
            <a:br>
              <a:rPr lang="ru-RU" dirty="0"/>
            </a:br>
            <a:r>
              <a:rPr lang="ru-RU" dirty="0"/>
              <a:t>нужно битриксу чтобы отобразить обыкновенную</a:t>
            </a:r>
            <a:br>
              <a:rPr lang="ru-RU" dirty="0"/>
            </a:br>
            <a:r>
              <a:rPr lang="ru-RU" dirty="0"/>
              <a:t>страничку с описанием товара в магазине?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68025-3D05-EDBA-681C-704142363B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08" y="4956313"/>
            <a:ext cx="4963992" cy="19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F95D09-D9ED-EFE2-5E3E-65115719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Инструменты профайлинга</a:t>
            </a:r>
            <a:r>
              <a:rPr lang="en-US" sz="5400" dirty="0"/>
              <a:t> </a:t>
            </a:r>
            <a:r>
              <a:rPr lang="ru-RU" sz="5400" dirty="0"/>
              <a:t>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A82296-AD26-45F2-FA10-C38618448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23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6CBF8-8916-4DAA-AF90-EC249CDC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95"/>
            <a:ext cx="6198031" cy="1131453"/>
          </a:xfrm>
        </p:spPr>
        <p:txBody>
          <a:bodyPr>
            <a:normAutofit fontScale="90000"/>
          </a:bodyPr>
          <a:lstStyle/>
          <a:p>
            <a:r>
              <a:rPr lang="ru-RU" dirty="0"/>
              <a:t>Самый простой вариант —</a:t>
            </a:r>
            <a:br>
              <a:rPr lang="en-US" dirty="0"/>
            </a:br>
            <a:r>
              <a:rPr lang="ru-RU" dirty="0"/>
              <a:t>засечь время через </a:t>
            </a:r>
            <a:r>
              <a:rPr lang="en-US" dirty="0"/>
              <a:t>time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4FC61-CB9F-3054-39FD-44DAA8B1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6054"/>
            <a:ext cx="9561163" cy="2534049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time python3 decimal-exp.py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7.646200989054704889310727660E+1302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python3 decimal-exp.py 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4.39s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0.02s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99%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4.418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20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time pypy decimal-exp.py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7.646200989054704889310727660E+1302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pypy decimal-exp.py 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0.99s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0.03s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99%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1.026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DFC34-35F9-EC78-09CB-FD3D7796F4AB}"/>
              </a:ext>
            </a:extLst>
          </p:cNvPr>
          <p:cNvSpPr txBox="1"/>
          <p:nvPr/>
        </p:nvSpPr>
        <p:spPr>
          <a:xfrm>
            <a:off x="838201" y="1575889"/>
            <a:ext cx="6198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sz="2000" dirty="0"/>
              <a:t>time — unix-</a:t>
            </a:r>
            <a:r>
              <a:rPr lang="ru-RU" sz="2000" dirty="0"/>
              <a:t>утилита, возвращающая время выполнения</a:t>
            </a:r>
            <a:r>
              <a:rPr lang="en-US" sz="2000" dirty="0"/>
              <a:t> </a:t>
            </a:r>
            <a:r>
              <a:rPr lang="ru-RU" sz="2000" dirty="0"/>
              <a:t>любой команды</a:t>
            </a:r>
            <a:r>
              <a:rPr lang="en-US" sz="2000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реальное время выполнения между вызовом и завершением</a:t>
            </a: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время </a:t>
            </a:r>
            <a:r>
              <a:rPr lang="en" sz="2000" dirty="0"/>
              <a:t>CPU, </a:t>
            </a:r>
            <a:r>
              <a:rPr lang="ru-RU" sz="2000" dirty="0"/>
              <a:t>которое занял пользователь </a:t>
            </a: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время </a:t>
            </a:r>
            <a:r>
              <a:rPr lang="en" sz="2000" dirty="0"/>
              <a:t>CPU, </a:t>
            </a:r>
            <a:r>
              <a:rPr lang="ru-RU" sz="2000" dirty="0"/>
              <a:t>занятое системой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6C337-47A3-D43A-EEA8-0EC67F8A27F1}"/>
              </a:ext>
            </a:extLst>
          </p:cNvPr>
          <p:cNvSpPr txBox="1"/>
          <p:nvPr/>
        </p:nvSpPr>
        <p:spPr>
          <a:xfrm>
            <a:off x="7160217" y="139484"/>
            <a:ext cx="5031783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decimal </a:t>
            </a:r>
            <a:r>
              <a:rPr lang="en-US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getcontext().prec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i, lasts, s, fact, num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lasts: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lasts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fact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num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num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fact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getcontext().prec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(exp(Decimal(</a:t>
            </a:r>
            <a:r>
              <a:rPr lang="en-US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7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DA69A-2E68-36C6-A7AC-8833939B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247896"/>
            <a:ext cx="11322423" cy="818906"/>
          </a:xfrm>
        </p:spPr>
        <p:txBody>
          <a:bodyPr>
            <a:normAutofit/>
          </a:bodyPr>
          <a:lstStyle/>
          <a:p>
            <a:r>
              <a:rPr lang="ru-RU" dirty="0"/>
              <a:t>Засечь время через функцию </a:t>
            </a:r>
            <a:r>
              <a:rPr lang="en-US" dirty="0"/>
              <a:t>time</a:t>
            </a:r>
            <a:r>
              <a:rPr lang="ru-RU" dirty="0"/>
              <a:t>.</a:t>
            </a:r>
            <a:r>
              <a:rPr lang="en-US" dirty="0"/>
              <a:t>time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40003-9485-5FF0-B92B-1BDF16DD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" y="1207477"/>
            <a:ext cx="7244080" cy="540262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7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functools </a:t>
            </a:r>
            <a:r>
              <a:rPr lang="en" sz="17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</a:t>
            </a:r>
            <a:b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time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manual_sum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(n):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res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range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res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+=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res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standard_sum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(n):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sum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b="1" noProof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list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range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)))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reduce_sum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(n):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x, y: x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y, </a:t>
            </a:r>
            <a:r>
              <a:rPr lang="en" sz="1700" b="1" noProof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list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range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)))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time.time()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manual_sum(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10000000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time.time()</a:t>
            </a:r>
            <a:b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'manual_sum:</a:t>
            </a:r>
            <a:r>
              <a:rPr lang="en" sz="1700" noProof="1">
                <a:solidFill>
                  <a:srgbClr val="26B31A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\t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sz="17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round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((end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start)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</a:t>
            </a:r>
            <a:r>
              <a:rPr lang="en" sz="1700" noProof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1000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 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'msec'</a:t>
            </a:r>
            <a:r>
              <a:rPr lang="en" sz="17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578CBB0-B01A-6A75-C476-1405030B8F69}"/>
              </a:ext>
            </a:extLst>
          </p:cNvPr>
          <p:cNvSpPr txBox="1">
            <a:spLocks/>
          </p:cNvSpPr>
          <p:nvPr/>
        </p:nvSpPr>
        <p:spPr>
          <a:xfrm>
            <a:off x="7532147" y="1207478"/>
            <a:ext cx="4512533" cy="1697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python3 prof_sum.py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millisec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standard_sum: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179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millisec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489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millisec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5189E49-6A60-858B-5414-E10AF7AB46C1}"/>
              </a:ext>
            </a:extLst>
          </p:cNvPr>
          <p:cNvSpPr txBox="1">
            <a:spLocks/>
          </p:cNvSpPr>
          <p:nvPr/>
        </p:nvSpPr>
        <p:spPr>
          <a:xfrm>
            <a:off x="7532146" y="4901294"/>
            <a:ext cx="4512533" cy="1697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python3 prof_sum2.py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millisec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standard_sum: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millisec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395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millisec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86FAA-192C-4A0C-68A6-6E08F82D5E80}"/>
              </a:ext>
            </a:extLst>
          </p:cNvPr>
          <p:cNvSpPr txBox="1"/>
          <p:nvPr/>
        </p:nvSpPr>
        <p:spPr>
          <a:xfrm>
            <a:off x="7532146" y="2951113"/>
            <a:ext cx="451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немного </a:t>
            </a:r>
            <a:r>
              <a:rPr lang="en-US" sz="2000" dirty="0"/>
              <a:t>«</a:t>
            </a:r>
            <a:r>
              <a:rPr lang="ru-RU" sz="2000" dirty="0"/>
              <a:t>оптимизируем</a:t>
            </a:r>
            <a:r>
              <a:rPr lang="en-US" sz="2000" dirty="0"/>
              <a:t>» </a:t>
            </a:r>
            <a:r>
              <a:rPr lang="ru-RU" sz="2000" dirty="0"/>
              <a:t>и уберём преобразование </a:t>
            </a:r>
            <a:r>
              <a:rPr lang="en-US" sz="2000" dirty="0"/>
              <a:t>range </a:t>
            </a:r>
            <a:r>
              <a:rPr lang="ru-RU" sz="2000" dirty="0"/>
              <a:t>в </a:t>
            </a:r>
            <a:r>
              <a:rPr lang="en-US" sz="2000" dirty="0"/>
              <a:t>list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В итоге не придётся тратить время и память для </a:t>
            </a:r>
            <a:r>
              <a:rPr lang="en-US" sz="2000" dirty="0"/>
              <a:t>«</a:t>
            </a:r>
            <a:r>
              <a:rPr lang="ru-RU" sz="2000" dirty="0"/>
              <a:t>разворачивания</a:t>
            </a:r>
            <a:r>
              <a:rPr lang="en-US" sz="2000" dirty="0"/>
              <a:t>»</a:t>
            </a:r>
            <a:r>
              <a:rPr lang="ru-RU" sz="2000" dirty="0"/>
              <a:t> в список</a:t>
            </a:r>
            <a:r>
              <a:rPr lang="en-US" sz="2000" dirty="0"/>
              <a:t> </a:t>
            </a:r>
            <a:r>
              <a:rPr lang="ru-RU" sz="2000" dirty="0"/>
              <a:t>и в итоге </a:t>
            </a: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standard_sum </a:t>
            </a:r>
            <a:r>
              <a:rPr lang="ru-RU" sz="2000" dirty="0"/>
              <a:t>оказывается ещё быстрее.</a:t>
            </a:r>
          </a:p>
        </p:txBody>
      </p:sp>
    </p:spTree>
    <p:extLst>
      <p:ext uri="{BB962C8B-B14F-4D97-AF65-F5344CB8AC3E}">
        <p14:creationId xmlns:p14="http://schemas.microsoft.com/office/powerpoint/2010/main" val="17862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DA69A-2E68-36C6-A7AC-8833939B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155132"/>
            <a:ext cx="5599057" cy="818906"/>
          </a:xfrm>
        </p:spPr>
        <p:txBody>
          <a:bodyPr>
            <a:normAutofit/>
          </a:bodyPr>
          <a:lstStyle/>
          <a:p>
            <a:r>
              <a:rPr lang="ru-RU" dirty="0"/>
              <a:t>Используем </a:t>
            </a:r>
            <a:r>
              <a:rPr lang="en-US" dirty="0"/>
              <a:t>time</a:t>
            </a:r>
            <a:r>
              <a:rPr lang="ru-RU" dirty="0"/>
              <a:t>i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40003-9485-5FF0-B92B-1BDF16DD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" y="1066803"/>
            <a:ext cx="6982350" cy="400274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functools </a:t>
            </a: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b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timeit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manual_sum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ttime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timeit.timeit(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"manual_sum(1000000)"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"from __main__ import manual_sum"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number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'manual_sum:</a:t>
            </a:r>
            <a:r>
              <a:rPr lang="en" sz="18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'msec'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578CBB0-B01A-6A75-C476-1405030B8F69}"/>
              </a:ext>
            </a:extLst>
          </p:cNvPr>
          <p:cNvSpPr txBox="1">
            <a:spLocks/>
          </p:cNvSpPr>
          <p:nvPr/>
        </p:nvSpPr>
        <p:spPr>
          <a:xfrm>
            <a:off x="147320" y="5147466"/>
            <a:ext cx="4512533" cy="1697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python3 prof_sum_timeit.py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313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msec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standard_sum: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msec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reduce_sum: 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523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msec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917972D-2D06-F2E4-F3C7-F7F12A091EA4}"/>
              </a:ext>
            </a:extLst>
          </p:cNvPr>
          <p:cNvSpPr txBox="1">
            <a:spLocks/>
          </p:cNvSpPr>
          <p:nvPr/>
        </p:nvSpPr>
        <p:spPr>
          <a:xfrm>
            <a:off x="7129670" y="137621"/>
            <a:ext cx="4892598" cy="65993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ipython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2D961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[</a:t>
            </a:r>
            <a:r>
              <a:rPr lang="en" sz="18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 from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318BE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functools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reduce</a:t>
            </a:r>
            <a:endParaRPr lang="en" sz="1800" noProof="1">
              <a:solidFill>
                <a:srgbClr val="2D961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...: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...: def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318BE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manual_sum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endParaRPr lang="en" sz="1800" noProof="1">
              <a:solidFill>
                <a:srgbClr val="2D961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...: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res = 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...: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" sz="1800" noProof="1">
                <a:solidFill>
                  <a:srgbClr val="C2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n+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" sz="1800" noProof="1">
              <a:solidFill>
                <a:srgbClr val="2D961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...: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res +=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...: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endParaRPr lang="en" sz="1800" noProof="1">
              <a:solidFill>
                <a:srgbClr val="2D961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...: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[</a:t>
            </a:r>
            <a:r>
              <a:rPr lang="en" sz="18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%timeit manual_sum(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40.1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 ± </a:t>
            </a:r>
            <a:r>
              <a:rPr lang="en" sz="18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µs per loop (mean ± std. dev. of 7 runs, 10 loops each)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[</a:t>
            </a:r>
            <a:r>
              <a:rPr lang="en" sz="18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%timeit standard_sum(</a:t>
            </a:r>
            <a:r>
              <a:rPr lang="en" sz="1800" noProof="1">
                <a:solidFill>
                  <a:srgbClr val="2D961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12.2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 ± </a:t>
            </a:r>
            <a:r>
              <a:rPr lang="en" sz="18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1.06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 per loop (mean ± std. dev. of 7 runs, 100 loops each)</a:t>
            </a:r>
          </a:p>
        </p:txBody>
      </p:sp>
    </p:spTree>
    <p:extLst>
      <p:ext uri="{BB962C8B-B14F-4D97-AF65-F5344CB8AC3E}">
        <p14:creationId xmlns:p14="http://schemas.microsoft.com/office/powerpoint/2010/main" val="379952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DA69A-2E68-36C6-A7AC-8833939B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2" y="107759"/>
            <a:ext cx="4450976" cy="818906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Используем </a:t>
            </a:r>
            <a:r>
              <a:rPr lang="en-US" sz="4000" dirty="0"/>
              <a:t>cProfile</a:t>
            </a:r>
            <a:endParaRPr lang="ru-RU" sz="4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917972D-2D06-F2E4-F3C7-F7F12A091EA4}"/>
              </a:ext>
            </a:extLst>
          </p:cNvPr>
          <p:cNvSpPr txBox="1">
            <a:spLocks/>
          </p:cNvSpPr>
          <p:nvPr/>
        </p:nvSpPr>
        <p:spPr>
          <a:xfrm>
            <a:off x="295608" y="1052574"/>
            <a:ext cx="11443447" cy="57656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python3 prof_sum_cprofile.py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calls in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0.514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ncalls  tottime  percall  cumtime  percall filename:lineno(function)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1   0.0000   0.0000   0.5139   0.5139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&lt;string&gt;: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(&lt;module&gt;)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1   0.5138   0.5138   0.5138   0.5138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prof_sum_cprofile.py: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(manual_sum)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1   0.0000   0.0000   0.5139   0.5139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{built-in method builtins.exec}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calls in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0.100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ncalls  tottime  percall  cumtime  percall filename:lineno(function)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1   0.0000   0.0000   0.0996   0.0996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&lt;string&gt;: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(&lt;module&gt;)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1   0.0000   0.0000   0.0996   0.0996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prof_sum_cprofile.py: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(standard_sum)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1   0.0000   0.0000   0.0997   0.0997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{built-in method builtins.exec}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1   0.0996   0.0996   0.0996   0.0996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{built-in method builtins.sum}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10000004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calls in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1.556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ncalls  tottime  percall  cumtime  percall filename:lineno(function)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1   0.0000   0.0000   1.5562   1.5562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&lt;string&gt;: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(&lt;module&gt;)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1   0.0000   0.0000   1.5562   1.5562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prof_sum_cprofile.py: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(reduce_sum)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9999999   0.6167   0.0000   0.6167   0.0000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prof_sum_cprofile.py: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(&lt;lambda&gt;)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1   0.9394   0.9394   1.5562   1.5562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{built-in method _functools.reduce}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40003-9485-5FF0-B92B-1BDF16DD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548" y="236384"/>
            <a:ext cx="6061844" cy="13805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cProfile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cProfile.run(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"manual_sum(10000000)"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cProfile.run(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"standard_sum(10000000)"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cProfile.run(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"reduce_sum(10000000)"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8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3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E018-D57B-40CE-F2A8-BED558F8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Зачем важна производительность?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CA2C8-1348-1D10-976C-7C5CF284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7"/>
            <a:ext cx="10515600" cy="4522764"/>
          </a:xfrm>
        </p:spPr>
        <p:txBody>
          <a:bodyPr>
            <a:normAutofit/>
          </a:bodyPr>
          <a:lstStyle/>
          <a:p>
            <a:r>
              <a:rPr lang="ru-RU" b="1" dirty="0"/>
              <a:t>Улучшение пользовательского опыта</a:t>
            </a:r>
          </a:p>
          <a:p>
            <a:pPr lvl="1"/>
            <a:r>
              <a:rPr lang="ru-RU" dirty="0"/>
              <a:t>Быстрое и отзывчивое приложение с удобным интерфейсом вызывает доверие у пользователей и повышает удовлетворенность их взаимодействием с вашим сервисом.</a:t>
            </a:r>
          </a:p>
          <a:p>
            <a:r>
              <a:rPr lang="ru-RU" b="1" dirty="0"/>
              <a:t>Экономия ресурсов</a:t>
            </a:r>
          </a:p>
          <a:p>
            <a:pPr lvl="1"/>
            <a:r>
              <a:rPr lang="ru-RU" dirty="0"/>
              <a:t>Оптимизированный код использует меньше ресурсов системы и потребляет меньше энергии. Это может значительно сократить затраты на облачные вычисления и другие инфраструктурные ресурсы.</a:t>
            </a:r>
          </a:p>
          <a:p>
            <a:r>
              <a:rPr lang="ru-RU" b="1" dirty="0"/>
              <a:t>Конкурентоспособность</a:t>
            </a:r>
          </a:p>
          <a:p>
            <a:pPr lvl="1"/>
            <a:r>
              <a:rPr lang="ru-RU" dirty="0"/>
              <a:t>Более быстрые и эффективные приложения позволяют удерживать пользователей и обеспечивать большую доходность компании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82CBD-5610-185D-7B1A-40C32A0FF322}"/>
              </a:ext>
            </a:extLst>
          </p:cNvPr>
          <p:cNvSpPr txBox="1"/>
          <p:nvPr/>
        </p:nvSpPr>
        <p:spPr>
          <a:xfrm>
            <a:off x="6868160" y="5740400"/>
            <a:ext cx="479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Этот слайд-пародия, он сгенерирован ИИ: ничего умнее он выдумать не смог ))</a:t>
            </a:r>
          </a:p>
        </p:txBody>
      </p:sp>
    </p:spTree>
    <p:extLst>
      <p:ext uri="{BB962C8B-B14F-4D97-AF65-F5344CB8AC3E}">
        <p14:creationId xmlns:p14="http://schemas.microsoft.com/office/powerpoint/2010/main" val="377873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15F4D-8703-5A7C-DD3B-68D97772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7896"/>
            <a:ext cx="11079997" cy="818906"/>
          </a:xfrm>
        </p:spPr>
        <p:txBody>
          <a:bodyPr>
            <a:normAutofit/>
          </a:bodyPr>
          <a:lstStyle/>
          <a:p>
            <a:r>
              <a:rPr lang="ru-RU" dirty="0"/>
              <a:t>Профилирование скрипта целиком с </a:t>
            </a:r>
            <a:r>
              <a:rPr lang="en-US" dirty="0"/>
              <a:t>cProfile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D14FF-7F75-81AB-6C85-3AF62B55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8190"/>
            <a:ext cx="10515600" cy="250981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FFF12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python3 -m cProfile decimal-exp.py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876 function calls (853 primitive calls) in 4.422 seconds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Ordered by: cumulative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ncalls  tottime  percall  cumtime  percall filename:lineno(function)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3/1   0.0000   0.0000   4.4223   4.4223 {built-in method builtins.exec}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1   0.0002   0.0002   4.4223   4.4223 decimal-exp.py:1(&lt;module&gt;)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1   4.4182   4.4182   4.4182   4.4182 decimal-exp.py:3(exp)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01A51-5CCF-600A-AFFB-457AD58EF4FA}"/>
              </a:ext>
            </a:extLst>
          </p:cNvPr>
          <p:cNvSpPr txBox="1"/>
          <p:nvPr/>
        </p:nvSpPr>
        <p:spPr>
          <a:xfrm>
            <a:off x="838200" y="1162375"/>
            <a:ext cx="6817963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decimal </a:t>
            </a:r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getcontext().prec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i, lasts, s, fact, num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lasts: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....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getcontext().prec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exp(Decimal(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A7E20-7BC5-3E6C-FC68-524BB6880042}"/>
              </a:ext>
            </a:extLst>
          </p:cNvPr>
          <p:cNvSpPr txBox="1"/>
          <p:nvPr/>
        </p:nvSpPr>
        <p:spPr>
          <a:xfrm>
            <a:off x="7826644" y="1113296"/>
            <a:ext cx="4091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Видно, что почти всё время в ходе одного сеанса выполнения было потрачено в функции </a:t>
            </a:r>
            <a:r>
              <a:rPr lang="en" sz="2000" dirty="0"/>
              <a:t>exp.</a:t>
            </a:r>
          </a:p>
          <a:p>
            <a:pPr algn="l"/>
            <a:r>
              <a:rPr lang="ru-RU" sz="2000" dirty="0"/>
              <a:t>Профилирование подобного рода может принести пользу, но его, к сожалению, не всегда достаточно. </a:t>
            </a:r>
            <a:r>
              <a:rPr lang="en" sz="2000" dirty="0"/>
              <a:t>cProfile </a:t>
            </a:r>
            <a:r>
              <a:rPr lang="ru-RU" sz="2000" dirty="0"/>
              <a:t>снабжает нас информацией лишь о вызовах функций, но не об отдельных строках кода.</a:t>
            </a:r>
          </a:p>
        </p:txBody>
      </p:sp>
    </p:spTree>
    <p:extLst>
      <p:ext uri="{BB962C8B-B14F-4D97-AF65-F5344CB8AC3E}">
        <p14:creationId xmlns:p14="http://schemas.microsoft.com/office/powerpoint/2010/main" val="47999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2C682-8409-5899-0E3A-E741A0BA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3" y="161366"/>
            <a:ext cx="10515600" cy="818906"/>
          </a:xfrm>
        </p:spPr>
        <p:txBody>
          <a:bodyPr/>
          <a:lstStyle/>
          <a:p>
            <a:r>
              <a:rPr lang="ru-RU" dirty="0"/>
              <a:t>Профайлинг с помощью модуля </a:t>
            </a:r>
            <a:r>
              <a:rPr lang="en" dirty="0"/>
              <a:t>profile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40BD9-B350-D624-66FC-C28A2629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11" y="1972667"/>
            <a:ext cx="7673789" cy="477720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python3 substring_prof.py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prof_lls0...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419783 function calls in 0.774 seconds</a:t>
            </a:r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ncalls  tottime percall cumtime percall filename:lineno(function)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1  0.0001  0.0001  0.7736  0.7736 s_prof.py:107(prof_lls0)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156  0.2028  0.0013  0.7735  0.0050 s_prof.py:13(lls0)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368445  0.5495  0.0000  0.5495  0.0000 s_prof.py:7(have_sim_chars)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51023  0.0211  0.0000  0.0211  0.0000 :0(max)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156  0.0001  0.0000  0.0001  0.0000 :0(len)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prof_lls4...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315 function calls in 0.051 seconds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ncalls tottime percall  cumtime percall filename:lineno(function)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1  0.0001  0.0001  0.0508  0.0508 s_prof.py:123(prof_lls4)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156  0.0506  0.0003  0.0507  0.0003 s_prof.py:80(lls4)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156  0.0001  0.0000  0.0001  0.0000 :0(len)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3313-BA32-9E40-C8FB-D56F01950D10}"/>
              </a:ext>
            </a:extLst>
          </p:cNvPr>
          <p:cNvSpPr txBox="1"/>
          <p:nvPr/>
        </p:nvSpPr>
        <p:spPr>
          <a:xfrm>
            <a:off x="133797" y="1972667"/>
            <a:ext cx="4384413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profile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pstats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pstats </a:t>
            </a:r>
            <a:r>
              <a:rPr lang="en" sz="17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SortKey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lls0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s: </a:t>
            </a:r>
            <a:r>
              <a:rPr lang="en" sz="17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 -&gt; </a:t>
            </a:r>
            <a:r>
              <a:rPr lang="en" sz="17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prof_lls0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lines: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maxlen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lls0( line )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profile.Profile()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prof.runcall( prof_lls0 )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stats 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pstats.Stats(prof)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stats \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.strip_dirs() \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.sort_stats(SortKey.</a:t>
            </a:r>
            <a:r>
              <a:rPr lang="en" sz="17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CUMULATIVE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\</a:t>
            </a:r>
            <a:b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.print_stats() \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A2F4F-7969-0589-387F-1A902697F9FD}"/>
              </a:ext>
            </a:extLst>
          </p:cNvPr>
          <p:cNvSpPr txBox="1"/>
          <p:nvPr/>
        </p:nvSpPr>
        <p:spPr>
          <a:xfrm>
            <a:off x="609600" y="899591"/>
            <a:ext cx="10632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/>
              <a:t>profile</a:t>
            </a:r>
            <a:r>
              <a:rPr lang="en" sz="2000" dirty="0"/>
              <a:t> — </a:t>
            </a:r>
            <a:r>
              <a:rPr lang="ru-RU" sz="2000" dirty="0"/>
              <a:t>нативная реализация профайлера (написан на чистом питоне), медленный, и поэтому не рекомендуется к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55712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ECFA4F-7028-57DA-4A50-AF2CC7B6A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5350" y="1207842"/>
            <a:ext cx="3554119" cy="540226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C970C7-5A36-067E-B56C-0E3E74A06A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3538" y="1385445"/>
            <a:ext cx="3153312" cy="260936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C564E-E77D-137C-6EDF-7F2916CF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457837"/>
            <a:ext cx="8511540" cy="1238004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 с </a:t>
            </a:r>
            <a:r>
              <a:rPr lang="en" dirty="0"/>
              <a:t>cProfile </a:t>
            </a:r>
            <a:r>
              <a:rPr lang="ru-RU" dirty="0"/>
              <a:t>+ </a:t>
            </a:r>
            <a:r>
              <a:rPr lang="en" dirty="0"/>
              <a:t>gprof2dot</a:t>
            </a:r>
            <a:br>
              <a:rPr lang="en" dirty="0"/>
            </a:br>
            <a:r>
              <a:rPr lang="ru-RU" dirty="0"/>
              <a:t>+ </a:t>
            </a:r>
            <a:r>
              <a:rPr lang="en-US" dirty="0"/>
              <a:t>graphviz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E994F-6614-1058-6C6C-B4C0F1461CD6}"/>
              </a:ext>
            </a:extLst>
          </p:cNvPr>
          <p:cNvSpPr txBox="1"/>
          <p:nvPr/>
        </p:nvSpPr>
        <p:spPr>
          <a:xfrm>
            <a:off x="262890" y="4301780"/>
            <a:ext cx="803529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brew install graphviz</a:t>
            </a:r>
          </a:p>
          <a:p>
            <a:endParaRPr lang="en" noProof="1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pip install gprof2dot</a:t>
            </a:r>
          </a:p>
          <a:p>
            <a:endParaRPr lang="en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python3 -m cProfile -o euler_7.prof euler_7.py 30000</a:t>
            </a:r>
          </a:p>
          <a:p>
            <a:endParaRPr lang="en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gprof2dot -f pstats euler_7.prof | dot -Tsvg –o res.svg</a:t>
            </a:r>
          </a:p>
          <a:p>
            <a:endParaRPr lang="en" noProof="1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A6DBB-3536-F114-C6B2-45D38E94982F}"/>
              </a:ext>
            </a:extLst>
          </p:cNvPr>
          <p:cNvSpPr txBox="1"/>
          <p:nvPr/>
        </p:nvSpPr>
        <p:spPr>
          <a:xfrm>
            <a:off x="575310" y="1874520"/>
            <a:ext cx="53454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Делаем картинку с графом вызовов:</a:t>
            </a:r>
          </a:p>
          <a:p>
            <a:pPr marL="360000" indent="-360000">
              <a:buFont typeface="+mj-lt"/>
              <a:buAutoNum type="arabicPeriod"/>
            </a:pPr>
            <a:r>
              <a:rPr lang="ru-RU" sz="2000" dirty="0"/>
              <a:t>Генерируем профайл с помощью </a:t>
            </a:r>
            <a:r>
              <a:rPr lang="en" sz="2000" dirty="0"/>
              <a:t>cProfile</a:t>
            </a:r>
            <a:endParaRPr lang="ru-RU" sz="2000" dirty="0"/>
          </a:p>
          <a:p>
            <a:pPr marL="360000" indent="-360000">
              <a:buFont typeface="+mj-lt"/>
              <a:buAutoNum type="arabicPeriod"/>
            </a:pPr>
            <a:r>
              <a:rPr lang="ru-RU" sz="2000" dirty="0"/>
              <a:t>Генерируем описание графа с </a:t>
            </a:r>
            <a:r>
              <a:rPr lang="en" sz="2000" dirty="0"/>
              <a:t>gprof2dot</a:t>
            </a:r>
            <a:endParaRPr lang="ru-RU" sz="2000" dirty="0"/>
          </a:p>
          <a:p>
            <a:pPr marL="360000" indent="-360000">
              <a:buFont typeface="+mj-lt"/>
              <a:buAutoNum type="arabicPeriod"/>
            </a:pPr>
            <a:r>
              <a:rPr lang="ru-RU" sz="2000" dirty="0"/>
              <a:t>Генерируем картинку с помощью d</a:t>
            </a:r>
            <a:r>
              <a:rPr lang="en" sz="2000" dirty="0"/>
              <a:t>ot (</a:t>
            </a:r>
            <a:r>
              <a:rPr lang="ru-RU" sz="2000" dirty="0"/>
              <a:t>пакет </a:t>
            </a:r>
            <a:r>
              <a:rPr lang="en-US" sz="2000" dirty="0"/>
              <a:t>graphviz</a:t>
            </a:r>
            <a:r>
              <a:rPr lang="en" sz="2000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638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8D35A-BA14-2609-0C3E-28655A04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236466"/>
            <a:ext cx="10515600" cy="818906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 с </a:t>
            </a:r>
            <a:r>
              <a:rPr lang="en" noProof="1"/>
              <a:t>pyprof2calltree</a:t>
            </a:r>
            <a:r>
              <a:rPr lang="ru-RU" noProof="1"/>
              <a:t> + </a:t>
            </a:r>
            <a:r>
              <a:rPr lang="en" noProof="1"/>
              <a:t>qcachegrind</a:t>
            </a:r>
            <a:endParaRPr lang="ru-RU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EFC6E-C3E8-97FC-6F7C-023924CF0213}"/>
              </a:ext>
            </a:extLst>
          </p:cNvPr>
          <p:cNvSpPr txBox="1"/>
          <p:nvPr/>
        </p:nvSpPr>
        <p:spPr>
          <a:xfrm>
            <a:off x="209550" y="3231590"/>
            <a:ext cx="432785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python3 -m cProfile -o euler_7.prof euler_7.py 30000</a:t>
            </a:r>
            <a:b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brew install qcachegrind</a:t>
            </a:r>
          </a:p>
          <a:p>
            <a:endParaRPr lang="en" noProof="1">
              <a:solidFill>
                <a:srgbClr val="2FFF1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pip3 install pyprof2calltree</a:t>
            </a:r>
          </a:p>
          <a:p>
            <a:endParaRPr lang="en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pyprof2calltree -i euler_7.prof -o cachegrind.output</a:t>
            </a:r>
            <a:endParaRPr lang="ru-RU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noProof="1">
              <a:solidFill>
                <a:srgbClr val="2FFF1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qcachegrind cachegrind.output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C3C2512-C438-E9F8-0C3C-9DF7176C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60" y="1188296"/>
            <a:ext cx="3973830" cy="1829224"/>
          </a:xfrm>
        </p:spPr>
        <p:txBody>
          <a:bodyPr>
            <a:normAutofit/>
          </a:bodyPr>
          <a:lstStyle/>
          <a:p>
            <a:pPr marL="360000" indent="-360000">
              <a:buFont typeface="+mj-lt"/>
              <a:buAutoNum type="arabicPeriod"/>
            </a:pPr>
            <a:r>
              <a:rPr lang="ru-RU" sz="2000" dirty="0"/>
              <a:t>Профилируем</a:t>
            </a:r>
          </a:p>
          <a:p>
            <a:pPr marL="360000" indent="-360000">
              <a:buFont typeface="+mj-lt"/>
              <a:buAutoNum type="arabicPeriod"/>
            </a:pPr>
            <a:r>
              <a:rPr lang="ru-RU" sz="2000" dirty="0"/>
              <a:t>Конвертируем</a:t>
            </a:r>
          </a:p>
          <a:p>
            <a:pPr marL="360000" indent="-360000">
              <a:buFont typeface="+mj-lt"/>
              <a:buAutoNum type="arabicPeriod"/>
            </a:pPr>
            <a:r>
              <a:rPr lang="ru-RU" sz="2000" dirty="0"/>
              <a:t>Запускаем </a:t>
            </a:r>
            <a:r>
              <a:rPr lang="en" sz="2000" noProof="1"/>
              <a:t>qcachegrind</a:t>
            </a:r>
            <a:r>
              <a:rPr lang="ru-RU" sz="2000" b="1" dirty="0">
                <a:solidFill>
                  <a:srgbClr val="222222"/>
                </a:solidFill>
                <a:latin typeface="PT Serif" panose="020A0603040505020204" pitchFamily="18" charset="0"/>
              </a:rPr>
              <a:t> 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93A3F0-CB24-337A-718E-F399FF1C42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710" y="967481"/>
            <a:ext cx="7460289" cy="58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54CCE-E4D6-3643-6E2F-87D83BAE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29"/>
            <a:ext cx="10515600" cy="818906"/>
          </a:xfrm>
        </p:spPr>
        <p:txBody>
          <a:bodyPr/>
          <a:lstStyle/>
          <a:p>
            <a:r>
              <a:rPr lang="en-US" noProof="1"/>
              <a:t>py-spy</a:t>
            </a:r>
            <a:r>
              <a:rPr lang="en-US" dirty="0"/>
              <a:t> — </a:t>
            </a:r>
            <a:r>
              <a:rPr lang="ru-RU" dirty="0"/>
              <a:t>профайлинг запущенного скрипта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1603-AB07-3E98-D758-EF196E81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756"/>
            <a:ext cx="7526867" cy="226624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Бывает так, что нужно проанализировать проблему с производительностью, «на лету», когда она возникает в продакшн-окружении. Можно воспользоваться пакетом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py-spy</a:t>
            </a:r>
            <a:r>
              <a:rPr lang="en" dirty="0"/>
              <a:t>. </a:t>
            </a:r>
            <a:r>
              <a:rPr lang="ru-RU" dirty="0"/>
              <a:t>Это — профилировщик, способный исследовать программы, которые уже запущены.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Запускаем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py-spy</a:t>
            </a:r>
            <a:r>
              <a:rPr lang="en" dirty="0"/>
              <a:t> </a:t>
            </a:r>
            <a:r>
              <a:rPr lang="ru-RU" dirty="0"/>
              <a:t>в режиме </a:t>
            </a:r>
            <a:r>
              <a:rPr lang="en" dirty="0"/>
              <a:t>top, </a:t>
            </a:r>
            <a:r>
              <a:rPr lang="ru-RU" dirty="0"/>
              <a:t>передавая ему </a:t>
            </a:r>
            <a:r>
              <a:rPr lang="en" dirty="0"/>
              <a:t>PID.</a:t>
            </a:r>
            <a:br>
              <a:rPr lang="ru-RU" dirty="0"/>
            </a:br>
            <a:r>
              <a:rPr lang="ru-RU" dirty="0"/>
              <a:t>Выводу похож на утилиту </a:t>
            </a:r>
            <a:r>
              <a:rPr lang="en" dirty="0"/>
              <a:t>top.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62FBC-E43D-688E-3DB8-0F8BF4D4EFCA}"/>
              </a:ext>
            </a:extLst>
          </p:cNvPr>
          <p:cNvSpPr txBox="1"/>
          <p:nvPr/>
        </p:nvSpPr>
        <p:spPr>
          <a:xfrm>
            <a:off x="636721" y="3518113"/>
            <a:ext cx="11203983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% python3 decimal-exp.py &amp;      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[1] 74000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ps  | grep python 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74000 ttys002    0:00.03 Python decimal-exp.py</a:t>
            </a:r>
          </a:p>
          <a:p>
            <a:br>
              <a:rPr lang="en-US" noProof="1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ru-RU" noProof="1">
                <a:solidFill>
                  <a:srgbClr val="2FFF12"/>
                </a:solidFill>
                <a:latin typeface="Andale Mono" panose="020B0509000000000004" pitchFamily="49" charset="0"/>
              </a:rPr>
              <a:t>$</a:t>
            </a:r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sudo py-spy top --pid 74000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Total Samples </a:t>
            </a:r>
            <a:r>
              <a:rPr lang="en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1200</a:t>
            </a:r>
            <a:endParaRPr lang="en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GIL: </a:t>
            </a:r>
            <a:r>
              <a:rPr lang="en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100.00</a:t>
            </a:r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%, Active: </a:t>
            </a:r>
            <a:r>
              <a:rPr lang="en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100.00</a:t>
            </a:r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%, Threads: </a:t>
            </a:r>
            <a:r>
              <a:rPr lang="en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1</a:t>
            </a:r>
            <a:endParaRPr lang="en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noProof="1">
                <a:effectLst/>
                <a:highlight>
                  <a:srgbClr val="00FF00"/>
                </a:highlight>
                <a:latin typeface="Andale Mono" panose="020B0509000000000004" pitchFamily="49" charset="0"/>
              </a:rPr>
              <a:t>  %Own   %Total  OwnTime  TotalTime  Function (filename)      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0.00% 100.00%    8.48s    12.00s   &lt;module&gt; (decimal-exp.py)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100.00% 100.00%    3.52s     3.52s   exp (decimal-exp.py)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FA6FF-9641-8029-B2E6-471B44AD5ACC}"/>
              </a:ext>
            </a:extLst>
          </p:cNvPr>
          <p:cNvSpPr txBox="1"/>
          <p:nvPr/>
        </p:nvSpPr>
        <p:spPr>
          <a:xfrm>
            <a:off x="8365067" y="1162756"/>
            <a:ext cx="347563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1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rgbClr val="7030A0"/>
                </a:solidFill>
                <a:effectLst/>
                <a:latin typeface="Andale Mono" panose="020B0509000000000004" pitchFamily="49" charset="0"/>
              </a:rPr>
              <a:t>decimal-exp.py</a:t>
            </a:r>
            <a:b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exp(Decimal(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3565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B3655-67EF-4107-8657-EA215D08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15" y="247896"/>
            <a:ext cx="5257800" cy="1069460"/>
          </a:xfrm>
        </p:spPr>
        <p:txBody>
          <a:bodyPr>
            <a:noAutofit/>
          </a:bodyPr>
          <a:lstStyle/>
          <a:p>
            <a:r>
              <a:rPr lang="en-US" sz="36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line_profiler</a:t>
            </a:r>
            <a:r>
              <a:rPr lang="en" sz="3600" dirty="0"/>
              <a:t> —</a:t>
            </a:r>
            <a:br>
              <a:rPr lang="ru-RU" sz="3600" dirty="0"/>
            </a:br>
            <a:r>
              <a:rPr lang="ru-RU" sz="3600" dirty="0"/>
              <a:t>профайлинг строк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68F57-2F10-8994-8A69-97F805BC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15" y="1317356"/>
            <a:ext cx="11748673" cy="554064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kernprof -l -v decimal-exp.py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Wrote profile results to decimal-exp.py.lprof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 unit: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1e-06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" sz="6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time: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4.3991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File: decimal-exp.py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Function: exp at line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b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6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 #      Hits         Time  Per Hit   % Time  Line Contents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3                                          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4                                          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exp(x):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5         1         12.0     12.0      0.0     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getcontext().prec +=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6         1          0.0      0.0      0.0     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i, lasts, s, fact, num =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7      3645        559.0      0.2      0.0     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s != lasts: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8      3644        302.0      0.1      0.0         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lasts = 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9      3644        424.0      0.1      0.0         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+=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10      3644       4325.0      1.2      0.1         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 *= 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11      3644        535.0      0.1      0.0         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 *= 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12      3644    4392931.0   1205.5     99.9         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+= num / fact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13         1          8.0      8.0      0.0     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getcontext().prec -=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14         1          1.0      1.0      0.0      </a:t>
            </a: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+s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python3 -m line_profiler decimal-exp.py.lprof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" sz="6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6ADCB-A5EB-CE9F-8C6F-32513B2D9C3F}"/>
              </a:ext>
            </a:extLst>
          </p:cNvPr>
          <p:cNvSpPr txBox="1"/>
          <p:nvPr/>
        </p:nvSpPr>
        <p:spPr>
          <a:xfrm>
            <a:off x="7505389" y="166787"/>
            <a:ext cx="4486090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decimal </a:t>
            </a: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A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getcontext().prec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i, lasts, s, fact, num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lasts: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getcontext().prec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exp(Decimal(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{:f}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.format(res))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8FEC1DA-BDDD-18C4-1700-C21FF9645452}"/>
              </a:ext>
            </a:extLst>
          </p:cNvPr>
          <p:cNvCxnSpPr>
            <a:cxnSpLocks/>
          </p:cNvCxnSpPr>
          <p:nvPr/>
        </p:nvCxnSpPr>
        <p:spPr>
          <a:xfrm>
            <a:off x="5292050" y="782626"/>
            <a:ext cx="22556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0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F8875-B3A3-9FBB-72D2-0FAE813D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06"/>
            <a:ext cx="10515600" cy="818906"/>
          </a:xfrm>
        </p:spPr>
        <p:txBody>
          <a:bodyPr>
            <a:normAutofit fontScale="90000"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pprofile</a:t>
            </a:r>
            <a:r>
              <a:rPr lang="en-US" noProof="1"/>
              <a:t> — </a:t>
            </a:r>
            <a:r>
              <a:rPr lang="en" dirty="0"/>
              <a:t>line-granularity pure-python profiler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5FA3C-242E-827C-0965-9F051A1B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2"/>
            <a:ext cx="10847522" cy="579119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pprofile decimal-exp.py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7.646200989054704889310727660E+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Command line: decimal-exp.py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duration: 4.39247s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File: decimal-exp.py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 duration: 4.39244s (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 #|      Hits|         Time| Time per hit|      %|Source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------+----------+-------------+-------------+-------+-----------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1.28746e-05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1.28746e-05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%|from decimal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4.29153e-06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2.14577e-06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%|def exp(x):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2.14577e-06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2.14577e-06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getcontext().prec +=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1.90735e-06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1.90735e-06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i, lasts, s, fact, num =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3645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0.00358748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9.84221e-07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while s != lasts: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3644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0.00299048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8.2066e-07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    lasts = 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3644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0.00304508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8.35643e-07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    i +=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3644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0.00688839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1.89034e-06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0.16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    fact *=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3644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0.00318837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8.74965e-07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    num *=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3644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4.37262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0.00119995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99.55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    s += num / fact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4.05312e-06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4.05312e-06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getcontext().prec -=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1.00136e-05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1.00136e-05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    return +s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4.3869e-05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4.3869e-05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%|res = exp(Decimal(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(call)|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4.39234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    </a:t>
            </a:r>
            <a:r>
              <a:rPr lang="en" sz="15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4.39234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" sz="15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%|# decimal-exp.py: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      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3.48091e-05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3.48091e-05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  </a:t>
            </a:r>
            <a:r>
              <a:rPr lang="en" sz="15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%|print(res)</a:t>
            </a:r>
          </a:p>
        </p:txBody>
      </p:sp>
    </p:spTree>
    <p:extLst>
      <p:ext uri="{BB962C8B-B14F-4D97-AF65-F5344CB8AC3E}">
        <p14:creationId xmlns:p14="http://schemas.microsoft.com/office/powerpoint/2010/main" val="951050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A9DF2-A526-CCA4-F9E9-366D26DA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209"/>
            <a:ext cx="10515600" cy="818906"/>
          </a:xfrm>
        </p:spPr>
        <p:txBody>
          <a:bodyPr/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pyheat</a:t>
            </a:r>
            <a:r>
              <a:rPr lang="ru-RU" dirty="0"/>
              <a:t> — тепловая карта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E6198-2CCD-806C-82D6-637F34CC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45" y="1536699"/>
            <a:ext cx="6322017" cy="5073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pyheat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 — генерирует тепловую карту для строк/областей кода, выполнение которых занимает основную долю времени:</a:t>
            </a:r>
          </a:p>
          <a:p>
            <a:pPr marL="0" indent="0">
              <a:buNone/>
            </a:pPr>
            <a:endParaRPr lang="ru-RU" sz="2000" noProof="1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sz="20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pip install py-heat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$ pyheat decimal-exp.py --out img.png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E248D9-4FB2-0259-8B36-1C99116B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62" y="1536699"/>
            <a:ext cx="5369838" cy="45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6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0FE1FD-6F3A-6D69-E488-7B8A776F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79724"/>
          </a:xfrm>
        </p:spPr>
        <p:txBody>
          <a:bodyPr/>
          <a:lstStyle/>
          <a:p>
            <a:r>
              <a:rPr lang="ru-RU" dirty="0"/>
              <a:t>Оптимизация использования памяти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6BE680-B9E4-C412-AFEC-0E7C59370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BEAB4-7455-9ABD-9A23-3BF28CD9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Посмотреть объём памяти </a:t>
            </a:r>
            <a:r>
              <a:rPr lang="en-US" dirty="0"/>
              <a:t>c </a:t>
            </a:r>
            <a:r>
              <a:rPr lang="en" sz="4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pympler.asizeof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399CA-2E5B-F430-2A2A-61081CC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203"/>
            <a:ext cx="10515600" cy="342891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pympler.asizeof </a:t>
            </a:r>
            <a:r>
              <a:rPr lang="en" sz="20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asizeof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list_int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(cnt))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list_str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(i)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(cnt)]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dict_i_s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{i : 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(i)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(cnt)}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'sizeof list_int:'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asizeof(list_int))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'sizeof list_str:'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asizeof(list_str))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'sizeof dict_i_s:'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asizeof(dict_i_s))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'elem size list_int:'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asizeof(list_int)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'elem size list_str:'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asizeof(list_str)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'elem size dict_i_s:'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asizeof(dict_i_s)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A2E03-42D8-81E3-4481-6652C762F694}"/>
              </a:ext>
            </a:extLst>
          </p:cNvPr>
          <p:cNvSpPr txBox="1"/>
          <p:nvPr/>
        </p:nvSpPr>
        <p:spPr>
          <a:xfrm>
            <a:off x="838201" y="4687910"/>
            <a:ext cx="105156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python3 pympler_asizeof.py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 list_int:  </a:t>
            </a:r>
            <a:r>
              <a:rPr lang="en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40000056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 list_str:  </a:t>
            </a:r>
            <a:r>
              <a:rPr lang="en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64448728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 dict_i_s: </a:t>
            </a:r>
            <a:r>
              <a:rPr lang="en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129943128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 size list_int: </a:t>
            </a:r>
            <a:r>
              <a:rPr lang="en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 size list_str: </a:t>
            </a:r>
            <a:r>
              <a:rPr lang="en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 size dict_i_s: </a:t>
            </a:r>
            <a:r>
              <a:rPr lang="en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129</a:t>
            </a:r>
          </a:p>
        </p:txBody>
      </p:sp>
    </p:spTree>
    <p:extLst>
      <p:ext uri="{BB962C8B-B14F-4D97-AF65-F5344CB8AC3E}">
        <p14:creationId xmlns:p14="http://schemas.microsoft.com/office/powerpoint/2010/main" val="40125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F95D09-D9ED-EFE2-5E3E-65115719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Немного </a:t>
            </a:r>
            <a:r>
              <a:rPr lang="en-US" sz="5400" dirty="0"/>
              <a:t>«</a:t>
            </a:r>
            <a:r>
              <a:rPr lang="ru-RU" sz="5400" dirty="0"/>
              <a:t>жизненной мудрости</a:t>
            </a:r>
            <a:r>
              <a:rPr lang="en-US" sz="5400" dirty="0"/>
              <a:t>»</a:t>
            </a:r>
            <a:br>
              <a:rPr lang="en-US" sz="5400" dirty="0"/>
            </a:br>
            <a:r>
              <a:rPr lang="ru-RU" sz="5400" dirty="0"/>
              <a:t>про оптимизацию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A82296-AD26-45F2-FA10-C38618448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6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D2F67-1F2A-2B14-3FCE-B77810E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407697"/>
            <a:ext cx="6443546" cy="109771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Профайлинг использования памяти с </a:t>
            </a:r>
            <a:r>
              <a:rPr lang="en" noProof="1"/>
              <a:t>memory_profiler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01621-17D7-BD86-6782-F29B3DBDAC57}"/>
              </a:ext>
            </a:extLst>
          </p:cNvPr>
          <p:cNvSpPr txBox="1"/>
          <p:nvPr/>
        </p:nvSpPr>
        <p:spPr>
          <a:xfrm>
            <a:off x="0" y="1795858"/>
            <a:ext cx="9214599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python3 memprof2_sum.py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Filename: memprof2_sum.py</a:t>
            </a:r>
          </a:p>
          <a:p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 #    Mem usage    Increment  Occurrences   Line Contents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3     21.4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21.4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4                                        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manual_sum(n):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5     21.4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6     21.5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i in range(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n+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7     21.5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1000000          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+= i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8     21.5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res</a:t>
            </a:r>
          </a:p>
          <a:p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Filename: memprof2_sum.py</a:t>
            </a:r>
          </a:p>
          <a:p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 #    Mem usage    Increment  Occurrences   Line Contents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10     21.5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21.5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11                                        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standard_sum(n):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12     59.8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38.3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tmplist = list(range(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n+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13     59.8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sum(tmplist)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3F1B1-8A93-A463-CE79-D04FDBF3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122" y="11378"/>
            <a:ext cx="4241179" cy="375773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memory_profiler </a:t>
            </a: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profile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manual_sum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standard_sum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tmplist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(tmplist)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manual_sum(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standard_sum(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8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4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77ECE-0072-937C-1789-074DC196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3" y="250465"/>
            <a:ext cx="2945466" cy="1875372"/>
          </a:xfrm>
        </p:spPr>
        <p:txBody>
          <a:bodyPr>
            <a:normAutofit fontScale="90000"/>
          </a:bodyPr>
          <a:lstStyle/>
          <a:p>
            <a:r>
              <a:rPr lang="ru-RU" dirty="0"/>
              <a:t>Память занимаемая модулями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B895D-FC1C-6678-D85F-CA36E427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919" y="250465"/>
            <a:ext cx="5687877" cy="271246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9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memory_profiler </a:t>
            </a:r>
            <a:r>
              <a:rPr lang="en" sz="19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profile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import_modules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9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flask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9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flask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9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django.http </a:t>
            </a:r>
            <a:r>
              <a:rPr lang="en" sz="19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HttpResponse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9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django.urls </a:t>
            </a:r>
            <a:r>
              <a:rPr lang="en" sz="19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path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import_modules()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443DF-3307-99E6-B87E-4ECE7CE77E3A}"/>
              </a:ext>
            </a:extLst>
          </p:cNvPr>
          <p:cNvSpPr txBox="1"/>
          <p:nvPr/>
        </p:nvSpPr>
        <p:spPr>
          <a:xfrm>
            <a:off x="418453" y="3316895"/>
            <a:ext cx="11205275" cy="28007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python3 memprof_module.py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Filename: memprof_module.py</a:t>
            </a:r>
          </a:p>
          <a:p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Line #    Mem usage    Increment  Occurrences   Line Contents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=============================================================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3     21.2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21.2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1  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@profile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4                                        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def import_modules():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5     35.1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13.9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import flask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6     35.1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0.0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del flask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7     44.3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9.1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from django.http import HttpResponse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8     44.4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0.1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MiB           </a:t>
            </a:r>
            <a:r>
              <a:rPr lang="en" sz="1600" noProof="1">
                <a:solidFill>
                  <a:srgbClr val="FFFFFF"/>
                </a:solidFill>
                <a:effectLst/>
                <a:latin typeface="Andale Mono" panose="020B0509000000000004" pitchFamily="49" charset="0"/>
              </a:rPr>
              <a:t>1       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from django.urls import path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E7ECD7-FF9E-02C7-3129-6B36B382D1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990" y="2327392"/>
            <a:ext cx="3958010" cy="1979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4A76E-0060-039E-4937-093D551408FD}"/>
              </a:ext>
            </a:extLst>
          </p:cNvPr>
          <p:cNvSpPr txBox="1"/>
          <p:nvPr/>
        </p:nvSpPr>
        <p:spPr>
          <a:xfrm>
            <a:off x="9183391" y="1656438"/>
            <a:ext cx="28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выявлять утечки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3621027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4AFA-F040-B596-8FDA-08F89AB9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noProof="1"/>
              <a:t>memory_profiler </a:t>
            </a:r>
            <a:r>
              <a:rPr lang="ru-RU" noProof="1"/>
              <a:t>из командной строки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E4192-0D03-56E5-01F6-A2AB097C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79729"/>
            <a:ext cx="11079997" cy="4130374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python3 -m memory_profiler memory_intensive.py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Filename: memory_intensive.py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Line#    Mem usage    Increment  Occurrences   Line Contents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1   21.578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21.578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2                                        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memory_intensive():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3   29.219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7.641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small_list = [None] *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4  105.547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76.328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big_list = [None] *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5  105.547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0.000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 big_list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6  105.547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0.000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MiB           </a:t>
            </a:r>
            <a:r>
              <a:rPr lang="en" sz="18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1      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small_list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15A389F-F0B9-6776-2221-1850A6069A5B}"/>
              </a:ext>
            </a:extLst>
          </p:cNvPr>
          <p:cNvSpPr txBox="1">
            <a:spLocks/>
          </p:cNvSpPr>
          <p:nvPr/>
        </p:nvSpPr>
        <p:spPr>
          <a:xfrm>
            <a:off x="7216397" y="1066802"/>
            <a:ext cx="4975603" cy="2712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memory_intensive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small_list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" sz="20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big_list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" sz="20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10000000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big_list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small_list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memory_intensive()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3174711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0FE1FD-6F3A-6D69-E488-7B8A776F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ru-RU" dirty="0"/>
              <a:t>Профайлинг </a:t>
            </a:r>
            <a:r>
              <a:rPr lang="en-US" dirty="0"/>
              <a:t>SQL-</a:t>
            </a:r>
            <a:r>
              <a:rPr lang="ru-RU" dirty="0"/>
              <a:t>запросов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6BE680-B9E4-C412-AFEC-0E7C59370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57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6EF675-A336-B057-2BFD-8D959C47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47896"/>
            <a:ext cx="7025640" cy="818906"/>
          </a:xfrm>
        </p:spPr>
        <p:txBody>
          <a:bodyPr/>
          <a:lstStyle/>
          <a:p>
            <a:r>
              <a:rPr lang="en-US" dirty="0"/>
              <a:t>Query log  </a:t>
            </a:r>
            <a:r>
              <a:rPr lang="ru-RU" dirty="0"/>
              <a:t>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2493D65-9D61-2DA3-B52B-7C2F3E53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207477"/>
            <a:ext cx="7162800" cy="5402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1"/>
              <a:t>Л</a:t>
            </a:r>
            <a:r>
              <a:rPr lang="ru-RU" sz="2000" noProof="1"/>
              <a:t>огировать запросы </a:t>
            </a:r>
            <a:r>
              <a:rPr lang="en-US" sz="2000" noProof="1"/>
              <a:t>MySQL в</a:t>
            </a:r>
            <a:r>
              <a:rPr lang="ru-RU" sz="2000" noProof="1"/>
              <a:t> файл:</a:t>
            </a:r>
          </a:p>
          <a:p>
            <a:pPr marL="0" indent="0"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 GLOBAL log_output = 'FILE';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 GLOBAL general_log_file='/tmp/mygeneral.log';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 GLOBAL general_log = 1; </a:t>
            </a:r>
            <a:r>
              <a:rPr lang="en" sz="2000" noProof="1">
                <a:solidFill>
                  <a:srgbClr val="7030A0"/>
                </a:solidFill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cs typeface="Consolas" panose="020B0609020204030204" pitchFamily="49" charset="0"/>
              </a:rPr>
              <a:t>включаем логирование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 GLOBAL general_log = 0;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7030A0"/>
                </a:solidFill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cs typeface="Consolas" panose="020B0609020204030204" pitchFamily="49" charset="0"/>
              </a:rPr>
              <a:t>отключаем логирование</a:t>
            </a:r>
          </a:p>
          <a:p>
            <a:pPr marL="0" indent="0">
              <a:buNone/>
            </a:pPr>
            <a:endParaRPr lang="ru-RU" sz="2000" b="0" i="0" dirty="0">
              <a:solidFill>
                <a:srgbClr val="232629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en-US" sz="2000" noProof="1"/>
              <a:t>Л</a:t>
            </a:r>
            <a:r>
              <a:rPr lang="ru-RU" sz="2000" noProof="1"/>
              <a:t>огировать запросы </a:t>
            </a:r>
            <a:r>
              <a:rPr lang="en-US" sz="2000" noProof="1"/>
              <a:t>MySQL в</a:t>
            </a:r>
            <a:r>
              <a:rPr lang="ru-RU" sz="2000" noProof="1"/>
              <a:t> таблицу БД:</a:t>
            </a:r>
          </a:p>
          <a:p>
            <a:pPr marL="0" indent="0"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 GLOBAL general_log = 1;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 GLOBAL log_output = 'table';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Посмотреть лог:</a:t>
            </a:r>
          </a:p>
          <a:p>
            <a:pPr marL="0" indent="0"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mysql.general_log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Отключить логирование:</a:t>
            </a:r>
          </a:p>
          <a:p>
            <a:pPr marL="0" indent="0"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 GLOBAL general_log = 0;</a:t>
            </a:r>
          </a:p>
          <a:p>
            <a:pPr marL="0" indent="0">
              <a:buNone/>
            </a:pPr>
            <a:endParaRPr lang="ru-RU" sz="2400" noProof="1">
              <a:solidFill>
                <a:srgbClr val="7030A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6424B-C752-F50E-8698-BC2ED6B24885}"/>
              </a:ext>
            </a:extLst>
          </p:cNvPr>
          <p:cNvSpPr txBox="1"/>
          <p:nvPr/>
        </p:nvSpPr>
        <p:spPr>
          <a:xfrm>
            <a:off x="7040880" y="2965127"/>
            <a:ext cx="5006340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mysql.general_log\G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 1. row *****************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event_time: 2014-11-11 08:40:04.117177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user_host: root[root] @ localhost []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thread_id: 74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server_id: 1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command_type: Query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argument: SELECT * FROM test.s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 2. row *****************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event_time: 2014-11-11 08:40:10.501131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user_host: root[root] @ localhost []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thread_id: 74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server_id: 1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command_type: Query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argument: SELECT * FROM mysql.general_log</a:t>
            </a:r>
          </a:p>
          <a:p>
            <a:r>
              <a:rPr lang="en" sz="1500" noProof="1">
                <a:solidFill>
                  <a:srgbClr val="3DFF3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41171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35EA663-A1E3-3E7D-40DD-81450D9E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profiles </a:t>
            </a:r>
            <a:r>
              <a:rPr lang="ru-RU" dirty="0"/>
              <a:t>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D9287B-059B-37FB-6F2F-D99B7A63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7520"/>
            <a:ext cx="10515600" cy="359258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mysql&gt; SET PROFILING=1;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mysql&gt; SELECT count(*) FROM comment;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mysql&gt; SELECT count(*) FROM message;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mysql&gt; SHOW PROFILES;</a:t>
            </a:r>
          </a:p>
          <a:p>
            <a:pPr marL="0" indent="0">
              <a:spcBef>
                <a:spcPts val="0"/>
              </a:spcBef>
              <a:buNone/>
            </a:pPr>
            <a:endParaRPr lang="en" sz="20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+----------+------------+------------------------------+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Query_ID | Duration   | Query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+----------+------------+------------------------------+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    1 | 0.00012700 | SELECT count(*) FROM comment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    2 | 0.00014200 | SELECT count(*) FROM message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+----------+------------+------------------------------+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rows in set (0.00 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7E622-A2DF-05FD-D58A-5BDFF85EF52B}"/>
              </a:ext>
            </a:extLst>
          </p:cNvPr>
          <p:cNvSpPr txBox="1"/>
          <p:nvPr/>
        </p:nvSpPr>
        <p:spPr>
          <a:xfrm>
            <a:off x="971550" y="1066802"/>
            <a:ext cx="10382250" cy="17543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MySQL 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профайлинг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п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оявился с версии 5.0.37.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Всего парой запросов можно узнать, какими запросами формируется страница (для веб-девелоперов)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почему она тормозит.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702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3C59E-A064-7A9F-08A6-5775BC06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Узнать подробно статистику по запросу: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BB883-585D-2F8A-A8E2-FB50BFC2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130" y="1394461"/>
            <a:ext cx="5951220" cy="521564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mysql&gt; show profile for query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+--------------------------------+----------+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Status                         | Duration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+--------------------------------+----------+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starting                       | 0.000015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checking query cache for query | 0.000021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checking permissions           | 0.000003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Opening tables                 | 0.000007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System lock                    | 0.000004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Table lock                     | 0.000023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init                           | 0.000005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optimizing                     | 0.000005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executing                      | 0.000025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end                            | 0.000003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end                            | 0.000001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query end                      | 0.000002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storing result in query cache  | 0.000003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freeing items                  | 0.000003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closing tables                 | 0.000004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logging slow query             | 0.000002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cleaning up                    | 0.000001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+--------------------------------+----------+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 rows in set (0.00 sec)</a:t>
            </a:r>
          </a:p>
          <a:p>
            <a:pPr marL="0" indent="0">
              <a:buNone/>
            </a:pPr>
            <a:endParaRPr lang="ru-RU" dirty="0">
              <a:solidFill>
                <a:srgbClr val="00FA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206DB-0B51-0752-777C-FDE91FF7E518}"/>
              </a:ext>
            </a:extLst>
          </p:cNvPr>
          <p:cNvSpPr txBox="1"/>
          <p:nvPr/>
        </p:nvSpPr>
        <p:spPr>
          <a:xfrm>
            <a:off x="247650" y="1536174"/>
            <a:ext cx="55587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Можно пойти дальше, и узнать подробно на что тратилось время по каждому запросу с помощью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 profile for query </a:t>
            </a:r>
            <a:r>
              <a:rPr lang="ru-RU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Замечание:</a:t>
            </a:r>
          </a:p>
          <a:p>
            <a:r>
              <a:rPr lang="en-US" sz="2000" dirty="0"/>
              <a:t>SHOW PROFILES</a:t>
            </a:r>
            <a:r>
              <a:rPr lang="en" sz="2000" dirty="0"/>
              <a:t> </a:t>
            </a:r>
            <a:r>
              <a:rPr lang="ru-RU" sz="2000" dirty="0"/>
              <a:t>по умолчанию показывает профили для 15 запросов.</a:t>
            </a:r>
            <a:br>
              <a:rPr lang="en-US" sz="2000" dirty="0"/>
            </a:br>
            <a:r>
              <a:rPr lang="ru-RU" sz="2000" dirty="0"/>
              <a:t>Количество запросов можно увеличить с помощью параметра</a:t>
            </a:r>
            <a:br>
              <a:rPr lang="ru-RU" sz="2000" dirty="0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profiling_history_size</a:t>
            </a:r>
            <a:r>
              <a:rPr lang="en" sz="2000" dirty="0"/>
              <a:t>,</a:t>
            </a:r>
            <a:br>
              <a:rPr lang="ru-RU" sz="2000" dirty="0"/>
            </a:br>
            <a:r>
              <a:rPr lang="ru-RU" sz="2000" dirty="0"/>
              <a:t>но не более чем до 100.</a:t>
            </a:r>
            <a:br>
              <a:rPr lang="ru-RU" sz="2000" dirty="0"/>
            </a:br>
            <a:br>
              <a:rPr lang="ru-RU" sz="2000" dirty="0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mysql&gt; set profiling=1;</a:t>
            </a:r>
            <a:b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mysql&gt; set profiling_history_size=100;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5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C565D08-9D6A-E983-FF15-0079D67A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36482"/>
          </a:xfrm>
        </p:spPr>
        <p:txBody>
          <a:bodyPr/>
          <a:lstStyle/>
          <a:p>
            <a:r>
              <a:rPr lang="ru-RU" dirty="0"/>
              <a:t>Нагрузочное тестирование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0FC2FF-C7F3-1C50-3DC1-74161E193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9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F5E8D7-8C0D-D40A-C619-BA6C05E8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68385"/>
            <a:ext cx="10515600" cy="706260"/>
          </a:xfrm>
        </p:spPr>
        <p:txBody>
          <a:bodyPr/>
          <a:lstStyle/>
          <a:p>
            <a:r>
              <a:rPr lang="ru-RU" dirty="0"/>
              <a:t>Нагрузочное тестирование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C42F68-37C5-F39C-F872-88B2A6BB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904461"/>
            <a:ext cx="11400182" cy="5903843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Нагрузочное тестирование</a:t>
            </a:r>
            <a:r>
              <a:rPr lang="en" sz="2000" dirty="0"/>
              <a:t> — </a:t>
            </a:r>
            <a:r>
              <a:rPr lang="ru-RU" sz="2000" dirty="0"/>
              <a:t>подвид тестирования производительности, сбор показателей и определение </a:t>
            </a:r>
            <a:r>
              <a:rPr lang="ru-RU" sz="2000" b="1" dirty="0"/>
              <a:t>производительности</a:t>
            </a:r>
            <a:r>
              <a:rPr lang="ru-RU" sz="2000" dirty="0"/>
              <a:t> (</a:t>
            </a:r>
            <a:r>
              <a:rPr lang="ru-RU" sz="2000" u="sng" dirty="0"/>
              <a:t>количество запросов в секунду</a:t>
            </a:r>
            <a:r>
              <a:rPr lang="ru-RU" sz="2000" dirty="0"/>
              <a:t>) и </a:t>
            </a:r>
            <a:r>
              <a:rPr lang="ru-RU" sz="2000" b="1" dirty="0"/>
              <a:t>времени отклика</a:t>
            </a:r>
            <a:r>
              <a:rPr lang="ru-RU" sz="2000" dirty="0"/>
              <a:t> (</a:t>
            </a:r>
            <a:r>
              <a:rPr lang="ru-RU" sz="2000" u="sng" dirty="0"/>
              <a:t>миллисекунд</a:t>
            </a:r>
            <a:r>
              <a:rPr lang="ru-RU" sz="2000" dirty="0"/>
              <a:t>) системы </a:t>
            </a:r>
            <a:r>
              <a:rPr lang="ru-RU" sz="2000" b="1" dirty="0"/>
              <a:t>в ответ на внешний запрос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Проводится с помощью </a:t>
            </a:r>
            <a:r>
              <a:rPr lang="ru-RU" sz="2000" b="1" dirty="0"/>
              <a:t>эмуляции работы нескольких пользователей одновременно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Лучше всего </a:t>
            </a:r>
            <a:r>
              <a:rPr lang="ru-RU" sz="2000" b="1" dirty="0"/>
              <a:t>подходит</a:t>
            </a:r>
            <a:r>
              <a:rPr lang="ru-RU" sz="2000" dirty="0"/>
              <a:t> для </a:t>
            </a:r>
            <a:r>
              <a:rPr lang="ru-RU" sz="2000" b="1" dirty="0"/>
              <a:t>многопользовательских систем</a:t>
            </a:r>
            <a:r>
              <a:rPr lang="ru-RU" sz="2000" dirty="0"/>
              <a:t>, использующих </a:t>
            </a:r>
            <a:r>
              <a:rPr lang="ru-RU" sz="2000" b="1" dirty="0"/>
              <a:t>клиент-серверную архитектуру</a:t>
            </a:r>
            <a:r>
              <a:rPr lang="ru-RU" sz="2000" dirty="0"/>
              <a:t> (например, веб-серверов).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Однако и другие типы систем ПО могут быть протестированы.</a:t>
            </a:r>
            <a:br>
              <a:rPr lang="ru-RU" sz="2000" dirty="0"/>
            </a:br>
            <a:r>
              <a:rPr lang="ru-RU" sz="2000" dirty="0"/>
              <a:t>Например, текстовый или графический редактор можно заставить прочесть очень большой документ; а финансовый пакет — сгенерировать отчёт на основе данных за несколько лет.</a:t>
            </a:r>
            <a:br>
              <a:rPr lang="ru-RU" sz="2000" dirty="0"/>
            </a:br>
            <a:r>
              <a:rPr lang="ru-RU" sz="2000" dirty="0"/>
              <a:t>Хотя это уже </a:t>
            </a:r>
            <a:r>
              <a:rPr lang="ru-RU" sz="2000" b="1" dirty="0"/>
              <a:t>стресс-тестирование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Критерии успешности</a:t>
            </a:r>
            <a:r>
              <a:rPr lang="ru-RU" sz="2000" dirty="0"/>
              <a:t> нагрузочного тестирования: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идеале — </a:t>
            </a:r>
            <a:r>
              <a:rPr lang="ru-RU" sz="2000" b="1" dirty="0"/>
              <a:t>на основе требований</a:t>
            </a:r>
            <a:r>
              <a:rPr lang="ru-RU" sz="2000" dirty="0"/>
              <a:t> к производительности, сформулированным в требованиях к системе.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жизни — на </a:t>
            </a:r>
            <a:r>
              <a:rPr lang="ru-RU" sz="2000" b="1" dirty="0"/>
              <a:t>разумных предположениях</a:t>
            </a:r>
            <a:r>
              <a:rPr lang="ru-RU" sz="2000" dirty="0"/>
              <a:t> об ожидаемой нагрузке и </a:t>
            </a:r>
            <a:r>
              <a:rPr lang="en-US" sz="2000" dirty="0"/>
              <a:t>«</a:t>
            </a:r>
            <a:r>
              <a:rPr lang="ru-RU" sz="2000" dirty="0"/>
              <a:t>адекватном</a:t>
            </a:r>
            <a:r>
              <a:rPr lang="en-US" sz="2000" dirty="0"/>
              <a:t>»</a:t>
            </a:r>
            <a:r>
              <a:rPr lang="ru-RU" sz="2000" dirty="0"/>
              <a:t> времени отклика.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Когда проводить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в идеале — </a:t>
            </a:r>
            <a:r>
              <a:rPr lang="ru-RU" sz="2000" b="1" dirty="0"/>
              <a:t>на ранней стадии готовности архитектурного решения</a:t>
            </a:r>
            <a:r>
              <a:rPr lang="ru-RU" sz="2000" dirty="0"/>
              <a:t> с целью определить его состоятельность.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4236597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30" y="247896"/>
            <a:ext cx="5002530" cy="1620661"/>
          </a:xfrm>
        </p:spPr>
        <p:txBody>
          <a:bodyPr>
            <a:noAutofit/>
          </a:bodyPr>
          <a:lstStyle/>
          <a:p>
            <a:r>
              <a:rPr lang="ru-RU" sz="4000" dirty="0"/>
              <a:t>Тестирование производительности </a:t>
            </a:r>
            <a:br>
              <a:rPr lang="en-US" sz="4000" dirty="0"/>
            </a:br>
            <a:r>
              <a:rPr lang="ru-RU" sz="4000" dirty="0"/>
              <a:t>(</a:t>
            </a:r>
            <a:r>
              <a:rPr lang="en-US" sz="4000" dirty="0"/>
              <a:t>Performance testing)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030" y="2006611"/>
            <a:ext cx="5947412" cy="464324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Задача тестирования производительности — определение масштабируемости приложения под нагрузкой.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При этом измеряем:</a:t>
            </a:r>
          </a:p>
          <a:p>
            <a:pPr>
              <a:lnSpc>
                <a:spcPct val="110000"/>
              </a:lnSpc>
            </a:pPr>
            <a:r>
              <a:rPr lang="ru-RU" sz="2000" b="1" dirty="0"/>
              <a:t>время выполнения</a:t>
            </a:r>
            <a:r>
              <a:rPr lang="ru-RU" sz="2000" dirty="0"/>
              <a:t> выбранных операций при определенных интенсивностях выполнения этих операций</a:t>
            </a:r>
          </a:p>
          <a:p>
            <a:pPr>
              <a:lnSpc>
                <a:spcPct val="110000"/>
              </a:lnSpc>
            </a:pPr>
            <a:r>
              <a:rPr lang="ru-RU" sz="2000" dirty="0"/>
              <a:t>определение </a:t>
            </a:r>
            <a:r>
              <a:rPr lang="ru-RU" sz="2000" b="1" dirty="0"/>
              <a:t>количества пользователей</a:t>
            </a:r>
            <a:r>
              <a:rPr lang="ru-RU" sz="2000" dirty="0"/>
              <a:t>, одновременно работающих с приложением</a:t>
            </a:r>
          </a:p>
          <a:p>
            <a:pPr>
              <a:lnSpc>
                <a:spcPct val="110000"/>
              </a:lnSpc>
            </a:pPr>
            <a:r>
              <a:rPr lang="ru-RU" sz="2000" dirty="0"/>
              <a:t>исследование производительности на </a:t>
            </a:r>
            <a:r>
              <a:rPr lang="ru-RU" sz="2000" b="1" dirty="0"/>
              <a:t>высоких, предельных, стрессовых нагрузках</a:t>
            </a:r>
            <a:endParaRPr lang="ru-RU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/>
              <a:t>Инструменты</a:t>
            </a:r>
            <a:r>
              <a:rPr lang="ru-RU" sz="2000" dirty="0"/>
              <a:t>: </a:t>
            </a:r>
            <a:r>
              <a:rPr lang="en" sz="2000" noProof="1"/>
              <a:t>Yandex.Tank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AE4E5-1F81-9CA7-1396-F9627AF8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8016"/>
            <a:ext cx="5196840" cy="3410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E3734B-726E-C1F2-1475-9821B2FA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3527298"/>
            <a:ext cx="5196840" cy="33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8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F59F11-978E-6A37-B59A-2D933B0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про </a:t>
            </a:r>
            <a:r>
              <a:rPr lang="en-US" dirty="0"/>
              <a:t>assembler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9DB3FF-EEBF-EA46-850F-E531801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2" y="1175301"/>
            <a:ext cx="9379226" cy="55806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9E17EC-B19B-DA4A-B300-97C03CD5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0" y="3736284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90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C565D08-9D6A-E983-FF15-0079D67A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2143442"/>
          </a:xfrm>
          <a:noFill/>
        </p:spPr>
        <p:txBody>
          <a:bodyPr>
            <a:normAutofit fontScale="90000"/>
          </a:bodyPr>
          <a:lstStyle/>
          <a:p>
            <a:r>
              <a:rPr lang="ru-RU" dirty="0"/>
              <a:t>Мониторинг</a:t>
            </a:r>
            <a:br>
              <a:rPr lang="ru-RU" dirty="0"/>
            </a:br>
            <a:r>
              <a:rPr lang="ru-RU" dirty="0"/>
              <a:t>производительности / ошибок /</a:t>
            </a:r>
            <a:br>
              <a:rPr lang="ru-RU" dirty="0"/>
            </a:br>
            <a:r>
              <a:rPr lang="ru-RU" dirty="0"/>
              <a:t>инфраструктуры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0FC2FF-C7F3-1C50-3DC1-74161E193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2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2E17-483E-77B3-E438-0741883C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72"/>
            <a:ext cx="10820400" cy="690855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мониторинга производительности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92BD-2EA5-FC56-E90E-38CDBD59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927"/>
            <a:ext cx="10515600" cy="61110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900" dirty="0"/>
              <a:t>Инструменты мониторинга производительности приложений: зачем они нужны и как используются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900" b="1" dirty="0">
                <a:solidFill>
                  <a:srgbClr val="C00000"/>
                </a:solidFill>
              </a:rPr>
              <a:t>Плохо</a:t>
            </a:r>
            <a:r>
              <a:rPr lang="ru-RU" sz="1900" dirty="0"/>
              <a:t>: узнавать о том, что приложение сломано или снизилась производительность в </a:t>
            </a:r>
            <a:r>
              <a:rPr lang="ru-RU" sz="1900" b="1" dirty="0"/>
              <a:t>результате обращения клиентов</a:t>
            </a:r>
            <a:r>
              <a:rPr lang="ru-RU" sz="19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900" dirty="0"/>
              <a:t>Это </a:t>
            </a:r>
            <a:r>
              <a:rPr lang="ru-RU" sz="1900" b="1" dirty="0"/>
              <a:t>медленно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900" dirty="0"/>
              <a:t>Клиенты часто </a:t>
            </a:r>
            <a:r>
              <a:rPr lang="ru-RU" sz="1900" b="1" dirty="0"/>
              <a:t>не сообщают проблемах</a:t>
            </a:r>
            <a:r>
              <a:rPr lang="ru-RU" sz="1900" dirty="0"/>
              <a:t> — просто перестают пользоваться сервисом.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b="1" dirty="0">
                <a:solidFill>
                  <a:schemeClr val="accent6">
                    <a:lumMod val="50000"/>
                  </a:schemeClr>
                </a:solidFill>
              </a:rPr>
              <a:t>Хорошо</a:t>
            </a:r>
            <a:r>
              <a:rPr lang="ru-RU" sz="1900" dirty="0"/>
              <a:t>: узнавать о проблемах благодаря </a:t>
            </a:r>
            <a:r>
              <a:rPr lang="ru-RU" sz="1900" b="1" dirty="0"/>
              <a:t>системам мониторинга</a:t>
            </a:r>
            <a:r>
              <a:rPr lang="ru-RU" sz="1900" dirty="0"/>
              <a:t>.</a:t>
            </a:r>
            <a:endParaRPr lang="ru-RU" sz="19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1900" b="0" i="0" dirty="0">
                <a:solidFill>
                  <a:srgbClr val="333333"/>
                </a:solidFill>
                <a:effectLst/>
                <a:latin typeface="-apple-system"/>
              </a:rPr>
              <a:t>Обычно инструменты для мониторинга приложений состоят из двух частей: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900" b="1" i="0" dirty="0">
                <a:solidFill>
                  <a:srgbClr val="333333"/>
                </a:solidFill>
                <a:effectLst/>
                <a:latin typeface="-apple-system"/>
              </a:rPr>
              <a:t>Агент</a:t>
            </a:r>
            <a:r>
              <a:rPr lang="ru-RU" sz="1900" b="0" i="0" dirty="0">
                <a:solidFill>
                  <a:srgbClr val="333333"/>
                </a:solidFill>
                <a:effectLst/>
                <a:latin typeface="-apple-system"/>
              </a:rPr>
              <a:t> — устанавливается на серверы или в встраивается в приложение.</a:t>
            </a:r>
            <a:br>
              <a:rPr lang="ru-RU" sz="19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1900" b="0" i="0" dirty="0">
                <a:solidFill>
                  <a:srgbClr val="333333"/>
                </a:solidFill>
                <a:effectLst/>
                <a:latin typeface="-apple-system"/>
              </a:rPr>
              <a:t>Задача: сбор информации о поведении и производительности приложения.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900" b="1" i="0" dirty="0">
                <a:solidFill>
                  <a:srgbClr val="333333"/>
                </a:solidFill>
                <a:effectLst/>
                <a:latin typeface="-apple-system"/>
              </a:rPr>
              <a:t>Платформа аналитики</a:t>
            </a:r>
            <a:r>
              <a:rPr lang="ru-RU" sz="1900" b="0" i="0" dirty="0">
                <a:solidFill>
                  <a:srgbClr val="333333"/>
                </a:solidFill>
                <a:effectLst/>
                <a:latin typeface="-apple-system"/>
              </a:rPr>
              <a:t> — анализирует данные и генерирует визуальные графики, помогающие разобраться в происходящем в их приложениях. Может отправлять </a:t>
            </a:r>
            <a:r>
              <a:rPr lang="ru-RU" sz="1900" b="1" i="0" dirty="0">
                <a:solidFill>
                  <a:srgbClr val="333333"/>
                </a:solidFill>
                <a:effectLst/>
                <a:latin typeface="-apple-system"/>
              </a:rPr>
              <a:t>алерты</a:t>
            </a:r>
            <a:r>
              <a:rPr lang="ru-RU" sz="1900" b="0" i="0" dirty="0">
                <a:solidFill>
                  <a:srgbClr val="333333"/>
                </a:solidFill>
                <a:effectLst/>
                <a:latin typeface="-apple-system"/>
              </a:rPr>
              <a:t>, если что-то пойдёт не так.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/>
              <a:t>Типичные </a:t>
            </a:r>
            <a:r>
              <a:rPr lang="ru-RU" sz="1900" b="1" dirty="0"/>
              <a:t>функции</a:t>
            </a:r>
            <a:r>
              <a:rPr lang="ru-RU" sz="19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Агрегация логов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Монитор </a:t>
            </a:r>
            <a:r>
              <a:rPr lang="en-US" sz="1900" dirty="0"/>
              <a:t>uptime</a:t>
            </a:r>
            <a:endParaRPr lang="ru-RU" sz="19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Мониторинг серверов</a:t>
            </a:r>
            <a:endParaRPr lang="en-US" sz="19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Мониторинг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1060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45B4E-F1BC-B616-2F47-A92F2932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1450"/>
            <a:ext cx="10515600" cy="720090"/>
          </a:xfrm>
        </p:spPr>
        <p:txBody>
          <a:bodyPr/>
          <a:lstStyle/>
          <a:p>
            <a:r>
              <a:rPr lang="ru-RU" dirty="0"/>
              <a:t>Что мониторим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1615FB-DBA3-8F23-3354-F1961B43C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9730" y="3749040"/>
            <a:ext cx="6732270" cy="310896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1E563B-D1FE-8F79-7894-642A71636D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749040"/>
            <a:ext cx="5415787" cy="310896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F19D2D80-8E37-DE8C-CD7A-26D7394C2C8E}"/>
              </a:ext>
            </a:extLst>
          </p:cNvPr>
          <p:cNvSpPr txBox="1">
            <a:spLocks/>
          </p:cNvSpPr>
          <p:nvPr/>
        </p:nvSpPr>
        <p:spPr>
          <a:xfrm>
            <a:off x="342900" y="994410"/>
            <a:ext cx="11635740" cy="2686050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00000"/>
              </a:lnSpc>
            </a:pPr>
            <a:r>
              <a:rPr lang="ru-RU" sz="1900" dirty="0"/>
              <a:t>Мониторинг серверов — сфокусирован на инфраструктуре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700" dirty="0"/>
              <a:t>Предоставляется бесплатно любым приличным поставщиком облачных услуг.</a:t>
            </a:r>
            <a:endParaRPr lang="en-US" sz="17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Загрузка </a:t>
            </a:r>
            <a:r>
              <a:rPr lang="en" sz="1600" dirty="0"/>
              <a:t>CPU / </a:t>
            </a:r>
            <a:r>
              <a:rPr lang="ru-RU" sz="1600" dirty="0"/>
              <a:t>Потребление памяти</a:t>
            </a:r>
            <a:endParaRPr lang="en-US" sz="16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Заполненность диска / Операции с диском / Количество открытых файлов</a:t>
            </a:r>
            <a:endParaRPr lang="en-US" sz="16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Сетевые операции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180000" indent="-180000">
              <a:lnSpc>
                <a:spcPct val="100000"/>
              </a:lnSpc>
            </a:pPr>
            <a:r>
              <a:rPr lang="ru-RU" sz="1900" dirty="0"/>
              <a:t>Мониторинг приложений / сервисов:</a:t>
            </a:r>
            <a:endParaRPr lang="en-US" sz="19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Живы или нет</a:t>
            </a:r>
            <a:endParaRPr lang="en-US" sz="16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Скорость отклика / количество запросов в секунду</a:t>
            </a:r>
            <a:endParaRPr lang="en-US" sz="16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Исключения / Записи в логе ошибок</a:t>
            </a:r>
            <a:endParaRPr lang="en-US" sz="16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Время выполнения </a:t>
            </a:r>
            <a:r>
              <a:rPr lang="en" sz="1600" dirty="0" err="1"/>
              <a:t>cron</a:t>
            </a:r>
            <a:r>
              <a:rPr lang="en" sz="1600" dirty="0"/>
              <a:t>-</a:t>
            </a:r>
            <a:r>
              <a:rPr lang="ru-RU" sz="1600" dirty="0"/>
              <a:t>скриптов</a:t>
            </a:r>
            <a:endParaRPr lang="en-US" sz="1600" dirty="0"/>
          </a:p>
          <a:p>
            <a:pPr marL="180000" indent="-180000">
              <a:lnSpc>
                <a:spcPct val="100000"/>
              </a:lnSpc>
            </a:pPr>
            <a:r>
              <a:rPr lang="ru-RU" sz="1900" dirty="0"/>
              <a:t>СУБД</a:t>
            </a:r>
            <a:endParaRPr lang="en-US" sz="1900" dirty="0"/>
          </a:p>
          <a:p>
            <a:pPr marL="540000" lvl="1" indent="-180000">
              <a:lnSpc>
                <a:spcPct val="100000"/>
              </a:lnSpc>
              <a:spcBef>
                <a:spcPts val="300"/>
              </a:spcBef>
            </a:pPr>
            <a:r>
              <a:rPr lang="ru-RU" sz="1600" dirty="0"/>
              <a:t>Количество транзакций / запросов в БД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/>
              <a:t>Инструменты: </a:t>
            </a:r>
            <a:r>
              <a:rPr lang="en" sz="1900" dirty="0"/>
              <a:t>Zabbix, Dynatrace, Helios, </a:t>
            </a:r>
            <a:r>
              <a:rPr lang="en" sz="1900" noProof="1"/>
              <a:t>SyAgent</a:t>
            </a:r>
            <a:r>
              <a:rPr lang="en" sz="1900" dirty="0"/>
              <a:t>, Prometheus </a:t>
            </a:r>
            <a:r>
              <a:rPr lang="ru-RU" sz="1900" dirty="0"/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2488074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9CE98-79AE-89F0-3119-D21888F9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мониторинга</a:t>
            </a:r>
            <a:r>
              <a:rPr lang="en-US" dirty="0"/>
              <a:t>: </a:t>
            </a:r>
            <a:r>
              <a:rPr lang="en" dirty="0"/>
              <a:t>Prometheus, </a:t>
            </a:r>
            <a:r>
              <a:rPr lang="en-US" dirty="0"/>
              <a:t>Graphite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C437E8-0ABA-B657-518B-DACF997D2F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9022"/>
            <a:ext cx="7772400" cy="39981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5CB039-95D5-26EF-A6FC-1D28F7D6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658694"/>
            <a:ext cx="7772400" cy="4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45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2333-25F6-B44D-4FCA-D614232A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14211-56B0-A5F8-194F-61FB2311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207476"/>
            <a:ext cx="6960870" cy="540262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Первое правило оптимизации</a:t>
            </a:r>
            <a:r>
              <a:rPr lang="en-US" dirty="0"/>
              <a:t> —</a:t>
            </a:r>
            <a:r>
              <a:rPr lang="ru-RU" dirty="0"/>
              <a:t> ничего не оптимизировать.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Если же вам действительно это нужно — оптимизируйте то, что имеет смысл оптимизировать.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Используйте </a:t>
            </a:r>
            <a:r>
              <a:rPr lang="ru-RU" b="1" dirty="0"/>
              <a:t>инструменты для профилирования кода</a:t>
            </a:r>
            <a:r>
              <a:rPr lang="ru-RU" dirty="0"/>
              <a:t>, о которых мы говорили — это позволит вам избежать пустой траты времени на улучшение малозначимых фрагментов программ.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Занимаясь оптимизацией, полезно создавать </a:t>
            </a:r>
            <a:r>
              <a:rPr lang="ru-RU" b="1" dirty="0"/>
              <a:t>воспроизводимые тесты производительности</a:t>
            </a:r>
            <a:r>
              <a:rPr lang="ru-RU" dirty="0"/>
              <a:t> для улучшаемого фрагмента кода.</a:t>
            </a:r>
            <a:br>
              <a:rPr lang="ru-RU" dirty="0"/>
            </a:br>
            <a:r>
              <a:rPr lang="ru-RU" dirty="0"/>
              <a:t>Это позволит оценить реальное воздействие оптимизаций на производительность.</a:t>
            </a:r>
          </a:p>
          <a:p>
            <a:pPr>
              <a:lnSpc>
                <a:spcPct val="120000"/>
              </a:lnSpc>
            </a:pPr>
            <a:r>
              <a:rPr lang="ru-RU" dirty="0"/>
              <a:t>Ведите централизованный сбор метрик по приложению / серверам, чтобы сразу понимать, если что-то идёт не так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9BA609-408C-999E-BB32-A46E3773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1921510"/>
            <a:ext cx="3517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2B10B6-56FF-6E77-EEAC-C632187E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dirty="0"/>
              <a:t>«</a:t>
            </a:r>
            <a:r>
              <a:rPr lang="ru-RU" sz="2300" dirty="0"/>
              <a:t>Программисты тратят огромное количество времени, размышляя и беспокоясь о некритичных местах кода, и пытаются оптимизировать их, что исключительно негативно сказывается на последующей отладке и поддержке.</a:t>
            </a:r>
            <a:br>
              <a:rPr lang="en-US" sz="2300" dirty="0"/>
            </a:br>
            <a:r>
              <a:rPr lang="ru-RU" sz="2300" dirty="0"/>
              <a:t>Мы должны вообще забыть об оптимизации в, скажем, 97% случаев; более того, поспешная оптимизация является корнем всех зол. И напротив, мы должны уделить все внимание оставшимся 3%.</a:t>
            </a:r>
            <a:r>
              <a:rPr lang="en-US" sz="2300" dirty="0"/>
              <a:t>»</a:t>
            </a:r>
            <a:endParaRPr lang="ru-RU" sz="2300" dirty="0"/>
          </a:p>
          <a:p>
            <a:pPr marL="0" indent="0">
              <a:buNone/>
            </a:pPr>
            <a:r>
              <a:rPr lang="ru-RU" sz="2400" b="0" i="1" dirty="0">
                <a:solidFill>
                  <a:srgbClr val="3A3A3C"/>
                </a:solidFill>
                <a:effectLst/>
                <a:latin typeface="PT Serif" panose="020A0603040505020204" pitchFamily="18" charset="0"/>
              </a:rPr>
              <a:t>Дональд Кнут</a:t>
            </a:r>
            <a:endParaRPr lang="en-US" dirty="0"/>
          </a:p>
          <a:p>
            <a:r>
              <a:rPr lang="en" sz="2300" dirty="0"/>
              <a:t>Compulsive Tuning Disorder</a:t>
            </a:r>
            <a:r>
              <a:rPr lang="ru-RU" sz="2300" dirty="0"/>
              <a:t> — компульсивное настроечное расстройство</a:t>
            </a:r>
          </a:p>
          <a:p>
            <a:endParaRPr lang="ru-RU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BE405F-FC00-40B6-AC95-5D190FF78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2288" b="9415"/>
          <a:stretch/>
        </p:blipFill>
        <p:spPr bwMode="auto">
          <a:xfrm>
            <a:off x="3441566" y="4405390"/>
            <a:ext cx="4422274" cy="234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D6D0-527F-E618-23D6-E1C2308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23"/>
            <a:ext cx="10704443" cy="10114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Дональд Кнут о преждевременной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359033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55E2D-CD6C-4551-9580-9AC6179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2829" cy="1011499"/>
          </a:xfrm>
        </p:spPr>
        <p:txBody>
          <a:bodyPr>
            <a:normAutofit/>
          </a:bodyPr>
          <a:lstStyle/>
          <a:p>
            <a:r>
              <a:rPr lang="ru-RU" dirty="0"/>
              <a:t>Когда и что</a:t>
            </a:r>
            <a:r>
              <a:rPr lang="en-US" dirty="0"/>
              <a:t> </a:t>
            </a:r>
            <a:r>
              <a:rPr lang="ru-RU" dirty="0"/>
              <a:t>оптимизировать?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7B28B-6FC9-7F73-EE9D-C064D868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43"/>
            <a:ext cx="5995086" cy="43605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Самая сложная часть оптимизации — это не процесс оптимизации кода, а непосредственно принятие решения: делать ее или нет. Для этого существует всего несколько четких правил, все остальное — советы и рекомендации.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898AAC-E3DA-7ABD-EBD7-2D98986B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97" y="1917325"/>
            <a:ext cx="5232603" cy="26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11791-05CD-F0AE-6D37-40740E31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26642" cy="75934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Что, где и как оптимизировать?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86764-DF9D-97B8-634D-E73DF77A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200217"/>
            <a:ext cx="7614091" cy="56577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Оптимизация </a:t>
            </a:r>
            <a:r>
              <a:rPr lang="ru-RU" sz="2000" b="1" dirty="0"/>
              <a:t>без проведения замеров</a:t>
            </a:r>
            <a:r>
              <a:rPr lang="ru-RU" sz="2000" dirty="0"/>
              <a:t> и снятия </a:t>
            </a:r>
            <a:r>
              <a:rPr lang="ru-RU" sz="2000" b="1" dirty="0"/>
              <a:t>метрик</a:t>
            </a:r>
            <a:r>
              <a:rPr lang="ru-RU" sz="2000" dirty="0"/>
              <a:t> — не более чем </a:t>
            </a:r>
            <a:r>
              <a:rPr lang="ru-RU" sz="2000" b="1" dirty="0"/>
              <a:t>глупость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Как и попытка </a:t>
            </a:r>
            <a:r>
              <a:rPr lang="ru-RU" sz="2000" b="1" dirty="0"/>
              <a:t>оптимизировать сразу все</a:t>
            </a:r>
            <a:r>
              <a:rPr lang="ru-RU" sz="2000" dirty="0"/>
              <a:t> и вся.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Самые </a:t>
            </a:r>
            <a:r>
              <a:rPr lang="ru-RU" sz="2000" b="1" dirty="0"/>
              <a:t>значительные улучшения</a:t>
            </a:r>
            <a:r>
              <a:rPr lang="ru-RU" sz="2000" dirty="0"/>
              <a:t> в производительности, как правило, являются результатом оптимизации </a:t>
            </a:r>
            <a:r>
              <a:rPr lang="ru-RU" sz="2000" b="1" dirty="0"/>
              <a:t>незначительных участков кода</a:t>
            </a:r>
            <a:r>
              <a:rPr lang="ru-RU" sz="2000" dirty="0"/>
              <a:t>, «</a:t>
            </a:r>
            <a:r>
              <a:rPr lang="ru-RU" sz="2000" b="1" dirty="0"/>
              <a:t>те самые необходимые 3%</a:t>
            </a:r>
            <a:r>
              <a:rPr lang="ru-RU" sz="2000" dirty="0"/>
              <a:t>» от всего объема, которые определяются путем тщательных замеров скорости работы кода.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Повышение производительности есть, или, скорее, должно быть процессом </a:t>
            </a:r>
            <a:r>
              <a:rPr lang="ru-RU" sz="2000" b="1" dirty="0"/>
              <a:t>взвешивания всех за и против</a:t>
            </a:r>
            <a:r>
              <a:rPr lang="ru-RU" sz="2000" dirty="0"/>
              <a:t>. Это, как если бы вы решали, сколько </a:t>
            </a:r>
            <a:r>
              <a:rPr lang="ru-RU" sz="2000" b="1" dirty="0"/>
              <a:t>усилий</a:t>
            </a:r>
            <a:r>
              <a:rPr lang="ru-RU" sz="2000" dirty="0"/>
              <a:t> потратить на </a:t>
            </a:r>
            <a:r>
              <a:rPr lang="ru-RU" sz="2000" b="1" dirty="0"/>
              <a:t>тестирование</a:t>
            </a:r>
            <a:r>
              <a:rPr lang="ru-RU" sz="2000" dirty="0"/>
              <a:t> или </a:t>
            </a:r>
            <a:r>
              <a:rPr lang="ru-RU" sz="2000" b="1" dirty="0"/>
              <a:t>безопасность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Переборщить можно со всем</a:t>
            </a:r>
            <a:r>
              <a:rPr lang="ru-RU" sz="2000" dirty="0"/>
              <a:t>: слишком много тестирования, слишком много рефакторинга кода или чего-либо еще хорошего.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Есть и другие аспекты, которым нужно уделять внимание, например, </a:t>
            </a:r>
            <a:r>
              <a:rPr lang="ru-RU" sz="2000" b="1" dirty="0"/>
              <a:t>безопасность</a:t>
            </a:r>
            <a:r>
              <a:rPr lang="ru-RU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09958D-49B9-14E0-66EB-24733AB96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96" t="3638" r="3280" b="1792"/>
          <a:stretch/>
        </p:blipFill>
        <p:spPr>
          <a:xfrm>
            <a:off x="8064842" y="886897"/>
            <a:ext cx="4127158" cy="51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6CA8E-2CCC-4570-9BDC-A148238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6647822" cy="779463"/>
          </a:xfrm>
        </p:spPr>
        <p:txBody>
          <a:bodyPr>
            <a:normAutofit/>
          </a:bodyPr>
          <a:lstStyle/>
          <a:p>
            <a:r>
              <a:rPr lang="ru-RU" dirty="0"/>
              <a:t>Когда оптимизировать?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8CBC8-C62B-AE57-2D32-9F5608F6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181"/>
            <a:ext cx="10515600" cy="57111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Когда уже есть архитектура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Оптимизация производительности имеет наибольший смысл на продуманных системах с уже отлаженной архитектурой.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Только что написанный код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практически всегда, оказывается </a:t>
            </a:r>
            <a:r>
              <a:rPr lang="ru-RU" sz="2000" u="sng" dirty="0"/>
              <a:t>медленным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вполне вероятно, что он </a:t>
            </a:r>
            <a:r>
              <a:rPr lang="ru-RU" sz="2000" u="sng" dirty="0"/>
              <a:t>будет заменен</a:t>
            </a:r>
            <a:r>
              <a:rPr lang="ru-RU" sz="2000" dirty="0"/>
              <a:t> в процессе дальнейшей разработки системы.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вам не собираются дополнительно </a:t>
            </a:r>
            <a:r>
              <a:rPr lang="ru-RU" sz="2000" u="sng" dirty="0"/>
              <a:t>платить</a:t>
            </a:r>
            <a:r>
              <a:rPr lang="ru-RU" sz="2000" dirty="0"/>
              <a:t> за то, что, скорей всего, все равно будет переписано, а также за потенциально </a:t>
            </a:r>
            <a:r>
              <a:rPr lang="ru-RU" sz="2000" u="sng" dirty="0"/>
              <a:t>утраченное время</a:t>
            </a:r>
            <a:r>
              <a:rPr lang="ru-RU" sz="2000" dirty="0"/>
              <a:t> на реально важные вещи, то – пустая трата времени.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Когда ресурсы машин априори ограниченные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Увеличение производительности очень важно, когда ваша система располагает </a:t>
            </a:r>
            <a:r>
              <a:rPr lang="ru-RU" sz="2000" u="sng" dirty="0"/>
              <a:t>ограниченными ресурсами</a:t>
            </a:r>
            <a:r>
              <a:rPr lang="ru-RU" sz="2000" dirty="0"/>
              <a:t> или вам </a:t>
            </a:r>
            <a:r>
              <a:rPr lang="ru-RU" sz="2000" u="sng" dirty="0"/>
              <a:t>трудно менять ПО постфактум: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Игры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Мобильные приложения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F6E5B-8664-905A-FB71-128CF7DB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0"/>
            <a:ext cx="4267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1B175-448E-B791-658E-A99C8FC7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Отложенные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63332-6AE4-E5B7-277B-4DA6C9A5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6"/>
            <a:ext cx="10275277" cy="32590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Нагрузка</a:t>
            </a:r>
            <a:r>
              <a:rPr lang="ru-RU" dirty="0"/>
              <a:t> на C</a:t>
            </a:r>
            <a:r>
              <a:rPr lang="en-US" dirty="0"/>
              <a:t>PU </a:t>
            </a:r>
            <a:r>
              <a:rPr lang="ru-RU" dirty="0"/>
              <a:t>на</a:t>
            </a:r>
            <a:r>
              <a:rPr lang="en-US" dirty="0"/>
              <a:t> </a:t>
            </a:r>
            <a:r>
              <a:rPr lang="ru-RU" dirty="0"/>
              <a:t>серверах как правило </a:t>
            </a:r>
            <a:r>
              <a:rPr lang="ru-RU" b="1" dirty="0"/>
              <a:t>циклична</a:t>
            </a:r>
            <a:r>
              <a:rPr lang="ru-RU" dirty="0"/>
              <a:t>: например, пики в будни в рабочее время.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Мы можем извлечь из этого пользу.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Например, хороший способ снизить пиковую нагрузку — это переносить какие-то «</a:t>
            </a:r>
            <a:r>
              <a:rPr lang="ru-RU" b="1" dirty="0"/>
              <a:t>тяжелые</a:t>
            </a:r>
            <a:r>
              <a:rPr lang="ru-RU" dirty="0"/>
              <a:t>» </a:t>
            </a:r>
            <a:r>
              <a:rPr lang="ru-RU" b="1" dirty="0"/>
              <a:t>функции</a:t>
            </a:r>
            <a:r>
              <a:rPr lang="ru-RU" dirty="0"/>
              <a:t> на серверах </a:t>
            </a:r>
            <a:r>
              <a:rPr lang="ru-RU" b="1" dirty="0"/>
              <a:t>в часы наименьшей нагрузки: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Почтовые рассылки</a:t>
            </a:r>
          </a:p>
          <a:p>
            <a:pPr>
              <a:lnSpc>
                <a:spcPct val="120000"/>
              </a:lnSpc>
            </a:pPr>
            <a:r>
              <a:rPr lang="ru-RU" dirty="0"/>
              <a:t>Сложные расчёты / обсчёт тяжёлой статистики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Системные операции (ротация / сжатие логов и т.п.)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4517404-3A04-867C-8E09-E63C9FF9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2738" y="4166528"/>
            <a:ext cx="4349262" cy="26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7430178-D18D-3E9D-9919-6FE5352B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6946" y="4933704"/>
            <a:ext cx="6172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25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12435</TotalTime>
  <Words>5498</Words>
  <Application>Microsoft Macintosh PowerPoint</Application>
  <PresentationFormat>Широкоэкранный</PresentationFormat>
  <Paragraphs>511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-apple-system</vt:lpstr>
      <vt:lpstr>Andale Mono</vt:lpstr>
      <vt:lpstr>Arial</vt:lpstr>
      <vt:lpstr>Calibri</vt:lpstr>
      <vt:lpstr>Calibri Light</vt:lpstr>
      <vt:lpstr>Consolas</vt:lpstr>
      <vt:lpstr>inherit</vt:lpstr>
      <vt:lpstr>Inter</vt:lpstr>
      <vt:lpstr>PT Serif</vt:lpstr>
      <vt:lpstr>Тема Office</vt:lpstr>
      <vt:lpstr>Оптимизация производительности, профайлинг</vt:lpstr>
      <vt:lpstr>Зачем важна производительность?</vt:lpstr>
      <vt:lpstr>Немного «жизненной мудрости» про оптимизацию</vt:lpstr>
      <vt:lpstr>История про assembler</vt:lpstr>
      <vt:lpstr>Дональд Кнут о преждевременной оптимизации</vt:lpstr>
      <vt:lpstr>Когда и что оптимизировать?</vt:lpstr>
      <vt:lpstr>Что, где и как оптимизировать?</vt:lpstr>
      <vt:lpstr>Когда оптимизировать?</vt:lpstr>
      <vt:lpstr>Отложенные вычисления</vt:lpstr>
      <vt:lpstr>Во что упирается производительность?</vt:lpstr>
      <vt:lpstr>Записывайте время выполнения каждого запроса</vt:lpstr>
      <vt:lpstr>Мониторинг и Диагностика</vt:lpstr>
      <vt:lpstr>Разбор полётов</vt:lpstr>
      <vt:lpstr>Пример про Bitrix</vt:lpstr>
      <vt:lpstr>Инструменты профайлинга в Python</vt:lpstr>
      <vt:lpstr>Самый простой вариант — засечь время через time</vt:lpstr>
      <vt:lpstr>Засечь время через функцию time.time</vt:lpstr>
      <vt:lpstr>Используем timeit</vt:lpstr>
      <vt:lpstr>Используем cProfile</vt:lpstr>
      <vt:lpstr>Профилирование скрипта целиком с cProfile</vt:lpstr>
      <vt:lpstr>Профайлинг с помощью модуля profile</vt:lpstr>
      <vt:lpstr>Визуализация с cProfile + gprof2dot + graphviz</vt:lpstr>
      <vt:lpstr>Визуализация с pyprof2calltree + qcachegrind</vt:lpstr>
      <vt:lpstr>py-spy — профайлинг запущенного скрипта</vt:lpstr>
      <vt:lpstr>line_profiler — профайлинг строк кода</vt:lpstr>
      <vt:lpstr>pprofile — line-granularity pure-python profiler</vt:lpstr>
      <vt:lpstr>pyheat — тепловая карта кода</vt:lpstr>
      <vt:lpstr>Оптимизация использования памяти</vt:lpstr>
      <vt:lpstr>Посмотреть объём памяти c pympler.asizeof</vt:lpstr>
      <vt:lpstr>Профайлинг использования памяти с memory_profiler</vt:lpstr>
      <vt:lpstr>Память занимаемая модулями</vt:lpstr>
      <vt:lpstr>memory_profiler из командной строки</vt:lpstr>
      <vt:lpstr>Профайлинг SQL-запросов</vt:lpstr>
      <vt:lpstr>Query log  в MySQL</vt:lpstr>
      <vt:lpstr>Show profiles в MySQL</vt:lpstr>
      <vt:lpstr>Узнать подробно статистику по запросу:</vt:lpstr>
      <vt:lpstr>Нагрузочное тестирование</vt:lpstr>
      <vt:lpstr>Нагрузочное тестирование</vt:lpstr>
      <vt:lpstr>Тестирование производительности  (Performance testing)</vt:lpstr>
      <vt:lpstr>Мониторинг производительности / ошибок / инфраструктуры</vt:lpstr>
      <vt:lpstr>Инструменты мониторинга производительности</vt:lpstr>
      <vt:lpstr>Что мониторим</vt:lpstr>
      <vt:lpstr>Системы мониторинга: Prometheus, Graphite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Профайлинг и оптимизация производительности</dc:title>
  <dc:creator>Валерий Студенников</dc:creator>
  <cp:lastModifiedBy>Валерий Студенников</cp:lastModifiedBy>
  <cp:revision>72</cp:revision>
  <dcterms:created xsi:type="dcterms:W3CDTF">2023-07-24T10:32:10Z</dcterms:created>
  <dcterms:modified xsi:type="dcterms:W3CDTF">2023-12-05T08:55:16Z</dcterms:modified>
</cp:coreProperties>
</file>