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6"/>
  </p:handout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09" d="100"/>
          <a:sy n="109" d="100"/>
        </p:scale>
        <p:origin x="20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73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6BFD625-BAB8-BCB2-44BA-6BCBC295C0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E411FA-E31E-A277-F2A5-B9D62C1BFC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7BC79-E6E7-334E-BA04-2131A5D47E3C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8538A7-843F-99DF-A643-59FE495FCB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A652A0-5613-6417-8A80-77BD01A3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B7DC0-83DE-1048-B883-033BD8654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608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20A66-FCAA-F0D6-3646-18559EA74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B4AE92-CB38-6B23-A742-8E4411893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9024B1-B244-672C-1261-06E713AA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84D53-5D1C-8F4C-A422-3741C9B8A39A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A95ECE-9017-4A88-E77E-7357E9BE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687BBC-8289-38D9-F09E-14EB52AE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D42B24-9D2A-1B47-830B-4C94CB1C6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56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A9850-C236-E927-4E14-1B84404B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D74A14-CB14-8633-F96C-5E7142324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FD9E9-F9D9-C11C-8191-F172666F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84D53-5D1C-8F4C-A422-3741C9B8A39A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BFB604-C031-75A4-625B-A0B61290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02922-3F5C-AAB8-0910-C238E4C0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D42B24-9D2A-1B47-830B-4C94CB1C6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49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E9FF2A9-7B24-76CA-C02A-2AF7D309F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643CAA-2F0A-0EE5-01BD-F7EBCB9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73030-9D95-5AD3-F14A-9F121895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84D53-5D1C-8F4C-A422-3741C9B8A39A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7FFFBD-A039-452B-32EF-DCB54149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50F508-D5D0-857B-F6C8-571303DE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D42B24-9D2A-1B47-830B-4C94CB1C6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44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0CB05-6C8D-C9D4-E520-DEE35113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E556FD-CCF8-507B-4DD2-7437F5B6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D22DE7-89C1-59CF-0B07-3425070B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84D53-5D1C-8F4C-A422-3741C9B8A39A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2257DE-0569-D6DF-FE1A-81F712FB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DC8E6D-9320-BE96-DA72-0F3926D9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D42B24-9D2A-1B47-830B-4C94CB1C6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65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682AE-CEDE-8F5B-58E8-D5B86A34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ECBA5E-A8D6-C245-BB92-B6FBBCED9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1040C9-8D80-22FF-8D14-5802B237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84D53-5D1C-8F4C-A422-3741C9B8A39A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10BDE6-C0D0-C527-F461-02201146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E2DCE3-A5C4-7E2F-EE60-4C6DB994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D42B24-9D2A-1B47-830B-4C94CB1C6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8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CE8D3-BA8B-5644-2AC1-544EAA31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D82C85-1F77-9735-9B75-8741FD70D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B5A089-DEC1-FD24-1BAD-938096CA7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45E8D7-742A-BE8C-9D3E-D2239219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84D53-5D1C-8F4C-A422-3741C9B8A39A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649894-C320-2606-B878-FB064BB6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8042E4-8D87-7DF6-957D-1D036449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D42B24-9D2A-1B47-830B-4C94CB1C6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2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E3888-AC0B-21A6-7B31-8355AC50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F60536-9AAC-E765-8009-CBC1A1A23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4DFA51-983E-DCF6-9B84-9FC6C9307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FA637F-517C-8FBA-4F1E-A8482F1FB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7CDEC5-9E56-385B-8C2F-2AF9C1A96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242CAC-AF7F-9F00-30F3-7D9D1F99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84D53-5D1C-8F4C-A422-3741C9B8A39A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741FA4-44F4-0AFF-33EE-F72C2A8B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4A6651-C8FE-3BC3-88A8-D10CE157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D42B24-9D2A-1B47-830B-4C94CB1C6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94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8A936-BD81-F20D-FC28-3C51E89D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86BD3E-BDE4-23CB-0A57-184ED923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84D53-5D1C-8F4C-A422-3741C9B8A39A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D764A6-E685-35E7-3715-031CCB6A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9E8648-AEE8-5326-CC8D-1C332594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D42B24-9D2A-1B47-830B-4C94CB1C6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48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744D34-44E6-E13F-83E3-6E4740C0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84D53-5D1C-8F4C-A422-3741C9B8A39A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E72EE88-E8A6-D78B-C9C9-208247A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8DD3DB-943B-8F0B-8A84-916ECD0A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D42B24-9D2A-1B47-830B-4C94CB1C6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9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F0288-4780-AE24-C8A5-A231C19D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3D02B7-B5BD-B2F4-7976-DC30EA630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93D061-C452-2BBF-2101-E80BDAE9D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C1A644-9C2B-639D-5F9D-10A5EAF5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84D53-5D1C-8F4C-A422-3741C9B8A39A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0098D-C274-04F8-A5DF-C7967159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42578C-991A-7C1E-51A9-72867463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D42B24-9D2A-1B47-830B-4C94CB1C6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44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7CB71-BFFB-11F9-E7F9-F9FBD5F3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501D9E9-78D1-6FC2-B73B-5A2AD1F7B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6F1F90-D826-095E-EF74-96B080D43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7F3812-8A1B-4B0B-09C4-ECE83AF3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84D53-5D1C-8F4C-A422-3741C9B8A39A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C71AA0-00A9-996B-A88A-29804C01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5BFAF8-5CAE-A74F-226C-C77CD974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D42B24-9D2A-1B47-830B-4C94CB1C6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2C0BF-F947-9367-4537-C8B291B0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9D0367-9D90-2EC1-60CD-4DCE8E8C6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5404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9053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7E6C6-9BE9-B549-F0A1-8DB4FDF4C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031" y="1909767"/>
            <a:ext cx="5708693" cy="1992864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2"/>
                </a:solidFill>
              </a:rPr>
              <a:t>Uni</a:t>
            </a:r>
            <a:r>
              <a:rPr lang="en-US" sz="8000" dirty="0">
                <a:solidFill>
                  <a:schemeClr val="accent5">
                    <a:lumMod val="50000"/>
                  </a:schemeClr>
                </a:solidFill>
              </a:rPr>
              <a:t>code</a:t>
            </a:r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32DB94-5424-EB54-8F93-9EC5FF95F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1641" y="4623798"/>
            <a:ext cx="2774347" cy="461963"/>
          </a:xfrm>
        </p:spPr>
        <p:txBody>
          <a:bodyPr>
            <a:normAutofit fontScale="92500"/>
          </a:bodyPr>
          <a:lstStyle/>
          <a:p>
            <a:pPr marL="0"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© </a:t>
            </a:r>
            <a:r>
              <a:rPr lang="ru-RU" sz="2000" dirty="0"/>
              <a:t>Валерий Студенников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34047A-991F-12DE-EA7D-6DBE6B40B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CF5B5-845A-DFCB-122F-FF325D80299E}"/>
              </a:ext>
            </a:extLst>
          </p:cNvPr>
          <p:cNvSpPr txBox="1"/>
          <p:nvPr/>
        </p:nvSpPr>
        <p:spPr>
          <a:xfrm>
            <a:off x="8117708" y="311459"/>
            <a:ext cx="3615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Курс «Технологии и методы программирования»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80FB91-5818-9652-BC83-F1D3F5CFA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473" y="2067629"/>
            <a:ext cx="2774347" cy="332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6D08CC39-8C43-602C-5E78-430E8511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38" y="173454"/>
            <a:ext cx="10515600" cy="598086"/>
          </a:xfrm>
        </p:spPr>
        <p:txBody>
          <a:bodyPr>
            <a:normAutofit fontScale="90000"/>
          </a:bodyPr>
          <a:lstStyle/>
          <a:p>
            <a:r>
              <a:rPr lang="en-US" dirty="0"/>
              <a:t>ASCII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DF400-E3FC-A88C-9856-83AF4332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738" y="771540"/>
            <a:ext cx="10779370" cy="33432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ASCII (American Standard Code for Information Interchange) — </a:t>
            </a:r>
            <a:r>
              <a:rPr lang="ru-RU" sz="2000" dirty="0"/>
              <a:t>стандарт кодирования символов (знаков латинского алфавита, цифр, некоторых специальных знаков) и управляющих последовательностей, принятый в 1963</a:t>
            </a:r>
            <a:r>
              <a:rPr lang="en-US" sz="2000" dirty="0"/>
              <a:t> (</a:t>
            </a:r>
            <a:r>
              <a:rPr lang="ru-RU" sz="2000" dirty="0"/>
              <a:t>1967</a:t>
            </a:r>
            <a:r>
              <a:rPr lang="en-US" sz="2000" dirty="0"/>
              <a:t>)</a:t>
            </a:r>
            <a:r>
              <a:rPr lang="ru-RU" sz="2000" dirty="0"/>
              <a:t> году Американской ассоциацией стандартов </a:t>
            </a:r>
            <a:r>
              <a:rPr lang="en-US" sz="2000" dirty="0"/>
              <a:t>(ANSI)</a:t>
            </a:r>
            <a:r>
              <a:rPr lang="ru-RU" sz="2000" dirty="0"/>
              <a:t>.</a:t>
            </a:r>
            <a:endParaRPr lang="en-US" sz="20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Таблица </a:t>
            </a:r>
            <a:r>
              <a:rPr lang="en" sz="2000" dirty="0"/>
              <a:t>ASCII </a:t>
            </a:r>
            <a:r>
              <a:rPr lang="ru-RU" sz="2000" dirty="0"/>
              <a:t>определяет коды для символов:</a:t>
            </a:r>
            <a:endParaRPr lang="en-US" sz="2000" dirty="0"/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управляющие символы (33)</a:t>
            </a:r>
            <a:r>
              <a:rPr lang="en-US" sz="2000" dirty="0"/>
              <a:t>;</a:t>
            </a:r>
          </a:p>
          <a:p>
            <a:pPr marL="180000" indent="-1800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десятичные цифры</a:t>
            </a:r>
            <a:r>
              <a:rPr lang="en-US" sz="2000" dirty="0"/>
              <a:t> (</a:t>
            </a:r>
            <a:r>
              <a:rPr lang="ru-RU" sz="2000" dirty="0"/>
              <a:t>10</a:t>
            </a:r>
            <a:r>
              <a:rPr lang="en-US" sz="2000" dirty="0"/>
              <a:t>);</a:t>
            </a:r>
            <a:endParaRPr lang="ru-RU" sz="2000" dirty="0"/>
          </a:p>
          <a:p>
            <a:pPr marL="180000" indent="-1800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латинский алфавит (26</a:t>
            </a:r>
            <a:r>
              <a:rPr lang="en-US" sz="2000" dirty="0"/>
              <a:t>*2</a:t>
            </a:r>
            <a:r>
              <a:rPr lang="ru-RU" sz="2000" dirty="0"/>
              <a:t>)</a:t>
            </a:r>
            <a:r>
              <a:rPr lang="en-US" sz="2000" dirty="0"/>
              <a:t>;</a:t>
            </a:r>
            <a:endParaRPr lang="ru-RU" sz="2000" dirty="0"/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специальные символы (33): </a:t>
            </a:r>
            <a:r>
              <a:rPr lang="ru-RU" sz="1800" dirty="0"/>
              <a:t>знаки препинания</a:t>
            </a:r>
            <a:r>
              <a:rPr lang="en-US" sz="1800" dirty="0"/>
              <a:t>,</a:t>
            </a:r>
            <a:br>
              <a:rPr lang="ru-RU" sz="1800" dirty="0"/>
            </a:br>
            <a:r>
              <a:rPr lang="ru-RU" sz="1800" dirty="0"/>
              <a:t>финансовые и биржевые операции</a:t>
            </a:r>
            <a:r>
              <a:rPr lang="en-US" sz="1800" dirty="0"/>
              <a:t>, </a:t>
            </a:r>
            <a:r>
              <a:rPr lang="ru-RU" sz="1800" dirty="0"/>
              <a:t>скобки</a:t>
            </a:r>
            <a:r>
              <a:rPr lang="en-US" sz="1800" dirty="0"/>
              <a:t>, </a:t>
            </a:r>
            <a:r>
              <a:rPr lang="ru-RU" sz="1800" dirty="0"/>
              <a:t>математические символы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CDD568-4BA3-E4FC-DB1F-ED97F2226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769" y="3807475"/>
            <a:ext cx="7772400" cy="30739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ABF755-C54C-A2BA-3A8F-03C0C20A8DFB}"/>
              </a:ext>
            </a:extLst>
          </p:cNvPr>
          <p:cNvSpPr txBox="1"/>
          <p:nvPr/>
        </p:nvSpPr>
        <p:spPr>
          <a:xfrm>
            <a:off x="8282354" y="3022005"/>
            <a:ext cx="3645877" cy="36625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Наложение символов:</a:t>
            </a:r>
            <a:br>
              <a:rPr lang="ru-RU" dirty="0"/>
            </a:br>
            <a:r>
              <a:rPr lang="ru-RU" dirty="0"/>
              <a:t>С помощью символа </a:t>
            </a:r>
            <a:r>
              <a:rPr lang="en" dirty="0"/>
              <a:t>Backspace (BS)</a:t>
            </a:r>
            <a:r>
              <a:rPr lang="ru-RU" dirty="0"/>
              <a:t> на принтере можно печатать один символ поверх другого</a:t>
            </a:r>
          </a:p>
          <a:p>
            <a:pPr marL="180000" indent="-180000" algn="l">
              <a:buFont typeface="Arial" panose="020B0604020202020204" pitchFamily="34" charset="0"/>
              <a:buChar char="•"/>
            </a:pPr>
            <a:r>
              <a:rPr lang="en" sz="2000" b="0" i="0" noProof="1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 ⌫ ' → á</a:t>
            </a:r>
          </a:p>
          <a:p>
            <a:pPr marL="180000" indent="-180000" algn="l">
              <a:buFont typeface="Arial" panose="020B0604020202020204" pitchFamily="34" charset="0"/>
              <a:buChar char="•"/>
            </a:pPr>
            <a:r>
              <a:rPr lang="en" sz="2000" b="0" i="0" noProof="1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 ⌫ ` → à</a:t>
            </a:r>
          </a:p>
          <a:p>
            <a:pPr marL="180000" indent="-180000" algn="l">
              <a:buFont typeface="Arial" panose="020B0604020202020204" pitchFamily="34" charset="0"/>
              <a:buChar char="•"/>
            </a:pPr>
            <a:r>
              <a:rPr lang="en" sz="2000" b="0" i="0" noProof="1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 ⌫ ^ → â</a:t>
            </a:r>
          </a:p>
          <a:p>
            <a:pPr marL="180000" indent="-180000" algn="l">
              <a:buFont typeface="Arial" panose="020B0604020202020204" pitchFamily="34" charset="0"/>
              <a:buChar char="•"/>
            </a:pPr>
            <a:r>
              <a:rPr lang="en" sz="2000" b="0" i="0" noProof="1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 ⌫ / → ø</a:t>
            </a:r>
          </a:p>
          <a:p>
            <a:pPr marL="180000" indent="-180000" algn="l">
              <a:buFont typeface="Arial" panose="020B0604020202020204" pitchFamily="34" charset="0"/>
              <a:buChar char="•"/>
            </a:pPr>
            <a:r>
              <a:rPr lang="en" sz="2000" b="0" i="0" noProof="1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 ⌫ , → ç</a:t>
            </a:r>
          </a:p>
          <a:p>
            <a:pPr marL="180000" indent="-180000" algn="l">
              <a:buFont typeface="Arial" panose="020B0604020202020204" pitchFamily="34" charset="0"/>
              <a:buChar char="•"/>
            </a:pPr>
            <a:r>
              <a:rPr lang="en" sz="2000" b="0" i="0" noProof="1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⌫ ~ → ñ</a:t>
            </a:r>
          </a:p>
          <a:p>
            <a:pPr marL="180000" indent="-180000" algn="l">
              <a:buFont typeface="Arial" panose="020B0604020202020204" pitchFamily="34" charset="0"/>
              <a:buChar char="•"/>
            </a:pPr>
            <a:r>
              <a:rPr lang="en" sz="2000" b="0" i="0" dirty="0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" sz="2000" b="0" i="0" noProof="1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⌫</a:t>
            </a:r>
            <a:r>
              <a:rPr lang="en" sz="2000" b="0" i="0" dirty="0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 → </a:t>
            </a:r>
            <a:r>
              <a:rPr lang="en" sz="2000" b="1" i="0" dirty="0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" sz="2000" b="0" i="0" dirty="0">
              <a:solidFill>
                <a:srgbClr val="20212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000" indent="-180000" algn="l">
              <a:buFont typeface="Arial" panose="020B0604020202020204" pitchFamily="34" charset="0"/>
              <a:buChar char="•"/>
            </a:pPr>
            <a:r>
              <a:rPr lang="en" sz="2000" b="0" i="0" dirty="0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" sz="2000" b="0" i="0" noProof="1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⌫</a:t>
            </a:r>
            <a:r>
              <a:rPr lang="en" sz="2000" b="0" i="0" dirty="0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_ → </a:t>
            </a:r>
            <a:r>
              <a:rPr lang="en" sz="2000" b="0" i="0" u="sng" dirty="0">
                <a:solidFill>
                  <a:srgbClr val="2021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" sz="2000" b="0" i="0" dirty="0">
              <a:solidFill>
                <a:srgbClr val="20212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7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9D64B-099F-77DC-30E8-F7E4C462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68"/>
            <a:ext cx="10515600" cy="641690"/>
          </a:xfrm>
        </p:spPr>
        <p:txBody>
          <a:bodyPr>
            <a:normAutofit fontScale="90000"/>
          </a:bodyPr>
          <a:lstStyle/>
          <a:p>
            <a:r>
              <a:rPr lang="ru-RU" dirty="0"/>
              <a:t>Кириллические однобайтовые кодировки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CAA853-762C-98F0-A2E4-BC4B15EBE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9" y="1026409"/>
            <a:ext cx="4893690" cy="27231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FD43FD-12AC-48EF-8F54-59780F800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75" y="4134898"/>
            <a:ext cx="4893690" cy="272310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AB48B1-1EB6-E030-4558-E0BC72A95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34898"/>
            <a:ext cx="4893690" cy="27231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C274DF4-539A-BB40-E945-F0026980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675" y="1068572"/>
            <a:ext cx="4893690" cy="27231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9FDDF1-26F2-DBA8-5CBC-8A0A951E4F42}"/>
              </a:ext>
            </a:extLst>
          </p:cNvPr>
          <p:cNvSpPr txBox="1"/>
          <p:nvPr/>
        </p:nvSpPr>
        <p:spPr>
          <a:xfrm>
            <a:off x="5203992" y="696552"/>
            <a:ext cx="2004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KOI8-U (UNIX)</a:t>
            </a:r>
            <a:endParaRPr lang="ru-RU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7A601-0551-5A73-8DCD-92DBE490F085}"/>
              </a:ext>
            </a:extLst>
          </p:cNvPr>
          <p:cNvSpPr txBox="1"/>
          <p:nvPr/>
        </p:nvSpPr>
        <p:spPr>
          <a:xfrm>
            <a:off x="94266" y="3774689"/>
            <a:ext cx="2317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CP1251 (Win 3.1)</a:t>
            </a:r>
            <a:endParaRPr lang="ru-RU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2A495-48C5-869E-E076-790920E0B688}"/>
              </a:ext>
            </a:extLst>
          </p:cNvPr>
          <p:cNvSpPr txBox="1"/>
          <p:nvPr/>
        </p:nvSpPr>
        <p:spPr>
          <a:xfrm>
            <a:off x="5212333" y="3863798"/>
            <a:ext cx="2390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Mac Cyrillic</a:t>
            </a:r>
            <a:endParaRPr lang="ru-RU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6F30F6-1319-F5D0-D161-3FD8FA6E13D8}"/>
              </a:ext>
            </a:extLst>
          </p:cNvPr>
          <p:cNvSpPr txBox="1"/>
          <p:nvPr/>
        </p:nvSpPr>
        <p:spPr>
          <a:xfrm>
            <a:off x="94266" y="637685"/>
            <a:ext cx="1649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CP866 (DOS)</a:t>
            </a:r>
            <a:endParaRPr lang="ru-RU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C9D5D-FB6F-4915-C88F-A40C574A8918}"/>
              </a:ext>
            </a:extLst>
          </p:cNvPr>
          <p:cNvSpPr txBox="1"/>
          <p:nvPr/>
        </p:nvSpPr>
        <p:spPr>
          <a:xfrm>
            <a:off x="10027071" y="1258491"/>
            <a:ext cx="20580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Ещё кодировки:</a:t>
            </a:r>
            <a:endParaRPr lang="en" sz="2000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" sz="2000" dirty="0"/>
              <a:t>CP1125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" sz="2000" dirty="0"/>
              <a:t>KOI-R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" sz="2000" dirty="0"/>
              <a:t>KOI8-RU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" sz="2000" dirty="0"/>
              <a:t>MAC Ukrainian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" sz="2000" dirty="0"/>
              <a:t>ISO 8859-5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KOI-7</a:t>
            </a:r>
          </a:p>
        </p:txBody>
      </p:sp>
    </p:spTree>
    <p:extLst>
      <p:ext uri="{BB962C8B-B14F-4D97-AF65-F5344CB8AC3E}">
        <p14:creationId xmlns:p14="http://schemas.microsoft.com/office/powerpoint/2010/main" val="26578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89D34-9E6E-8741-D41D-4474A59F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9" y="384364"/>
            <a:ext cx="4586057" cy="1133736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Диалог</a:t>
            </a:r>
            <a:br>
              <a:rPr lang="ru-RU" dirty="0"/>
            </a:br>
            <a:r>
              <a:rPr lang="en-US" dirty="0"/>
              <a:t>«</a:t>
            </a:r>
            <a:r>
              <a:rPr lang="ru-RU" dirty="0"/>
              <a:t>Выбор кодировки</a:t>
            </a:r>
            <a:r>
              <a:rPr lang="en-US" dirty="0"/>
              <a:t>»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925E05-8E9E-30E3-672F-669559D56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369" y="2007156"/>
            <a:ext cx="4586057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C6BDE9-882D-6D1D-5F24-11FDFFC5E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079" y="395143"/>
            <a:ext cx="6300902" cy="21665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30E378-93FB-23D4-F45E-96942F675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079" y="2809463"/>
            <a:ext cx="6395039" cy="39056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492754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191</Words>
  <Application>Microsoft Macintosh PowerPoint</Application>
  <PresentationFormat>Широкоэкранный</PresentationFormat>
  <Paragraphs>32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Тема Office</vt:lpstr>
      <vt:lpstr>Unicode</vt:lpstr>
      <vt:lpstr>ASCII</vt:lpstr>
      <vt:lpstr>Кириллические однобайтовые кодировки</vt:lpstr>
      <vt:lpstr>Диалог «Выбор кодировки»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Unicode</dc:title>
  <dc:creator>Валерий Студенников</dc:creator>
  <cp:lastModifiedBy>Валерий Студенников</cp:lastModifiedBy>
  <cp:revision>3</cp:revision>
  <dcterms:created xsi:type="dcterms:W3CDTF">2023-10-29T08:47:07Z</dcterms:created>
  <dcterms:modified xsi:type="dcterms:W3CDTF">2023-10-29T10:07:51Z</dcterms:modified>
</cp:coreProperties>
</file>