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  <p:sldId id="29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3"/>
    <p:restoredTop sz="96327"/>
  </p:normalViewPr>
  <p:slideViewPr>
    <p:cSldViewPr snapToGrid="0">
      <p:cViewPr>
        <p:scale>
          <a:sx n="116" d="100"/>
          <a:sy n="116" d="100"/>
        </p:scale>
        <p:origin x="536" y="448"/>
      </p:cViewPr>
      <p:guideLst/>
    </p:cSldViewPr>
  </p:slideViewPr>
  <p:outlineViewPr>
    <p:cViewPr>
      <p:scale>
        <a:sx n="33" d="100"/>
        <a:sy n="33" d="100"/>
      </p:scale>
      <p:origin x="0" y="-1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C9402-E191-E9D7-BD53-ED1C1EF4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48951-9FA2-76A1-AE64-F281E61E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7A4AD-249D-AFA5-F5F5-F6CB7E66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AD742-9538-ADEA-2D3B-44DC980D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C68B2-CDA5-2704-C77A-16110F7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3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2586-CEBF-EB78-AAE6-120F20B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D4557F-F972-3C97-8E8C-B803AA9C9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8FC1C-B5B9-2BFB-2BEA-F2268A63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E4B57-92FA-F174-3454-E731218A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84FDB-151E-4BEE-285C-6A52993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8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53B708-4FF3-1223-51B6-E5DE56328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5FAFBA-CC64-62A2-19B5-09036F534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52043-1221-D471-1032-E655517F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D13D3-6602-D5AA-4051-8CCEFF67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FEF8F-F38A-F7C9-04F8-1DD0E30F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0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EDD4-3070-CD69-3CD1-91CACDB5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35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7A655-7FA3-5A91-C45A-4A3ECB9C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14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5502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23CE7-9CFE-7B09-8304-A50A20F1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4B589-C392-9735-B8CB-C91FFC55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B93D3-2D47-7DF3-33A6-BFD275EB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EE528-CA3E-7170-1BA6-252CD885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D5382-30BF-CDFC-4CCB-7B420AD1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38409-8C58-F30F-3AD7-290A6793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D3723-D401-5A10-9ABD-69B2FA5FF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BD0976-EFEC-766C-CFA2-9A2E4C80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D7446-10E1-9E72-F781-DF11DB9F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DC2A2E-288F-4FF4-7684-A58ADBB7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DCD6D5-3649-7B34-274A-E47CA2C4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04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E3057-BBFF-1AD0-3EE6-2CE1782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98C4D-0407-D1A0-5FCB-2A183310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A66F74-04EC-5E93-5EC8-E223A64D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426417-311A-5AF2-7F05-91A63DF8A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68F883-B52B-F5BE-9A52-AF0D2BA22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44F00B-0F49-6792-39FC-D79CD681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2724B3-6024-CE98-5CE6-1F1CDE28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2CAD7-5F0E-3EC7-0957-91642A38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85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7EB1-3C94-5EE4-9AB2-26B173F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554D2C-E3A5-B166-69EB-6A6C2DD8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449D9F-38CB-3BAE-A3B3-0EA5AD31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95D85-3B84-F618-F87D-66567445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5A57B8-A865-4376-0CCA-F338783E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BC499B-2B11-2459-2CAD-7A4AED29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4D1BB4-A855-6354-ABED-8AF56083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3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58AD4-3D91-9701-3E1E-BF9D8BE9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E09A4-BA49-16D4-4E71-07BD544C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C1AF9E-680C-D31B-869A-DF160AFA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90E4F0-E82C-FC3D-1218-F53CBDEF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56B55-8852-0E7C-3D79-831C2287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F36797-E064-4556-959D-D9D77FC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6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41B0-21D9-CBE0-828F-51A760C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CA63B-4D0A-9A7A-6900-556969116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D8C67-AD3B-153E-2E36-26615510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2F1BE1-E589-2D45-8A3E-1D14A66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9C087-C38B-3A8A-EF45-8F09AFE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69BEA-BCC5-3C10-0507-D0782226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6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3DB19-EB87-33B2-225A-C4496140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23AFC-CCBC-A561-5D81-F100E6E7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8CA1A-C2A1-7D52-48AA-AD8601D6F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94D62-86F9-CC74-47DA-E516A8DFA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2A8A8-1DD2-1CAC-0176-588086EB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2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5424#section-6.2.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logging.html#useful-handler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#logrecord-attribu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logging.html" TargetMode="External"/><Relationship Id="rId2" Type="http://schemas.openxmlformats.org/officeDocument/2006/relationships/hyperlink" Target="https://docs.python.org/3/library/log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howto/logging-cookbook.ht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etsentry/sent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E777C-9466-C02A-CBA7-D6AED4E21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Logging</a:t>
            </a:r>
            <a:br>
              <a:rPr lang="ru-RU" dirty="0"/>
            </a:br>
            <a:r>
              <a:rPr lang="ru-RU" dirty="0"/>
              <a:t>Логирование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76A9B6-F523-E09E-22EA-E8092FBD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14:08:09.787 Usb Host Notification Error Apple80211Set: Device power is off seqNum 4879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14:08:10.266 Usb Host Notification Apple80211Set: seqNum 4880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14:08:10.302 Usb Host Notification Apple80211Set: seqNum 4881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14:51:56.906 Usb Host Notification Error Apple80211Set: Device power is off seqNum 4882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14:51:58.796 Usb Host Notification Apple80211Set: seqNum 4883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14:51:58.979 Usb Host Notification Apple80211Set: seqNum 4884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14:51:59.195 Usb Host Notification Apple80211Set: seqNum 4885 Total 0 chg 0 en0</a:t>
            </a:r>
          </a:p>
        </p:txBody>
      </p:sp>
    </p:spTree>
    <p:extLst>
      <p:ext uri="{BB962C8B-B14F-4D97-AF65-F5344CB8AC3E}">
        <p14:creationId xmlns:p14="http://schemas.microsoft.com/office/powerpoint/2010/main" val="1734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E19D3-5C0D-B1B8-463C-9E1650B7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52"/>
            <a:ext cx="10515600" cy="61350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>
                <a:latin typeface="+mn-lt"/>
              </a:rPr>
              <a:t>Контекст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A8FCE-6B98-1ECD-428C-0EFD88B0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634"/>
            <a:ext cx="10515600" cy="5723206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Полезно бывает, особенно для ошибок, добавить в лог информацию о </a:t>
            </a:r>
            <a:r>
              <a:rPr lang="ru-RU" sz="2000" b="1" dirty="0"/>
              <a:t>файле / модуле</a:t>
            </a:r>
            <a:r>
              <a:rPr lang="ru-RU" sz="2000" dirty="0"/>
              <a:t>, </a:t>
            </a:r>
            <a:r>
              <a:rPr lang="ru-RU" sz="2000" b="1" dirty="0"/>
              <a:t>классе</a:t>
            </a:r>
            <a:r>
              <a:rPr lang="ru-RU" sz="2000" dirty="0"/>
              <a:t>, </a:t>
            </a:r>
            <a:r>
              <a:rPr lang="ru-RU" sz="2000" b="1" dirty="0"/>
              <a:t>функции</a:t>
            </a:r>
            <a:r>
              <a:rPr lang="ru-RU" sz="2000" dirty="0"/>
              <a:t> или даже </a:t>
            </a:r>
            <a:r>
              <a:rPr lang="ru-RU" sz="2000" b="1" dirty="0"/>
              <a:t>строчке кода</a:t>
            </a:r>
            <a:r>
              <a:rPr lang="ru-RU" sz="2000" dirty="0"/>
              <a:t>, на которой произошёл сбой.</a:t>
            </a:r>
            <a:br>
              <a:rPr lang="ru-RU" sz="2000" dirty="0"/>
            </a:br>
            <a:r>
              <a:rPr lang="ru-RU" sz="2000" dirty="0"/>
              <a:t>В некоторых случаях для понимания проблемы важно знать </a:t>
            </a:r>
            <a:r>
              <a:rPr lang="ru-RU" sz="2000" b="1" dirty="0"/>
              <a:t>аргументы функции</a:t>
            </a:r>
            <a:r>
              <a:rPr lang="ru-RU" sz="2000" dirty="0"/>
              <a:t>, с которыми она не смогла корректно выполниться.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2023-05-15 05:59:46,102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 by zero at mymodule.divide_by(0):18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Важный принцип в логировании — </a:t>
            </a:r>
            <a:r>
              <a:rPr lang="ru-RU" sz="2000" b="1" dirty="0"/>
              <a:t>не слишком много и не слишком мало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Может возникнуть соблазн добавить в лог </a:t>
            </a:r>
            <a:r>
              <a:rPr lang="ru-RU" sz="2000" b="1" dirty="0"/>
              <a:t>все параметры, какие только можно</a:t>
            </a:r>
            <a:r>
              <a:rPr lang="ru-RU" sz="2000" dirty="0"/>
              <a:t>. Но тогда лог будет очень </a:t>
            </a:r>
            <a:r>
              <a:rPr lang="ru-RU" sz="2000" b="1" dirty="0"/>
              <a:t>тяжело читать и обрабатывать</a:t>
            </a:r>
            <a:r>
              <a:rPr lang="ru-RU" sz="2000" dirty="0"/>
              <a:t>, он будет </a:t>
            </a:r>
            <a:r>
              <a:rPr lang="ru-RU" sz="2000" b="1" dirty="0"/>
              <a:t>занимать много места</a:t>
            </a:r>
            <a:r>
              <a:rPr lang="ru-RU" sz="2000" dirty="0"/>
              <a:t> на диске.</a:t>
            </a:r>
            <a:br>
              <a:rPr lang="ru-RU" sz="2000" dirty="0"/>
            </a:br>
            <a:r>
              <a:rPr lang="ru-RU" sz="2000" dirty="0"/>
              <a:t>Если же добавить </a:t>
            </a:r>
            <a:r>
              <a:rPr lang="ru-RU" sz="2000" b="1" dirty="0"/>
              <a:t>слишком мало</a:t>
            </a:r>
            <a:r>
              <a:rPr lang="ru-RU" sz="2000" dirty="0"/>
              <a:t> — информации может оказаться </a:t>
            </a:r>
            <a:r>
              <a:rPr lang="ru-RU" sz="2000" b="1" dirty="0"/>
              <a:t>недостаточно для разбора</a:t>
            </a:r>
            <a:r>
              <a:rPr lang="ru-RU" sz="2000" dirty="0"/>
              <a:t> какой-то </a:t>
            </a:r>
            <a:r>
              <a:rPr lang="ru-RU" sz="2000" b="1" dirty="0"/>
              <a:t>проблемы</a:t>
            </a:r>
            <a:r>
              <a:rPr lang="ru-RU" sz="2000" dirty="0"/>
              <a:t>. Для оптимального баланса лучше не перегружать лог неочевидными параметрами заранее, а </a:t>
            </a:r>
            <a:r>
              <a:rPr lang="ru-RU" sz="2000" b="1" dirty="0"/>
              <a:t>добавлять их со временем</a:t>
            </a:r>
            <a:r>
              <a:rPr lang="ru-RU" sz="2000" dirty="0"/>
              <a:t>, если возникнет конкретная </a:t>
            </a:r>
            <a:r>
              <a:rPr lang="ru-RU" sz="2000" b="1" dirty="0"/>
              <a:t>необходимость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Не стоит</a:t>
            </a:r>
            <a:r>
              <a:rPr lang="ru-RU" sz="2000" dirty="0"/>
              <a:t> отправлять в логи данные, содержимое которых зависит от ситуации или может </a:t>
            </a:r>
            <a:r>
              <a:rPr lang="ru-RU" sz="2000" b="1" dirty="0"/>
              <a:t>меняться со временем</a:t>
            </a:r>
            <a:r>
              <a:rPr lang="ru-RU" sz="2000" dirty="0"/>
              <a:t>, например, </a:t>
            </a:r>
            <a:r>
              <a:rPr lang="ru-RU" sz="2000" b="1" dirty="0"/>
              <a:t>адреса объектов в памяти</a:t>
            </a:r>
            <a:r>
              <a:rPr lang="ru-RU" sz="2000" dirty="0"/>
              <a:t> или результаты всего запроса в БД там, где вам нужно значение только одного поля. Со временем данных может оказаться неконтролируемо много, и ваш лог сильно разрастётся или даже логирование совсем перестанет работать</a:t>
            </a:r>
          </a:p>
        </p:txBody>
      </p:sp>
    </p:spTree>
    <p:extLst>
      <p:ext uri="{BB962C8B-B14F-4D97-AF65-F5344CB8AC3E}">
        <p14:creationId xmlns:p14="http://schemas.microsoft.com/office/powerpoint/2010/main" val="309060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D12E8-10BD-6E6B-FE97-321CDD82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7"/>
            <a:ext cx="10515600" cy="110197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Читаемость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2AF93-429E-792C-DBD3-5F4ABA0E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65384"/>
            <a:ext cx="10515600" cy="516987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Логи всегда предназначены для чтения. Как правило — чтения человеком, иногда — чтения машиной.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Лог, предназначенный для ручного разбора и человеческого взгляда, должен иметь: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слишком большую длину строки каждой записи,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содержать </a:t>
            </a:r>
            <a:r>
              <a:rPr lang="ru-RU" b="1" dirty="0"/>
              <a:t>осмысленное сообщение</a:t>
            </a:r>
            <a:r>
              <a:rPr lang="ru-RU" dirty="0"/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быть слишком перегруженными дополнительной информацией: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309841 successful: $100500 transferred from 940384 to 473923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Если, кроме чтения человеком, лог часто используется </a:t>
            </a:r>
            <a:r>
              <a:rPr lang="ru-RU" b="1" dirty="0"/>
              <a:t>для автоматического парсинга</a:t>
            </a:r>
            <a:r>
              <a:rPr lang="ru-RU" dirty="0"/>
              <a:t>, поиска, обработки агрегаторами логов и т. п., может быть полезно с точки зрения простоты и производительности обработки привести его </a:t>
            </a:r>
            <a:r>
              <a:rPr lang="ru-RU" b="1" dirty="0"/>
              <a:t>к более строгому формату</a:t>
            </a:r>
            <a:r>
              <a:rPr lang="ru-RU" dirty="0"/>
              <a:t>, сохраняя при этом человекочитаемость: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 </a:t>
            </a:r>
            <a: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successful. Transaction_id: 309841, amount: 100500, From: 940384, To: 473923 </a:t>
            </a:r>
          </a:p>
        </p:txBody>
      </p:sp>
    </p:spTree>
    <p:extLst>
      <p:ext uri="{BB962C8B-B14F-4D97-AF65-F5344CB8AC3E}">
        <p14:creationId xmlns:p14="http://schemas.microsoft.com/office/powerpoint/2010/main" val="197860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8F6AB8-F570-130A-20C8-5E18F3E6A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" t="8294" r="1683" b="6611"/>
          <a:stretch/>
        </p:blipFill>
        <p:spPr>
          <a:xfrm>
            <a:off x="9894277" y="0"/>
            <a:ext cx="2297723" cy="20233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73E09-0A9A-0570-88C8-D10511BB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2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Читаемость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4A6F1-269D-5F99-9298-B7DA0D3E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122"/>
            <a:ext cx="10515600" cy="4278924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Если же лог обрабатывается </a:t>
            </a:r>
            <a:r>
              <a:rPr lang="ru-RU" sz="2000" b="1" dirty="0"/>
              <a:t>только автоматическими инструментами</a:t>
            </a:r>
            <a:r>
              <a:rPr lang="ru-RU" sz="2000" dirty="0"/>
              <a:t> и точно не предназначен для человеческих глаз, возможно, стоит записывать его в </a:t>
            </a:r>
            <a:r>
              <a:rPr lang="ru-RU" sz="2000" b="1" dirty="0"/>
              <a:t>полностью сериализованном</a:t>
            </a:r>
            <a:r>
              <a:rPr lang="ru-RU" sz="2000" dirty="0"/>
              <a:t> виде, например, в </a:t>
            </a:r>
            <a:r>
              <a:rPr lang="en" sz="2000" b="1" dirty="0"/>
              <a:t>JSON</a:t>
            </a:r>
            <a:r>
              <a:rPr lang="ru-RU" sz="2000" dirty="0"/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timestamp":1676755158831,"code":"OK","transaction":{"id":309841,"amount":100500,"from":940384,"to":473923}}</a:t>
            </a:r>
            <a:r>
              <a:rPr lang="en" sz="2000" dirty="0"/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Очень частая операция — </a:t>
            </a:r>
            <a:r>
              <a:rPr lang="ru-RU" sz="2000" b="1" dirty="0"/>
              <a:t>поиск по логу</a:t>
            </a:r>
            <a:r>
              <a:rPr lang="ru-RU" sz="2000" dirty="0"/>
              <a:t>, будь то </a:t>
            </a:r>
            <a:r>
              <a:rPr lang="en" sz="2000" noProof="1"/>
              <a:t>Ctrl+F </a:t>
            </a:r>
            <a:r>
              <a:rPr lang="ru-RU" sz="2000" dirty="0"/>
              <a:t>в текстовом редакторе, </a:t>
            </a:r>
            <a:r>
              <a:rPr lang="en" sz="2000" dirty="0"/>
              <a:t>grep </a:t>
            </a:r>
            <a:r>
              <a:rPr lang="ru-RU" sz="2000" dirty="0"/>
              <a:t>или функция агрегатора логов. Для упрощения поиска стоит поддерживать одинаковую терминологию</a:t>
            </a:r>
            <a:r>
              <a:rPr lang="en-US" sz="2000" dirty="0"/>
              <a:t> / </a:t>
            </a:r>
            <a:r>
              <a:rPr lang="ru-RU" sz="2000" b="1" dirty="0"/>
              <a:t>единообразную нотацию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Например, если вы где-то пишете </a:t>
            </a:r>
            <a:r>
              <a:rPr lang="en" sz="2000" i="1" noProof="1"/>
              <a:t>user_id</a:t>
            </a:r>
            <a:r>
              <a:rPr lang="en" sz="2000" dirty="0"/>
              <a:t>, </a:t>
            </a:r>
            <a:r>
              <a:rPr lang="ru-RU" sz="2000" dirty="0"/>
              <a:t>а где-то </a:t>
            </a:r>
            <a:r>
              <a:rPr lang="en" sz="2000" i="1" noProof="1"/>
              <a:t>client identificator</a:t>
            </a:r>
            <a:r>
              <a:rPr lang="en" sz="2000" dirty="0"/>
              <a:t>, </a:t>
            </a:r>
            <a:r>
              <a:rPr lang="ru-RU" sz="2000" dirty="0"/>
              <a:t>где-то </a:t>
            </a:r>
            <a:r>
              <a:rPr lang="en" sz="2000" i="1" dirty="0"/>
              <a:t>login</a:t>
            </a:r>
            <a:r>
              <a:rPr lang="en" sz="2000" dirty="0"/>
              <a:t>, </a:t>
            </a:r>
            <a:r>
              <a:rPr lang="ru-RU" sz="2000" dirty="0"/>
              <a:t>а где-то </a:t>
            </a:r>
            <a:r>
              <a:rPr lang="en" sz="2000" i="1" dirty="0"/>
              <a:t>authorization</a:t>
            </a:r>
            <a:r>
              <a:rPr lang="en" sz="2000" dirty="0"/>
              <a:t>, </a:t>
            </a:r>
            <a:r>
              <a:rPr lang="ru-RU" sz="2000" dirty="0"/>
              <a:t>то найти все записи, касающиеся авторизации пользователя будет непросто.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Одинаковые параметры</a:t>
            </a:r>
            <a:r>
              <a:rPr lang="ru-RU" sz="2000" dirty="0"/>
              <a:t> в разных записях стоит располагать </a:t>
            </a:r>
            <a:r>
              <a:rPr lang="ru-RU" sz="2000" b="1" dirty="0"/>
              <a:t>в одинаковой последовательности и виде</a:t>
            </a:r>
            <a:r>
              <a:rPr lang="ru-RU" sz="2000" dirty="0"/>
              <a:t>. Например, дата/время всегда в начале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26852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768AD-8D87-F16D-6CB3-8278953E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025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Безопасность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784D4-5603-7DBB-EB9E-BA5F94D5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4"/>
            <a:ext cx="10515600" cy="3423139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Решая, какие данные писать в лог, нужно учитывать не только удобство, но и </a:t>
            </a:r>
            <a:r>
              <a:rPr lang="ru-RU" sz="2000" b="1" dirty="0"/>
              <a:t>безопасность</a:t>
            </a:r>
            <a:r>
              <a:rPr lang="ru-RU" sz="2000" dirty="0"/>
              <a:t>. Например, если при успешной авторизации </a:t>
            </a:r>
            <a:r>
              <a:rPr lang="ru-RU" sz="2000" b="1" dirty="0"/>
              <a:t>пароль в открытом виде</a:t>
            </a:r>
            <a:r>
              <a:rPr lang="ru-RU" sz="2000" dirty="0"/>
              <a:t> записывается в лог, злоумышленнику будет уже всё равно, насколько хитрым алгоритмом он хешируется при записи в БД.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лог не должны попадать: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пароли, ключи безопасности, авторизационные токены;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номера кредитных карт или другая платёжная информация;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ФИО, паспортные данные, адреса и другая информация, защищаемая законами о персональных данных</a:t>
            </a:r>
            <a:r>
              <a:rPr lang="en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72CCA0-02BC-563C-738F-FB67AD54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014" y="4608730"/>
            <a:ext cx="2004647" cy="21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67935-E0CF-2F98-E605-2D810A88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2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Когда, как и что логировать?</a:t>
            </a:r>
            <a:br>
              <a:rPr lang="ru-RU" dirty="0"/>
            </a:br>
            <a:r>
              <a:rPr lang="ru-RU" dirty="0">
                <a:latin typeface="+mn-lt"/>
              </a:rPr>
              <a:t>Уровни логирования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429C3A9-B0AB-72F1-1CF8-49393CE5B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391466"/>
              </p:ext>
            </p:extLst>
          </p:nvPr>
        </p:nvGraphicFramePr>
        <p:xfrm>
          <a:off x="6834554" y="1191846"/>
          <a:ext cx="4818185" cy="5273040"/>
        </p:xfrm>
        <a:graphic>
          <a:graphicData uri="http://schemas.openxmlformats.org/drawingml/2006/table">
            <a:tbl>
              <a:tblPr/>
              <a:tblGrid>
                <a:gridCol w="1343764">
                  <a:extLst>
                    <a:ext uri="{9D8B030D-6E8A-4147-A177-3AD203B41FA5}">
                      <a16:colId xmlns:a16="http://schemas.microsoft.com/office/drawing/2014/main" val="2774647084"/>
                    </a:ext>
                  </a:extLst>
                </a:gridCol>
                <a:gridCol w="3474421">
                  <a:extLst>
                    <a:ext uri="{9D8B030D-6E8A-4147-A177-3AD203B41FA5}">
                      <a16:colId xmlns:a16="http://schemas.microsoft.com/office/drawing/2014/main" val="3244835742"/>
                    </a:ext>
                  </a:extLst>
                </a:gridCol>
              </a:tblGrid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Numerical Code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Severity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009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Emergency</a:t>
                      </a:r>
                      <a:r>
                        <a:rPr lang="en" sz="2000" dirty="0">
                          <a:effectLst/>
                        </a:rPr>
                        <a:t>: system is unusable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4786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Alert</a:t>
                      </a:r>
                      <a:r>
                        <a:rPr lang="en" sz="2000" dirty="0">
                          <a:effectLst/>
                        </a:rPr>
                        <a:t>: action must be taken immediately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16336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Critical</a:t>
                      </a:r>
                      <a:r>
                        <a:rPr lang="en" sz="2000" dirty="0">
                          <a:effectLst/>
                        </a:rPr>
                        <a:t>: critical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7151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Error</a:t>
                      </a:r>
                      <a:r>
                        <a:rPr lang="en" sz="2000" dirty="0">
                          <a:effectLst/>
                        </a:rPr>
                        <a:t>: error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0972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Warning</a:t>
                      </a:r>
                      <a:r>
                        <a:rPr lang="en" sz="2000" dirty="0">
                          <a:effectLst/>
                        </a:rPr>
                        <a:t>: warning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4907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Notice</a:t>
                      </a:r>
                      <a:r>
                        <a:rPr lang="en" sz="2000" dirty="0">
                          <a:effectLst/>
                        </a:rPr>
                        <a:t>: normal but significant condition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1093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Informational</a:t>
                      </a:r>
                      <a:r>
                        <a:rPr lang="en" sz="2000" dirty="0">
                          <a:effectLst/>
                        </a:rPr>
                        <a:t>: informational messages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4248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Debug</a:t>
                      </a:r>
                      <a:r>
                        <a:rPr lang="en" sz="2000" dirty="0">
                          <a:effectLst/>
                        </a:rPr>
                        <a:t>: debug-level messages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391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2B4F26-1376-3CB6-557D-3187E8FA21F2}"/>
              </a:ext>
            </a:extLst>
          </p:cNvPr>
          <p:cNvSpPr txBox="1"/>
          <p:nvPr/>
        </p:nvSpPr>
        <p:spPr>
          <a:xfrm>
            <a:off x="902676" y="1960379"/>
            <a:ext cx="5673969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Ещё один важный инструмент соблюдения правила «</a:t>
            </a:r>
            <a:r>
              <a:rPr lang="ru-RU" sz="2000" b="1" dirty="0"/>
              <a:t>не слишком много, не слишком мало</a:t>
            </a:r>
            <a:r>
              <a:rPr lang="ru-RU" sz="2000" dirty="0"/>
              <a:t>» — </a:t>
            </a:r>
            <a:r>
              <a:rPr lang="ru-RU" sz="2000" b="1" dirty="0"/>
              <a:t>уровни логирования</a:t>
            </a:r>
            <a:r>
              <a:rPr lang="ru-RU" sz="2000" dirty="0"/>
              <a:t>, или </a:t>
            </a:r>
            <a:r>
              <a:rPr lang="ru-RU" sz="2000" b="1" dirty="0"/>
              <a:t>уровни критичности</a:t>
            </a:r>
            <a:r>
              <a:rPr lang="ru-RU" sz="2000" dirty="0"/>
              <a:t> (</a:t>
            </a:r>
            <a:r>
              <a:rPr lang="en" sz="2000" b="1" dirty="0"/>
              <a:t>severity levels</a:t>
            </a:r>
            <a:r>
              <a:rPr lang="en" sz="2000" dirty="0"/>
              <a:t>).</a:t>
            </a:r>
            <a:endParaRPr lang="ru-RU" sz="2000" dirty="0"/>
          </a:p>
          <a:p>
            <a:pPr>
              <a:spcBef>
                <a:spcPts val="1000"/>
              </a:spcBef>
            </a:pPr>
            <a:r>
              <a:rPr lang="ru-RU" sz="2000" dirty="0"/>
              <a:t>Разные события могут иметь разную важность и приоритет с точки зрения работы приложения — какие-то просто дают информацию о поведении программы, а какие-то сообщают о критическом сбое. Для различения таких ситуаций и используют уровни логирования, впервые введённые ещё в 1980 году в стандарте </a:t>
            </a:r>
            <a:r>
              <a:rPr lang="en" sz="2000" dirty="0">
                <a:hlinkClick r:id="rId2"/>
              </a:rPr>
              <a:t>syslog</a:t>
            </a:r>
            <a:r>
              <a:rPr lang="en" sz="2000" dirty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236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ECF4F-20B9-23D5-9796-17ABD680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77" y="127517"/>
            <a:ext cx="5591907" cy="738554"/>
          </a:xfrm>
        </p:spPr>
        <p:txBody>
          <a:bodyPr>
            <a:normAutofit/>
          </a:bodyPr>
          <a:lstStyle/>
          <a:p>
            <a:r>
              <a:rPr lang="ru-RU" dirty="0"/>
              <a:t>Уровни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A5993-B271-6326-74CA-FBCB7E53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79" y="866071"/>
            <a:ext cx="7731759" cy="5839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Разные </a:t>
            </a:r>
            <a:r>
              <a:rPr lang="ru-RU" sz="1800" b="1" dirty="0"/>
              <a:t>языки</a:t>
            </a:r>
            <a:r>
              <a:rPr lang="ru-RU" sz="1800" dirty="0"/>
              <a:t> программирования и </a:t>
            </a:r>
            <a:r>
              <a:rPr lang="ru-RU" sz="1800" b="1" dirty="0"/>
              <a:t>инструменты</a:t>
            </a:r>
            <a:r>
              <a:rPr lang="ru-RU" sz="1800" dirty="0"/>
              <a:t> работы с логами заимствуют эту </a:t>
            </a:r>
            <a:r>
              <a:rPr lang="ru-RU" sz="1800" b="1" dirty="0"/>
              <a:t>классификацию</a:t>
            </a:r>
            <a:r>
              <a:rPr lang="ru-RU" sz="1800" dirty="0"/>
              <a:t>, немного </a:t>
            </a:r>
            <a:r>
              <a:rPr lang="ru-RU" sz="1800" b="1" dirty="0"/>
              <a:t>видоизменяя</a:t>
            </a:r>
            <a:r>
              <a:rPr lang="ru-RU" sz="1800" dirty="0"/>
              <a:t> </a:t>
            </a:r>
            <a:r>
              <a:rPr lang="ru-RU" sz="1800" b="1" dirty="0"/>
              <a:t>её</a:t>
            </a:r>
            <a:r>
              <a:rPr lang="ru-RU" sz="1800" dirty="0"/>
              <a:t> в каждом случае. Например, в </a:t>
            </a:r>
            <a:r>
              <a:rPr lang="en" sz="1800" dirty="0"/>
              <a:t>Python </a:t>
            </a:r>
            <a:r>
              <a:rPr lang="ru-RU" sz="1800" dirty="0"/>
              <a:t>такие </a:t>
            </a:r>
            <a:r>
              <a:rPr lang="ru-RU" sz="1800" b="1" dirty="0"/>
              <a:t>стандартные уровни логирования</a:t>
            </a:r>
            <a:r>
              <a:rPr lang="ru-RU" sz="1800" dirty="0"/>
              <a:t> (см. таблицу).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Можно задать и </a:t>
            </a:r>
            <a:r>
              <a:rPr lang="ru-RU" sz="1800" b="1" dirty="0"/>
              <a:t>собственные уровни</a:t>
            </a:r>
            <a:r>
              <a:rPr lang="ru-RU" sz="1800" dirty="0"/>
              <a:t>, имеющие </a:t>
            </a:r>
            <a:r>
              <a:rPr lang="ru-RU" sz="1800" b="1" dirty="0"/>
              <a:t>числовые значения в промежутках между стандартными</a:t>
            </a:r>
            <a:r>
              <a:rPr lang="ru-RU" sz="1800" dirty="0"/>
              <a:t>, но, как правило, этого не требуется.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Уровни логирования позволяют </a:t>
            </a:r>
            <a:r>
              <a:rPr lang="ru-RU" sz="1800" b="1" dirty="0"/>
              <a:t>управлять тем, что и в каких условиях попадает в логи</a:t>
            </a:r>
            <a:r>
              <a:rPr lang="ru-RU" sz="1800" dirty="0"/>
              <a:t>. Например, сообщения уровня 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1800" dirty="0"/>
              <a:t>, </a:t>
            </a:r>
            <a:r>
              <a:rPr lang="ru-RU" sz="1800" dirty="0"/>
              <a:t>как правило, используются </a:t>
            </a:r>
            <a:r>
              <a:rPr lang="ru-RU" sz="1800" b="1" dirty="0"/>
              <a:t>при разработке</a:t>
            </a:r>
            <a:r>
              <a:rPr lang="ru-RU" sz="1800" dirty="0"/>
              <a:t>, а </a:t>
            </a:r>
            <a:r>
              <a:rPr lang="ru-RU" sz="1800" b="1" dirty="0"/>
              <a:t>в </a:t>
            </a:r>
            <a:r>
              <a:rPr lang="en" sz="1800" b="1" dirty="0"/>
              <a:t>production-</a:t>
            </a:r>
            <a:r>
              <a:rPr lang="ru-RU" sz="1800" b="1" dirty="0"/>
              <a:t>среде</a:t>
            </a:r>
            <a:r>
              <a:rPr lang="ru-RU" sz="1800" dirty="0"/>
              <a:t> по умолчанию </a:t>
            </a:r>
            <a:r>
              <a:rPr lang="ru-RU" sz="1800" b="1" dirty="0"/>
              <a:t>отключены</a:t>
            </a:r>
            <a:r>
              <a:rPr lang="ru-RU" sz="1800" dirty="0"/>
              <a:t>, но могут быть </a:t>
            </a:r>
            <a:r>
              <a:rPr lang="ru-RU" sz="1800" b="1" dirty="0"/>
              <a:t>включены специально при диагностике</a:t>
            </a:r>
            <a:r>
              <a:rPr lang="ru-RU" sz="1800" dirty="0"/>
              <a:t> какой-то проблемы или релизе сложного нового кода с высокой вероятностью ошибок. Оптимально, если есть возможность их </a:t>
            </a:r>
            <a:r>
              <a:rPr lang="ru-RU" sz="1800" b="1" dirty="0"/>
              <a:t>включить</a:t>
            </a:r>
            <a:r>
              <a:rPr lang="ru-RU" sz="1800" dirty="0"/>
              <a:t> не для всего приложения, а только </a:t>
            </a:r>
            <a:r>
              <a:rPr lang="ru-RU" sz="1800" b="1" dirty="0"/>
              <a:t>для той подсистемы, в которой происходит диагностика</a:t>
            </a:r>
            <a:r>
              <a:rPr lang="ru-RU" sz="18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Кроме того, разные уровни сообщений могу </a:t>
            </a:r>
            <a:r>
              <a:rPr lang="ru-RU" sz="1800" b="1" dirty="0"/>
              <a:t>логироваться по-разному</a:t>
            </a:r>
            <a:r>
              <a:rPr lang="ru-RU" sz="1800" dirty="0"/>
              <a:t>. Например, сообщения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800" dirty="0"/>
              <a:t> </a:t>
            </a:r>
            <a:r>
              <a:rPr lang="ru-RU" sz="1800" dirty="0"/>
              <a:t>могут направляться </a:t>
            </a:r>
            <a:r>
              <a:rPr lang="ru-RU" sz="1800" b="1" dirty="0"/>
              <a:t>в отдельный </a:t>
            </a:r>
            <a:r>
              <a:rPr lang="ru-RU" sz="1800" dirty="0"/>
              <a:t>файл, который в можно использовать как готовый отчёт по выполнению какого-то бизнес-процесса. А сообщения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1800" dirty="0"/>
              <a:t> </a:t>
            </a:r>
            <a:r>
              <a:rPr lang="ru-RU" sz="1800" dirty="0"/>
              <a:t>или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sz="1800" dirty="0"/>
              <a:t> </a:t>
            </a:r>
            <a:r>
              <a:rPr lang="ru-RU" sz="1800" dirty="0"/>
              <a:t>могут, кроме записи в файл, </a:t>
            </a:r>
            <a:r>
              <a:rPr lang="ru-RU" sz="1800" b="1" dirty="0"/>
              <a:t>дублироваться на электронную почту или в мессенджер</a:t>
            </a:r>
            <a:r>
              <a:rPr lang="ru-RU" sz="1800" dirty="0"/>
              <a:t> для более быстрой реакции разработчика или администратора на возникшую проблему.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FA3BE38-9BCA-8667-F01E-557D93D7F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76439"/>
              </p:ext>
            </p:extLst>
          </p:nvPr>
        </p:nvGraphicFramePr>
        <p:xfrm>
          <a:off x="8168640" y="37392"/>
          <a:ext cx="3972560" cy="6783216"/>
        </p:xfrm>
        <a:graphic>
          <a:graphicData uri="http://schemas.openxmlformats.org/drawingml/2006/table">
            <a:tbl>
              <a:tblPr/>
              <a:tblGrid>
                <a:gridCol w="955040">
                  <a:extLst>
                    <a:ext uri="{9D8B030D-6E8A-4147-A177-3AD203B41FA5}">
                      <a16:colId xmlns:a16="http://schemas.microsoft.com/office/drawing/2014/main" val="4078045296"/>
                    </a:ext>
                  </a:extLst>
                </a:gridCol>
                <a:gridCol w="328714">
                  <a:extLst>
                    <a:ext uri="{9D8B030D-6E8A-4147-A177-3AD203B41FA5}">
                      <a16:colId xmlns:a16="http://schemas.microsoft.com/office/drawing/2014/main" val="2709378863"/>
                    </a:ext>
                  </a:extLst>
                </a:gridCol>
                <a:gridCol w="2688806">
                  <a:extLst>
                    <a:ext uri="{9D8B030D-6E8A-4147-A177-3AD203B41FA5}">
                      <a16:colId xmlns:a16="http://schemas.microsoft.com/office/drawing/2014/main" val="2321625654"/>
                    </a:ext>
                  </a:extLst>
                </a:gridCol>
              </a:tblGrid>
              <a:tr h="58000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Уровень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Code</a:t>
                      </a:r>
                      <a:endParaRPr lang="ru-RU" sz="1600" b="1" dirty="0">
                        <a:effectLst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Использование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180"/>
                  </a:ext>
                </a:extLst>
              </a:tr>
              <a:tr h="1061860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DEBUG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Отладочная информация, полезная в процессе разработки или при диагностике.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0806"/>
                  </a:ext>
                </a:extLst>
              </a:tr>
              <a:tr h="1142156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INFO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Информационные сообщения, подтверждающие, что всё работает так, как ожидается.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69193"/>
                  </a:ext>
                </a:extLst>
              </a:tr>
              <a:tr h="1348203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WARNING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30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Сигнал, что произошло что-то неожиданное, или какая-то проблема может возникнуть в будущем, но приложение всё ещё работает корректно.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5210"/>
                  </a:ext>
                </a:extLst>
              </a:tr>
              <a:tr h="1302785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ERROR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40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Из-за возникшей проблемы приложение не смогло выполнить какую-то свою функцию, но продолжает работать.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2199"/>
                  </a:ext>
                </a:extLst>
              </a:tr>
              <a:tr h="1348203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CRITICAL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50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Критическая проблема, из-за которой приложение не сможет продолжить работать или будет работать некорректно.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2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07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B46F8-F7F4-FF20-72D6-E592FB6C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2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Точки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F8B80-E089-54B4-F8D2-81AEED4B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7" y="1207478"/>
            <a:ext cx="10755923" cy="53791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/>
              <a:t>События </a:t>
            </a:r>
            <a:r>
              <a:rPr lang="en" sz="1800" dirty="0"/>
              <a:t>WARNING, ERROR, CRITICAL </a:t>
            </a:r>
            <a:r>
              <a:rPr lang="ru-RU" sz="1800" dirty="0"/>
              <a:t>логируются ровно в том месте, где они происходят, здесь всё просто.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Размещение событий </a:t>
            </a:r>
            <a:r>
              <a:rPr lang="en" sz="1800" dirty="0"/>
              <a:t>DEBUG </a:t>
            </a:r>
            <a:r>
              <a:rPr lang="ru-RU" sz="1800" dirty="0"/>
              <a:t>и </a:t>
            </a:r>
            <a:r>
              <a:rPr lang="en" sz="1800" dirty="0"/>
              <a:t>INFO </a:t>
            </a:r>
            <a:r>
              <a:rPr lang="ru-RU" sz="1800" dirty="0"/>
              <a:t>определяет разработчик.</a:t>
            </a:r>
            <a:br>
              <a:rPr lang="ru-RU" sz="1800" dirty="0"/>
            </a:br>
            <a:r>
              <a:rPr lang="ru-RU" sz="1800" dirty="0"/>
              <a:t>Скорее всего нет никакого смысла сопровождать записью в лог каждую операцию в коде. Основные точки интереса — это:</a:t>
            </a:r>
            <a:br>
              <a:rPr lang="ru-RU" sz="1800" dirty="0"/>
            </a:br>
            <a:r>
              <a:rPr lang="en-US" sz="1800" dirty="0"/>
              <a:t>✓</a:t>
            </a:r>
            <a:r>
              <a:rPr lang="ru-RU" sz="1800" dirty="0"/>
              <a:t> </a:t>
            </a:r>
            <a:r>
              <a:rPr lang="ru-RU" sz="1800" u="sng" dirty="0"/>
              <a:t>точки принятия решений</a:t>
            </a:r>
            <a:r>
              <a:rPr lang="ru-RU" sz="1800" dirty="0"/>
              <a:t>, в которых поведение программы может измениться (обычно это условные операторы);</a:t>
            </a:r>
            <a:br>
              <a:rPr lang="ru-RU" sz="1800" dirty="0"/>
            </a:br>
            <a:r>
              <a:rPr lang="en-US" sz="1800" dirty="0"/>
              <a:t>✓</a:t>
            </a:r>
            <a:r>
              <a:rPr lang="ru-RU" sz="1800" dirty="0"/>
              <a:t> </a:t>
            </a:r>
            <a:r>
              <a:rPr lang="ru-RU" sz="1800" u="sng" dirty="0"/>
              <a:t>результаты</a:t>
            </a:r>
            <a:r>
              <a:rPr lang="ru-RU" sz="1800" dirty="0"/>
              <a:t> выполнения какого-то логически сгруппированного </a:t>
            </a:r>
            <a:r>
              <a:rPr lang="ru-RU" sz="1800" u="sng" dirty="0"/>
              <a:t>блока инструкций</a:t>
            </a:r>
            <a:r>
              <a:rPr lang="ru-RU" sz="1800" dirty="0"/>
              <a:t>.</a:t>
            </a:r>
            <a:br>
              <a:rPr lang="ru-RU" sz="1800" dirty="0"/>
            </a:br>
            <a:r>
              <a:rPr lang="ru-RU" sz="1800" dirty="0"/>
              <a:t>Если залогировать нужные параметры в этих точках, как правило, этого будет достаточно, чтобы понять по логу, как вела себя программа.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Для </a:t>
            </a:r>
            <a:r>
              <a:rPr lang="ru-RU" sz="1800" b="1" dirty="0"/>
              <a:t>тяжёлых операций </a:t>
            </a:r>
            <a:r>
              <a:rPr lang="ru-RU" sz="1800" dirty="0"/>
              <a:t>(например, сетевых запросов) может быть полезно логировать </a:t>
            </a:r>
            <a:r>
              <a:rPr lang="ru-RU" sz="1800" b="1" dirty="0"/>
              <a:t>до</a:t>
            </a:r>
            <a:r>
              <a:rPr lang="ru-RU" sz="1800" dirty="0"/>
              <a:t> и </a:t>
            </a:r>
            <a:r>
              <a:rPr lang="ru-RU" sz="1800" b="1" dirty="0"/>
              <a:t>после</a:t>
            </a:r>
            <a:r>
              <a:rPr lang="ru-RU" sz="1800" dirty="0"/>
              <a:t> операции. Это поможет </a:t>
            </a:r>
            <a:r>
              <a:rPr lang="ru-RU" sz="1800" b="1" dirty="0"/>
              <a:t>отследить обрывы и зависания</a:t>
            </a:r>
            <a:r>
              <a:rPr lang="ru-RU" sz="1800" dirty="0"/>
              <a:t> программы (если в логе есть только первая запись), или </a:t>
            </a:r>
            <a:r>
              <a:rPr lang="ru-RU" sz="1800" b="1" dirty="0"/>
              <a:t>обнаружить проблемы со скоростью</a:t>
            </a:r>
            <a:r>
              <a:rPr lang="ru-RU" sz="1800" dirty="0"/>
              <a:t> выполнения запросов (по разнице между временем первой и второй записи).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Для </a:t>
            </a:r>
            <a:r>
              <a:rPr lang="ru-RU" sz="1800" b="1" dirty="0"/>
              <a:t>цикла с большим количеством итераций</a:t>
            </a:r>
            <a:r>
              <a:rPr lang="ru-RU" sz="1800" dirty="0"/>
              <a:t> </a:t>
            </a:r>
            <a:r>
              <a:rPr lang="en-US" sz="1800" dirty="0"/>
              <a:t>— </a:t>
            </a:r>
            <a:r>
              <a:rPr lang="ru-RU" sz="1800" dirty="0"/>
              <a:t>проявлять осторожность. Далеко не всегда нужно логировать внутри каждой итерации, может быть </a:t>
            </a:r>
            <a:r>
              <a:rPr lang="ru-RU" sz="1800" b="1" dirty="0"/>
              <a:t>достаточно общего вывода </a:t>
            </a:r>
            <a:r>
              <a:rPr lang="ru-RU" sz="1800" dirty="0"/>
              <a:t>с </a:t>
            </a:r>
            <a:r>
              <a:rPr lang="ru-RU" sz="1800" b="1" dirty="0"/>
              <a:t>количеством</a:t>
            </a:r>
            <a:r>
              <a:rPr lang="ru-RU" sz="1800" dirty="0"/>
              <a:t> обработанных записей и </a:t>
            </a:r>
            <a:r>
              <a:rPr lang="ru-RU" sz="1800" b="1" dirty="0"/>
              <a:t>результатом</a:t>
            </a:r>
            <a:r>
              <a:rPr lang="ru-RU" sz="1800" dirty="0"/>
              <a:t> после завершения цикла. Если всё же требуется логировать каждую итерацию — как минимум нужно понимать, как будет выглядеть лог и какого размера будет лог-файл</a:t>
            </a:r>
            <a:r>
              <a:rPr lang="ru-RU" sz="1800" b="0" i="0" dirty="0">
                <a:effectLst/>
                <a:latin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41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B9D82-19F4-F371-BC9C-D2FDCD82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028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Инструменты логирования:</a:t>
            </a:r>
            <a:br>
              <a:rPr lang="ru-RU" dirty="0"/>
            </a:br>
            <a:r>
              <a:rPr lang="ru-RU" dirty="0"/>
              <a:t>Готовые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46311-D517-1FC5-AAE4-6009AB67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723"/>
            <a:ext cx="10515600" cy="3341078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Все современные языки программирования имеют </a:t>
            </a:r>
            <a:r>
              <a:rPr lang="ru-RU" sz="2000" b="1" dirty="0"/>
              <a:t>готовую библиотеку для логирования</a:t>
            </a:r>
            <a:r>
              <a:rPr lang="ru-RU" sz="2000" dirty="0"/>
              <a:t>, или даже несколько. Их и нужно использовать.</a:t>
            </a:r>
            <a:br>
              <a:rPr lang="ru-RU" sz="2000" dirty="0"/>
            </a:br>
            <a:r>
              <a:rPr lang="ru-RU" sz="2000" dirty="0"/>
              <a:t>Не стоит без причин </a:t>
            </a:r>
            <a:r>
              <a:rPr lang="ru-RU" sz="2000" b="1" dirty="0"/>
              <a:t>изобретать</a:t>
            </a:r>
            <a:r>
              <a:rPr lang="ru-RU" sz="2000" dirty="0"/>
              <a:t> собственный </a:t>
            </a:r>
            <a:r>
              <a:rPr lang="ru-RU" sz="2000" b="1" dirty="0"/>
              <a:t>велосипед</a:t>
            </a:r>
            <a:r>
              <a:rPr lang="ru-RU" sz="2000" dirty="0"/>
              <a:t> или использовать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" sz="2000" dirty="0"/>
              <a:t>. </a:t>
            </a:r>
            <a:r>
              <a:rPr lang="ru-RU" sz="2000" dirty="0"/>
              <a:t>Эти библиотеки имеют </a:t>
            </a:r>
            <a:r>
              <a:rPr lang="ru-RU" sz="2000" b="1" dirty="0"/>
              <a:t>удобный интерфейс</a:t>
            </a:r>
            <a:r>
              <a:rPr lang="ru-RU" sz="2000" dirty="0"/>
              <a:t>, адекватные возможности </a:t>
            </a:r>
            <a:r>
              <a:rPr lang="ru-RU" sz="2000" b="1" dirty="0"/>
              <a:t>конфигурирования</a:t>
            </a:r>
            <a:r>
              <a:rPr lang="ru-RU" sz="2000" dirty="0"/>
              <a:t>, корректно работают с вводом-выводом, учитывают тонкости реализации и внутренней работы языка. А самое главное — они </a:t>
            </a:r>
            <a:r>
              <a:rPr lang="ru-RU" sz="2000" b="1" dirty="0"/>
              <a:t>известны и понятны всем разработчикам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Кроме собственно записи в лог существует множество других </a:t>
            </a:r>
            <a:r>
              <a:rPr lang="ru-RU" sz="2000" b="1" dirty="0"/>
              <a:t>инструментов управления логами</a:t>
            </a:r>
            <a:r>
              <a:rPr lang="ru-RU" sz="2000" dirty="0"/>
              <a:t>, для агрегации и поиска по логам, ротации логов, мониторинга ошибок и нотификаций и т. д.</a:t>
            </a:r>
            <a:br>
              <a:rPr lang="ru-RU" sz="2000" dirty="0"/>
            </a:br>
            <a:r>
              <a:rPr lang="ru-RU" sz="2000" dirty="0"/>
              <a:t>Несколько популярных примеров: </a:t>
            </a:r>
            <a:r>
              <a:rPr lang="en" sz="2000" b="1" noProof="1"/>
              <a:t>rsyslogd</a:t>
            </a:r>
            <a:r>
              <a:rPr lang="en" sz="2000" noProof="1"/>
              <a:t>, </a:t>
            </a:r>
            <a:r>
              <a:rPr lang="en" sz="2000" b="1" noProof="1"/>
              <a:t>logrotate</a:t>
            </a:r>
            <a:r>
              <a:rPr lang="en" sz="2000" noProof="1"/>
              <a:t>, </a:t>
            </a:r>
            <a:r>
              <a:rPr lang="en" sz="2000" b="1" noProof="1"/>
              <a:t>Sentry</a:t>
            </a:r>
            <a:r>
              <a:rPr lang="en" sz="2000" noProof="1"/>
              <a:t>, </a:t>
            </a:r>
            <a:r>
              <a:rPr lang="en" sz="2000" b="1" noProof="1"/>
              <a:t>ELK</a:t>
            </a:r>
            <a:r>
              <a:rPr lang="en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C0FCBA-695E-4BC9-2E25-C7362993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4090" y="5164137"/>
            <a:ext cx="3810000" cy="1130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3D1413-3FD5-3015-3391-1E701BA9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04" y="5014180"/>
            <a:ext cx="1589408" cy="17096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881E0B-B78C-C6D4-F93B-6A202447F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69" y="5119687"/>
            <a:ext cx="3251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6A200-37AE-439A-10A6-1DA659B6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49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Инфраструктура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B74F4-750D-CE05-0881-DCCE0189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120"/>
            <a:ext cx="5481320" cy="54660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Существуют разные варианты организации инфраструктуры логирования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способу логирования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файлы,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БД,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специальные сервисы для логирования.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количеству файлов</a:t>
            </a:r>
            <a:r>
              <a:rPr lang="ru-RU" sz="2000" dirty="0"/>
              <a:t>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все логи в один файл, 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отдельные файлы для разных типов событий, приложений, подсистем.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степени централизации</a:t>
            </a:r>
            <a:r>
              <a:rPr lang="ru-RU" sz="2000" dirty="0"/>
              <a:t>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локальные файлы на каждом сервере,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общий централизованный лог-сервер.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4DE96-A790-4157-9E08-DEA9BB745AAA}"/>
              </a:ext>
            </a:extLst>
          </p:cNvPr>
          <p:cNvSpPr txBox="1"/>
          <p:nvPr/>
        </p:nvSpPr>
        <p:spPr>
          <a:xfrm>
            <a:off x="6685280" y="1066800"/>
            <a:ext cx="47548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Выбор конкретного подхода</a:t>
            </a:r>
            <a:r>
              <a:rPr lang="ru-RU" sz="2000" dirty="0"/>
              <a:t> зависит от: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архитектуры системы,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серверной платформы,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нагрузки,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количества логов и записей в них,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количества доступного оборудования и компетентности сисадминов.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в проекте есть какая-то </a:t>
            </a:r>
            <a:r>
              <a:rPr lang="ru-RU" sz="2000" b="1" dirty="0"/>
              <a:t>принятая практика</a:t>
            </a:r>
            <a:r>
              <a:rPr lang="ru-RU" sz="2000" dirty="0"/>
              <a:t> — стоит придерживаться её, если нет — скорее всего, лучше </a:t>
            </a:r>
            <a:r>
              <a:rPr lang="ru-RU" sz="2000" b="1" dirty="0"/>
              <a:t>начать с самого простого, усложняя по необходимости</a:t>
            </a:r>
            <a:r>
              <a:rPr lang="ru-RU" sz="2000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3835C5-B01B-392F-AABF-49EEB4DD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5160228"/>
            <a:ext cx="46101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53646-220E-B30A-E47C-BB5FAD3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52474"/>
          </a:xfrm>
        </p:spPr>
        <p:txBody>
          <a:bodyPr>
            <a:normAutofit/>
          </a:bodyPr>
          <a:lstStyle/>
          <a:p>
            <a:r>
              <a:rPr lang="ru-RU" dirty="0"/>
              <a:t>Ротация и бэкапирование 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90FAD-DF9B-1221-B6F0-454273AC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79"/>
            <a:ext cx="10515600" cy="562551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У постоянно работающего приложения со временем </a:t>
            </a:r>
            <a:r>
              <a:rPr lang="ru-RU" b="1" dirty="0"/>
              <a:t>растёт объём лог-файла и количество записей в нём</a:t>
            </a:r>
            <a:r>
              <a:rPr lang="ru-RU" dirty="0"/>
              <a:t>. Само собой, это </a:t>
            </a:r>
            <a:r>
              <a:rPr lang="ru-RU" b="1" dirty="0"/>
              <a:t>не может продолжаться бесконечно</a:t>
            </a:r>
            <a:r>
              <a:rPr lang="ru-RU" dirty="0"/>
              <a:t>, — рано или поздно файл займёт весь диск, да и работать с ним станет очень трудно.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Предположим, есть файл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error.log</a:t>
            </a:r>
            <a:r>
              <a:rPr lang="en" dirty="0"/>
              <a:t>. </a:t>
            </a:r>
            <a:r>
              <a:rPr lang="ru-RU" dirty="0"/>
              <a:t>Нужно, чтобы файл не разрастался бесконечно, но всегда были доступны логи за последние 24 часа. Первое, что приходит на ум — очищать файл раз в сутки. Но тогда логи за 24 часа у нас будут только перед самой очисткой, а сразу после неё — за 0 часов. Поэтому делают иначе — </a:t>
            </a:r>
            <a:r>
              <a:rPr lang="ru-RU" b="1" dirty="0"/>
              <a:t>раз в сутки создают новый файл</a:t>
            </a:r>
            <a:r>
              <a:rPr lang="ru-RU" dirty="0"/>
              <a:t>, в который продолжают писаться логи, а </a:t>
            </a:r>
            <a:r>
              <a:rPr lang="ru-RU" b="1" dirty="0"/>
              <a:t>старый переименовывают</a:t>
            </a:r>
            <a:r>
              <a:rPr lang="ru-RU" dirty="0"/>
              <a:t>, допустим, в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errors.log.1</a:t>
            </a:r>
            <a:r>
              <a:rPr lang="en" dirty="0"/>
              <a:t>, </a:t>
            </a:r>
            <a:r>
              <a:rPr lang="ru-RU" dirty="0"/>
              <a:t>затем, на следующий день, в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errors.log.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/>
              <a:t> и т.д</a:t>
            </a:r>
            <a:r>
              <a:rPr lang="en" dirty="0"/>
              <a:t>.</a:t>
            </a:r>
            <a:r>
              <a:rPr lang="ru-RU" dirty="0"/>
              <a:t> и затем удаляется</a:t>
            </a:r>
            <a:r>
              <a:rPr lang="en" dirty="0"/>
              <a:t> </a:t>
            </a:r>
            <a:r>
              <a:rPr lang="ru-RU" dirty="0"/>
              <a:t>При таком подходе мы всегда имеем в доступе логи минимум за 24, максимум за 48 часов.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2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 /var/logs/      </a:t>
            </a:r>
            <a:br>
              <a:rPr lang="ru-RU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keybagd.log.0     keybagd.log.2      usermanagerd.log.0</a:t>
            </a:r>
            <a:br>
              <a:rPr lang="ru-RU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keybagd.log.1     keybagd.log.3      usermanagerd.log.1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Такая операция — </a:t>
            </a:r>
            <a:r>
              <a:rPr lang="ru-RU" b="1" dirty="0"/>
              <a:t>простейший пример ротации логов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Для автоматизации этого процесса существуют </a:t>
            </a:r>
            <a:r>
              <a:rPr lang="ru-RU" b="1" dirty="0"/>
              <a:t>специальные утилиты</a:t>
            </a:r>
            <a:r>
              <a:rPr lang="ru-RU" dirty="0"/>
              <a:t>, самая популярная из которых —</a:t>
            </a:r>
            <a:r>
              <a:rPr lang="en" dirty="0"/>
              <a:t>logrotate. </a:t>
            </a:r>
            <a:r>
              <a:rPr lang="ru-RU" dirty="0"/>
              <a:t>В его конфиге можно </a:t>
            </a:r>
            <a:r>
              <a:rPr lang="ru-RU" b="1" dirty="0"/>
              <a:t>настроить ротацию</a:t>
            </a:r>
            <a:r>
              <a:rPr lang="ru-RU" dirty="0"/>
              <a:t>:</a:t>
            </a:r>
            <a:r>
              <a:rPr lang="ru-RU" b="1" dirty="0"/>
              <a:t> </a:t>
            </a:r>
            <a:r>
              <a:rPr lang="ru-RU" dirty="0"/>
              <a:t>регулярную или по достижению определённого размера файла, хранение / </a:t>
            </a:r>
            <a:r>
              <a:rPr lang="ru-RU" b="1" dirty="0"/>
              <a:t>удаление</a:t>
            </a:r>
            <a:r>
              <a:rPr lang="ru-RU" dirty="0"/>
              <a:t> ротированных копий, </a:t>
            </a:r>
            <a:r>
              <a:rPr lang="ru-RU" b="1" dirty="0"/>
              <a:t>сжатие</a:t>
            </a:r>
            <a:r>
              <a:rPr lang="ru-RU" dirty="0"/>
              <a:t> и пр.</a:t>
            </a:r>
          </a:p>
        </p:txBody>
      </p:sp>
    </p:spTree>
    <p:extLst>
      <p:ext uri="{BB962C8B-B14F-4D97-AF65-F5344CB8AC3E}">
        <p14:creationId xmlns:p14="http://schemas.microsoft.com/office/powerpoint/2010/main" val="98720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62230-2CC2-7C3D-06BD-224CC19C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826578" cy="771697"/>
          </a:xfrm>
        </p:spPr>
        <p:txBody>
          <a:bodyPr/>
          <a:lstStyle/>
          <a:p>
            <a:r>
              <a:rPr lang="ru-RU" dirty="0"/>
              <a:t>Что такое логирование ("журналирование")?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0889C-308F-853C-4C04-D032583C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926"/>
            <a:ext cx="10515600" cy="5623509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b="1" dirty="0"/>
              <a:t>Логирование</a:t>
            </a:r>
            <a:r>
              <a:rPr lang="ru-RU" dirty="0"/>
              <a:t> — это </a:t>
            </a:r>
            <a:r>
              <a:rPr lang="ru-RU" u="sng" dirty="0"/>
              <a:t>фиксация информации о событиях</a:t>
            </a:r>
            <a:r>
              <a:rPr lang="ru-RU" dirty="0"/>
              <a:t>, происходящих в программной системе, и контексте, в котором эти события происходят, в некий журнал событий (</a:t>
            </a:r>
            <a:r>
              <a:rPr lang="ru-RU" b="1" dirty="0"/>
              <a:t>лог</a:t>
            </a:r>
            <a:r>
              <a:rPr lang="ru-RU" dirty="0"/>
              <a:t>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Разработчики в первую очередь используют логирование для </a:t>
            </a:r>
            <a:r>
              <a:rPr lang="ru-RU" b="1" dirty="0"/>
              <a:t>отладки</a:t>
            </a:r>
            <a:r>
              <a:rPr lang="ru-RU" dirty="0"/>
              <a:t> в процессе разработки и для поиска и устранения проблем и ошибок в работе ПО.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Но логирование может быть полезно и для других целей: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Профилирование</a:t>
            </a:r>
            <a:r>
              <a:rPr lang="ru-RU" dirty="0"/>
              <a:t>. По меткам времени в логах можно измерить время между разными событиями, т.е. время выполнения какой-то части программы.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Безопасность</a:t>
            </a:r>
            <a:r>
              <a:rPr lang="ru-RU" dirty="0"/>
              <a:t>. Записанные события авторизации пользователей, выполнения определённых операций, доступа к какой-то информации можно использовать для отслеживания, предотвращения и расследования инцидентов безопасности.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Аудирование</a:t>
            </a:r>
            <a:r>
              <a:rPr lang="ru-RU" dirty="0"/>
              <a:t>. Из логов можно получать информацию о важных для бизнеса вещах, например, кто последний редактировал текст на сайте или сколько финансовых транзакций произошло за день.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Статистика</a:t>
            </a:r>
            <a:r>
              <a:rPr lang="ru-RU" dirty="0"/>
              <a:t>. По логам можно подсчитывать статистику как технических (как часто вызывается какая-то функция или сколько происходит обращений к базе данных), так и бизнес-показателей (какие кнопки пользователи нажимают чаще всего или какая доля посетителей сайта доходит до корзины).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Отладка.</a:t>
            </a:r>
            <a:r>
              <a:rPr lang="en-US" dirty="0"/>
              <a:t> </a:t>
            </a:r>
            <a:r>
              <a:rPr lang="ru-RU" dirty="0"/>
              <a:t>Возможность ретроспективно разобраться в том, почему возникла та или иная проблема.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98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477F0-CBE7-44BB-C2D9-66416C21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Ротация и бэкапирование: </a:t>
            </a:r>
            <a:r>
              <a:rPr lang="en-US" dirty="0"/>
              <a:t>logrotate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D3A10-421D-00E5-8DBF-8216849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446649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etc/logrotate.d/myapp: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/var/log/myapp/error.log {</a:t>
            </a:r>
            <a:b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rotate 7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хранить до 7 ротированных файлов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daily 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ротировать ежедневно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compress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сжимать ротированные файлы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notifempty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ротировать, если файл пуст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660 mebossuser mebossuser </a:t>
            </a:r>
            <a:r>
              <a:rPr lang="en" sz="2000" noProof="1">
                <a:solidFill>
                  <a:srgbClr val="7030A0"/>
                </a:solidFill>
              </a:rPr>
              <a:t># </a:t>
            </a:r>
            <a:r>
              <a:rPr lang="ru-RU" sz="2000" noProof="1">
                <a:solidFill>
                  <a:srgbClr val="7030A0"/>
                </a:solidFill>
              </a:rPr>
              <a:t>права </a:t>
            </a:r>
            <a:r>
              <a:rPr lang="en-US" sz="2000" noProof="1">
                <a:solidFill>
                  <a:srgbClr val="7030A0"/>
                </a:solidFill>
              </a:rPr>
              <a:t>/ user д</a:t>
            </a:r>
            <a:r>
              <a:rPr lang="ru-RU" sz="2000" noProof="1">
                <a:solidFill>
                  <a:srgbClr val="7030A0"/>
                </a:solidFill>
              </a:rPr>
              <a:t>ля создания файлов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Кроме того, логи, как текущие, так и отротированные, могут содержать важную информацию, в том числе необходимую для восстановления после критического сбоя или расследования его причин.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Поэтому логи, как и остальные важные файлы, должны вовремя и надёжно</a:t>
            </a:r>
            <a:br>
              <a:rPr lang="en-US" sz="2000" dirty="0"/>
            </a:br>
            <a:r>
              <a:rPr lang="ru-RU" sz="2000" b="1" dirty="0"/>
              <a:t>бэкапироваться</a:t>
            </a:r>
            <a:r>
              <a:rPr lang="ru-RU" sz="2000" dirty="0"/>
              <a:t>, например, с помощью </a:t>
            </a:r>
            <a:r>
              <a:rPr lang="en" sz="2000" b="1" dirty="0"/>
              <a:t>rsync</a:t>
            </a:r>
            <a:r>
              <a:rPr lang="en" sz="2000" dirty="0"/>
              <a:t>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5952A4-894A-D600-D777-1B057375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096" y="5065346"/>
            <a:ext cx="1589408" cy="17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9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F7546-D3E8-35E3-C81F-AFFA536C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"/>
            <a:ext cx="10515600" cy="72136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Логирование в </a:t>
            </a:r>
            <a:r>
              <a:rPr lang="en" dirty="0"/>
              <a:t>Python / </a:t>
            </a:r>
            <a:r>
              <a:rPr lang="ru-RU" dirty="0"/>
              <a:t>Библиотека </a:t>
            </a:r>
            <a:r>
              <a:rPr lang="en" dirty="0"/>
              <a:t>logging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5A1E2-F768-E94A-1C1E-D9A16CA9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795000" cy="5943599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Простейший способ залогировать сообщение в </a:t>
            </a:r>
            <a:r>
              <a:rPr lang="en" sz="2000" dirty="0"/>
              <a:t>Python — </a:t>
            </a:r>
            <a:r>
              <a:rPr lang="ru-RU" sz="2000" dirty="0"/>
              <a:t>вывести в консоль с помощью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dirty="0"/>
              <a:t> </a:t>
            </a:r>
            <a:r>
              <a:rPr lang="ru-RU" sz="2000" dirty="0"/>
              <a:t>или записать вручную в файл, открытый с помощью </a:t>
            </a:r>
            <a:r>
              <a:rPr lang="en" sz="2000" dirty="0"/>
              <a:t>open.</a:t>
            </a:r>
            <a:br>
              <a:rPr lang="ru-RU" sz="2000" dirty="0"/>
            </a:br>
            <a:r>
              <a:rPr lang="ru-RU" sz="2000" dirty="0"/>
              <a:t>Так можно делать только для сиюминутной отладки.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логирования в </a:t>
            </a:r>
            <a:r>
              <a:rPr lang="en" sz="2000" dirty="0"/>
              <a:t>Python </a:t>
            </a:r>
            <a:r>
              <a:rPr lang="ru-RU" sz="2000" dirty="0"/>
              <a:t>используется стандартная библиотека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dirty="0"/>
              <a:t>.</a:t>
            </a:r>
            <a:br>
              <a:rPr lang="ru-RU" sz="2000" dirty="0"/>
            </a:br>
            <a:r>
              <a:rPr lang="ru-RU" sz="2000" dirty="0"/>
              <a:t>В частности, она содержит функции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debug()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info()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warning()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error()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critical()</a:t>
            </a:r>
            <a:r>
              <a:rPr lang="en" sz="2000" dirty="0"/>
              <a:t>, </a:t>
            </a:r>
            <a:r>
              <a:rPr lang="ru-RU" sz="2000" dirty="0"/>
              <a:t>каждая из которых выводит сообщение с соответствующим её названию уровнем логирования.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Библиотека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dirty="0"/>
              <a:t> </a:t>
            </a:r>
            <a:r>
              <a:rPr lang="ru-RU" sz="2000" dirty="0"/>
              <a:t>имеет множество настроек. По умолчанию она выводит сообщение на стандартный вывод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sys.stderr</a:t>
            </a:r>
            <a:r>
              <a:rPr lang="en" sz="2000" dirty="0"/>
              <a:t> (</a:t>
            </a:r>
            <a:r>
              <a:rPr lang="ru-RU" sz="2000" dirty="0"/>
              <a:t>как правило</a:t>
            </a:r>
            <a:r>
              <a:rPr lang="en-US" sz="2000" dirty="0"/>
              <a:t>,</a:t>
            </a:r>
            <a:r>
              <a:rPr lang="ru-RU" sz="2000" dirty="0"/>
              <a:t> это консоль), и имеет уровень логирования </a:t>
            </a:r>
            <a:r>
              <a:rPr lang="en" sz="2000" dirty="0"/>
              <a:t>WARNING. </a:t>
            </a:r>
            <a:r>
              <a:rPr lang="ru-RU" sz="2000" dirty="0"/>
              <a:t>То есть сообщения с уровнем логирования ниже </a:t>
            </a:r>
            <a:r>
              <a:rPr lang="en" sz="2000" dirty="0"/>
              <a:t>WARNING (DEBUG </a:t>
            </a:r>
            <a:r>
              <a:rPr lang="ru-RU" sz="2000" dirty="0"/>
              <a:t>или </a:t>
            </a:r>
            <a:r>
              <a:rPr lang="en" sz="2000" dirty="0"/>
              <a:t>INFO) </a:t>
            </a:r>
            <a:r>
              <a:rPr lang="ru-RU" sz="2000" dirty="0"/>
              <a:t>будут проигнорированы и никуда не выведутся.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 your information'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будет проигнорировано, т. к. </a:t>
            </a:r>
            <a:r>
              <a:rPr lang="en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INFO &lt; WARNING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warn you!'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будет выведено в консоль</a:t>
            </a:r>
            <a:r>
              <a:rPr lang="ru-RU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консоль будет выведено: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WARNING:root:I warn you!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Первое сообщение будет проигнорировано, так как уровень логирования </a:t>
            </a:r>
            <a:r>
              <a:rPr lang="en" sz="2000" dirty="0"/>
              <a:t>INFO </a:t>
            </a:r>
            <a:r>
              <a:rPr lang="ru-RU" sz="2000" dirty="0"/>
              <a:t>ниже стандартного </a:t>
            </a:r>
            <a:r>
              <a:rPr lang="en" sz="2000" dirty="0"/>
              <a:t>WARNING.</a:t>
            </a:r>
          </a:p>
        </p:txBody>
      </p:sp>
    </p:spTree>
    <p:extLst>
      <p:ext uri="{BB962C8B-B14F-4D97-AF65-F5344CB8AC3E}">
        <p14:creationId xmlns:p14="http://schemas.microsoft.com/office/powerpoint/2010/main" val="401758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44BC16-6B43-57D7-EACC-F0E4123EF55C}"/>
              </a:ext>
            </a:extLst>
          </p:cNvPr>
          <p:cNvSpPr/>
          <p:nvPr/>
        </p:nvSpPr>
        <p:spPr>
          <a:xfrm>
            <a:off x="833118" y="1608583"/>
            <a:ext cx="10332720" cy="2225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1C509-8D2E-249E-8A5C-F2E26EB3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750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Логирование в 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D3188-C403-6495-535A-81B9DCD6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426"/>
            <a:ext cx="10327638" cy="5377823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вывести сообщение не на консоль, а в файл, нужно задать конфигурацию:</a:t>
            </a:r>
          </a:p>
          <a:p>
            <a:pPr marL="225425" indent="0" algn="l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'example.log'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level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"Let's see if it works"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 your information'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warn you!'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'Something bad happened pls help!'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Имя файла задано в параметре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sz="2000" dirty="0"/>
              <a:t>, </a:t>
            </a:r>
            <a:r>
              <a:rPr lang="ru-RU" sz="2000" dirty="0"/>
              <a:t>а параметр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" sz="2000" dirty="0"/>
              <a:t> </a:t>
            </a:r>
            <a:r>
              <a:rPr lang="ru-RU" sz="2000" dirty="0"/>
              <a:t>переопределяет уровень логирования по умолчанию. Так как установлен уровень </a:t>
            </a:r>
            <a:r>
              <a:rPr lang="en" sz="2000" dirty="0"/>
              <a:t>DEBUG, </a:t>
            </a:r>
            <a:r>
              <a:rPr lang="ru-RU" sz="2000" dirty="0"/>
              <a:t>самый низкий, то все сообщения будут выведены в файл.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</a:t>
            </a:r>
            <a:r>
              <a:rPr lang="ru-RU" sz="2000" dirty="0"/>
              <a:t>срабатывает только один раз за время выполнения программы, последующие вызовы ни к чему не приведут. Кроме того, функции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debug()</a:t>
            </a:r>
            <a:r>
              <a:rPr lang="en" sz="2000" dirty="0"/>
              <a:t>,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info()</a:t>
            </a:r>
            <a:r>
              <a:rPr lang="en" sz="2000" dirty="0"/>
              <a:t> </a:t>
            </a:r>
            <a:r>
              <a:rPr lang="ru-RU" sz="2000" dirty="0"/>
              <a:t>и пр. автоматически вызывают внутри себя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</a:t>
            </a:r>
            <a:r>
              <a:rPr lang="ru-RU" sz="2000" dirty="0"/>
              <a:t>с параметрами по умолчанию. Поэтому, если вы хотите вызвать её вручную, сделать это нужно до вызова любой из функций логирования.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4826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BE05C5-EEAB-2D14-E605-CF5828DF651E}"/>
              </a:ext>
            </a:extLst>
          </p:cNvPr>
          <p:cNvSpPr/>
          <p:nvPr/>
        </p:nvSpPr>
        <p:spPr>
          <a:xfrm>
            <a:off x="710092" y="5365335"/>
            <a:ext cx="11055922" cy="12210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3AEFB7-5714-ECF9-EFB6-E690EC11855C}"/>
              </a:ext>
            </a:extLst>
          </p:cNvPr>
          <p:cNvSpPr/>
          <p:nvPr/>
        </p:nvSpPr>
        <p:spPr>
          <a:xfrm>
            <a:off x="710093" y="3204195"/>
            <a:ext cx="10332720" cy="1158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D0CE08-1E5D-BBAD-BD87-E78E0B6108F8}"/>
              </a:ext>
            </a:extLst>
          </p:cNvPr>
          <p:cNvSpPr/>
          <p:nvPr/>
        </p:nvSpPr>
        <p:spPr>
          <a:xfrm>
            <a:off x="711931" y="1454346"/>
            <a:ext cx="10332720" cy="12998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9FA0C-FB12-EB1F-FEB4-C3E1B0F5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2" y="199871"/>
            <a:ext cx="10515600" cy="703513"/>
          </a:xfrm>
        </p:spPr>
        <p:txBody>
          <a:bodyPr>
            <a:normAutofit/>
          </a:bodyPr>
          <a:lstStyle/>
          <a:p>
            <a:r>
              <a:rPr lang="ru-RU" dirty="0"/>
              <a:t>Форматирование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93320-F6FB-A722-7A1E-4B5127BB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79" y="980502"/>
            <a:ext cx="11181202" cy="5607585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Используя форматирование, можно интерполировать в сообщение значение переменной: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ru-RU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'3rd'</a:t>
            </a:r>
            <a:br>
              <a:rPr lang="ru-RU" sz="19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am warning you for the %s time!'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counter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noProof="1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WARNING:root:I am warning you for the 3rd time!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Можно задать формат не только сообщения, но и всей логируемой записи: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%(levelname)s %(message)s'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'Right about time!'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dirty="0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  <a:cs typeface="Courier New" panose="02070309020205020404" pitchFamily="49" charset="0"/>
              </a:rPr>
              <a:t>2023-08-21 13:44:38,417 WARNING Right about time!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Здесь выводится не только уровень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levelname</a:t>
            </a:r>
            <a:r>
              <a:rPr lang="en" sz="2000" dirty="0"/>
              <a:t> </a:t>
            </a:r>
            <a:r>
              <a:rPr lang="ru-RU" sz="2000" dirty="0"/>
              <a:t>и текст сообщения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" sz="2000" dirty="0"/>
              <a:t>, </a:t>
            </a:r>
            <a:r>
              <a:rPr lang="ru-RU" sz="2000" dirty="0"/>
              <a:t>но и дата и время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asctime</a:t>
            </a:r>
            <a:r>
              <a:rPr lang="en" sz="2000" dirty="0"/>
              <a:t>.</a:t>
            </a:r>
            <a:br>
              <a:rPr lang="en" sz="2000" dirty="0"/>
            </a:br>
            <a:r>
              <a:rPr lang="ru-RU" sz="2000" dirty="0"/>
              <a:t>Формат даты-времени можно изменить в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(</a:t>
            </a:r>
            <a:r>
              <a:rPr lang="ru-RU" sz="2000" dirty="0"/>
              <a:t>но как правило не стоит).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%(message)s'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datefmt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'%d.%m.%Y %H:%M:%S'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'is when this event was logged.'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noProof="1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21.08.2023 13:54:51 is when this event was logged.</a:t>
            </a:r>
          </a:p>
        </p:txBody>
      </p:sp>
    </p:spTree>
    <p:extLst>
      <p:ext uri="{BB962C8B-B14F-4D97-AF65-F5344CB8AC3E}">
        <p14:creationId xmlns:p14="http://schemas.microsoft.com/office/powerpoint/2010/main" val="2156047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65FAE-B2E6-71F7-E620-DD320A89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45" y="279866"/>
            <a:ext cx="5529549" cy="716444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Атрибуты </a:t>
            </a:r>
            <a:r>
              <a:rPr lang="en" noProof="1"/>
              <a:t>LogRecord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97348-BCEA-3919-79F9-0434D0F3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45" y="1149849"/>
            <a:ext cx="6588087" cy="33890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Функция </a:t>
            </a:r>
            <a:r>
              <a:rPr lang="en" sz="2000" dirty="0"/>
              <a:t>logging.basicConfig() </a:t>
            </a:r>
            <a:r>
              <a:rPr lang="ru-RU" sz="2000" dirty="0"/>
              <a:t>в модуле </a:t>
            </a:r>
            <a:r>
              <a:rPr lang="en" sz="2000" dirty="0"/>
              <a:t>logging </a:t>
            </a:r>
            <a:r>
              <a:rPr lang="ru-RU" sz="2000" dirty="0"/>
              <a:t>в </a:t>
            </a:r>
            <a:r>
              <a:rPr lang="en" sz="2000" dirty="0"/>
              <a:t>Python </a:t>
            </a:r>
            <a:r>
              <a:rPr lang="ru-RU" sz="2000" dirty="0"/>
              <a:t>поддерживает различные коды форматирования, которые можно использовать в аргументе </a:t>
            </a:r>
            <a:r>
              <a:rPr lang="en" sz="2000" dirty="0"/>
              <a:t>format </a:t>
            </a:r>
            <a:r>
              <a:rPr lang="ru-RU" sz="2000" dirty="0"/>
              <a:t>для определения формата вывода сообщений журнала. Ниже приведены некоторые распространенные коды форматирования.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Подробности в документации в разделе </a:t>
            </a:r>
            <a:r>
              <a:rPr lang="en" sz="2000" dirty="0"/>
              <a:t>LogRecord attributes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Помимо использования кодов форматирования в функции </a:t>
            </a:r>
            <a:r>
              <a:rPr lang="en" sz="1800" dirty="0">
                <a:solidFill>
                  <a:schemeClr val="accent5">
                    <a:lumMod val="50000"/>
                  </a:schemeClr>
                </a:solidFill>
              </a:rPr>
              <a:t>logging.basicConfig()</a:t>
            </a:r>
            <a:r>
              <a:rPr lang="en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, </a:t>
            </a: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модуль </a:t>
            </a:r>
            <a:r>
              <a:rPr lang="en" sz="1800" dirty="0">
                <a:solidFill>
                  <a:schemeClr val="accent5">
                    <a:lumMod val="50000"/>
                  </a:schemeClr>
                </a:solidFill>
              </a:rPr>
              <a:t>logging</a:t>
            </a:r>
            <a:r>
              <a:rPr lang="en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предоставляет и другие способы настройки форматирования логов:</a:t>
            </a:r>
            <a:endParaRPr lang="en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4E94283-F3D8-6268-8A2E-3FCCF5BF8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69466"/>
              </p:ext>
            </p:extLst>
          </p:nvPr>
        </p:nvGraphicFramePr>
        <p:xfrm>
          <a:off x="7370284" y="365126"/>
          <a:ext cx="4726236" cy="626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333">
                  <a:extLst>
                    <a:ext uri="{9D8B030D-6E8A-4147-A177-3AD203B41FA5}">
                      <a16:colId xmlns:a16="http://schemas.microsoft.com/office/drawing/2014/main" val="3746698310"/>
                    </a:ext>
                  </a:extLst>
                </a:gridCol>
                <a:gridCol w="2866903">
                  <a:extLst>
                    <a:ext uri="{9D8B030D-6E8A-4147-A177-3AD203B41FA5}">
                      <a16:colId xmlns:a16="http://schemas.microsoft.com/office/drawing/2014/main" val="178792592"/>
                    </a:ext>
                  </a:extLst>
                </a:gridCol>
              </a:tblGrid>
              <a:tr h="433437">
                <a:tc>
                  <a:txBody>
                    <a:bodyPr/>
                    <a:lstStyle/>
                    <a:p>
                      <a:r>
                        <a:rPr lang="ru-RU" dirty="0"/>
                        <a:t>Атрибут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27933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r>
                        <a:rPr lang="en" noProof="1"/>
                        <a:t>%(asctime)s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создания сообщения журнала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38393362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%(levelname)s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 сообщения журнала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616218061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ru-RU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</a:t>
                      </a:r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levelno</a:t>
                      </a:r>
                      <a:r>
                        <a:rPr lang="ru-RU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r>
                        <a:rPr lang="ru-RU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уровнем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логирования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600069464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%(message)s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сообщения журнала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607714384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логгера (который создал запись)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190452920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%(filename)s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файла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354753722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%(module)s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модуля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269757544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%(lineno)d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Номер строки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690931974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%(funcName)s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функции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499819354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%(process)d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процесса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603769763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%(processName)s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процесса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8452876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9876B8-2D14-0D5E-802D-76B525FB3063}"/>
              </a:ext>
            </a:extLst>
          </p:cNvPr>
          <p:cNvSpPr txBox="1"/>
          <p:nvPr/>
        </p:nvSpPr>
        <p:spPr>
          <a:xfrm>
            <a:off x="683045" y="4692487"/>
            <a:ext cx="6588087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formatter = logging.Formatter(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- %(levelname)s - %(message)s'</a:t>
            </a:r>
            <a:br>
              <a:rPr lang="ru-RU" sz="180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logger = logging.getLogger(</a:t>
            </a:r>
            <a:r>
              <a:rPr lang="en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'my_logger'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handler = logging.StreamHandler()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handler.setFormatter(formatter)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logger.addHandler(handler)</a:t>
            </a:r>
            <a:endParaRPr lang="en" sz="2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74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62C40-E00D-F950-6B6C-97A61E6F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42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Структура библиотеки </a:t>
            </a:r>
            <a:r>
              <a:rPr lang="en" dirty="0"/>
              <a:t>logging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054CA-3677-77FC-5ADC-F7491566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057"/>
            <a:ext cx="10013414" cy="535419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Базовых функций логирования может быть достаточно для простых приложений. Но для более сложных случаев и глубокого конфигурирования нужно понимать устройство библиотеки.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Библиотека </a:t>
            </a:r>
            <a:r>
              <a:rPr lang="en" dirty="0"/>
              <a:t>logging — </a:t>
            </a:r>
            <a:r>
              <a:rPr lang="ru-RU" dirty="0"/>
              <a:t>модульная и состоит из нескольких категорий компонентов: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логгеры</a:t>
            </a:r>
            <a:r>
              <a:rPr lang="ru-RU" dirty="0"/>
              <a:t> (</a:t>
            </a:r>
            <a:r>
              <a:rPr lang="en" b="1" dirty="0"/>
              <a:t>loggers</a:t>
            </a:r>
            <a:r>
              <a:rPr lang="en" dirty="0"/>
              <a:t>) — </a:t>
            </a:r>
            <a:r>
              <a:rPr lang="ru-RU" dirty="0"/>
              <a:t>предоставляют интерфейс, который код приложения и использует для логирования;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обработчики</a:t>
            </a:r>
            <a:r>
              <a:rPr lang="ru-RU" dirty="0"/>
              <a:t> (</a:t>
            </a:r>
            <a:r>
              <a:rPr lang="en" b="1" dirty="0"/>
              <a:t>handlers</a:t>
            </a:r>
            <a:r>
              <a:rPr lang="en" dirty="0"/>
              <a:t>) — </a:t>
            </a:r>
            <a:r>
              <a:rPr lang="ru-RU" dirty="0"/>
              <a:t>отвечают за запись/вывод сообщения;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фильтры</a:t>
            </a:r>
            <a:r>
              <a:rPr lang="ru-RU" dirty="0"/>
              <a:t> (</a:t>
            </a:r>
            <a:r>
              <a:rPr lang="en" b="1" dirty="0"/>
              <a:t>filters</a:t>
            </a:r>
            <a:r>
              <a:rPr lang="en" dirty="0"/>
              <a:t>) — </a:t>
            </a:r>
            <a:r>
              <a:rPr lang="ru-RU" dirty="0"/>
              <a:t>позволяют более тонко управлять тем, какие логируемые сообщения будут выведены;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форматтеры</a:t>
            </a:r>
            <a:r>
              <a:rPr lang="ru-RU" dirty="0"/>
              <a:t> (</a:t>
            </a:r>
            <a:r>
              <a:rPr lang="en" b="1" dirty="0"/>
              <a:t>formatters</a:t>
            </a:r>
            <a:r>
              <a:rPr lang="en" dirty="0"/>
              <a:t>) — </a:t>
            </a:r>
            <a:r>
              <a:rPr lang="ru-RU" dirty="0"/>
              <a:t>определяют окончательный вид логируемого сообщения.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Каждое логируемое сообщение представляет собой экземпляр класса </a:t>
            </a:r>
            <a:r>
              <a:rPr lang="en" dirty="0"/>
              <a:t>LogRecords, </a:t>
            </a:r>
            <a:r>
              <a:rPr lang="ru-RU" dirty="0"/>
              <a:t>который передаётся между этими компонентами в соответствии с заданной конфигурацией.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DE0D9C-E5E2-9925-ED83-6BC8E214B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" t="2583" r="12376" b="8702"/>
          <a:stretch/>
        </p:blipFill>
        <p:spPr>
          <a:xfrm>
            <a:off x="10708395" y="3155302"/>
            <a:ext cx="1483605" cy="21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BB9EC-1AE5-F855-01A7-CE07E15B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20"/>
            <a:ext cx="10515600" cy="863898"/>
          </a:xfrm>
        </p:spPr>
        <p:txBody>
          <a:bodyPr>
            <a:normAutofit/>
          </a:bodyPr>
          <a:lstStyle/>
          <a:p>
            <a:r>
              <a:rPr lang="ru-RU" dirty="0"/>
              <a:t>Логгеры (</a:t>
            </a:r>
            <a:r>
              <a:rPr lang="en" dirty="0"/>
              <a:t>loggers)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B0A84-B39A-5A03-B191-96F22D60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653"/>
            <a:ext cx="7600720" cy="5650727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Класс </a:t>
            </a:r>
            <a:r>
              <a:rPr lang="en" sz="2000" dirty="0"/>
              <a:t>Logger </a:t>
            </a:r>
            <a:r>
              <a:rPr lang="ru-RU" sz="2000" dirty="0"/>
              <a:t>предоставляет приложению методы для </a:t>
            </a:r>
            <a:r>
              <a:rPr lang="ru-RU" sz="2000" b="1" dirty="0"/>
              <a:t>конфигурирования</a:t>
            </a:r>
            <a:r>
              <a:rPr lang="ru-RU" sz="2000" dirty="0"/>
              <a:t> и собственно </a:t>
            </a:r>
            <a:r>
              <a:rPr lang="ru-RU" sz="2000" b="1" dirty="0"/>
              <a:t>логирования</a:t>
            </a:r>
            <a:r>
              <a:rPr lang="ru-RU" sz="2000" dirty="0"/>
              <a:t> сообщения. Полученные сообщения он </a:t>
            </a:r>
            <a:r>
              <a:rPr lang="ru-RU" sz="2000" b="1" dirty="0"/>
              <a:t>фильтрует</a:t>
            </a:r>
            <a:r>
              <a:rPr lang="ru-RU" sz="2000" dirty="0"/>
              <a:t> в соответствии с </a:t>
            </a:r>
            <a:r>
              <a:rPr lang="ru-RU" sz="2000" b="1" dirty="0"/>
              <a:t>уровнем критичности</a:t>
            </a:r>
            <a:r>
              <a:rPr lang="ru-RU" sz="2000" dirty="0"/>
              <a:t> и заданными фильтрами. И отфильтрованные сообщения отправляет в соответствующие обработчики.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Каждый </a:t>
            </a:r>
            <a:r>
              <a:rPr lang="ru-RU" sz="2000" b="1" dirty="0"/>
              <a:t>экземпляр</a:t>
            </a:r>
            <a:r>
              <a:rPr lang="ru-RU" sz="2000" dirty="0"/>
              <a:t> класса </a:t>
            </a:r>
            <a:r>
              <a:rPr lang="en" sz="2000" b="1" dirty="0"/>
              <a:t>Logger</a:t>
            </a:r>
            <a:r>
              <a:rPr lang="en" sz="2000" dirty="0"/>
              <a:t> </a:t>
            </a:r>
            <a:r>
              <a:rPr lang="ru-RU" sz="2000" b="1" dirty="0"/>
              <a:t>имеет имя</a:t>
            </a:r>
            <a:r>
              <a:rPr lang="ru-RU" sz="2000" dirty="0"/>
              <a:t>, эти имена организуются в </a:t>
            </a:r>
            <a:r>
              <a:rPr lang="ru-RU" sz="2000" b="1" dirty="0"/>
              <a:t>иерархию</a:t>
            </a:r>
            <a:r>
              <a:rPr lang="ru-RU" sz="2000" dirty="0"/>
              <a:t> используя </a:t>
            </a:r>
            <a:r>
              <a:rPr lang="en-US" sz="2000" dirty="0"/>
              <a:t>«</a:t>
            </a:r>
            <a:r>
              <a:rPr lang="ru-RU" sz="2000" b="1" dirty="0"/>
              <a:t>.</a:t>
            </a:r>
            <a:r>
              <a:rPr lang="en-US" sz="2000" dirty="0"/>
              <a:t>»</a:t>
            </a:r>
            <a:r>
              <a:rPr lang="ru-RU" sz="2000" dirty="0"/>
              <a:t> как разделитель. Например, </a:t>
            </a:r>
            <a:r>
              <a:rPr lang="en" sz="2000" dirty="0"/>
              <a:t>file </a:t>
            </a:r>
            <a:r>
              <a:rPr lang="ru-RU" sz="2000" dirty="0"/>
              <a:t>будет родителем для </a:t>
            </a:r>
            <a:r>
              <a:rPr lang="en" sz="2000" noProof="1"/>
              <a:t>file.error, file.access</a:t>
            </a:r>
            <a:r>
              <a:rPr lang="en" sz="2000" dirty="0"/>
              <a:t>. </a:t>
            </a:r>
            <a:r>
              <a:rPr lang="ru-RU" sz="2000" dirty="0"/>
              <a:t>В корне иерархии находится логгер с именем </a:t>
            </a:r>
            <a:r>
              <a:rPr lang="en" sz="2000" dirty="0"/>
              <a:t>root (</a:t>
            </a:r>
            <a:r>
              <a:rPr lang="ru-RU" sz="2000" dirty="0"/>
              <a:t>это тот самый </a:t>
            </a:r>
            <a:r>
              <a:rPr lang="en" sz="2000" dirty="0"/>
              <a:t>root, </a:t>
            </a:r>
            <a:r>
              <a:rPr lang="ru-RU" sz="2000" dirty="0"/>
              <a:t>который по умолчанию выводится в сообщениях).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Один из принятых вариантов — создавать логгеры на уровне модуля и называть их соответствующим образом: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logger = logging.getLogger(__name__)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таком случае в сообщениях лога вместо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" sz="2000" dirty="0"/>
              <a:t> </a:t>
            </a:r>
            <a:r>
              <a:rPr lang="ru-RU" sz="2000" dirty="0"/>
              <a:t>будет выводиться имя модуля, из которого сообщение записано.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ED839A-6065-2060-C60B-2B6485CF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920" y="1953531"/>
            <a:ext cx="3753080" cy="27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04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D87E5-C0F8-4617-93F1-0FFE4E1A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823"/>
            <a:ext cx="10515600" cy="703510"/>
          </a:xfrm>
        </p:spPr>
        <p:txBody>
          <a:bodyPr/>
          <a:lstStyle/>
          <a:p>
            <a:r>
              <a:rPr lang="ru-RU" dirty="0"/>
              <a:t>Логгеры (</a:t>
            </a:r>
            <a:r>
              <a:rPr lang="en" dirty="0"/>
              <a:t>loggers)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584CD-7A32-D19A-3ED0-7D8EF996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535"/>
            <a:ext cx="10515600" cy="5688642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800" dirty="0"/>
              <a:t>Методы конфигурирования: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Logger.setLevel()</a:t>
            </a:r>
            <a:r>
              <a:rPr lang="en" sz="2800" dirty="0"/>
              <a:t> — </a:t>
            </a:r>
            <a:r>
              <a:rPr lang="ru-RU" sz="2800" dirty="0"/>
              <a:t>устанавливает самый низкий уровень критичности сообщений, которые логгер будет обрабатывать;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Logger.addHandler(), Logger.removeHandler(), Logger.addFilter(),</a:t>
            </a:r>
            <a:b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800" noProof="1">
                <a:latin typeface="Consolas" panose="020B0609020204030204" pitchFamily="49" charset="0"/>
                <a:cs typeface="Consolas" panose="020B0609020204030204" pitchFamily="49" charset="0"/>
              </a:rPr>
              <a:t>Logger.removeFilter()</a:t>
            </a:r>
            <a:r>
              <a:rPr lang="en" sz="2800" dirty="0"/>
              <a:t> — </a:t>
            </a:r>
            <a:r>
              <a:rPr lang="ru-RU" sz="2800" dirty="0"/>
              <a:t>добавляют и удаляют соответственно обработчики и фильтры.</a:t>
            </a:r>
            <a:endParaRPr lang="en-US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Функции логирования: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Logger.debug()</a:t>
            </a:r>
            <a:r>
              <a:rPr lang="en" noProof="1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Logger.info()</a:t>
            </a:r>
            <a:r>
              <a:rPr lang="en" noProof="1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Logger.warning()</a:t>
            </a:r>
            <a:r>
              <a:rPr lang="en" noProof="1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Logger.error()</a:t>
            </a:r>
            <a:r>
              <a:rPr lang="en" noProof="1"/>
              <a:t>,</a:t>
            </a:r>
            <a:br>
              <a:rPr lang="en-US" noProof="1"/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Logger.critical()</a:t>
            </a:r>
            <a:r>
              <a:rPr lang="en" dirty="0"/>
              <a:t> — </a:t>
            </a:r>
            <a:r>
              <a:rPr lang="ru-RU" dirty="0"/>
              <a:t>логируют сообщение с соответствующим уровнем.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Logger.exception()</a:t>
            </a:r>
            <a:r>
              <a:rPr lang="en" dirty="0"/>
              <a:t> — </a:t>
            </a:r>
            <a:r>
              <a:rPr lang="ru-RU" dirty="0"/>
              <a:t>логирует сообщение аналогично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Logger.error()</a:t>
            </a:r>
            <a:r>
              <a:rPr lang="en" dirty="0"/>
              <a:t>, </a:t>
            </a:r>
            <a:r>
              <a:rPr lang="ru-RU" dirty="0"/>
              <a:t>но добавляет </a:t>
            </a:r>
            <a:r>
              <a:rPr lang="en-US" dirty="0"/>
              <a:t>stack trace</a:t>
            </a:r>
            <a:r>
              <a:rPr lang="ru-RU" dirty="0"/>
              <a:t>. Этот метод стоит вызвать только из обработки исключений.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Logger.log()</a:t>
            </a:r>
            <a:r>
              <a:rPr lang="en" dirty="0"/>
              <a:t> — </a:t>
            </a:r>
            <a:r>
              <a:rPr lang="ru-RU" dirty="0"/>
              <a:t>принимает уровень логирования в виде явно заданного аргумента. Он используется, как правило, для нестандартных уровней логирования.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getLogger()</a:t>
            </a:r>
            <a:r>
              <a:rPr lang="en" dirty="0"/>
              <a:t> — </a:t>
            </a:r>
            <a:r>
              <a:rPr lang="ru-RU" dirty="0"/>
              <a:t>возвращает ссылку на экземпляр логгера с указанным именем, или </a:t>
            </a:r>
            <a:r>
              <a:rPr lang="en" dirty="0"/>
              <a:t>root, </a:t>
            </a:r>
            <a:r>
              <a:rPr lang="ru-RU" dirty="0"/>
              <a:t>если оно не задано. Многократные вызовы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getLogger()</a:t>
            </a:r>
            <a:r>
              <a:rPr lang="en" dirty="0"/>
              <a:t> </a:t>
            </a:r>
            <a:r>
              <a:rPr lang="ru-RU" dirty="0"/>
              <a:t>с одним и тем же именем будут возвращать ссылку на один и тот же экземпляр.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 для логгера не указан явно уровень логирования, он наследует его от своих родителей, вплоть до </a:t>
            </a:r>
            <a:r>
              <a:rPr lang="en" dirty="0"/>
              <a:t>root, </a:t>
            </a:r>
            <a:r>
              <a:rPr lang="ru-RU" dirty="0"/>
              <a:t>для которого уровень всегда задан (по умолчанию </a:t>
            </a:r>
            <a:r>
              <a:rPr lang="en" dirty="0"/>
              <a:t>WARNING).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Связи с обработчиками тоже по умолчанию наследуются от родителей, поэтому нет необходимости переопределять их для каждого логгера, достаточно установить на верхнем уровне.</a:t>
            </a:r>
          </a:p>
        </p:txBody>
      </p:sp>
    </p:spTree>
    <p:extLst>
      <p:ext uri="{BB962C8B-B14F-4D97-AF65-F5344CB8AC3E}">
        <p14:creationId xmlns:p14="http://schemas.microsoft.com/office/powerpoint/2010/main" val="1948895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B607D-98BF-F717-3ACD-E48F9DC6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Обработчики (</a:t>
            </a:r>
            <a:r>
              <a:rPr lang="en" dirty="0"/>
              <a:t>handlers)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B561E-E9BC-1CCE-BF01-5165D8A1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Обработчики</a:t>
            </a:r>
            <a:r>
              <a:rPr lang="ru-RU" sz="2000" dirty="0"/>
              <a:t> отвечают за отправку или сохранение переданного сообщения по соответствующему назначению. Библиотека включает много </a:t>
            </a:r>
            <a:r>
              <a:rPr lang="ru-RU" sz="2000" dirty="0">
                <a:hlinkClick r:id="rId2"/>
              </a:rPr>
              <a:t>стандартных обработчиков</a:t>
            </a:r>
            <a:r>
              <a:rPr lang="ru-RU" sz="2000" dirty="0"/>
              <a:t> для разных форматов, например,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FileHandler</a:t>
            </a:r>
            <a:r>
              <a:rPr lang="en" sz="2000" dirty="0"/>
              <a:t> </a:t>
            </a:r>
            <a:r>
              <a:rPr lang="ru-RU" sz="2000" dirty="0"/>
              <a:t>для записи в файл,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SMTPHandler</a:t>
            </a:r>
            <a:r>
              <a:rPr lang="en" sz="2000" dirty="0"/>
              <a:t> </a:t>
            </a:r>
            <a:r>
              <a:rPr lang="ru-RU" sz="2000" dirty="0"/>
              <a:t>для отправки по электронной почте. При необходимости можно написать свой обработчик, унаследовав от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sz="2000" dirty="0"/>
              <a:t>. </a:t>
            </a:r>
            <a:r>
              <a:rPr lang="ru-RU" sz="2000" dirty="0"/>
              <a:t>Напрямую экземпляры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sz="2000" dirty="0"/>
              <a:t> </a:t>
            </a:r>
            <a:r>
              <a:rPr lang="ru-RU" sz="2000" dirty="0"/>
              <a:t>не используются.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Методы конфигурирования: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setLevel()</a:t>
            </a:r>
            <a:r>
              <a:rPr lang="en" sz="2000" dirty="0"/>
              <a:t> — </a:t>
            </a:r>
            <a:r>
              <a:rPr lang="ru-RU" sz="2000" dirty="0"/>
              <a:t>как и у логгеров, устанавливает уровень логирования (нужно иметь ввиду, что уровень сообщений, которые логгер передаёт в обработчик, и уровень, который обработчик считает нужным обрабатывать, могут отличаться);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setFormatter()</a:t>
            </a:r>
            <a:r>
              <a:rPr lang="en" sz="2000" dirty="0"/>
              <a:t> — </a:t>
            </a:r>
            <a:r>
              <a:rPr lang="ru-RU" sz="2000" dirty="0"/>
              <a:t>устанавливает форматтер;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addFilter()</a:t>
            </a:r>
            <a:r>
              <a:rPr lang="en" sz="2000" noProof="1"/>
              <a:t>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removeFilter()</a:t>
            </a:r>
            <a:r>
              <a:rPr lang="en" sz="2000" dirty="0"/>
              <a:t> — </a:t>
            </a:r>
            <a:r>
              <a:rPr lang="ru-RU" sz="2000" dirty="0"/>
              <a:t>добавляют или удаляют фильтры.</a:t>
            </a:r>
          </a:p>
        </p:txBody>
      </p:sp>
    </p:spTree>
    <p:extLst>
      <p:ext uri="{BB962C8B-B14F-4D97-AF65-F5344CB8AC3E}">
        <p14:creationId xmlns:p14="http://schemas.microsoft.com/office/powerpoint/2010/main" val="4210108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8D805-0FF1-7DA9-F14E-E922B2D7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626"/>
            <a:ext cx="10515600" cy="842352"/>
          </a:xfrm>
        </p:spPr>
        <p:txBody>
          <a:bodyPr/>
          <a:lstStyle/>
          <a:p>
            <a:r>
              <a:rPr lang="ru-RU" dirty="0"/>
              <a:t>Форматтеры (</a:t>
            </a:r>
            <a:r>
              <a:rPr lang="en" dirty="0"/>
              <a:t>formatters)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17515-4A7F-6158-9170-F9DDFD41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8"/>
            <a:ext cx="10515600" cy="56505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1" dirty="0"/>
              <a:t>Форматтеры</a:t>
            </a:r>
            <a:r>
              <a:rPr lang="ru-RU" sz="2000" dirty="0"/>
              <a:t> определяют конечный вид записи в логе.</a:t>
            </a:r>
          </a:p>
          <a:p>
            <a:pPr marL="0" indent="0" algn="l">
              <a:buNone/>
            </a:pP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datefmt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style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0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000" dirty="0"/>
              <a:t>Конструктор форматтера принимает три аргумента: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формат сообщения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" sz="2000" dirty="0"/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формат даты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2000" dirty="0"/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стиль оператора форматирования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" sz="2000" dirty="0"/>
              <a:t> </a:t>
            </a:r>
            <a:r>
              <a:rPr lang="ru-RU" sz="2000" dirty="0"/>
              <a:t>для интерполяции </a:t>
            </a:r>
            <a:r>
              <a:rPr lang="ru-RU" sz="2000" dirty="0">
                <a:hlinkClick r:id="rId2"/>
              </a:rPr>
              <a:t>атрибутов </a:t>
            </a:r>
            <a:r>
              <a:rPr lang="en" sz="2000" dirty="0">
                <a:hlinkClick r:id="rId2"/>
              </a:rPr>
              <a:t>LogRecord</a:t>
            </a:r>
            <a:r>
              <a:rPr lang="en" sz="2000" dirty="0"/>
              <a:t>:</a:t>
            </a:r>
          </a:p>
          <a:p>
            <a:pPr lvl="1"/>
            <a:r>
              <a:rPr lang="en" sz="1800" dirty="0"/>
              <a:t>'%' — </a:t>
            </a:r>
            <a:r>
              <a:rPr lang="ru-RU" sz="1800" dirty="0"/>
              <a:t>для %-форматирования (по умолчанию),</a:t>
            </a:r>
            <a:endParaRPr lang="en-US" sz="1800" dirty="0"/>
          </a:p>
          <a:p>
            <a:pPr lvl="1"/>
            <a:r>
              <a:rPr lang="ru-RU" sz="1800" dirty="0"/>
              <a:t>'{' </a:t>
            </a:r>
            <a:r>
              <a:rPr lang="en-US" sz="1800" dirty="0"/>
              <a:t>— </a:t>
            </a:r>
            <a:r>
              <a:rPr lang="ru-RU" sz="1800" dirty="0"/>
              <a:t>для 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str.format()</a:t>
            </a:r>
            <a:r>
              <a:rPr lang="en" sz="1800" dirty="0"/>
              <a:t> </a:t>
            </a:r>
            <a:r>
              <a:rPr lang="ru-RU" sz="1800" dirty="0"/>
              <a:t>или</a:t>
            </a:r>
            <a:endParaRPr lang="en-US" sz="1800" dirty="0"/>
          </a:p>
          <a:p>
            <a:pPr lvl="1"/>
            <a:r>
              <a:rPr lang="ru-RU" sz="1800" dirty="0"/>
              <a:t>'$' </a:t>
            </a:r>
            <a:r>
              <a:rPr lang="en-US" sz="1800" dirty="0"/>
              <a:t>— </a:t>
            </a:r>
            <a:r>
              <a:rPr lang="ru-RU" sz="1800" dirty="0"/>
              <a:t>для 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string.Templates</a:t>
            </a:r>
            <a:r>
              <a:rPr lang="en" sz="18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строка формата сообщения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strfmt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%(asctime)s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%(name)s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%(levelname)s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%(message)s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строка формата времени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'%Y-%m-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%H:%M:%S'</a:t>
            </a:r>
            <a:b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создаем форматтер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Formatter(fmt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strfmt,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datefmt)</a:t>
            </a:r>
          </a:p>
          <a:p>
            <a:pPr marL="0" indent="0">
              <a:buNone/>
            </a:pPr>
            <a:r>
              <a:rPr lang="en" sz="1800" noProof="1"/>
              <a:t>→</a:t>
            </a:r>
            <a: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[2020-06-08 07:42:59] [logger] [DEBUG] &gt; debug message</a:t>
            </a:r>
            <a:b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/>
              <a:t>→</a:t>
            </a:r>
            <a: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[2020-06-08 07:42:59] [logger] [INFO] &gt; info message</a:t>
            </a:r>
            <a:endParaRPr lang="ru-RU" sz="17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6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72943-E4E6-F232-E2C3-55E01340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701675"/>
          </a:xfrm>
        </p:spPr>
        <p:txBody>
          <a:bodyPr/>
          <a:lstStyle/>
          <a:p>
            <a:r>
              <a:rPr lang="ru-RU" dirty="0"/>
              <a:t>Куда писать логи?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C56B81-B3B9-ED76-0ED5-FBAEAF7E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60895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Лог</a:t>
            </a:r>
            <a:r>
              <a:rPr lang="ru-RU" sz="2000" dirty="0"/>
              <a:t> (журнал) в стандартном случае — это </a:t>
            </a:r>
            <a:r>
              <a:rPr lang="ru-RU" sz="2000" b="1" dirty="0"/>
              <a:t>текстовый файл</a:t>
            </a:r>
            <a:r>
              <a:rPr lang="ru-RU" sz="2000" dirty="0"/>
              <a:t>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него </a:t>
            </a:r>
            <a:r>
              <a:rPr lang="ru-RU" sz="2000" b="1" dirty="0"/>
              <a:t>легко</a:t>
            </a:r>
            <a:r>
              <a:rPr lang="ru-RU" sz="2000" dirty="0"/>
              <a:t> </a:t>
            </a:r>
            <a:r>
              <a:rPr lang="ru-RU" sz="2000" b="1" dirty="0"/>
              <a:t>писать</a:t>
            </a:r>
            <a:r>
              <a:rPr lang="ru-RU" sz="2000" dirty="0"/>
              <a:t>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его </a:t>
            </a:r>
            <a:r>
              <a:rPr lang="ru-RU" sz="2000" b="1" dirty="0"/>
              <a:t>легко читать</a:t>
            </a:r>
            <a:r>
              <a:rPr lang="ru-RU" sz="2000" dirty="0"/>
              <a:t>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искать</a:t>
            </a:r>
            <a:r>
              <a:rPr lang="ru-RU" sz="2000" dirty="0"/>
              <a:t> по нему,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бэкапить</a:t>
            </a:r>
            <a:r>
              <a:rPr lang="ru-RU" sz="2000" dirty="0"/>
              <a:t> и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ротировать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Но также события могут: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выводиться на </a:t>
            </a:r>
            <a:r>
              <a:rPr lang="ru-RU" sz="2000" b="1" dirty="0"/>
              <a:t>консоль</a:t>
            </a:r>
            <a:r>
              <a:rPr lang="ru-RU" sz="2000" dirty="0"/>
              <a:t> или любое другое устройство вывода,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записываться в </a:t>
            </a:r>
            <a:r>
              <a:rPr lang="ru-RU" sz="2000" b="1" dirty="0"/>
              <a:t>БД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посылаться в </a:t>
            </a:r>
            <a:r>
              <a:rPr lang="ru-RU" sz="2000" b="1" dirty="0"/>
              <a:t>сокет</a:t>
            </a:r>
            <a:r>
              <a:rPr lang="ru-RU" sz="2000" dirty="0"/>
              <a:t> / </a:t>
            </a:r>
            <a:r>
              <a:rPr lang="ru-RU" sz="2000" b="1" dirty="0"/>
              <a:t>по</a:t>
            </a:r>
            <a:r>
              <a:rPr lang="ru-RU" sz="2000" dirty="0"/>
              <a:t> </a:t>
            </a:r>
            <a:r>
              <a:rPr lang="en-US" sz="2000" b="1" dirty="0"/>
              <a:t>API</a:t>
            </a:r>
            <a:r>
              <a:rPr lang="en-US" sz="2000" dirty="0"/>
              <a:t> </a:t>
            </a:r>
            <a:r>
              <a:rPr lang="ru-RU" sz="2000" dirty="0"/>
              <a:t>во внешние сервисы,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отправляться в </a:t>
            </a:r>
            <a:r>
              <a:rPr lang="ru-RU" sz="2000" b="1" dirty="0"/>
              <a:t>очередь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отправляться по </a:t>
            </a:r>
            <a:r>
              <a:rPr lang="en-US" sz="2000" b="1" dirty="0"/>
              <a:t>email</a:t>
            </a:r>
            <a:r>
              <a:rPr lang="ru-RU" sz="2000" dirty="0"/>
              <a:t> или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</a:t>
            </a:r>
            <a:r>
              <a:rPr lang="ru-RU" sz="2000" b="1" dirty="0"/>
              <a:t>мессенджер</a:t>
            </a:r>
            <a:endParaRPr lang="en-US" sz="2000" b="1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или любым другим способом:</a:t>
            </a:r>
            <a:br>
              <a:rPr lang="ru-RU" sz="2000" dirty="0"/>
            </a:br>
            <a:r>
              <a:rPr lang="ru-RU" sz="2000" dirty="0"/>
              <a:t>если вы решите по определённым событиям автоматически получать </a:t>
            </a:r>
            <a:r>
              <a:rPr lang="en-US" sz="2000" b="1" dirty="0"/>
              <a:t>SMS</a:t>
            </a:r>
            <a:r>
              <a:rPr lang="ru-RU" sz="2000" dirty="0"/>
              <a:t> — это также один из вариантов.</a:t>
            </a:r>
          </a:p>
        </p:txBody>
      </p:sp>
    </p:spTree>
    <p:extLst>
      <p:ext uri="{BB962C8B-B14F-4D97-AF65-F5344CB8AC3E}">
        <p14:creationId xmlns:p14="http://schemas.microsoft.com/office/powerpoint/2010/main" val="1803137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EAFAE-80EA-850A-9F01-5086537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25" y="80121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Пример использования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AECA7-4502-120F-9597-72FF9F16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848"/>
            <a:ext cx="10977748" cy="56920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логгера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'exampleLogger'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setLevel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обработчика для вывода в консоль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setLevel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форматтера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- %(name)s - %(levelname)s - %(message)s'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добавление форматтера к хендлеру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добавление хендлера к логгеру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использование (будут выведены все сообщения, кроме </a:t>
            </a: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DEBUG)</a:t>
            </a:r>
            <a:br>
              <a:rPr lang="en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18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6BFA2-C693-FF7F-692C-52F610DD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747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Конфигурирование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56AE-6D90-C41F-D166-8AE9BFDF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099"/>
            <a:ext cx="10515600" cy="559415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Помимо явного создания и конфигурирования логгеров, обработчиков и форматеров в коде, можно загружать конфигурацию из файла с помощью функции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fileConfig()</a:t>
            </a:r>
            <a:r>
              <a:rPr lang="en" dirty="0"/>
              <a:t> </a:t>
            </a:r>
            <a:r>
              <a:rPr lang="ru-RU" dirty="0"/>
              <a:t>или передавать её в виде словаря в функцию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dictConfig()</a:t>
            </a:r>
            <a:r>
              <a:rPr lang="en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Использование конфигурационного файла предпочтительно, так как позволяет отделить код от конфигурации, легко переключаться между разными конфигурациями при необходимости, упростить поддержку и модификацию конфигурации даже для пользователей или администраторов, не знакомых с синтаксисом </a:t>
            </a:r>
            <a:r>
              <a:rPr lang="en" dirty="0"/>
              <a:t>Python.</a:t>
            </a:r>
          </a:p>
          <a:p>
            <a:pPr marL="0" indent="0">
              <a:buNone/>
            </a:pP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считывание конфига</a:t>
            </a:r>
            <a:br>
              <a:rPr lang="en-US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'logging.conf'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логгера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'exampleLogger'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использование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72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83791-CFD4-6AB4-5771-E4F58EEE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18"/>
            <a:ext cx="10515600" cy="703652"/>
          </a:xfrm>
        </p:spPr>
        <p:txBody>
          <a:bodyPr/>
          <a:lstStyle/>
          <a:p>
            <a:r>
              <a:rPr lang="en-US" noProof="1"/>
              <a:t>logging.conf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84E80-4A97-648C-00FA-8FFF46BF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275"/>
            <a:ext cx="10515600" cy="5735782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[loggers]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keys=root,exampleLogger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[handlers]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[formatters]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keys=simpleFormatter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[logger_root]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[logger_simpleExample]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qualname=simpleExample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propagate=0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[handler_consoleHandler]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class=StreamHandler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formatter=simpleFormatter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args=(sys.stdout,)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[formatter_simpleFormatter]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format=%(asctime)s - %(name)s - %(levelname)s - %(message)s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40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3628F-4472-CBD8-C3C9-622F0B02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8"/>
            <a:ext cx="10515600" cy="605641"/>
          </a:xfrm>
        </p:spPr>
        <p:txBody>
          <a:bodyPr>
            <a:normAutofit fontScale="90000"/>
          </a:bodyPr>
          <a:lstStyle/>
          <a:p>
            <a:r>
              <a:rPr lang="en" noProof="1"/>
              <a:t>logging.config.</a:t>
            </a:r>
            <a:r>
              <a:rPr lang="en-US" noProof="1"/>
              <a:t>dict</a:t>
            </a:r>
            <a:r>
              <a:rPr lang="en" noProof="1"/>
              <a:t>Config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3AE507-258F-DABB-10B4-ABD6FB58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403"/>
            <a:ext cx="10515600" cy="56882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Вариант с передачей конфига </a:t>
            </a:r>
            <a:r>
              <a:rPr lang="ru-RU" b="1" dirty="0"/>
              <a:t>в виде словаря</a:t>
            </a:r>
            <a:r>
              <a:rPr lang="ru-RU" dirty="0"/>
              <a:t> ещё удобнее.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Содержимое словаря тоже можно</a:t>
            </a:r>
            <a:r>
              <a:rPr lang="en-US" dirty="0"/>
              <a:t>:</a:t>
            </a:r>
          </a:p>
          <a:p>
            <a:r>
              <a:rPr lang="ru-RU" dirty="0"/>
              <a:t>считать из файла, причём не только стандартного синтаксиса, но и любого, принятого в конкретном проекте (например, </a:t>
            </a:r>
            <a:r>
              <a:rPr lang="en" dirty="0"/>
              <a:t>JSON </a:t>
            </a:r>
            <a:r>
              <a:rPr lang="ru-RU" dirty="0"/>
              <a:t>или </a:t>
            </a:r>
            <a:r>
              <a:rPr lang="en" dirty="0"/>
              <a:t>YAML) </a:t>
            </a:r>
          </a:p>
          <a:p>
            <a:r>
              <a:rPr lang="ru-RU" dirty="0"/>
              <a:t>сформировать в коде,</a:t>
            </a:r>
          </a:p>
          <a:p>
            <a:r>
              <a:rPr lang="ru-RU" dirty="0"/>
              <a:t>получить из любого другого источника</a:t>
            </a:r>
          </a:p>
          <a:p>
            <a:r>
              <a:rPr lang="ru-RU" dirty="0"/>
              <a:t>модифицировать при необходимости.</a:t>
            </a: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" noProof="1"/>
              <a:t>П</a:t>
            </a:r>
            <a:r>
              <a:rPr lang="ru-RU" noProof="1"/>
              <a:t>ример куска конфига в Y</a:t>
            </a:r>
            <a:r>
              <a:rPr lang="en-US" noProof="1"/>
              <a:t>AML:</a:t>
            </a:r>
            <a:endParaRPr lang="en" b="1" noProof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logging.StreamHandler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brief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noProof="1"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allow_foo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ext://sys.stdout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logging.handlers.RotatingFileHandler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precise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logconfig.log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maxBytes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backupCount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564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1D39E-EF33-5568-B7B8-78A8981C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6" y="222622"/>
            <a:ext cx="11835740" cy="596775"/>
          </a:xfrm>
        </p:spPr>
        <p:txBody>
          <a:bodyPr>
            <a:noAutofit/>
          </a:bodyPr>
          <a:lstStyle/>
          <a:p>
            <a:r>
              <a:rPr lang="ru-RU" sz="3200" dirty="0"/>
              <a:t>Пример </a:t>
            </a:r>
            <a:r>
              <a:rPr lang="en-US" sz="3200" dirty="0"/>
              <a:t>JSON-</a:t>
            </a:r>
            <a:r>
              <a:rPr lang="ru-RU" sz="3200" dirty="0"/>
              <a:t>конфига логирования в многоклассовом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30F29-FCB5-136B-001B-7A2BD370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39" y="938151"/>
            <a:ext cx="11835740" cy="5818909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"version":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"disable_existing_loggers":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"formatters":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"simple":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"format": "%(asctime)s - %(name)s - %(levelname)s - %(message)s"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"extra":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"format": "%(asctime)s %(name)s %(filename)s %(lineno)s %(funcName)s %(levelname)s %(message)s"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"handlers":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"console_handler":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"logging.StreamHandler",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"DEBUG",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"simple",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"stream": "ext://sys.stdout"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"info_file_handler":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"logging.FileHandler",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"INFO",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"simple",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"filename": "info.log",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"encoding": "utf8"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"error_file_handler":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"logging.FileHandler",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"ERROR",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"extra",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"filename": "errors.log",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"encoding": "utf8"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"loggers":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"WARNING",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["console_handler"],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"MyApp.MyClass1":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"DEBUG",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["console_handler", "info_file_handler", "error_file_handler"],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"MyApp.MyClass2":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"ERROR",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["error_file_handler"],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"root":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"level": "WARNING",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"handlers": ["console_handler"]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" b="0" i="0" noProof="1">
              <a:solidFill>
                <a:srgbClr val="9999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37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807BD-2892-B6BA-40F4-8A670698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72"/>
            <a:ext cx="10515600" cy="62859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 с использованием</a:t>
            </a:r>
            <a:r>
              <a:rPr lang="en-US" dirty="0"/>
              <a:t> </a:t>
            </a:r>
            <a:r>
              <a:rPr lang="en" noProof="1"/>
              <a:t>dictConfig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34391-14CC-0189-EEB3-4FD490CD5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520"/>
            <a:ext cx="10515600" cy="610391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json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logging,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json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loads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'MyApp'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6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логгер по умолчанию</a:t>
            </a:r>
            <a:b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Генерация логгера в иерархии"""</a:t>
            </a:r>
            <a:br>
              <a:rPr lang="en-US" sz="16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'MyApp.'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MyClass1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__class__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MyClass2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__class__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MyClass1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MyClass2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4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07522-CBE7-DBD3-9677-1EC5B28B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2B736-CFB0-D334-A931-D471C9EC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290152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ru-RU" b="1" noProof="1"/>
              <a:t>Консоль</a:t>
            </a:r>
            <a:r>
              <a:rPr lang="en-US" b="1" noProof="1"/>
              <a:t>:</a:t>
            </a:r>
            <a:endParaRPr lang="ru-RU" b="1" noProof="1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17:09:40,562 - MyApp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17:09:40,563 - MyApp - ERROR -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17:09:40,563 - MyApp - CRITICAL - critical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17:09:40,564 - MyApp.MyClass1 - DEBUG - debug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17:09:40,565 - MyApp.MyClass1 - INFO - info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17:09:40,565 - MyApp.MyClass1 -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17:09:40,566 - MyApp.MyClass1 - ERROR -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17:09:40,566 - MyApp.MyClass1 - CRITICAL - critical message</a:t>
            </a:r>
            <a:endParaRPr lang="ru-RU" b="0" i="0" noProof="1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en" b="1" noProof="1"/>
              <a:t>info.log: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17:16:19,753 - MyApp.MyClass1 - INFO - info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ERROR - error message</a:t>
            </a:r>
            <a:b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CRITICAL - critical message</a:t>
            </a:r>
            <a:endParaRPr lang="en-US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en" b="1" noProof="1"/>
              <a:t>errors.log</a:t>
            </a:r>
            <a:r>
              <a:rPr lang="en-US" b="1" noProof="1"/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17:17:18,172 MyApp.MyClass1 main.py 93 test ERROR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17:17:18,172 MyApp.MyClass1 main.py 94 test CRITICAL critical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17:17:18,173 MyApp.MyClass2 main.py 93 test ERROR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17:17:18,173 MyApp.MyClass2 main.py 94 test CRITICAL critical message</a:t>
            </a:r>
          </a:p>
        </p:txBody>
      </p:sp>
    </p:spTree>
    <p:extLst>
      <p:ext uri="{BB962C8B-B14F-4D97-AF65-F5344CB8AC3E}">
        <p14:creationId xmlns:p14="http://schemas.microsoft.com/office/powerpoint/2010/main" val="4271465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41657-3C0B-A585-E9BA-143BA5B1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Пояснения к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605E2-DA70-3484-5287-76010FEF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Логгер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" dirty="0"/>
              <a:t> (</a:t>
            </a:r>
            <a:r>
              <a:rPr lang="ru-RU" dirty="0"/>
              <a:t>в классе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MyAppLogger</a:t>
            </a:r>
            <a:r>
              <a:rPr lang="en" dirty="0"/>
              <a:t>) </a:t>
            </a:r>
            <a:r>
              <a:rPr lang="ru-RU" dirty="0"/>
              <a:t>имеет только обработчик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dirty="0"/>
              <a:t>, </a:t>
            </a:r>
            <a:r>
              <a:rPr lang="ru-RU" dirty="0"/>
              <a:t>выводящий сообщения на консоль.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dirty="0"/>
              <a:t> </a:t>
            </a:r>
            <a:r>
              <a:rPr lang="ru-RU" dirty="0"/>
              <a:t>имеет уровень логирования </a:t>
            </a:r>
            <a:r>
              <a:rPr lang="en" dirty="0"/>
              <a:t>DEBUG, </a:t>
            </a:r>
            <a:r>
              <a:rPr lang="ru-RU" dirty="0"/>
              <a:t>но сам логгер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" dirty="0"/>
              <a:t> — WARNING, </a:t>
            </a:r>
            <a:r>
              <a:rPr lang="ru-RU" dirty="0"/>
              <a:t>поэтому на консоль будут выведены только три сообщения — </a:t>
            </a:r>
            <a:r>
              <a:rPr lang="en" dirty="0"/>
              <a:t>WARNING, ERROR </a:t>
            </a:r>
            <a:r>
              <a:rPr lang="ru-RU" dirty="0"/>
              <a:t>и </a:t>
            </a:r>
            <a:r>
              <a:rPr lang="en" dirty="0"/>
              <a:t>CRITICAL.</a:t>
            </a:r>
          </a:p>
          <a:p>
            <a:pPr>
              <a:lnSpc>
                <a:spcPct val="120000"/>
              </a:lnSpc>
            </a:pPr>
            <a:r>
              <a:rPr lang="ru-RU" dirty="0"/>
              <a:t>Логгер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MyApp.MyClass1</a:t>
            </a:r>
            <a:r>
              <a:rPr lang="en" dirty="0"/>
              <a:t> (</a:t>
            </a:r>
            <a:r>
              <a:rPr lang="ru-RU" dirty="0"/>
              <a:t>в классе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MyClass1</a:t>
            </a:r>
            <a:r>
              <a:rPr lang="en" dirty="0"/>
              <a:t>) </a:t>
            </a:r>
            <a:r>
              <a:rPr lang="ru-RU" dirty="0"/>
              <a:t>имеет три обработчика: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dirty="0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info_file_handler</a:t>
            </a:r>
            <a:r>
              <a:rPr lang="en" dirty="0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error_file_handler</a:t>
            </a:r>
            <a:r>
              <a:rPr lang="en" dirty="0"/>
              <a:t>. </a:t>
            </a:r>
            <a:r>
              <a:rPr lang="ru-RU" dirty="0"/>
              <a:t>В консоль выводятся все сообщения, так как и логгер, обработчик имеют уровень </a:t>
            </a:r>
            <a:r>
              <a:rPr lang="en" dirty="0"/>
              <a:t>DEBUG. </a:t>
            </a:r>
            <a:r>
              <a:rPr lang="ru-RU" dirty="0"/>
              <a:t>В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info.log</a:t>
            </a:r>
            <a:r>
              <a:rPr lang="en" dirty="0"/>
              <a:t> </a:t>
            </a:r>
            <a:r>
              <a:rPr lang="ru-RU" dirty="0"/>
              <a:t>выводятся сообщения </a:t>
            </a:r>
            <a:r>
              <a:rPr lang="en" dirty="0"/>
              <a:t>INFO </a:t>
            </a:r>
            <a:r>
              <a:rPr lang="ru-RU" dirty="0"/>
              <a:t>и выше в соответствии с уровнем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info_file_handler</a:t>
            </a:r>
            <a:r>
              <a:rPr lang="en" dirty="0"/>
              <a:t>, </a:t>
            </a:r>
            <a:r>
              <a:rPr lang="ru-RU" dirty="0"/>
              <a:t>а в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</a:t>
            </a:r>
            <a:r>
              <a:rPr lang="en" dirty="0"/>
              <a:t> — ERROR </a:t>
            </a:r>
            <a:r>
              <a:rPr lang="ru-RU" dirty="0"/>
              <a:t>и </a:t>
            </a:r>
            <a:r>
              <a:rPr lang="en" dirty="0"/>
              <a:t>CRITICAL.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Логгер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MyApp.MyClass2</a:t>
            </a:r>
            <a:r>
              <a:rPr lang="en" dirty="0"/>
              <a:t> (</a:t>
            </a:r>
            <a:r>
              <a:rPr lang="ru-RU" dirty="0"/>
              <a:t>в классе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MyClass2</a:t>
            </a:r>
            <a:r>
              <a:rPr lang="en" dirty="0"/>
              <a:t>) </a:t>
            </a:r>
            <a:r>
              <a:rPr lang="ru-RU" dirty="0"/>
              <a:t>логирует только </a:t>
            </a:r>
            <a:r>
              <a:rPr lang="en" dirty="0"/>
              <a:t>ERROR </a:t>
            </a:r>
            <a:r>
              <a:rPr lang="ru-RU" dirty="0"/>
              <a:t>и </a:t>
            </a:r>
            <a:r>
              <a:rPr lang="en" dirty="0"/>
              <a:t>CRITICAL </a:t>
            </a:r>
            <a:r>
              <a:rPr lang="ru-RU" dirty="0"/>
              <a:t>в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</a:t>
            </a:r>
            <a:r>
              <a:rPr lang="en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51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91D80-71CA-88BB-F616-1D81DD2F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32775-FE2F-F578-CFB6-4C5BDB44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2"/>
              </a:rPr>
              <a:t>logging</a:t>
            </a:r>
            <a:endParaRPr lang="ru-RU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3"/>
              </a:rPr>
              <a:t>Logging HOWTO</a:t>
            </a:r>
            <a:endParaRPr lang="ru-RU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4"/>
              </a:rPr>
              <a:t>Loggint Cookbook</a:t>
            </a:r>
            <a:endParaRPr lang="en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55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FA0A5-8C43-C29F-F6FC-527E23FD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3174"/>
            <a:ext cx="10515600" cy="842352"/>
          </a:xfrm>
        </p:spPr>
        <p:txBody>
          <a:bodyPr/>
          <a:lstStyle/>
          <a:p>
            <a:r>
              <a:rPr lang="en-US" dirty="0"/>
              <a:t>«</a:t>
            </a:r>
            <a:r>
              <a:rPr lang="ru-RU" dirty="0"/>
              <a:t>Авторский рецепт</a:t>
            </a:r>
            <a:r>
              <a:rPr lang="en-US" dirty="0"/>
              <a:t>» </a:t>
            </a:r>
            <a:r>
              <a:rPr lang="ru-RU" dirty="0"/>
              <a:t>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63137-C58B-B799-552B-E4AB1DF9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940778"/>
            <a:ext cx="10820400" cy="5917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Файл (с разделителями) / таблица в БД с чётким набором полей:</a:t>
            </a:r>
          </a:p>
          <a:p>
            <a:r>
              <a:rPr lang="ru-RU" sz="2000" dirty="0"/>
              <a:t>Обязательные поля: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1" dirty="0"/>
              <a:t>datetime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800" b="1" dirty="0"/>
              <a:t>код события</a:t>
            </a:r>
            <a:r>
              <a:rPr lang="ru-RU" sz="1800" dirty="0"/>
              <a:t> в формате английской строки </a:t>
            </a:r>
            <a:r>
              <a:rPr lang="en-US" sz="1800" dirty="0"/>
              <a:t>uppercase: USER_ADDED, DOMAIN_DELETED, MAIL_SENT, PASSWORD_RECOVERY_REQUEST, SMS_SEND_ERROR </a:t>
            </a:r>
            <a:r>
              <a:rPr lang="ru-RU" sz="1800" dirty="0"/>
              <a:t>и т.п.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b="1" dirty="0"/>
              <a:t>service / script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1" dirty="0"/>
              <a:t>hostname</a:t>
            </a:r>
            <a:endParaRPr lang="ru-RU" sz="1800" b="1" dirty="0"/>
          </a:p>
          <a:p>
            <a:r>
              <a:rPr lang="ru-RU" sz="2000" dirty="0"/>
              <a:t>Другие обязательные поля, общие для проекта / системы, пример: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sz="1800" noProof="1"/>
              <a:t>user_id / service_id — </a:t>
            </a:r>
            <a:r>
              <a:rPr lang="ru-RU" sz="1800" noProof="1"/>
              <a:t>значения </a:t>
            </a:r>
            <a:r>
              <a:rPr lang="en-US" sz="1800" noProof="1"/>
              <a:t>м</a:t>
            </a:r>
            <a:r>
              <a:rPr lang="ru-RU" sz="1800" noProof="1"/>
              <a:t>огут где-то отсутствовать, где нет этих данных</a:t>
            </a:r>
          </a:p>
          <a:p>
            <a:r>
              <a:rPr lang="en-US" sz="2000" noProof="1"/>
              <a:t>П</a:t>
            </a:r>
            <a:r>
              <a:rPr lang="ru-RU" sz="2000" noProof="1"/>
              <a:t>оле с сериализованными дополнительными полями / структурами данных, характерными</a:t>
            </a:r>
            <a:r>
              <a:rPr lang="en-US" sz="2000" noProof="1"/>
              <a:t> д</a:t>
            </a:r>
            <a:r>
              <a:rPr lang="ru-RU" sz="2000" noProof="1"/>
              <a:t>ля конкретного кода события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sz="1800" b="1" noProof="1"/>
              <a:t>DATA</a:t>
            </a:r>
            <a:endParaRPr lang="en-US" sz="2000" noProof="1"/>
          </a:p>
          <a:p>
            <a:pPr marL="0" indent="0">
              <a:buNone/>
            </a:pP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2023-08-27 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12:12:12|USER_ADDED|mobappbackend|cl23.mycloud.ru|23455|0|</a:t>
            </a:r>
            <a:b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{"Name":"Ivan Ivanov","email":"ivanoff@gmail.com","regip":"1.2.3.4"}</a:t>
            </a:r>
            <a:endParaRPr lang="ru-RU" sz="18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2023-08-27 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12:12:13|MAIL_SENT|userspam.py|cl2.mycloud.ru|11455|249499|</a:t>
            </a:r>
            <a:b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{"email":"prtrff@gmail.com","title":"</a:t>
            </a: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Продли домен и выигрый автомобиль!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endParaRPr lang="ru-RU" sz="18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1" noProof="1"/>
              <a:t>Преимущества:</a:t>
            </a:r>
          </a:p>
          <a:p>
            <a:pPr>
              <a:spcBef>
                <a:spcPts val="0"/>
              </a:spcBef>
            </a:pPr>
            <a:r>
              <a:rPr lang="ru-RU" sz="2000" noProof="1"/>
              <a:t>очень легко искать / фильтровать события по ключевым полям.</a:t>
            </a:r>
          </a:p>
          <a:p>
            <a:pPr>
              <a:spcBef>
                <a:spcPts val="0"/>
              </a:spcBef>
            </a:pPr>
            <a:r>
              <a:rPr lang="ru-RU" sz="2000" noProof="1"/>
              <a:t>легко автоматизировать обработку логов, в т.ч. подтягивать данные для техподдержки и т.п.</a:t>
            </a:r>
          </a:p>
        </p:txBody>
      </p:sp>
    </p:spTree>
    <p:extLst>
      <p:ext uri="{BB962C8B-B14F-4D97-AF65-F5344CB8AC3E}">
        <p14:creationId xmlns:p14="http://schemas.microsoft.com/office/powerpoint/2010/main" val="401743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49D09-69FA-C4B7-D16A-D509FB9D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6"/>
            <a:ext cx="10515600" cy="858194"/>
          </a:xfrm>
        </p:spPr>
        <p:txBody>
          <a:bodyPr/>
          <a:lstStyle/>
          <a:p>
            <a:r>
              <a:rPr lang="ru-RU" dirty="0"/>
              <a:t>Что писать в логи?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FF980-0716-ED57-D73B-842B6B3C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5158344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Минимальная запись события в логе обычно включает: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описание события</a:t>
            </a:r>
            <a:r>
              <a:rPr lang="ru-RU" sz="2000" dirty="0"/>
              <a:t> 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время</a:t>
            </a:r>
            <a:r>
              <a:rPr lang="ru-RU" sz="2000" dirty="0"/>
              <a:t>, в которое оно произошло: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2023-08-12 17:49:37 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'johndoe' successfully logged in</a:t>
            </a:r>
            <a:endParaRPr lang="ru-RU" sz="2000" noProof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зависимости от конкретной задачи и принятых практик добавляются другие параметры.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Логи должны отвечать на 3 основных вопроса:</a:t>
            </a:r>
          </a:p>
          <a:p>
            <a:pPr marL="360000" indent="-36000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Что</a:t>
            </a:r>
            <a:r>
              <a:rPr lang="ru-RU" sz="2000" dirty="0"/>
              <a:t> произошло?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Когда</a:t>
            </a:r>
            <a:r>
              <a:rPr lang="ru-RU" sz="2000" dirty="0"/>
              <a:t> произошло</a:t>
            </a:r>
          </a:p>
          <a:p>
            <a:pPr marL="360000" indent="-36000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Где</a:t>
            </a:r>
            <a:r>
              <a:rPr lang="ru-RU" sz="2000" dirty="0"/>
              <a:t> это произошло?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800" dirty="0"/>
              <a:t>«</a:t>
            </a:r>
            <a:r>
              <a:rPr lang="ru-RU" sz="1800" b="1" dirty="0"/>
              <a:t>Где</a:t>
            </a:r>
            <a:r>
              <a:rPr lang="ru-RU" sz="1800" dirty="0"/>
              <a:t>» — широкое понятие, которое может означать не только </a:t>
            </a:r>
            <a:r>
              <a:rPr lang="ru-RU" sz="1800" b="1" dirty="0"/>
              <a:t>в какой строчке кода</a:t>
            </a:r>
            <a:r>
              <a:rPr lang="ru-RU" sz="1800" dirty="0"/>
              <a:t>, но и </a:t>
            </a:r>
            <a:r>
              <a:rPr lang="ru-RU" sz="1800" b="1" dirty="0"/>
              <a:t>в каком процессе</a:t>
            </a:r>
            <a:r>
              <a:rPr lang="ru-RU" sz="1800" dirty="0"/>
              <a:t>, </a:t>
            </a:r>
            <a:r>
              <a:rPr lang="ru-RU" sz="1800" b="1" dirty="0"/>
              <a:t>на каком сервере</a:t>
            </a:r>
            <a:r>
              <a:rPr lang="ru-RU" sz="1800" dirty="0"/>
              <a:t>, </a:t>
            </a:r>
            <a:r>
              <a:rPr lang="ru-RU" sz="1800" b="1" dirty="0"/>
              <a:t>при вызове из какой функции</a:t>
            </a:r>
            <a:r>
              <a:rPr lang="ru-RU" sz="1800" dirty="0"/>
              <a:t> или что угодно ещё, важное в контексте конкретной операции.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логи успешно отвечали на эти вопросы, стоит придерживаться определённых правил.</a:t>
            </a:r>
          </a:p>
        </p:txBody>
      </p:sp>
    </p:spTree>
    <p:extLst>
      <p:ext uri="{BB962C8B-B14F-4D97-AF65-F5344CB8AC3E}">
        <p14:creationId xmlns:p14="http://schemas.microsoft.com/office/powerpoint/2010/main" val="1445336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BD4C5-CA07-0863-9982-1D8D96E8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774"/>
          </a:xfrm>
        </p:spPr>
        <p:txBody>
          <a:bodyPr/>
          <a:lstStyle/>
          <a:p>
            <a:r>
              <a:rPr lang="ru-RU" dirty="0"/>
              <a:t>Хранение логов в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87630-CD50-37D6-2C21-F61B0B98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8"/>
            <a:ext cx="11010900" cy="565052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Чем удобно</a:t>
            </a:r>
            <a:r>
              <a:rPr lang="ru-RU" dirty="0"/>
              <a:t>: Хранение логов в БД удобно тем, что: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Очень легко и быстро ищутся / фильтруются нужные записи (относящиеся к одному из множества объектов логирования, нужного типа)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Например, "все события, относящиеся к пользователю 12345 за 2023 год"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Легко поддерживать хранение за определённый период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В файлах довольно сложно всегда гарантированно иметь под рукой записи за последнее время (сутки, неделя и т.п.). С </a:t>
            </a:r>
            <a:r>
              <a:rPr lang="en" dirty="0"/>
              <a:t>logrotate </a:t>
            </a:r>
            <a:r>
              <a:rPr lang="ru-RU" dirty="0"/>
              <a:t>после ротации лог становится пустой, нужно искать в нескольких файлах / разархивировать сжатые логи и т.п.</a:t>
            </a:r>
            <a:br>
              <a:rPr lang="ru-RU" dirty="0"/>
            </a:br>
            <a:r>
              <a:rPr lang="ru-RU" dirty="0"/>
              <a:t>С базой задача очистить все что старше определённого возраста и гарантированно оставить все, что моложе — решается намного проще (один запрос к БД).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Какие виды логов удобно хранить</a:t>
            </a:r>
            <a:r>
              <a:rPr lang="ru-RU" dirty="0"/>
              <a:t>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хорошо хранить там </a:t>
            </a:r>
            <a:r>
              <a:rPr lang="ru-RU" u="sng" dirty="0"/>
              <a:t>журналы событий</a:t>
            </a:r>
            <a:r>
              <a:rPr lang="ru-RU" dirty="0"/>
              <a:t> (для последующего </a:t>
            </a:r>
            <a:r>
              <a:rPr lang="en-US" dirty="0"/>
              <a:t>«</a:t>
            </a:r>
            <a:r>
              <a:rPr lang="ru-RU" dirty="0"/>
              <a:t>разбора полётов</a:t>
            </a:r>
            <a:r>
              <a:rPr lang="en-US" dirty="0"/>
              <a:t>»</a:t>
            </a:r>
            <a:r>
              <a:rPr lang="ru-RU" dirty="0"/>
              <a:t>, разбора инцидентов безопасности и т.п.</a:t>
            </a:r>
            <a:r>
              <a:rPr lang="en-US" dirty="0"/>
              <a:t>, </a:t>
            </a:r>
            <a:r>
              <a:rPr lang="ru-RU" dirty="0"/>
              <a:t>помощи в работе техподдержки</a:t>
            </a:r>
            <a:r>
              <a:rPr lang="en-US" dirty="0"/>
              <a:t>)</a:t>
            </a:r>
            <a:endParaRPr lang="ru-RU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плохо подходят для логов связанных с отладкой (очень много данных) — для этого лучше файлы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Какие СУБД подходят</a:t>
            </a:r>
            <a:r>
              <a:rPr lang="ru-RU" dirty="0"/>
              <a:t>: хорошо подходят </a:t>
            </a:r>
            <a:r>
              <a:rPr lang="en-US" b="1" dirty="0"/>
              <a:t>column-based</a:t>
            </a:r>
            <a:r>
              <a:rPr lang="en-US" dirty="0"/>
              <a:t> </a:t>
            </a:r>
            <a:r>
              <a:rPr lang="ru-RU" dirty="0"/>
              <a:t>СУБД (</a:t>
            </a:r>
            <a:r>
              <a:rPr lang="en-US" dirty="0"/>
              <a:t>clickhouse </a:t>
            </a:r>
            <a:r>
              <a:rPr lang="ru-RU" dirty="0"/>
              <a:t>и т.п.):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поддерживают очень высокий темп записи в БД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компактное хранение данных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не нужно создавать/поддерживать индексы по ключевым полям (на что уходит время и существенное место на в хранилище)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81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9272F-98C1-7D8E-4232-13455A49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00"/>
            <a:ext cx="10515600" cy="662459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Специализированные инструменты: </a:t>
            </a:r>
            <a:r>
              <a:rPr lang="en-US" dirty="0"/>
              <a:t>ELK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AE20F-1CBC-5238-92C5-5414CB81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396"/>
            <a:ext cx="10515600" cy="55928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" sz="1800" dirty="0"/>
              <a:t>ELK – </a:t>
            </a:r>
            <a:r>
              <a:rPr lang="ru-RU" sz="1800" dirty="0"/>
              <a:t>это аббревиатура, используемая для описания стека из трех популярных проектов: </a:t>
            </a:r>
            <a:r>
              <a:rPr lang="en" sz="1800" dirty="0"/>
              <a:t>Elasticsearch, Logstash </a:t>
            </a:r>
            <a:r>
              <a:rPr lang="ru-RU" sz="1800" dirty="0"/>
              <a:t>и </a:t>
            </a:r>
            <a:r>
              <a:rPr lang="en" sz="1800" dirty="0"/>
              <a:t>Kibana. </a:t>
            </a:r>
            <a:r>
              <a:rPr lang="ru-RU" sz="1800" dirty="0"/>
              <a:t>Позволяет собирать журналы различных систем и приложений, анализировать их и создавать визуализации, чтобы мониторить приложения и инфраструктуры, быстрее устранять неполадки, анализировать систему безопасности и многое другое.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b="1" dirty="0"/>
              <a:t>E = Elasticsearch</a:t>
            </a:r>
            <a:r>
              <a:rPr lang="en" sz="1800" dirty="0"/>
              <a:t> – </a:t>
            </a:r>
            <a:r>
              <a:rPr lang="ru-RU" sz="1800" dirty="0"/>
              <a:t>это распределенный поисковый и аналитический движок на базе </a:t>
            </a:r>
            <a:r>
              <a:rPr lang="en" sz="1800" dirty="0"/>
              <a:t>Apache Lucene.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b="1" dirty="0"/>
              <a:t>L = Logstash</a:t>
            </a:r>
            <a:r>
              <a:rPr lang="en" sz="1800" dirty="0"/>
              <a:t> –</a:t>
            </a:r>
            <a:r>
              <a:rPr lang="ru-RU" sz="1800" dirty="0"/>
              <a:t> инструмент для приема данных: собирает данные из различных источников, фильтрует, преобразовывает и отправляет в нужное место назначения.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b="1" dirty="0"/>
              <a:t>K = Kibana</a:t>
            </a:r>
            <a:br>
              <a:rPr lang="en" sz="1800" dirty="0"/>
            </a:br>
            <a:r>
              <a:rPr lang="en" sz="1800" dirty="0"/>
              <a:t>Kibana – </a:t>
            </a:r>
            <a:r>
              <a:rPr lang="ru-RU" sz="1800" dirty="0"/>
              <a:t>это инструмент визуализации и изучения данных для просмотра журналов и событий. </a:t>
            </a:r>
            <a:r>
              <a:rPr lang="en" sz="1800" dirty="0"/>
              <a:t>Kibana </a:t>
            </a:r>
            <a:r>
              <a:rPr lang="ru-RU" sz="1800" dirty="0"/>
              <a:t>предлагает простые в использовании интерактивные диаграммы, встроенные агрегаторы и фильтры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1800" b="1" dirty="0"/>
              <a:t>Как работает стек </a:t>
            </a:r>
            <a:r>
              <a:rPr lang="en" sz="1800" b="1" dirty="0"/>
              <a:t>ELK?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dirty="0"/>
              <a:t>Logstash </a:t>
            </a:r>
            <a:r>
              <a:rPr lang="ru-RU" sz="1800" dirty="0"/>
              <a:t>собирает, преобразует и отправляет данные в нужный пункт назначения.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dirty="0"/>
              <a:t>Elasticsearch </a:t>
            </a:r>
            <a:r>
              <a:rPr lang="ru-RU" sz="1800" dirty="0"/>
              <a:t>индексирует и анализирует собранные данные и производит поиск в них.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dirty="0"/>
              <a:t>Kibana </a:t>
            </a:r>
            <a:r>
              <a:rPr lang="ru-RU" sz="1800" dirty="0"/>
              <a:t>предоставляет визуализацию результатов анализа.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800" b="1" dirty="0"/>
              <a:t>Минусы: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Ресурсоемкость — требуется очень много ресурсов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Систему сложно настроить, “из коробки” она работать не будет.</a:t>
            </a:r>
          </a:p>
        </p:txBody>
      </p:sp>
    </p:spTree>
    <p:extLst>
      <p:ext uri="{BB962C8B-B14F-4D97-AF65-F5344CB8AC3E}">
        <p14:creationId xmlns:p14="http://schemas.microsoft.com/office/powerpoint/2010/main" val="1200501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FAC39-B653-5F47-A6E7-1AF5BC84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noProof="1"/>
              <a:t>Graylog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4BA71-1622-FA4C-1945-2B8D1226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3"/>
            <a:ext cx="10515600" cy="5285397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4500" dirty="0"/>
              <a:t>Graylog — </a:t>
            </a:r>
            <a:r>
              <a:rPr lang="ru-RU" sz="4500" dirty="0"/>
              <a:t>это мощная платформа, которая позволяет легко управлять записями структурированных и неструктурированных данных. вместе с отладкой приложений. Он основан на </a:t>
            </a:r>
            <a:r>
              <a:rPr lang="en-US" sz="4500" dirty="0"/>
              <a:t>Elasticsearch, MongoDB </a:t>
            </a:r>
            <a:r>
              <a:rPr lang="ru-RU" sz="4500" dirty="0"/>
              <a:t>и </a:t>
            </a:r>
            <a:r>
              <a:rPr lang="en-US" sz="4500" dirty="0"/>
              <a:t>Scala.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4500" dirty="0"/>
              <a:t>Он имеет главный сервер, который принимает данные от своих клиентов, установленных на разных серверах, и веб-интерфейс, который отображает данные и позволяет работать с записями, добавленными основным сервером.</a:t>
            </a:r>
            <a:endParaRPr lang="en-US" sz="4500" dirty="0"/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ru-RU" sz="4500" dirty="0"/>
              <a:t>Он эффективен при работе с необработанными строками (например, с системным журналом) - инструмент анализирует их на нужные нам структурированные данные.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ru-RU" sz="4500" dirty="0"/>
              <a:t>Он также обеспечивает расширенный настраиваемый поиск записей с использованием структурированных запросов.</a:t>
            </a:r>
            <a:endParaRPr lang="en-US" sz="45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sz="4500" dirty="0"/>
              <a:t>Чем удобен </a:t>
            </a:r>
            <a:r>
              <a:rPr lang="en" sz="4500" dirty="0"/>
              <a:t>Graylog</a:t>
            </a:r>
            <a:r>
              <a:rPr lang="ru-RU" sz="4500" dirty="0"/>
              <a:t>?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Это </a:t>
            </a:r>
            <a:r>
              <a:rPr lang="en" sz="4500" dirty="0"/>
              <a:t>open source </a:t>
            </a:r>
            <a:r>
              <a:rPr lang="ru-RU" sz="4500" dirty="0"/>
              <a:t>решение.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Бесплатная версия имеет все необходимое.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Функционал небольшой, что удобно, ничего лишнего.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/>
              <a:t>«</a:t>
            </a:r>
            <a:r>
              <a:rPr lang="ru-RU" sz="4500" dirty="0"/>
              <a:t>Из коробки</a:t>
            </a:r>
            <a:r>
              <a:rPr lang="en-US" sz="4500" dirty="0"/>
              <a:t>»</a:t>
            </a:r>
            <a:r>
              <a:rPr lang="ru-RU" sz="4500" dirty="0"/>
              <a:t> уже работает, нужны минимальные настройки.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По сравнению с </a:t>
            </a:r>
            <a:r>
              <a:rPr lang="en" sz="4500" dirty="0"/>
              <a:t>ELK </a:t>
            </a:r>
            <a:r>
              <a:rPr lang="ru-RU" sz="4500" dirty="0"/>
              <a:t>ресурсоемкость значительно ниже.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44F429-2ACE-CE4F-0436-5A1D2427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348" y="224450"/>
            <a:ext cx="251460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7A91D7-4A1D-D03F-A2E9-DBC69D98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12" y="4692851"/>
            <a:ext cx="4319888" cy="21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6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B068B-FDFA-850D-29D4-AFC23044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71" y="365126"/>
            <a:ext cx="3054178" cy="842352"/>
          </a:xfrm>
        </p:spPr>
        <p:txBody>
          <a:bodyPr/>
          <a:lstStyle/>
          <a:p>
            <a:r>
              <a:rPr lang="en-US" dirty="0"/>
              <a:t>Sentry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00D3C-F787-AFA9-5310-4FD938EE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54" y="1207478"/>
            <a:ext cx="6312990" cy="542335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dirty="0">
                <a:hlinkClick r:id="rId2"/>
              </a:rPr>
              <a:t>Sentry</a:t>
            </a:r>
            <a:r>
              <a:rPr lang="en" dirty="0"/>
              <a:t> — </a:t>
            </a:r>
            <a:r>
              <a:rPr lang="ru-RU" dirty="0"/>
              <a:t>инструмент мониторинга исключений (</a:t>
            </a:r>
            <a:r>
              <a:rPr lang="en" dirty="0"/>
              <a:t>exception), </a:t>
            </a:r>
            <a:r>
              <a:rPr lang="ru-RU" dirty="0"/>
              <a:t>ошибок в приложениях.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Это система отслеживания ошибок полного стека с открытым исходным кодом, которая поддерживает широкий спектр серверных, браузерных, настольных и родных мобильных языков и сред, включая </a:t>
            </a:r>
            <a:r>
              <a:rPr lang="en" dirty="0"/>
              <a:t>PHP, Node.js, Python, Ruby, C #, Java, Go, React, Angular, Vue, JavaScript </a:t>
            </a:r>
            <a:r>
              <a:rPr lang="ru-RU" dirty="0"/>
              <a:t>и многое другое.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мониторинга тысяч приложений.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Подходит и для </a:t>
            </a:r>
            <a:r>
              <a:rPr lang="en-US" dirty="0"/>
              <a:t>BackEnd </a:t>
            </a:r>
            <a:r>
              <a:rPr lang="ru-RU" dirty="0"/>
              <a:t>и для </a:t>
            </a:r>
            <a:r>
              <a:rPr lang="en-US" dirty="0"/>
              <a:t>FrontEnd</a:t>
            </a:r>
            <a:r>
              <a:rPr lang="ru-RU" dirty="0"/>
              <a:t>:</a:t>
            </a:r>
            <a:endParaRPr lang="en-US" dirty="0"/>
          </a:p>
          <a:p>
            <a:pPr algn="l">
              <a:lnSpc>
                <a:spcPct val="120000"/>
              </a:lnSpc>
            </a:pPr>
            <a:r>
              <a:rPr lang="ru-RU" dirty="0"/>
              <a:t>Система логирования </a:t>
            </a:r>
            <a:r>
              <a:rPr lang="en" dirty="0"/>
              <a:t>Sentry </a:t>
            </a:r>
            <a:r>
              <a:rPr lang="ru-RU" dirty="0"/>
              <a:t>позволяет собирать, группировать, представлять ошибки в реальном времени. Есть сборки для разных языков, в том числе </a:t>
            </a:r>
            <a:r>
              <a:rPr lang="en" dirty="0"/>
              <a:t>JavaScript. </a:t>
            </a:r>
            <a:r>
              <a:rPr lang="ru-RU" dirty="0"/>
              <a:t>Проект предоставляет платный доступ с расширенными возможностями для бизнеса, однако можно попробовать его основные возможности на бесплатном тестовом аккаунте.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5E43F8-6983-F806-DE28-34317728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5246" y="77178"/>
            <a:ext cx="3810000" cy="1130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4AF6F5-D6F1-90B4-B96F-5C57C6922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118" y="4436076"/>
            <a:ext cx="5488882" cy="2421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6D423-80B4-C795-A446-74A3EF39C2DB}"/>
              </a:ext>
            </a:extLst>
          </p:cNvPr>
          <p:cNvSpPr txBox="1"/>
          <p:nvPr/>
        </p:nvSpPr>
        <p:spPr>
          <a:xfrm>
            <a:off x="6731344" y="1350970"/>
            <a:ext cx="5460656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logging, sentry_sdk</a:t>
            </a:r>
            <a:b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sentry_sdk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integrations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 </a:t>
            </a:r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LoggingIntegration</a:t>
            </a:r>
            <a:b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sentry_logging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LoggingIntegration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event_level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b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sentry_sdk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dsn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rgbClr val="7EBE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"https://exampleKey@o0.ingest.sentry.io/0"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integrations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sentry_logging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2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8809B-FDE8-81B9-C95D-1DC72504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076"/>
            <a:ext cx="10515600" cy="107852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Содержимое записи в логе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b="1" dirty="0"/>
              <a:t>Осмысленность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347FE-54C6-7829-2FBF-C6001476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385"/>
            <a:ext cx="10515600" cy="5205046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Описание события в логе должно давать тому, кто его читает, осмысленную полезную информацию, без необходимости точно знать контекст или понимать некий тайный язык.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initiate»</a:t>
            </a:r>
            <a:br>
              <a:rPr lang="ru-RU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 Transaction failed»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Такие сообщения могут казаться понятными в момент их написания, но через некоторое время даже автор не вспомнит, что они значат.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«User 'johndoe' successfully logged in»</a:t>
            </a:r>
            <a:br>
              <a:rPr lang="ru-RU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reverted due to lost connection to DB»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Эти сообщения сразу дают какое-то понимание ситуации, в грамматике человеческого языка и понятной терминологии. Для понимания их общей сути не нужно знать, в какой ситуации и в каком месте кода они были залогированы.</a:t>
            </a:r>
          </a:p>
        </p:txBody>
      </p:sp>
    </p:spTree>
    <p:extLst>
      <p:ext uri="{BB962C8B-B14F-4D97-AF65-F5344CB8AC3E}">
        <p14:creationId xmlns:p14="http://schemas.microsoft.com/office/powerpoint/2010/main" val="320908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4605A-B940-F1E0-7B9D-40ED210C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2"/>
            <a:ext cx="10515600" cy="112370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Содержимое записи в логе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b="1" dirty="0"/>
              <a:t>Самодостаточность / независимость записей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2558C-BEB8-F200-9762-AC83B948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676"/>
            <a:ext cx="10515600" cy="4828197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Понимание сообщения не должно основываться на тексте предыдущего сообщения. Например, эти сообщения: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«INFO Checking password hash for 'johndoe'»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 Hashes don't match»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Operation failed»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выглядят осмысленно, когда идут друг за другом. Но на практике это не обязательно будет так: в многопоточном приложении между ними могут оказаться сообщения из других потоков, или разные уровни логирования окажутся разнесены по разным файлам или вообще отключены. В итоге понять, какая же операция не смогла выполниться, будет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249150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A39B4-FACD-82FA-ADDC-9DC3033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265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>
                <a:latin typeface="+mn-lt"/>
              </a:rPr>
              <a:t>Записи на английском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F2E8D-B0E9-E554-C74F-07C7FF5C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292"/>
            <a:ext cx="10515600" cy="4769581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Если не знаете английский — выучите. </a:t>
            </a:r>
            <a:r>
              <a:rPr lang="en" sz="2000" dirty="0"/>
              <a:t>As simple as that.</a:t>
            </a:r>
            <a:br>
              <a:rPr lang="en" sz="2000" dirty="0"/>
            </a:br>
            <a:r>
              <a:rPr lang="ru-RU" sz="2000" dirty="0"/>
              <a:t>Это позволит вам избежать </a:t>
            </a:r>
            <a:r>
              <a:rPr lang="ru-RU" sz="2000" b="1" dirty="0"/>
              <a:t>любых проблем с кодировками</a:t>
            </a:r>
            <a:r>
              <a:rPr lang="ru-RU" sz="2000" dirty="0"/>
              <a:t> (так как вы будете использовать только </a:t>
            </a:r>
            <a:r>
              <a:rPr lang="en" sz="2000" dirty="0"/>
              <a:t>ASCII-</a:t>
            </a:r>
            <a:r>
              <a:rPr lang="ru-RU" sz="2000" dirty="0"/>
              <a:t>символы) или лишних хлопот, если ваш проект вдруг станет международным.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Из этого правила есть одно разумное </a:t>
            </a:r>
            <a:r>
              <a:rPr lang="ru-RU" sz="2000" b="1" dirty="0"/>
              <a:t>исключение</a:t>
            </a:r>
            <a:r>
              <a:rPr lang="ru-RU" sz="2000" dirty="0"/>
              <a:t> — </a:t>
            </a:r>
            <a:r>
              <a:rPr lang="ru-RU" sz="2000" b="1" dirty="0"/>
              <a:t>если</a:t>
            </a:r>
            <a:r>
              <a:rPr lang="ru-RU" sz="2000" dirty="0"/>
              <a:t> ваши логи предназначены не для технических специалистов, а </a:t>
            </a:r>
            <a:r>
              <a:rPr lang="ru-RU" sz="2000" b="1" dirty="0"/>
              <a:t>для конечного пользователя</a:t>
            </a:r>
            <a:r>
              <a:rPr lang="ru-RU" sz="2000" dirty="0"/>
              <a:t>. Тогда они должны локализовываться так же, как и остальной интерфейс приложения.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При этом нужно понимать, что сообщение: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 DB OK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не является примером английского языка, в отличие от: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to database successfully established</a:t>
            </a:r>
          </a:p>
        </p:txBody>
      </p:sp>
    </p:spTree>
    <p:extLst>
      <p:ext uri="{BB962C8B-B14F-4D97-AF65-F5344CB8AC3E}">
        <p14:creationId xmlns:p14="http://schemas.microsoft.com/office/powerpoint/2010/main" val="186475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E091F-B1F7-963F-CB69-8511555E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1111982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Метка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37E79-E11E-B8D3-1B6E-7AD52C5E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148"/>
            <a:ext cx="10515600" cy="5218966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Важно знать не только </a:t>
            </a:r>
            <a:r>
              <a:rPr lang="ru-RU" sz="2000" b="1" dirty="0"/>
              <a:t>что</a:t>
            </a:r>
            <a:r>
              <a:rPr lang="ru-RU" sz="2000" dirty="0"/>
              <a:t> за событие произошло, но и </a:t>
            </a:r>
            <a:r>
              <a:rPr lang="ru-RU" sz="2000" b="1" dirty="0"/>
              <a:t>когда</a:t>
            </a:r>
            <a:r>
              <a:rPr lang="ru-RU" sz="2000" dirty="0"/>
              <a:t> это случилось.</a:t>
            </a:r>
            <a:br>
              <a:rPr lang="ru-RU" sz="2000" dirty="0"/>
            </a:br>
            <a:r>
              <a:rPr lang="ru-RU" sz="2000" dirty="0"/>
              <a:t>Исключением могут быть разве что </a:t>
            </a:r>
            <a:r>
              <a:rPr lang="ru-RU" sz="2000" b="1" dirty="0"/>
              <a:t>временные сообщения</a:t>
            </a:r>
            <a:r>
              <a:rPr lang="ru-RU" sz="2000" dirty="0"/>
              <a:t> для сиюминутной отладки запускаемого вручную скрипта.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Рекомендуется использовать стандартный формат, соответствующий </a:t>
            </a:r>
            <a:r>
              <a:rPr lang="en" sz="2000" b="1" dirty="0"/>
              <a:t>ISO8601</a:t>
            </a:r>
            <a:r>
              <a:rPr lang="en" sz="2000" dirty="0"/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2022-10-02 11:41:42</a:t>
            </a:r>
            <a:r>
              <a:rPr lang="e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,612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Он </a:t>
            </a:r>
            <a:r>
              <a:rPr lang="ru-RU" sz="2000" b="1" dirty="0"/>
              <a:t>привычен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легко читается,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легко парсится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корректно сортируется</a:t>
            </a:r>
            <a:r>
              <a:rPr lang="ru-RU" sz="2000" dirty="0"/>
              <a:t> (так как все величины расположены в порядке убывания размерности).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Точность до миллисекунд — хорошая отправная точка, но нужно ориентироваться на конкретный случай. Секунд, как правило, недостаточно даже для простых приложений, а для сервиса с нагрузкой 10 000 запросов в секунду понадобятся микросекунды, иначе вы не сможете достоверно определить последовательность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285572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0CB26-5123-B434-A69C-C681A5B4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9"/>
            <a:ext cx="10515600" cy="101990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Контекст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A9A0B-DE44-9F52-27EC-041C062B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5074382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Как правило, запись в логе должна содержать и другую информацию о контексте, в котором произошло логируемое событие. Какую именно — зависит от приложения, пишущего в лог, и от конкретного события.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Например</a:t>
            </a:r>
            <a:r>
              <a:rPr 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обращений к веб-сервису полезно добавить I</a:t>
            </a:r>
            <a:r>
              <a:rPr lang="en-US" sz="2000" dirty="0"/>
              <a:t>P</a:t>
            </a:r>
            <a:r>
              <a:rPr lang="en" sz="2000" dirty="0"/>
              <a:t>-</a:t>
            </a:r>
            <a:r>
              <a:rPr lang="ru-RU" sz="2000" dirty="0"/>
              <a:t>адрес, с которого пришёл запрос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2023-09-14 14:22:45,329 172.0.0.1 GET /sitemap.xml 200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ошибок веб-краулера </a:t>
            </a:r>
            <a:r>
              <a:rPr lang="en-US" sz="2000" dirty="0"/>
              <a:t>— </a:t>
            </a:r>
            <a:r>
              <a:rPr lang="ru-RU" sz="2000" dirty="0"/>
              <a:t>хост, к которому происходило обращение</a:t>
            </a:r>
            <a:r>
              <a:rPr lang="en-US" sz="2000" dirty="0"/>
              <a:t> </a:t>
            </a:r>
            <a:r>
              <a:rPr lang="ru-RU" sz="2000" dirty="0"/>
              <a:t>и </a:t>
            </a:r>
            <a:r>
              <a:rPr lang="en" sz="2000" dirty="0"/>
              <a:t>HTTP-</a:t>
            </a:r>
            <a:r>
              <a:rPr lang="ru-RU" sz="2000" dirty="0"/>
              <a:t>код ответа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2023-03-10 16:59:23,556 Request to https://boogle.com failed with 403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финансовых транзакций — </a:t>
            </a:r>
            <a:r>
              <a:rPr lang="en" sz="2000" dirty="0"/>
              <a:t>id </a:t>
            </a:r>
            <a:r>
              <a:rPr lang="ru-RU" sz="2000" dirty="0"/>
              <a:t>транзакции, счета получателя и отправителя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00:19:18,831 Transaction 309841 successful: $100500 transferred from 940384 to 473923</a:t>
            </a:r>
            <a:endParaRPr lang="ru-RU" sz="20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noProof="1"/>
              <a:t>в лог телеграм-бота — </a:t>
            </a:r>
            <a:r>
              <a:rPr lang="en-US" sz="2000" noProof="1"/>
              <a:t>telegram_id </a:t>
            </a:r>
            <a:r>
              <a:rPr lang="ru-RU" sz="2000" noProof="1"/>
              <a:t>пользователя и конкретный шаг </a:t>
            </a:r>
            <a:r>
              <a:rPr lang="en-US" sz="2000" noProof="1"/>
              <a:t>(</a:t>
            </a:r>
            <a:r>
              <a:rPr lang="ru-RU" sz="2000" noProof="1"/>
              <a:t>обработчик </a:t>
            </a:r>
            <a:r>
              <a:rPr lang="en-US" sz="2000" noProof="1"/>
              <a:t>/ handler), </a:t>
            </a:r>
            <a:r>
              <a:rPr lang="ru-RU" sz="2000" noProof="1"/>
              <a:t>который проходит пользователь в вашем боте</a:t>
            </a:r>
            <a:endParaRPr lang="en" sz="2000" noProof="1"/>
          </a:p>
        </p:txBody>
      </p:sp>
    </p:spTree>
    <p:extLst>
      <p:ext uri="{BB962C8B-B14F-4D97-AF65-F5344CB8AC3E}">
        <p14:creationId xmlns:p14="http://schemas.microsoft.com/office/powerpoint/2010/main" val="580076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</TotalTime>
  <Words>7002</Words>
  <Application>Microsoft Macintosh PowerPoint</Application>
  <PresentationFormat>Широкоэкранный</PresentationFormat>
  <Paragraphs>445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-apple-system</vt:lpstr>
      <vt:lpstr>Andale Mono</vt:lpstr>
      <vt:lpstr>Arial</vt:lpstr>
      <vt:lpstr>Calibri</vt:lpstr>
      <vt:lpstr>Calibri Light</vt:lpstr>
      <vt:lpstr>Consolas</vt:lpstr>
      <vt:lpstr>Lato</vt:lpstr>
      <vt:lpstr>Тема Office</vt:lpstr>
      <vt:lpstr> Logging Логирование</vt:lpstr>
      <vt:lpstr>Что такое логирование ("журналирование")?</vt:lpstr>
      <vt:lpstr>Куда писать логи?</vt:lpstr>
      <vt:lpstr>Что писать в логи?</vt:lpstr>
      <vt:lpstr>Содержимое записи в логе: Осмысленность</vt:lpstr>
      <vt:lpstr>Содержимое записи в логе: Самодостаточность / независимость записей</vt:lpstr>
      <vt:lpstr>Содержимое записи в логе: Записи на английском</vt:lpstr>
      <vt:lpstr>Содержимое записи в логе: Метка времени</vt:lpstr>
      <vt:lpstr>Содержимое записи в логе: Контекст</vt:lpstr>
      <vt:lpstr>Содержимое записи в логе: Контекст</vt:lpstr>
      <vt:lpstr>Содержимое записи в логе: Читаемость</vt:lpstr>
      <vt:lpstr>Содержимое записи в логе: Читаемость</vt:lpstr>
      <vt:lpstr>Содержимое записи в логе: Безопасность</vt:lpstr>
      <vt:lpstr>Когда, как и что логировать? Уровни логирования</vt:lpstr>
      <vt:lpstr>Уровни логирования</vt:lpstr>
      <vt:lpstr>Точки логирования</vt:lpstr>
      <vt:lpstr>Инструменты логирования: Готовые инструменты</vt:lpstr>
      <vt:lpstr>Инфраструктура логирования</vt:lpstr>
      <vt:lpstr>Ротация и бэкапирование логов</vt:lpstr>
      <vt:lpstr>Ротация и бэкапирование: logrotate</vt:lpstr>
      <vt:lpstr>Логирование в Python / Библиотека logging</vt:lpstr>
      <vt:lpstr>Логирование в файл</vt:lpstr>
      <vt:lpstr>Форматирование</vt:lpstr>
      <vt:lpstr>Атрибуты LogRecord</vt:lpstr>
      <vt:lpstr>Структура библиотеки logging</vt:lpstr>
      <vt:lpstr>Логгеры (loggers)</vt:lpstr>
      <vt:lpstr>Логгеры (loggers)</vt:lpstr>
      <vt:lpstr>Обработчики (handlers)</vt:lpstr>
      <vt:lpstr>Форматтеры (formatters)</vt:lpstr>
      <vt:lpstr>Пример использования компонентов</vt:lpstr>
      <vt:lpstr>Конфигурирование</vt:lpstr>
      <vt:lpstr>logging.conf</vt:lpstr>
      <vt:lpstr>logging.config.dictConfig</vt:lpstr>
      <vt:lpstr>Пример JSON-конфига логирования в многоклассовом приложении</vt:lpstr>
      <vt:lpstr>Код с использованием dictConfig </vt:lpstr>
      <vt:lpstr>Результат работы программы</vt:lpstr>
      <vt:lpstr>Пояснения к программе</vt:lpstr>
      <vt:lpstr>Полезные ссылки</vt:lpstr>
      <vt:lpstr>«Авторский рецепт» логов</vt:lpstr>
      <vt:lpstr>Хранение логов в БД</vt:lpstr>
      <vt:lpstr>Специализированные инструменты: ELK</vt:lpstr>
      <vt:lpstr>Graylog</vt:lpstr>
      <vt:lpstr>Sentry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Валерий Студенников</dc:creator>
  <cp:lastModifiedBy>Валерий Студенников</cp:lastModifiedBy>
  <cp:revision>14</cp:revision>
  <dcterms:created xsi:type="dcterms:W3CDTF">2023-08-25T13:10:39Z</dcterms:created>
  <dcterms:modified xsi:type="dcterms:W3CDTF">2023-11-11T07:31:21Z</dcterms:modified>
</cp:coreProperties>
</file>