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33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</p:sldMasterIdLst>
  <p:notesMasterIdLst>
    <p:notesMasterId r:id="rId95"/>
  </p:notesMasterIdLst>
  <p:sldIdLst>
    <p:sldId id="377" r:id="rId2"/>
    <p:sldId id="257" r:id="rId3"/>
    <p:sldId id="285" r:id="rId4"/>
    <p:sldId id="271" r:id="rId5"/>
    <p:sldId id="265" r:id="rId6"/>
    <p:sldId id="267" r:id="rId7"/>
    <p:sldId id="289" r:id="rId8"/>
    <p:sldId id="297" r:id="rId9"/>
    <p:sldId id="274" r:id="rId10"/>
    <p:sldId id="261" r:id="rId11"/>
    <p:sldId id="263" r:id="rId12"/>
    <p:sldId id="298" r:id="rId13"/>
    <p:sldId id="268" r:id="rId14"/>
    <p:sldId id="269" r:id="rId15"/>
    <p:sldId id="299" r:id="rId16"/>
    <p:sldId id="300" r:id="rId17"/>
    <p:sldId id="272" r:id="rId18"/>
    <p:sldId id="378" r:id="rId19"/>
    <p:sldId id="349" r:id="rId20"/>
    <p:sldId id="350" r:id="rId21"/>
    <p:sldId id="302" r:id="rId22"/>
    <p:sldId id="303" r:id="rId23"/>
    <p:sldId id="307" r:id="rId24"/>
    <p:sldId id="304" r:id="rId25"/>
    <p:sldId id="305" r:id="rId26"/>
    <p:sldId id="306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351" r:id="rId37"/>
    <p:sldId id="317" r:id="rId38"/>
    <p:sldId id="318" r:id="rId39"/>
    <p:sldId id="320" r:id="rId40"/>
    <p:sldId id="321" r:id="rId41"/>
    <p:sldId id="322" r:id="rId42"/>
    <p:sldId id="323" r:id="rId43"/>
    <p:sldId id="324" r:id="rId44"/>
    <p:sldId id="325" r:id="rId45"/>
    <p:sldId id="326" r:id="rId46"/>
    <p:sldId id="319" r:id="rId47"/>
    <p:sldId id="327" r:id="rId48"/>
    <p:sldId id="328" r:id="rId49"/>
    <p:sldId id="329" r:id="rId50"/>
    <p:sldId id="346" r:id="rId51"/>
    <p:sldId id="347" r:id="rId52"/>
    <p:sldId id="348" r:id="rId53"/>
    <p:sldId id="330" r:id="rId54"/>
    <p:sldId id="331" r:id="rId55"/>
    <p:sldId id="332" r:id="rId56"/>
    <p:sldId id="333" r:id="rId57"/>
    <p:sldId id="334" r:id="rId58"/>
    <p:sldId id="335" r:id="rId59"/>
    <p:sldId id="336" r:id="rId60"/>
    <p:sldId id="337" r:id="rId61"/>
    <p:sldId id="341" r:id="rId62"/>
    <p:sldId id="342" r:id="rId63"/>
    <p:sldId id="343" r:id="rId64"/>
    <p:sldId id="371" r:id="rId65"/>
    <p:sldId id="352" r:id="rId66"/>
    <p:sldId id="370" r:id="rId67"/>
    <p:sldId id="353" r:id="rId68"/>
    <p:sldId id="354" r:id="rId69"/>
    <p:sldId id="356" r:id="rId70"/>
    <p:sldId id="355" r:id="rId71"/>
    <p:sldId id="357" r:id="rId72"/>
    <p:sldId id="380" r:id="rId73"/>
    <p:sldId id="372" r:id="rId74"/>
    <p:sldId id="374" r:id="rId75"/>
    <p:sldId id="373" r:id="rId76"/>
    <p:sldId id="358" r:id="rId77"/>
    <p:sldId id="375" r:id="rId78"/>
    <p:sldId id="359" r:id="rId79"/>
    <p:sldId id="376" r:id="rId80"/>
    <p:sldId id="360" r:id="rId81"/>
    <p:sldId id="361" r:id="rId82"/>
    <p:sldId id="363" r:id="rId83"/>
    <p:sldId id="362" r:id="rId84"/>
    <p:sldId id="364" r:id="rId85"/>
    <p:sldId id="365" r:id="rId86"/>
    <p:sldId id="366" r:id="rId87"/>
    <p:sldId id="367" r:id="rId88"/>
    <p:sldId id="368" r:id="rId89"/>
    <p:sldId id="369" r:id="rId90"/>
    <p:sldId id="338" r:id="rId91"/>
    <p:sldId id="339" r:id="rId92"/>
    <p:sldId id="340" r:id="rId93"/>
    <p:sldId id="379" r:id="rId9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7"/>
    <p:restoredTop sz="91528"/>
  </p:normalViewPr>
  <p:slideViewPr>
    <p:cSldViewPr snapToGrid="0">
      <p:cViewPr varScale="1">
        <p:scale>
          <a:sx n="124" d="100"/>
          <a:sy n="124" d="100"/>
        </p:scale>
        <p:origin x="440" y="176"/>
      </p:cViewPr>
      <p:guideLst/>
    </p:cSldViewPr>
  </p:slideViewPr>
  <p:outlineViewPr>
    <p:cViewPr>
      <p:scale>
        <a:sx n="33" d="100"/>
        <a:sy n="33" d="100"/>
      </p:scale>
      <p:origin x="0" y="-9976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222EB8-65E2-AB4E-95FC-DDFD7832DB66}" type="doc">
      <dgm:prSet loTypeId="urn:microsoft.com/office/officeart/2005/8/layout/pyramid2" loCatId="" qsTypeId="urn:microsoft.com/office/officeart/2005/8/quickstyle/simple1" qsCatId="simple" csTypeId="urn:microsoft.com/office/officeart/2005/8/colors/accent1_2" csCatId="accent1" phldr="1"/>
      <dgm:spPr/>
    </dgm:pt>
    <dgm:pt modelId="{06DEC768-5F75-F546-A191-2ABD4FCD602B}">
      <dgm:prSet phldrT="[Текст]"/>
      <dgm:spPr/>
      <dgm:t>
        <a:bodyPr/>
        <a:lstStyle/>
        <a:p>
          <a:r>
            <a:rPr lang="ru-RU" dirty="0"/>
            <a:t>Системное тестирование</a:t>
          </a:r>
        </a:p>
      </dgm:t>
    </dgm:pt>
    <dgm:pt modelId="{D7A5761E-0ECF-0B4A-A405-679FD54294C5}" type="parTrans" cxnId="{A916F513-3AA1-BB43-9CB0-B4768F037ABE}">
      <dgm:prSet/>
      <dgm:spPr/>
      <dgm:t>
        <a:bodyPr/>
        <a:lstStyle/>
        <a:p>
          <a:endParaRPr lang="ru-RU"/>
        </a:p>
      </dgm:t>
    </dgm:pt>
    <dgm:pt modelId="{A5844CD7-0516-534D-9C83-78326B4B5D27}" type="sibTrans" cxnId="{A916F513-3AA1-BB43-9CB0-B4768F037ABE}">
      <dgm:prSet/>
      <dgm:spPr/>
      <dgm:t>
        <a:bodyPr/>
        <a:lstStyle/>
        <a:p>
          <a:endParaRPr lang="ru-RU"/>
        </a:p>
      </dgm:t>
    </dgm:pt>
    <dgm:pt modelId="{84656858-877F-C848-8D40-C3B69BD0F292}">
      <dgm:prSet phldrT="[Текст]"/>
      <dgm:spPr/>
      <dgm:t>
        <a:bodyPr/>
        <a:lstStyle/>
        <a:p>
          <a:r>
            <a:rPr lang="ru-RU" dirty="0"/>
            <a:t>Интеграционное тестирование</a:t>
          </a:r>
        </a:p>
      </dgm:t>
    </dgm:pt>
    <dgm:pt modelId="{C5A60B84-D63C-F445-8CA3-B832C8ECC92E}" type="parTrans" cxnId="{EA5E8384-8899-0843-A533-020C3FC7F10F}">
      <dgm:prSet/>
      <dgm:spPr/>
      <dgm:t>
        <a:bodyPr/>
        <a:lstStyle/>
        <a:p>
          <a:endParaRPr lang="ru-RU"/>
        </a:p>
      </dgm:t>
    </dgm:pt>
    <dgm:pt modelId="{A692D1D9-D9D1-9545-85A9-2665C31107C0}" type="sibTrans" cxnId="{EA5E8384-8899-0843-A533-020C3FC7F10F}">
      <dgm:prSet/>
      <dgm:spPr/>
      <dgm:t>
        <a:bodyPr/>
        <a:lstStyle/>
        <a:p>
          <a:endParaRPr lang="ru-RU"/>
        </a:p>
      </dgm:t>
    </dgm:pt>
    <dgm:pt modelId="{A1BCB6E4-5D7C-8540-BB1D-A04178FDFCB2}">
      <dgm:prSet phldrT="[Текст]"/>
      <dgm:spPr/>
      <dgm:t>
        <a:bodyPr/>
        <a:lstStyle/>
        <a:p>
          <a:r>
            <a:rPr lang="ru-RU" dirty="0"/>
            <a:t>Модульное тестирование</a:t>
          </a:r>
        </a:p>
      </dgm:t>
    </dgm:pt>
    <dgm:pt modelId="{F41DFAA1-DD8A-5D46-B815-75397EF1B996}" type="parTrans" cxnId="{40D641D1-8CBF-2945-805A-D3E9220FDBD7}">
      <dgm:prSet/>
      <dgm:spPr/>
      <dgm:t>
        <a:bodyPr/>
        <a:lstStyle/>
        <a:p>
          <a:endParaRPr lang="ru-RU"/>
        </a:p>
      </dgm:t>
    </dgm:pt>
    <dgm:pt modelId="{93F99EDB-9132-844D-A34E-879D1F047DE8}" type="sibTrans" cxnId="{40D641D1-8CBF-2945-805A-D3E9220FDBD7}">
      <dgm:prSet/>
      <dgm:spPr/>
      <dgm:t>
        <a:bodyPr/>
        <a:lstStyle/>
        <a:p>
          <a:endParaRPr lang="ru-RU"/>
        </a:p>
      </dgm:t>
    </dgm:pt>
    <dgm:pt modelId="{EC09E9F6-BC23-B94F-94A7-E4F28DB228B4}" type="pres">
      <dgm:prSet presAssocID="{68222EB8-65E2-AB4E-95FC-DDFD7832DB66}" presName="compositeShape" presStyleCnt="0">
        <dgm:presLayoutVars>
          <dgm:dir/>
          <dgm:resizeHandles/>
        </dgm:presLayoutVars>
      </dgm:prSet>
      <dgm:spPr/>
    </dgm:pt>
    <dgm:pt modelId="{588AA112-5472-024C-9C80-B980F66542F6}" type="pres">
      <dgm:prSet presAssocID="{68222EB8-65E2-AB4E-95FC-DDFD7832DB66}" presName="pyramid" presStyleLbl="node1" presStyleIdx="0" presStyleCnt="1" custLinFactNeighborX="-37870" custLinFactNeighborY="882"/>
      <dgm:spPr/>
    </dgm:pt>
    <dgm:pt modelId="{400D9D9C-E9D5-AE4E-8E80-679326535E36}" type="pres">
      <dgm:prSet presAssocID="{68222EB8-65E2-AB4E-95FC-DDFD7832DB66}" presName="theList" presStyleCnt="0"/>
      <dgm:spPr/>
    </dgm:pt>
    <dgm:pt modelId="{508E0FE2-53D6-A04E-9B16-3337380F36B1}" type="pres">
      <dgm:prSet presAssocID="{06DEC768-5F75-F546-A191-2ABD4FCD602B}" presName="aNode" presStyleLbl="fgAcc1" presStyleIdx="0" presStyleCnt="3">
        <dgm:presLayoutVars>
          <dgm:bulletEnabled val="1"/>
        </dgm:presLayoutVars>
      </dgm:prSet>
      <dgm:spPr/>
    </dgm:pt>
    <dgm:pt modelId="{9B07BD91-2307-ED45-96BA-83AD46FDD998}" type="pres">
      <dgm:prSet presAssocID="{06DEC768-5F75-F546-A191-2ABD4FCD602B}" presName="aSpace" presStyleCnt="0"/>
      <dgm:spPr/>
    </dgm:pt>
    <dgm:pt modelId="{E557E290-9BFE-4F45-B12D-49F4D1A66144}" type="pres">
      <dgm:prSet presAssocID="{84656858-877F-C848-8D40-C3B69BD0F292}" presName="aNode" presStyleLbl="fgAcc1" presStyleIdx="1" presStyleCnt="3">
        <dgm:presLayoutVars>
          <dgm:bulletEnabled val="1"/>
        </dgm:presLayoutVars>
      </dgm:prSet>
      <dgm:spPr/>
    </dgm:pt>
    <dgm:pt modelId="{CE9EA10E-7356-5B40-867B-2F71762A64A7}" type="pres">
      <dgm:prSet presAssocID="{84656858-877F-C848-8D40-C3B69BD0F292}" presName="aSpace" presStyleCnt="0"/>
      <dgm:spPr/>
    </dgm:pt>
    <dgm:pt modelId="{9F4207BE-2951-5B4D-BCBA-18A3CBED9098}" type="pres">
      <dgm:prSet presAssocID="{A1BCB6E4-5D7C-8540-BB1D-A04178FDFCB2}" presName="aNode" presStyleLbl="fgAcc1" presStyleIdx="2" presStyleCnt="3">
        <dgm:presLayoutVars>
          <dgm:bulletEnabled val="1"/>
        </dgm:presLayoutVars>
      </dgm:prSet>
      <dgm:spPr/>
    </dgm:pt>
    <dgm:pt modelId="{4CF4FAF1-023F-F54A-A6FB-DF0DB8C7AFED}" type="pres">
      <dgm:prSet presAssocID="{A1BCB6E4-5D7C-8540-BB1D-A04178FDFCB2}" presName="aSpace" presStyleCnt="0"/>
      <dgm:spPr/>
    </dgm:pt>
  </dgm:ptLst>
  <dgm:cxnLst>
    <dgm:cxn modelId="{A916F513-3AA1-BB43-9CB0-B4768F037ABE}" srcId="{68222EB8-65E2-AB4E-95FC-DDFD7832DB66}" destId="{06DEC768-5F75-F546-A191-2ABD4FCD602B}" srcOrd="0" destOrd="0" parTransId="{D7A5761E-0ECF-0B4A-A405-679FD54294C5}" sibTransId="{A5844CD7-0516-534D-9C83-78326B4B5D27}"/>
    <dgm:cxn modelId="{AD316930-104E-9D44-B4B9-5574C5D40211}" type="presOf" srcId="{A1BCB6E4-5D7C-8540-BB1D-A04178FDFCB2}" destId="{9F4207BE-2951-5B4D-BCBA-18A3CBED9098}" srcOrd="0" destOrd="0" presId="urn:microsoft.com/office/officeart/2005/8/layout/pyramid2"/>
    <dgm:cxn modelId="{744C8B7D-9146-874B-94EC-A15A9B843E73}" type="presOf" srcId="{68222EB8-65E2-AB4E-95FC-DDFD7832DB66}" destId="{EC09E9F6-BC23-B94F-94A7-E4F28DB228B4}" srcOrd="0" destOrd="0" presId="urn:microsoft.com/office/officeart/2005/8/layout/pyramid2"/>
    <dgm:cxn modelId="{F364D483-79A9-D646-A183-B62F6407BEC1}" type="presOf" srcId="{06DEC768-5F75-F546-A191-2ABD4FCD602B}" destId="{508E0FE2-53D6-A04E-9B16-3337380F36B1}" srcOrd="0" destOrd="0" presId="urn:microsoft.com/office/officeart/2005/8/layout/pyramid2"/>
    <dgm:cxn modelId="{EA5E8384-8899-0843-A533-020C3FC7F10F}" srcId="{68222EB8-65E2-AB4E-95FC-DDFD7832DB66}" destId="{84656858-877F-C848-8D40-C3B69BD0F292}" srcOrd="1" destOrd="0" parTransId="{C5A60B84-D63C-F445-8CA3-B832C8ECC92E}" sibTransId="{A692D1D9-D9D1-9545-85A9-2665C31107C0}"/>
    <dgm:cxn modelId="{90913C89-23E7-5C4F-B2B7-4E03D96F0AB3}" type="presOf" srcId="{84656858-877F-C848-8D40-C3B69BD0F292}" destId="{E557E290-9BFE-4F45-B12D-49F4D1A66144}" srcOrd="0" destOrd="0" presId="urn:microsoft.com/office/officeart/2005/8/layout/pyramid2"/>
    <dgm:cxn modelId="{40D641D1-8CBF-2945-805A-D3E9220FDBD7}" srcId="{68222EB8-65E2-AB4E-95FC-DDFD7832DB66}" destId="{A1BCB6E4-5D7C-8540-BB1D-A04178FDFCB2}" srcOrd="2" destOrd="0" parTransId="{F41DFAA1-DD8A-5D46-B815-75397EF1B996}" sibTransId="{93F99EDB-9132-844D-A34E-879D1F047DE8}"/>
    <dgm:cxn modelId="{9210461D-12A2-6A46-932B-21B667F8D5DF}" type="presParOf" srcId="{EC09E9F6-BC23-B94F-94A7-E4F28DB228B4}" destId="{588AA112-5472-024C-9C80-B980F66542F6}" srcOrd="0" destOrd="0" presId="urn:microsoft.com/office/officeart/2005/8/layout/pyramid2"/>
    <dgm:cxn modelId="{C8DA9AB0-6F7E-BE48-997F-46037FF2CB1E}" type="presParOf" srcId="{EC09E9F6-BC23-B94F-94A7-E4F28DB228B4}" destId="{400D9D9C-E9D5-AE4E-8E80-679326535E36}" srcOrd="1" destOrd="0" presId="urn:microsoft.com/office/officeart/2005/8/layout/pyramid2"/>
    <dgm:cxn modelId="{F6B2A939-2A59-0148-8BF9-E6CC6FC1F905}" type="presParOf" srcId="{400D9D9C-E9D5-AE4E-8E80-679326535E36}" destId="{508E0FE2-53D6-A04E-9B16-3337380F36B1}" srcOrd="0" destOrd="0" presId="urn:microsoft.com/office/officeart/2005/8/layout/pyramid2"/>
    <dgm:cxn modelId="{8E77F612-2D1D-0B4E-B4DD-18FE2D7A415F}" type="presParOf" srcId="{400D9D9C-E9D5-AE4E-8E80-679326535E36}" destId="{9B07BD91-2307-ED45-96BA-83AD46FDD998}" srcOrd="1" destOrd="0" presId="urn:microsoft.com/office/officeart/2005/8/layout/pyramid2"/>
    <dgm:cxn modelId="{E897C4C0-7076-494F-8683-0183FD4FA7F5}" type="presParOf" srcId="{400D9D9C-E9D5-AE4E-8E80-679326535E36}" destId="{E557E290-9BFE-4F45-B12D-49F4D1A66144}" srcOrd="2" destOrd="0" presId="urn:microsoft.com/office/officeart/2005/8/layout/pyramid2"/>
    <dgm:cxn modelId="{D36589E3-4174-4A40-A6B9-9A9D12BB2D16}" type="presParOf" srcId="{400D9D9C-E9D5-AE4E-8E80-679326535E36}" destId="{CE9EA10E-7356-5B40-867B-2F71762A64A7}" srcOrd="3" destOrd="0" presId="urn:microsoft.com/office/officeart/2005/8/layout/pyramid2"/>
    <dgm:cxn modelId="{B9E8D507-8FA8-E641-88C5-2FABA16BCA19}" type="presParOf" srcId="{400D9D9C-E9D5-AE4E-8E80-679326535E36}" destId="{9F4207BE-2951-5B4D-BCBA-18A3CBED9098}" srcOrd="4" destOrd="0" presId="urn:microsoft.com/office/officeart/2005/8/layout/pyramid2"/>
    <dgm:cxn modelId="{03B5615B-D31E-1443-B686-EFD3A1A4617B}" type="presParOf" srcId="{400D9D9C-E9D5-AE4E-8E80-679326535E36}" destId="{4CF4FAF1-023F-F54A-A6FB-DF0DB8C7AFED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 custT="1"/>
      <dgm:spPr/>
      <dgm:t>
        <a:bodyPr/>
        <a:lstStyle/>
        <a:p>
          <a:pPr algn="ctr"/>
          <a:r>
            <a:rPr lang="ru-RU" sz="2000" b="1" dirty="0"/>
            <a:t>Модульное</a:t>
          </a:r>
          <a:r>
            <a:rPr lang="ru-RU" sz="1800" b="1" dirty="0"/>
            <a:t> </a:t>
          </a:r>
          <a:r>
            <a:rPr lang="ru-RU" sz="2000" b="1" dirty="0"/>
            <a:t>тестирование </a:t>
          </a:r>
          <a:endParaRPr lang="ru-RU" sz="1800" b="1" dirty="0"/>
        </a:p>
        <a:p>
          <a:pPr algn="ctr"/>
          <a:r>
            <a:rPr lang="ru-RU" sz="1800" dirty="0"/>
            <a:t>Тестируются отдельные модули или компоненты системы.</a:t>
          </a:r>
          <a:r>
            <a:rPr lang="en-US" sz="1800" dirty="0"/>
            <a:t> </a:t>
          </a:r>
          <a:endParaRPr lang="ru-RU" sz="1600" dirty="0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ru-RU" sz="2000" b="1" cap="none" baseline="0" dirty="0"/>
            <a:t>Цель</a:t>
          </a:r>
        </a:p>
        <a:p>
          <a:pPr>
            <a:lnSpc>
              <a:spcPct val="100000"/>
            </a:lnSpc>
            <a:defRPr cap="all"/>
          </a:pPr>
          <a:r>
            <a:rPr lang="ru-RU" sz="1800" cap="none" baseline="0" dirty="0"/>
            <a:t>Проверить правильность работы каждой единицы программного кода</a:t>
          </a:r>
          <a:endParaRPr lang="en-US" sz="1800" cap="none" baseline="0" dirty="0"/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ru-RU" sz="2000" b="1" cap="none" baseline="0" dirty="0"/>
            <a:t>Единица тестирования</a:t>
          </a:r>
        </a:p>
        <a:p>
          <a:pPr>
            <a:lnSpc>
              <a:spcPct val="100000"/>
            </a:lnSpc>
            <a:defRPr cap="all"/>
          </a:pPr>
          <a:r>
            <a:rPr lang="ru-RU" sz="1800" cap="none" baseline="0" dirty="0"/>
            <a:t>Функция, метод, объект или модуль</a:t>
          </a:r>
          <a:endParaRPr lang="en-US" sz="1800" cap="none" baseline="0" dirty="0"/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2E0F48A2-3936-4E37-B7F7-64356FBF610A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ru-RU" sz="2000" b="1" cap="none" baseline="0" dirty="0"/>
            <a:t>Исполнитель</a:t>
          </a:r>
        </a:p>
        <a:p>
          <a:pPr>
            <a:lnSpc>
              <a:spcPct val="100000"/>
            </a:lnSpc>
            <a:defRPr cap="all"/>
          </a:pPr>
          <a:r>
            <a:rPr lang="ru-RU" sz="1800" cap="none" baseline="0" dirty="0"/>
            <a:t>Разработчик модуля</a:t>
          </a:r>
          <a:endParaRPr lang="en-US" sz="1800" cap="none" baseline="0" dirty="0"/>
        </a:p>
      </dgm:t>
    </dgm:pt>
    <dgm:pt modelId="{4E4D394E-1510-4597-BE78-257F69DEAD7D}" type="parTrans" cxnId="{9120B828-9E6C-4541-AAF7-243C09B771F1}">
      <dgm:prSet/>
      <dgm:spPr/>
      <dgm:t>
        <a:bodyPr/>
        <a:lstStyle/>
        <a:p>
          <a:endParaRPr lang="en-US"/>
        </a:p>
      </dgm:t>
    </dgm:pt>
    <dgm:pt modelId="{0CACC1BD-8942-4DD1-8E3A-11BCE8B50F81}" type="sibTrans" cxnId="{9120B828-9E6C-4541-AAF7-243C09B771F1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4"/>
      <dgm:spPr/>
    </dgm:pt>
    <dgm:pt modelId="{7C175B98-93F4-4D7C-BB95-1514AB879CD5}" type="pres">
      <dgm:prSet presAssocID="{40FC4FFE-8987-4A26-B7F4-8A516F18ADA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 outline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4" custScaleX="122598" custScaleY="147099" custLinFactNeighborY="15518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4"/>
      <dgm:spPr/>
    </dgm:pt>
    <dgm:pt modelId="{DB4CA7C4-FCA1-4127-B20A-2A5C031A3CF4}" type="pres">
      <dgm:prSet presAssocID="{49225C73-1633-42F1-AB3B-7CB183E5F8B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 outline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4" custScaleX="135160" custScaleY="147374" custLinFactNeighborX="1269" custLinFactNeighborY="13692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4"/>
      <dgm:spPr/>
    </dgm:pt>
    <dgm:pt modelId="{39509775-983E-4110-B989-EE2CD6514BE0}" type="pres">
      <dgm:prSet presAssocID="{1C383F32-22E8-4F62-A3E0-BDC3D5F4899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ube outline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4" custScaleX="113233" custScaleY="127600">
        <dgm:presLayoutVars>
          <dgm:chMax val="1"/>
          <dgm:chPref val="1"/>
        </dgm:presLayoutVars>
      </dgm:prSet>
      <dgm:spPr/>
    </dgm:pt>
    <dgm:pt modelId="{DBF57B99-91EC-42FF-A811-28ADF375AA0C}" type="pres">
      <dgm:prSet presAssocID="{8500F72A-2C6D-4FDF-9C1D-CA691380EB0B}" presName="sibTrans" presStyleCnt="0"/>
      <dgm:spPr/>
    </dgm:pt>
    <dgm:pt modelId="{320EC4AB-61D8-4840-BB44-5D0F55CBCEE7}" type="pres">
      <dgm:prSet presAssocID="{2E0F48A2-3936-4E37-B7F7-64356FBF610A}" presName="compNode" presStyleCnt="0"/>
      <dgm:spPr/>
    </dgm:pt>
    <dgm:pt modelId="{C8B9267E-8755-48DF-8278-4B0E94BD78ED}" type="pres">
      <dgm:prSet presAssocID="{2E0F48A2-3936-4E37-B7F7-64356FBF610A}" presName="iconBgRect" presStyleLbl="bgShp" presStyleIdx="3" presStyleCnt="4"/>
      <dgm:spPr/>
    </dgm:pt>
    <dgm:pt modelId="{0FF48C46-3DD0-440C-9A76-24642D93703E}" type="pres">
      <dgm:prSet presAssocID="{2E0F48A2-3936-4E37-B7F7-64356FBF610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tificial Intelligence outline"/>
        </a:ext>
      </dgm:extLst>
    </dgm:pt>
    <dgm:pt modelId="{157A48BC-DF04-4E44-8E67-17A5DB8206AA}" type="pres">
      <dgm:prSet presAssocID="{2E0F48A2-3936-4E37-B7F7-64356FBF610A}" presName="spaceRect" presStyleCnt="0"/>
      <dgm:spPr/>
    </dgm:pt>
    <dgm:pt modelId="{DADEA3DF-1628-4A26-9B8B-34625B4AFAAC}" type="pres">
      <dgm:prSet presAssocID="{2E0F48A2-3936-4E37-B7F7-64356FBF610A}" presName="textRect" presStyleLbl="revTx" presStyleIdx="3" presStyleCnt="4" custScaleX="118386" custScaleY="127600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9120B828-9E6C-4541-AAF7-243C09B771F1}" srcId="{01A66772-F185-4D58-B8BB-E9370D7A7A2B}" destId="{2E0F48A2-3936-4E37-B7F7-64356FBF610A}" srcOrd="3" destOrd="0" parTransId="{4E4D394E-1510-4597-BE78-257F69DEAD7D}" sibTransId="{0CACC1BD-8942-4DD1-8E3A-11BCE8B50F81}"/>
    <dgm:cxn modelId="{6565205D-6B8D-4BF9-A459-5B2C1CCC9649}" type="presOf" srcId="{2E0F48A2-3936-4E37-B7F7-64356FBF610A}" destId="{DADEA3DF-1628-4A26-9B8B-34625B4AFAAC}" srcOrd="0" destOrd="0" presId="urn:microsoft.com/office/officeart/2018/5/layout/IconCircleLabelList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  <dgm:cxn modelId="{57D9891E-069B-4307-9233-0305FEE8CC03}" type="presParOf" srcId="{50B3CE7C-E10B-4E23-BD93-03664997C932}" destId="{DBF57B99-91EC-42FF-A811-28ADF375AA0C}" srcOrd="5" destOrd="0" presId="urn:microsoft.com/office/officeart/2018/5/layout/IconCircleLabelList"/>
    <dgm:cxn modelId="{D04DD5C0-ED7A-412D-9BAE-2A031DFBAD08}" type="presParOf" srcId="{50B3CE7C-E10B-4E23-BD93-03664997C932}" destId="{320EC4AB-61D8-4840-BB44-5D0F55CBCEE7}" srcOrd="6" destOrd="0" presId="urn:microsoft.com/office/officeart/2018/5/layout/IconCircleLabelList"/>
    <dgm:cxn modelId="{356537F4-584D-4A4C-9380-17F286F343C7}" type="presParOf" srcId="{320EC4AB-61D8-4840-BB44-5D0F55CBCEE7}" destId="{C8B9267E-8755-48DF-8278-4B0E94BD78ED}" srcOrd="0" destOrd="0" presId="urn:microsoft.com/office/officeart/2018/5/layout/IconCircleLabelList"/>
    <dgm:cxn modelId="{0D0EB6D3-1BCC-4707-B823-AC4891CFDF25}" type="presParOf" srcId="{320EC4AB-61D8-4840-BB44-5D0F55CBCEE7}" destId="{0FF48C46-3DD0-440C-9A76-24642D93703E}" srcOrd="1" destOrd="0" presId="urn:microsoft.com/office/officeart/2018/5/layout/IconCircleLabelList"/>
    <dgm:cxn modelId="{2C76BBE3-0627-4849-AEBA-7760E1E669AD}" type="presParOf" srcId="{320EC4AB-61D8-4840-BB44-5D0F55CBCEE7}" destId="{157A48BC-DF04-4E44-8E67-17A5DB8206AA}" srcOrd="2" destOrd="0" presId="urn:microsoft.com/office/officeart/2018/5/layout/IconCircleLabelList"/>
    <dgm:cxn modelId="{396AF23C-F58B-4E32-A9D1-DCF2A09FB0B4}" type="presParOf" srcId="{320EC4AB-61D8-4840-BB44-5D0F55CBCEE7}" destId="{DADEA3DF-1628-4A26-9B8B-34625B4AFAA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8AA112-5472-024C-9C80-B980F66542F6}">
      <dsp:nvSpPr>
        <dsp:cNvPr id="0" name=""/>
        <dsp:cNvSpPr/>
      </dsp:nvSpPr>
      <dsp:spPr>
        <a:xfrm>
          <a:off x="0" y="0"/>
          <a:ext cx="2875773" cy="4658854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8E0FE2-53D6-A04E-9B16-3337380F36B1}">
      <dsp:nvSpPr>
        <dsp:cNvPr id="0" name=""/>
        <dsp:cNvSpPr/>
      </dsp:nvSpPr>
      <dsp:spPr>
        <a:xfrm>
          <a:off x="1437886" y="468387"/>
          <a:ext cx="1869252" cy="110283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Системное тестирование</a:t>
          </a:r>
        </a:p>
      </dsp:txBody>
      <dsp:txXfrm>
        <a:off x="1491722" y="522223"/>
        <a:ext cx="1761580" cy="995166"/>
      </dsp:txXfrm>
    </dsp:sp>
    <dsp:sp modelId="{E557E290-9BFE-4F45-B12D-49F4D1A66144}">
      <dsp:nvSpPr>
        <dsp:cNvPr id="0" name=""/>
        <dsp:cNvSpPr/>
      </dsp:nvSpPr>
      <dsp:spPr>
        <a:xfrm>
          <a:off x="1437886" y="1709080"/>
          <a:ext cx="1869252" cy="110283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Интеграционное тестирование</a:t>
          </a:r>
        </a:p>
      </dsp:txBody>
      <dsp:txXfrm>
        <a:off x="1491722" y="1762916"/>
        <a:ext cx="1761580" cy="995166"/>
      </dsp:txXfrm>
    </dsp:sp>
    <dsp:sp modelId="{9F4207BE-2951-5B4D-BCBA-18A3CBED9098}">
      <dsp:nvSpPr>
        <dsp:cNvPr id="0" name=""/>
        <dsp:cNvSpPr/>
      </dsp:nvSpPr>
      <dsp:spPr>
        <a:xfrm>
          <a:off x="1437886" y="2949773"/>
          <a:ext cx="1869252" cy="110283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Модульное тестирование</a:t>
          </a:r>
        </a:p>
      </dsp:txBody>
      <dsp:txXfrm>
        <a:off x="1491722" y="3003609"/>
        <a:ext cx="1761580" cy="9951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857092" y="346804"/>
          <a:ext cx="1289972" cy="128997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132004" y="621716"/>
          <a:ext cx="740148" cy="7401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205783" y="1907810"/>
          <a:ext cx="2592590" cy="2394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kern="1200" dirty="0"/>
            <a:t>Модульное</a:t>
          </a:r>
          <a:r>
            <a:rPr lang="ru-RU" sz="1800" b="1" kern="1200" dirty="0"/>
            <a:t> </a:t>
          </a:r>
          <a:r>
            <a:rPr lang="ru-RU" sz="2000" b="1" kern="1200" dirty="0"/>
            <a:t>тестирование </a:t>
          </a:r>
          <a:endParaRPr lang="ru-RU" sz="1800" b="1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Тестируются отдельные модули или компоненты системы.</a:t>
          </a:r>
          <a:r>
            <a:rPr lang="en-US" sz="1800" kern="1200" dirty="0"/>
            <a:t> </a:t>
          </a:r>
          <a:endParaRPr lang="ru-RU" sz="1600" kern="1200" dirty="0"/>
        </a:p>
      </dsp:txBody>
      <dsp:txXfrm>
        <a:off x="205783" y="1907810"/>
        <a:ext cx="2592590" cy="2394912"/>
      </dsp:txXfrm>
    </dsp:sp>
    <dsp:sp modelId="{BCD8CDD9-0C56-4401-ADB1-8B48DAB2C96F}">
      <dsp:nvSpPr>
        <dsp:cNvPr id="0" name=""/>
        <dsp:cNvSpPr/>
      </dsp:nvSpPr>
      <dsp:spPr>
        <a:xfrm>
          <a:off x="3952582" y="345684"/>
          <a:ext cx="1289972" cy="128997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227494" y="620597"/>
          <a:ext cx="740148" cy="7401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195284" y="1874723"/>
          <a:ext cx="2858240" cy="2399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000" b="1" kern="1200" cap="none" baseline="0" dirty="0"/>
            <a:t>Цель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800" kern="1200" cap="none" baseline="0" dirty="0"/>
            <a:t>Проверить правильность работы каждой единицы программного кода</a:t>
          </a:r>
          <a:endParaRPr lang="en-US" sz="1800" kern="1200" cap="none" baseline="0" dirty="0"/>
        </a:p>
      </dsp:txBody>
      <dsp:txXfrm>
        <a:off x="3195284" y="1874723"/>
        <a:ext cx="2858240" cy="2399390"/>
      </dsp:txXfrm>
    </dsp:sp>
    <dsp:sp modelId="{FF93E135-77D6-48A0-8871-9BC93D705D06}">
      <dsp:nvSpPr>
        <dsp:cNvPr id="0" name=""/>
        <dsp:cNvSpPr/>
      </dsp:nvSpPr>
      <dsp:spPr>
        <a:xfrm>
          <a:off x="6949051" y="426169"/>
          <a:ext cx="1289972" cy="128997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7223963" y="701081"/>
          <a:ext cx="740148" cy="7401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6396763" y="1893259"/>
          <a:ext cx="2394548" cy="2077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000" b="1" kern="1200" cap="none" baseline="0" dirty="0"/>
            <a:t>Единица тестирования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800" kern="1200" cap="none" baseline="0" dirty="0"/>
            <a:t>Функция, метод, объект или модуль</a:t>
          </a:r>
          <a:endParaRPr lang="en-US" sz="1800" kern="1200" cap="none" baseline="0" dirty="0"/>
        </a:p>
      </dsp:txBody>
      <dsp:txXfrm>
        <a:off x="6396763" y="1893259"/>
        <a:ext cx="2394548" cy="2077450"/>
      </dsp:txXfrm>
    </dsp:sp>
    <dsp:sp modelId="{C8B9267E-8755-48DF-8278-4B0E94BD78ED}">
      <dsp:nvSpPr>
        <dsp:cNvPr id="0" name=""/>
        <dsp:cNvSpPr/>
      </dsp:nvSpPr>
      <dsp:spPr>
        <a:xfrm>
          <a:off x="9768159" y="426169"/>
          <a:ext cx="1289972" cy="128997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F48C46-3DD0-440C-9A76-24642D93703E}">
      <dsp:nvSpPr>
        <dsp:cNvPr id="0" name=""/>
        <dsp:cNvSpPr/>
      </dsp:nvSpPr>
      <dsp:spPr>
        <a:xfrm>
          <a:off x="10043071" y="701081"/>
          <a:ext cx="740148" cy="7401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EA3DF-1628-4A26-9B8B-34625B4AFAAC}">
      <dsp:nvSpPr>
        <dsp:cNvPr id="0" name=""/>
        <dsp:cNvSpPr/>
      </dsp:nvSpPr>
      <dsp:spPr>
        <a:xfrm>
          <a:off x="9161385" y="1893259"/>
          <a:ext cx="2503519" cy="2077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000" b="1" kern="1200" cap="none" baseline="0" dirty="0"/>
            <a:t>Исполнитель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800" kern="1200" cap="none" baseline="0" dirty="0"/>
            <a:t>Разработчик модуля</a:t>
          </a:r>
          <a:endParaRPr lang="en-US" sz="1800" kern="1200" cap="none" baseline="0" dirty="0"/>
        </a:p>
      </dsp:txBody>
      <dsp:txXfrm>
        <a:off x="9161385" y="1893259"/>
        <a:ext cx="2503519" cy="20774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FDF21E-1034-8F44-8DD8-433D21F0AB9B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2D1B7-7291-ED40-89BC-F7DF240879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735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202124"/>
                </a:solidFill>
                <a:effectLst/>
                <a:latin typeface="Google Sans"/>
              </a:rPr>
              <a:t>Объемное тестирование </a:t>
            </a:r>
            <a: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  <a:t>(</a:t>
            </a:r>
            <a:r>
              <a:rPr lang="en" b="0" i="0" dirty="0" err="1">
                <a:solidFill>
                  <a:srgbClr val="202124"/>
                </a:solidFill>
                <a:effectLst/>
                <a:latin typeface="Google Sans"/>
              </a:rPr>
              <a:t>VolumeTesting</a:t>
            </a:r>
            <a:r>
              <a:rPr lang="en" b="0" i="0" dirty="0">
                <a:solidFill>
                  <a:srgbClr val="202124"/>
                </a:solidFill>
                <a:effectLst/>
                <a:latin typeface="Google Sans"/>
              </a:rPr>
              <a:t>) – </a:t>
            </a:r>
            <a:r>
              <a:rPr lang="ru-RU" b="0" i="0" dirty="0">
                <a:solidFill>
                  <a:srgbClr val="040C28"/>
                </a:solidFill>
                <a:effectLst/>
                <a:latin typeface="Google Sans"/>
              </a:rPr>
              <a:t>тестирование проводится с увеличением не нагрузки и времени работы, а количества используемых данных, которые хранятся и используются в приложении</a:t>
            </a:r>
            <a: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  <a:t>.</a:t>
            </a:r>
            <a:endParaRPr lang="en-US" b="0" i="0" dirty="0">
              <a:solidFill>
                <a:srgbClr val="202124"/>
              </a:solidFill>
              <a:effectLst/>
              <a:latin typeface="Google Sans"/>
            </a:endParaRPr>
          </a:p>
          <a:p>
            <a:r>
              <a:rPr lang="ru-RU" b="1" i="0" dirty="0">
                <a:solidFill>
                  <a:srgbClr val="202124"/>
                </a:solidFill>
                <a:effectLst/>
                <a:latin typeface="Google Sans"/>
              </a:rPr>
              <a:t>Конфигурационное тестирование</a:t>
            </a:r>
            <a: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  <a:t> (</a:t>
            </a:r>
            <a:r>
              <a:rPr lang="en" b="0" i="0" dirty="0">
                <a:solidFill>
                  <a:srgbClr val="202124"/>
                </a:solidFill>
                <a:effectLst/>
                <a:latin typeface="Google Sans"/>
              </a:rPr>
              <a:t>Configuration Testing) – </a:t>
            </a:r>
            <a:r>
              <a:rPr lang="ru-RU" b="0" i="0" dirty="0">
                <a:solidFill>
                  <a:srgbClr val="040C28"/>
                </a:solidFill>
                <a:effectLst/>
                <a:latin typeface="Google Sans"/>
              </a:rPr>
              <a:t>специальный вид тестирования, направленный на проверку работы программного обеспечения при различных конфигурациях системы</a:t>
            </a:r>
            <a: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  <a:t> (заявленных платформах, поддерживаемых драйверах, при различных конфигурациях компьютеров и т.п,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2D1B7-7291-ED40-89BC-F7DF240879B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966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2D1B7-7291-ED40-89BC-F7DF240879BB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693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" b="1" dirty="0" err="1">
                <a:effectLst/>
              </a:rPr>
              <a:t>rootdir</a:t>
            </a:r>
            <a:r>
              <a:rPr lang="en" b="1" dirty="0">
                <a:effectLst/>
              </a:rPr>
              <a:t>: /path/to/code/ch1/tasks, </a:t>
            </a:r>
            <a:r>
              <a:rPr lang="en" b="1" dirty="0" err="1">
                <a:effectLst/>
              </a:rPr>
              <a:t>inifile:</a:t>
            </a:r>
            <a:r>
              <a:rPr lang="en" b="0" i="0" dirty="0" err="1">
                <a:solidFill>
                  <a:srgbClr val="333333"/>
                </a:solidFill>
                <a:effectLst/>
                <a:latin typeface="-apple-system"/>
              </a:rPr>
              <a:t>rootdir</a:t>
            </a: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 — 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это самый верхний общий каталог для всех каталогов в которых ищется тестовый код. В </a:t>
            </a:r>
            <a:r>
              <a:rPr lang="en" b="0" i="0" dirty="0" err="1">
                <a:solidFill>
                  <a:srgbClr val="333333"/>
                </a:solidFill>
                <a:effectLst/>
                <a:latin typeface="-apple-system"/>
              </a:rPr>
              <a:t>inifile</a:t>
            </a: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 (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здесь пустой) перечислены используемые файлы конфигурации. Конфигурационными файлами могут быть </a:t>
            </a:r>
            <a:r>
              <a:rPr lang="en" b="0" i="0" dirty="0" err="1">
                <a:solidFill>
                  <a:srgbClr val="333333"/>
                </a:solidFill>
                <a:effectLst/>
                <a:latin typeface="-apple-system"/>
              </a:rPr>
              <a:t>pytest.ini</a:t>
            </a: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, </a:t>
            </a:r>
            <a:r>
              <a:rPr lang="en" b="0" i="0" dirty="0" err="1">
                <a:solidFill>
                  <a:srgbClr val="333333"/>
                </a:solidFill>
                <a:effectLst/>
                <a:latin typeface="-apple-system"/>
              </a:rPr>
              <a:t>tox.ini</a:t>
            </a: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 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или </a:t>
            </a:r>
            <a:r>
              <a:rPr lang="en" b="0" i="0" dirty="0" err="1">
                <a:solidFill>
                  <a:srgbClr val="333333"/>
                </a:solidFill>
                <a:effectLst/>
                <a:latin typeface="-apple-system"/>
              </a:rPr>
              <a:t>setup.cfg</a:t>
            </a: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. 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Более подробные сведения о конфигурационных файлах вы найдете в главе 6 «Конфигурация» на стр. 113.</a:t>
            </a:r>
          </a:p>
          <a:p>
            <a:pPr algn="l"/>
            <a:br>
              <a:rPr lang="ru-RU" dirty="0"/>
            </a:br>
            <a:r>
              <a:rPr lang="en" b="1" dirty="0">
                <a:effectLst/>
              </a:rPr>
              <a:t>collected 2 items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Это две тестовые функции в файле.</a:t>
            </a:r>
          </a:p>
          <a:p>
            <a:pPr algn="l"/>
            <a:br>
              <a:rPr lang="ru-RU" dirty="0"/>
            </a:br>
            <a:r>
              <a:rPr lang="en" b="1" dirty="0" err="1">
                <a:effectLst/>
              </a:rPr>
              <a:t>test_three.py</a:t>
            </a:r>
            <a:r>
              <a:rPr lang="en" b="1" dirty="0">
                <a:effectLst/>
              </a:rPr>
              <a:t> ..</a:t>
            </a:r>
            <a:r>
              <a:rPr lang="en" b="0" i="0" dirty="0" err="1">
                <a:solidFill>
                  <a:srgbClr val="333333"/>
                </a:solidFill>
                <a:effectLst/>
                <a:latin typeface="-apple-system"/>
              </a:rPr>
              <a:t>test_three.py</a:t>
            </a: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 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показывает тестируемый файл. Для каждого тестового файла есть одна строка. Две точки означают, что тесты пройдены — по одной точке для каждой тестовой функции или метода. Точки предназначены только для прохождения тестов. </a:t>
            </a: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Failures (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сбоев), </a:t>
            </a: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errors (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ошибок), </a:t>
            </a: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skips (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пропусков), </a:t>
            </a:r>
            <a:r>
              <a:rPr lang="en" b="0" i="0" dirty="0" err="1">
                <a:solidFill>
                  <a:srgbClr val="333333"/>
                </a:solidFill>
                <a:effectLst/>
                <a:latin typeface="-apple-system"/>
              </a:rPr>
              <a:t>xfails</a:t>
            </a: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, 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и </a:t>
            </a:r>
            <a:r>
              <a:rPr lang="en" b="0" i="0" dirty="0" err="1">
                <a:solidFill>
                  <a:srgbClr val="333333"/>
                </a:solidFill>
                <a:effectLst/>
                <a:latin typeface="-apple-system"/>
              </a:rPr>
              <a:t>xpasses</a:t>
            </a: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обозначаются с </a:t>
            </a: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F, E, s, x, 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и Х, соответственно. Если вы хотите видеть больше точек для прохождения тестов, используйте опцию -</a:t>
            </a: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v 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или --</a:t>
            </a: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verbose.</a:t>
            </a:r>
          </a:p>
          <a:p>
            <a:pPr algn="l"/>
            <a:br>
              <a:rPr lang="en" dirty="0"/>
            </a:br>
            <a:r>
              <a:rPr lang="en" dirty="0"/>
              <a:t>== 2 passed in 0.01 seconds ==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Эта строка относится к числу пройденных тестов и времени, затраченному на весь сеанс тестирования. При наличии непроходных тестов здесь также будет указан номер каждой категории.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2D1B7-7291-ED40-89BC-F7DF240879BB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394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 err="1">
                <a:solidFill>
                  <a:srgbClr val="333333"/>
                </a:solidFill>
                <a:effectLst/>
                <a:latin typeface="-apple-system"/>
              </a:rPr>
              <a:t>F</a:t>
            </a: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ixture 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имеет много значений в сообществе программирования и тестирования и даже в сообществе </a:t>
            </a: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Python.</a:t>
            </a:r>
            <a:b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</a:b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Я использую </a:t>
            </a:r>
            <a:r>
              <a:rPr lang="en" dirty="0"/>
              <a:t>fixture</a:t>
            </a: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, </a:t>
            </a:r>
            <a:r>
              <a:rPr lang="en" dirty="0"/>
              <a:t>fixture function</a:t>
            </a: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, 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и </a:t>
            </a:r>
            <a:r>
              <a:rPr lang="en" dirty="0"/>
              <a:t>fixture method</a:t>
            </a: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 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взаимозаменяемо, чтобы ссылаться на функции </a:t>
            </a:r>
            <a:r>
              <a:rPr lang="ru-RU" dirty="0"/>
              <a:t>@</a:t>
            </a:r>
            <a:r>
              <a:rPr lang="en" dirty="0" err="1"/>
              <a:t>pytest.fixture</a:t>
            </a:r>
            <a:r>
              <a:rPr lang="en" dirty="0"/>
              <a:t>()</a:t>
            </a: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, 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описанные в этой главе.</a:t>
            </a:r>
            <a:b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</a:b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Фикстура также может использоваться для обозначения ресурса, который ссылается функцией фикстуры.</a:t>
            </a:r>
            <a:b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</a:b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Функции </a:t>
            </a: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Fixture 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часто настраивают или извлекают некоторые данные, с которыми может работать тест.</a:t>
            </a:r>
            <a:b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</a:b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Иногда эти данные считаются фикстурой. Например, сообщество </a:t>
            </a: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Django 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часто использует фикстуру для обозначения некоторых исходных данных, которые загружаются в базу данных в начале приложения.</a:t>
            </a:r>
            <a:br>
              <a:rPr lang="ru-RU" dirty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2D1B7-7291-ED40-89BC-F7DF240879BB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8489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2D1B7-7291-ED40-89BC-F7DF240879BB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3544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92324B-2A96-36A1-96A7-BFAAE9B98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C527C6D-D54C-420D-309C-23A6B0E6A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B2811B-6D0B-2942-27C3-C492D5902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D14D-201E-3140-8B96-28BA02E75189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7B3253-90CC-4CBD-54AB-1A9D0ACA7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582106-B878-EEB3-464D-3C2EA2CFA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EB8FE-E773-2C4D-8C21-6CA70FE80B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499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423E3F-0FB4-2294-2C53-9A9B3E5FB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136E461-B391-C6FF-8E05-4FC2DE4B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B34EB0-F454-CE0D-FD4D-B100B3144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D14D-201E-3140-8B96-28BA02E75189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A2674C-643F-2D69-404C-1A7B9DB7B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1E3A65-15E1-25DC-86F7-D638A77F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EB8FE-E773-2C4D-8C21-6CA70FE80B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253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121342C-7AF0-809A-71E7-A76CC1EA41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2466620-3B10-64C6-4FE8-778C8A650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866D3F-2E77-3FD6-74EB-855184F3E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D14D-201E-3140-8B96-28BA02E75189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5C6FD3-F2A2-EC0A-4E18-B60C5F115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EB37B2-BE09-D003-3C67-65DFD4870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EB8FE-E773-2C4D-8C21-6CA70FE80B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765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4F9C89-5DA8-252E-108A-6BC863F64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7C0287-7990-1F7D-5E3F-E5CBD6689397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DE5DF4-986D-6F55-B48B-A0EC5597B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D14D-201E-3140-8B96-28BA02E75189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0A6A42-EBDA-3452-CF6A-0A653528B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D43534-41A7-7A42-0AE9-EB56C7E7F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EB8FE-E773-2C4D-8C21-6CA70FE80B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80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2D790F-4BA7-F175-CB55-42B8B4C37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DBAB1CE-AE29-7981-BDE4-5D3CAF2C9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EE7E1B-5676-B42F-8B50-CF1C635A9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D14D-201E-3140-8B96-28BA02E75189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89D17B-B64E-CE6C-1BD8-2ADDF2442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91AED2-0ADB-C8F1-A89D-6170A108D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EB8FE-E773-2C4D-8C21-6CA70FE80B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474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40AC72-1AC2-517B-7220-4C198263F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ED3B46-84EB-CAAB-786D-D7D394D4E7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DA23FBE-03B8-A814-8DE2-01155E094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DD4D3D-0893-4709-37A9-43219D324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D14D-201E-3140-8B96-28BA02E75189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1140774-D0AD-D978-60E9-CE8AED2DF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214FE1-4E9E-4F5B-B587-19FF03236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EB8FE-E773-2C4D-8C21-6CA70FE80B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309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318C40-F890-7ECC-9AB0-6AA548A4C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676DAB-404E-55E3-6F31-538BCA8B1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EDCA747-0E82-4890-88A3-783FBC079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14CFECF-6FB5-F576-2B20-6FB119D574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1020F1C-B670-96CD-6DC7-1CCC4C2D73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90CCF1B-A1B9-EA6F-1DA8-F792FAC52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D14D-201E-3140-8B96-28BA02E75189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02810A5-705F-7942-46E3-AE93FFDA9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FA88C1F-0A2E-E5D3-D450-4E7F8BF2E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EB8FE-E773-2C4D-8C21-6CA70FE80B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131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877317-DAE0-E489-62B9-8A0A0CBA8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55AF3CF-6BAE-D0B4-7A5A-B57332300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D14D-201E-3140-8B96-28BA02E75189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092CE1E-EE71-9E95-5A1F-5F5F553C0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5A6557A-0E9E-7090-FB6E-D946BF1BF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EB8FE-E773-2C4D-8C21-6CA70FE80B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013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4859035-184B-353D-97DE-B2521367A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D14D-201E-3140-8B96-28BA02E75189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F9EE7C1-D1DD-E55F-956D-2AB0DF7D6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E61118B-6637-C997-4AE3-D0DAC0C59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EB8FE-E773-2C4D-8C21-6CA70FE80B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617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8CA607-B800-ACB9-8BAD-6F3853355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D4D16B-85E7-12CF-1A74-B57A5DC0C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6F36055-5FE2-FD2F-C45F-76839BDE4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81355A3-0BBB-B047-3ED3-63FE55DA2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D14D-201E-3140-8B96-28BA02E75189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2538B8-4B44-82DA-4865-692AA3B5D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D7193D-5B58-D534-5776-EABED65A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EB8FE-E773-2C4D-8C21-6CA70FE80B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860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B1EBBA-BAF0-C5F9-C5E0-92682ED3A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091840E-F5AD-A96D-26A5-69257A751B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8E61131-0283-AED0-EEF6-CD11CF1B4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5EAD46B-DB16-AE35-C5AD-CEDCD2654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D14D-201E-3140-8B96-28BA02E75189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2663652-7A7A-4ED1-2DA5-BF31C1162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E73F0B-47E5-9C88-CBE3-A4FF77F79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EB8FE-E773-2C4D-8C21-6CA70FE80B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741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78608-22F0-E3D6-9F12-D2C02B65D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405217-EC6D-926D-96EF-FAC1F14DF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ACD0A6-7E04-E1FF-A2BD-41D4A2BA5F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4D14D-201E-3140-8B96-28BA02E75189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D9F2A6-26C5-B3C4-B597-A8056CCC5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D40AA6-A88F-C55F-E11E-C895D59A7C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EB8FE-E773-2C4D-8C21-6CA70FE80B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259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est.org/en/latest" TargetMode="External"/><Relationship Id="rId2" Type="http://schemas.openxmlformats.org/officeDocument/2006/relationships/hyperlink" Target="https://docs.python.org/3/library/unittes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py.readthedocs.io/en/latest/path.html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1953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Calibri"/>
              <a:buNone/>
            </a:pPr>
            <a:r>
              <a:rPr lang="ru-RU" dirty="0">
                <a:solidFill>
                  <a:srgbClr val="C00000"/>
                </a:solidFill>
              </a:rPr>
              <a:t>Модульное</a:t>
            </a:r>
            <a:r>
              <a:rPr lang="ru-RU" dirty="0"/>
              <a:t> </a:t>
            </a:r>
            <a:r>
              <a:rPr lang="ru-RU" dirty="0">
                <a:solidFill>
                  <a:srgbClr val="002060"/>
                </a:solidFill>
              </a:rPr>
              <a:t>тестирование</a:t>
            </a:r>
            <a:endParaRPr lang="ru-RU" dirty="0"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4000" y="3075709"/>
            <a:ext cx="9144000" cy="526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dirty="0"/>
              <a:t>Авто-тестирование для программистов</a:t>
            </a: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EF7B8A88-0A26-DCD8-7AC5-98C09BDF5AD5}"/>
              </a:ext>
            </a:extLst>
          </p:cNvPr>
          <p:cNvSpPr txBox="1">
            <a:spLocks/>
          </p:cNvSpPr>
          <p:nvPr/>
        </p:nvSpPr>
        <p:spPr>
          <a:xfrm>
            <a:off x="4784436" y="6436626"/>
            <a:ext cx="2682315" cy="421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© </a:t>
            </a:r>
            <a:r>
              <a:rPr lang="ru-RU" dirty="0"/>
              <a:t>Валерий Студенников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C2E59F8-1F29-8112-65BE-C84C21CAE4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3987" y="181248"/>
            <a:ext cx="3069020" cy="9067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50F19B-9DFA-8D16-1812-4E5986DD6184}"/>
              </a:ext>
            </a:extLst>
          </p:cNvPr>
          <p:cNvSpPr txBox="1"/>
          <p:nvPr/>
        </p:nvSpPr>
        <p:spPr>
          <a:xfrm>
            <a:off x="8301483" y="280683"/>
            <a:ext cx="3615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5">
                    <a:lumMod val="50000"/>
                  </a:schemeClr>
                </a:solidFill>
              </a:rPr>
              <a:t>Курс «Технологии и методы программирования»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6415AFA-0C5A-7E26-1BBC-CD26CD5F38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600" y="3825885"/>
            <a:ext cx="4114800" cy="23728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Модульное тестирование</a:t>
            </a:r>
            <a:r>
              <a:rPr lang="en-US" dirty="0"/>
              <a:t> 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4629697"/>
              </p:ext>
            </p:extLst>
          </p:nvPr>
        </p:nvGraphicFramePr>
        <p:xfrm>
          <a:off x="268013" y="2014194"/>
          <a:ext cx="11870689" cy="4396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1211E-E5EA-4591-9BBC-556C4B67D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2160"/>
          </a:xfrm>
        </p:spPr>
        <p:txBody>
          <a:bodyPr/>
          <a:lstStyle/>
          <a:p>
            <a:r>
              <a:rPr lang="ru-RU" dirty="0"/>
              <a:t>Что такое юнит-тесты и зачем они нужны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DB870-D9DB-47D0-A0DD-73C38CD44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890"/>
            <a:ext cx="10515600" cy="4962026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dirty="0"/>
              <a:t>(Модульный) тест — код, которая выполняет другой код и проверяет:</a:t>
            </a:r>
          </a:p>
          <a:p>
            <a:pPr>
              <a:lnSpc>
                <a:spcPct val="120000"/>
              </a:lnSpc>
            </a:pPr>
            <a:r>
              <a:rPr lang="ru-RU" dirty="0"/>
              <a:t>возвращает </a:t>
            </a:r>
            <a:r>
              <a:rPr lang="ru-RU" b="1" dirty="0"/>
              <a:t>нужные значения</a:t>
            </a:r>
          </a:p>
          <a:p>
            <a:pPr>
              <a:lnSpc>
                <a:spcPct val="120000"/>
              </a:lnSpc>
            </a:pPr>
            <a:r>
              <a:rPr lang="ru-RU" dirty="0"/>
              <a:t>приводит ли этот код к ожидаемому состоянию (</a:t>
            </a:r>
            <a:r>
              <a:rPr lang="ru-RU" b="1" dirty="0"/>
              <a:t>тестирование состояния</a:t>
            </a:r>
            <a:r>
              <a:rPr lang="ru-RU" dirty="0"/>
              <a:t>) или</a:t>
            </a:r>
          </a:p>
          <a:p>
            <a:pPr>
              <a:lnSpc>
                <a:spcPct val="120000"/>
              </a:lnSpc>
            </a:pPr>
            <a:r>
              <a:rPr lang="ru-RU" dirty="0"/>
              <a:t>выполняет ожидаемую последовательность событий (</a:t>
            </a:r>
            <a:r>
              <a:rPr lang="ru-RU" b="1" dirty="0"/>
              <a:t>тестирование поведения</a:t>
            </a:r>
            <a:r>
              <a:rPr lang="ru-RU" dirty="0"/>
              <a:t>).</a:t>
            </a:r>
          </a:p>
          <a:p>
            <a:pPr marL="0" indent="0">
              <a:lnSpc>
                <a:spcPct val="120000"/>
              </a:lnSpc>
              <a:spcBef>
                <a:spcPts val="1500"/>
              </a:spcBef>
              <a:buNone/>
            </a:pPr>
            <a:r>
              <a:rPr lang="ru-RU" sz="2800" b="1" dirty="0"/>
              <a:t>Зачем нужны юнит-тесты:</a:t>
            </a:r>
          </a:p>
          <a:p>
            <a:pPr>
              <a:lnSpc>
                <a:spcPct val="120000"/>
              </a:lnSpc>
            </a:pPr>
            <a:r>
              <a:rPr lang="ru-RU" sz="2800" dirty="0"/>
              <a:t>Помогают разработчику проверить </a:t>
            </a:r>
            <a:r>
              <a:rPr lang="ru-RU" sz="2800" b="1" dirty="0"/>
              <a:t>правильность логики</a:t>
            </a:r>
            <a:r>
              <a:rPr lang="ru-RU" sz="2800" dirty="0"/>
              <a:t> отдельного фрагмента кода (функции, метода, класса)</a:t>
            </a:r>
            <a:endParaRPr lang="en-US" sz="2800" dirty="0"/>
          </a:p>
          <a:p>
            <a:pPr>
              <a:lnSpc>
                <a:spcPct val="120000"/>
              </a:lnSpc>
            </a:pPr>
            <a:r>
              <a:rPr lang="ru-RU" dirty="0"/>
              <a:t>Качественные модульные тесты создают </a:t>
            </a:r>
            <a:r>
              <a:rPr lang="ru-RU" b="1" dirty="0"/>
              <a:t>документацию</a:t>
            </a:r>
            <a:endParaRPr lang="en-US" b="1" dirty="0"/>
          </a:p>
          <a:p>
            <a:pPr>
              <a:lnSpc>
                <a:spcPct val="120000"/>
              </a:lnSpc>
            </a:pPr>
            <a:r>
              <a:rPr lang="ru-RU" dirty="0"/>
              <a:t>Можно бесстрашно менять / рефакторить код → позволяет </a:t>
            </a:r>
            <a:r>
              <a:rPr lang="ru-RU" b="1" dirty="0"/>
              <a:t>ускорить внесение</a:t>
            </a:r>
            <a:r>
              <a:rPr lang="ru-RU" dirty="0"/>
              <a:t> любых </a:t>
            </a:r>
            <a:r>
              <a:rPr lang="ru-RU" b="1" dirty="0"/>
              <a:t>изменений</a:t>
            </a:r>
            <a:endParaRPr lang="en-US" b="1" dirty="0"/>
          </a:p>
          <a:p>
            <a:pPr>
              <a:lnSpc>
                <a:spcPct val="120000"/>
              </a:lnSpc>
            </a:pPr>
            <a:r>
              <a:rPr lang="ru-RU" dirty="0"/>
              <a:t>Высокий процент покрытия кода тестами позволяет </a:t>
            </a:r>
            <a:r>
              <a:rPr lang="ru-RU" b="1" dirty="0"/>
              <a:t>минимизировать остальные виды тестирования</a:t>
            </a:r>
            <a:r>
              <a:rPr lang="ru-RU" dirty="0"/>
              <a:t> (ручное тестирование и т.п.)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981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F1098B8F-5A82-4E61-A92E-36BDB4F63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112"/>
            <a:ext cx="5257800" cy="1438028"/>
          </a:xfrm>
        </p:spPr>
        <p:txBody>
          <a:bodyPr anchor="ctr">
            <a:normAutofit/>
          </a:bodyPr>
          <a:lstStyle/>
          <a:p>
            <a:pPr algn="l"/>
            <a:r>
              <a:rPr lang="ru-RU" dirty="0"/>
              <a:t>Принципы</a:t>
            </a:r>
            <a:r>
              <a:rPr lang="en-US" dirty="0"/>
              <a:t> </a:t>
            </a:r>
            <a:br>
              <a:rPr lang="ru-RU" dirty="0"/>
            </a:br>
            <a:r>
              <a:rPr lang="en-US" dirty="0"/>
              <a:t>F.I.R.S.T.</a:t>
            </a:r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05A5A6F3-5FFB-6DB1-BCCD-24284AD43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468" y="1825625"/>
            <a:ext cx="8367445" cy="466725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Fast (</a:t>
            </a:r>
            <a:r>
              <a:rPr lang="ru-RU" b="1" dirty="0"/>
              <a:t>быстрота</a:t>
            </a:r>
            <a:r>
              <a:rPr lang="en-US" b="1" dirty="0"/>
              <a:t>)</a:t>
            </a:r>
            <a:r>
              <a:rPr lang="ru-RU" dirty="0"/>
              <a:t> — </a:t>
            </a:r>
            <a:r>
              <a:rPr lang="en-US" dirty="0"/>
              <a:t>unit-</a:t>
            </a:r>
            <a:r>
              <a:rPr lang="ru-RU" dirty="0"/>
              <a:t>тесты должны быть быстрыми</a:t>
            </a:r>
          </a:p>
          <a:p>
            <a:pPr>
              <a:lnSpc>
                <a:spcPct val="120000"/>
              </a:lnSpc>
            </a:pPr>
            <a:r>
              <a:rPr lang="en-US" b="1" dirty="0"/>
              <a:t>Independent, isolated (</a:t>
            </a:r>
            <a:r>
              <a:rPr lang="ru-RU" b="1" dirty="0"/>
              <a:t>независимость</a:t>
            </a:r>
            <a:r>
              <a:rPr lang="en-US" b="1" dirty="0"/>
              <a:t>)</a:t>
            </a:r>
            <a:r>
              <a:rPr lang="ru-RU" dirty="0"/>
              <a:t> </a:t>
            </a:r>
            <a:r>
              <a:rPr lang="en-US" dirty="0"/>
              <a:t>—</a:t>
            </a:r>
            <a:r>
              <a:rPr lang="ru-RU" dirty="0"/>
              <a:t> результат одного теста не должен влиять на результат другого</a:t>
            </a:r>
          </a:p>
          <a:p>
            <a:pPr>
              <a:lnSpc>
                <a:spcPct val="120000"/>
              </a:lnSpc>
            </a:pPr>
            <a:r>
              <a:rPr lang="en-US" b="1" dirty="0"/>
              <a:t>Repeatable (</a:t>
            </a:r>
            <a:r>
              <a:rPr lang="ru-RU" b="1" dirty="0"/>
              <a:t>повторяемость</a:t>
            </a:r>
            <a:r>
              <a:rPr lang="en-US" b="1" dirty="0"/>
              <a:t>)</a:t>
            </a:r>
            <a:r>
              <a:rPr lang="ru-RU" dirty="0"/>
              <a:t> —  результаты тестов не должны менять среду выполнения (должны убирать за собой)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Self-validating (</a:t>
            </a:r>
            <a:r>
              <a:rPr lang="ru-RU" b="1" dirty="0"/>
              <a:t>само-достоверность, очевидность</a:t>
            </a:r>
            <a:r>
              <a:rPr lang="en-US" b="1" dirty="0"/>
              <a:t>)</a:t>
            </a:r>
            <a:r>
              <a:rPr lang="ru-RU" dirty="0"/>
              <a:t> — результаты теста должны быть очевидными, непротиворечивыми и представлять собой булево значение</a:t>
            </a:r>
          </a:p>
          <a:p>
            <a:pPr>
              <a:lnSpc>
                <a:spcPct val="120000"/>
              </a:lnSpc>
            </a:pPr>
            <a:r>
              <a:rPr lang="en-US" b="1" dirty="0"/>
              <a:t>Timely (</a:t>
            </a:r>
            <a:r>
              <a:rPr lang="ru-RU" b="1" dirty="0"/>
              <a:t>своевременность</a:t>
            </a:r>
            <a:r>
              <a:rPr lang="en-US" b="1" dirty="0"/>
              <a:t>)</a:t>
            </a:r>
            <a:r>
              <a:rPr lang="ru-RU" dirty="0"/>
              <a:t> — тесты должны быть написаны своевременно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50431B7-0E41-429D-9C77-38D98067F94B}"/>
              </a:ext>
            </a:extLst>
          </p:cNvPr>
          <p:cNvSpPr txBox="1">
            <a:spLocks/>
          </p:cNvSpPr>
          <p:nvPr/>
        </p:nvSpPr>
        <p:spPr>
          <a:xfrm>
            <a:off x="9536272" y="1709614"/>
            <a:ext cx="2500485" cy="885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b="0" i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r"/>
            <a:r>
              <a:rPr lang="en-US" sz="3500" dirty="0"/>
              <a:t>Clean Code</a:t>
            </a:r>
          </a:p>
          <a:p>
            <a:pPr algn="r"/>
            <a:r>
              <a:rPr lang="en-US" sz="2100" dirty="0"/>
              <a:t>By Robert Martin</a:t>
            </a:r>
            <a:endParaRPr lang="ru-RU" sz="21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D8CA5C8-085B-B5F3-3CC1-7FE400C92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6272" y="2544708"/>
            <a:ext cx="2655728" cy="374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611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F1098B8F-5A82-4E61-A92E-36BDB4F63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960" y="365126"/>
            <a:ext cx="8109129" cy="919145"/>
          </a:xfrm>
        </p:spPr>
        <p:txBody>
          <a:bodyPr anchor="ctr">
            <a:normAutofit/>
          </a:bodyPr>
          <a:lstStyle/>
          <a:p>
            <a:pPr algn="l"/>
            <a:r>
              <a:rPr lang="ru-RU" dirty="0"/>
              <a:t>Принцип </a:t>
            </a:r>
            <a:r>
              <a:rPr lang="en-US" dirty="0"/>
              <a:t>Fast (</a:t>
            </a:r>
            <a:r>
              <a:rPr lang="ru-RU" dirty="0"/>
              <a:t>Быстрота</a:t>
            </a:r>
            <a:r>
              <a:rPr lang="en-US" dirty="0"/>
              <a:t>)</a:t>
            </a:r>
            <a:endParaRPr lang="en-US" sz="3500" dirty="0"/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08DB2F41-D986-F70D-F833-772B0B2D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0489" y="1825625"/>
            <a:ext cx="5589770" cy="4782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Быстрота = </a:t>
            </a:r>
            <a:r>
              <a:rPr lang="ru-RU" sz="2400" dirty="0">
                <a:solidFill>
                  <a:schemeClr val="accent5">
                    <a:lumMod val="50000"/>
                  </a:schemeClr>
                </a:solidFill>
              </a:rPr>
              <a:t>скорость выполнения</a:t>
            </a:r>
            <a:r>
              <a:rPr lang="ru-RU" sz="2400" dirty="0"/>
              <a:t> +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</a:rPr>
              <a:t>легкость понимания</a:t>
            </a:r>
            <a:endParaRPr lang="en-US" sz="2400" b="1" u="sng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algn="l">
              <a:buNone/>
            </a:pPr>
            <a:r>
              <a:rPr lang="ru-RU" sz="2400" b="1" dirty="0"/>
              <a:t>Пути повышения быстроты тестов:</a:t>
            </a:r>
          </a:p>
          <a:p>
            <a:pPr marL="342900" indent="-342900" algn="l">
              <a:buAutoNum type="arabicPeriod"/>
            </a:pPr>
            <a:r>
              <a:rPr lang="ru-RU" sz="2400" dirty="0">
                <a:solidFill>
                  <a:schemeClr val="accent5">
                    <a:lumMod val="50000"/>
                  </a:schemeClr>
                </a:solidFill>
              </a:rPr>
              <a:t>Один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assert </a:t>
            </a:r>
            <a:r>
              <a:rPr lang="ru-RU" sz="2400" dirty="0">
                <a:solidFill>
                  <a:schemeClr val="accent5">
                    <a:lumMod val="50000"/>
                  </a:schemeClr>
                </a:solidFill>
              </a:rPr>
              <a:t>за тест;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 algn="l">
              <a:buFont typeface="Garamond" pitchFamily="18" charset="0"/>
              <a:buAutoNum type="arabicPeriod"/>
            </a:pPr>
            <a:r>
              <a:rPr lang="ru-RU" sz="2400" dirty="0">
                <a:solidFill>
                  <a:schemeClr val="accent5">
                    <a:lumMod val="50000"/>
                  </a:schemeClr>
                </a:solidFill>
              </a:rPr>
              <a:t>Использование заглушек</a:t>
            </a:r>
            <a:br>
              <a:rPr lang="ru-RU" sz="24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ru-RU" sz="2400" dirty="0">
                <a:solidFill>
                  <a:schemeClr val="accent5">
                    <a:lumMod val="50000"/>
                  </a:schemeClr>
                </a:solidFill>
              </a:rPr>
              <a:t>(при внешних зависимостях)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pPr marL="342900" indent="-342900" algn="l">
              <a:buAutoNum type="arabicPeriod"/>
            </a:pPr>
            <a:r>
              <a:rPr lang="ru-RU" sz="2400" dirty="0">
                <a:solidFill>
                  <a:schemeClr val="accent6">
                    <a:lumMod val="50000"/>
                  </a:schemeClr>
                </a:solidFill>
              </a:rPr>
              <a:t>Интуитивно-понятное именование;</a:t>
            </a:r>
          </a:p>
          <a:p>
            <a:pPr marL="342900" indent="-342900" algn="l">
              <a:buAutoNum type="arabicPeriod"/>
            </a:pPr>
            <a:r>
              <a:rPr lang="ru-RU" sz="2400" dirty="0">
                <a:solidFill>
                  <a:schemeClr val="accent6">
                    <a:lumMod val="50000"/>
                  </a:schemeClr>
                </a:solidFill>
              </a:rPr>
              <a:t>Применение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DSL</a:t>
            </a:r>
            <a:br>
              <a:rPr lang="ru-RU" sz="24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(domain-specific language)</a:t>
            </a:r>
          </a:p>
        </p:txBody>
      </p:sp>
      <p:pic>
        <p:nvPicPr>
          <p:cNvPr id="3074" name="Picture 2" descr="Speedy coding and discovery: how fast is fast, and making a difference for  library users? – Cloud Librarian DownUnder">
            <a:extLst>
              <a:ext uri="{FF2B5EF4-FFF2-40B4-BE49-F238E27FC236}">
                <a16:creationId xmlns:a16="http://schemas.microsoft.com/office/drawing/2014/main" id="{25024BEC-E4F3-4C75-BEE2-9C7B38D9D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353" y="117506"/>
            <a:ext cx="2685722" cy="1708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1">
            <a:extLst>
              <a:ext uri="{FF2B5EF4-FFF2-40B4-BE49-F238E27FC236}">
                <a16:creationId xmlns:a16="http://schemas.microsoft.com/office/drawing/2014/main" id="{0C361828-11EC-9213-FDE9-329A0B054BB5}"/>
              </a:ext>
            </a:extLst>
          </p:cNvPr>
          <p:cNvSpPr txBox="1">
            <a:spLocks/>
          </p:cNvSpPr>
          <p:nvPr/>
        </p:nvSpPr>
        <p:spPr>
          <a:xfrm>
            <a:off x="568960" y="1746505"/>
            <a:ext cx="5452553" cy="44625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400" b="1" dirty="0"/>
              <a:t>Проблема медленных тестов:</a:t>
            </a:r>
            <a:endParaRPr lang="ru-RU" b="1" dirty="0"/>
          </a:p>
          <a:p>
            <a:pPr>
              <a:lnSpc>
                <a:spcPct val="100000"/>
              </a:lnSpc>
            </a:pPr>
            <a:r>
              <a:rPr lang="ru-RU" sz="2200" dirty="0"/>
              <a:t>Запускаются редко</a:t>
            </a:r>
          </a:p>
          <a:p>
            <a:pPr>
              <a:lnSpc>
                <a:spcPct val="100000"/>
              </a:lnSpc>
            </a:pPr>
            <a:r>
              <a:rPr lang="ru-RU" sz="2200" dirty="0"/>
              <a:t>Повышается вероятность пропуска ошибки </a:t>
            </a:r>
          </a:p>
          <a:p>
            <a:pPr>
              <a:lnSpc>
                <a:spcPct val="100000"/>
              </a:lnSpc>
            </a:pPr>
            <a:r>
              <a:rPr lang="ru-RU" sz="2200" dirty="0"/>
              <a:t>«Дырявые» тесты требуют постоянной переработки </a:t>
            </a:r>
          </a:p>
          <a:p>
            <a:pPr>
              <a:lnSpc>
                <a:spcPct val="100000"/>
              </a:lnSpc>
            </a:pPr>
            <a:r>
              <a:rPr lang="ru-RU" sz="2200" dirty="0"/>
              <a:t>Поддержка тестов откладывается</a:t>
            </a:r>
          </a:p>
          <a:p>
            <a:pPr>
              <a:lnSpc>
                <a:spcPct val="100000"/>
              </a:lnSpc>
            </a:pPr>
            <a:r>
              <a:rPr lang="ru-RU" sz="2200" dirty="0"/>
              <a:t>Повышается вероятность выхода ошибок в </a:t>
            </a:r>
            <a:r>
              <a:rPr lang="en-US" sz="2200" dirty="0"/>
              <a:t>production</a:t>
            </a:r>
            <a:r>
              <a:rPr lang="ru-RU" sz="22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87AC47-54CC-EFB1-89C5-4EB8D379C8DA}"/>
              </a:ext>
            </a:extLst>
          </p:cNvPr>
          <p:cNvSpPr txBox="1"/>
          <p:nvPr/>
        </p:nvSpPr>
        <p:spPr>
          <a:xfrm>
            <a:off x="6017611" y="2502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8618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F1098B8F-5A82-4E61-A92E-36BDB4F63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1118"/>
            <a:ext cx="10515600" cy="1381378"/>
          </a:xfrm>
        </p:spPr>
        <p:txBody>
          <a:bodyPr anchor="ctr">
            <a:normAutofit/>
          </a:bodyPr>
          <a:lstStyle/>
          <a:p>
            <a:pPr algn="l"/>
            <a:r>
              <a:rPr lang="ru-RU" sz="4000" dirty="0"/>
              <a:t>Принцип </a:t>
            </a:r>
            <a:r>
              <a:rPr lang="en-US" sz="4000" dirty="0"/>
              <a:t>Independent</a:t>
            </a:r>
            <a:r>
              <a:rPr lang="ru-RU" sz="4000" dirty="0"/>
              <a:t>, </a:t>
            </a:r>
            <a:r>
              <a:rPr lang="en-US" sz="4000" dirty="0"/>
              <a:t>Isolated</a:t>
            </a:r>
            <a:br>
              <a:rPr lang="ru-RU" sz="4000" dirty="0"/>
            </a:br>
            <a:r>
              <a:rPr lang="ru-RU" sz="4000" dirty="0"/>
              <a:t>(независимость, изолированность)</a:t>
            </a:r>
            <a:endParaRPr lang="en-US" sz="4000" dirty="0"/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B1494282-7074-C62F-9F11-AA584CCF4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2496"/>
            <a:ext cx="9017000" cy="4803613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ru-RU" sz="2400" dirty="0"/>
              <a:t>Независимость тестов достигается путем применения паттерна</a:t>
            </a:r>
            <a:br>
              <a:rPr lang="ru-RU" sz="2400" dirty="0"/>
            </a:br>
            <a:r>
              <a:rPr lang="en-US" sz="2400" b="1" dirty="0"/>
              <a:t>BUILD – OPERATE – CHECK:</a:t>
            </a:r>
            <a:endParaRPr lang="ru-RU" sz="2400" dirty="0"/>
          </a:p>
          <a:p>
            <a:pPr algn="l">
              <a:lnSpc>
                <a:spcPct val="120000"/>
              </a:lnSpc>
            </a:pPr>
            <a:r>
              <a:rPr lang="en-US" sz="2400" b="1" dirty="0"/>
              <a:t>BUILD</a:t>
            </a:r>
            <a:r>
              <a:rPr lang="en-US" sz="2400" dirty="0"/>
              <a:t> </a:t>
            </a:r>
            <a:r>
              <a:rPr lang="ru-RU" sz="2400" dirty="0"/>
              <a:t>—</a:t>
            </a:r>
            <a:r>
              <a:rPr lang="en-US" sz="2400" dirty="0"/>
              <a:t> </a:t>
            </a:r>
            <a:r>
              <a:rPr lang="ru-RU" sz="2400" dirty="0"/>
              <a:t>настройка окружения теста</a:t>
            </a:r>
            <a:r>
              <a:rPr lang="en-US" sz="2400" dirty="0"/>
              <a:t>,</a:t>
            </a:r>
            <a:endParaRPr lang="ru-RU" sz="2400" dirty="0"/>
          </a:p>
          <a:p>
            <a:pPr algn="l">
              <a:lnSpc>
                <a:spcPct val="120000"/>
              </a:lnSpc>
            </a:pPr>
            <a:r>
              <a:rPr lang="en-US" sz="2400" b="1" dirty="0"/>
              <a:t>OPERATE</a:t>
            </a:r>
            <a:r>
              <a:rPr lang="en-US" sz="2400" dirty="0"/>
              <a:t> </a:t>
            </a:r>
            <a:r>
              <a:rPr lang="ru-RU" sz="2400" dirty="0"/>
              <a:t>—</a:t>
            </a:r>
            <a:r>
              <a:rPr lang="en-US" sz="2400" dirty="0"/>
              <a:t> </a:t>
            </a:r>
            <a:r>
              <a:rPr lang="ru-RU" sz="2400" dirty="0"/>
              <a:t>запуск тестируемой функциональности</a:t>
            </a:r>
            <a:r>
              <a:rPr lang="en-US" sz="2400" dirty="0"/>
              <a:t>,</a:t>
            </a:r>
            <a:endParaRPr lang="ru-RU" sz="2400" dirty="0"/>
          </a:p>
          <a:p>
            <a:pPr algn="l">
              <a:lnSpc>
                <a:spcPct val="120000"/>
              </a:lnSpc>
            </a:pPr>
            <a:r>
              <a:rPr lang="en-US" sz="2400" b="1" dirty="0"/>
              <a:t>CHECK</a:t>
            </a:r>
            <a:r>
              <a:rPr lang="en-US" sz="2400" dirty="0"/>
              <a:t> </a:t>
            </a:r>
            <a:r>
              <a:rPr lang="ru-RU" sz="2400" dirty="0"/>
              <a:t>— сравнение полученного результата с ожидаемым</a:t>
            </a:r>
            <a:r>
              <a:rPr lang="en-US" sz="2400" dirty="0"/>
              <a:t>.</a:t>
            </a:r>
          </a:p>
          <a:p>
            <a:pPr algn="l">
              <a:lnSpc>
                <a:spcPct val="120000"/>
              </a:lnSpc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Clean Up</a:t>
            </a:r>
            <a:r>
              <a:rPr lang="en-US" sz="2400" dirty="0"/>
              <a:t> — </a:t>
            </a:r>
            <a:r>
              <a:rPr lang="ru-RU" sz="2400" dirty="0"/>
              <a:t>убраться за собой</a:t>
            </a:r>
            <a:endParaRPr lang="en-US" sz="2400" dirty="0"/>
          </a:p>
          <a:p>
            <a:pPr marL="0" indent="0" algn="l">
              <a:lnSpc>
                <a:spcPct val="120000"/>
              </a:lnSpc>
              <a:buNone/>
            </a:pPr>
            <a:endParaRPr lang="en-US" sz="2400" dirty="0"/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Подход </a:t>
            </a:r>
            <a:r>
              <a:rPr lang="en" dirty="0"/>
              <a:t>AAA</a:t>
            </a:r>
            <a:r>
              <a:rPr lang="ru-RU" dirty="0"/>
              <a:t>:</a:t>
            </a:r>
          </a:p>
          <a:p>
            <a:pPr>
              <a:lnSpc>
                <a:spcPct val="120000"/>
              </a:lnSpc>
              <a:spcBef>
                <a:spcPts val="700"/>
              </a:spcBef>
            </a:pPr>
            <a:r>
              <a:rPr lang="en-US" dirty="0"/>
              <a:t>Arrange,</a:t>
            </a:r>
          </a:p>
          <a:p>
            <a:pPr>
              <a:lnSpc>
                <a:spcPct val="120000"/>
              </a:lnSpc>
              <a:spcBef>
                <a:spcPts val="700"/>
              </a:spcBef>
            </a:pPr>
            <a:r>
              <a:rPr lang="en-US" dirty="0"/>
              <a:t>Act,</a:t>
            </a:r>
          </a:p>
          <a:p>
            <a:pPr>
              <a:lnSpc>
                <a:spcPct val="120000"/>
              </a:lnSpc>
              <a:spcBef>
                <a:spcPts val="700"/>
              </a:spcBef>
            </a:pPr>
            <a:r>
              <a:rPr lang="en-US" dirty="0"/>
              <a:t>Assert.</a:t>
            </a:r>
          </a:p>
        </p:txBody>
      </p:sp>
      <p:pic>
        <p:nvPicPr>
          <p:cNvPr id="4101" name="Picture 5" descr="смайлики 🏝 одинокий остров | wpRock">
            <a:extLst>
              <a:ext uri="{FF2B5EF4-FFF2-40B4-BE49-F238E27FC236}">
                <a16:creationId xmlns:a16="http://schemas.microsoft.com/office/drawing/2014/main" id="{AA876244-4B67-4566-B97D-59C7A310E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426" y="0"/>
            <a:ext cx="2231136" cy="223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7453951-75A6-9113-EF64-CDEE9982B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9072" y="2634487"/>
            <a:ext cx="2349490" cy="385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94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F1098B8F-5A82-4E61-A92E-36BDB4F63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440"/>
            <a:ext cx="8945880" cy="891272"/>
          </a:xfrm>
        </p:spPr>
        <p:txBody>
          <a:bodyPr anchor="ctr">
            <a:normAutofit/>
          </a:bodyPr>
          <a:lstStyle/>
          <a:p>
            <a:pPr algn="l"/>
            <a:r>
              <a:rPr lang="ru-RU" dirty="0"/>
              <a:t>Принцип </a:t>
            </a:r>
            <a:r>
              <a:rPr lang="en-US" dirty="0"/>
              <a:t>Repeatable</a:t>
            </a:r>
            <a:r>
              <a:rPr lang="ru-RU" dirty="0"/>
              <a:t> (повторяемость)</a:t>
            </a:r>
            <a:endParaRPr lang="en-US" dirty="0"/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1FF84485-8C7D-3148-BA8A-9E55FE278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3218"/>
            <a:ext cx="10607566" cy="5082989"/>
          </a:xfrm>
        </p:spPr>
        <p:txBody>
          <a:bodyPr>
            <a:noAutofit/>
          </a:bodyPr>
          <a:lstStyle/>
          <a:p>
            <a:pPr marL="0" indent="0" algn="l">
              <a:lnSpc>
                <a:spcPct val="110000"/>
              </a:lnSpc>
              <a:spcAft>
                <a:spcPts val="500"/>
              </a:spcAft>
              <a:buNone/>
            </a:pPr>
            <a:r>
              <a:rPr lang="ru-RU" sz="2400" dirty="0"/>
              <a:t>Повторяемость достигается с помощью применения тестовых двойников</a:t>
            </a:r>
            <a:br>
              <a:rPr lang="ru-RU" sz="2400" dirty="0"/>
            </a:br>
            <a:r>
              <a:rPr lang="ru-RU" sz="2400" dirty="0"/>
              <a:t>(</a:t>
            </a:r>
            <a:r>
              <a:rPr lang="en-US" sz="2400" dirty="0"/>
              <a:t>test doubles</a:t>
            </a:r>
            <a:r>
              <a:rPr lang="ru-RU" sz="2400" dirty="0"/>
              <a:t>)</a:t>
            </a:r>
            <a:r>
              <a:rPr lang="en-US" sz="2400" dirty="0"/>
              <a:t>:</a:t>
            </a:r>
          </a:p>
          <a:p>
            <a:pPr marL="285750" indent="-285750" algn="l">
              <a:lnSpc>
                <a:spcPct val="110000"/>
              </a:lnSpc>
              <a:spcAft>
                <a:spcPts val="500"/>
              </a:spcAft>
              <a:buFont typeface="Courier New" panose="02070309020205020404" pitchFamily="49" charset="0"/>
              <a:buChar char="o"/>
            </a:pPr>
            <a:r>
              <a:rPr lang="en-US" sz="2000" b="1" dirty="0"/>
              <a:t>Dummy objects</a:t>
            </a:r>
            <a:r>
              <a:rPr lang="en-US" sz="2000" dirty="0"/>
              <a:t> — </a:t>
            </a:r>
            <a:r>
              <a:rPr lang="ru-RU" sz="2000" dirty="0"/>
              <a:t>передаваемые, но неиспользуемые объекты;</a:t>
            </a:r>
          </a:p>
          <a:p>
            <a:pPr marL="285750" indent="-285750" algn="l">
              <a:lnSpc>
                <a:spcPct val="110000"/>
              </a:lnSpc>
              <a:spcAft>
                <a:spcPts val="500"/>
              </a:spcAft>
              <a:buFont typeface="Courier New" panose="02070309020205020404" pitchFamily="49" charset="0"/>
              <a:buChar char="o"/>
            </a:pPr>
            <a:r>
              <a:rPr lang="en-US" sz="2000" b="1" dirty="0"/>
              <a:t>Fake objects</a:t>
            </a:r>
            <a:r>
              <a:rPr lang="en-US" sz="2000" dirty="0"/>
              <a:t> — </a:t>
            </a:r>
            <a:r>
              <a:rPr lang="ru-RU" sz="2000" dirty="0"/>
              <a:t>заведомо подмененные системы с аналогичной функциональностью, но упрощенные для использования в тестовом случае (</a:t>
            </a:r>
            <a:r>
              <a:rPr lang="en-US" sz="2000" dirty="0"/>
              <a:t>In</a:t>
            </a:r>
            <a:r>
              <a:rPr lang="ru-RU" sz="2000" dirty="0"/>
              <a:t> </a:t>
            </a:r>
            <a:r>
              <a:rPr lang="en-US" sz="2000" dirty="0"/>
              <a:t>Memory</a:t>
            </a:r>
            <a:r>
              <a:rPr lang="ru-RU" sz="2000" dirty="0"/>
              <a:t> </a:t>
            </a:r>
            <a:r>
              <a:rPr lang="en-US" sz="2000" dirty="0"/>
              <a:t>Databases etc.</a:t>
            </a:r>
            <a:r>
              <a:rPr lang="ru-RU" sz="2000" dirty="0"/>
              <a:t>);</a:t>
            </a:r>
          </a:p>
          <a:p>
            <a:pPr marL="285750" indent="-285750" algn="l">
              <a:lnSpc>
                <a:spcPct val="110000"/>
              </a:lnSpc>
              <a:spcAft>
                <a:spcPts val="500"/>
              </a:spcAft>
              <a:buFont typeface="Courier New" panose="02070309020205020404" pitchFamily="49" charset="0"/>
              <a:buChar char="o"/>
            </a:pPr>
            <a:r>
              <a:rPr lang="en-US" sz="2000" b="1" dirty="0"/>
              <a:t>Mocks</a:t>
            </a:r>
            <a:r>
              <a:rPr lang="en-US" sz="2000" dirty="0"/>
              <a:t> — </a:t>
            </a:r>
            <a:r>
              <a:rPr lang="ru-RU" sz="2000" dirty="0"/>
              <a:t>заглушки, предназначенные для регистрации вызовов;</a:t>
            </a:r>
            <a:endParaRPr lang="en-US" sz="2000" dirty="0"/>
          </a:p>
          <a:p>
            <a:pPr marL="285750" indent="-285750" algn="l">
              <a:lnSpc>
                <a:spcPct val="110000"/>
              </a:lnSpc>
              <a:spcAft>
                <a:spcPts val="500"/>
              </a:spcAft>
              <a:buFont typeface="Courier New" panose="02070309020205020404" pitchFamily="49" charset="0"/>
              <a:buChar char="o"/>
            </a:pPr>
            <a:r>
              <a:rPr lang="en-US" sz="2000" b="1" dirty="0"/>
              <a:t>Stubs</a:t>
            </a:r>
            <a:r>
              <a:rPr lang="en-US" sz="2000" dirty="0"/>
              <a:t> — </a:t>
            </a:r>
            <a:r>
              <a:rPr lang="ru-RU" sz="2000" dirty="0"/>
              <a:t>заглушки, отвечающие на вызовы согласно настроенному сценарию ответов;</a:t>
            </a:r>
            <a:endParaRPr lang="en-US" sz="2000" dirty="0"/>
          </a:p>
          <a:p>
            <a:pPr marL="285750" indent="-285750" algn="l">
              <a:lnSpc>
                <a:spcPct val="110000"/>
              </a:lnSpc>
              <a:spcAft>
                <a:spcPts val="500"/>
              </a:spcAft>
              <a:buFont typeface="Courier New" panose="02070309020205020404" pitchFamily="49" charset="0"/>
              <a:buChar char="o"/>
            </a:pPr>
            <a:r>
              <a:rPr lang="en-US" sz="2000" b="1" dirty="0"/>
              <a:t>Spies</a:t>
            </a:r>
            <a:r>
              <a:rPr lang="en-US" sz="2000" dirty="0"/>
              <a:t> — </a:t>
            </a:r>
            <a:r>
              <a:rPr lang="ru-RU" sz="2000" dirty="0"/>
              <a:t>заглушки (аналогично </a:t>
            </a:r>
            <a:r>
              <a:rPr lang="en-US" sz="2000" dirty="0"/>
              <a:t>Stubs</a:t>
            </a:r>
            <a:r>
              <a:rPr lang="ru-RU" sz="2000" dirty="0"/>
              <a:t>), но позволяющие регистрировать действия;</a:t>
            </a:r>
          </a:p>
          <a:p>
            <a:pPr marL="0" indent="0" algn="r">
              <a:lnSpc>
                <a:spcPct val="110000"/>
              </a:lnSpc>
              <a:spcAft>
                <a:spcPts val="500"/>
              </a:spcAft>
              <a:buNone/>
            </a:pPr>
            <a:r>
              <a:rPr lang="en-US" sz="1600" dirty="0"/>
              <a:t>* by Martin Fowler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56F8CBE-4A48-AC53-B586-76019D4FF5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0" t="4363" r="2343" b="4929"/>
          <a:stretch/>
        </p:blipFill>
        <p:spPr>
          <a:xfrm>
            <a:off x="365760" y="5154149"/>
            <a:ext cx="3429000" cy="1703851"/>
          </a:xfrm>
          <a:prstGeom prst="rect">
            <a:avLst/>
          </a:prstGeom>
        </p:spPr>
      </p:pic>
      <p:pic>
        <p:nvPicPr>
          <p:cNvPr id="5122" name="Picture 2" descr="We believe you (building your repeatable process) – Eat to Perform">
            <a:extLst>
              <a:ext uri="{FF2B5EF4-FFF2-40B4-BE49-F238E27FC236}">
                <a16:creationId xmlns:a16="http://schemas.microsoft.com/office/drawing/2014/main" id="{A847D73A-A370-4CC8-B2C8-39F6FAEA5D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5" t="9223" r="5008" b="3685"/>
          <a:stretch/>
        </p:blipFill>
        <p:spPr bwMode="auto">
          <a:xfrm>
            <a:off x="10533888" y="1"/>
            <a:ext cx="1658112" cy="1296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482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F1098B8F-5A82-4E61-A92E-36BDB4F63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 anchor="ctr">
            <a:normAutofit/>
          </a:bodyPr>
          <a:lstStyle/>
          <a:p>
            <a:r>
              <a:rPr lang="ru-RU" sz="4000" dirty="0"/>
              <a:t>Принцип </a:t>
            </a:r>
            <a:r>
              <a:rPr lang="en-US" sz="4000" dirty="0"/>
              <a:t>Self-Validating</a:t>
            </a:r>
            <a:r>
              <a:rPr lang="ru-RU" sz="4000" dirty="0"/>
              <a:t> (самоочевидность)</a:t>
            </a:r>
            <a:endParaRPr lang="en-US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BF49A7-C720-28CB-CFD8-DCD7D3ADC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spcAft>
                <a:spcPts val="500"/>
              </a:spcAft>
              <a:buNone/>
            </a:pPr>
            <a:r>
              <a:rPr lang="ru-RU" sz="2800" dirty="0"/>
              <a:t>Результат теста должен представлять собой булево значение и не требовать дополнительной интерпретации.</a:t>
            </a:r>
          </a:p>
          <a:p>
            <a:pPr algn="l">
              <a:spcAft>
                <a:spcPts val="500"/>
              </a:spcAft>
            </a:pPr>
            <a:endParaRPr lang="ru-RU" sz="2800" dirty="0"/>
          </a:p>
          <a:p>
            <a:pPr marL="0" indent="0" algn="l">
              <a:spcAft>
                <a:spcPts val="500"/>
              </a:spcAft>
              <a:buNone/>
            </a:pPr>
            <a:r>
              <a:rPr lang="ru-RU" sz="2800" u="sng" dirty="0"/>
              <a:t>Принцип достигается, используя:</a:t>
            </a:r>
          </a:p>
          <a:p>
            <a:pPr marL="360000" indent="-360000" algn="l">
              <a:lnSpc>
                <a:spcPct val="100000"/>
              </a:lnSpc>
              <a:spcAft>
                <a:spcPts val="500"/>
              </a:spcAft>
              <a:buAutoNum type="arabicPeriod"/>
            </a:pPr>
            <a:r>
              <a:rPr lang="ru-RU" sz="2800" dirty="0"/>
              <a:t>Булев результат;</a:t>
            </a:r>
            <a:endParaRPr lang="en-US" sz="2800" dirty="0"/>
          </a:p>
          <a:p>
            <a:pPr marL="360000" indent="-360000" algn="l">
              <a:lnSpc>
                <a:spcPct val="100000"/>
              </a:lnSpc>
              <a:spcAft>
                <a:spcPts val="500"/>
              </a:spcAft>
              <a:buAutoNum type="arabicPeriod"/>
            </a:pPr>
            <a:r>
              <a:rPr lang="ru-RU" sz="2800" dirty="0"/>
              <a:t>Один </a:t>
            </a:r>
            <a:r>
              <a:rPr lang="en-US" sz="2800" dirty="0"/>
              <a:t>assert </a:t>
            </a:r>
            <a:r>
              <a:rPr lang="ru-RU" sz="2800" dirty="0"/>
              <a:t>на тест;</a:t>
            </a:r>
          </a:p>
          <a:p>
            <a:pPr marL="360000" indent="-360000" algn="l">
              <a:lnSpc>
                <a:spcPct val="100000"/>
              </a:lnSpc>
              <a:spcAft>
                <a:spcPts val="500"/>
              </a:spcAft>
              <a:buAutoNum type="arabicPeriod"/>
            </a:pPr>
            <a:r>
              <a:rPr lang="en-US" sz="2800" dirty="0"/>
              <a:t>Build – Operate – Check </a:t>
            </a:r>
            <a:r>
              <a:rPr lang="ru-RU" sz="2800" dirty="0"/>
              <a:t>паттерн;</a:t>
            </a:r>
            <a:endParaRPr lang="en-US" sz="2800" dirty="0"/>
          </a:p>
          <a:p>
            <a:endParaRPr lang="ru-RU" dirty="0"/>
          </a:p>
        </p:txBody>
      </p:sp>
      <p:pic>
        <p:nvPicPr>
          <p:cNvPr id="6154" name="Picture 10" descr="Что бы Вы предпочли для постоянного приема от тревоги, если бы на то была  только Ваша воля? | Генерализованное тревожное расстройство | ДУШЕВНОЕ  РАВНОВЕСИЕ [форум о депрессии и тревожных расстройствах(в т.ч. о">
            <a:extLst>
              <a:ext uri="{FF2B5EF4-FFF2-40B4-BE49-F238E27FC236}">
                <a16:creationId xmlns:a16="http://schemas.microsoft.com/office/drawing/2014/main" id="{CE554698-3F7A-4F70-9886-0D42E4A46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117" y="4831888"/>
            <a:ext cx="2286883" cy="197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FCC919-4506-4154-B567-0A2DCE4E2185}"/>
              </a:ext>
            </a:extLst>
          </p:cNvPr>
          <p:cNvSpPr txBox="1"/>
          <p:nvPr/>
        </p:nvSpPr>
        <p:spPr>
          <a:xfrm>
            <a:off x="9905117" y="5178705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892E1C-20C4-4D54-8EEE-B6B24119D93A}"/>
              </a:ext>
            </a:extLst>
          </p:cNvPr>
          <p:cNvSpPr txBox="1"/>
          <p:nvPr/>
        </p:nvSpPr>
        <p:spPr>
          <a:xfrm>
            <a:off x="11506200" y="5178705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88429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11B895-2BEA-F8C0-6F7E-24F1555E3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5451"/>
          </a:xfrm>
        </p:spPr>
        <p:txBody>
          <a:bodyPr>
            <a:normAutofit/>
          </a:bodyPr>
          <a:lstStyle/>
          <a:p>
            <a:r>
              <a:rPr lang="ru-RU" dirty="0"/>
              <a:t>Принцип </a:t>
            </a:r>
            <a:r>
              <a:rPr lang="en-US" sz="4400" dirty="0"/>
              <a:t>Timely</a:t>
            </a:r>
            <a:r>
              <a:rPr lang="ru-RU" sz="4400" dirty="0"/>
              <a:t> (своевременность)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3D7E5F-37B7-0FD0-B4A7-9A37926F3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435"/>
            <a:ext cx="10515600" cy="1823882"/>
          </a:xfrm>
        </p:spPr>
        <p:txBody>
          <a:bodyPr/>
          <a:lstStyle/>
          <a:p>
            <a:pPr marL="0" indent="0" algn="l">
              <a:lnSpc>
                <a:spcPct val="100000"/>
              </a:lnSpc>
              <a:spcAft>
                <a:spcPts val="500"/>
              </a:spcAft>
              <a:buNone/>
            </a:pPr>
            <a:r>
              <a:rPr lang="ru-RU" sz="2800" dirty="0"/>
              <a:t>Значение новых модульных тестов падает пропорционально объему написанного кода.</a:t>
            </a:r>
          </a:p>
          <a:p>
            <a:pPr marL="0" indent="0" algn="l">
              <a:lnSpc>
                <a:spcPct val="100000"/>
              </a:lnSpc>
              <a:spcAft>
                <a:spcPts val="500"/>
              </a:spcAft>
              <a:buNone/>
            </a:pPr>
            <a:r>
              <a:rPr lang="ru-RU" sz="2800" b="1" dirty="0"/>
              <a:t>Высшее выражение принципа — подход </a:t>
            </a:r>
            <a:r>
              <a:rPr lang="en-US" sz="2800" b="1" dirty="0"/>
              <a:t>TDD</a:t>
            </a:r>
            <a:r>
              <a:rPr lang="ru-RU" sz="2800" b="1" dirty="0"/>
              <a:t>.</a:t>
            </a:r>
            <a:endParaRPr lang="en-US" sz="2800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DFE4B26-C214-B2D6-2F13-EC3A3420F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60761"/>
            <a:ext cx="4601629" cy="3497239"/>
          </a:xfrm>
          <a:prstGeom prst="rect">
            <a:avLst/>
          </a:prstGeom>
        </p:spPr>
      </p:pic>
      <p:pic>
        <p:nvPicPr>
          <p:cNvPr id="6148" name="Picture 4" descr="Why Now?” Five Ways To Make Your Pitch Relevant And Timely">
            <a:extLst>
              <a:ext uri="{FF2B5EF4-FFF2-40B4-BE49-F238E27FC236}">
                <a16:creationId xmlns:a16="http://schemas.microsoft.com/office/drawing/2014/main" id="{9E0ECE10-C370-4ABB-ABF6-F48BA4A96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108" y="2237080"/>
            <a:ext cx="3287356" cy="182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538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E48286-1795-420E-5727-E60C59BE3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каких именно данных тестируем?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98D15B-F367-64B0-C385-580AFE721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ru-RU" dirty="0"/>
              <a:t>Нормальное поведение (значения для нормального поведения)</a:t>
            </a:r>
          </a:p>
          <a:p>
            <a:pPr>
              <a:lnSpc>
                <a:spcPct val="100000"/>
              </a:lnSpc>
            </a:pPr>
            <a:r>
              <a:rPr lang="ru-RU" dirty="0"/>
              <a:t>Граничные условия / граничные значения</a:t>
            </a:r>
          </a:p>
          <a:p>
            <a:pPr lvl="1">
              <a:lnSpc>
                <a:spcPct val="100000"/>
              </a:lnSpc>
            </a:pPr>
            <a:r>
              <a:rPr lang="ru-RU" dirty="0"/>
              <a:t>Отдельная логика для граничных значений</a:t>
            </a:r>
          </a:p>
          <a:p>
            <a:pPr lvl="1">
              <a:lnSpc>
                <a:spcPct val="100000"/>
              </a:lnSpc>
            </a:pPr>
            <a:r>
              <a:rPr lang="ru-RU" dirty="0"/>
              <a:t>Возможно, выброс исключений</a:t>
            </a:r>
          </a:p>
          <a:p>
            <a:pPr>
              <a:lnSpc>
                <a:spcPct val="100000"/>
              </a:lnSpc>
            </a:pPr>
            <a:r>
              <a:rPr lang="ru-RU" dirty="0"/>
              <a:t>Недопустимые / битые данные / объекты,</a:t>
            </a:r>
            <a:br>
              <a:rPr lang="ru-RU" dirty="0"/>
            </a:b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при условии, если их корректная обработка должна поддерживаться</a:t>
            </a:r>
          </a:p>
          <a:p>
            <a:pPr lvl="1">
              <a:lnSpc>
                <a:spcPct val="100000"/>
              </a:lnSpc>
            </a:pPr>
            <a:r>
              <a:rPr lang="ru-RU" dirty="0"/>
              <a:t>Выбрасываем исключения или</a:t>
            </a:r>
            <a:br>
              <a:rPr lang="ru-RU" dirty="0"/>
            </a:br>
            <a:r>
              <a:rPr lang="ru-RU" dirty="0"/>
              <a:t>возвращаем значения, символизирующие неудачу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DFD475A-AD83-95DA-8BE6-008F268CE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9072" y="4379484"/>
            <a:ext cx="2852928" cy="247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607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6AA78-D83E-1CD5-CC03-A4A2D9BE7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318986"/>
            <a:ext cx="10981996" cy="938158"/>
          </a:xfrm>
        </p:spPr>
        <p:txBody>
          <a:bodyPr>
            <a:normAutofit fontScale="90000"/>
          </a:bodyPr>
          <a:lstStyle/>
          <a:p>
            <a:r>
              <a:rPr lang="en-US" dirty="0"/>
              <a:t>«</a:t>
            </a:r>
            <a:r>
              <a:rPr lang="ru-RU" dirty="0"/>
              <a:t>Код с тестами писать дольше,</a:t>
            </a:r>
            <a:br>
              <a:rPr lang="ru-RU" dirty="0"/>
            </a:br>
            <a:r>
              <a:rPr lang="ru-RU" dirty="0"/>
              <a:t>чем код без тестов</a:t>
            </a:r>
            <a:r>
              <a:rPr lang="en-US" dirty="0"/>
              <a:t>»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1DD9F9-6578-AE27-BEB0-DDF4FA109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097" y="1490472"/>
            <a:ext cx="10515600" cy="4941858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Это очень интересный вопрос, по которому можно понять, насколько хорошо программист умеет писать тесты.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b="1" dirty="0"/>
              <a:t>Некоторые виды тестирования</a:t>
            </a:r>
            <a:r>
              <a:rPr lang="ru-RU" dirty="0"/>
              <a:t> действительно </a:t>
            </a:r>
            <a:r>
              <a:rPr lang="ru-RU" b="1" dirty="0"/>
              <a:t>сложны</a:t>
            </a:r>
            <a:r>
              <a:rPr lang="ru-RU" dirty="0"/>
              <a:t> и требуют дополнительного времени.</a:t>
            </a:r>
            <a:endParaRPr lang="en-US" dirty="0"/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Но при этом </a:t>
            </a:r>
            <a:r>
              <a:rPr lang="ru-RU" b="1" dirty="0"/>
              <a:t>ежедневные тесты, которые пишутся вместе с кодом</a:t>
            </a:r>
            <a:r>
              <a:rPr lang="ru-RU" dirty="0"/>
              <a:t>, должны приводить к </a:t>
            </a:r>
            <a:r>
              <a:rPr lang="ru-RU" b="1" dirty="0"/>
              <a:t>ускорению разработки</a:t>
            </a:r>
            <a:r>
              <a:rPr lang="ru-RU" dirty="0"/>
              <a:t> и к </a:t>
            </a:r>
            <a:r>
              <a:rPr lang="ru-RU" b="1" dirty="0"/>
              <a:t>улучшению качества кода</a:t>
            </a:r>
            <a:r>
              <a:rPr lang="ru-RU" dirty="0"/>
              <a:t>. И на это есть свои причины:</a:t>
            </a:r>
          </a:p>
          <a:p>
            <a:pPr>
              <a:lnSpc>
                <a:spcPct val="120000"/>
              </a:lnSpc>
            </a:pPr>
            <a:r>
              <a:rPr lang="ru-RU" dirty="0"/>
              <a:t>Повышают </a:t>
            </a:r>
            <a:r>
              <a:rPr lang="ru-RU" b="1" dirty="0"/>
              <a:t>качество программного интерфейса</a:t>
            </a:r>
            <a:r>
              <a:rPr lang="ru-RU" dirty="0"/>
              <a:t> (функций /  методов) — </a:t>
            </a:r>
            <a:r>
              <a:rPr lang="ru-RU" b="1" dirty="0"/>
              <a:t>хороший код удобно тестировать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/>
              <a:t>Тесты </a:t>
            </a:r>
            <a:r>
              <a:rPr lang="ru-RU" b="1" dirty="0"/>
              <a:t>помогают раньше выявить неудачные решения</a:t>
            </a:r>
            <a:r>
              <a:rPr lang="ru-RU" dirty="0"/>
              <a:t> и поэтому влияют на дизайн кода</a:t>
            </a:r>
          </a:p>
          <a:p>
            <a:pPr>
              <a:lnSpc>
                <a:spcPct val="120000"/>
              </a:lnSpc>
            </a:pPr>
            <a:r>
              <a:rPr lang="ru-RU" dirty="0"/>
              <a:t>Регулярные тесты </a:t>
            </a:r>
            <a:r>
              <a:rPr lang="ru-RU" b="1" dirty="0"/>
              <a:t>упрощают и ускоряют рефакторинг</a:t>
            </a:r>
            <a:r>
              <a:rPr lang="ru-RU" dirty="0"/>
              <a:t>, потому что с ними не приходится проверять части кода вручную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/>
              <a:t>Значительно </a:t>
            </a:r>
            <a:r>
              <a:rPr lang="ru-RU" b="1" dirty="0"/>
              <a:t>экономят время на</a:t>
            </a:r>
            <a:r>
              <a:rPr lang="ru-RU" dirty="0"/>
              <a:t> последующий </a:t>
            </a:r>
            <a:r>
              <a:rPr lang="ru-RU" b="1" dirty="0"/>
              <a:t>поиск</a:t>
            </a:r>
            <a:r>
              <a:rPr lang="ru-RU" dirty="0"/>
              <a:t> неочевидных </a:t>
            </a:r>
            <a:r>
              <a:rPr lang="ru-RU" b="1" dirty="0"/>
              <a:t>ошибок</a:t>
            </a:r>
          </a:p>
          <a:p>
            <a:pPr>
              <a:lnSpc>
                <a:spcPct val="120000"/>
              </a:lnSpc>
            </a:pPr>
            <a:r>
              <a:rPr lang="ru-RU" dirty="0"/>
              <a:t>Тесты улучшают атмосферу в команде, потому что </a:t>
            </a:r>
            <a:r>
              <a:rPr lang="ru-RU" b="1" dirty="0"/>
              <a:t>снижают уровень стресса</a:t>
            </a:r>
          </a:p>
          <a:p>
            <a:pPr>
              <a:lnSpc>
                <a:spcPct val="120000"/>
              </a:lnSpc>
            </a:pP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87918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F5F7F7E6-3E85-1836-3AA4-C6A113503AC6}"/>
              </a:ext>
            </a:extLst>
          </p:cNvPr>
          <p:cNvSpPr/>
          <p:nvPr/>
        </p:nvSpPr>
        <p:spPr>
          <a:xfrm>
            <a:off x="4064176" y="1135021"/>
            <a:ext cx="288925" cy="379095"/>
          </a:xfrm>
          <a:custGeom>
            <a:avLst/>
            <a:gdLst/>
            <a:ahLst/>
            <a:cxnLst/>
            <a:rect l="l" t="t" r="r" b="b"/>
            <a:pathLst>
              <a:path w="288925" h="379094">
                <a:moveTo>
                  <a:pt x="151003" y="0"/>
                </a:moveTo>
                <a:lnTo>
                  <a:pt x="216535" y="212089"/>
                </a:lnTo>
                <a:lnTo>
                  <a:pt x="288671" y="189864"/>
                </a:lnTo>
                <a:lnTo>
                  <a:pt x="188976" y="378840"/>
                </a:lnTo>
                <a:lnTo>
                  <a:pt x="0" y="279018"/>
                </a:lnTo>
                <a:lnTo>
                  <a:pt x="72136" y="256793"/>
                </a:lnTo>
                <a:lnTo>
                  <a:pt x="6604" y="44576"/>
                </a:lnTo>
                <a:lnTo>
                  <a:pt x="151003" y="0"/>
                </a:lnTo>
              </a:path>
            </a:pathLst>
          </a:custGeom>
          <a:ln w="25399">
            <a:solidFill>
              <a:srgbClr val="2C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3">
            <a:extLst>
              <a:ext uri="{FF2B5EF4-FFF2-40B4-BE49-F238E27FC236}">
                <a16:creationId xmlns:a16="http://schemas.microsoft.com/office/drawing/2014/main" id="{5E882F63-DD8A-DCC1-1603-642399C0DE5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4428" y="2245383"/>
            <a:ext cx="6588252" cy="4233672"/>
          </a:xfrm>
          <a:prstGeom prst="rect">
            <a:avLst/>
          </a:prstGeom>
        </p:spPr>
      </p:pic>
      <p:sp>
        <p:nvSpPr>
          <p:cNvPr id="6" name="object 4">
            <a:extLst>
              <a:ext uri="{FF2B5EF4-FFF2-40B4-BE49-F238E27FC236}">
                <a16:creationId xmlns:a16="http://schemas.microsoft.com/office/drawing/2014/main" id="{15E5D01D-C494-EF4A-D143-EDAABC47CC5B}"/>
              </a:ext>
            </a:extLst>
          </p:cNvPr>
          <p:cNvSpPr txBox="1"/>
          <p:nvPr/>
        </p:nvSpPr>
        <p:spPr>
          <a:xfrm>
            <a:off x="5718860" y="5893026"/>
            <a:ext cx="986790" cy="409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37160">
              <a:lnSpc>
                <a:spcPct val="100800"/>
              </a:lnSpc>
              <a:spcBef>
                <a:spcPts val="95"/>
              </a:spcBef>
            </a:pPr>
            <a:r>
              <a:rPr sz="1250" spc="-10" dirty="0">
                <a:latin typeface="Arial"/>
                <a:cs typeface="Arial"/>
              </a:rPr>
              <a:t>Тестовая инсталляция</a:t>
            </a:r>
            <a:endParaRPr sz="1250">
              <a:latin typeface="Arial"/>
              <a:cs typeface="Arial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CD2034E5-7BC4-AA34-348C-EA0945437B11}"/>
              </a:ext>
            </a:extLst>
          </p:cNvPr>
          <p:cNvSpPr txBox="1"/>
          <p:nvPr/>
        </p:nvSpPr>
        <p:spPr>
          <a:xfrm>
            <a:off x="1381556" y="3992902"/>
            <a:ext cx="1021080" cy="601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95"/>
              </a:spcBef>
            </a:pPr>
            <a:r>
              <a:rPr sz="1250" spc="-10" dirty="0">
                <a:latin typeface="Arial"/>
                <a:cs typeface="Arial"/>
              </a:rPr>
              <a:t>Система непрерывной интеграции</a:t>
            </a:r>
            <a:endParaRPr sz="1250">
              <a:latin typeface="Arial"/>
              <a:cs typeface="Arial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93A1F3F9-9525-14A8-975F-AB7F5836F657}"/>
              </a:ext>
            </a:extLst>
          </p:cNvPr>
          <p:cNvSpPr txBox="1"/>
          <p:nvPr/>
        </p:nvSpPr>
        <p:spPr>
          <a:xfrm>
            <a:off x="3332530" y="5928687"/>
            <a:ext cx="863600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-10" dirty="0">
                <a:latin typeface="Arial"/>
                <a:cs typeface="Arial"/>
              </a:rPr>
              <a:t>Авто-тесты</a:t>
            </a:r>
            <a:endParaRPr sz="1250">
              <a:latin typeface="Arial"/>
              <a:cs typeface="Arial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CE6D156A-9939-38A8-E126-84532332EEE6}"/>
              </a:ext>
            </a:extLst>
          </p:cNvPr>
          <p:cNvSpPr txBox="1"/>
          <p:nvPr/>
        </p:nvSpPr>
        <p:spPr>
          <a:xfrm>
            <a:off x="697914" y="5880529"/>
            <a:ext cx="1412240" cy="409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5080" indent="-256540">
              <a:lnSpc>
                <a:spcPct val="100800"/>
              </a:lnSpc>
              <a:spcBef>
                <a:spcPts val="95"/>
              </a:spcBef>
            </a:pPr>
            <a:r>
              <a:rPr sz="1250" dirty="0">
                <a:latin typeface="Arial"/>
                <a:cs typeface="Arial"/>
              </a:rPr>
              <a:t>Система</a:t>
            </a:r>
            <a:r>
              <a:rPr sz="1250" spc="-30" dirty="0">
                <a:latin typeface="Arial"/>
                <a:cs typeface="Arial"/>
              </a:rPr>
              <a:t> </a:t>
            </a:r>
            <a:r>
              <a:rPr sz="1250" spc="-10" dirty="0">
                <a:latin typeface="Arial"/>
                <a:cs typeface="Arial"/>
              </a:rPr>
              <a:t>хранения артефактов</a:t>
            </a:r>
            <a:endParaRPr sz="1250">
              <a:latin typeface="Arial"/>
              <a:cs typeface="Arial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071E7E08-497A-308B-48BD-5F533084D252}"/>
              </a:ext>
            </a:extLst>
          </p:cNvPr>
          <p:cNvSpPr txBox="1"/>
          <p:nvPr/>
        </p:nvSpPr>
        <p:spPr>
          <a:xfrm>
            <a:off x="2711118" y="3941087"/>
            <a:ext cx="886460" cy="7308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20320" algn="ctr">
              <a:lnSpc>
                <a:spcPct val="100000"/>
              </a:lnSpc>
              <a:spcBef>
                <a:spcPts val="110"/>
              </a:spcBef>
            </a:pPr>
            <a:r>
              <a:rPr sz="1250" spc="-10" dirty="0">
                <a:latin typeface="Arial"/>
                <a:cs typeface="Arial"/>
              </a:rPr>
              <a:t>Сборка</a:t>
            </a:r>
            <a:endParaRPr sz="12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30"/>
              </a:spcBef>
            </a:pPr>
            <a:r>
              <a:rPr sz="1250" spc="-10" dirty="0">
                <a:latin typeface="Arial"/>
                <a:cs typeface="Arial"/>
              </a:rPr>
              <a:t>Модульные</a:t>
            </a:r>
            <a:endParaRPr sz="12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250" spc="-10" dirty="0">
                <a:latin typeface="Arial"/>
                <a:cs typeface="Arial"/>
              </a:rPr>
              <a:t>тесты</a:t>
            </a:r>
            <a:endParaRPr sz="1250">
              <a:latin typeface="Arial"/>
              <a:cs typeface="Arial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A1D156DE-0386-6F4B-6128-607965A4DB18}"/>
              </a:ext>
            </a:extLst>
          </p:cNvPr>
          <p:cNvSpPr txBox="1"/>
          <p:nvPr/>
        </p:nvSpPr>
        <p:spPr>
          <a:xfrm>
            <a:off x="3987342" y="3923688"/>
            <a:ext cx="140398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dirty="0">
                <a:latin typeface="Arial"/>
                <a:cs typeface="Arial"/>
              </a:rPr>
              <a:t>Анализаторы</a:t>
            </a:r>
            <a:r>
              <a:rPr sz="1250" spc="-75" dirty="0">
                <a:latin typeface="Arial"/>
                <a:cs typeface="Arial"/>
              </a:rPr>
              <a:t> </a:t>
            </a:r>
            <a:r>
              <a:rPr sz="1250" spc="-20" dirty="0">
                <a:latin typeface="Arial"/>
                <a:cs typeface="Arial"/>
              </a:rPr>
              <a:t>кода</a:t>
            </a:r>
            <a:endParaRPr sz="1250">
              <a:latin typeface="Arial"/>
              <a:cs typeface="Arial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8ED58B65-8856-6D88-D609-28E4B920D459}"/>
              </a:ext>
            </a:extLst>
          </p:cNvPr>
          <p:cNvSpPr txBox="1"/>
          <p:nvPr/>
        </p:nvSpPr>
        <p:spPr>
          <a:xfrm>
            <a:off x="4143043" y="4266969"/>
            <a:ext cx="1073150" cy="409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24460">
              <a:lnSpc>
                <a:spcPct val="100800"/>
              </a:lnSpc>
              <a:spcBef>
                <a:spcPts val="95"/>
              </a:spcBef>
            </a:pPr>
            <a:r>
              <a:rPr sz="1250" spc="-10" dirty="0">
                <a:latin typeface="Arial"/>
                <a:cs typeface="Arial"/>
              </a:rPr>
              <a:t>Генерация документации</a:t>
            </a:r>
            <a:endParaRPr sz="1250">
              <a:latin typeface="Arial"/>
              <a:cs typeface="Arial"/>
            </a:endParaRPr>
          </a:p>
        </p:txBody>
      </p:sp>
      <p:grpSp>
        <p:nvGrpSpPr>
          <p:cNvPr id="13" name="object 11">
            <a:extLst>
              <a:ext uri="{FF2B5EF4-FFF2-40B4-BE49-F238E27FC236}">
                <a16:creationId xmlns:a16="http://schemas.microsoft.com/office/drawing/2014/main" id="{C9373E32-2EF9-A71F-C5E4-65A8F75FB1AC}"/>
              </a:ext>
            </a:extLst>
          </p:cNvPr>
          <p:cNvGrpSpPr/>
          <p:nvPr/>
        </p:nvGrpSpPr>
        <p:grpSpPr>
          <a:xfrm>
            <a:off x="539228" y="639023"/>
            <a:ext cx="3317875" cy="1556385"/>
            <a:chOff x="1245044" y="454088"/>
            <a:chExt cx="3317875" cy="1556385"/>
          </a:xfrm>
        </p:grpSpPr>
        <p:sp>
          <p:nvSpPr>
            <p:cNvPr id="14" name="object 12">
              <a:extLst>
                <a:ext uri="{FF2B5EF4-FFF2-40B4-BE49-F238E27FC236}">
                  <a16:creationId xmlns:a16="http://schemas.microsoft.com/office/drawing/2014/main" id="{0113691A-1D16-B7D7-85BD-B5276F5B5519}"/>
                </a:ext>
              </a:extLst>
            </p:cNvPr>
            <p:cNvSpPr/>
            <p:nvPr/>
          </p:nvSpPr>
          <p:spPr>
            <a:xfrm>
              <a:off x="1992630" y="1055370"/>
              <a:ext cx="303530" cy="561340"/>
            </a:xfrm>
            <a:custGeom>
              <a:avLst/>
              <a:gdLst/>
              <a:ahLst/>
              <a:cxnLst/>
              <a:rect l="l" t="t" r="r" b="b"/>
              <a:pathLst>
                <a:path w="303530" h="561340">
                  <a:moveTo>
                    <a:pt x="227456" y="0"/>
                  </a:moveTo>
                  <a:lnTo>
                    <a:pt x="227456" y="409193"/>
                  </a:lnTo>
                  <a:lnTo>
                    <a:pt x="303275" y="409193"/>
                  </a:lnTo>
                  <a:lnTo>
                    <a:pt x="151637" y="560831"/>
                  </a:lnTo>
                  <a:lnTo>
                    <a:pt x="0" y="409193"/>
                  </a:lnTo>
                  <a:lnTo>
                    <a:pt x="75818" y="409193"/>
                  </a:lnTo>
                  <a:lnTo>
                    <a:pt x="75818" y="0"/>
                  </a:lnTo>
                  <a:lnTo>
                    <a:pt x="227456" y="0"/>
                  </a:lnTo>
                  <a:close/>
                </a:path>
              </a:pathLst>
            </a:custGeom>
            <a:ln w="25908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3">
              <a:extLst>
                <a:ext uri="{FF2B5EF4-FFF2-40B4-BE49-F238E27FC236}">
                  <a16:creationId xmlns:a16="http://schemas.microsoft.com/office/drawing/2014/main" id="{5D500546-D595-70B8-50D3-131829678265}"/>
                </a:ext>
              </a:extLst>
            </p:cNvPr>
            <p:cNvSpPr/>
            <p:nvPr/>
          </p:nvSpPr>
          <p:spPr>
            <a:xfrm>
              <a:off x="2702306" y="848868"/>
              <a:ext cx="1847850" cy="1148715"/>
            </a:xfrm>
            <a:custGeom>
              <a:avLst/>
              <a:gdLst/>
              <a:ahLst/>
              <a:cxnLst/>
              <a:rect l="l" t="t" r="r" b="b"/>
              <a:pathLst>
                <a:path w="1847850" h="1148714">
                  <a:moveTo>
                    <a:pt x="75945" y="0"/>
                  </a:moveTo>
                  <a:lnTo>
                    <a:pt x="1751203" y="947166"/>
                  </a:lnTo>
                  <a:lnTo>
                    <a:pt x="1789176" y="879983"/>
                  </a:lnTo>
                  <a:lnTo>
                    <a:pt x="1847595" y="1090295"/>
                  </a:lnTo>
                  <a:lnTo>
                    <a:pt x="1637283" y="1148715"/>
                  </a:lnTo>
                  <a:lnTo>
                    <a:pt x="1675257" y="1081532"/>
                  </a:lnTo>
                  <a:lnTo>
                    <a:pt x="0" y="134366"/>
                  </a:lnTo>
                  <a:lnTo>
                    <a:pt x="75945" y="0"/>
                  </a:lnTo>
                </a:path>
              </a:pathLst>
            </a:custGeom>
            <a:ln w="25400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4">
              <a:extLst>
                <a:ext uri="{FF2B5EF4-FFF2-40B4-BE49-F238E27FC236}">
                  <a16:creationId xmlns:a16="http://schemas.microsoft.com/office/drawing/2014/main" id="{86F0C927-0DCB-FDD6-0E4C-051FACA0D5C2}"/>
                </a:ext>
              </a:extLst>
            </p:cNvPr>
            <p:cNvSpPr/>
            <p:nvPr/>
          </p:nvSpPr>
          <p:spPr>
            <a:xfrm>
              <a:off x="1258062" y="467106"/>
              <a:ext cx="1751330" cy="588645"/>
            </a:xfrm>
            <a:custGeom>
              <a:avLst/>
              <a:gdLst/>
              <a:ahLst/>
              <a:cxnLst/>
              <a:rect l="l" t="t" r="r" b="b"/>
              <a:pathLst>
                <a:path w="1751330" h="588644">
                  <a:moveTo>
                    <a:pt x="0" y="294132"/>
                  </a:moveTo>
                  <a:lnTo>
                    <a:pt x="10408" y="248646"/>
                  </a:lnTo>
                  <a:lnTo>
                    <a:pt x="40594" y="205356"/>
                  </a:lnTo>
                  <a:lnTo>
                    <a:pt x="89000" y="164785"/>
                  </a:lnTo>
                  <a:lnTo>
                    <a:pt x="154068" y="127456"/>
                  </a:lnTo>
                  <a:lnTo>
                    <a:pt x="192363" y="110172"/>
                  </a:lnTo>
                  <a:lnTo>
                    <a:pt x="234240" y="93894"/>
                  </a:lnTo>
                  <a:lnTo>
                    <a:pt x="279503" y="78688"/>
                  </a:lnTo>
                  <a:lnTo>
                    <a:pt x="327957" y="64621"/>
                  </a:lnTo>
                  <a:lnTo>
                    <a:pt x="379409" y="51756"/>
                  </a:lnTo>
                  <a:lnTo>
                    <a:pt x="433662" y="40160"/>
                  </a:lnTo>
                  <a:lnTo>
                    <a:pt x="490523" y="29897"/>
                  </a:lnTo>
                  <a:lnTo>
                    <a:pt x="549797" y="21035"/>
                  </a:lnTo>
                  <a:lnTo>
                    <a:pt x="611288" y="13636"/>
                  </a:lnTo>
                  <a:lnTo>
                    <a:pt x="674803" y="7768"/>
                  </a:lnTo>
                  <a:lnTo>
                    <a:pt x="740146" y="3496"/>
                  </a:lnTo>
                  <a:lnTo>
                    <a:pt x="807122" y="885"/>
                  </a:lnTo>
                  <a:lnTo>
                    <a:pt x="875538" y="0"/>
                  </a:lnTo>
                  <a:lnTo>
                    <a:pt x="943953" y="885"/>
                  </a:lnTo>
                  <a:lnTo>
                    <a:pt x="1010929" y="3496"/>
                  </a:lnTo>
                  <a:lnTo>
                    <a:pt x="1076272" y="7768"/>
                  </a:lnTo>
                  <a:lnTo>
                    <a:pt x="1139787" y="13636"/>
                  </a:lnTo>
                  <a:lnTo>
                    <a:pt x="1201278" y="21035"/>
                  </a:lnTo>
                  <a:lnTo>
                    <a:pt x="1260552" y="29897"/>
                  </a:lnTo>
                  <a:lnTo>
                    <a:pt x="1317413" y="40160"/>
                  </a:lnTo>
                  <a:lnTo>
                    <a:pt x="1371666" y="51756"/>
                  </a:lnTo>
                  <a:lnTo>
                    <a:pt x="1423118" y="64621"/>
                  </a:lnTo>
                  <a:lnTo>
                    <a:pt x="1471572" y="78688"/>
                  </a:lnTo>
                  <a:lnTo>
                    <a:pt x="1516835" y="93894"/>
                  </a:lnTo>
                  <a:lnTo>
                    <a:pt x="1558712" y="110172"/>
                  </a:lnTo>
                  <a:lnTo>
                    <a:pt x="1597007" y="127456"/>
                  </a:lnTo>
                  <a:lnTo>
                    <a:pt x="1631526" y="145683"/>
                  </a:lnTo>
                  <a:lnTo>
                    <a:pt x="1688458" y="184698"/>
                  </a:lnTo>
                  <a:lnTo>
                    <a:pt x="1727949" y="226693"/>
                  </a:lnTo>
                  <a:lnTo>
                    <a:pt x="1748441" y="271147"/>
                  </a:lnTo>
                  <a:lnTo>
                    <a:pt x="1751076" y="294132"/>
                  </a:lnTo>
                  <a:lnTo>
                    <a:pt x="1748441" y="317116"/>
                  </a:lnTo>
                  <a:lnTo>
                    <a:pt x="1727949" y="361570"/>
                  </a:lnTo>
                  <a:lnTo>
                    <a:pt x="1688458" y="403565"/>
                  </a:lnTo>
                  <a:lnTo>
                    <a:pt x="1631526" y="442580"/>
                  </a:lnTo>
                  <a:lnTo>
                    <a:pt x="1597007" y="460807"/>
                  </a:lnTo>
                  <a:lnTo>
                    <a:pt x="1558712" y="478091"/>
                  </a:lnTo>
                  <a:lnTo>
                    <a:pt x="1516835" y="494369"/>
                  </a:lnTo>
                  <a:lnTo>
                    <a:pt x="1471572" y="509575"/>
                  </a:lnTo>
                  <a:lnTo>
                    <a:pt x="1423118" y="523642"/>
                  </a:lnTo>
                  <a:lnTo>
                    <a:pt x="1371666" y="536507"/>
                  </a:lnTo>
                  <a:lnTo>
                    <a:pt x="1317413" y="548103"/>
                  </a:lnTo>
                  <a:lnTo>
                    <a:pt x="1260552" y="558366"/>
                  </a:lnTo>
                  <a:lnTo>
                    <a:pt x="1201278" y="567228"/>
                  </a:lnTo>
                  <a:lnTo>
                    <a:pt x="1139787" y="574627"/>
                  </a:lnTo>
                  <a:lnTo>
                    <a:pt x="1076272" y="580495"/>
                  </a:lnTo>
                  <a:lnTo>
                    <a:pt x="1010929" y="584767"/>
                  </a:lnTo>
                  <a:lnTo>
                    <a:pt x="943953" y="587378"/>
                  </a:lnTo>
                  <a:lnTo>
                    <a:pt x="875538" y="588264"/>
                  </a:lnTo>
                  <a:lnTo>
                    <a:pt x="807122" y="587378"/>
                  </a:lnTo>
                  <a:lnTo>
                    <a:pt x="740146" y="584767"/>
                  </a:lnTo>
                  <a:lnTo>
                    <a:pt x="674803" y="580495"/>
                  </a:lnTo>
                  <a:lnTo>
                    <a:pt x="611288" y="574627"/>
                  </a:lnTo>
                  <a:lnTo>
                    <a:pt x="549797" y="567228"/>
                  </a:lnTo>
                  <a:lnTo>
                    <a:pt x="490523" y="558366"/>
                  </a:lnTo>
                  <a:lnTo>
                    <a:pt x="433662" y="548103"/>
                  </a:lnTo>
                  <a:lnTo>
                    <a:pt x="379409" y="536507"/>
                  </a:lnTo>
                  <a:lnTo>
                    <a:pt x="327957" y="523642"/>
                  </a:lnTo>
                  <a:lnTo>
                    <a:pt x="279503" y="509575"/>
                  </a:lnTo>
                  <a:lnTo>
                    <a:pt x="234240" y="494369"/>
                  </a:lnTo>
                  <a:lnTo>
                    <a:pt x="192363" y="478091"/>
                  </a:lnTo>
                  <a:lnTo>
                    <a:pt x="154068" y="460807"/>
                  </a:lnTo>
                  <a:lnTo>
                    <a:pt x="119549" y="442580"/>
                  </a:lnTo>
                  <a:lnTo>
                    <a:pt x="62617" y="403565"/>
                  </a:lnTo>
                  <a:lnTo>
                    <a:pt x="23126" y="361570"/>
                  </a:lnTo>
                  <a:lnTo>
                    <a:pt x="2634" y="317116"/>
                  </a:lnTo>
                  <a:lnTo>
                    <a:pt x="0" y="294132"/>
                  </a:lnTo>
                  <a:close/>
                </a:path>
              </a:pathLst>
            </a:custGeom>
            <a:ln w="25907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5">
            <a:extLst>
              <a:ext uri="{FF2B5EF4-FFF2-40B4-BE49-F238E27FC236}">
                <a16:creationId xmlns:a16="http://schemas.microsoft.com/office/drawing/2014/main" id="{1B394552-C2A2-8F52-C9DB-BFD645380E23}"/>
              </a:ext>
            </a:extLst>
          </p:cNvPr>
          <p:cNvSpPr txBox="1"/>
          <p:nvPr/>
        </p:nvSpPr>
        <p:spPr>
          <a:xfrm>
            <a:off x="898194" y="832380"/>
            <a:ext cx="105727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-10" dirty="0">
                <a:latin typeface="Arial"/>
                <a:cs typeface="Arial"/>
              </a:rPr>
              <a:t>Разработчики</a:t>
            </a:r>
            <a:endParaRPr sz="1250">
              <a:latin typeface="Arial"/>
              <a:cs typeface="Arial"/>
            </a:endParaRPr>
          </a:p>
        </p:txBody>
      </p:sp>
      <p:grpSp>
        <p:nvGrpSpPr>
          <p:cNvPr id="18" name="object 16">
            <a:extLst>
              <a:ext uri="{FF2B5EF4-FFF2-40B4-BE49-F238E27FC236}">
                <a16:creationId xmlns:a16="http://schemas.microsoft.com/office/drawing/2014/main" id="{F218336C-2CE5-596F-D756-44AEAA92A078}"/>
              </a:ext>
            </a:extLst>
          </p:cNvPr>
          <p:cNvGrpSpPr/>
          <p:nvPr/>
        </p:nvGrpSpPr>
        <p:grpSpPr>
          <a:xfrm>
            <a:off x="3829607" y="599462"/>
            <a:ext cx="3496310" cy="4925695"/>
            <a:chOff x="4535423" y="414527"/>
            <a:chExt cx="3496310" cy="4925695"/>
          </a:xfrm>
        </p:grpSpPr>
        <p:sp>
          <p:nvSpPr>
            <p:cNvPr id="19" name="object 17">
              <a:extLst>
                <a:ext uri="{FF2B5EF4-FFF2-40B4-BE49-F238E27FC236}">
                  <a16:creationId xmlns:a16="http://schemas.microsoft.com/office/drawing/2014/main" id="{EC6BDB59-D430-AA2E-1843-6F12214F12BF}"/>
                </a:ext>
              </a:extLst>
            </p:cNvPr>
            <p:cNvSpPr/>
            <p:nvPr/>
          </p:nvSpPr>
          <p:spPr>
            <a:xfrm>
              <a:off x="6966966" y="1015745"/>
              <a:ext cx="318770" cy="4311650"/>
            </a:xfrm>
            <a:custGeom>
              <a:avLst/>
              <a:gdLst/>
              <a:ahLst/>
              <a:cxnLst/>
              <a:rect l="l" t="t" r="r" b="b"/>
              <a:pathLst>
                <a:path w="318770" h="4311650">
                  <a:moveTo>
                    <a:pt x="238886" y="0"/>
                  </a:moveTo>
                  <a:lnTo>
                    <a:pt x="79628" y="0"/>
                  </a:lnTo>
                  <a:lnTo>
                    <a:pt x="79628" y="4152137"/>
                  </a:lnTo>
                  <a:lnTo>
                    <a:pt x="0" y="4152137"/>
                  </a:lnTo>
                  <a:lnTo>
                    <a:pt x="159257" y="4311395"/>
                  </a:lnTo>
                  <a:lnTo>
                    <a:pt x="318515" y="4152137"/>
                  </a:lnTo>
                  <a:lnTo>
                    <a:pt x="238886" y="4152137"/>
                  </a:lnTo>
                  <a:lnTo>
                    <a:pt x="2388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8">
              <a:extLst>
                <a:ext uri="{FF2B5EF4-FFF2-40B4-BE49-F238E27FC236}">
                  <a16:creationId xmlns:a16="http://schemas.microsoft.com/office/drawing/2014/main" id="{B931E606-4769-1F86-E9AA-A3AFBBFC1600}"/>
                </a:ext>
              </a:extLst>
            </p:cNvPr>
            <p:cNvSpPr/>
            <p:nvPr/>
          </p:nvSpPr>
          <p:spPr>
            <a:xfrm>
              <a:off x="6966966" y="1015745"/>
              <a:ext cx="318770" cy="4311650"/>
            </a:xfrm>
            <a:custGeom>
              <a:avLst/>
              <a:gdLst/>
              <a:ahLst/>
              <a:cxnLst/>
              <a:rect l="l" t="t" r="r" b="b"/>
              <a:pathLst>
                <a:path w="318770" h="4311650">
                  <a:moveTo>
                    <a:pt x="238886" y="0"/>
                  </a:moveTo>
                  <a:lnTo>
                    <a:pt x="238886" y="4152137"/>
                  </a:lnTo>
                  <a:lnTo>
                    <a:pt x="318515" y="4152137"/>
                  </a:lnTo>
                  <a:lnTo>
                    <a:pt x="159257" y="4311395"/>
                  </a:lnTo>
                  <a:lnTo>
                    <a:pt x="0" y="4152137"/>
                  </a:lnTo>
                  <a:lnTo>
                    <a:pt x="79628" y="4152137"/>
                  </a:lnTo>
                  <a:lnTo>
                    <a:pt x="79628" y="0"/>
                  </a:lnTo>
                  <a:lnTo>
                    <a:pt x="238886" y="0"/>
                  </a:lnTo>
                  <a:close/>
                </a:path>
              </a:pathLst>
            </a:custGeom>
            <a:ln w="25908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19">
              <a:extLst>
                <a:ext uri="{FF2B5EF4-FFF2-40B4-BE49-F238E27FC236}">
                  <a16:creationId xmlns:a16="http://schemas.microsoft.com/office/drawing/2014/main" id="{2A70526A-9AD3-0A10-609E-B6CF1821803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35423" y="414527"/>
              <a:ext cx="3496055" cy="2731007"/>
            </a:xfrm>
            <a:prstGeom prst="rect">
              <a:avLst/>
            </a:prstGeom>
          </p:spPr>
        </p:pic>
      </p:grpSp>
      <p:sp>
        <p:nvSpPr>
          <p:cNvPr id="22" name="object 20">
            <a:extLst>
              <a:ext uri="{FF2B5EF4-FFF2-40B4-BE49-F238E27FC236}">
                <a16:creationId xmlns:a16="http://schemas.microsoft.com/office/drawing/2014/main" id="{1DB61E3E-47D8-C22B-736C-103803870594}"/>
              </a:ext>
            </a:extLst>
          </p:cNvPr>
          <p:cNvSpPr txBox="1"/>
          <p:nvPr/>
        </p:nvSpPr>
        <p:spPr>
          <a:xfrm>
            <a:off x="5785916" y="792503"/>
            <a:ext cx="109791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-10" dirty="0">
                <a:latin typeface="Arial"/>
                <a:cs typeface="Arial"/>
              </a:rPr>
              <a:t>Тестировщики</a:t>
            </a:r>
            <a:endParaRPr sz="1250" dirty="0">
              <a:latin typeface="Arial"/>
              <a:cs typeface="Arial"/>
            </a:endParaRPr>
          </a:p>
        </p:txBody>
      </p:sp>
      <p:grpSp>
        <p:nvGrpSpPr>
          <p:cNvPr id="23" name="object 21">
            <a:extLst>
              <a:ext uri="{FF2B5EF4-FFF2-40B4-BE49-F238E27FC236}">
                <a16:creationId xmlns:a16="http://schemas.microsoft.com/office/drawing/2014/main" id="{88C975C8-D093-BD82-968D-EC5BEF35C9A4}"/>
              </a:ext>
            </a:extLst>
          </p:cNvPr>
          <p:cNvGrpSpPr/>
          <p:nvPr/>
        </p:nvGrpSpPr>
        <p:grpSpPr>
          <a:xfrm>
            <a:off x="3023348" y="616163"/>
            <a:ext cx="1777364" cy="614680"/>
            <a:chOff x="3729164" y="431228"/>
            <a:chExt cx="1777364" cy="614680"/>
          </a:xfrm>
        </p:grpSpPr>
        <p:sp>
          <p:nvSpPr>
            <p:cNvPr id="24" name="object 22">
              <a:extLst>
                <a:ext uri="{FF2B5EF4-FFF2-40B4-BE49-F238E27FC236}">
                  <a16:creationId xmlns:a16="http://schemas.microsoft.com/office/drawing/2014/main" id="{34BC548A-077C-9875-A590-B52BDF3792FB}"/>
                </a:ext>
              </a:extLst>
            </p:cNvPr>
            <p:cNvSpPr/>
            <p:nvPr/>
          </p:nvSpPr>
          <p:spPr>
            <a:xfrm>
              <a:off x="3742182" y="444246"/>
              <a:ext cx="1751330" cy="588645"/>
            </a:xfrm>
            <a:custGeom>
              <a:avLst/>
              <a:gdLst/>
              <a:ahLst/>
              <a:cxnLst/>
              <a:rect l="l" t="t" r="r" b="b"/>
              <a:pathLst>
                <a:path w="1751329" h="588644">
                  <a:moveTo>
                    <a:pt x="875538" y="0"/>
                  </a:moveTo>
                  <a:lnTo>
                    <a:pt x="807122" y="885"/>
                  </a:lnTo>
                  <a:lnTo>
                    <a:pt x="740146" y="3496"/>
                  </a:lnTo>
                  <a:lnTo>
                    <a:pt x="674803" y="7768"/>
                  </a:lnTo>
                  <a:lnTo>
                    <a:pt x="611288" y="13636"/>
                  </a:lnTo>
                  <a:lnTo>
                    <a:pt x="549797" y="21035"/>
                  </a:lnTo>
                  <a:lnTo>
                    <a:pt x="490523" y="29897"/>
                  </a:lnTo>
                  <a:lnTo>
                    <a:pt x="433662" y="40160"/>
                  </a:lnTo>
                  <a:lnTo>
                    <a:pt x="379409" y="51756"/>
                  </a:lnTo>
                  <a:lnTo>
                    <a:pt x="327957" y="64621"/>
                  </a:lnTo>
                  <a:lnTo>
                    <a:pt x="279503" y="78688"/>
                  </a:lnTo>
                  <a:lnTo>
                    <a:pt x="234240" y="93894"/>
                  </a:lnTo>
                  <a:lnTo>
                    <a:pt x="192363" y="110172"/>
                  </a:lnTo>
                  <a:lnTo>
                    <a:pt x="154068" y="127456"/>
                  </a:lnTo>
                  <a:lnTo>
                    <a:pt x="119549" y="145683"/>
                  </a:lnTo>
                  <a:lnTo>
                    <a:pt x="62617" y="184698"/>
                  </a:lnTo>
                  <a:lnTo>
                    <a:pt x="23126" y="226693"/>
                  </a:lnTo>
                  <a:lnTo>
                    <a:pt x="2634" y="271147"/>
                  </a:lnTo>
                  <a:lnTo>
                    <a:pt x="0" y="294131"/>
                  </a:lnTo>
                  <a:lnTo>
                    <a:pt x="2634" y="317116"/>
                  </a:lnTo>
                  <a:lnTo>
                    <a:pt x="23126" y="361570"/>
                  </a:lnTo>
                  <a:lnTo>
                    <a:pt x="62617" y="403565"/>
                  </a:lnTo>
                  <a:lnTo>
                    <a:pt x="119549" y="442580"/>
                  </a:lnTo>
                  <a:lnTo>
                    <a:pt x="154068" y="460807"/>
                  </a:lnTo>
                  <a:lnTo>
                    <a:pt x="192363" y="478091"/>
                  </a:lnTo>
                  <a:lnTo>
                    <a:pt x="234240" y="494369"/>
                  </a:lnTo>
                  <a:lnTo>
                    <a:pt x="279503" y="509575"/>
                  </a:lnTo>
                  <a:lnTo>
                    <a:pt x="327957" y="523642"/>
                  </a:lnTo>
                  <a:lnTo>
                    <a:pt x="379409" y="536507"/>
                  </a:lnTo>
                  <a:lnTo>
                    <a:pt x="433662" y="548103"/>
                  </a:lnTo>
                  <a:lnTo>
                    <a:pt x="490523" y="558366"/>
                  </a:lnTo>
                  <a:lnTo>
                    <a:pt x="549797" y="567228"/>
                  </a:lnTo>
                  <a:lnTo>
                    <a:pt x="611288" y="574627"/>
                  </a:lnTo>
                  <a:lnTo>
                    <a:pt x="674803" y="580495"/>
                  </a:lnTo>
                  <a:lnTo>
                    <a:pt x="740146" y="584767"/>
                  </a:lnTo>
                  <a:lnTo>
                    <a:pt x="807122" y="587378"/>
                  </a:lnTo>
                  <a:lnTo>
                    <a:pt x="875538" y="588263"/>
                  </a:lnTo>
                  <a:lnTo>
                    <a:pt x="943953" y="587378"/>
                  </a:lnTo>
                  <a:lnTo>
                    <a:pt x="1010929" y="584767"/>
                  </a:lnTo>
                  <a:lnTo>
                    <a:pt x="1076272" y="580495"/>
                  </a:lnTo>
                  <a:lnTo>
                    <a:pt x="1139787" y="574627"/>
                  </a:lnTo>
                  <a:lnTo>
                    <a:pt x="1201278" y="567228"/>
                  </a:lnTo>
                  <a:lnTo>
                    <a:pt x="1260552" y="558366"/>
                  </a:lnTo>
                  <a:lnTo>
                    <a:pt x="1317413" y="548103"/>
                  </a:lnTo>
                  <a:lnTo>
                    <a:pt x="1371666" y="536507"/>
                  </a:lnTo>
                  <a:lnTo>
                    <a:pt x="1423118" y="523642"/>
                  </a:lnTo>
                  <a:lnTo>
                    <a:pt x="1471572" y="509575"/>
                  </a:lnTo>
                  <a:lnTo>
                    <a:pt x="1516835" y="494369"/>
                  </a:lnTo>
                  <a:lnTo>
                    <a:pt x="1558712" y="478091"/>
                  </a:lnTo>
                  <a:lnTo>
                    <a:pt x="1597007" y="460807"/>
                  </a:lnTo>
                  <a:lnTo>
                    <a:pt x="1631526" y="442580"/>
                  </a:lnTo>
                  <a:lnTo>
                    <a:pt x="1688458" y="403565"/>
                  </a:lnTo>
                  <a:lnTo>
                    <a:pt x="1727949" y="361570"/>
                  </a:lnTo>
                  <a:lnTo>
                    <a:pt x="1748441" y="317116"/>
                  </a:lnTo>
                  <a:lnTo>
                    <a:pt x="1751076" y="294131"/>
                  </a:lnTo>
                  <a:lnTo>
                    <a:pt x="1748441" y="271147"/>
                  </a:lnTo>
                  <a:lnTo>
                    <a:pt x="1727949" y="226693"/>
                  </a:lnTo>
                  <a:lnTo>
                    <a:pt x="1688458" y="184698"/>
                  </a:lnTo>
                  <a:lnTo>
                    <a:pt x="1631526" y="145683"/>
                  </a:lnTo>
                  <a:lnTo>
                    <a:pt x="1597007" y="127456"/>
                  </a:lnTo>
                  <a:lnTo>
                    <a:pt x="1558712" y="110172"/>
                  </a:lnTo>
                  <a:lnTo>
                    <a:pt x="1516835" y="93894"/>
                  </a:lnTo>
                  <a:lnTo>
                    <a:pt x="1471572" y="78688"/>
                  </a:lnTo>
                  <a:lnTo>
                    <a:pt x="1423118" y="64621"/>
                  </a:lnTo>
                  <a:lnTo>
                    <a:pt x="1371666" y="51756"/>
                  </a:lnTo>
                  <a:lnTo>
                    <a:pt x="1317413" y="40160"/>
                  </a:lnTo>
                  <a:lnTo>
                    <a:pt x="1260552" y="29897"/>
                  </a:lnTo>
                  <a:lnTo>
                    <a:pt x="1201278" y="21035"/>
                  </a:lnTo>
                  <a:lnTo>
                    <a:pt x="1139787" y="13636"/>
                  </a:lnTo>
                  <a:lnTo>
                    <a:pt x="1076272" y="7768"/>
                  </a:lnTo>
                  <a:lnTo>
                    <a:pt x="1010929" y="3496"/>
                  </a:lnTo>
                  <a:lnTo>
                    <a:pt x="943953" y="885"/>
                  </a:lnTo>
                  <a:lnTo>
                    <a:pt x="8755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3">
              <a:extLst>
                <a:ext uri="{FF2B5EF4-FFF2-40B4-BE49-F238E27FC236}">
                  <a16:creationId xmlns:a16="http://schemas.microsoft.com/office/drawing/2014/main" id="{00DAF240-EFCC-700B-9D0F-53C0503FC97B}"/>
                </a:ext>
              </a:extLst>
            </p:cNvPr>
            <p:cNvSpPr/>
            <p:nvPr/>
          </p:nvSpPr>
          <p:spPr>
            <a:xfrm>
              <a:off x="3742182" y="444246"/>
              <a:ext cx="1751330" cy="588645"/>
            </a:xfrm>
            <a:custGeom>
              <a:avLst/>
              <a:gdLst/>
              <a:ahLst/>
              <a:cxnLst/>
              <a:rect l="l" t="t" r="r" b="b"/>
              <a:pathLst>
                <a:path w="1751329" h="588644">
                  <a:moveTo>
                    <a:pt x="0" y="294131"/>
                  </a:moveTo>
                  <a:lnTo>
                    <a:pt x="10408" y="248646"/>
                  </a:lnTo>
                  <a:lnTo>
                    <a:pt x="40594" y="205356"/>
                  </a:lnTo>
                  <a:lnTo>
                    <a:pt x="89000" y="164785"/>
                  </a:lnTo>
                  <a:lnTo>
                    <a:pt x="154068" y="127456"/>
                  </a:lnTo>
                  <a:lnTo>
                    <a:pt x="192363" y="110172"/>
                  </a:lnTo>
                  <a:lnTo>
                    <a:pt x="234240" y="93894"/>
                  </a:lnTo>
                  <a:lnTo>
                    <a:pt x="279503" y="78688"/>
                  </a:lnTo>
                  <a:lnTo>
                    <a:pt x="327957" y="64621"/>
                  </a:lnTo>
                  <a:lnTo>
                    <a:pt x="379409" y="51756"/>
                  </a:lnTo>
                  <a:lnTo>
                    <a:pt x="433662" y="40160"/>
                  </a:lnTo>
                  <a:lnTo>
                    <a:pt x="490523" y="29897"/>
                  </a:lnTo>
                  <a:lnTo>
                    <a:pt x="549797" y="21035"/>
                  </a:lnTo>
                  <a:lnTo>
                    <a:pt x="611288" y="13636"/>
                  </a:lnTo>
                  <a:lnTo>
                    <a:pt x="674803" y="7768"/>
                  </a:lnTo>
                  <a:lnTo>
                    <a:pt x="740146" y="3496"/>
                  </a:lnTo>
                  <a:lnTo>
                    <a:pt x="807122" y="885"/>
                  </a:lnTo>
                  <a:lnTo>
                    <a:pt x="875538" y="0"/>
                  </a:lnTo>
                  <a:lnTo>
                    <a:pt x="943953" y="885"/>
                  </a:lnTo>
                  <a:lnTo>
                    <a:pt x="1010929" y="3496"/>
                  </a:lnTo>
                  <a:lnTo>
                    <a:pt x="1076272" y="7768"/>
                  </a:lnTo>
                  <a:lnTo>
                    <a:pt x="1139787" y="13636"/>
                  </a:lnTo>
                  <a:lnTo>
                    <a:pt x="1201278" y="21035"/>
                  </a:lnTo>
                  <a:lnTo>
                    <a:pt x="1260552" y="29897"/>
                  </a:lnTo>
                  <a:lnTo>
                    <a:pt x="1317413" y="40160"/>
                  </a:lnTo>
                  <a:lnTo>
                    <a:pt x="1371666" y="51756"/>
                  </a:lnTo>
                  <a:lnTo>
                    <a:pt x="1423118" y="64621"/>
                  </a:lnTo>
                  <a:lnTo>
                    <a:pt x="1471572" y="78688"/>
                  </a:lnTo>
                  <a:lnTo>
                    <a:pt x="1516835" y="93894"/>
                  </a:lnTo>
                  <a:lnTo>
                    <a:pt x="1558712" y="110172"/>
                  </a:lnTo>
                  <a:lnTo>
                    <a:pt x="1597007" y="127456"/>
                  </a:lnTo>
                  <a:lnTo>
                    <a:pt x="1631526" y="145683"/>
                  </a:lnTo>
                  <a:lnTo>
                    <a:pt x="1688458" y="184698"/>
                  </a:lnTo>
                  <a:lnTo>
                    <a:pt x="1727949" y="226693"/>
                  </a:lnTo>
                  <a:lnTo>
                    <a:pt x="1748441" y="271147"/>
                  </a:lnTo>
                  <a:lnTo>
                    <a:pt x="1751076" y="294131"/>
                  </a:lnTo>
                  <a:lnTo>
                    <a:pt x="1748441" y="317116"/>
                  </a:lnTo>
                  <a:lnTo>
                    <a:pt x="1727949" y="361570"/>
                  </a:lnTo>
                  <a:lnTo>
                    <a:pt x="1688458" y="403565"/>
                  </a:lnTo>
                  <a:lnTo>
                    <a:pt x="1631526" y="442580"/>
                  </a:lnTo>
                  <a:lnTo>
                    <a:pt x="1597007" y="460807"/>
                  </a:lnTo>
                  <a:lnTo>
                    <a:pt x="1558712" y="478091"/>
                  </a:lnTo>
                  <a:lnTo>
                    <a:pt x="1516835" y="494369"/>
                  </a:lnTo>
                  <a:lnTo>
                    <a:pt x="1471572" y="509575"/>
                  </a:lnTo>
                  <a:lnTo>
                    <a:pt x="1423118" y="523642"/>
                  </a:lnTo>
                  <a:lnTo>
                    <a:pt x="1371666" y="536507"/>
                  </a:lnTo>
                  <a:lnTo>
                    <a:pt x="1317413" y="548103"/>
                  </a:lnTo>
                  <a:lnTo>
                    <a:pt x="1260552" y="558366"/>
                  </a:lnTo>
                  <a:lnTo>
                    <a:pt x="1201278" y="567228"/>
                  </a:lnTo>
                  <a:lnTo>
                    <a:pt x="1139787" y="574627"/>
                  </a:lnTo>
                  <a:lnTo>
                    <a:pt x="1076272" y="580495"/>
                  </a:lnTo>
                  <a:lnTo>
                    <a:pt x="1010929" y="584767"/>
                  </a:lnTo>
                  <a:lnTo>
                    <a:pt x="943953" y="587378"/>
                  </a:lnTo>
                  <a:lnTo>
                    <a:pt x="875538" y="588263"/>
                  </a:lnTo>
                  <a:lnTo>
                    <a:pt x="807122" y="587378"/>
                  </a:lnTo>
                  <a:lnTo>
                    <a:pt x="740146" y="584767"/>
                  </a:lnTo>
                  <a:lnTo>
                    <a:pt x="674803" y="580495"/>
                  </a:lnTo>
                  <a:lnTo>
                    <a:pt x="611288" y="574627"/>
                  </a:lnTo>
                  <a:lnTo>
                    <a:pt x="549797" y="567228"/>
                  </a:lnTo>
                  <a:lnTo>
                    <a:pt x="490523" y="558366"/>
                  </a:lnTo>
                  <a:lnTo>
                    <a:pt x="433662" y="548103"/>
                  </a:lnTo>
                  <a:lnTo>
                    <a:pt x="379409" y="536507"/>
                  </a:lnTo>
                  <a:lnTo>
                    <a:pt x="327957" y="523642"/>
                  </a:lnTo>
                  <a:lnTo>
                    <a:pt x="279503" y="509575"/>
                  </a:lnTo>
                  <a:lnTo>
                    <a:pt x="234240" y="494369"/>
                  </a:lnTo>
                  <a:lnTo>
                    <a:pt x="192363" y="478091"/>
                  </a:lnTo>
                  <a:lnTo>
                    <a:pt x="154068" y="460807"/>
                  </a:lnTo>
                  <a:lnTo>
                    <a:pt x="119549" y="442580"/>
                  </a:lnTo>
                  <a:lnTo>
                    <a:pt x="62617" y="403565"/>
                  </a:lnTo>
                  <a:lnTo>
                    <a:pt x="23126" y="361570"/>
                  </a:lnTo>
                  <a:lnTo>
                    <a:pt x="2634" y="317116"/>
                  </a:lnTo>
                  <a:lnTo>
                    <a:pt x="0" y="294131"/>
                  </a:lnTo>
                  <a:close/>
                </a:path>
              </a:pathLst>
            </a:custGeom>
            <a:ln w="25908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4">
            <a:extLst>
              <a:ext uri="{FF2B5EF4-FFF2-40B4-BE49-F238E27FC236}">
                <a16:creationId xmlns:a16="http://schemas.microsoft.com/office/drawing/2014/main" id="{638EF944-6524-CA73-6D27-9EA87D5BE0F3}"/>
              </a:ext>
            </a:extLst>
          </p:cNvPr>
          <p:cNvSpPr txBox="1"/>
          <p:nvPr/>
        </p:nvSpPr>
        <p:spPr>
          <a:xfrm>
            <a:off x="3454449" y="809012"/>
            <a:ext cx="915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-10" dirty="0">
                <a:latin typeface="Arial"/>
                <a:cs typeface="Arial"/>
              </a:rPr>
              <a:t>Менеджеры</a:t>
            </a:r>
            <a:endParaRPr sz="1250">
              <a:latin typeface="Arial"/>
              <a:cs typeface="Arial"/>
            </a:endParaRPr>
          </a:p>
        </p:txBody>
      </p:sp>
      <p:sp>
        <p:nvSpPr>
          <p:cNvPr id="27" name="object 25">
            <a:extLst>
              <a:ext uri="{FF2B5EF4-FFF2-40B4-BE49-F238E27FC236}">
                <a16:creationId xmlns:a16="http://schemas.microsoft.com/office/drawing/2014/main" id="{577C5ED3-B447-6CC7-2298-B431F3A636C0}"/>
              </a:ext>
            </a:extLst>
          </p:cNvPr>
          <p:cNvSpPr txBox="1"/>
          <p:nvPr/>
        </p:nvSpPr>
        <p:spPr>
          <a:xfrm>
            <a:off x="3948861" y="2254907"/>
            <a:ext cx="1685289" cy="9251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07365">
              <a:lnSpc>
                <a:spcPct val="100800"/>
              </a:lnSpc>
              <a:spcBef>
                <a:spcPts val="95"/>
              </a:spcBef>
            </a:pPr>
            <a:r>
              <a:rPr sz="1250" spc="-10" dirty="0">
                <a:latin typeface="Arial"/>
                <a:cs typeface="Arial"/>
              </a:rPr>
              <a:t>Система </a:t>
            </a:r>
            <a:r>
              <a:rPr sz="1250" dirty="0">
                <a:latin typeface="Arial"/>
                <a:cs typeface="Arial"/>
              </a:rPr>
              <a:t>отслеживания</a:t>
            </a:r>
            <a:r>
              <a:rPr sz="1250" spc="-20" dirty="0">
                <a:latin typeface="Arial"/>
                <a:cs typeface="Arial"/>
              </a:rPr>
              <a:t> </a:t>
            </a:r>
            <a:r>
              <a:rPr sz="1250" spc="-10" dirty="0">
                <a:latin typeface="Arial"/>
                <a:cs typeface="Arial"/>
              </a:rPr>
              <a:t>ошибок</a:t>
            </a:r>
            <a:endParaRPr sz="1250">
              <a:latin typeface="Arial"/>
              <a:cs typeface="Arial"/>
            </a:endParaRPr>
          </a:p>
          <a:p>
            <a:pPr marL="24765" marR="15875" indent="495300">
              <a:lnSpc>
                <a:spcPct val="100800"/>
              </a:lnSpc>
              <a:spcBef>
                <a:spcPts val="1035"/>
              </a:spcBef>
            </a:pPr>
            <a:r>
              <a:rPr sz="1250" spc="-10" dirty="0">
                <a:latin typeface="Arial"/>
                <a:cs typeface="Arial"/>
              </a:rPr>
              <a:t>Система </a:t>
            </a:r>
            <a:r>
              <a:rPr sz="1250" dirty="0">
                <a:latin typeface="Arial"/>
                <a:cs typeface="Arial"/>
              </a:rPr>
              <a:t>управления</a:t>
            </a:r>
            <a:r>
              <a:rPr sz="1250" spc="-20" dirty="0">
                <a:latin typeface="Arial"/>
                <a:cs typeface="Arial"/>
              </a:rPr>
              <a:t> </a:t>
            </a:r>
            <a:r>
              <a:rPr sz="1250" spc="-10" dirty="0">
                <a:latin typeface="Arial"/>
                <a:cs typeface="Arial"/>
              </a:rPr>
              <a:t>знаниями</a:t>
            </a:r>
            <a:endParaRPr sz="1250">
              <a:latin typeface="Arial"/>
              <a:cs typeface="Arial"/>
            </a:endParaRPr>
          </a:p>
        </p:txBody>
      </p:sp>
      <p:grpSp>
        <p:nvGrpSpPr>
          <p:cNvPr id="28" name="object 26">
            <a:extLst>
              <a:ext uri="{FF2B5EF4-FFF2-40B4-BE49-F238E27FC236}">
                <a16:creationId xmlns:a16="http://schemas.microsoft.com/office/drawing/2014/main" id="{674E715A-DE66-08EB-4737-61B06E5F1BB2}"/>
              </a:ext>
            </a:extLst>
          </p:cNvPr>
          <p:cNvGrpSpPr/>
          <p:nvPr/>
        </p:nvGrpSpPr>
        <p:grpSpPr>
          <a:xfrm>
            <a:off x="519480" y="1788182"/>
            <a:ext cx="1775460" cy="3872865"/>
            <a:chOff x="1225296" y="1603247"/>
            <a:chExt cx="1775460" cy="3872865"/>
          </a:xfrm>
        </p:grpSpPr>
        <p:sp>
          <p:nvSpPr>
            <p:cNvPr id="29" name="object 27">
              <a:extLst>
                <a:ext uri="{FF2B5EF4-FFF2-40B4-BE49-F238E27FC236}">
                  <a16:creationId xmlns:a16="http://schemas.microsoft.com/office/drawing/2014/main" id="{BDC11217-2137-00BC-071E-A187A4A77694}"/>
                </a:ext>
              </a:extLst>
            </p:cNvPr>
            <p:cNvSpPr/>
            <p:nvPr/>
          </p:nvSpPr>
          <p:spPr>
            <a:xfrm>
              <a:off x="2017014" y="4645913"/>
              <a:ext cx="327660" cy="817244"/>
            </a:xfrm>
            <a:custGeom>
              <a:avLst/>
              <a:gdLst/>
              <a:ahLst/>
              <a:cxnLst/>
              <a:rect l="l" t="t" r="r" b="b"/>
              <a:pathLst>
                <a:path w="327660" h="817245">
                  <a:moveTo>
                    <a:pt x="163830" y="0"/>
                  </a:moveTo>
                  <a:lnTo>
                    <a:pt x="0" y="163830"/>
                  </a:lnTo>
                  <a:lnTo>
                    <a:pt x="81915" y="163830"/>
                  </a:lnTo>
                  <a:lnTo>
                    <a:pt x="81915" y="653034"/>
                  </a:lnTo>
                  <a:lnTo>
                    <a:pt x="0" y="653034"/>
                  </a:lnTo>
                  <a:lnTo>
                    <a:pt x="163830" y="816864"/>
                  </a:lnTo>
                  <a:lnTo>
                    <a:pt x="327660" y="653034"/>
                  </a:lnTo>
                  <a:lnTo>
                    <a:pt x="245744" y="653034"/>
                  </a:lnTo>
                  <a:lnTo>
                    <a:pt x="245744" y="163830"/>
                  </a:lnTo>
                  <a:lnTo>
                    <a:pt x="327660" y="163830"/>
                  </a:lnTo>
                  <a:lnTo>
                    <a:pt x="1638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8">
              <a:extLst>
                <a:ext uri="{FF2B5EF4-FFF2-40B4-BE49-F238E27FC236}">
                  <a16:creationId xmlns:a16="http://schemas.microsoft.com/office/drawing/2014/main" id="{0AC84DB8-80F2-BD51-E6CD-13DF224A0723}"/>
                </a:ext>
              </a:extLst>
            </p:cNvPr>
            <p:cNvSpPr/>
            <p:nvPr/>
          </p:nvSpPr>
          <p:spPr>
            <a:xfrm>
              <a:off x="2017014" y="4645913"/>
              <a:ext cx="327660" cy="817244"/>
            </a:xfrm>
            <a:custGeom>
              <a:avLst/>
              <a:gdLst/>
              <a:ahLst/>
              <a:cxnLst/>
              <a:rect l="l" t="t" r="r" b="b"/>
              <a:pathLst>
                <a:path w="327660" h="817245">
                  <a:moveTo>
                    <a:pt x="0" y="163830"/>
                  </a:moveTo>
                  <a:lnTo>
                    <a:pt x="163830" y="0"/>
                  </a:lnTo>
                  <a:lnTo>
                    <a:pt x="327660" y="163830"/>
                  </a:lnTo>
                  <a:lnTo>
                    <a:pt x="245744" y="163830"/>
                  </a:lnTo>
                  <a:lnTo>
                    <a:pt x="245744" y="653034"/>
                  </a:lnTo>
                  <a:lnTo>
                    <a:pt x="327660" y="653034"/>
                  </a:lnTo>
                  <a:lnTo>
                    <a:pt x="163830" y="816864"/>
                  </a:lnTo>
                  <a:lnTo>
                    <a:pt x="0" y="653034"/>
                  </a:lnTo>
                  <a:lnTo>
                    <a:pt x="81915" y="653034"/>
                  </a:lnTo>
                  <a:lnTo>
                    <a:pt x="81915" y="163830"/>
                  </a:lnTo>
                  <a:lnTo>
                    <a:pt x="0" y="163830"/>
                  </a:lnTo>
                  <a:close/>
                </a:path>
              </a:pathLst>
            </a:custGeom>
            <a:ln w="25908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9">
              <a:extLst>
                <a:ext uri="{FF2B5EF4-FFF2-40B4-BE49-F238E27FC236}">
                  <a16:creationId xmlns:a16="http://schemas.microsoft.com/office/drawing/2014/main" id="{B1403E4F-D5EF-18E4-6030-FF35FCED7CB4}"/>
                </a:ext>
              </a:extLst>
            </p:cNvPr>
            <p:cNvSpPr/>
            <p:nvPr/>
          </p:nvSpPr>
          <p:spPr>
            <a:xfrm>
              <a:off x="1238250" y="1616201"/>
              <a:ext cx="1750060" cy="777240"/>
            </a:xfrm>
            <a:custGeom>
              <a:avLst/>
              <a:gdLst/>
              <a:ahLst/>
              <a:cxnLst/>
              <a:rect l="l" t="t" r="r" b="b"/>
              <a:pathLst>
                <a:path w="1750060" h="777239">
                  <a:moveTo>
                    <a:pt x="874776" y="0"/>
                  </a:moveTo>
                  <a:lnTo>
                    <a:pt x="799299" y="475"/>
                  </a:lnTo>
                  <a:lnTo>
                    <a:pt x="725605" y="1877"/>
                  </a:lnTo>
                  <a:lnTo>
                    <a:pt x="653956" y="4165"/>
                  </a:lnTo>
                  <a:lnTo>
                    <a:pt x="584614" y="7301"/>
                  </a:lnTo>
                  <a:lnTo>
                    <a:pt x="517843" y="11245"/>
                  </a:lnTo>
                  <a:lnTo>
                    <a:pt x="453905" y="15959"/>
                  </a:lnTo>
                  <a:lnTo>
                    <a:pt x="393062" y="21404"/>
                  </a:lnTo>
                  <a:lnTo>
                    <a:pt x="335578" y="27540"/>
                  </a:lnTo>
                  <a:lnTo>
                    <a:pt x="281714" y="34329"/>
                  </a:lnTo>
                  <a:lnTo>
                    <a:pt x="231734" y="41732"/>
                  </a:lnTo>
                  <a:lnTo>
                    <a:pt x="185900" y="49710"/>
                  </a:lnTo>
                  <a:lnTo>
                    <a:pt x="144474" y="58223"/>
                  </a:lnTo>
                  <a:lnTo>
                    <a:pt x="75900" y="76701"/>
                  </a:lnTo>
                  <a:lnTo>
                    <a:pt x="28111" y="96853"/>
                  </a:lnTo>
                  <a:lnTo>
                    <a:pt x="0" y="129539"/>
                  </a:lnTo>
                  <a:lnTo>
                    <a:pt x="0" y="647700"/>
                  </a:lnTo>
                  <a:lnTo>
                    <a:pt x="28111" y="680386"/>
                  </a:lnTo>
                  <a:lnTo>
                    <a:pt x="75900" y="700538"/>
                  </a:lnTo>
                  <a:lnTo>
                    <a:pt x="144474" y="719016"/>
                  </a:lnTo>
                  <a:lnTo>
                    <a:pt x="185900" y="727529"/>
                  </a:lnTo>
                  <a:lnTo>
                    <a:pt x="231734" y="735507"/>
                  </a:lnTo>
                  <a:lnTo>
                    <a:pt x="281714" y="742910"/>
                  </a:lnTo>
                  <a:lnTo>
                    <a:pt x="335578" y="749699"/>
                  </a:lnTo>
                  <a:lnTo>
                    <a:pt x="393062" y="755835"/>
                  </a:lnTo>
                  <a:lnTo>
                    <a:pt x="453905" y="761280"/>
                  </a:lnTo>
                  <a:lnTo>
                    <a:pt x="517843" y="765994"/>
                  </a:lnTo>
                  <a:lnTo>
                    <a:pt x="584614" y="769938"/>
                  </a:lnTo>
                  <a:lnTo>
                    <a:pt x="653956" y="773074"/>
                  </a:lnTo>
                  <a:lnTo>
                    <a:pt x="725605" y="775362"/>
                  </a:lnTo>
                  <a:lnTo>
                    <a:pt x="799299" y="776764"/>
                  </a:lnTo>
                  <a:lnTo>
                    <a:pt x="874776" y="777239"/>
                  </a:lnTo>
                  <a:lnTo>
                    <a:pt x="950252" y="776764"/>
                  </a:lnTo>
                  <a:lnTo>
                    <a:pt x="1023946" y="775362"/>
                  </a:lnTo>
                  <a:lnTo>
                    <a:pt x="1095595" y="773074"/>
                  </a:lnTo>
                  <a:lnTo>
                    <a:pt x="1164937" y="769938"/>
                  </a:lnTo>
                  <a:lnTo>
                    <a:pt x="1231708" y="765994"/>
                  </a:lnTo>
                  <a:lnTo>
                    <a:pt x="1295646" y="761280"/>
                  </a:lnTo>
                  <a:lnTo>
                    <a:pt x="1356489" y="755835"/>
                  </a:lnTo>
                  <a:lnTo>
                    <a:pt x="1413973" y="749699"/>
                  </a:lnTo>
                  <a:lnTo>
                    <a:pt x="1467837" y="742910"/>
                  </a:lnTo>
                  <a:lnTo>
                    <a:pt x="1517817" y="735507"/>
                  </a:lnTo>
                  <a:lnTo>
                    <a:pt x="1563651" y="727529"/>
                  </a:lnTo>
                  <a:lnTo>
                    <a:pt x="1605077" y="719016"/>
                  </a:lnTo>
                  <a:lnTo>
                    <a:pt x="1673651" y="700538"/>
                  </a:lnTo>
                  <a:lnTo>
                    <a:pt x="1721440" y="680386"/>
                  </a:lnTo>
                  <a:lnTo>
                    <a:pt x="1749552" y="647700"/>
                  </a:lnTo>
                  <a:lnTo>
                    <a:pt x="1749552" y="129539"/>
                  </a:lnTo>
                  <a:lnTo>
                    <a:pt x="1721440" y="96853"/>
                  </a:lnTo>
                  <a:lnTo>
                    <a:pt x="1673651" y="76701"/>
                  </a:lnTo>
                  <a:lnTo>
                    <a:pt x="1605077" y="58223"/>
                  </a:lnTo>
                  <a:lnTo>
                    <a:pt x="1563651" y="49710"/>
                  </a:lnTo>
                  <a:lnTo>
                    <a:pt x="1517817" y="41732"/>
                  </a:lnTo>
                  <a:lnTo>
                    <a:pt x="1467837" y="34329"/>
                  </a:lnTo>
                  <a:lnTo>
                    <a:pt x="1413973" y="27540"/>
                  </a:lnTo>
                  <a:lnTo>
                    <a:pt x="1356489" y="21404"/>
                  </a:lnTo>
                  <a:lnTo>
                    <a:pt x="1295646" y="15959"/>
                  </a:lnTo>
                  <a:lnTo>
                    <a:pt x="1231708" y="11245"/>
                  </a:lnTo>
                  <a:lnTo>
                    <a:pt x="1164937" y="7301"/>
                  </a:lnTo>
                  <a:lnTo>
                    <a:pt x="1095595" y="4165"/>
                  </a:lnTo>
                  <a:lnTo>
                    <a:pt x="1023946" y="1877"/>
                  </a:lnTo>
                  <a:lnTo>
                    <a:pt x="950252" y="475"/>
                  </a:lnTo>
                  <a:lnTo>
                    <a:pt x="8747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0">
              <a:extLst>
                <a:ext uri="{FF2B5EF4-FFF2-40B4-BE49-F238E27FC236}">
                  <a16:creationId xmlns:a16="http://schemas.microsoft.com/office/drawing/2014/main" id="{AFD82923-E693-CFD9-563B-075E1B2CBD3D}"/>
                </a:ext>
              </a:extLst>
            </p:cNvPr>
            <p:cNvSpPr/>
            <p:nvPr/>
          </p:nvSpPr>
          <p:spPr>
            <a:xfrm>
              <a:off x="1238250" y="1616201"/>
              <a:ext cx="1750060" cy="777240"/>
            </a:xfrm>
            <a:custGeom>
              <a:avLst/>
              <a:gdLst/>
              <a:ahLst/>
              <a:cxnLst/>
              <a:rect l="l" t="t" r="r" b="b"/>
              <a:pathLst>
                <a:path w="1750060" h="777239">
                  <a:moveTo>
                    <a:pt x="1749552" y="129539"/>
                  </a:moveTo>
                  <a:lnTo>
                    <a:pt x="1721440" y="162226"/>
                  </a:lnTo>
                  <a:lnTo>
                    <a:pt x="1673651" y="182378"/>
                  </a:lnTo>
                  <a:lnTo>
                    <a:pt x="1605077" y="200856"/>
                  </a:lnTo>
                  <a:lnTo>
                    <a:pt x="1563651" y="209369"/>
                  </a:lnTo>
                  <a:lnTo>
                    <a:pt x="1517817" y="217347"/>
                  </a:lnTo>
                  <a:lnTo>
                    <a:pt x="1467837" y="224750"/>
                  </a:lnTo>
                  <a:lnTo>
                    <a:pt x="1413973" y="231539"/>
                  </a:lnTo>
                  <a:lnTo>
                    <a:pt x="1356489" y="237675"/>
                  </a:lnTo>
                  <a:lnTo>
                    <a:pt x="1295646" y="243120"/>
                  </a:lnTo>
                  <a:lnTo>
                    <a:pt x="1231708" y="247834"/>
                  </a:lnTo>
                  <a:lnTo>
                    <a:pt x="1164937" y="251778"/>
                  </a:lnTo>
                  <a:lnTo>
                    <a:pt x="1095595" y="254914"/>
                  </a:lnTo>
                  <a:lnTo>
                    <a:pt x="1023946" y="257202"/>
                  </a:lnTo>
                  <a:lnTo>
                    <a:pt x="950252" y="258604"/>
                  </a:lnTo>
                  <a:lnTo>
                    <a:pt x="874776" y="259080"/>
                  </a:lnTo>
                  <a:lnTo>
                    <a:pt x="799299" y="258604"/>
                  </a:lnTo>
                  <a:lnTo>
                    <a:pt x="725605" y="257202"/>
                  </a:lnTo>
                  <a:lnTo>
                    <a:pt x="653956" y="254914"/>
                  </a:lnTo>
                  <a:lnTo>
                    <a:pt x="584614" y="251778"/>
                  </a:lnTo>
                  <a:lnTo>
                    <a:pt x="517843" y="247834"/>
                  </a:lnTo>
                  <a:lnTo>
                    <a:pt x="453905" y="243120"/>
                  </a:lnTo>
                  <a:lnTo>
                    <a:pt x="393062" y="237675"/>
                  </a:lnTo>
                  <a:lnTo>
                    <a:pt x="335578" y="231539"/>
                  </a:lnTo>
                  <a:lnTo>
                    <a:pt x="281714" y="224750"/>
                  </a:lnTo>
                  <a:lnTo>
                    <a:pt x="231734" y="217347"/>
                  </a:lnTo>
                  <a:lnTo>
                    <a:pt x="185900" y="209369"/>
                  </a:lnTo>
                  <a:lnTo>
                    <a:pt x="144474" y="200856"/>
                  </a:lnTo>
                  <a:lnTo>
                    <a:pt x="75900" y="182378"/>
                  </a:lnTo>
                  <a:lnTo>
                    <a:pt x="28111" y="162226"/>
                  </a:lnTo>
                  <a:lnTo>
                    <a:pt x="3211" y="140711"/>
                  </a:lnTo>
                  <a:lnTo>
                    <a:pt x="0" y="129539"/>
                  </a:lnTo>
                </a:path>
                <a:path w="1750060" h="777239">
                  <a:moveTo>
                    <a:pt x="0" y="129539"/>
                  </a:moveTo>
                  <a:lnTo>
                    <a:pt x="28111" y="96853"/>
                  </a:lnTo>
                  <a:lnTo>
                    <a:pt x="75900" y="76701"/>
                  </a:lnTo>
                  <a:lnTo>
                    <a:pt x="144474" y="58223"/>
                  </a:lnTo>
                  <a:lnTo>
                    <a:pt x="185900" y="49710"/>
                  </a:lnTo>
                  <a:lnTo>
                    <a:pt x="231734" y="41732"/>
                  </a:lnTo>
                  <a:lnTo>
                    <a:pt x="281714" y="34329"/>
                  </a:lnTo>
                  <a:lnTo>
                    <a:pt x="335578" y="27540"/>
                  </a:lnTo>
                  <a:lnTo>
                    <a:pt x="393062" y="21404"/>
                  </a:lnTo>
                  <a:lnTo>
                    <a:pt x="453905" y="15959"/>
                  </a:lnTo>
                  <a:lnTo>
                    <a:pt x="517843" y="11245"/>
                  </a:lnTo>
                  <a:lnTo>
                    <a:pt x="584614" y="7301"/>
                  </a:lnTo>
                  <a:lnTo>
                    <a:pt x="653956" y="4165"/>
                  </a:lnTo>
                  <a:lnTo>
                    <a:pt x="725605" y="1877"/>
                  </a:lnTo>
                  <a:lnTo>
                    <a:pt x="799299" y="475"/>
                  </a:lnTo>
                  <a:lnTo>
                    <a:pt x="874776" y="0"/>
                  </a:lnTo>
                  <a:lnTo>
                    <a:pt x="950252" y="475"/>
                  </a:lnTo>
                  <a:lnTo>
                    <a:pt x="1023946" y="1877"/>
                  </a:lnTo>
                  <a:lnTo>
                    <a:pt x="1095595" y="4165"/>
                  </a:lnTo>
                  <a:lnTo>
                    <a:pt x="1164937" y="7301"/>
                  </a:lnTo>
                  <a:lnTo>
                    <a:pt x="1231708" y="11245"/>
                  </a:lnTo>
                  <a:lnTo>
                    <a:pt x="1295646" y="15959"/>
                  </a:lnTo>
                  <a:lnTo>
                    <a:pt x="1356489" y="21404"/>
                  </a:lnTo>
                  <a:lnTo>
                    <a:pt x="1413973" y="27540"/>
                  </a:lnTo>
                  <a:lnTo>
                    <a:pt x="1467837" y="34329"/>
                  </a:lnTo>
                  <a:lnTo>
                    <a:pt x="1517817" y="41732"/>
                  </a:lnTo>
                  <a:lnTo>
                    <a:pt x="1563651" y="49710"/>
                  </a:lnTo>
                  <a:lnTo>
                    <a:pt x="1605077" y="58223"/>
                  </a:lnTo>
                  <a:lnTo>
                    <a:pt x="1673651" y="76701"/>
                  </a:lnTo>
                  <a:lnTo>
                    <a:pt x="1721440" y="96853"/>
                  </a:lnTo>
                  <a:lnTo>
                    <a:pt x="1749552" y="129539"/>
                  </a:lnTo>
                  <a:lnTo>
                    <a:pt x="1749552" y="647700"/>
                  </a:lnTo>
                  <a:lnTo>
                    <a:pt x="1721440" y="680386"/>
                  </a:lnTo>
                  <a:lnTo>
                    <a:pt x="1673651" y="700538"/>
                  </a:lnTo>
                  <a:lnTo>
                    <a:pt x="1605077" y="719016"/>
                  </a:lnTo>
                  <a:lnTo>
                    <a:pt x="1563651" y="727529"/>
                  </a:lnTo>
                  <a:lnTo>
                    <a:pt x="1517817" y="735507"/>
                  </a:lnTo>
                  <a:lnTo>
                    <a:pt x="1467837" y="742910"/>
                  </a:lnTo>
                  <a:lnTo>
                    <a:pt x="1413973" y="749699"/>
                  </a:lnTo>
                  <a:lnTo>
                    <a:pt x="1356489" y="755835"/>
                  </a:lnTo>
                  <a:lnTo>
                    <a:pt x="1295646" y="761280"/>
                  </a:lnTo>
                  <a:lnTo>
                    <a:pt x="1231708" y="765994"/>
                  </a:lnTo>
                  <a:lnTo>
                    <a:pt x="1164937" y="769938"/>
                  </a:lnTo>
                  <a:lnTo>
                    <a:pt x="1095595" y="773074"/>
                  </a:lnTo>
                  <a:lnTo>
                    <a:pt x="1023946" y="775362"/>
                  </a:lnTo>
                  <a:lnTo>
                    <a:pt x="950252" y="776764"/>
                  </a:lnTo>
                  <a:lnTo>
                    <a:pt x="874776" y="777239"/>
                  </a:lnTo>
                  <a:lnTo>
                    <a:pt x="799299" y="776764"/>
                  </a:lnTo>
                  <a:lnTo>
                    <a:pt x="725605" y="775362"/>
                  </a:lnTo>
                  <a:lnTo>
                    <a:pt x="653956" y="773074"/>
                  </a:lnTo>
                  <a:lnTo>
                    <a:pt x="584614" y="769938"/>
                  </a:lnTo>
                  <a:lnTo>
                    <a:pt x="517843" y="765994"/>
                  </a:lnTo>
                  <a:lnTo>
                    <a:pt x="453905" y="761280"/>
                  </a:lnTo>
                  <a:lnTo>
                    <a:pt x="393062" y="755835"/>
                  </a:lnTo>
                  <a:lnTo>
                    <a:pt x="335578" y="749699"/>
                  </a:lnTo>
                  <a:lnTo>
                    <a:pt x="281714" y="742910"/>
                  </a:lnTo>
                  <a:lnTo>
                    <a:pt x="231734" y="735507"/>
                  </a:lnTo>
                  <a:lnTo>
                    <a:pt x="185900" y="727529"/>
                  </a:lnTo>
                  <a:lnTo>
                    <a:pt x="144474" y="719016"/>
                  </a:lnTo>
                  <a:lnTo>
                    <a:pt x="75900" y="700538"/>
                  </a:lnTo>
                  <a:lnTo>
                    <a:pt x="28111" y="680386"/>
                  </a:lnTo>
                  <a:lnTo>
                    <a:pt x="0" y="647700"/>
                  </a:lnTo>
                  <a:lnTo>
                    <a:pt x="0" y="129539"/>
                  </a:lnTo>
                  <a:close/>
                </a:path>
              </a:pathLst>
            </a:custGeom>
            <a:ln w="25908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1">
            <a:extLst>
              <a:ext uri="{FF2B5EF4-FFF2-40B4-BE49-F238E27FC236}">
                <a16:creationId xmlns:a16="http://schemas.microsoft.com/office/drawing/2014/main" id="{4ECDF978-4D06-4B4B-356D-D877B2E32A1C}"/>
              </a:ext>
            </a:extLst>
          </p:cNvPr>
          <p:cNvSpPr txBox="1"/>
          <p:nvPr/>
        </p:nvSpPr>
        <p:spPr>
          <a:xfrm>
            <a:off x="3924223" y="1726080"/>
            <a:ext cx="1731010" cy="409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30225">
              <a:lnSpc>
                <a:spcPct val="100800"/>
              </a:lnSpc>
              <a:spcBef>
                <a:spcPts val="95"/>
              </a:spcBef>
            </a:pPr>
            <a:r>
              <a:rPr sz="1250" spc="-10" dirty="0">
                <a:latin typeface="Arial"/>
                <a:cs typeface="Arial"/>
              </a:rPr>
              <a:t>Система </a:t>
            </a:r>
            <a:r>
              <a:rPr sz="1250" dirty="0">
                <a:latin typeface="Arial"/>
                <a:cs typeface="Arial"/>
              </a:rPr>
              <a:t>управления</a:t>
            </a:r>
            <a:r>
              <a:rPr sz="1250" spc="-30" dirty="0">
                <a:latin typeface="Arial"/>
                <a:cs typeface="Arial"/>
              </a:rPr>
              <a:t> </a:t>
            </a:r>
            <a:r>
              <a:rPr sz="1250" spc="-10" dirty="0">
                <a:latin typeface="Arial"/>
                <a:cs typeface="Arial"/>
              </a:rPr>
              <a:t>проектами</a:t>
            </a:r>
            <a:endParaRPr sz="1250">
              <a:latin typeface="Arial"/>
              <a:cs typeface="Arial"/>
            </a:endParaRPr>
          </a:p>
        </p:txBody>
      </p:sp>
      <p:sp>
        <p:nvSpPr>
          <p:cNvPr id="34" name="object 32">
            <a:extLst>
              <a:ext uri="{FF2B5EF4-FFF2-40B4-BE49-F238E27FC236}">
                <a16:creationId xmlns:a16="http://schemas.microsoft.com/office/drawing/2014/main" id="{326CCBD8-17B3-899E-7FFA-69A7A656EE84}"/>
              </a:ext>
            </a:extLst>
          </p:cNvPr>
          <p:cNvSpPr txBox="1"/>
          <p:nvPr/>
        </p:nvSpPr>
        <p:spPr>
          <a:xfrm>
            <a:off x="611936" y="2044976"/>
            <a:ext cx="1587500" cy="923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800"/>
              </a:lnSpc>
              <a:spcBef>
                <a:spcPts val="95"/>
              </a:spcBef>
            </a:pPr>
            <a:r>
              <a:rPr sz="1250" dirty="0">
                <a:latin typeface="Arial"/>
                <a:cs typeface="Arial"/>
              </a:rPr>
              <a:t>Система</a:t>
            </a:r>
            <a:r>
              <a:rPr sz="1250" spc="-30" dirty="0">
                <a:latin typeface="Arial"/>
                <a:cs typeface="Arial"/>
              </a:rPr>
              <a:t> </a:t>
            </a:r>
            <a:r>
              <a:rPr sz="1250" spc="-10" dirty="0">
                <a:latin typeface="Arial"/>
                <a:cs typeface="Arial"/>
              </a:rPr>
              <a:t>управления кодом</a:t>
            </a:r>
            <a:endParaRPr sz="1250">
              <a:latin typeface="Arial"/>
              <a:cs typeface="Arial"/>
            </a:endParaRPr>
          </a:p>
          <a:p>
            <a:pPr marL="107950" marR="105410" algn="ctr">
              <a:lnSpc>
                <a:spcPct val="100800"/>
              </a:lnSpc>
              <a:spcBef>
                <a:spcPts val="1019"/>
              </a:spcBef>
            </a:pPr>
            <a:r>
              <a:rPr sz="1250" dirty="0">
                <a:latin typeface="Arial"/>
                <a:cs typeface="Arial"/>
              </a:rPr>
              <a:t>Система</a:t>
            </a:r>
            <a:r>
              <a:rPr sz="1250" spc="-40" dirty="0">
                <a:latin typeface="Arial"/>
                <a:cs typeface="Arial"/>
              </a:rPr>
              <a:t> </a:t>
            </a:r>
            <a:r>
              <a:rPr sz="1250" spc="-10" dirty="0">
                <a:latin typeface="Arial"/>
                <a:cs typeface="Arial"/>
              </a:rPr>
              <a:t>контроля версий</a:t>
            </a:r>
            <a:endParaRPr sz="1250">
              <a:latin typeface="Arial"/>
              <a:cs typeface="Arial"/>
            </a:endParaRPr>
          </a:p>
        </p:txBody>
      </p: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4C89F1EE-5D9E-42BE-4C0B-A5D7C2C4174E}"/>
              </a:ext>
            </a:extLst>
          </p:cNvPr>
          <p:cNvCxnSpPr>
            <a:cxnSpLocks/>
          </p:cNvCxnSpPr>
          <p:nvPr/>
        </p:nvCxnSpPr>
        <p:spPr>
          <a:xfrm>
            <a:off x="578170" y="452063"/>
            <a:ext cx="11346608" cy="6236836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66B8FCB6-9A6C-625A-51B7-8B66C62BEC6F}"/>
              </a:ext>
            </a:extLst>
          </p:cNvPr>
          <p:cNvCxnSpPr>
            <a:cxnSpLocks/>
          </p:cNvCxnSpPr>
          <p:nvPr/>
        </p:nvCxnSpPr>
        <p:spPr>
          <a:xfrm flipV="1">
            <a:off x="450939" y="378945"/>
            <a:ext cx="11473839" cy="5917863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39E246D-D8A4-FCAD-EFEC-3E9B46372CD1}"/>
              </a:ext>
            </a:extLst>
          </p:cNvPr>
          <p:cNvSpPr txBox="1"/>
          <p:nvPr/>
        </p:nvSpPr>
        <p:spPr>
          <a:xfrm>
            <a:off x="7381162" y="377909"/>
            <a:ext cx="4719893" cy="6332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-1800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dirty="0"/>
              <a:t>Функциональное тестирование (</a:t>
            </a:r>
            <a:r>
              <a:rPr lang="en" dirty="0"/>
              <a:t>Functional testing)</a:t>
            </a:r>
          </a:p>
          <a:p>
            <a:pPr marL="180000" indent="-1800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dirty="0"/>
              <a:t>Тестирование безопасности (</a:t>
            </a:r>
            <a:r>
              <a:rPr lang="en" dirty="0"/>
              <a:t>Security and Access Control Testing)</a:t>
            </a:r>
          </a:p>
          <a:p>
            <a:pPr marL="180000" indent="-1800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dirty="0"/>
              <a:t>Тестирование взаимодействия (</a:t>
            </a:r>
            <a:r>
              <a:rPr lang="en" dirty="0"/>
              <a:t>Interoperability Testing)</a:t>
            </a:r>
          </a:p>
          <a:p>
            <a:pPr marL="180000" indent="-1800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dirty="0"/>
              <a:t>Все виды тестирования производительности:</a:t>
            </a:r>
          </a:p>
          <a:p>
            <a:pPr marL="180000" indent="-1800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dirty="0"/>
              <a:t>нагрузочное тестирование (</a:t>
            </a:r>
            <a:r>
              <a:rPr lang="en" dirty="0"/>
              <a:t>Performance and Load Testing)</a:t>
            </a:r>
          </a:p>
          <a:p>
            <a:pPr marL="180000" indent="-1800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dirty="0"/>
              <a:t>стрессовое тестирование (</a:t>
            </a:r>
            <a:r>
              <a:rPr lang="en" dirty="0"/>
              <a:t>Stress Testing)</a:t>
            </a:r>
          </a:p>
          <a:p>
            <a:pPr marL="180000" indent="-1800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dirty="0"/>
              <a:t>тестирование стабильности или надежности (</a:t>
            </a:r>
            <a:r>
              <a:rPr lang="en" dirty="0"/>
              <a:t>Stability / Reliability Testing)</a:t>
            </a:r>
          </a:p>
          <a:p>
            <a:pPr marL="180000" indent="-1800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dirty="0"/>
              <a:t>объемное тестирование (</a:t>
            </a:r>
            <a:r>
              <a:rPr lang="en" dirty="0"/>
              <a:t>Volume Testing)</a:t>
            </a:r>
          </a:p>
          <a:p>
            <a:pPr marL="180000" indent="-1800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dirty="0"/>
              <a:t>Тестирование установки (</a:t>
            </a:r>
            <a:r>
              <a:rPr lang="en" dirty="0"/>
              <a:t>Installation testing)</a:t>
            </a:r>
          </a:p>
          <a:p>
            <a:pPr marL="180000" indent="-1800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dirty="0"/>
              <a:t>Тестирование удобства пользования (</a:t>
            </a:r>
            <a:r>
              <a:rPr lang="en" dirty="0"/>
              <a:t>Usability Testing)</a:t>
            </a:r>
          </a:p>
          <a:p>
            <a:pPr marL="180000" indent="-1800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dirty="0"/>
              <a:t>Тестирование на отказ и восстановление (</a:t>
            </a:r>
            <a:r>
              <a:rPr lang="en" dirty="0"/>
              <a:t>Failover and Recovery Testing)</a:t>
            </a:r>
          </a:p>
          <a:p>
            <a:pPr marL="180000" indent="-1800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dirty="0"/>
              <a:t>Конфигурационное тестирование (</a:t>
            </a:r>
            <a:r>
              <a:rPr lang="en" dirty="0"/>
              <a:t>Configuration Testing)</a:t>
            </a:r>
          </a:p>
        </p:txBody>
      </p:sp>
    </p:spTree>
    <p:extLst>
      <p:ext uri="{BB962C8B-B14F-4D97-AF65-F5344CB8AC3E}">
        <p14:creationId xmlns:p14="http://schemas.microsoft.com/office/powerpoint/2010/main" val="3417589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8108C9-D4E6-370E-B557-43440D90E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9689"/>
          </a:xfrm>
        </p:spPr>
        <p:txBody>
          <a:bodyPr>
            <a:normAutofit/>
          </a:bodyPr>
          <a:lstStyle/>
          <a:p>
            <a:r>
              <a:rPr lang="ru-RU" dirty="0"/>
              <a:t>Проблема: Взаимное влияние тестов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287465-0CF3-C5DE-FF42-47C91E4B6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407"/>
            <a:ext cx="10515600" cy="5063468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Одно из ключевых правил — </a:t>
            </a:r>
            <a:r>
              <a:rPr lang="ru-RU" b="1" dirty="0"/>
              <a:t>тесты не должны влиять друг на друга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Это значит, что </a:t>
            </a:r>
            <a:r>
              <a:rPr lang="ru-RU" b="1" dirty="0"/>
              <a:t>любой тест выполняется так, как будто других тестов не существует в природе</a:t>
            </a:r>
            <a:r>
              <a:rPr lang="ru-RU" dirty="0"/>
              <a:t>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Нарушить это правило очень просто. Один </a:t>
            </a:r>
            <a:r>
              <a:rPr lang="ru-RU" u="sng" dirty="0"/>
              <a:t>тест может создать файл, изменить переменную или записать что-то в базу</a:t>
            </a:r>
            <a:r>
              <a:rPr lang="ru-RU" dirty="0"/>
              <a:t>. Если </a:t>
            </a:r>
            <a:r>
              <a:rPr lang="ru-RU" u="sng" dirty="0"/>
              <a:t>остальные тесты наткнутся на эти изменения, то они могут работать неверно</a:t>
            </a:r>
            <a:r>
              <a:rPr lang="ru-RU" dirty="0"/>
              <a:t>, например: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/>
              <a:t>Упасть там, где не должны падать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/>
              <a:t>Успешно пройти там, где не должны проходить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В такой ситуации вводится </a:t>
            </a:r>
            <a:r>
              <a:rPr lang="ru-RU" b="1" dirty="0"/>
              <a:t>неопределенность</a:t>
            </a:r>
            <a:r>
              <a:rPr lang="ru-RU" dirty="0"/>
              <a:t>. Такие тесты могут </a:t>
            </a:r>
            <a:r>
              <a:rPr lang="ru-RU" b="1" dirty="0"/>
              <a:t>падать без видимых причин</a:t>
            </a:r>
            <a:r>
              <a:rPr lang="ru-RU" dirty="0"/>
              <a:t>. Например, когда тест запускают </a:t>
            </a:r>
            <a:r>
              <a:rPr lang="ru-RU" u="sng" dirty="0"/>
              <a:t>изолированно</a:t>
            </a:r>
            <a:r>
              <a:rPr lang="ru-RU" dirty="0"/>
              <a:t>, он </a:t>
            </a:r>
            <a:r>
              <a:rPr lang="ru-RU" u="sng" dirty="0"/>
              <a:t>работает</a:t>
            </a:r>
            <a:r>
              <a:rPr lang="ru-RU" dirty="0"/>
              <a:t>, а когда </a:t>
            </a:r>
            <a:r>
              <a:rPr lang="ru-RU" u="sng" dirty="0"/>
              <a:t>вместе с остальными</a:t>
            </a:r>
            <a:r>
              <a:rPr lang="ru-RU" dirty="0"/>
              <a:t> — </a:t>
            </a:r>
            <a:r>
              <a:rPr lang="ru-RU" u="sng" dirty="0"/>
              <a:t>падает</a:t>
            </a:r>
            <a:r>
              <a:rPr lang="ru-RU" dirty="0"/>
              <a:t>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Особенно часто такая ситуация возникает в тестах, </a:t>
            </a:r>
            <a:r>
              <a:rPr lang="ru-RU" b="1" dirty="0"/>
              <a:t>активно взаимодействующих с внешней средой</a:t>
            </a:r>
            <a:r>
              <a:rPr lang="ru-RU" dirty="0"/>
              <a:t>: базой данных, файловой системой или внешними сервисами.</a:t>
            </a:r>
            <a:br>
              <a:rPr lang="ru-RU" dirty="0"/>
            </a:br>
            <a:r>
              <a:rPr lang="ru-RU" dirty="0"/>
              <a:t>Тестирование побочных эффектов имеет свои хитрости.</a:t>
            </a:r>
          </a:p>
        </p:txBody>
      </p:sp>
    </p:spTree>
    <p:extLst>
      <p:ext uri="{BB962C8B-B14F-4D97-AF65-F5344CB8AC3E}">
        <p14:creationId xmlns:p14="http://schemas.microsoft.com/office/powerpoint/2010/main" val="4031094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4F15C4-1603-8911-A994-E1202339D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652"/>
          </a:xfrm>
        </p:spPr>
        <p:txBody>
          <a:bodyPr>
            <a:normAutofit/>
          </a:bodyPr>
          <a:lstStyle/>
          <a:p>
            <a:r>
              <a:rPr lang="ru-RU" dirty="0"/>
              <a:t>Фреймворки для тестирования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2346AD-EAE7-5215-2578-119BC0F25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495"/>
            <a:ext cx="7522030" cy="4506686"/>
          </a:xfrm>
        </p:spPr>
        <p:txBody>
          <a:bodyPr/>
          <a:lstStyle/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" dirty="0">
                <a:hlinkClick r:id="rId2"/>
              </a:rPr>
              <a:t>unittest</a:t>
            </a:r>
            <a:r>
              <a:rPr lang="en" dirty="0"/>
              <a:t> — </a:t>
            </a:r>
            <a:r>
              <a:rPr lang="ru-RU" dirty="0"/>
              <a:t>это встроенный в стандартную библиотеку инструмент для тестирования кода на </a:t>
            </a:r>
            <a:r>
              <a:rPr lang="en" dirty="0"/>
              <a:t>Python.</a:t>
            </a:r>
          </a:p>
          <a:p>
            <a:pPr lvl="1">
              <a:lnSpc>
                <a:spcPct val="100000"/>
              </a:lnSpc>
            </a:pPr>
            <a:r>
              <a:rPr lang="en" dirty="0"/>
              <a:t>nose — </a:t>
            </a:r>
            <a:r>
              <a:rPr lang="ru-RU" dirty="0"/>
              <a:t>расширяет возможности загрузки и запуска тестов </a:t>
            </a:r>
            <a:r>
              <a:rPr lang="en" dirty="0"/>
              <a:t>unittest, </a:t>
            </a:r>
            <a:r>
              <a:rPr lang="ru-RU" dirty="0"/>
              <a:t>упрощая написание, поиск и запуск тестов.</a:t>
            </a:r>
            <a:endParaRPr lang="en" dirty="0"/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" dirty="0">
                <a:hlinkClick r:id="rId3"/>
              </a:rPr>
              <a:t>pytest</a:t>
            </a:r>
            <a:r>
              <a:rPr lang="en" dirty="0"/>
              <a:t> — </a:t>
            </a:r>
            <a:r>
              <a:rPr lang="ru-RU" dirty="0"/>
              <a:t>инструмент тестирования с упором на обратную совместимость и минимизацию </a:t>
            </a:r>
            <a:r>
              <a:rPr lang="en-US" dirty="0"/>
              <a:t>boilerplate</a:t>
            </a:r>
            <a:r>
              <a:rPr lang="ru-RU" dirty="0"/>
              <a:t>-кода.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«</a:t>
            </a:r>
            <a:r>
              <a:rPr lang="ru-RU" dirty="0"/>
              <a:t>Моднее — </a:t>
            </a:r>
            <a:r>
              <a:rPr lang="en" dirty="0"/>
              <a:t>Pytest. </a:t>
            </a:r>
            <a:r>
              <a:rPr lang="ru-RU" dirty="0"/>
              <a:t>Ну и вообще он лучше</a:t>
            </a:r>
            <a:r>
              <a:rPr lang="en-US" dirty="0"/>
              <a:t>»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3B47E3-1F11-B5B3-0F02-CEE5CFB014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6" r="4966" b="2235"/>
          <a:stretch/>
        </p:blipFill>
        <p:spPr bwMode="auto">
          <a:xfrm>
            <a:off x="8733182" y="1557495"/>
            <a:ext cx="3458818" cy="440598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92138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9787CC-BC75-0A58-0AA7-7E9178D92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998"/>
            <a:ext cx="10515600" cy="759340"/>
          </a:xfrm>
        </p:spPr>
        <p:txBody>
          <a:bodyPr>
            <a:normAutofit/>
          </a:bodyPr>
          <a:lstStyle/>
          <a:p>
            <a:r>
              <a:rPr lang="ru-RU" dirty="0"/>
              <a:t>«</a:t>
            </a:r>
            <a:r>
              <a:rPr lang="en-US" dirty="0"/>
              <a:t>Pytest </a:t>
            </a:r>
            <a:r>
              <a:rPr lang="ru-RU" dirty="0"/>
              <a:t>—</a:t>
            </a:r>
            <a:r>
              <a:rPr lang="en-US" dirty="0"/>
              <a:t> </a:t>
            </a:r>
            <a:r>
              <a:rPr lang="ru-RU" dirty="0"/>
              <a:t>начало»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20927A-CDD1-013D-0778-467E4B548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0320" y="263060"/>
            <a:ext cx="5102600" cy="2032084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1800" b="1" i="0" noProof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test_one.py</a:t>
            </a:r>
            <a:r>
              <a:rPr lang="en-US" sz="18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sz="1800" b="1" noProof="1">
              <a:solidFill>
                <a:schemeClr val="tx1">
                  <a:lumMod val="65000"/>
                  <a:lumOff val="35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noProof="1">
                <a:solidFill>
                  <a:srgbClr val="0000A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test_passing</a:t>
            </a:r>
            <a:r>
              <a:rPr lang="en-US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-US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-US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noProof="1">
                <a:solidFill>
                  <a:srgbClr val="0000A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test_failing</a:t>
            </a:r>
            <a:r>
              <a:rPr lang="en-US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-US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-US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ru-RU" sz="1800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665D31FA-4812-9AC2-6A2D-4D8624F81C43}"/>
              </a:ext>
            </a:extLst>
          </p:cNvPr>
          <p:cNvSpPr txBox="1">
            <a:spLocks/>
          </p:cNvSpPr>
          <p:nvPr/>
        </p:nvSpPr>
        <p:spPr>
          <a:xfrm>
            <a:off x="338328" y="2508422"/>
            <a:ext cx="11594592" cy="43495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numCol="2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pytest -v test_one.py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600" noProof="1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 test session starts ==============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600" noProof="1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collected 2 items                                    </a:t>
            </a:r>
            <a:b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" sz="16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test_one.py::test_passing </a:t>
            </a:r>
            <a:r>
              <a:rPr lang="en" sz="1600" noProof="1">
                <a:solidFill>
                  <a:srgbClr val="2FB41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PASSED         [ 50%]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test_one.py::test_failing</a:t>
            </a:r>
            <a:r>
              <a:rPr lang="en" sz="16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FAILED         [100%]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noProof="1">
              <a:solidFill>
                <a:srgbClr val="2FFF1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=================== FAILURES ===================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6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_________________ test_failing _________________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def test_failing():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      assert (1, 2, 3) == (3, 2, 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6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       assert (1, 2, 3) == (3, 2, 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6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         At index 0 diff: 1 != 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6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         Full diff: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6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         - (3, 2, 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6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         ?  ^     ^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6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         + (1, 2, 3)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6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         ?  ^     ^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6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test_one.py</a:t>
            </a: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:5: AssertionError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6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 short test summary info ===========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6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FAILED</a:t>
            </a: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test_one.py::</a:t>
            </a:r>
            <a:r>
              <a:rPr lang="en" sz="1600" noProof="1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test_failing</a:t>
            </a: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 assert (1, 2, 3) == (3, 2, 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6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 1 failed</a:t>
            </a: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600" noProof="1">
                <a:solidFill>
                  <a:srgbClr val="2FB41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 passed</a:t>
            </a:r>
            <a:r>
              <a:rPr lang="en" sz="1600" noProof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0.03s ==========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E6B4FC44-37E5-E400-9C1F-F3439D43FCB3}"/>
              </a:ext>
            </a:extLst>
          </p:cNvPr>
          <p:cNvSpPr txBox="1">
            <a:spLocks/>
          </p:cNvSpPr>
          <p:nvPr/>
        </p:nvSpPr>
        <p:spPr>
          <a:xfrm>
            <a:off x="390886" y="939318"/>
            <a:ext cx="5102600" cy="12826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" dirty="0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pip install pytest</a:t>
            </a:r>
          </a:p>
        </p:txBody>
      </p:sp>
    </p:spTree>
    <p:extLst>
      <p:ext uri="{BB962C8B-B14F-4D97-AF65-F5344CB8AC3E}">
        <p14:creationId xmlns:p14="http://schemas.microsoft.com/office/powerpoint/2010/main" val="2590256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D4C06F-0747-D374-6091-3CF7B3D17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Соглашения об именах для тестов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298479-422D-CA93-A928-5B87B9935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6441"/>
            <a:ext cx="10515600" cy="3240151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400" dirty="0"/>
              <a:t>Соглашения об именах, чтобы ваш тестовый код можно было обнаружить с помощью </a:t>
            </a:r>
            <a:r>
              <a:rPr lang="en" sz="2400" dirty="0"/>
              <a:t>pytest: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Тестовые файлы должны быть названы 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test_&lt;something&gt;.py</a:t>
            </a:r>
            <a:r>
              <a:rPr lang="en" sz="2400" dirty="0"/>
              <a:t> </a:t>
            </a:r>
            <a:r>
              <a:rPr lang="ru-RU" sz="2400" dirty="0"/>
              <a:t>или </a:t>
            </a:r>
            <a:r>
              <a:rPr lang="ru-RU" sz="2000" noProof="1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something&gt;_test.py</a:t>
            </a:r>
            <a:r>
              <a:rPr lang="en" sz="2400" dirty="0"/>
              <a:t>.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Методы и функции тестирования должны быть названы 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test_&lt;something&gt;</a:t>
            </a:r>
            <a:r>
              <a:rPr lang="en" sz="2400" noProof="1"/>
              <a:t>.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Тестовые классы должны быть названы 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Test&lt;Something&gt;</a:t>
            </a:r>
            <a:r>
              <a:rPr lang="en" sz="2400" dirty="0"/>
              <a:t>.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8D17E171-7E90-BCD8-7C73-77776C12A5BC}"/>
              </a:ext>
            </a:extLst>
          </p:cNvPr>
          <p:cNvSpPr txBox="1">
            <a:spLocks/>
          </p:cNvSpPr>
          <p:nvPr/>
        </p:nvSpPr>
        <p:spPr>
          <a:xfrm>
            <a:off x="7089400" y="4825916"/>
            <a:ext cx="5102600" cy="20320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" sz="18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test_one.py</a:t>
            </a:r>
            <a:r>
              <a:rPr lang="en-US" sz="18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b="1" noProof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noProof="1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test_passing</a:t>
            </a:r>
            <a:r>
              <a:rPr lang="en-US" sz="1800" noProof="1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-US" sz="18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noProof="1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800" b="1" noProof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-US" sz="1800" noProof="1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noProof="1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8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noProof="1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8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noProof="1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800" noProof="1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800" b="1" noProof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1800" noProof="1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noProof="1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8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noProof="1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8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noProof="1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800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8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8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noProof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noProof="1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test_failing</a:t>
            </a:r>
            <a:r>
              <a:rPr lang="en-US" sz="1800" noProof="1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-US" sz="18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noProof="1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800" b="1" noProof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-US" sz="1800" noProof="1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noProof="1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8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noProof="1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8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noProof="1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800" noProof="1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800" b="1" noProof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1800" noProof="1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noProof="1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8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noProof="1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8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noProof="1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800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994106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1A01A6-AD44-E5E6-3DEB-7BAC69894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2"/>
            <a:ext cx="10515600" cy="870551"/>
          </a:xfrm>
        </p:spPr>
        <p:txBody>
          <a:bodyPr>
            <a:normAutofit/>
          </a:bodyPr>
          <a:lstStyle/>
          <a:p>
            <a:r>
              <a:rPr lang="ru-RU" dirty="0"/>
              <a:t>Усложняем пример, вводим </a:t>
            </a:r>
            <a:r>
              <a:rPr lang="en-US" dirty="0"/>
              <a:t>namedtuple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67020B-2D0B-E085-8072-A9DCAEC5E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7073"/>
            <a:ext cx="10515600" cy="569028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" sz="1800" noProof="1">
                <a:solidFill>
                  <a:schemeClr val="accent3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test_3.py</a:t>
            </a:r>
            <a:b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  <a:r>
              <a:rPr lang="ru-RU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Проверим тип данных 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Task."""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1" noProof="1">
                <a:solidFill>
                  <a:srgbClr val="0C450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collections </a:t>
            </a:r>
            <a:r>
              <a:rPr lang="en" sz="1800" b="1" noProof="1">
                <a:solidFill>
                  <a:srgbClr val="0C450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namedtuple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 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namedtuple(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'Task'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[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'summary'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'owner'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'done'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'id'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Task.</a:t>
            </a:r>
            <a:r>
              <a:rPr lang="en" sz="1800" b="1" noProof="1">
                <a:solidFill>
                  <a:srgbClr val="3C4C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__new__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800" b="1" noProof="1">
                <a:solidFill>
                  <a:srgbClr val="21439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__defaults__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" sz="1800" b="1" noProof="1">
                <a:solidFill>
                  <a:srgbClr val="585CF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800" b="1" noProof="1">
                <a:solidFill>
                  <a:srgbClr val="585CF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800" b="1" noProof="1">
                <a:solidFill>
                  <a:srgbClr val="585CF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800" b="1" noProof="1">
                <a:solidFill>
                  <a:srgbClr val="585CF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A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test_defaults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  <a:r>
              <a:rPr lang="ru-RU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Без использования параметров, следует ссылаться на значения по умолчанию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t1 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Task()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t2 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Task(</a:t>
            </a:r>
            <a:r>
              <a:rPr lang="en" sz="1800" b="1" noProof="1">
                <a:solidFill>
                  <a:srgbClr val="585CF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800" b="1" noProof="1">
                <a:solidFill>
                  <a:srgbClr val="585CF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800" b="1" noProof="1">
                <a:solidFill>
                  <a:srgbClr val="585CF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800" b="1" noProof="1">
                <a:solidFill>
                  <a:srgbClr val="585CF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t1 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t2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A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test_member_access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  <a:r>
              <a:rPr lang="ru-RU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Проверка свойства .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field (</a:t>
            </a:r>
            <a:r>
              <a:rPr lang="ru-RU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поля) 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namedtuple."""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t 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Task(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'buy milk'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'brian'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t.summary 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'buy milk'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t.owner 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'brian'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(t.done, t.id) 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" sz="1800" b="1" noProof="1">
                <a:solidFill>
                  <a:srgbClr val="585CF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800" b="1" noProof="1">
                <a:solidFill>
                  <a:srgbClr val="585CF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" sz="1400" noProof="1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11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0A2A00-5975-C5CB-3636-6C0A88785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837"/>
            <a:ext cx="10515600" cy="801523"/>
          </a:xfrm>
        </p:spPr>
        <p:txBody>
          <a:bodyPr>
            <a:normAutofit/>
          </a:bodyPr>
          <a:lstStyle/>
          <a:p>
            <a:r>
              <a:rPr lang="ru-RU" sz="3600" dirty="0"/>
              <a:t>Тестируем 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namedtuple.</a:t>
            </a:r>
            <a:r>
              <a:rPr lang="en" sz="3600" dirty="0">
                <a:latin typeface="Consolas" panose="020B0609020204030204" pitchFamily="49" charset="0"/>
                <a:cs typeface="Consolas" panose="020B0609020204030204" pitchFamily="49" charset="0"/>
              </a:rPr>
              <a:t>_asdict()</a:t>
            </a:r>
            <a:r>
              <a:rPr lang="en" sz="3600" dirty="0"/>
              <a:t> </a:t>
            </a:r>
            <a:r>
              <a:rPr lang="ru-RU" sz="3600" dirty="0"/>
              <a:t>и </a:t>
            </a:r>
            <a:r>
              <a:rPr lang="ru-RU" sz="3600" dirty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" sz="3600" dirty="0">
                <a:latin typeface="Consolas" panose="020B0609020204030204" pitchFamily="49" charset="0"/>
                <a:cs typeface="Consolas" panose="020B0609020204030204" pitchFamily="49" charset="0"/>
              </a:rPr>
              <a:t>replace()</a:t>
            </a:r>
            <a:endParaRPr lang="ru-RU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6909B38E-E1EC-9E1D-19E6-FB4F48290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2361"/>
            <a:ext cx="10515600" cy="577298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" sz="6400" noProof="1">
                <a:solidFill>
                  <a:schemeClr val="accent3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test_4.py</a:t>
            </a:r>
            <a:endParaRPr lang="en-US" sz="6400" noProof="1">
              <a:solidFill>
                <a:srgbClr val="036A07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sz="64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"""Тест типа данных </a:t>
            </a:r>
            <a:r>
              <a:rPr lang="en" sz="64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Task."""</a:t>
            </a:r>
            <a:b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6400" b="1" noProof="1">
                <a:solidFill>
                  <a:srgbClr val="0C450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collections </a:t>
            </a:r>
            <a:r>
              <a:rPr lang="en" sz="6400" b="1" noProof="1">
                <a:solidFill>
                  <a:srgbClr val="0C450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namedtuple</a:t>
            </a:r>
            <a:b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 </a:t>
            </a:r>
            <a:r>
              <a:rPr lang="en" sz="64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namedtuple(</a:t>
            </a:r>
            <a:r>
              <a:rPr lang="en" sz="64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'Task'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[</a:t>
            </a:r>
            <a:r>
              <a:rPr lang="en" sz="64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'summary'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64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'owner'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64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'done'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64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'id'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  <a:b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Task.</a:t>
            </a:r>
            <a:r>
              <a:rPr lang="en" sz="6400" b="1" noProof="1">
                <a:solidFill>
                  <a:srgbClr val="3C4C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__new__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6400" b="1" noProof="1">
                <a:solidFill>
                  <a:srgbClr val="21439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__defaults__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64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" sz="6400" b="1" noProof="1">
                <a:solidFill>
                  <a:srgbClr val="585CF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6400" b="1" noProof="1">
                <a:solidFill>
                  <a:srgbClr val="585CF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6400" b="1" noProof="1">
                <a:solidFill>
                  <a:srgbClr val="585CF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6400" b="1" noProof="1">
                <a:solidFill>
                  <a:srgbClr val="585CF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64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6400" b="1" noProof="1">
                <a:solidFill>
                  <a:srgbClr val="0000A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test_asdict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64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"""_asdict() </a:t>
            </a:r>
            <a:r>
              <a:rPr lang="ru-RU" sz="64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должен возвращать словарь."""</a:t>
            </a:r>
            <a:br>
              <a:rPr lang="ru-RU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t_task </a:t>
            </a:r>
            <a:r>
              <a:rPr lang="en" sz="64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Task(</a:t>
            </a:r>
            <a:r>
              <a:rPr lang="en" sz="64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'do something'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64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'okken'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6400" b="1" noProof="1">
                <a:solidFill>
                  <a:srgbClr val="585CF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64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21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t_dict </a:t>
            </a:r>
            <a:r>
              <a:rPr lang="en" sz="64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t_task._asdict()</a:t>
            </a:r>
            <a:b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expected </a:t>
            </a:r>
            <a:r>
              <a:rPr lang="en" sz="64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" sz="64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'summary'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sz="64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'do something'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    </a:t>
            </a:r>
            <a:r>
              <a:rPr lang="en" sz="64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'owner'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sz="64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'okken'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    </a:t>
            </a:r>
            <a:r>
              <a:rPr lang="en" sz="64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'done'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sz="6400" b="1" noProof="1">
                <a:solidFill>
                  <a:srgbClr val="585CF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    </a:t>
            </a:r>
            <a:r>
              <a:rPr lang="en" sz="64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'id'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sz="64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21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64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t_dict </a:t>
            </a:r>
            <a:r>
              <a:rPr lang="en" sz="64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expected</a:t>
            </a:r>
            <a:b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64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6400" b="1" noProof="1">
                <a:solidFill>
                  <a:srgbClr val="0000A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test_replace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64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  <a:r>
              <a:rPr lang="ru-RU" sz="64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должно изменить переданное в </a:t>
            </a:r>
            <a:r>
              <a:rPr lang="en" sz="64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fields."""</a:t>
            </a:r>
            <a:b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t_before </a:t>
            </a:r>
            <a:r>
              <a:rPr lang="en" sz="64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Task(</a:t>
            </a:r>
            <a:r>
              <a:rPr lang="en" sz="64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'finish book'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64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'brian'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6400" b="1" noProof="1">
                <a:solidFill>
                  <a:srgbClr val="585CF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t_after </a:t>
            </a:r>
            <a:r>
              <a:rPr lang="en" sz="64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t_before._replace(id</a:t>
            </a:r>
            <a:r>
              <a:rPr lang="en" sz="64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64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done</a:t>
            </a:r>
            <a:r>
              <a:rPr lang="en" sz="64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6400" b="1" noProof="1">
                <a:solidFill>
                  <a:srgbClr val="585CF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t_expected </a:t>
            </a:r>
            <a:r>
              <a:rPr lang="en" sz="64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Task(</a:t>
            </a:r>
            <a:r>
              <a:rPr lang="en" sz="64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'finish book'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64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'brian'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6400" b="1" noProof="1">
                <a:solidFill>
                  <a:srgbClr val="585CF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64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64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t_after </a:t>
            </a:r>
            <a:r>
              <a:rPr lang="en" sz="64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t_expected</a:t>
            </a:r>
            <a:b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" noProof="1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724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CE6DEF-2ABC-20CF-A3F3-62BC84B6C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133" y="311147"/>
            <a:ext cx="3433763" cy="820738"/>
          </a:xfrm>
        </p:spPr>
        <p:txBody>
          <a:bodyPr>
            <a:normAutofit/>
          </a:bodyPr>
          <a:lstStyle/>
          <a:p>
            <a:r>
              <a:rPr lang="ru-RU" dirty="0"/>
              <a:t>Запуск </a:t>
            </a:r>
            <a:r>
              <a:rPr lang="en-US" dirty="0"/>
              <a:t>pytest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F40963-B7DF-6CA7-718F-BFAB8CF98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41" y="1392639"/>
            <a:ext cx="3662362" cy="538718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Для запуска </a:t>
            </a:r>
            <a:r>
              <a:rPr lang="en" sz="2000" dirty="0"/>
              <a:t>pytest </a:t>
            </a:r>
            <a:r>
              <a:rPr lang="ru-RU" sz="2000" dirty="0"/>
              <a:t>у вас есть возможность указать файлы и каталоги. Если вы </a:t>
            </a:r>
            <a:r>
              <a:rPr lang="ru-RU" sz="2000" b="1" dirty="0"/>
              <a:t>не укажете какие-либо файлы или каталоги</a:t>
            </a:r>
            <a:r>
              <a:rPr lang="ru-RU" sz="2000" dirty="0"/>
              <a:t>, </a:t>
            </a:r>
            <a:r>
              <a:rPr lang="en" sz="2000" dirty="0"/>
              <a:t>pytest </a:t>
            </a:r>
            <a:r>
              <a:rPr lang="ru-RU" sz="2000" dirty="0"/>
              <a:t>будет искать тесты </a:t>
            </a:r>
            <a:r>
              <a:rPr lang="ru-RU" sz="2000" b="1" dirty="0"/>
              <a:t>в текущем рабочем каталоге и подкаталога</a:t>
            </a:r>
            <a:r>
              <a:rPr lang="ru-RU" sz="2000" dirty="0"/>
              <a:t>х.</a:t>
            </a: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Он ищет </a:t>
            </a:r>
            <a:r>
              <a:rPr lang="ru-RU" sz="2000" b="1" dirty="0"/>
              <a:t>файлы</a:t>
            </a:r>
            <a:r>
              <a:rPr lang="ru-RU" sz="2000" dirty="0"/>
              <a:t>, начинающиеся с </a:t>
            </a:r>
            <a:r>
              <a:rPr lang="e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test_</a:t>
            </a:r>
            <a:r>
              <a:rPr lang="en" sz="2000" dirty="0"/>
              <a:t> </a:t>
            </a:r>
            <a:r>
              <a:rPr lang="ru-RU" sz="2000" dirty="0"/>
              <a:t>или заканчивающиеся на </a:t>
            </a:r>
            <a:r>
              <a:rPr lang="ru-RU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" sz="20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000" noProof="1"/>
              <a:t>Eсли</a:t>
            </a:r>
            <a:r>
              <a:rPr lang="ru-RU" sz="2000" dirty="0"/>
              <a:t> вы запустите </a:t>
            </a:r>
            <a:r>
              <a:rPr lang="en" sz="2000" dirty="0"/>
              <a:t>pytest </a:t>
            </a:r>
            <a:r>
              <a:rPr lang="ru-RU" sz="2000" dirty="0"/>
              <a:t>из текущего каталога с примерами (</a:t>
            </a:r>
            <a:r>
              <a:rPr lang="en" sz="2000" dirty="0"/>
              <a:t>ch1</a:t>
            </a:r>
            <a:r>
              <a:rPr lang="ru-RU" sz="2000" dirty="0"/>
              <a:t>)</a:t>
            </a:r>
            <a:r>
              <a:rPr lang="en" sz="2000" dirty="0"/>
              <a:t>, </a:t>
            </a:r>
            <a:r>
              <a:rPr lang="ru-RU" sz="2000" dirty="0"/>
              <a:t>без команд, вы проведете тесты для нескольких файлов:</a:t>
            </a:r>
            <a:br>
              <a:rPr lang="ru-RU" sz="2000" dirty="0"/>
            </a:br>
            <a:endParaRPr lang="ru-RU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EE32F7-4073-3730-8871-06CAE6BD2BD8}"/>
              </a:ext>
            </a:extLst>
          </p:cNvPr>
          <p:cNvSpPr txBox="1"/>
          <p:nvPr/>
        </p:nvSpPr>
        <p:spPr>
          <a:xfrm>
            <a:off x="4300538" y="-8333"/>
            <a:ext cx="7891462" cy="689419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 pytest</a:t>
            </a:r>
          </a:p>
          <a:p>
            <a:r>
              <a:rPr lang="en-US" sz="1700" noProof="1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=================== test session starts ====================</a:t>
            </a:r>
          </a:p>
          <a:p>
            <a:r>
              <a:rPr lang="en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rootdir: /Users/trueman/Documents/devel/pytest</a:t>
            </a:r>
            <a:endParaRPr lang="ru-RU" sz="1700" noProof="1">
              <a:solidFill>
                <a:srgbClr val="00FF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700" noProof="1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collected 6 items                                          </a:t>
            </a:r>
          </a:p>
          <a:p>
            <a:br>
              <a:rPr lang="en-US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7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test_1.py </a:t>
            </a:r>
            <a:r>
              <a:rPr lang="en-US" sz="1700" noProof="1">
                <a:solidFill>
                  <a:srgbClr val="2FB41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7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 </a:t>
            </a:r>
            <a:r>
              <a:rPr lang="en-US" sz="1700" noProof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                    </a:t>
            </a:r>
            <a:r>
              <a:rPr lang="en-US" sz="17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[ 33%]</a:t>
            </a:r>
          </a:p>
          <a:p>
            <a:r>
              <a:rPr lang="en-US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test_3.py </a:t>
            </a:r>
            <a:r>
              <a:rPr lang="en-US" sz="1700" noProof="1">
                <a:solidFill>
                  <a:srgbClr val="2FB41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r>
              <a:rPr lang="en-US" sz="1700" noProof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                                       </a:t>
            </a:r>
            <a:r>
              <a:rPr lang="en-US" sz="17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[ 66%]</a:t>
            </a:r>
          </a:p>
          <a:p>
            <a:r>
              <a:rPr lang="en-US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test_4.py </a:t>
            </a:r>
            <a:r>
              <a:rPr lang="en-US" sz="1700" noProof="1">
                <a:solidFill>
                  <a:srgbClr val="2FB41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r>
              <a:rPr lang="en-US" sz="1700" noProof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                                       </a:t>
            </a:r>
            <a:r>
              <a:rPr lang="en-US" sz="17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[100%]</a:t>
            </a:r>
          </a:p>
          <a:p>
            <a:br>
              <a:rPr lang="en-US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7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========================= FAILURES =========================</a:t>
            </a:r>
          </a:p>
          <a:p>
            <a:r>
              <a:rPr lang="en-US" sz="17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_______________________ test_failing _______________________</a:t>
            </a:r>
            <a:br>
              <a:rPr lang="en-US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7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700" noProof="1">
                <a:solidFill>
                  <a:srgbClr val="4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noProof="1">
                <a:solidFill>
                  <a:srgbClr val="2FE71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test_failing</a:t>
            </a:r>
            <a:r>
              <a:rPr lang="en-US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endParaRPr lang="en-US" sz="1700" noProof="1">
              <a:solidFill>
                <a:srgbClr val="2FE71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      </a:t>
            </a:r>
            <a:r>
              <a:rPr lang="en-US" sz="1700" noProof="1">
                <a:solidFill>
                  <a:srgbClr val="4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-US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700" noProof="1">
                <a:solidFill>
                  <a:srgbClr val="4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700" noProof="1">
                <a:solidFill>
                  <a:srgbClr val="4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700" noProof="1">
                <a:solidFill>
                  <a:srgbClr val="4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== (</a:t>
            </a:r>
            <a:r>
              <a:rPr lang="en-US" sz="1700" noProof="1">
                <a:solidFill>
                  <a:srgbClr val="4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700" noProof="1">
                <a:solidFill>
                  <a:srgbClr val="4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700" noProof="1">
                <a:solidFill>
                  <a:srgbClr val="4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7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       assert (1, 2, 3) == (3, 2, 1)</a:t>
            </a:r>
          </a:p>
          <a:p>
            <a:r>
              <a:rPr lang="en-US" sz="17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         At index 0 diff: 1 != 3</a:t>
            </a:r>
          </a:p>
          <a:p>
            <a:r>
              <a:rPr lang="en-US" sz="17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         Use -v to get more diff</a:t>
            </a:r>
          </a:p>
          <a:p>
            <a:br>
              <a:rPr lang="en-US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7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7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test_1.py</a:t>
            </a:r>
            <a:r>
              <a:rPr lang="en-US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:5: AssertionError</a:t>
            </a:r>
          </a:p>
          <a:p>
            <a:r>
              <a:rPr lang="en-US" sz="17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================= short test summary info ==================</a:t>
            </a:r>
          </a:p>
          <a:p>
            <a:r>
              <a:rPr lang="en-US" sz="17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FAILED</a:t>
            </a:r>
            <a:r>
              <a:rPr lang="en-US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test_1.py::</a:t>
            </a:r>
            <a:r>
              <a:rPr lang="en-US" sz="1700" noProof="1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test_failing</a:t>
            </a:r>
            <a:r>
              <a:rPr lang="en-US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 assert (1, 2, 3) == (3, 2, 1)</a:t>
            </a:r>
          </a:p>
          <a:p>
            <a:r>
              <a:rPr lang="en-US" sz="17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=============== 1 failed</a:t>
            </a:r>
            <a:r>
              <a:rPr lang="en-US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700" noProof="1">
                <a:solidFill>
                  <a:srgbClr val="2FB41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 passed</a:t>
            </a:r>
            <a:r>
              <a:rPr lang="en-US" sz="1700" noProof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0.06s ================</a:t>
            </a:r>
          </a:p>
        </p:txBody>
      </p:sp>
    </p:spTree>
    <p:extLst>
      <p:ext uri="{BB962C8B-B14F-4D97-AF65-F5344CB8AC3E}">
        <p14:creationId xmlns:p14="http://schemas.microsoft.com/office/powerpoint/2010/main" val="25229933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D07409-D85E-49C5-E933-5A0428CD3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006"/>
            <a:ext cx="10515600" cy="759586"/>
          </a:xfrm>
        </p:spPr>
        <p:txBody>
          <a:bodyPr/>
          <a:lstStyle/>
          <a:p>
            <a:r>
              <a:rPr lang="en-US" dirty="0"/>
              <a:t>pytest: </a:t>
            </a:r>
            <a:r>
              <a:rPr lang="ru-RU" dirty="0"/>
              <a:t>результаты тестов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22509B-994F-ECA2-4368-82BCB45B6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7552"/>
            <a:ext cx="10515600" cy="4864608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ru-RU" sz="2600" dirty="0"/>
              <a:t>В </a:t>
            </a:r>
            <a:r>
              <a:rPr lang="en" sz="2600" dirty="0"/>
              <a:t>pytest </a:t>
            </a:r>
            <a:r>
              <a:rPr lang="ru-RU" sz="2600" dirty="0"/>
              <a:t>тестовые функции могут иметь несколько различных результатов, а не просто пройти или не пройти. Вот возможные результаты тестовой функции:</a:t>
            </a:r>
          </a:p>
          <a:p>
            <a:pPr algn="l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" sz="2600" b="1" dirty="0"/>
              <a:t>PASSED (.)</a:t>
            </a:r>
            <a:r>
              <a:rPr lang="en" sz="2600" dirty="0"/>
              <a:t>: </a:t>
            </a:r>
            <a:r>
              <a:rPr lang="ru-RU" sz="2600" dirty="0"/>
              <a:t>Тест выполнен успешно.</a:t>
            </a:r>
          </a:p>
          <a:p>
            <a:pPr algn="l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" sz="2600" b="1" dirty="0"/>
              <a:t>FAILED (F)</a:t>
            </a:r>
            <a:r>
              <a:rPr lang="en" sz="2600" dirty="0"/>
              <a:t>: </a:t>
            </a:r>
            <a:r>
              <a:rPr lang="ru-RU" sz="2600" dirty="0"/>
              <a:t>Тест не выполнен успешно (или </a:t>
            </a:r>
            <a:r>
              <a:rPr lang="en" sz="2600" dirty="0"/>
              <a:t>XPASS + strict).</a:t>
            </a:r>
          </a:p>
          <a:p>
            <a:pPr algn="l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" sz="2600" b="1" dirty="0"/>
              <a:t>SKIPPED (s)</a:t>
            </a:r>
            <a:r>
              <a:rPr lang="en" sz="2600" dirty="0"/>
              <a:t>: </a:t>
            </a:r>
            <a:r>
              <a:rPr lang="ru-RU" sz="2600" dirty="0"/>
              <a:t>Тест был пропущен. Вы можете заставить </a:t>
            </a:r>
            <a:r>
              <a:rPr lang="en" sz="2600" dirty="0"/>
              <a:t>pytest </a:t>
            </a:r>
            <a:r>
              <a:rPr lang="ru-RU" sz="2600" dirty="0"/>
              <a:t>пропустить тест, используя декораторы </a:t>
            </a:r>
            <a:r>
              <a:rPr lang="ru-RU" sz="2300" noProof="1">
                <a:latin typeface="Monaco" pitchFamily="2" charset="0"/>
              </a:rPr>
              <a:t>@</a:t>
            </a:r>
            <a:r>
              <a:rPr lang="en" sz="2300" noProof="1">
                <a:latin typeface="Monaco" pitchFamily="2" charset="0"/>
              </a:rPr>
              <a:t>pytest.mark.skip()</a:t>
            </a:r>
            <a:r>
              <a:rPr lang="en" sz="2600" dirty="0"/>
              <a:t> </a:t>
            </a:r>
            <a:r>
              <a:rPr lang="ru-RU" sz="2600" dirty="0"/>
              <a:t>или </a:t>
            </a:r>
            <a:r>
              <a:rPr lang="en" sz="2300" noProof="1">
                <a:latin typeface="Monaco" pitchFamily="2" charset="0"/>
              </a:rPr>
              <a:t>pytest.mark.skipif()</a:t>
            </a:r>
            <a:r>
              <a:rPr lang="ru-RU" sz="2600" dirty="0"/>
              <a:t>.</a:t>
            </a:r>
          </a:p>
          <a:p>
            <a:pPr algn="l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" sz="2600" b="1" dirty="0"/>
              <a:t>xfail (x)</a:t>
            </a:r>
            <a:r>
              <a:rPr lang="en" sz="2600" dirty="0"/>
              <a:t>: </a:t>
            </a:r>
            <a:r>
              <a:rPr lang="ru-RU" sz="2600" dirty="0"/>
              <a:t>Тест не должен был пройти, был запущен и провалился. Вы можете принудительно указать </a:t>
            </a:r>
            <a:r>
              <a:rPr lang="en" sz="2600" dirty="0"/>
              <a:t>pytest, </a:t>
            </a:r>
            <a:r>
              <a:rPr lang="ru-RU" sz="2600" dirty="0"/>
              <a:t>что тест должен завершиться неудачей, используя декоратор </a:t>
            </a:r>
            <a:r>
              <a:rPr lang="ru-RU" sz="2300" noProof="1">
                <a:latin typeface="Monaco" pitchFamily="2" charset="0"/>
              </a:rPr>
              <a:t>@</a:t>
            </a:r>
            <a:r>
              <a:rPr lang="en" sz="2300" noProof="1">
                <a:latin typeface="Monaco" pitchFamily="2" charset="0"/>
              </a:rPr>
              <a:t>pytest.mark.xfail()</a:t>
            </a:r>
            <a:r>
              <a:rPr lang="en" sz="2600" dirty="0"/>
              <a:t>, </a:t>
            </a:r>
            <a:r>
              <a:rPr lang="ru-RU" sz="2600" dirty="0"/>
              <a:t>описанный в маркировках тестов как ожидающий неудачу.</a:t>
            </a:r>
          </a:p>
          <a:p>
            <a:pPr algn="l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" sz="2600" b="1" dirty="0"/>
              <a:t>XPASS (X)</a:t>
            </a:r>
            <a:r>
              <a:rPr lang="en" sz="2600" dirty="0"/>
              <a:t>: </a:t>
            </a:r>
            <a:r>
              <a:rPr lang="ru-RU" sz="2600" dirty="0"/>
              <a:t>Тест не должен был пройти, был запущен и прошел!..</a:t>
            </a:r>
          </a:p>
          <a:p>
            <a:pPr algn="l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" sz="2600" b="1" dirty="0"/>
              <a:t>ERROR (E)</a:t>
            </a:r>
            <a:r>
              <a:rPr lang="en" sz="2600" dirty="0"/>
              <a:t>: </a:t>
            </a:r>
            <a:r>
              <a:rPr lang="ru-RU" sz="2600" dirty="0"/>
              <a:t>Исключение произошло за пределами функции тестирования, либо в фикстуре.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0119FB-8D03-B8A0-30BD-AA8A8FF62602}"/>
              </a:ext>
            </a:extLst>
          </p:cNvPr>
          <p:cNvSpPr txBox="1"/>
          <p:nvPr/>
        </p:nvSpPr>
        <p:spPr>
          <a:xfrm>
            <a:off x="7686866" y="5479587"/>
            <a:ext cx="4505134" cy="140038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 pytest</a:t>
            </a:r>
          </a:p>
          <a:p>
            <a:r>
              <a:rPr lang="en-US" sz="1700" noProof="1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 test session starts =======</a:t>
            </a:r>
          </a:p>
          <a:p>
            <a:r>
              <a:rPr lang="en-US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test_1.py </a:t>
            </a:r>
            <a:r>
              <a:rPr lang="en-US" sz="1700" noProof="1">
                <a:solidFill>
                  <a:srgbClr val="2FB41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7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 </a:t>
            </a:r>
            <a:r>
              <a:rPr lang="en-US" sz="1700" noProof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    </a:t>
            </a:r>
            <a:r>
              <a:rPr lang="en-US" sz="17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[ 33%]</a:t>
            </a:r>
          </a:p>
          <a:p>
            <a:r>
              <a:rPr lang="en-US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test_3.py </a:t>
            </a:r>
            <a:r>
              <a:rPr lang="en-US" sz="1700" noProof="1">
                <a:solidFill>
                  <a:srgbClr val="2FB41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r>
              <a:rPr lang="en-US" sz="1700" noProof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               </a:t>
            </a:r>
            <a:r>
              <a:rPr lang="en-US" sz="17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[ 66%]</a:t>
            </a:r>
          </a:p>
          <a:p>
            <a:r>
              <a:rPr lang="en-US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test_4.py </a:t>
            </a:r>
            <a:r>
              <a:rPr lang="en-US" sz="1700" noProof="1">
                <a:solidFill>
                  <a:srgbClr val="2FB41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r>
              <a:rPr lang="en-US" sz="1700" noProof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               </a:t>
            </a:r>
            <a:r>
              <a:rPr lang="en-US" sz="17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[100%]</a:t>
            </a:r>
          </a:p>
        </p:txBody>
      </p:sp>
    </p:spTree>
    <p:extLst>
      <p:ext uri="{BB962C8B-B14F-4D97-AF65-F5344CB8AC3E}">
        <p14:creationId xmlns:p14="http://schemas.microsoft.com/office/powerpoint/2010/main" val="32691128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CDBCAA-C87D-A23E-7B04-C63866364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25472"/>
          </a:xfrm>
        </p:spPr>
        <p:txBody>
          <a:bodyPr/>
          <a:lstStyle/>
          <a:p>
            <a:r>
              <a:rPr lang="ru-RU" dirty="0"/>
              <a:t>Запуск только одного теста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13B6F8-5991-F383-AFE4-ACB924F64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7304"/>
          </a:xfrm>
        </p:spPr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Как запустить только один тест? Укажите файл напрямую и добавьте имя </a:t>
            </a:r>
            <a:r>
              <a:rPr lang="ru-RU" sz="2400" noProof="1">
                <a:latin typeface="Monaco" pitchFamily="2" charset="0"/>
              </a:rPr>
              <a:t>::</a:t>
            </a:r>
            <a:r>
              <a:rPr lang="en" sz="2400" noProof="1">
                <a:latin typeface="Monaco" pitchFamily="2" charset="0"/>
              </a:rPr>
              <a:t>test_name</a:t>
            </a:r>
            <a:endParaRPr lang="ru-RU" sz="2400" noProof="1">
              <a:latin typeface="Monaco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1E0F7B-DAA3-2098-9938-5B8EAAF774FE}"/>
              </a:ext>
            </a:extLst>
          </p:cNvPr>
          <p:cNvSpPr txBox="1"/>
          <p:nvPr/>
        </p:nvSpPr>
        <p:spPr>
          <a:xfrm>
            <a:off x="838200" y="3118104"/>
            <a:ext cx="10515600" cy="163121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20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pytest -v </a:t>
            </a:r>
            <a:r>
              <a:rPr lang="en" sz="2000" b="0" i="0" noProof="1">
                <a:solidFill>
                  <a:srgbClr val="00FA00"/>
                </a:solidFill>
                <a:effectLst/>
                <a:highlight>
                  <a:srgbClr val="80808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tasks/test_four.py::test_asdict</a:t>
            </a:r>
            <a:br>
              <a:rPr lang="ru-RU" sz="20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=================== test session starts ===================</a:t>
            </a:r>
            <a:br>
              <a:rPr lang="ru-RU" sz="20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collected 3 items</a:t>
            </a:r>
            <a:br>
              <a:rPr lang="ru-RU" sz="20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tasks/test_four.py::test_asdict PASSED</a:t>
            </a:r>
            <a:br>
              <a:rPr lang="ru-RU" sz="20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================ 1 passed in 0.01 seconds =================</a:t>
            </a:r>
            <a:endParaRPr lang="ru-RU" sz="2000" noProof="1">
              <a:solidFill>
                <a:srgbClr val="00FA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1174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61453A-1925-2C09-EFF4-2B37C2EDA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246"/>
            <a:ext cx="10515600" cy="761925"/>
          </a:xfrm>
        </p:spPr>
        <p:txBody>
          <a:bodyPr>
            <a:normAutofit/>
          </a:bodyPr>
          <a:lstStyle/>
          <a:p>
            <a:r>
              <a:rPr lang="en" dirty="0"/>
              <a:t>Pytest --collect-only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C1FDDB-C5FB-1C7E-0EFD-472DBBEBC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8451"/>
            <a:ext cx="10515600" cy="18813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Параметр 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collect-only</a:t>
            </a:r>
            <a:r>
              <a:rPr lang="en" sz="2000" dirty="0"/>
              <a:t> </a:t>
            </a:r>
            <a:r>
              <a:rPr lang="ru-RU" sz="2000" dirty="0"/>
              <a:t>показывает, какие тесты будут выполняться с заданными параметрами и конфигурацией</a:t>
            </a:r>
            <a:r>
              <a:rPr lang="en-US" sz="2000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000" b="0" i="0" dirty="0">
                <a:solidFill>
                  <a:srgbClr val="333333"/>
                </a:solidFill>
                <a:effectLst/>
                <a:latin typeface="-apple-system"/>
              </a:rPr>
              <a:t>Параметр </a:t>
            </a:r>
            <a:r>
              <a:rPr lang="ru-RU" sz="2000" dirty="0"/>
              <a:t>--</a:t>
            </a:r>
            <a:r>
              <a:rPr lang="en" sz="2000" dirty="0"/>
              <a:t>collect-only</a:t>
            </a:r>
            <a:r>
              <a:rPr lang="en" sz="2000" b="0" i="0" dirty="0">
                <a:solidFill>
                  <a:srgbClr val="333333"/>
                </a:solidFill>
                <a:effectLst/>
                <a:latin typeface="-apple-system"/>
              </a:rPr>
              <a:t> 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-apple-system"/>
              </a:rPr>
              <a:t>полезен для проверки правильности выбора других опций, которые выбирают тесты перед запуском тестов. Мы будем использовать его снова с 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" sz="2000" b="0" i="0" dirty="0">
                <a:solidFill>
                  <a:srgbClr val="333333"/>
                </a:solidFill>
                <a:effectLst/>
                <a:latin typeface="-apple-system"/>
              </a:rPr>
              <a:t>, 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-apple-system"/>
              </a:rPr>
              <a:t>чтобы показать, как это работает.</a:t>
            </a:r>
            <a:endParaRPr lang="en" sz="2000" b="0" i="0" noProof="1">
              <a:solidFill>
                <a:srgbClr val="333333"/>
              </a:solidFill>
              <a:effectLst/>
              <a:latin typeface="-apple-syste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035780-5576-2F82-BA13-6E26BBBC93EC}"/>
              </a:ext>
            </a:extLst>
          </p:cNvPr>
          <p:cNvSpPr txBox="1"/>
          <p:nvPr/>
        </p:nvSpPr>
        <p:spPr>
          <a:xfrm>
            <a:off x="838200" y="2812829"/>
            <a:ext cx="8554212" cy="39703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" sz="18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pytest --collect-only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8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=================== test session starts ===================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8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collected 6 items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8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&lt;Module 'test_one.py’&gt;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8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&lt;Function 'test_passing’&gt;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8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&lt;Module 'test_two.py’&gt;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8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&lt;Function 'test_failing’&gt;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8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&lt;Module 'tasks/test_four.py’&gt;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8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&lt;Function 'test_asdict’&gt;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8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&lt;Function 'test_replace’&gt;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8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&lt;Module 'tasks/test_three.py’&gt;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8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&lt;Function 'test_defaults’&gt;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8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&lt;Function 'test_member_access’&gt;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8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 no tests ran in 0.03 seconds ===============</a:t>
            </a:r>
          </a:p>
        </p:txBody>
      </p:sp>
    </p:spTree>
    <p:extLst>
      <p:ext uri="{BB962C8B-B14F-4D97-AF65-F5344CB8AC3E}">
        <p14:creationId xmlns:p14="http://schemas.microsoft.com/office/powerpoint/2010/main" val="2645025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Users\DChibisov\Desktop\временные скрины\виды тестирования.jpg">
            <a:extLst>
              <a:ext uri="{FF2B5EF4-FFF2-40B4-BE49-F238E27FC236}">
                <a16:creationId xmlns:a16="http://schemas.microsoft.com/office/drawing/2014/main" id="{62D38735-C8B0-2BF2-B0DA-8C35AD05D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5715" cy="492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Users\DChibisov\Desktop\временные скрины\пирамида.jpg">
            <a:extLst>
              <a:ext uri="{FF2B5EF4-FFF2-40B4-BE49-F238E27FC236}">
                <a16:creationId xmlns:a16="http://schemas.microsoft.com/office/drawing/2014/main" id="{ABAEC81A-41D3-C62A-D26C-D082E08C9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047" y="5161618"/>
            <a:ext cx="8928992" cy="15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5655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56BEB9-153A-889A-E2EB-D6108DBB7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95"/>
            <a:ext cx="10515600" cy="740661"/>
          </a:xfrm>
        </p:spPr>
        <p:txBody>
          <a:bodyPr>
            <a:normAutofit/>
          </a:bodyPr>
          <a:lstStyle/>
          <a:p>
            <a:r>
              <a:rPr lang="en" dirty="0"/>
              <a:t>Pytest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-k EXPRESSION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F00457-BF5E-DF33-26D5-59756B5B4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9275"/>
            <a:ext cx="10515600" cy="1733873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Параметр -</a:t>
            </a:r>
            <a:r>
              <a:rPr lang="en" sz="2000" dirty="0"/>
              <a:t>k </a:t>
            </a:r>
            <a:r>
              <a:rPr lang="ru-RU" sz="2000" dirty="0"/>
              <a:t>позволяет использовать выражение для фильтрации функций тестирования.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Для запуска отдельного теста, если имя уникально, или запустить набор тестов, которые имеют общий префикс или суффикс в их именах. Предположим, вы хотите запустить тесты 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test_asdict()</a:t>
            </a:r>
            <a:r>
              <a:rPr lang="en" sz="2000" noProof="1"/>
              <a:t> </a:t>
            </a:r>
            <a:r>
              <a:rPr lang="ru-RU" sz="2000" noProof="1"/>
              <a:t>и 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test_defaults()</a:t>
            </a:r>
            <a:r>
              <a:rPr lang="en" sz="2000" dirty="0"/>
              <a:t>. </a:t>
            </a:r>
            <a:r>
              <a:rPr lang="ru-RU" sz="2000" dirty="0"/>
              <a:t>Вы можете проверить фильтр с помощью:</a:t>
            </a:r>
            <a:br>
              <a:rPr lang="ru-RU" sz="2000" dirty="0"/>
            </a:b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collect-only</a:t>
            </a:r>
            <a:r>
              <a:rPr lang="en" sz="2000" dirty="0"/>
              <a:t>:</a:t>
            </a:r>
            <a:endParaRPr lang="ru-RU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1E7BCF-B2D9-E3A9-5CDE-97567017AE04}"/>
              </a:ext>
            </a:extLst>
          </p:cNvPr>
          <p:cNvSpPr txBox="1"/>
          <p:nvPr/>
        </p:nvSpPr>
        <p:spPr>
          <a:xfrm>
            <a:off x="838200" y="2658946"/>
            <a:ext cx="8554212" cy="196778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marL="0" indent="0" algn="l">
              <a:lnSpc>
                <a:spcPct val="80000"/>
              </a:lnSpc>
              <a:buNone/>
            </a:pPr>
            <a:r>
              <a:rPr lang="en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pytest -k "asdict or defaults" --collect-only</a:t>
            </a:r>
            <a:br>
              <a:rPr lang="ru-RU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=================== test session starts ===================</a:t>
            </a:r>
            <a:br>
              <a:rPr lang="ru-RU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collected 6 items</a:t>
            </a:r>
            <a:br>
              <a:rPr lang="ru-RU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&lt;Module 'tasks/test_four.py’&gt;</a:t>
            </a:r>
            <a:br>
              <a:rPr lang="ru-RU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&lt;Function 'test_asdict’&gt;</a:t>
            </a:r>
            <a:br>
              <a:rPr lang="ru-RU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&lt;Module 'tasks/test_three.py’&gt;</a:t>
            </a:r>
            <a:br>
              <a:rPr lang="ru-RU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&lt;Function 'test_defaults’&gt;</a:t>
            </a:r>
            <a:br>
              <a:rPr lang="ru-RU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=================== 4 tests deselected ====================</a:t>
            </a:r>
            <a:endParaRPr lang="ru-RU" sz="1900" noProof="1">
              <a:solidFill>
                <a:srgbClr val="00FA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173390-C59E-8504-9FAB-A1926432080C}"/>
              </a:ext>
            </a:extLst>
          </p:cNvPr>
          <p:cNvSpPr txBox="1"/>
          <p:nvPr/>
        </p:nvSpPr>
        <p:spPr>
          <a:xfrm>
            <a:off x="838200" y="4938672"/>
            <a:ext cx="8554212" cy="173387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marL="0" indent="0" algn="l">
              <a:lnSpc>
                <a:spcPct val="80000"/>
              </a:lnSpc>
              <a:buNone/>
            </a:pPr>
            <a:r>
              <a:rPr lang="en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pytest </a:t>
            </a:r>
            <a:r>
              <a:rPr lang="en" sz="1900" b="0" i="0" dirty="0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-v </a:t>
            </a:r>
            <a:r>
              <a:rPr lang="en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-k "asdict or defaults"</a:t>
            </a:r>
            <a:br>
              <a:rPr lang="ru-RU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=================== test session starts ===================</a:t>
            </a:r>
            <a:br>
              <a:rPr lang="ru-RU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collected 6 items</a:t>
            </a:r>
            <a:br>
              <a:rPr lang="ru-RU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tasks/test_four.py::test_asdict PASSED</a:t>
            </a:r>
            <a:br>
              <a:rPr lang="ru-RU" sz="19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tasks/test_three.py::test_defaults PASSED</a:t>
            </a:r>
            <a:br>
              <a:rPr lang="ru-RU" sz="1900" b="0" i="0" dirty="0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=================== 4 tests deselected ====================</a:t>
            </a:r>
            <a:br>
              <a:rPr lang="ru-RU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 2 passed, 4 deselected in 0.03 seconds ==========</a:t>
            </a:r>
            <a:endParaRPr lang="ru-RU" sz="1900" noProof="1">
              <a:solidFill>
                <a:srgbClr val="00FA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F02D5B-3B0B-147E-6812-781290052E7E}"/>
              </a:ext>
            </a:extLst>
          </p:cNvPr>
          <p:cNvSpPr txBox="1"/>
          <p:nvPr/>
        </p:nvSpPr>
        <p:spPr>
          <a:xfrm>
            <a:off x="838200" y="4537523"/>
            <a:ext cx="8383524" cy="381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ct val="110000"/>
              </a:lnSpc>
              <a:buNone/>
            </a:pP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Теперь вы можете запустить их, запустив 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pytest 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без 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collect-only</a:t>
            </a: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:</a:t>
            </a:r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5794981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409ECD-5104-DC12-EEF9-409BB2D06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207"/>
            <a:ext cx="10515600" cy="698131"/>
          </a:xfrm>
        </p:spPr>
        <p:txBody>
          <a:bodyPr/>
          <a:lstStyle/>
          <a:p>
            <a:r>
              <a:rPr lang="ru-RU" dirty="0"/>
              <a:t>Маркеры: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pytest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-m MARKEXPR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0F7056-71EE-1B32-187F-C550A0449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2339"/>
            <a:ext cx="10939272" cy="1642261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noProof="1"/>
              <a:t>Маркеры — один из лучших способов пометить подмножество тестовых функций для совместного запуска. В качестве примера, один из способов запустить </a:t>
            </a:r>
            <a:r>
              <a:rPr lang="en" sz="2000" noProof="1"/>
              <a:t>test_replace() </a:t>
            </a:r>
            <a:r>
              <a:rPr lang="ru-RU" sz="2000" noProof="1"/>
              <a:t>и </a:t>
            </a:r>
            <a:r>
              <a:rPr lang="en" sz="2000" noProof="1"/>
              <a:t>test_member_access(), </a:t>
            </a:r>
            <a:r>
              <a:rPr lang="ru-RU" sz="2000" noProof="1"/>
              <a:t>даже если они находятся в отдельных файлах, это пометить их маркером. Можно использовать любое имя маркера. Допустим, вы хотите использовать </a:t>
            </a:r>
            <a:r>
              <a:rPr lang="en-US" sz="2000" noProof="1"/>
              <a:t>mymark</a:t>
            </a:r>
            <a:r>
              <a:rPr lang="en" sz="2000" noProof="1"/>
              <a:t>. </a:t>
            </a:r>
            <a:r>
              <a:rPr lang="ru-RU" sz="2000" noProof="1"/>
              <a:t>Отметим тесты, используя декоратор </a:t>
            </a:r>
            <a:r>
              <a:rPr lang="ru-RU" sz="2000" noProof="1">
                <a:latin typeface="Monaco" pitchFamily="2" charset="0"/>
              </a:rPr>
              <a:t>@</a:t>
            </a:r>
            <a:r>
              <a:rPr lang="en" sz="2000" noProof="1">
                <a:latin typeface="Monaco" pitchFamily="2" charset="0"/>
              </a:rPr>
              <a:t>pytest.mark.</a:t>
            </a:r>
            <a:r>
              <a:rPr lang="en-US" sz="2000" noProof="1">
                <a:highlight>
                  <a:srgbClr val="FFFF00"/>
                </a:highlight>
                <a:latin typeface="Monaco" pitchFamily="2" charset="0"/>
              </a:rPr>
              <a:t>mymark</a:t>
            </a:r>
            <a:r>
              <a:rPr lang="en" sz="2000" noProof="1"/>
              <a:t>, </a:t>
            </a:r>
            <a:r>
              <a:rPr lang="ru-RU" sz="2000" noProof="1"/>
              <a:t>вот так:</a:t>
            </a:r>
            <a:endParaRPr lang="en-US" sz="2000" noProof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64D1D8-670F-8682-AB55-3F3BF811E7D3}"/>
              </a:ext>
            </a:extLst>
          </p:cNvPr>
          <p:cNvSpPr txBox="1"/>
          <p:nvPr/>
        </p:nvSpPr>
        <p:spPr>
          <a:xfrm>
            <a:off x="838200" y="2502454"/>
            <a:ext cx="3711272" cy="108157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" sz="20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pytest ...</a:t>
            </a:r>
            <a:br>
              <a:rPr lang="ru-RU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@pytest.mark.mymark</a:t>
            </a:r>
            <a:br>
              <a:rPr lang="ru-RU" sz="20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test_member_access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ru-RU" sz="20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887CF-BB0E-B44D-954D-42EE797DD8DC}"/>
              </a:ext>
            </a:extLst>
          </p:cNvPr>
          <p:cNvSpPr txBox="1"/>
          <p:nvPr/>
        </p:nvSpPr>
        <p:spPr>
          <a:xfrm>
            <a:off x="838200" y="3985703"/>
            <a:ext cx="7529625" cy="14259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pPr marL="0" indent="0" algn="l">
              <a:lnSpc>
                <a:spcPct val="80000"/>
              </a:lnSpc>
              <a:buNone/>
            </a:pPr>
            <a:r>
              <a:rPr lang="en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pytest -v -m mymark</a:t>
            </a:r>
            <a:br>
              <a:rPr lang="en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================== test session starts ===================</a:t>
            </a:r>
            <a:br>
              <a:rPr lang="en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collected 4 items</a:t>
            </a:r>
            <a:br>
              <a:rPr lang="en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test_four.py::test_replace PASSED</a:t>
            </a:r>
            <a:br>
              <a:rPr lang="en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test_three.py::test_member_access PASSED</a:t>
            </a:r>
            <a:br>
              <a:rPr lang="en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 2 passed, 2 deselected in 0.02 seconds =========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952A2B-198D-4425-D124-8618B7E2B12D}"/>
              </a:ext>
            </a:extLst>
          </p:cNvPr>
          <p:cNvSpPr txBox="1"/>
          <p:nvPr/>
        </p:nvSpPr>
        <p:spPr>
          <a:xfrm>
            <a:off x="838200" y="5428252"/>
            <a:ext cx="1093927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ru-RU" sz="2000" dirty="0"/>
              <a:t>Выражение маркера не обязательно должно быть одним маркером. Вы можете использовать такие варианты, как </a:t>
            </a:r>
            <a:r>
              <a:rPr lang="ru-RU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 "mark1 and mark2"</a:t>
            </a:r>
            <a:r>
              <a:rPr lang="en" sz="2000" dirty="0"/>
              <a:t> </a:t>
            </a:r>
            <a:r>
              <a:rPr lang="ru-RU" sz="2000" dirty="0"/>
              <a:t>для тестов с обоими маркерами, </a:t>
            </a:r>
            <a:r>
              <a:rPr lang="ru-RU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 "mark1 and not mark2"</a:t>
            </a:r>
            <a:r>
              <a:rPr lang="en" sz="2000" dirty="0">
                <a:latin typeface="Monaco" pitchFamily="2" charset="0"/>
              </a:rPr>
              <a:t> </a:t>
            </a:r>
            <a:r>
              <a:rPr lang="ru-RU" sz="2000" dirty="0"/>
              <a:t>для тестов, которые имеют метку 1, но не метку 2, </a:t>
            </a:r>
            <a:r>
              <a:rPr lang="ru-RU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 "mark1 or mark2"</a:t>
            </a:r>
            <a:r>
              <a:rPr lang="en" sz="2000" dirty="0">
                <a:latin typeface="Monaco" pitchFamily="2" charset="0"/>
              </a:rPr>
              <a:t> </a:t>
            </a:r>
            <a:r>
              <a:rPr lang="ru-RU" sz="2000" dirty="0"/>
              <a:t>для тестов с одним из и т. д.</a:t>
            </a:r>
            <a:endParaRPr lang="en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DF48CE-B7FF-6834-D5EE-4DF5D092BDB4}"/>
              </a:ext>
            </a:extLst>
          </p:cNvPr>
          <p:cNvSpPr txBox="1"/>
          <p:nvPr/>
        </p:nvSpPr>
        <p:spPr>
          <a:xfrm>
            <a:off x="838200" y="3588149"/>
            <a:ext cx="10515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ru-RU" sz="2000" dirty="0"/>
              <a:t>Затем вы можете запустить все тесты с тем же маркером с помощью 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pytest -m 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mymark</a:t>
            </a:r>
            <a:r>
              <a:rPr lang="en" sz="20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5843714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21D61B-BE88-9523-9965-F2B86B76E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948" y="190921"/>
            <a:ext cx="11146236" cy="824063"/>
          </a:xfrm>
        </p:spPr>
        <p:txBody>
          <a:bodyPr>
            <a:noAutofit/>
          </a:bodyPr>
          <a:lstStyle/>
          <a:p>
            <a:r>
              <a:rPr lang="en-US" sz="4200" noProof="1"/>
              <a:t>Pytest </a:t>
            </a:r>
            <a:r>
              <a:rPr lang="ru-RU" sz="4200" noProof="1"/>
              <a:t>полезные опции: -</a:t>
            </a:r>
            <a:r>
              <a:rPr lang="en" sz="4200" noProof="1"/>
              <a:t>x</a:t>
            </a:r>
            <a:r>
              <a:rPr lang="ru-RU" sz="4200" noProof="1"/>
              <a:t>, </a:t>
            </a:r>
            <a:r>
              <a:rPr lang="en" sz="4200" noProof="1"/>
              <a:t>maxfail</a:t>
            </a:r>
            <a:r>
              <a:rPr lang="ru-RU" sz="4200" noProof="1"/>
              <a:t>,</a:t>
            </a:r>
            <a:r>
              <a:rPr lang="en-US" sz="4200" noProof="1"/>
              <a:t> </a:t>
            </a:r>
            <a:r>
              <a:rPr lang="en" sz="4200" noProof="1"/>
              <a:t>-s</a:t>
            </a:r>
            <a:r>
              <a:rPr lang="ru-RU" sz="4200" noProof="1"/>
              <a:t>, </a:t>
            </a:r>
            <a:r>
              <a:rPr lang="en" sz="4200" noProof="1"/>
              <a:t>-lf</a:t>
            </a:r>
            <a:r>
              <a:rPr lang="ru-RU" sz="4200" noProof="1"/>
              <a:t>, </a:t>
            </a:r>
            <a:r>
              <a:rPr lang="en" sz="4200" noProof="1"/>
              <a:t>-ff</a:t>
            </a:r>
            <a:r>
              <a:rPr lang="ru-RU" sz="4200" noProof="1"/>
              <a:t>, </a:t>
            </a:r>
            <a:r>
              <a:rPr lang="en-US" sz="4200" noProof="1"/>
              <a:t>-v, -q</a:t>
            </a:r>
            <a:endParaRPr lang="ru-RU" sz="4200" noProof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22BAFB-605A-C7DD-26E0-C3EDAD022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949" y="1014984"/>
            <a:ext cx="11213961" cy="575258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b="0" i="0" dirty="0"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Нормальным поведением </a:t>
            </a:r>
            <a:r>
              <a:rPr lang="en" sz="2000" b="0" i="1" dirty="0"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pytest</a:t>
            </a:r>
            <a:r>
              <a:rPr lang="en" sz="2000" b="0" i="0" dirty="0"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 </a:t>
            </a:r>
            <a:r>
              <a:rPr lang="ru-RU" sz="2000" b="0" i="0" dirty="0"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является запустить все тесты, которые он найдет. Однако, это мешает, особенно при отладке проблемы, которая мешает сразу всей тестовой сессии, когда тест не является правильным.</a:t>
            </a:r>
          </a:p>
          <a:p>
            <a:pPr>
              <a:lnSpc>
                <a:spcPct val="100000"/>
              </a:lnSpc>
            </a:pPr>
            <a:r>
              <a:rPr lang="ru-RU" sz="2000" dirty="0">
                <a:solidFill>
                  <a:srgbClr val="333333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-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x</a:t>
            </a:r>
            <a:r>
              <a:rPr lang="ru-RU" sz="2000" dirty="0">
                <a:solidFill>
                  <a:srgbClr val="333333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</a:t>
            </a:r>
            <a:r>
              <a:rPr lang="en" sz="20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--exitfirst</a:t>
            </a:r>
            <a:r>
              <a:rPr lang="en-US" sz="2000" noProof="1"/>
              <a:t> </a:t>
            </a:r>
            <a:r>
              <a:rPr lang="ru-RU" sz="2000" noProof="1"/>
              <a:t>— </a:t>
            </a:r>
            <a:r>
              <a:rPr lang="en-US" sz="2000" noProof="1"/>
              <a:t>з</a:t>
            </a:r>
            <a:r>
              <a:rPr lang="ru-RU" sz="2000" noProof="1"/>
              <a:t>авершает тесты после того, как хотя бы один провалился</a:t>
            </a:r>
          </a:p>
          <a:p>
            <a:pPr>
              <a:lnSpc>
                <a:spcPct val="100000"/>
              </a:lnSpc>
            </a:pPr>
            <a:r>
              <a:rPr lang="en" sz="2000" b="0" i="0" noProof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--maxfail=num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 — допускает максимум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num 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проваленных тестов, после чего завершается.</a:t>
            </a:r>
          </a:p>
          <a:p>
            <a:pPr>
              <a:lnSpc>
                <a:spcPct val="100000"/>
              </a:lnSpc>
            </a:pPr>
            <a:r>
              <a:rPr lang="en" sz="2000" dirty="0">
                <a:solidFill>
                  <a:srgbClr val="333333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-</a:t>
            </a:r>
            <a:r>
              <a:rPr lang="en" sz="20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 </a:t>
            </a:r>
            <a:r>
              <a:rPr lang="ru-RU" sz="2000" dirty="0">
                <a:solidFill>
                  <a:srgbClr val="333333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</a:t>
            </a:r>
            <a:r>
              <a:rPr lang="en" sz="20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--capture=no</a:t>
            </a:r>
            <a:r>
              <a:rPr lang="en" sz="2000" dirty="0"/>
              <a:t> — 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-apple-system"/>
              </a:rPr>
              <a:t>позволяет печатать любой другой вывод в </a:t>
            </a:r>
            <a:r>
              <a:rPr lang="en" sz="2000" b="0" i="1" dirty="0">
                <a:solidFill>
                  <a:srgbClr val="333333"/>
                </a:solidFill>
                <a:effectLst/>
                <a:latin typeface="-apple-system"/>
              </a:rPr>
              <a:t>stdout</a:t>
            </a:r>
            <a:r>
              <a:rPr lang="en" sz="2000" b="0" i="0" dirty="0">
                <a:solidFill>
                  <a:srgbClr val="333333"/>
                </a:solidFill>
                <a:effectLst/>
                <a:latin typeface="-apple-system"/>
              </a:rPr>
              <a:t>, 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-apple-system"/>
              </a:rPr>
              <a:t>вместо его подавления. </a:t>
            </a:r>
            <a:endParaRPr lang="ru-RU" sz="2000" dirty="0"/>
          </a:p>
          <a:p>
            <a:pPr>
              <a:lnSpc>
                <a:spcPct val="100000"/>
              </a:lnSpc>
            </a:pPr>
            <a:r>
              <a:rPr lang="en" sz="2000" b="0" i="0" noProof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-lf, --last-failed</a:t>
            </a:r>
            <a:r>
              <a:rPr lang="ru-RU" sz="2000" dirty="0">
                <a:solidFill>
                  <a:srgbClr val="333333"/>
                </a:solidFill>
                <a:latin typeface="Fira Sans" panose="020B0503050000020004" pitchFamily="34" charset="0"/>
              </a:rPr>
              <a:t> —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-apple-system"/>
              </a:rPr>
              <a:t> </a:t>
            </a:r>
            <a:r>
              <a:rPr lang="ru-RU" sz="2000" dirty="0">
                <a:solidFill>
                  <a:srgbClr val="333333"/>
                </a:solidFill>
                <a:latin typeface="-apple-system"/>
              </a:rPr>
              <a:t>в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-apple-system"/>
              </a:rPr>
              <a:t>ыполняет только тесты, которые в последний раз провалились. При сбое одного или нескольких тестов способ выполнения только неудачных тестов полезен для проверки починки.</a:t>
            </a:r>
          </a:p>
          <a:p>
            <a:pPr>
              <a:lnSpc>
                <a:spcPct val="100000"/>
              </a:lnSpc>
            </a:pPr>
            <a:r>
              <a:rPr lang="en" sz="20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–ff, --failed-first</a:t>
            </a:r>
            <a:r>
              <a:rPr lang="ru-RU" sz="2000" dirty="0"/>
              <a:t> — вначале запускаем тесты, проваленные в прошлый раз. Будет делать то же самое, что и 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last-failed</a:t>
            </a:r>
            <a:r>
              <a:rPr lang="en" sz="2000" dirty="0"/>
              <a:t>, </a:t>
            </a:r>
            <a:r>
              <a:rPr lang="ru-RU" sz="2000" dirty="0"/>
              <a:t>а затем выполнять остальные тесты.</a:t>
            </a:r>
          </a:p>
          <a:p>
            <a:pPr>
              <a:lnSpc>
                <a:spcPct val="100000"/>
              </a:lnSpc>
            </a:pPr>
            <a:r>
              <a:rPr lang="en" sz="20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-v, --verbose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 — 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-apple-system"/>
              </a:rPr>
              <a:t>более развернутая информация:  каждый тест получает свою собственную строку, а имя теста и результат прописываются вместо точки</a:t>
            </a:r>
          </a:p>
          <a:p>
            <a:pPr>
              <a:lnSpc>
                <a:spcPct val="100000"/>
              </a:lnSpc>
            </a:pPr>
            <a:r>
              <a:rPr lang="en" sz="20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-q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 — </a:t>
            </a:r>
            <a:r>
              <a:rPr lang="ru-RU" sz="2000" dirty="0">
                <a:solidFill>
                  <a:srgbClr val="333333"/>
                </a:solidFill>
                <a:latin typeface="-apple-system"/>
              </a:rPr>
              <a:t>о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-apple-system"/>
              </a:rPr>
              <a:t>пция</a:t>
            </a:r>
            <a:r>
              <a:rPr lang="en" sz="2000" b="0" i="0" dirty="0">
                <a:solidFill>
                  <a:srgbClr val="333333"/>
                </a:solidFill>
                <a:effectLst/>
                <a:latin typeface="-apple-system"/>
              </a:rPr>
              <a:t> 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-apple-system"/>
              </a:rPr>
              <a:t>противоположна 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v/--verbose</a:t>
            </a:r>
            <a:r>
              <a:rPr lang="ru-RU" sz="2000" dirty="0">
                <a:solidFill>
                  <a:srgbClr val="333333"/>
                </a:solidFill>
                <a:latin typeface="-apple-system"/>
              </a:rPr>
              <a:t>,</a:t>
            </a:r>
            <a:r>
              <a:rPr lang="en" sz="2000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-apple-system"/>
              </a:rPr>
              <a:t>она сокращает объем информации в отчете.</a:t>
            </a:r>
            <a:endParaRPr lang="en" sz="2000" b="0" i="0" dirty="0">
              <a:solidFill>
                <a:srgbClr val="333333"/>
              </a:solidFill>
              <a:effectLst/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6638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0DDA2-E647-5E51-7808-5576E720A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8731"/>
          </a:xfrm>
        </p:spPr>
        <p:txBody>
          <a:bodyPr/>
          <a:lstStyle/>
          <a:p>
            <a:r>
              <a:rPr lang="ru-RU" dirty="0"/>
              <a:t>Использование операторов </a:t>
            </a:r>
            <a:r>
              <a:rPr lang="en" dirty="0"/>
              <a:t>assert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0BA96D-EF13-309D-CF9E-D14D779BD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071"/>
            <a:ext cx="10515600" cy="2257287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Когда вы пишете тестовые функции, обычный оператор </a:t>
            </a:r>
            <a:r>
              <a:rPr lang="en" dirty="0"/>
              <a:t>Python-</a:t>
            </a:r>
            <a:r>
              <a:rPr lang="ru-RU" dirty="0"/>
              <a:t>а </a:t>
            </a:r>
            <a:r>
              <a:rPr lang="en" dirty="0"/>
              <a:t>assert </a:t>
            </a:r>
            <a:r>
              <a:rPr lang="ru-RU" dirty="0"/>
              <a:t>является вашим основным инструментом для сообщения о сбое теста. Простота этого в </a:t>
            </a:r>
            <a:r>
              <a:rPr lang="en" dirty="0"/>
              <a:t>pytest </a:t>
            </a:r>
            <a:r>
              <a:rPr lang="ru-RU" dirty="0"/>
              <a:t>блестящая. Это то, что заставляет многих разработчиков использовать </a:t>
            </a:r>
            <a:r>
              <a:rPr lang="en" dirty="0"/>
              <a:t>pytest </a:t>
            </a:r>
            <a:r>
              <a:rPr lang="ru-RU" dirty="0"/>
              <a:t>поверх других фреймворков.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Если вы использовали любую другую платформу тестирования, вы, вероятно, видели различные вспомогательные функции </a:t>
            </a:r>
            <a:r>
              <a:rPr lang="en" dirty="0"/>
              <a:t>assert. </a:t>
            </a:r>
            <a:r>
              <a:rPr lang="ru-RU" dirty="0"/>
              <a:t>Например, ниже приведен список некоторых форм </a:t>
            </a:r>
            <a:r>
              <a:rPr lang="en" dirty="0"/>
              <a:t>assert </a:t>
            </a:r>
            <a:r>
              <a:rPr lang="ru-RU" dirty="0"/>
              <a:t>и вспомогательных функций </a:t>
            </a:r>
            <a:r>
              <a:rPr lang="en" dirty="0"/>
              <a:t>assert:</a:t>
            </a:r>
          </a:p>
          <a:p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FC9D1919-548A-321E-0BB2-3DB01091E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760229"/>
              </p:ext>
            </p:extLst>
          </p:nvPr>
        </p:nvGraphicFramePr>
        <p:xfrm>
          <a:off x="971826" y="3803373"/>
          <a:ext cx="10027478" cy="2689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3739">
                  <a:extLst>
                    <a:ext uri="{9D8B030D-6E8A-4147-A177-3AD203B41FA5}">
                      <a16:colId xmlns:a16="http://schemas.microsoft.com/office/drawing/2014/main" val="2644095845"/>
                    </a:ext>
                  </a:extLst>
                </a:gridCol>
                <a:gridCol w="5013739">
                  <a:extLst>
                    <a:ext uri="{9D8B030D-6E8A-4147-A177-3AD203B41FA5}">
                      <a16:colId xmlns:a16="http://schemas.microsoft.com/office/drawing/2014/main" val="835846381"/>
                    </a:ext>
                  </a:extLst>
                </a:gridCol>
              </a:tblGrid>
              <a:tr h="537900">
                <a:tc>
                  <a:txBody>
                    <a:bodyPr/>
                    <a:lstStyle/>
                    <a:p>
                      <a:pPr algn="ctr"/>
                      <a:r>
                        <a:rPr lang="en" sz="2400" dirty="0"/>
                        <a:t>pytest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2400" dirty="0"/>
                        <a:t>unittest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79708"/>
                  </a:ext>
                </a:extLst>
              </a:tr>
              <a:tr h="537900">
                <a:tc>
                  <a:txBody>
                    <a:bodyPr/>
                    <a:lstStyle/>
                    <a:p>
                      <a:r>
                        <a:rPr lang="en" sz="18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assert something</a:t>
                      </a:r>
                      <a:endParaRPr lang="ru-RU" noProof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noProof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assertTrue(something)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2424118926"/>
                  </a:ext>
                </a:extLst>
              </a:tr>
              <a:tr h="537900">
                <a:tc>
                  <a:txBody>
                    <a:bodyPr/>
                    <a:lstStyle/>
                    <a:p>
                      <a:pPr fontAlgn="t"/>
                      <a:r>
                        <a:rPr lang="en" noProof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assert a == b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noProof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assertEqual(a, b)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1910390741"/>
                  </a:ext>
                </a:extLst>
              </a:tr>
              <a:tr h="537900">
                <a:tc>
                  <a:txBody>
                    <a:bodyPr/>
                    <a:lstStyle/>
                    <a:p>
                      <a:pPr fontAlgn="t"/>
                      <a:r>
                        <a:rPr lang="en" noProof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assert a &lt;= b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noProof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assertLessEqual(a, b)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1830800310"/>
                  </a:ext>
                </a:extLst>
              </a:tr>
              <a:tr h="537900">
                <a:tc>
                  <a:txBody>
                    <a:bodyPr/>
                    <a:lstStyle/>
                    <a:p>
                      <a:pPr fontAlgn="t"/>
                      <a:r>
                        <a:rPr lang="ru-RU" noProof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...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noProof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...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4184535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99191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129713-8535-862E-34F2-FE15DA70B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0823"/>
          </a:xfrm>
        </p:spPr>
        <p:txBody>
          <a:bodyPr>
            <a:normAutofit/>
          </a:bodyPr>
          <a:lstStyle/>
          <a:p>
            <a:r>
              <a:rPr lang="ru-RU" sz="4000" dirty="0"/>
              <a:t>Пример вывода сообщений об ошибке в </a:t>
            </a:r>
            <a:r>
              <a:rPr lang="en-US" sz="4000" dirty="0"/>
              <a:t>assert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76FFCB-37B8-4213-57F9-5AD8E8C05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04731"/>
            <a:ext cx="10610089" cy="4529726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"""Используем </a:t>
            </a:r>
            <a:r>
              <a:rPr lang="en" sz="20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the Task type </a:t>
            </a:r>
            <a:r>
              <a:rPr lang="ru-RU" sz="20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для отображения сбоев тестов."""</a:t>
            </a:r>
            <a:br>
              <a:rPr lang="ru-RU" sz="20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tasks </a:t>
            </a:r>
            <a:r>
              <a:rPr lang="en" sz="20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Task</a:t>
            </a:r>
            <a:br>
              <a:rPr lang="ru-RU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test_task_equality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ru-RU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0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  <a:r>
              <a:rPr lang="ru-RU" sz="20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Разные задачи не должны быть равными.""»</a:t>
            </a:r>
            <a:br>
              <a:rPr lang="ru-RU" sz="20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0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t1 = Task(</a:t>
            </a:r>
            <a:r>
              <a:rPr lang="en" sz="20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'sit there'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20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'brian’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t2 = Task(</a:t>
            </a:r>
            <a:r>
              <a:rPr lang="en" sz="20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'do something'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20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'okken’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0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t1 == t2</a:t>
            </a:r>
            <a:br>
              <a:rPr lang="ru-RU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test_dict_equality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ru-RU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0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  <a:r>
              <a:rPr lang="ru-RU" sz="20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Различные задачи, сравниваемые как </a:t>
            </a:r>
            <a:r>
              <a:rPr lang="en" sz="20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dicts, </a:t>
            </a:r>
            <a:r>
              <a:rPr lang="ru-RU" sz="20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не должны быть равны."""</a:t>
            </a:r>
            <a:br>
              <a:rPr lang="ru-RU" sz="20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0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t1_dict = Task(</a:t>
            </a:r>
            <a:r>
              <a:rPr lang="en" sz="20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'make sandwich'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20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'okken'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)._asdict()</a:t>
            </a:r>
            <a:br>
              <a:rPr lang="ru-RU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t2_dict = Task(</a:t>
            </a:r>
            <a:r>
              <a:rPr lang="en" sz="20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'make sandwich'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20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'okkem'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)._asdict()</a:t>
            </a:r>
            <a:br>
              <a:rPr lang="ru-RU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0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t1_dict == t2_dict</a:t>
            </a:r>
            <a:endParaRPr lang="ru-RU" sz="20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0046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>
            <a:extLst>
              <a:ext uri="{FF2B5EF4-FFF2-40B4-BE49-F238E27FC236}">
                <a16:creationId xmlns:a16="http://schemas.microsoft.com/office/drawing/2014/main" id="{3194A65D-DAFF-DD68-5BC0-3000D410A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2FFF1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pytest test_task_fail.py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 test session starts ==============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collected 2 items   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test_task_fail.py </a:t>
            </a:r>
            <a:r>
              <a:rPr lang="en" sz="15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r>
              <a:rPr lang="en" sz="1500" noProof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                   [100%]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================= FAILURES ===================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00B0F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____________ test_task_equality ______________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00B0F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500" noProof="1">
                <a:solidFill>
                  <a:srgbClr val="2FE71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test_task_equality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endParaRPr lang="en" sz="1500" noProof="1">
              <a:solidFill>
                <a:srgbClr val="2FE71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6F6F6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1500" noProof="1">
                <a:solidFill>
                  <a:srgbClr val="9FA0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"""Different tasks should not be equal."""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t1 = Task(</a:t>
            </a:r>
            <a:r>
              <a:rPr lang="en" sz="1500" noProof="1">
                <a:solidFill>
                  <a:srgbClr val="9FA0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'sit there'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500" noProof="1">
                <a:solidFill>
                  <a:srgbClr val="9FA0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'brian'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t2 = Task(</a:t>
            </a:r>
            <a:r>
              <a:rPr lang="en" sz="1500" noProof="1">
                <a:solidFill>
                  <a:srgbClr val="9FA0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'do something'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500" noProof="1">
                <a:solidFill>
                  <a:srgbClr val="9FA0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'okken'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  </a:t>
            </a:r>
            <a:r>
              <a:rPr lang="en" sz="1500" noProof="1">
                <a:solidFill>
                  <a:srgbClr val="00B0F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t1 == t2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   AssertionError: assert Task(summary=...alse, id=None) == Task(summary=...alse, id=None)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         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     Omitting 2 identical items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     Differing attributes: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     ['summary', 'owner’]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br>
              <a:rPr lang="en" sz="15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5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     Differing attribute summary: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       summary: 'sit there' != 'do something'...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endParaRPr lang="en" sz="1500" noProof="1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test_task_fail.py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:9: AssertionError</a:t>
            </a:r>
            <a:endParaRPr lang="ru-RU" sz="1500" noProof="1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endParaRPr lang="ru-RU" sz="1500" noProof="1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00B0F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_____________ test_dict_equality ____________</a:t>
            </a:r>
            <a:b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500" noProof="1">
                <a:solidFill>
                  <a:srgbClr val="00B0F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500" noProof="1">
                <a:solidFill>
                  <a:srgbClr val="2FE71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test_dict_equality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endParaRPr lang="en" sz="1500" noProof="1">
              <a:solidFill>
                <a:srgbClr val="2FE71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6F6F6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1500" noProof="1">
                <a:solidFill>
                  <a:srgbClr val="9FA0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"""Different tasks compared as dicts should not be equal."""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t1_dict = Task(</a:t>
            </a:r>
            <a:r>
              <a:rPr lang="en" sz="1500" noProof="1">
                <a:solidFill>
                  <a:srgbClr val="9FA0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'make sandwich'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500" noProof="1">
                <a:solidFill>
                  <a:srgbClr val="9FA0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'okken'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)._asdict()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t2_dict = Task(</a:t>
            </a:r>
            <a:r>
              <a:rPr lang="en" sz="1500" noProof="1">
                <a:solidFill>
                  <a:srgbClr val="9FA0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'make sandwich'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500" noProof="1">
                <a:solidFill>
                  <a:srgbClr val="9FA0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'okkem'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)._asdict()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  </a:t>
            </a:r>
            <a:r>
              <a:rPr lang="en" sz="1500" noProof="1">
                <a:solidFill>
                  <a:srgbClr val="00B0F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t1_dict == t2_dict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   AssertionError: assert {'done': Fals...ake sandwich'} == {'done': Fals...ake sandwich'}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     Omitting 3 identical items, use -vv to show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     Differing items: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     {'owner': 'okken'} != {'owner': 'okkem'}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     Use -v to get more diff</a:t>
            </a:r>
            <a:br>
              <a:rPr lang="en" sz="15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" sz="1500" noProof="1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test_task_fail.py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:16: AssertionError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 short test summary info ==========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FAILED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test_task_fail.py::</a:t>
            </a:r>
            <a:r>
              <a:rPr lang="en" sz="1500" noProof="1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test_task_equality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 AssertionError: assert Task(summary=...alse, id=None) == Task(s..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FAILED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test_task_fail.py::</a:t>
            </a:r>
            <a:r>
              <a:rPr lang="en" sz="1500" noProof="1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test_dict_equality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 AssertionError: assert {'done': Fals... sandwich'} == {'done...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 2 failed in 0.05s ==============</a:t>
            </a:r>
          </a:p>
        </p:txBody>
      </p:sp>
    </p:spTree>
    <p:extLst>
      <p:ext uri="{BB962C8B-B14F-4D97-AF65-F5344CB8AC3E}">
        <p14:creationId xmlns:p14="http://schemas.microsoft.com/office/powerpoint/2010/main" val="41361432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F8E8D0-15AC-C05F-9045-1226460F5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757"/>
            <a:ext cx="10515600" cy="751252"/>
          </a:xfrm>
        </p:spPr>
        <p:txBody>
          <a:bodyPr>
            <a:normAutofit fontScale="90000"/>
          </a:bodyPr>
          <a:lstStyle/>
          <a:p>
            <a:r>
              <a:rPr lang="ru-RU" dirty="0"/>
              <a:t>Ожидание Исключений (</a:t>
            </a:r>
            <a:r>
              <a:rPr lang="en" dirty="0"/>
              <a:t>expected exception)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E5A41F-FAA2-E586-CE3D-DE53CB9D5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3228"/>
            <a:ext cx="10515600" cy="751252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В </a:t>
            </a:r>
            <a:r>
              <a:rPr lang="en" sz="2000" dirty="0"/>
              <a:t>Pytest </a:t>
            </a:r>
            <a:r>
              <a:rPr lang="ru-RU" sz="2000" dirty="0"/>
              <a:t>встроен контекстный менеджер, который самостоятельно отлавливает исключение и проверяет, что оно вообще было сгенерировано: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A2D6E4-3F65-A450-7EC1-EE09F17A448F}"/>
              </a:ext>
            </a:extLst>
          </p:cNvPr>
          <p:cNvSpPr txBox="1"/>
          <p:nvPr/>
        </p:nvSpPr>
        <p:spPr>
          <a:xfrm>
            <a:off x="838200" y="1570245"/>
            <a:ext cx="6099048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" sz="20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import</a:t>
            </a:r>
            <a:r>
              <a:rPr lang="en" sz="20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555555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pytest</a:t>
            </a:r>
            <a:br>
              <a:rPr lang="en" sz="2000" noProof="1">
                <a:solidFill>
                  <a:srgbClr val="555555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20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" sz="20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2000" b="1" noProof="1">
                <a:solidFill>
                  <a:srgbClr val="99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test_exception</a:t>
            </a:r>
            <a:r>
              <a:rPr lang="en" sz="20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():</a:t>
            </a:r>
            <a:br>
              <a:rPr lang="en" sz="20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20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" sz="20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with</a:t>
            </a:r>
            <a:r>
              <a:rPr lang="en" sz="20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pytest.raises(</a:t>
            </a:r>
            <a:r>
              <a:rPr lang="en" sz="2000" noProof="1">
                <a:solidFill>
                  <a:srgbClr val="0086B3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Exception</a:t>
            </a:r>
            <a:r>
              <a:rPr lang="en" sz="20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  <a:br>
              <a:rPr lang="en" sz="20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20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function_with_exception(</a:t>
            </a:r>
            <a:r>
              <a:rPr lang="en" sz="2000" noProof="1">
                <a:solidFill>
                  <a:srgbClr val="009999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0</a:t>
            </a:r>
            <a:r>
              <a:rPr lang="en" sz="20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33C1D0-4863-6DD8-B7E3-12991D4FD9DF}"/>
              </a:ext>
            </a:extLst>
          </p:cNvPr>
          <p:cNvSpPr txBox="1"/>
          <p:nvPr/>
        </p:nvSpPr>
        <p:spPr>
          <a:xfrm>
            <a:off x="838200" y="4407490"/>
            <a:ext cx="10354056" cy="20774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" sz="20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import</a:t>
            </a:r>
            <a:r>
              <a:rPr lang="en" sz="20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555555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pytest</a:t>
            </a:r>
            <a:br>
              <a:rPr lang="en" sz="2000" noProof="1">
                <a:solidFill>
                  <a:srgbClr val="555555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br>
              <a:rPr lang="en" sz="900" noProof="1">
                <a:solidFill>
                  <a:srgbClr val="555555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20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" sz="20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2000" b="1" noProof="1">
                <a:solidFill>
                  <a:srgbClr val="99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test_exception</a:t>
            </a:r>
            <a:r>
              <a:rPr lang="en" sz="20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():</a:t>
            </a:r>
            <a:br>
              <a:rPr lang="en" sz="20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20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" sz="20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</a:t>
            </a:r>
            <a:r>
              <a:rPr lang="ru-RU" sz="20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Добавляем: </a:t>
            </a:r>
            <a:r>
              <a:rPr lang="en" sz="20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as e. </a:t>
            </a:r>
            <a:r>
              <a:rPr lang="ru-RU" sz="20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Здесь </a:t>
            </a:r>
            <a:r>
              <a:rPr lang="en" sz="20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 – </a:t>
            </a:r>
            <a:r>
              <a:rPr lang="ru-RU" sz="20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переменная, содержащая исключение</a:t>
            </a:r>
            <a:br>
              <a:rPr lang="en-US" sz="20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-US" sz="20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" sz="20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with</a:t>
            </a:r>
            <a:r>
              <a:rPr lang="en" sz="20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pytest.raises(</a:t>
            </a:r>
            <a:r>
              <a:rPr lang="en" sz="2000" noProof="1">
                <a:solidFill>
                  <a:srgbClr val="0086B3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Exception</a:t>
            </a:r>
            <a:r>
              <a:rPr lang="en" sz="20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  <a:r>
              <a:rPr lang="en" sz="20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20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as</a:t>
            </a:r>
            <a:r>
              <a:rPr lang="en" sz="20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e:</a:t>
            </a:r>
            <a:br>
              <a:rPr lang="en" sz="20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20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function_with_exception(</a:t>
            </a:r>
            <a:r>
              <a:rPr lang="en" sz="2000" noProof="1">
                <a:solidFill>
                  <a:srgbClr val="009999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0</a:t>
            </a:r>
            <a:r>
              <a:rPr lang="en" sz="20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  <a:br>
              <a:rPr lang="en" sz="20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20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assert</a:t>
            </a:r>
            <a:r>
              <a:rPr lang="en" sz="20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0086B3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str</a:t>
            </a:r>
            <a:r>
              <a:rPr lang="en" sz="20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(e.value)</a:t>
            </a:r>
            <a:r>
              <a:rPr lang="en" sz="20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20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==</a:t>
            </a:r>
            <a:r>
              <a:rPr lang="en" sz="20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D1144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'expected message from exception'</a:t>
            </a:r>
            <a:endParaRPr lang="ru-RU" sz="2000" noProof="1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2486AD-AF5C-4ADA-FDA5-16E90F13545F}"/>
              </a:ext>
            </a:extLst>
          </p:cNvPr>
          <p:cNvSpPr txBox="1"/>
          <p:nvPr/>
        </p:nvSpPr>
        <p:spPr>
          <a:xfrm>
            <a:off x="838200" y="2946891"/>
            <a:ext cx="105156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ru-RU" sz="2000" dirty="0"/>
              <a:t>Здесь </a:t>
            </a:r>
            <a:r>
              <a:rPr lang="en" sz="2000" dirty="0"/>
              <a:t>raises </a:t>
            </a:r>
            <a:r>
              <a:rPr lang="ru-RU" sz="2000" dirty="0"/>
              <a:t>перехватывает только те исключения, которые являются подтипами переданного класса. Благодаря этому мы можем управлять ожидаемым поведением и ловить только те ошибки, которые хотим поймать.</a:t>
            </a:r>
          </a:p>
          <a:p>
            <a:pPr marL="0" indent="0" algn="l">
              <a:buNone/>
            </a:pPr>
            <a:r>
              <a:rPr lang="ru-RU" sz="2000" dirty="0"/>
              <a:t>Более того, можно проверить конкретное сообщение, которое пришло вместе с исключением:</a:t>
            </a:r>
          </a:p>
        </p:txBody>
      </p:sp>
    </p:spTree>
    <p:extLst>
      <p:ext uri="{BB962C8B-B14F-4D97-AF65-F5344CB8AC3E}">
        <p14:creationId xmlns:p14="http://schemas.microsoft.com/office/powerpoint/2010/main" val="4834722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A5E37B-139D-EAA3-E22A-B02426A30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684"/>
            <a:ext cx="10515600" cy="781287"/>
          </a:xfrm>
        </p:spPr>
        <p:txBody>
          <a:bodyPr>
            <a:normAutofit fontScale="90000"/>
          </a:bodyPr>
          <a:lstStyle/>
          <a:p>
            <a:r>
              <a:rPr lang="ru-RU" dirty="0"/>
              <a:t>Ожидание Исключений (</a:t>
            </a:r>
            <a:r>
              <a:rPr lang="en" dirty="0"/>
              <a:t>expected exception)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7A6367-0F13-7C09-921F-DFFD8F572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9263"/>
            <a:ext cx="11062648" cy="5303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Можно в качестве правильного «результата» теста ожидать какое-либо исключение.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247402-A3D4-0048-028C-796016B57AB1}"/>
              </a:ext>
            </a:extLst>
          </p:cNvPr>
          <p:cNvSpPr txBox="1"/>
          <p:nvPr/>
        </p:nvSpPr>
        <p:spPr>
          <a:xfrm>
            <a:off x="838200" y="1513264"/>
            <a:ext cx="10354056" cy="50167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000" noProof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2000" noProof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i="0" noProof="1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tasks/api.py</a:t>
            </a:r>
            <a:br>
              <a:rPr lang="en" sz="20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1" noProof="1">
                <a:solidFill>
                  <a:srgbClr val="0000A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(task):  </a:t>
            </a:r>
            <a:r>
              <a:rPr lang="en" sz="20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type: (Task) -&gt; int</a:t>
            </a:r>
            <a:br>
              <a:rPr lang="en" sz="20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20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"""Add a task (a Task object) to the tasks database."""</a:t>
            </a:r>
            <a:b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20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1" noProof="1">
                <a:solidFill>
                  <a:srgbClr val="3C4C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isinstance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(task, Task):</a:t>
            </a:r>
            <a:b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" sz="20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raise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1" noProof="1">
                <a:solidFill>
                  <a:srgbClr val="6D79D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TypeError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0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'task must be Task object'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task_id </a:t>
            </a:r>
            <a:r>
              <a:rPr lang="en" sz="20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_tasksdb.add(task._asdict())</a:t>
            </a:r>
            <a:b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20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task_id</a:t>
            </a:r>
            <a:b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ru-RU" sz="2000" noProof="1">
              <a:solidFill>
                <a:srgbClr val="718C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noProof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2000" noProof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i="0" noProof="1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tests/func/test_api_exceptions.py</a:t>
            </a:r>
            <a:br>
              <a:rPr lang="ru-RU" sz="20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000" b="0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"""Проверка на ожидаемые исключения из-за неправильного использования </a:t>
            </a:r>
            <a:r>
              <a:rPr lang="en" sz="2000" b="0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API."""</a:t>
            </a:r>
            <a:br>
              <a:rPr lang="ru-RU" sz="20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test_add_raises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ru-RU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000" b="0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"""add() </a:t>
            </a:r>
            <a:r>
              <a:rPr lang="ru-RU" sz="2000" b="0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должно возникнуть исключение с неправильным типом </a:t>
            </a:r>
            <a:r>
              <a:rPr lang="en" sz="2000" b="0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param."""</a:t>
            </a:r>
            <a:br>
              <a:rPr lang="ru-RU" sz="20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0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0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pytest.raises(TypeError):</a:t>
            </a:r>
            <a:br>
              <a:rPr lang="ru-RU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tasks.add(task=</a:t>
            </a:r>
            <a:r>
              <a:rPr lang="en" sz="2000" b="0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'not a Task object'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sz="2000" b="0" i="0" noProof="1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0610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ADCC5C-0A34-F779-D470-E0CE48E63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9400"/>
          </a:xfrm>
        </p:spPr>
        <p:txBody>
          <a:bodyPr>
            <a:normAutofit fontScale="90000"/>
          </a:bodyPr>
          <a:lstStyle/>
          <a:p>
            <a:r>
              <a:rPr lang="ru-RU" dirty="0"/>
              <a:t>Ожидание Исключений (</a:t>
            </a:r>
            <a:r>
              <a:rPr lang="en" dirty="0"/>
              <a:t>expected exception)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57AC07-1EC2-9019-6176-09C180F2A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5865"/>
            <a:ext cx="10515600" cy="135044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b="0" i="0" noProof="1">
                <a:solidFill>
                  <a:srgbClr val="333333"/>
                </a:solidFill>
                <a:effectLst/>
                <a:latin typeface="-apple-system"/>
              </a:rPr>
              <a:t>Мы только что проверили тип исключения в </a:t>
            </a:r>
            <a:r>
              <a:rPr lang="en" sz="2000" noProof="1"/>
              <a:t>test_add_raises()</a:t>
            </a:r>
            <a:r>
              <a:rPr lang="en" sz="2000" b="0" i="0" noProof="1">
                <a:solidFill>
                  <a:srgbClr val="333333"/>
                </a:solidFill>
                <a:effectLst/>
                <a:latin typeface="-apple-system"/>
              </a:rPr>
              <a:t>. </a:t>
            </a:r>
            <a:r>
              <a:rPr lang="ru-RU" sz="2000" b="0" i="0" noProof="1">
                <a:solidFill>
                  <a:srgbClr val="333333"/>
                </a:solidFill>
                <a:effectLst/>
                <a:latin typeface="-apple-system"/>
              </a:rPr>
              <a:t>Можно также проверить параметры исключения. Для </a:t>
            </a:r>
            <a:r>
              <a:rPr lang="en" sz="2000" noProof="1"/>
              <a:t>start_tasks_db(db_path, db_type)</a:t>
            </a:r>
            <a:r>
              <a:rPr lang="en" sz="2000" b="0" i="0" noProof="1">
                <a:solidFill>
                  <a:srgbClr val="333333"/>
                </a:solidFill>
                <a:effectLst/>
                <a:latin typeface="-apple-system"/>
              </a:rPr>
              <a:t>, </a:t>
            </a:r>
            <a:r>
              <a:rPr lang="ru-RU" sz="2000" b="0" i="0" noProof="1">
                <a:solidFill>
                  <a:srgbClr val="333333"/>
                </a:solidFill>
                <a:effectLst/>
                <a:latin typeface="-apple-system"/>
              </a:rPr>
              <a:t>не только </a:t>
            </a:r>
            <a:r>
              <a:rPr lang="en" sz="2000" b="0" i="1" noProof="1">
                <a:solidFill>
                  <a:srgbClr val="333333"/>
                </a:solidFill>
                <a:effectLst/>
                <a:latin typeface="-apple-system"/>
              </a:rPr>
              <a:t>db_type</a:t>
            </a:r>
            <a:r>
              <a:rPr lang="en" sz="2000" b="0" i="0" noProof="1">
                <a:solidFill>
                  <a:srgbClr val="333333"/>
                </a:solidFill>
                <a:effectLst/>
                <a:latin typeface="-apple-system"/>
              </a:rPr>
              <a:t> </a:t>
            </a:r>
            <a:r>
              <a:rPr lang="ru-RU" sz="2000" b="0" i="0" noProof="1">
                <a:solidFill>
                  <a:srgbClr val="333333"/>
                </a:solidFill>
                <a:effectLst/>
                <a:latin typeface="-apple-system"/>
              </a:rPr>
              <a:t>должен быть строкой, это действительно должна быть либо '</a:t>
            </a:r>
            <a:r>
              <a:rPr lang="en" sz="2000" b="0" i="0" noProof="1">
                <a:solidFill>
                  <a:srgbClr val="333333"/>
                </a:solidFill>
                <a:effectLst/>
                <a:latin typeface="-apple-system"/>
              </a:rPr>
              <a:t>tiny' </a:t>
            </a:r>
            <a:r>
              <a:rPr lang="ru-RU" sz="2000" b="0" i="0" noProof="1">
                <a:solidFill>
                  <a:srgbClr val="333333"/>
                </a:solidFill>
                <a:effectLst/>
                <a:latin typeface="-apple-system"/>
              </a:rPr>
              <a:t>или '</a:t>
            </a:r>
            <a:r>
              <a:rPr lang="en" sz="2000" b="0" i="0" noProof="1">
                <a:solidFill>
                  <a:srgbClr val="333333"/>
                </a:solidFill>
                <a:effectLst/>
                <a:latin typeface="-apple-system"/>
              </a:rPr>
              <a:t>mongo'. </a:t>
            </a:r>
            <a:r>
              <a:rPr lang="ru-RU" sz="2000" b="0" i="0" noProof="1">
                <a:solidFill>
                  <a:srgbClr val="333333"/>
                </a:solidFill>
                <a:effectLst/>
                <a:latin typeface="-apple-system"/>
              </a:rPr>
              <a:t>Можно проверить, чтобы убедиться, что сообщение об исключении является правильным, добавив </a:t>
            </a:r>
            <a:r>
              <a:rPr lang="en" sz="2000" b="0" i="0" noProof="1">
                <a:solidFill>
                  <a:srgbClr val="333333"/>
                </a:solidFill>
                <a:effectLst/>
                <a:latin typeface="-apple-system"/>
              </a:rPr>
              <a:t>excinfo: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23C6D0-6921-FDE9-7E2D-E60451723602}"/>
              </a:ext>
            </a:extLst>
          </p:cNvPr>
          <p:cNvSpPr txBox="1"/>
          <p:nvPr/>
        </p:nvSpPr>
        <p:spPr>
          <a:xfrm>
            <a:off x="838200" y="2593539"/>
            <a:ext cx="10035540" cy="19389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 algn="l">
              <a:spcBef>
                <a:spcPts val="2000"/>
              </a:spcBef>
              <a:spcAft>
                <a:spcPts val="1000"/>
              </a:spcAft>
              <a:buNone/>
            </a:pPr>
            <a:r>
              <a:rPr lang="en" sz="20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test_start_tasks_db_raises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0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  <a:r>
              <a:rPr lang="ru-RU" sz="20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Убедитесь, что не поддерживаемая БД вызывает исключение."""</a:t>
            </a:r>
            <a:br>
              <a:rPr lang="en-US" sz="20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0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pytest.raises(ValueError) </a:t>
            </a:r>
            <a:r>
              <a:rPr lang="en" sz="20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excinfo:</a:t>
            </a:r>
            <a:b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tasks.start_tasks_db(</a:t>
            </a:r>
            <a:r>
              <a:rPr lang="en" sz="20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'some/great/path'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20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'mysql’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exception_msg = excinfo.value.args[</a:t>
            </a:r>
            <a:r>
              <a:rPr lang="en" sz="20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sz="20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exception_msg == </a:t>
            </a:r>
            <a:r>
              <a:rPr lang="en" sz="20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"db_type must be a 'tiny' or 'mongo'"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BD9AF9-8410-F495-10E9-DDDEF1BE4C7E}"/>
              </a:ext>
            </a:extLst>
          </p:cNvPr>
          <p:cNvSpPr txBox="1"/>
          <p:nvPr/>
        </p:nvSpPr>
        <p:spPr>
          <a:xfrm>
            <a:off x="838200" y="4618381"/>
            <a:ext cx="1003554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ru-RU" sz="2000" noProof="1"/>
              <a:t>Это позволяет нам более внимательно рассмотреть это исключение. Имя переменной после </a:t>
            </a:r>
            <a:r>
              <a:rPr lang="en" sz="2000" noProof="1"/>
              <a:t>as (</a:t>
            </a:r>
            <a:r>
              <a:rPr lang="ru-RU" sz="2000" noProof="1"/>
              <a:t>в данном случае </a:t>
            </a:r>
            <a:r>
              <a:rPr lang="en" sz="2000" noProof="1"/>
              <a:t>excinfo) </a:t>
            </a:r>
            <a:r>
              <a:rPr lang="ru-RU" sz="2000" noProof="1"/>
              <a:t>заполняется сведениями об исключении и имеет тип </a:t>
            </a:r>
            <a:r>
              <a:rPr lang="en" sz="2000" noProof="1"/>
              <a:t>ExceptionInfo.</a:t>
            </a:r>
          </a:p>
          <a:p>
            <a:pPr marL="0" indent="0" algn="l">
              <a:buNone/>
            </a:pPr>
            <a:r>
              <a:rPr lang="ru-RU" sz="2000" noProof="1"/>
              <a:t>В нашем случае, мы хотим убедиться, что первый (и единственный) параметр исключения соответствует строке</a:t>
            </a:r>
            <a:r>
              <a:rPr lang="en-US" sz="2000" noProof="1"/>
              <a:t>.</a:t>
            </a:r>
            <a:endParaRPr lang="ru-RU" sz="2000" noProof="1"/>
          </a:p>
        </p:txBody>
      </p:sp>
    </p:spTree>
    <p:extLst>
      <p:ext uri="{BB962C8B-B14F-4D97-AF65-F5344CB8AC3E}">
        <p14:creationId xmlns:p14="http://schemas.microsoft.com/office/powerpoint/2010/main" val="10364226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273F47-DA89-ECF1-6BC3-EC8ABFDD7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1117"/>
            <a:ext cx="10515600" cy="741299"/>
          </a:xfrm>
        </p:spPr>
        <p:txBody>
          <a:bodyPr/>
          <a:lstStyle/>
          <a:p>
            <a:r>
              <a:rPr lang="ru-RU" dirty="0"/>
              <a:t>Пропуск Тестов (</a:t>
            </a:r>
            <a:r>
              <a:rPr lang="en" dirty="0"/>
              <a:t>Skipping Tests) – skip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9AE585-B2EE-FA20-AF3A-63DE6D3A3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0273"/>
            <a:ext cx="10911840" cy="1518920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000" dirty="0"/>
              <a:t>Pytest</a:t>
            </a:r>
            <a:r>
              <a:rPr lang="en" sz="2000" dirty="0"/>
              <a:t> </a:t>
            </a:r>
            <a:r>
              <a:rPr lang="ru-RU" sz="2000" dirty="0"/>
              <a:t>включает в себя несколько полезных встроенных маркеров: </a:t>
            </a:r>
            <a:r>
              <a:rPr lang="en" sz="2000" dirty="0"/>
              <a:t>skip, skipif, </a:t>
            </a:r>
            <a:r>
              <a:rPr lang="ru-RU" sz="2000" dirty="0"/>
              <a:t>и </a:t>
            </a:r>
            <a:r>
              <a:rPr lang="en" sz="2000" dirty="0"/>
              <a:t>xfail.</a:t>
            </a:r>
          </a:p>
          <a:p>
            <a:pPr marL="0" indent="0" algn="l">
              <a:buNone/>
            </a:pPr>
            <a:r>
              <a:rPr lang="ru-RU" sz="2000" dirty="0"/>
              <a:t>Маркеры </a:t>
            </a:r>
            <a:r>
              <a:rPr lang="en" sz="2000" dirty="0"/>
              <a:t>skip </a:t>
            </a:r>
            <a:r>
              <a:rPr lang="ru-RU" sz="2000" dirty="0"/>
              <a:t>и </a:t>
            </a:r>
            <a:r>
              <a:rPr lang="en" sz="2000" dirty="0"/>
              <a:t>skipif </a:t>
            </a:r>
            <a:r>
              <a:rPr lang="ru-RU" sz="2000" dirty="0"/>
              <a:t>позволяют пропускать тесты, которые не нужно выполнять.</a:t>
            </a:r>
          </a:p>
          <a:p>
            <a:pPr marL="0" indent="0" algn="l">
              <a:buNone/>
            </a:pPr>
            <a:r>
              <a:rPr lang="ru-RU" sz="2000" dirty="0"/>
              <a:t>Отметить тест, который нужно пропустить, так же просто, как добавить</a:t>
            </a:r>
            <a:br>
              <a:rPr lang="ru-RU" sz="2000" dirty="0"/>
            </a:br>
            <a:r>
              <a:rPr lang="ru-RU" sz="2000" dirty="0"/>
              <a:t>декоратор @</a:t>
            </a:r>
            <a:r>
              <a:rPr lang="en" sz="2000" dirty="0"/>
              <a:t>pytest.mark.skip() </a:t>
            </a:r>
            <a:r>
              <a:rPr lang="ru-RU" sz="2000" dirty="0"/>
              <a:t>для тестовой функции:</a:t>
            </a:r>
            <a:endParaRPr lang="en-US" sz="2000" dirty="0"/>
          </a:p>
          <a:p>
            <a:pPr marL="0" indent="0" algn="l">
              <a:buNone/>
            </a:pPr>
            <a:endParaRPr lang="ru-RU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E2DC55-F717-95BB-2704-903959C73E3C}"/>
              </a:ext>
            </a:extLst>
          </p:cNvPr>
          <p:cNvSpPr txBox="1"/>
          <p:nvPr/>
        </p:nvSpPr>
        <p:spPr>
          <a:xfrm>
            <a:off x="838200" y="2697481"/>
            <a:ext cx="10515600" cy="184665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" sz="19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@pytest.mark.skip(reason=</a:t>
            </a:r>
            <a:r>
              <a:rPr lang="en" sz="19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'misunderstood the API’</a:t>
            </a:r>
            <a:r>
              <a:rPr lang="en" sz="19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9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9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9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test_unique_id_1</a:t>
            </a:r>
            <a:r>
              <a:rPr lang="en" sz="19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" sz="19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9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  <a:r>
              <a:rPr lang="ru-RU" sz="19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Вызов </a:t>
            </a:r>
            <a:r>
              <a:rPr lang="en" sz="19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unique_id () </a:t>
            </a:r>
            <a:r>
              <a:rPr lang="ru-RU" sz="19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дважды должен возвращать разные числа."""</a:t>
            </a:r>
            <a:br>
              <a:rPr lang="en-US" sz="19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9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id_1 = tasks.unique_id()</a:t>
            </a:r>
            <a:br>
              <a:rPr lang="en" sz="19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id_2 = tasks.unique_id()</a:t>
            </a:r>
            <a:br>
              <a:rPr lang="en" sz="19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9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" sz="19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id_1 != id_2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AB48B4-BB75-A175-0982-5BE25886F05E}"/>
              </a:ext>
            </a:extLst>
          </p:cNvPr>
          <p:cNvSpPr txBox="1"/>
          <p:nvPr/>
        </p:nvSpPr>
        <p:spPr>
          <a:xfrm>
            <a:off x="838200" y="4710224"/>
            <a:ext cx="10515600" cy="18466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1900" b="0" i="0" dirty="0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" sz="1900" b="0" i="0" dirty="0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pytest -v test_unique_id_2.py</a:t>
            </a:r>
            <a:br>
              <a:rPr lang="ru-RU" sz="1900" b="0" i="0" dirty="0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0" dirty="0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=========================== test session starts ==========================</a:t>
            </a:r>
            <a:br>
              <a:rPr lang="en" sz="1900" b="0" i="0" dirty="0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0" dirty="0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collected 2 items</a:t>
            </a:r>
            <a:br>
              <a:rPr lang="en" sz="1900" b="0" i="0" dirty="0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0" dirty="0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test_unique_id_2.py::test_unique_id_1 SKIPPED</a:t>
            </a:r>
            <a:br>
              <a:rPr lang="en" sz="1900" b="0" i="0" dirty="0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0" dirty="0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test_unique_id_2.py::test_unique_id_2 PASSED</a:t>
            </a:r>
            <a:br>
              <a:rPr lang="en" sz="1900" b="0" i="0" dirty="0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0" dirty="0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=================== 1 passed, 1 skipped in 0.19 seconds ==================</a:t>
            </a:r>
          </a:p>
        </p:txBody>
      </p:sp>
    </p:spTree>
    <p:extLst>
      <p:ext uri="{BB962C8B-B14F-4D97-AF65-F5344CB8AC3E}">
        <p14:creationId xmlns:p14="http://schemas.microsoft.com/office/powerpoint/2010/main" val="657675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A9D5A2-7B2E-CABB-5F43-2A2666A5B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8395"/>
          </a:xfrm>
        </p:spPr>
        <p:txBody>
          <a:bodyPr>
            <a:normAutofit fontScale="90000"/>
          </a:bodyPr>
          <a:lstStyle/>
          <a:p>
            <a:r>
              <a:rPr lang="ru-RU" dirty="0"/>
              <a:t>Способы поддержания качества кода</a:t>
            </a:r>
            <a:br>
              <a:rPr lang="ru-RU" dirty="0"/>
            </a:br>
            <a:r>
              <a:rPr lang="ru-RU" dirty="0"/>
              <a:t>(предотвращение дефектов) </a:t>
            </a:r>
            <a:r>
              <a:rPr lang="ru-RU" u="sng" dirty="0"/>
              <a:t>программистами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261B4E-B099-EFCA-997F-807E40FB1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643282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3200" b="1" dirty="0"/>
              <a:t>Статический анализ</a:t>
            </a:r>
            <a:r>
              <a:rPr lang="en-US" sz="3200" b="1" dirty="0"/>
              <a:t> </a:t>
            </a:r>
            <a:r>
              <a:rPr lang="ru-RU" sz="3200" b="1" dirty="0"/>
              <a:t>кода</a:t>
            </a:r>
            <a:endParaRPr lang="en-US" sz="3200" b="1" dirty="0"/>
          </a:p>
          <a:p>
            <a:pPr>
              <a:lnSpc>
                <a:spcPct val="100000"/>
              </a:lnSpc>
            </a:pPr>
            <a:r>
              <a:rPr lang="ru-RU" sz="3200" b="1" dirty="0"/>
              <a:t>Обзор кода (</a:t>
            </a:r>
            <a:r>
              <a:rPr lang="en-US" sz="3200" b="1" dirty="0"/>
              <a:t>code review</a:t>
            </a:r>
            <a:r>
              <a:rPr lang="ru-RU" sz="3200" b="1" dirty="0"/>
              <a:t>)</a:t>
            </a:r>
          </a:p>
          <a:p>
            <a:pPr>
              <a:lnSpc>
                <a:spcPct val="100000"/>
              </a:lnSpc>
            </a:pPr>
            <a:r>
              <a:rPr lang="ru-RU" sz="3200" b="1" dirty="0"/>
              <a:t>Юнит-тесты</a:t>
            </a:r>
            <a:r>
              <a:rPr lang="en-US" sz="3200" b="1" dirty="0"/>
              <a:t> (</a:t>
            </a:r>
            <a:r>
              <a:rPr lang="ru-RU" sz="3200" b="1" dirty="0"/>
              <a:t>или </a:t>
            </a:r>
            <a:r>
              <a:rPr lang="en-US" sz="3200" b="1" dirty="0"/>
              <a:t>TDD</a:t>
            </a:r>
            <a:r>
              <a:rPr lang="ru-RU" sz="3200" b="1" dirty="0"/>
              <a:t>)</a:t>
            </a:r>
          </a:p>
          <a:p>
            <a:pPr>
              <a:lnSpc>
                <a:spcPct val="100000"/>
              </a:lnSpc>
            </a:pPr>
            <a:r>
              <a:rPr lang="ru-RU" sz="3200" dirty="0"/>
              <a:t>Динамический анализ кода</a:t>
            </a:r>
          </a:p>
          <a:p>
            <a:pPr>
              <a:lnSpc>
                <a:spcPct val="100000"/>
              </a:lnSpc>
            </a:pPr>
            <a:r>
              <a:rPr lang="ru-RU" sz="3200" dirty="0"/>
              <a:t>Парное программирование</a:t>
            </a:r>
          </a:p>
          <a:p>
            <a:pPr>
              <a:lnSpc>
                <a:spcPct val="100000"/>
              </a:lnSpc>
            </a:pPr>
            <a:r>
              <a:rPr lang="ru-RU" sz="3200" dirty="0"/>
              <a:t>Тестирование</a:t>
            </a:r>
          </a:p>
        </p:txBody>
      </p:sp>
      <p:pic>
        <p:nvPicPr>
          <p:cNvPr id="6" name="object 3">
            <a:extLst>
              <a:ext uri="{FF2B5EF4-FFF2-40B4-BE49-F238E27FC236}">
                <a16:creationId xmlns:a16="http://schemas.microsoft.com/office/drawing/2014/main" id="{B0E7BEB7-2805-6AFD-163A-8C2E971136C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10765" y="1547206"/>
            <a:ext cx="5981235" cy="461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8999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1FA74-DCA4-2CA7-D06F-F83CF0ABD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361"/>
            <a:ext cx="10515600" cy="692320"/>
          </a:xfrm>
        </p:spPr>
        <p:txBody>
          <a:bodyPr>
            <a:normAutofit fontScale="90000"/>
          </a:bodyPr>
          <a:lstStyle/>
          <a:p>
            <a:r>
              <a:rPr lang="ru-RU" dirty="0"/>
              <a:t>Условный пропуск тестов </a:t>
            </a:r>
            <a:r>
              <a:rPr lang="en" dirty="0"/>
              <a:t>– skipif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33AC0C-56D7-0289-0E0A-849996327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0017"/>
            <a:ext cx="10515600" cy="98963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Теперь предположим, что по какой-то причине мы решили, что первый тест также должен быть действительным, и мы намерены сделать эту работу в версии 0.2.0 пакета. Мы можем оставить тест на месте и использовать вместо этого </a:t>
            </a:r>
            <a:r>
              <a:rPr lang="en" sz="2000" dirty="0"/>
              <a:t>skipif: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1CA9C5-0483-C94E-3E85-C48ACCE22F4A}"/>
              </a:ext>
            </a:extLst>
          </p:cNvPr>
          <p:cNvSpPr txBox="1"/>
          <p:nvPr/>
        </p:nvSpPr>
        <p:spPr>
          <a:xfrm>
            <a:off x="838200" y="3868769"/>
            <a:ext cx="11213592" cy="2755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" sz="1800" b="0" i="0" dirty="0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pytest test_unique_id_3.py</a:t>
            </a:r>
            <a:br>
              <a:rPr lang="en" sz="1800" b="0" i="0" dirty="0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dirty="0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============================= test session starts =============================</a:t>
            </a:r>
            <a:br>
              <a:rPr lang="en" sz="1800" b="0" i="0" dirty="0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dirty="0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collected 2 items</a:t>
            </a:r>
            <a:br>
              <a:rPr lang="en" sz="1800" b="0" i="0" dirty="0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dirty="0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test_unique_id_3.py s.</a:t>
            </a:r>
            <a:br>
              <a:rPr lang="en" sz="1800" b="0" i="0" dirty="0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dirty="0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===================== 1 passed, 1 skipped in 0.20 seconds =====================</a:t>
            </a:r>
            <a:br>
              <a:rPr lang="en" sz="1800" b="0" i="0" dirty="0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800" b="0" i="0" dirty="0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dirty="0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pytest -v test_unique_id_3.py</a:t>
            </a:r>
            <a:br>
              <a:rPr lang="en" sz="1800" b="0" i="0" dirty="0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dirty="0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============================= test session starts =============================</a:t>
            </a:r>
            <a:br>
              <a:rPr lang="en" sz="1800" b="0" i="0" dirty="0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dirty="0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collected 2 items</a:t>
            </a:r>
            <a:br>
              <a:rPr lang="en" sz="1800" b="0" i="0" dirty="0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dirty="0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test_unique_id_3.py::test_unique_id_1 SKIPPED</a:t>
            </a:r>
            <a:br>
              <a:rPr lang="en" sz="1800" b="0" i="0" dirty="0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dirty="0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test_unique_id_3.py::test_unique_id_2 PASSED</a:t>
            </a:r>
            <a:br>
              <a:rPr lang="en" sz="1800" b="0" i="0" dirty="0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dirty="0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===================== 1 passed, 1 skipped in 0.19 seconds =====================</a:t>
            </a:r>
            <a:endParaRPr lang="ru-RU" sz="2800" noProof="1">
              <a:solidFill>
                <a:srgbClr val="00FA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ECE643-7D2E-3EBE-F0B6-16BEB7180F9E}"/>
              </a:ext>
            </a:extLst>
          </p:cNvPr>
          <p:cNvSpPr txBox="1"/>
          <p:nvPr/>
        </p:nvSpPr>
        <p:spPr>
          <a:xfrm>
            <a:off x="838200" y="1938528"/>
            <a:ext cx="10222992" cy="18374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" sz="18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@pytest.mark.skipif(tasks.__version__ &lt; </a:t>
            </a:r>
            <a:r>
              <a:rPr lang="en" sz="18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'0.2.0’</a:t>
            </a:r>
            <a:r>
              <a:rPr lang="en" sz="18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sz="18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reason=</a:t>
            </a:r>
            <a:r>
              <a:rPr lang="en" sz="18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'not supported until version 0.2.0’</a:t>
            </a:r>
            <a:r>
              <a:rPr lang="en" sz="18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8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test_unique_id_1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  <a:r>
              <a:rPr lang="ru-RU" sz="18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Вызов </a:t>
            </a:r>
            <a:r>
              <a:rPr lang="en" sz="18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unique_id () </a:t>
            </a:r>
            <a:r>
              <a:rPr lang="ru-RU" sz="18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дважды должен возвращать разные числа.""</a:t>
            </a:r>
            <a:r>
              <a:rPr lang="en-US" sz="18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br>
              <a:rPr lang="en-US" sz="18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id_1 = tasks.unique_id()</a:t>
            </a:r>
            <a:b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id_2 = tasks.unique_id()</a:t>
            </a:r>
            <a:b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id_1 != id_2</a:t>
            </a:r>
            <a:endParaRPr lang="en" sz="18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34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358F74-D783-9793-9864-378869103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813"/>
            <a:ext cx="10515600" cy="854075"/>
          </a:xfrm>
        </p:spPr>
        <p:txBody>
          <a:bodyPr/>
          <a:lstStyle/>
          <a:p>
            <a:r>
              <a:rPr lang="ru-RU" dirty="0"/>
              <a:t>Дополнительная информация о тестах: -</a:t>
            </a:r>
            <a:r>
              <a:rPr lang="ru-RU" noProof="1"/>
              <a:t>r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E941BD-3A88-C736-EFA7-AAFB12DCC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8033"/>
            <a:ext cx="10515600" cy="235651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2000" dirty="0"/>
              <a:t>-r chars</a:t>
            </a:r>
            <a:r>
              <a:rPr lang="ru-RU" sz="2000" dirty="0"/>
              <a:t> — показать дополнительную сводную информацию о тесте, указанную символами</a:t>
            </a:r>
            <a:r>
              <a:rPr lang="en" sz="2000" dirty="0"/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" sz="2000" noProof="1"/>
              <a:t>(f)ailed, (E)rror, (s)kipped, (x)failed, (X)passed, (p)assed, (P)assed with output, (a)ll except passed (p/P), or (A)ll.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Мы можем взглянуть на причины пропуска тестов из предыдущего примера при помощи ключа </a:t>
            </a:r>
            <a:r>
              <a:rPr lang="ru-RU" sz="2000" noProof="1"/>
              <a:t>-</a:t>
            </a:r>
            <a:r>
              <a:rPr lang="en" sz="2000" noProof="1"/>
              <a:t>rs</a:t>
            </a:r>
            <a:r>
              <a:rPr lang="ru-RU" sz="2000" noProof="1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Это полезно для понимания пропусков тестов и т.п.</a:t>
            </a:r>
            <a:endParaRPr lang="ru-RU" sz="2000" noProof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5BC47F-8506-784E-30A5-432123E91FF7}"/>
              </a:ext>
            </a:extLst>
          </p:cNvPr>
          <p:cNvSpPr txBox="1"/>
          <p:nvPr/>
        </p:nvSpPr>
        <p:spPr>
          <a:xfrm>
            <a:off x="838200" y="3731282"/>
            <a:ext cx="10515600" cy="265123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0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pytest -rs test_unique_id_2.py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000" noProof="1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====================== test session starts ======================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000" noProof="1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collected 2 items</a:t>
            </a:r>
            <a:endParaRPr lang="ru-RU" sz="20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0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test_unique_id_2.py</a:t>
            </a:r>
            <a:r>
              <a:rPr lang="ru-RU" sz="20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9FA0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" sz="2000" noProof="1">
                <a:solidFill>
                  <a:srgbClr val="2FB41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                                     [100%]</a:t>
            </a:r>
            <a:endParaRPr lang="ru-RU" sz="2000" noProof="1">
              <a:solidFill>
                <a:srgbClr val="2FB41D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0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====================== short test summary info ==================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000" noProof="1">
                <a:solidFill>
                  <a:srgbClr val="9FA0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SKIPPED</a:t>
            </a:r>
            <a:r>
              <a:rPr lang="en" sz="20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[1] test_unique_id_2.py:8: misunderstood the API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000" noProof="1">
                <a:solidFill>
                  <a:srgbClr val="2FB41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=================== 1 passed</a:t>
            </a:r>
            <a:r>
              <a:rPr lang="en" sz="20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2000" noProof="1">
                <a:solidFill>
                  <a:srgbClr val="9FA0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 skipped</a:t>
            </a:r>
            <a:r>
              <a:rPr lang="en" sz="2000" noProof="1">
                <a:solidFill>
                  <a:srgbClr val="2FB41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in 0.01s ================</a:t>
            </a:r>
          </a:p>
        </p:txBody>
      </p:sp>
    </p:spTree>
    <p:extLst>
      <p:ext uri="{BB962C8B-B14F-4D97-AF65-F5344CB8AC3E}">
        <p14:creationId xmlns:p14="http://schemas.microsoft.com/office/powerpoint/2010/main" val="6870768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169312-8102-63BE-1310-5CF611540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366"/>
            <a:ext cx="10515600" cy="849526"/>
          </a:xfrm>
        </p:spPr>
        <p:txBody>
          <a:bodyPr/>
          <a:lstStyle/>
          <a:p>
            <a:r>
              <a:rPr lang="ru-RU" dirty="0"/>
              <a:t>Маркировка тестов ожидающих сбоя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0E3FF9-1832-57B6-6BF4-21496A293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2954"/>
            <a:ext cx="10515600" cy="97918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С помощью маркеров </a:t>
            </a:r>
            <a:r>
              <a:rPr lang="en" sz="2000" dirty="0"/>
              <a:t>skip </a:t>
            </a:r>
            <a:r>
              <a:rPr lang="ru-RU" sz="2000" dirty="0"/>
              <a:t>и </a:t>
            </a:r>
            <a:r>
              <a:rPr lang="en" sz="2000" dirty="0"/>
              <a:t>skipif </a:t>
            </a:r>
            <a:r>
              <a:rPr lang="ru-RU" sz="2000" dirty="0"/>
              <a:t>тест даже не выполняется, если он пропущен. С помощью маркера </a:t>
            </a:r>
            <a:r>
              <a:rPr lang="en" sz="2000" dirty="0"/>
              <a:t>xfail </a:t>
            </a:r>
            <a:r>
              <a:rPr lang="ru-RU" sz="2000" dirty="0"/>
              <a:t>мы указываем </a:t>
            </a:r>
            <a:r>
              <a:rPr lang="en" sz="2000" dirty="0"/>
              <a:t>pytest </a:t>
            </a:r>
            <a:r>
              <a:rPr lang="ru-RU" sz="2000" dirty="0"/>
              <a:t>запустить тестовую функцию, но ожидаем, что она потерпит неудачу. Давайте изменим наш тест </a:t>
            </a:r>
            <a:r>
              <a:rPr lang="en" sz="2000" noProof="1"/>
              <a:t>unique_id</a:t>
            </a:r>
            <a:r>
              <a:rPr lang="en" sz="2000" dirty="0"/>
              <a:t>() </a:t>
            </a:r>
            <a:r>
              <a:rPr lang="ru-RU" sz="2000" dirty="0"/>
              <a:t>снова, чтобы использовать </a:t>
            </a:r>
            <a:r>
              <a:rPr lang="en" sz="2000" dirty="0"/>
              <a:t>xfail:</a:t>
            </a:r>
            <a:endParaRPr lang="ru-RU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8FFCDF-5830-890C-FB9D-D29DEFE6E406}"/>
              </a:ext>
            </a:extLst>
          </p:cNvPr>
          <p:cNvSpPr txBox="1"/>
          <p:nvPr/>
        </p:nvSpPr>
        <p:spPr>
          <a:xfrm>
            <a:off x="0" y="1787852"/>
            <a:ext cx="5742431" cy="50167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1600" b="0" i="0" noProof="1">
                <a:solidFill>
                  <a:srgbClr val="F5871F"/>
                </a:solidFill>
                <a:effectLst/>
                <a:latin typeface="Menlo" panose="020B0609030804020204" pitchFamily="49" charset="0"/>
              </a:rPr>
              <a:t>@pytest.mark.xfail(tasks.__version__ &lt; </a:t>
            </a:r>
            <a:r>
              <a:rPr lang="en" sz="1600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'0.2'</a:t>
            </a:r>
            <a:r>
              <a:rPr lang="en" sz="1600" b="0" i="0" noProof="1">
                <a:solidFill>
                  <a:srgbClr val="F5871F"/>
                </a:solidFill>
                <a:effectLst/>
                <a:latin typeface="Menlo" panose="020B0609030804020204" pitchFamily="49" charset="0"/>
              </a:rPr>
              <a:t>, reason=</a:t>
            </a:r>
            <a:r>
              <a:rPr lang="en" sz="1600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'not supported until version 0.2.0’</a:t>
            </a:r>
            <a:r>
              <a:rPr lang="en" sz="1600" b="0" i="0" noProof="1">
                <a:solidFill>
                  <a:srgbClr val="F5871F"/>
                </a:solidFill>
                <a:effectLst/>
                <a:latin typeface="Menlo" panose="020B0609030804020204" pitchFamily="49" charset="0"/>
              </a:rPr>
              <a:t>)</a:t>
            </a:r>
            <a:br>
              <a:rPr lang="ru-RU" sz="1600" noProof="1">
                <a:solidFill>
                  <a:srgbClr val="4D4D4C"/>
                </a:solidFill>
                <a:latin typeface="Menlo" panose="020B0609030804020204" pitchFamily="49" charset="0"/>
              </a:rPr>
            </a:br>
            <a:r>
              <a:rPr lang="en" sz="1600" b="1" i="0" noProof="1">
                <a:solidFill>
                  <a:srgbClr val="8959A8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600" b="1" i="0" noProof="1">
                <a:solidFill>
                  <a:srgbClr val="4271AE"/>
                </a:solidFill>
                <a:effectLst/>
                <a:latin typeface="Menlo" panose="020B0609030804020204" pitchFamily="49" charset="0"/>
              </a:rPr>
              <a:t>test_unique_id_1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():</a:t>
            </a:r>
            <a:br>
              <a:rPr lang="ru-RU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</a:br>
            <a:r>
              <a:rPr lang="ru-RU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sz="1600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"""</a:t>
            </a:r>
            <a:r>
              <a:rPr lang="ru-RU" sz="1600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Вызов </a:t>
            </a:r>
            <a:r>
              <a:rPr lang="en" sz="1600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unique_id() </a:t>
            </a:r>
            <a:r>
              <a:rPr lang="ru-RU" sz="1600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дважды должен возвращать разные номера."""</a:t>
            </a:r>
            <a:br>
              <a:rPr lang="ru-RU" sz="1600" noProof="1">
                <a:solidFill>
                  <a:srgbClr val="4D4D4C"/>
                </a:solidFill>
                <a:latin typeface="Menlo" panose="020B0609030804020204" pitchFamily="49" charset="0"/>
              </a:rPr>
            </a:br>
            <a:r>
              <a:rPr lang="ru-RU" sz="1600" noProof="1">
                <a:solidFill>
                  <a:srgbClr val="4D4D4C"/>
                </a:solidFill>
                <a:latin typeface="Menlo" panose="020B0609030804020204" pitchFamily="49" charset="0"/>
              </a:rPr>
              <a:t>    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id_1 = tasks.unique_id()</a:t>
            </a:r>
            <a:br>
              <a:rPr lang="ru-RU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</a:br>
            <a:r>
              <a:rPr lang="ru-RU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id_2 = tasks.unique_id()</a:t>
            </a:r>
            <a:br>
              <a:rPr lang="ru-RU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</a:br>
            <a:r>
              <a:rPr lang="ru-RU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sz="1600" b="1" i="0" noProof="1">
                <a:solidFill>
                  <a:srgbClr val="8959A8"/>
                </a:solidFill>
                <a:effectLst/>
                <a:latin typeface="Menlo" panose="020B0609030804020204" pitchFamily="49" charset="0"/>
              </a:rPr>
              <a:t>assert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 id_1 != id_2 </a:t>
            </a:r>
            <a:br>
              <a:rPr lang="ru-RU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</a:br>
            <a:br>
              <a:rPr lang="ru-RU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</a:br>
            <a:r>
              <a:rPr lang="en" sz="1600" b="0" i="0" noProof="1">
                <a:solidFill>
                  <a:srgbClr val="F5871F"/>
                </a:solidFill>
                <a:effectLst/>
                <a:latin typeface="Menlo" panose="020B0609030804020204" pitchFamily="49" charset="0"/>
              </a:rPr>
              <a:t>@pytest.mark.xfail()</a:t>
            </a:r>
            <a:br>
              <a:rPr lang="ru-RU" sz="1600" noProof="1">
                <a:solidFill>
                  <a:srgbClr val="4D4D4C"/>
                </a:solidFill>
                <a:latin typeface="Menlo" panose="020B0609030804020204" pitchFamily="49" charset="0"/>
              </a:rPr>
            </a:br>
            <a:r>
              <a:rPr lang="en" sz="1600" b="1" i="0" noProof="1">
                <a:solidFill>
                  <a:srgbClr val="8959A8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600" b="1" i="0" noProof="1">
                <a:solidFill>
                  <a:srgbClr val="4271AE"/>
                </a:solidFill>
                <a:effectLst/>
                <a:latin typeface="Menlo" panose="020B0609030804020204" pitchFamily="49" charset="0"/>
              </a:rPr>
              <a:t>test_unique_id_is_a_duck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():</a:t>
            </a:r>
            <a:br>
              <a:rPr lang="ru-RU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</a:br>
            <a:r>
              <a:rPr lang="ru-RU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sz="1600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"""</a:t>
            </a:r>
            <a:r>
              <a:rPr lang="ru-RU" sz="1600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Продемонстрирация </a:t>
            </a:r>
            <a:r>
              <a:rPr lang="en" sz="1600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xfail."""</a:t>
            </a:r>
            <a:br>
              <a:rPr lang="ru-RU" sz="1600" noProof="1">
                <a:solidFill>
                  <a:srgbClr val="4D4D4C"/>
                </a:solidFill>
                <a:latin typeface="Menlo" panose="020B0609030804020204" pitchFamily="49" charset="0"/>
              </a:rPr>
            </a:br>
            <a:r>
              <a:rPr lang="ru-RU" sz="1600" noProof="1">
                <a:solidFill>
                  <a:srgbClr val="4D4D4C"/>
                </a:solidFill>
                <a:latin typeface="Menlo" panose="020B0609030804020204" pitchFamily="49" charset="0"/>
              </a:rPr>
              <a:t>    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uid = tasks.unique_id()</a:t>
            </a:r>
            <a:br>
              <a:rPr lang="ru-RU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</a:br>
            <a:r>
              <a:rPr lang="ru-RU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sz="1600" b="1" i="0" noProof="1">
                <a:solidFill>
                  <a:srgbClr val="8959A8"/>
                </a:solidFill>
                <a:effectLst/>
                <a:latin typeface="Menlo" panose="020B0609030804020204" pitchFamily="49" charset="0"/>
              </a:rPr>
              <a:t>assert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 uid == </a:t>
            </a:r>
            <a:r>
              <a:rPr lang="en" sz="1600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'a duck’</a:t>
            </a:r>
            <a:br>
              <a:rPr lang="ru-RU" sz="1600" noProof="1">
                <a:solidFill>
                  <a:srgbClr val="4D4D4C"/>
                </a:solidFill>
                <a:latin typeface="Menlo" panose="020B0609030804020204" pitchFamily="49" charset="0"/>
              </a:rPr>
            </a:br>
            <a:br>
              <a:rPr lang="ru-RU" sz="1600" noProof="1">
                <a:solidFill>
                  <a:srgbClr val="4D4D4C"/>
                </a:solidFill>
                <a:latin typeface="Menlo" panose="020B0609030804020204" pitchFamily="49" charset="0"/>
              </a:rPr>
            </a:br>
            <a:r>
              <a:rPr lang="en" sz="1600" b="0" i="0" noProof="1">
                <a:solidFill>
                  <a:srgbClr val="F5871F"/>
                </a:solidFill>
                <a:effectLst/>
                <a:latin typeface="Menlo" panose="020B0609030804020204" pitchFamily="49" charset="0"/>
              </a:rPr>
              <a:t>@pytest.mark.xfail()</a:t>
            </a:r>
            <a:br>
              <a:rPr lang="ru-RU" sz="1600" noProof="1">
                <a:solidFill>
                  <a:srgbClr val="4D4D4C"/>
                </a:solidFill>
                <a:latin typeface="Menlo" panose="020B0609030804020204" pitchFamily="49" charset="0"/>
              </a:rPr>
            </a:br>
            <a:r>
              <a:rPr lang="en" sz="1600" b="1" i="0" noProof="1">
                <a:solidFill>
                  <a:srgbClr val="8959A8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600" b="1" i="0" noProof="1">
                <a:solidFill>
                  <a:srgbClr val="4271AE"/>
                </a:solidFill>
                <a:effectLst/>
                <a:latin typeface="Menlo" panose="020B0609030804020204" pitchFamily="49" charset="0"/>
              </a:rPr>
              <a:t>test_unique_id_not_a_duck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():</a:t>
            </a:r>
            <a:br>
              <a:rPr lang="ru-RU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</a:br>
            <a:r>
              <a:rPr lang="ru-RU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sz="1600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"""</a:t>
            </a:r>
            <a:r>
              <a:rPr lang="ru-RU" sz="1600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Продемонстрирация </a:t>
            </a:r>
            <a:r>
              <a:rPr lang="en" sz="1600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xpass."""</a:t>
            </a:r>
            <a:br>
              <a:rPr lang="ru-RU" sz="1600" noProof="1">
                <a:solidFill>
                  <a:srgbClr val="4D4D4C"/>
                </a:solidFill>
                <a:latin typeface="Menlo" panose="020B0609030804020204" pitchFamily="49" charset="0"/>
              </a:rPr>
            </a:br>
            <a:r>
              <a:rPr lang="ru-RU" sz="1600" noProof="1">
                <a:solidFill>
                  <a:srgbClr val="4D4D4C"/>
                </a:solidFill>
                <a:latin typeface="Menlo" panose="020B0609030804020204" pitchFamily="49" charset="0"/>
              </a:rPr>
              <a:t>    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uid = tasks.unique_id()</a:t>
            </a:r>
            <a:br>
              <a:rPr lang="ru-RU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</a:br>
            <a:r>
              <a:rPr lang="ru-RU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sz="1600" b="1" i="0" noProof="1">
                <a:solidFill>
                  <a:srgbClr val="8959A8"/>
                </a:solidFill>
                <a:effectLst/>
                <a:latin typeface="Menlo" panose="020B0609030804020204" pitchFamily="49" charset="0"/>
              </a:rPr>
              <a:t>assert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 uid != </a:t>
            </a:r>
            <a:r>
              <a:rPr lang="en" sz="1600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'a duck'</a:t>
            </a:r>
            <a:endParaRPr lang="ru-RU" sz="1600" noProof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9DEEB5-0E03-2194-437F-A4A43293B74D}"/>
              </a:ext>
            </a:extLst>
          </p:cNvPr>
          <p:cNvSpPr txBox="1"/>
          <p:nvPr/>
        </p:nvSpPr>
        <p:spPr>
          <a:xfrm>
            <a:off x="5742431" y="1787854"/>
            <a:ext cx="6408627" cy="453970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7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" sz="17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pytest test_unique_id_4.py</a:t>
            </a:r>
            <a:br>
              <a:rPr lang="en" sz="17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 test session starts ===================</a:t>
            </a:r>
            <a:br>
              <a:rPr lang="en" sz="17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collected 4 items</a:t>
            </a:r>
            <a:br>
              <a:rPr lang="en" sz="17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7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test_unique_id_4.py xxX.</a:t>
            </a:r>
            <a:br>
              <a:rPr lang="en" sz="17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 1 passed, 2 xfailed, 1 xpassed =========</a:t>
            </a:r>
            <a:br>
              <a:rPr lang="ru-RU" sz="17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7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" sz="17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pytest -v test_unique_id_4.py</a:t>
            </a:r>
            <a:br>
              <a:rPr lang="ru-RU" sz="17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7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</a:t>
            </a:r>
            <a:r>
              <a:rPr lang="en" sz="17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</a:t>
            </a:r>
            <a:r>
              <a:rPr lang="ru-RU" sz="17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</a:t>
            </a:r>
            <a:r>
              <a:rPr lang="en" sz="17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 test session starts ===========</a:t>
            </a:r>
            <a:r>
              <a:rPr lang="ru-RU" sz="17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br>
              <a:rPr lang="ru-RU" sz="17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collected 4 items </a:t>
            </a:r>
            <a:br>
              <a:rPr lang="en" sz="17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7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test_unique_id_4.py::test_unique_id_1 xfail test_unique_id_4.py::test_unique_id_is_a_duck xfail test_unique_id_4.py::test_unique_id_not_a_duck XPASS</a:t>
            </a:r>
            <a:br>
              <a:rPr lang="ru-RU" sz="17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test_unique_id_4.py::test_unique_id_2 PASSED</a:t>
            </a:r>
            <a:endParaRPr lang="ru-RU" sz="1700" noProof="1">
              <a:solidFill>
                <a:srgbClr val="00FA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n-US" sz="17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 1 passed, 2 xfailed, 1 xpassed in 0.36 seconds ==</a:t>
            </a:r>
            <a:endParaRPr lang="ru-RU" sz="1700" noProof="1">
              <a:solidFill>
                <a:srgbClr val="00FA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3018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04321D-BEE0-EA06-1305-38814D256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540" y="140570"/>
            <a:ext cx="11353800" cy="655093"/>
          </a:xfrm>
        </p:spPr>
        <p:txBody>
          <a:bodyPr>
            <a:noAutofit/>
          </a:bodyPr>
          <a:lstStyle/>
          <a:p>
            <a:r>
              <a:rPr lang="ru-RU" sz="3600" dirty="0"/>
              <a:t>Параметризованное тестирование (</a:t>
            </a:r>
            <a:r>
              <a:rPr lang="en" sz="3600" dirty="0"/>
              <a:t>Parametrized Testing</a:t>
            </a:r>
            <a:r>
              <a:rPr lang="ru-RU" sz="3600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86C8B5-C286-1C8E-6193-3849179C8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3455"/>
            <a:ext cx="10515600" cy="1078173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200" dirty="0"/>
              <a:t>Однако единичного вызова функции с одним набором значений и одной проверкой правильности может быть недостаточно для полной проверки функций. Параметризованное тестирование — это способ отправить несколько наборов данных через один и тот же тест.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FE6F6B-716C-BE9E-19D6-67CA4D20F3B7}"/>
              </a:ext>
            </a:extLst>
          </p:cNvPr>
          <p:cNvSpPr txBox="1"/>
          <p:nvPr/>
        </p:nvSpPr>
        <p:spPr>
          <a:xfrm>
            <a:off x="838200" y="1951623"/>
            <a:ext cx="10515600" cy="25545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" sz="1600" b="0" i="0" noProof="1">
                <a:solidFill>
                  <a:srgbClr val="F5871F"/>
                </a:solidFill>
                <a:effectLst/>
                <a:latin typeface="Menlo" panose="020B0609030804020204" pitchFamily="49" charset="0"/>
              </a:rPr>
              <a:t>@pytest.mark.parametrize(</a:t>
            </a:r>
            <a:r>
              <a:rPr lang="ru-RU" sz="1600" noProof="1">
                <a:solidFill>
                  <a:srgbClr val="F5871F"/>
                </a:solidFill>
                <a:latin typeface="Menlo" panose="020B0609030804020204" pitchFamily="49" charset="0"/>
              </a:rPr>
              <a:t> </a:t>
            </a:r>
            <a:r>
              <a:rPr lang="en" sz="1600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'task’</a:t>
            </a:r>
            <a:r>
              <a:rPr lang="en" sz="1600" b="0" i="0" noProof="1">
                <a:solidFill>
                  <a:srgbClr val="F5871F"/>
                </a:solidFill>
                <a:effectLst/>
                <a:latin typeface="Menlo" panose="020B0609030804020204" pitchFamily="49" charset="0"/>
              </a:rPr>
              <a:t>,</a:t>
            </a:r>
            <a:br>
              <a:rPr lang="ru-RU" sz="1600" b="0" i="0" noProof="1">
                <a:solidFill>
                  <a:srgbClr val="F5871F"/>
                </a:solidFill>
                <a:effectLst/>
                <a:latin typeface="Menlo" panose="020B0609030804020204" pitchFamily="49" charset="0"/>
              </a:rPr>
            </a:br>
            <a:r>
              <a:rPr lang="ru-RU" sz="1600" b="0" i="0" noProof="1">
                <a:solidFill>
                  <a:srgbClr val="F5871F"/>
                </a:solidFill>
                <a:effectLst/>
                <a:latin typeface="Menlo" panose="020B0609030804020204" pitchFamily="49" charset="0"/>
              </a:rPr>
              <a:t>                          </a:t>
            </a:r>
            <a:r>
              <a:rPr lang="en" sz="1600" b="0" i="0" noProof="1">
                <a:solidFill>
                  <a:srgbClr val="F5871F"/>
                </a:solidFill>
                <a:effectLst/>
                <a:latin typeface="Menlo" panose="020B0609030804020204" pitchFamily="49" charset="0"/>
              </a:rPr>
              <a:t>[Task(</a:t>
            </a:r>
            <a:r>
              <a:rPr lang="en" sz="1600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'sleep'</a:t>
            </a:r>
            <a:r>
              <a:rPr lang="en" sz="1600" b="0" i="0" noProof="1">
                <a:solidFill>
                  <a:srgbClr val="F5871F"/>
                </a:solidFill>
                <a:effectLst/>
                <a:latin typeface="Menlo" panose="020B0609030804020204" pitchFamily="49" charset="0"/>
              </a:rPr>
              <a:t>, done=True),</a:t>
            </a:r>
            <a:br>
              <a:rPr lang="ru-RU" sz="1600" b="0" i="0" noProof="1">
                <a:solidFill>
                  <a:srgbClr val="F5871F"/>
                </a:solidFill>
                <a:effectLst/>
                <a:latin typeface="Menlo" panose="020B0609030804020204" pitchFamily="49" charset="0"/>
              </a:rPr>
            </a:br>
            <a:r>
              <a:rPr lang="ru-RU" sz="1600" b="0" i="0" noProof="1">
                <a:solidFill>
                  <a:srgbClr val="F5871F"/>
                </a:solidFill>
                <a:effectLst/>
                <a:latin typeface="Menlo" panose="020B0609030804020204" pitchFamily="49" charset="0"/>
              </a:rPr>
              <a:t>                           </a:t>
            </a:r>
            <a:r>
              <a:rPr lang="en" sz="1600" b="0" i="0" noProof="1">
                <a:solidFill>
                  <a:srgbClr val="F5871F"/>
                </a:solidFill>
                <a:effectLst/>
                <a:latin typeface="Menlo" panose="020B0609030804020204" pitchFamily="49" charset="0"/>
              </a:rPr>
              <a:t>Task(</a:t>
            </a:r>
            <a:r>
              <a:rPr lang="en" sz="1600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'wake'</a:t>
            </a:r>
            <a:r>
              <a:rPr lang="en" sz="1600" b="0" i="0" noProof="1">
                <a:solidFill>
                  <a:srgbClr val="F5871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sz="1600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'brian’</a:t>
            </a:r>
            <a:r>
              <a:rPr lang="en" sz="1600" b="0" i="0" noProof="1">
                <a:solidFill>
                  <a:srgbClr val="F5871F"/>
                </a:solidFill>
                <a:effectLst/>
                <a:latin typeface="Menlo" panose="020B0609030804020204" pitchFamily="49" charset="0"/>
              </a:rPr>
              <a:t>),</a:t>
            </a:r>
            <a:br>
              <a:rPr lang="ru-RU" sz="1600" b="0" i="0" noProof="1">
                <a:solidFill>
                  <a:srgbClr val="F5871F"/>
                </a:solidFill>
                <a:effectLst/>
                <a:latin typeface="Menlo" panose="020B0609030804020204" pitchFamily="49" charset="0"/>
              </a:rPr>
            </a:br>
            <a:r>
              <a:rPr lang="ru-RU" sz="1600" b="0" i="0" noProof="1">
                <a:solidFill>
                  <a:srgbClr val="F5871F"/>
                </a:solidFill>
                <a:effectLst/>
                <a:latin typeface="Menlo" panose="020B0609030804020204" pitchFamily="49" charset="0"/>
              </a:rPr>
              <a:t>                           </a:t>
            </a:r>
            <a:r>
              <a:rPr lang="en" sz="1600" b="0" i="0" noProof="1">
                <a:solidFill>
                  <a:srgbClr val="F5871F"/>
                </a:solidFill>
                <a:effectLst/>
                <a:latin typeface="Menlo" panose="020B0609030804020204" pitchFamily="49" charset="0"/>
              </a:rPr>
              <a:t>Task(</a:t>
            </a:r>
            <a:r>
              <a:rPr lang="en" sz="1600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'breathe'</a:t>
            </a:r>
            <a:r>
              <a:rPr lang="en" sz="1600" b="0" i="0" noProof="1">
                <a:solidFill>
                  <a:srgbClr val="F5871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sz="1600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'BRIAN'</a:t>
            </a:r>
            <a:r>
              <a:rPr lang="en" sz="1600" b="0" i="0" noProof="1">
                <a:solidFill>
                  <a:srgbClr val="F5871F"/>
                </a:solidFill>
                <a:effectLst/>
                <a:latin typeface="Menlo" panose="020B0609030804020204" pitchFamily="49" charset="0"/>
              </a:rPr>
              <a:t>, True),</a:t>
            </a:r>
            <a:br>
              <a:rPr lang="ru-RU" sz="1600" b="0" i="0" noProof="1">
                <a:solidFill>
                  <a:srgbClr val="F5871F"/>
                </a:solidFill>
                <a:effectLst/>
                <a:latin typeface="Menlo" panose="020B0609030804020204" pitchFamily="49" charset="0"/>
              </a:rPr>
            </a:br>
            <a:r>
              <a:rPr lang="ru-RU" sz="1600" b="0" i="0" noProof="1">
                <a:solidFill>
                  <a:srgbClr val="F5871F"/>
                </a:solidFill>
                <a:effectLst/>
                <a:latin typeface="Menlo" panose="020B0609030804020204" pitchFamily="49" charset="0"/>
              </a:rPr>
              <a:t>                           </a:t>
            </a:r>
            <a:r>
              <a:rPr lang="en" sz="1600" b="0" i="0" noProof="1">
                <a:solidFill>
                  <a:srgbClr val="F5871F"/>
                </a:solidFill>
                <a:effectLst/>
                <a:latin typeface="Menlo" panose="020B0609030804020204" pitchFamily="49" charset="0"/>
              </a:rPr>
              <a:t>Task(</a:t>
            </a:r>
            <a:r>
              <a:rPr lang="en" sz="1600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'exercise'</a:t>
            </a:r>
            <a:r>
              <a:rPr lang="en" sz="1600" b="0" i="0" noProof="1">
                <a:solidFill>
                  <a:srgbClr val="F5871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sz="1600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'BrIaN'</a:t>
            </a:r>
            <a:r>
              <a:rPr lang="en" sz="1600" b="0" i="0" noProof="1">
                <a:solidFill>
                  <a:srgbClr val="F5871F"/>
                </a:solidFill>
                <a:effectLst/>
                <a:latin typeface="Menlo" panose="020B0609030804020204" pitchFamily="49" charset="0"/>
              </a:rPr>
              <a:t>, False)])</a:t>
            </a:r>
            <a:br>
              <a:rPr lang="ru-RU" sz="1600" noProof="1">
                <a:solidFill>
                  <a:srgbClr val="4D4D4C"/>
                </a:solidFill>
                <a:latin typeface="Menlo" panose="020B0609030804020204" pitchFamily="49" charset="0"/>
              </a:rPr>
            </a:br>
            <a:r>
              <a:rPr lang="en" sz="1600" b="1" i="0" noProof="1">
                <a:solidFill>
                  <a:srgbClr val="8959A8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600" b="1" i="0" noProof="1">
                <a:solidFill>
                  <a:srgbClr val="4271AE"/>
                </a:solidFill>
                <a:effectLst/>
                <a:latin typeface="Menlo" panose="020B0609030804020204" pitchFamily="49" charset="0"/>
              </a:rPr>
              <a:t>test_add_2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sz="1600" b="0" i="0" noProof="1">
                <a:solidFill>
                  <a:srgbClr val="F5871F"/>
                </a:solidFill>
                <a:effectLst/>
                <a:latin typeface="Menlo" panose="020B0609030804020204" pitchFamily="49" charset="0"/>
              </a:rPr>
              <a:t>task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):</a:t>
            </a:r>
            <a:br>
              <a:rPr lang="ru-RU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</a:br>
            <a:r>
              <a:rPr lang="ru-RU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sz="1600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"""</a:t>
            </a:r>
            <a:r>
              <a:rPr lang="ru-RU" sz="1600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Демонстрирует параметризацию с одним параметром.""»</a:t>
            </a:r>
            <a:br>
              <a:rPr lang="ru-RU" sz="1600" noProof="1">
                <a:solidFill>
                  <a:srgbClr val="4D4D4C"/>
                </a:solidFill>
                <a:latin typeface="Menlo" panose="020B0609030804020204" pitchFamily="49" charset="0"/>
              </a:rPr>
            </a:br>
            <a:r>
              <a:rPr lang="ru-RU" sz="1600" noProof="1">
                <a:solidFill>
                  <a:srgbClr val="4D4D4C"/>
                </a:solidFill>
                <a:latin typeface="Menlo" panose="020B0609030804020204" pitchFamily="49" charset="0"/>
              </a:rPr>
              <a:t>    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task_id = tasks.add(task)</a:t>
            </a:r>
            <a:br>
              <a:rPr lang="ru-RU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</a:br>
            <a:r>
              <a:rPr lang="ru-RU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t_from_db = tasks.get(task_id)</a:t>
            </a:r>
            <a:br>
              <a:rPr lang="ru-RU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</a:br>
            <a:r>
              <a:rPr lang="ru-RU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sz="1600" b="1" i="0" noProof="1">
                <a:solidFill>
                  <a:srgbClr val="8959A8"/>
                </a:solidFill>
                <a:effectLst/>
                <a:latin typeface="Menlo" panose="020B0609030804020204" pitchFamily="49" charset="0"/>
              </a:rPr>
              <a:t>assert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 t_from_db</a:t>
            </a:r>
            <a:r>
              <a:rPr lang="ru-RU" sz="1600" noProof="1">
                <a:solidFill>
                  <a:srgbClr val="4D4D4C"/>
                </a:solidFill>
                <a:latin typeface="Menlo" panose="020B0609030804020204" pitchFamily="49" charset="0"/>
              </a:rPr>
              <a:t> ==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 task</a:t>
            </a:r>
            <a:endParaRPr lang="ru-RU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D854B1-6B67-6C31-0EF6-CD6039A6D7AA}"/>
              </a:ext>
            </a:extLst>
          </p:cNvPr>
          <p:cNvSpPr txBox="1"/>
          <p:nvPr/>
        </p:nvSpPr>
        <p:spPr>
          <a:xfrm>
            <a:off x="838200" y="4547111"/>
            <a:ext cx="10515600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8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8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pytest -v test_add_variety.py::test_add_2</a:t>
            </a:r>
            <a:br>
              <a:rPr lang="ru-RU" sz="18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============================= test session starts =============================</a:t>
            </a:r>
            <a:br>
              <a:rPr lang="ru-RU" sz="18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collected 4 items</a:t>
            </a:r>
            <a:br>
              <a:rPr lang="ru-RU" sz="18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test_add_variety.py::test_add_2[task0] PASSED</a:t>
            </a:r>
            <a:br>
              <a:rPr lang="ru-RU" sz="18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test_add_variety.py::test_add_2[task1] PASSED</a:t>
            </a:r>
            <a:br>
              <a:rPr lang="ru-RU" sz="18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test_add_variety.py::test_add_2[task2] PASSED</a:t>
            </a:r>
            <a:br>
              <a:rPr lang="ru-RU" sz="18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test_add_variety.py::test_add_2[task3] PASSED</a:t>
            </a:r>
            <a:br>
              <a:rPr lang="ru-RU" sz="18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========================== 4 passed in 0.69 seconds ===========================</a:t>
            </a:r>
            <a:endParaRPr lang="ru-RU" sz="1800" noProof="1">
              <a:solidFill>
                <a:srgbClr val="00FA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6163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AEDC9B-F542-286D-809E-D8190C44C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559" y="105816"/>
            <a:ext cx="11395880" cy="767639"/>
          </a:xfrm>
        </p:spPr>
        <p:txBody>
          <a:bodyPr>
            <a:noAutofit/>
          </a:bodyPr>
          <a:lstStyle/>
          <a:p>
            <a:r>
              <a:rPr lang="ru-RU" sz="3600" dirty="0"/>
              <a:t>Параметризованное тестирование (</a:t>
            </a:r>
            <a:r>
              <a:rPr lang="en" sz="3600" dirty="0"/>
              <a:t>Parametrized Testing)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29238E-12C4-71EA-A726-C97AE28D9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3728"/>
            <a:ext cx="10953466" cy="47767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sz="2000" dirty="0"/>
              <a:t>Передадим задачи как кортежи, чтобы поглядеть, как будут работать несколько параметров теста: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DE4BB8-84AE-AE4A-A5D5-01E35ECA306F}"/>
              </a:ext>
            </a:extLst>
          </p:cNvPr>
          <p:cNvSpPr txBox="1"/>
          <p:nvPr/>
        </p:nvSpPr>
        <p:spPr>
          <a:xfrm>
            <a:off x="821140" y="1250544"/>
            <a:ext cx="10549720" cy="29700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@pytest.mark.parametrize(</a:t>
            </a:r>
            <a:r>
              <a:rPr lang="en" sz="17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'summary, owner, done’</a:t>
            </a:r>
            <a:r>
              <a:rPr lang="en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ru-RU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   </a:t>
            </a:r>
            <a:r>
              <a:rPr lang="en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[(</a:t>
            </a:r>
            <a:r>
              <a:rPr lang="en" sz="17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'sleep'</a:t>
            </a:r>
            <a:r>
              <a:rPr lang="en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None, False),</a:t>
            </a:r>
            <a:br>
              <a:rPr lang="ru-RU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    </a:t>
            </a:r>
            <a:r>
              <a:rPr lang="en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7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'wake'</a:t>
            </a:r>
            <a:r>
              <a:rPr lang="en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7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'brian'</a:t>
            </a:r>
            <a:r>
              <a:rPr lang="en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False),</a:t>
            </a:r>
            <a:br>
              <a:rPr lang="ru-RU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    </a:t>
            </a:r>
            <a:r>
              <a:rPr lang="en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7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'breathe'</a:t>
            </a:r>
            <a:r>
              <a:rPr lang="en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7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'BRIAN'</a:t>
            </a:r>
            <a:r>
              <a:rPr lang="en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True),</a:t>
            </a:r>
            <a:br>
              <a:rPr lang="ru-RU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    </a:t>
            </a:r>
            <a:r>
              <a:rPr lang="en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7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'eat eggs'</a:t>
            </a:r>
            <a:r>
              <a:rPr lang="en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7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'BrIaN'</a:t>
            </a:r>
            <a:r>
              <a:rPr lang="en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False), ])</a:t>
            </a:r>
            <a:br>
              <a:rPr lang="ru-RU" sz="17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test_add_3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summary, owner, done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ru-RU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" sz="17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  <a:r>
              <a:rPr lang="ru-RU" sz="17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Демонстрирует параметризацию с несколькими параметрами."""</a:t>
            </a:r>
            <a:endParaRPr lang="ru-RU" sz="1700" b="0" i="0" noProof="1">
              <a:solidFill>
                <a:srgbClr val="4D4D4C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 = Task(summary, owner, done)</a:t>
            </a:r>
            <a:b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task_id = tasks.add(task)</a:t>
            </a:r>
            <a:b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t_from_db = tasks.get(task_id)</a:t>
            </a:r>
            <a:b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7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t_from_db</a:t>
            </a:r>
            <a:r>
              <a:rPr lang="en" sz="17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task</a:t>
            </a:r>
            <a:endParaRPr lang="ru-RU" sz="17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77537D-5A99-4CCB-0DE0-18AD73B38CAF}"/>
              </a:ext>
            </a:extLst>
          </p:cNvPr>
          <p:cNvSpPr txBox="1"/>
          <p:nvPr/>
        </p:nvSpPr>
        <p:spPr>
          <a:xfrm>
            <a:off x="838200" y="4271750"/>
            <a:ext cx="10532660" cy="24314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pytest -v test_add_variety.py::test_add_3</a:t>
            </a:r>
            <a:br>
              <a:rPr lang="en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========================= test session starts =========================</a:t>
            </a:r>
            <a:br>
              <a:rPr lang="en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collected 4 items</a:t>
            </a:r>
            <a:br>
              <a:rPr lang="en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test_add_variety.py::test_add_3[sleep-None-False] PASSED         [ 25%]</a:t>
            </a:r>
            <a:br>
              <a:rPr lang="en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test_add_variety.py::test_add_3[wake-brian-False] PASSED.        [ 50%] test_add_variety.py::test_add_3[breathe-BRIAN-True] PASSED       [ 75%] test_add_variety.py::test_add_3[eat eggs-BrIaN-False] PASSED     [100%] ====================== 4 passed in 0.37 seconds =======================</a:t>
            </a:r>
            <a:endParaRPr lang="en" sz="1900" noProof="1">
              <a:solidFill>
                <a:srgbClr val="00FA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8315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787288-C271-A87F-E3E6-CC644FD19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319" y="186485"/>
            <a:ext cx="11136574" cy="753990"/>
          </a:xfrm>
        </p:spPr>
        <p:txBody>
          <a:bodyPr>
            <a:normAutofit/>
          </a:bodyPr>
          <a:lstStyle/>
          <a:p>
            <a:r>
              <a:rPr lang="ru-RU" sz="3600" dirty="0"/>
              <a:t>Параметризованное тестирование (</a:t>
            </a:r>
            <a:r>
              <a:rPr lang="en" sz="3600" dirty="0"/>
              <a:t>Parametrized Testing)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3A1450-07FC-7FBC-7EB7-298C97822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107" y="3880372"/>
            <a:ext cx="10515600" cy="71544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Если хотите, вы можете использовать весь тестовый идентификатор, называемый </a:t>
            </a:r>
            <a:r>
              <a:rPr lang="ru-RU" sz="2000" i="1" dirty="0"/>
              <a:t>узлом</a:t>
            </a:r>
            <a:r>
              <a:rPr lang="ru-RU" sz="2000" dirty="0"/>
              <a:t> в терминологии </a:t>
            </a:r>
            <a:r>
              <a:rPr lang="en" sz="2000" dirty="0"/>
              <a:t>pytest, </a:t>
            </a:r>
            <a:r>
              <a:rPr lang="ru-RU" sz="2000" dirty="0"/>
              <a:t>для повторного запуска теста:</a:t>
            </a:r>
            <a:endParaRPr lang="en-US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B6BB6EF1-2969-4E78-1A2B-14409FE1B30E}"/>
              </a:ext>
            </a:extLst>
          </p:cNvPr>
          <p:cNvSpPr txBox="1">
            <a:spLocks/>
          </p:cNvSpPr>
          <p:nvPr/>
        </p:nvSpPr>
        <p:spPr>
          <a:xfrm>
            <a:off x="564107" y="4673873"/>
            <a:ext cx="10953466" cy="19001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b="0" i="0" noProof="1">
                <a:solidFill>
                  <a:srgbClr val="00FA00"/>
                </a:solidFill>
                <a:effectLst/>
                <a:latin typeface="Menlo" panose="020B0609030804020204" pitchFamily="49" charset="0"/>
              </a:rPr>
              <a:t>$</a:t>
            </a:r>
            <a:r>
              <a:rPr lang="en-US" sz="1800" b="0" i="0" noProof="1">
                <a:solidFill>
                  <a:srgbClr val="00FA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i="0" noProof="1">
                <a:solidFill>
                  <a:srgbClr val="00FA00"/>
                </a:solidFill>
                <a:effectLst/>
                <a:latin typeface="Menlo" panose="020B0609030804020204" pitchFamily="49" charset="0"/>
              </a:rPr>
              <a:t>pytest -v "test_add_variety.py::test_add_3[eat eggs-BrIaN-False]"</a:t>
            </a:r>
            <a:br>
              <a:rPr lang="en" sz="1800" b="0" i="0" noProof="1">
                <a:solidFill>
                  <a:srgbClr val="00FA00"/>
                </a:solidFill>
                <a:effectLst/>
                <a:latin typeface="Menlo" panose="020B0609030804020204" pitchFamily="49" charset="0"/>
              </a:rPr>
            </a:br>
            <a:r>
              <a:rPr lang="en" sz="1800" b="0" i="0" noProof="1">
                <a:solidFill>
                  <a:srgbClr val="00FA00"/>
                </a:solidFill>
                <a:effectLst/>
                <a:latin typeface="Menlo" panose="020B0609030804020204" pitchFamily="49" charset="0"/>
              </a:rPr>
              <a:t>======================= test session starts ======================= </a:t>
            </a:r>
            <a:br>
              <a:rPr lang="en" sz="1800" b="0" i="0" noProof="1">
                <a:solidFill>
                  <a:srgbClr val="00FA00"/>
                </a:solidFill>
                <a:effectLst/>
                <a:latin typeface="Menlo" panose="020B0609030804020204" pitchFamily="49" charset="0"/>
              </a:rPr>
            </a:br>
            <a:r>
              <a:rPr lang="en" sz="1800" b="0" i="0" noProof="1">
                <a:solidFill>
                  <a:srgbClr val="00FA00"/>
                </a:solidFill>
                <a:effectLst/>
                <a:latin typeface="Menlo" panose="020B0609030804020204" pitchFamily="49" charset="0"/>
              </a:rPr>
              <a:t>collected 1 item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ru-RU" sz="1800" b="0" i="0" noProof="1">
                <a:solidFill>
                  <a:srgbClr val="00FA00"/>
                </a:solidFill>
                <a:effectLst/>
                <a:latin typeface="Menlo" panose="020B0609030804020204" pitchFamily="49" charset="0"/>
              </a:rPr>
            </a:br>
            <a:r>
              <a:rPr lang="en" sz="1800" b="0" i="0" noProof="1">
                <a:solidFill>
                  <a:srgbClr val="00FA00"/>
                </a:solidFill>
                <a:effectLst/>
                <a:latin typeface="Menlo" panose="020B0609030804020204" pitchFamily="49" charset="0"/>
              </a:rPr>
              <a:t>test_add_variety.py::test_add_3[eat eggs-BrIaN-False] PASSED [100%] </a:t>
            </a:r>
            <a:endParaRPr lang="en" sz="1800" noProof="1">
              <a:solidFill>
                <a:srgbClr val="00FA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b="0" i="0" noProof="1">
                <a:solidFill>
                  <a:srgbClr val="00FA00"/>
                </a:solidFill>
                <a:effectLst/>
                <a:latin typeface="Menlo" panose="020B0609030804020204" pitchFamily="49" charset="0"/>
              </a:rPr>
              <a:t>==================== 1 passed in 0.22 seconds =====================</a:t>
            </a:r>
            <a:endParaRPr lang="ru-RU" sz="1800" noProof="1">
              <a:solidFill>
                <a:srgbClr val="00FA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535C9D-4F44-4745-063E-F7BA4573F400}"/>
              </a:ext>
            </a:extLst>
          </p:cNvPr>
          <p:cNvSpPr txBox="1"/>
          <p:nvPr/>
        </p:nvSpPr>
        <p:spPr>
          <a:xfrm>
            <a:off x="564107" y="877583"/>
            <a:ext cx="10549720" cy="29700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@pytest.mark.parametrize(</a:t>
            </a:r>
            <a:r>
              <a:rPr lang="en" sz="17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'summary, owner, done’</a:t>
            </a:r>
            <a:r>
              <a:rPr lang="en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ru-RU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   </a:t>
            </a:r>
            <a:r>
              <a:rPr lang="en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[(</a:t>
            </a:r>
            <a:r>
              <a:rPr lang="en" sz="17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'sleep'</a:t>
            </a:r>
            <a:r>
              <a:rPr lang="en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None, False),</a:t>
            </a:r>
            <a:br>
              <a:rPr lang="ru-RU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    </a:t>
            </a:r>
            <a:r>
              <a:rPr lang="en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7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'wake'</a:t>
            </a:r>
            <a:r>
              <a:rPr lang="en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7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'brian'</a:t>
            </a:r>
            <a:r>
              <a:rPr lang="en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False),</a:t>
            </a:r>
            <a:br>
              <a:rPr lang="ru-RU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    </a:t>
            </a:r>
            <a:r>
              <a:rPr lang="en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7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'breathe'</a:t>
            </a:r>
            <a:r>
              <a:rPr lang="en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7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'BRIAN'</a:t>
            </a:r>
            <a:r>
              <a:rPr lang="en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True),</a:t>
            </a:r>
            <a:br>
              <a:rPr lang="ru-RU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    </a:t>
            </a:r>
            <a:r>
              <a:rPr lang="en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7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'eat eggs'</a:t>
            </a:r>
            <a:r>
              <a:rPr lang="en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7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'BrIaN'</a:t>
            </a:r>
            <a:r>
              <a:rPr lang="en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False), ])</a:t>
            </a:r>
            <a:br>
              <a:rPr lang="ru-RU" sz="17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test_add_3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summary, owner, done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ru-RU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" sz="17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  <a:r>
              <a:rPr lang="ru-RU" sz="17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Демонстрирует параметризацию с несколькими параметрами."""</a:t>
            </a:r>
            <a:endParaRPr lang="ru-RU" sz="1700" b="0" i="0" noProof="1">
              <a:solidFill>
                <a:srgbClr val="4D4D4C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 = Task(summary, owner, done)</a:t>
            </a:r>
            <a:b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task_id = tasks.add(task)</a:t>
            </a:r>
            <a:b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t_from_db = tasks.get(task_id)</a:t>
            </a:r>
            <a:b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7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t_from_db</a:t>
            </a:r>
            <a:r>
              <a:rPr lang="en" sz="17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task</a:t>
            </a:r>
            <a:endParaRPr lang="ru-RU" sz="17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6605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8BCA27-288D-2EDA-4171-5D9BE3DB5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323"/>
          </a:xfrm>
        </p:spPr>
        <p:txBody>
          <a:bodyPr/>
          <a:lstStyle/>
          <a:p>
            <a:r>
              <a:rPr lang="ru-RU" dirty="0"/>
              <a:t>Фикстуры в </a:t>
            </a:r>
            <a:r>
              <a:rPr lang="en-US" dirty="0"/>
              <a:t>pytest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47CF59-7077-F986-87E2-8A21727F2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110"/>
            <a:ext cx="10515600" cy="10708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Если для запуска теста нужно инициализировать определённое окружение или после запуска нужно освободить какие-то ресурсы — можно использовать </a:t>
            </a:r>
            <a:r>
              <a:rPr lang="ru-RU" sz="2000" i="1" dirty="0"/>
              <a:t>фикстуры</a:t>
            </a:r>
            <a:r>
              <a:rPr lang="ru-RU" sz="2000" dirty="0"/>
              <a:t>.</a:t>
            </a:r>
            <a:br>
              <a:rPr lang="en-US" sz="2000" dirty="0"/>
            </a:br>
            <a:r>
              <a:rPr lang="ru-RU" sz="2000" dirty="0"/>
              <a:t>В случае 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autouse=True</a:t>
            </a:r>
            <a:r>
              <a:rPr lang="ru-RU" sz="2000" noProof="1"/>
              <a:t> фикстура </a:t>
            </a:r>
            <a:r>
              <a:rPr lang="en-US" sz="2000" noProof="1"/>
              <a:t>бу</a:t>
            </a:r>
            <a:r>
              <a:rPr lang="ru-RU" sz="2000" noProof="1"/>
              <a:t>дет использована для каждого теста в модуле.</a:t>
            </a:r>
            <a:endParaRPr lang="ru-RU" sz="2000" dirty="0">
              <a:latin typeface="Monaco" pitchFamily="2" charset="0"/>
            </a:endParaRPr>
          </a:p>
          <a:p>
            <a:pPr marL="0" indent="0">
              <a:buNone/>
            </a:pPr>
            <a:endParaRPr lang="ru-RU" sz="2000" b="0" i="0" noProof="1">
              <a:solidFill>
                <a:srgbClr val="4D4D4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465C20-1D01-3401-9BF0-74261084CDFD}"/>
              </a:ext>
            </a:extLst>
          </p:cNvPr>
          <p:cNvSpPr txBox="1"/>
          <p:nvPr/>
        </p:nvSpPr>
        <p:spPr>
          <a:xfrm>
            <a:off x="838200" y="2532572"/>
            <a:ext cx="10052304" cy="31700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20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@pytest.fixture(autouse=True)</a:t>
            </a:r>
            <a:br>
              <a:rPr lang="ru-RU" sz="20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initialized_tasks_db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0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tmpdir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ru-RU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0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"""Connect to db before testing, disconnect after."""</a:t>
            </a:r>
            <a:endParaRPr lang="ru-RU" sz="2000" noProof="1">
              <a:solidFill>
                <a:srgbClr val="4D4D4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2000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000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Setup : start db</a:t>
            </a:r>
            <a:br>
              <a:rPr lang="ru-RU" sz="20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0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tasks.start_tasks_db(</a:t>
            </a:r>
            <a:r>
              <a:rPr lang="en" sz="20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(tmpdir), </a:t>
            </a:r>
            <a:r>
              <a:rPr lang="en" sz="20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'tiny’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20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20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" sz="20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2000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здесь происходит тестирование</a:t>
            </a:r>
            <a:br>
              <a:rPr lang="ru-RU" sz="20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20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000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# </a:t>
            </a:r>
            <a:r>
              <a:rPr lang="en" sz="2000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Teardown : stop db</a:t>
            </a:r>
            <a:br>
              <a:rPr lang="ru-RU" sz="20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0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tasks.stop_tasks_db()</a:t>
            </a:r>
            <a:endParaRPr lang="ru-RU" sz="2000" b="0" i="0" noProof="1">
              <a:solidFill>
                <a:srgbClr val="4D4D4C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6495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4EFF6B-1DB9-2E45-90A0-78AECE272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070"/>
            <a:ext cx="10515600" cy="755550"/>
          </a:xfrm>
        </p:spPr>
        <p:txBody>
          <a:bodyPr/>
          <a:lstStyle/>
          <a:p>
            <a:r>
              <a:rPr lang="ru-RU" dirty="0"/>
              <a:t>Фикстуры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5F0C46-C53D-E000-D2F9-238A33343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6192"/>
            <a:ext cx="10515600" cy="2567387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en" sz="2400" dirty="0"/>
              <a:t>Fixtures — </a:t>
            </a:r>
            <a:r>
              <a:rPr lang="ru-RU" sz="2400" dirty="0"/>
              <a:t>это функции, выполняемые </a:t>
            </a:r>
            <a:r>
              <a:rPr lang="en" sz="2400" dirty="0"/>
              <a:t>pytest </a:t>
            </a:r>
            <a:r>
              <a:rPr lang="ru-RU" sz="2400" dirty="0"/>
              <a:t>до (а иногда и после) фактических тестовых функций. Код в фикстуре может делать все, что вам необходимо.</a:t>
            </a:r>
            <a:br>
              <a:rPr lang="en-US" sz="2400" dirty="0"/>
            </a:br>
            <a:r>
              <a:rPr lang="ru-RU" sz="2400" dirty="0"/>
              <a:t>Вы можете использовать </a:t>
            </a:r>
            <a:r>
              <a:rPr lang="en" sz="2400" dirty="0"/>
              <a:t>Fixtures, </a:t>
            </a:r>
            <a:r>
              <a:rPr lang="ru-RU" sz="2400" dirty="0"/>
              <a:t>чтобы</a:t>
            </a:r>
            <a:r>
              <a:rPr lang="en-US" sz="2400" dirty="0"/>
              <a:t>:</a:t>
            </a:r>
            <a:endParaRPr lang="ru-RU" sz="2400" dirty="0"/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ru-RU" sz="2400" dirty="0"/>
              <a:t>получить набор данных для тестирования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ru-RU" sz="2400" dirty="0"/>
              <a:t>получить систему в известном состоянии перед запуском теста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ru-RU" sz="2400" dirty="0"/>
              <a:t>получения данных для нескольких тестов.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sz="2400" dirty="0"/>
              <a:t>Вот простой пример фикстуры, который возвращает число: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780279-64A9-404A-FB0F-095D1FBD7DEF}"/>
              </a:ext>
            </a:extLst>
          </p:cNvPr>
          <p:cNvSpPr txBox="1"/>
          <p:nvPr/>
        </p:nvSpPr>
        <p:spPr>
          <a:xfrm>
            <a:off x="838200" y="3405975"/>
            <a:ext cx="10515600" cy="25853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pytest</a:t>
            </a:r>
            <a:br>
              <a:rPr lang="ru-RU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@pytest.fixture()</a:t>
            </a:r>
            <a:br>
              <a:rPr lang="ru-RU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some_data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ru-RU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"""Return answer to ultimate question."""</a:t>
            </a:r>
            <a:br>
              <a:rPr lang="ru-RU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42</a:t>
            </a:r>
            <a:br>
              <a:rPr lang="ru-RU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test_some_data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some_data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ru-RU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"""Use fixture return value in a test."""</a:t>
            </a:r>
            <a:br>
              <a:rPr lang="ru-RU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some_data == </a:t>
            </a:r>
            <a:r>
              <a:rPr lang="en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42</a:t>
            </a:r>
            <a:endParaRPr lang="ru-RU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5BC1D9-EE60-4E90-63B2-4DFE71B24462}"/>
              </a:ext>
            </a:extLst>
          </p:cNvPr>
          <p:cNvSpPr txBox="1"/>
          <p:nvPr/>
        </p:nvSpPr>
        <p:spPr>
          <a:xfrm>
            <a:off x="838200" y="5925618"/>
            <a:ext cx="109429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 </a:t>
            </a:r>
            <a:r>
              <a:rPr lang="en" sz="2000" dirty="0"/>
              <a:t>pytest</a:t>
            </a:r>
            <a:r>
              <a:rPr lang="ru-RU" sz="2000" dirty="0"/>
              <a:t>:</a:t>
            </a:r>
            <a:r>
              <a:rPr lang="en" sz="2000" dirty="0"/>
              <a:t> test fixtures </a:t>
            </a:r>
            <a:r>
              <a:rPr lang="ru-RU" sz="2000" dirty="0"/>
              <a:t>относятся к механизму, который обеспечивает </a:t>
            </a:r>
            <a:r>
              <a:rPr lang="en" sz="2000" dirty="0"/>
              <a:t>pytest, </a:t>
            </a:r>
            <a:r>
              <a:rPr lang="ru-RU" sz="2000" dirty="0"/>
              <a:t>чтобы отделить код «подготовка к (</a:t>
            </a:r>
            <a:r>
              <a:rPr lang="en" sz="2000" dirty="0"/>
              <a:t>getting ready for)</a:t>
            </a:r>
            <a:r>
              <a:rPr lang="ru-RU" sz="2000" dirty="0"/>
              <a:t>»</a:t>
            </a:r>
            <a:r>
              <a:rPr lang="en" sz="2000" dirty="0"/>
              <a:t> </a:t>
            </a:r>
            <a:r>
              <a:rPr lang="ru-RU" sz="2000" dirty="0"/>
              <a:t>и «очистка после (</a:t>
            </a:r>
            <a:r>
              <a:rPr lang="en" sz="2000" dirty="0"/>
              <a:t>cleaning up after)</a:t>
            </a:r>
            <a:r>
              <a:rPr lang="ru-RU" sz="2000" dirty="0"/>
              <a:t>»</a:t>
            </a:r>
            <a:r>
              <a:rPr lang="en" sz="2000" dirty="0"/>
              <a:t> </a:t>
            </a:r>
            <a:r>
              <a:rPr lang="ru-RU" sz="2000" dirty="0"/>
              <a:t>от ваших тестовых функций.</a:t>
            </a:r>
          </a:p>
        </p:txBody>
      </p:sp>
    </p:spTree>
    <p:extLst>
      <p:ext uri="{BB962C8B-B14F-4D97-AF65-F5344CB8AC3E}">
        <p14:creationId xmlns:p14="http://schemas.microsoft.com/office/powerpoint/2010/main" val="8871139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74FB4B-8C77-9C12-A9E6-602E56092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654" y="174054"/>
            <a:ext cx="10515600" cy="71183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conftest.py: sharing fixtures across multiple files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9B80E3-A472-2D21-6023-29C0FA3BA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156" y="840169"/>
            <a:ext cx="11604578" cy="174491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Все общие фикстуры можно поместить в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conftest.py</a:t>
            </a:r>
            <a:r>
              <a:rPr lang="ru-RU" sz="2000" dirty="0"/>
              <a:t> (см. примеры).</a:t>
            </a:r>
            <a:br>
              <a:rPr lang="ru-RU" sz="2000" dirty="0"/>
            </a:br>
            <a:r>
              <a:rPr lang="ru-RU" sz="2000" dirty="0"/>
              <a:t>Хотя </a:t>
            </a:r>
            <a:r>
              <a:rPr lang="en" sz="20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conftest.py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/>
              <a:t>является модулем </a:t>
            </a:r>
            <a:r>
              <a:rPr lang="en" sz="2000" dirty="0"/>
              <a:t>Python, </a:t>
            </a:r>
            <a:r>
              <a:rPr lang="ru-RU" sz="2000" dirty="0"/>
              <a:t>он не должен импортироваться тестовыми файлами.</a:t>
            </a:r>
            <a:br>
              <a:rPr lang="ru-RU" sz="2000" dirty="0"/>
            </a:br>
            <a:r>
              <a:rPr lang="en" sz="20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conftest.py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ru-RU" sz="2000" dirty="0"/>
              <a:t>— место где мы можем поместить фикстуры</a:t>
            </a:r>
            <a:r>
              <a:rPr lang="en" sz="2000" dirty="0"/>
              <a:t>, </a:t>
            </a:r>
            <a:r>
              <a:rPr lang="ru-RU" sz="2000" dirty="0"/>
              <a:t>для использования всеми тестами в каталоге тестов.</a:t>
            </a:r>
            <a:endParaRPr lang="ru-RU" sz="2000" b="1" noProof="1">
              <a:solidFill>
                <a:srgbClr val="8959A8"/>
              </a:solidFill>
              <a:latin typeface="Menlo" panose="020B060903080402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2000" noProof="1"/>
              <a:t>Пример использования фиксуры </a:t>
            </a:r>
            <a:r>
              <a:rPr lang="en" sz="20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tasks_db</a:t>
            </a:r>
            <a:r>
              <a:rPr lang="ru-RU" sz="2000" noProof="1"/>
              <a:t> для подключения к БД:</a:t>
            </a:r>
            <a:endParaRPr lang="en" sz="2000" b="0" i="0" noProof="1">
              <a:solidFill>
                <a:srgbClr val="4D4D4C"/>
              </a:solidFill>
              <a:effectLst/>
              <a:latin typeface="Monaco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FC1C60-2DA8-955D-41D8-38B932AF8F85}"/>
              </a:ext>
            </a:extLst>
          </p:cNvPr>
          <p:cNvSpPr txBox="1"/>
          <p:nvPr/>
        </p:nvSpPr>
        <p:spPr>
          <a:xfrm>
            <a:off x="100991" y="2612517"/>
            <a:ext cx="5794841" cy="42473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i="1" noProof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</a:t>
            </a:r>
            <a:r>
              <a:rPr lang="en-US" i="1" noProof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ch3/a/</a:t>
            </a:r>
            <a:r>
              <a:rPr lang="en" i="1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tasks_proj/tests/</a:t>
            </a:r>
            <a:r>
              <a:rPr lang="en-US" i="1" noProof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conftest.py:</a:t>
            </a:r>
            <a:br>
              <a:rPr lang="en-US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pytest</a:t>
            </a:r>
            <a:b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tasks </a:t>
            </a:r>
            <a:r>
              <a:rPr lang="en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tasks</a:t>
            </a:r>
            <a:b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Task</a:t>
            </a:r>
            <a:b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@pytest.fixture()</a:t>
            </a:r>
            <a:br>
              <a:rPr lang="en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tasks_db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tmpdir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500" b="0" i="0" noProof="1">
                <a:solidFill>
                  <a:srgbClr val="718C00"/>
                </a:solidFill>
                <a:effectLst/>
                <a:cs typeface="Consolas" panose="020B0609020204030204" pitchFamily="49" charset="0"/>
              </a:rPr>
              <a:t>"""</a:t>
            </a:r>
            <a:r>
              <a:rPr lang="ru-RU" sz="1500" b="0" i="0" noProof="1">
                <a:solidFill>
                  <a:srgbClr val="718C00"/>
                </a:solidFill>
                <a:effectLst/>
                <a:cs typeface="Consolas" panose="020B0609020204030204" pitchFamily="49" charset="0"/>
              </a:rPr>
              <a:t>Подключение к БД перед тестами, отключение после</a:t>
            </a:r>
            <a:r>
              <a:rPr lang="en" sz="1500" b="0" i="0" noProof="1">
                <a:solidFill>
                  <a:srgbClr val="718C00"/>
                </a:solidFill>
                <a:effectLst/>
                <a:cs typeface="Consolas" panose="020B0609020204030204" pitchFamily="49" charset="0"/>
              </a:rPr>
              <a:t>"""</a:t>
            </a:r>
            <a:br>
              <a:rPr lang="en-US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Setup : start db</a:t>
            </a:r>
            <a:br>
              <a:rPr lang="en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tasks.start_tasks_db(</a:t>
            </a:r>
            <a:r>
              <a:rPr lang="en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(tmpdir), </a:t>
            </a:r>
            <a:r>
              <a:rPr lang="en" sz="17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'tiny’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здесь происходит тестирование</a:t>
            </a:r>
            <a:br>
              <a:rPr lang="en-US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Teardown : stop db</a:t>
            </a:r>
            <a:br>
              <a:rPr lang="en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tasks.stop_tasks_db()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C5881F-2176-7B1C-A901-C45BC32A9082}"/>
              </a:ext>
            </a:extLst>
          </p:cNvPr>
          <p:cNvSpPr txBox="1"/>
          <p:nvPr/>
        </p:nvSpPr>
        <p:spPr>
          <a:xfrm>
            <a:off x="6014112" y="2630805"/>
            <a:ext cx="6096000" cy="39703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i="1" noProof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</a:t>
            </a:r>
            <a:r>
              <a:rPr lang="en-US" i="1" noProof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ru-RU" b="0" i="0" noProof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с</a:t>
            </a:r>
            <a:r>
              <a:rPr lang="en" b="0" i="0" noProof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h3/a/</a:t>
            </a:r>
            <a:r>
              <a:rPr lang="en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tasks_proj</a:t>
            </a:r>
            <a:r>
              <a:rPr lang="en" b="0" i="0" noProof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/tests/func/</a:t>
            </a:r>
            <a:r>
              <a:rPr lang="en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test_add</a:t>
            </a:r>
            <a:r>
              <a:rPr lang="en" b="0" i="0" noProof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.py</a:t>
            </a:r>
            <a:r>
              <a:rPr lang="en-US" i="1" noProof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  <a:br>
              <a:rPr lang="ru-RU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br>
              <a:rPr lang="en-US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pytest</a:t>
            </a:r>
            <a:b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tasks</a:t>
            </a:r>
            <a:b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tasks </a:t>
            </a:r>
            <a:r>
              <a:rPr lang="en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Task</a:t>
            </a:r>
            <a:b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test_add_returns_valid_id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tasks_db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600" b="0" i="0" noProof="1">
                <a:solidFill>
                  <a:srgbClr val="718C00"/>
                </a:solidFill>
                <a:effectLst/>
                <a:cs typeface="Consolas" panose="020B0609020204030204" pitchFamily="49" charset="0"/>
              </a:rPr>
              <a:t>"""tasks.add(&lt;valid task&gt;) </a:t>
            </a:r>
            <a:r>
              <a:rPr lang="ru-RU" sz="1600" b="0" i="0" noProof="1">
                <a:solidFill>
                  <a:srgbClr val="718C00"/>
                </a:solidFill>
                <a:effectLst/>
                <a:cs typeface="Consolas" panose="020B0609020204030204" pitchFamily="49" charset="0"/>
              </a:rPr>
              <a:t>должен возвращать целое число"""</a:t>
            </a:r>
            <a:br>
              <a:rPr lang="en-US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GIVEN </a:t>
            </a:r>
            <a:r>
              <a:rPr lang="ru-RU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инициализированная БД задач</a:t>
            </a:r>
            <a:br>
              <a:rPr lang="en-US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WHEN </a:t>
            </a:r>
            <a:r>
              <a:rPr lang="ru-RU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добавлена новая задача</a:t>
            </a:r>
            <a:br>
              <a:rPr lang="en-US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THEN </a:t>
            </a:r>
            <a:r>
              <a:rPr lang="ru-RU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вернулся </a:t>
            </a:r>
            <a:r>
              <a:rPr lang="en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task_id </a:t>
            </a:r>
            <a:r>
              <a:rPr lang="ru-RU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типа </a:t>
            </a:r>
            <a:r>
              <a:rPr lang="en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br>
              <a:rPr lang="en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new_task = Task(</a:t>
            </a:r>
            <a:r>
              <a:rPr lang="en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'do something'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task_id = tasks.add(new_task)</a:t>
            </a:r>
            <a:b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isinstance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(task_id, </a:t>
            </a:r>
            <a:r>
              <a:rPr lang="en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8266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655545-4905-C0DA-F05D-69F3AB179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694"/>
            <a:ext cx="10816988" cy="863174"/>
          </a:xfrm>
        </p:spPr>
        <p:txBody>
          <a:bodyPr>
            <a:normAutofit/>
          </a:bodyPr>
          <a:lstStyle/>
          <a:p>
            <a:r>
              <a:rPr lang="ru-RU" dirty="0"/>
              <a:t>Трассировка </a:t>
            </a:r>
            <a:r>
              <a:rPr lang="en" dirty="0"/>
              <a:t>Fixture Execution </a:t>
            </a:r>
            <a:r>
              <a:rPr lang="ru-RU" dirty="0"/>
              <a:t>с </a:t>
            </a:r>
            <a:r>
              <a:rPr lang="en-US" dirty="0"/>
              <a:t>--</a:t>
            </a:r>
            <a:r>
              <a:rPr lang="en" dirty="0"/>
              <a:t>setup-show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ADA327-732A-3520-505D-EC3C1652D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4294"/>
            <a:ext cx="10929079" cy="78738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При отладке и использовании фикстур часто необходимо видеть, что работает и когда. </a:t>
            </a:r>
            <a:r>
              <a:rPr lang="en-US" sz="2000" dirty="0"/>
              <a:t>Pytest</a:t>
            </a:r>
            <a:r>
              <a:rPr lang="en" sz="2000" dirty="0"/>
              <a:t> </a:t>
            </a:r>
            <a:r>
              <a:rPr lang="ru-RU" sz="2000" dirty="0"/>
              <a:t>предоставляет такой флаг для командной строки, 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--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setup-show</a:t>
            </a:r>
            <a:r>
              <a:rPr lang="ru-RU" sz="2000" dirty="0"/>
              <a:t>: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67FA2C-1E35-69CB-3FD2-29435F06FBBF}"/>
              </a:ext>
            </a:extLst>
          </p:cNvPr>
          <p:cNvSpPr txBox="1"/>
          <p:nvPr/>
        </p:nvSpPr>
        <p:spPr>
          <a:xfrm>
            <a:off x="838200" y="2035106"/>
            <a:ext cx="10816988" cy="39703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marL="0" indent="0">
              <a:spcBef>
                <a:spcPts val="2000"/>
              </a:spcBef>
              <a:buNone/>
            </a:pPr>
            <a:r>
              <a:rPr lang="en" sz="18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pytest --setup-show test_add.py -k valid_id</a:t>
            </a:r>
            <a:br>
              <a:rPr lang="en" sz="18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===================== test session starts ========================</a:t>
            </a:r>
            <a:br>
              <a:rPr lang="ru-RU" sz="18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collected 3 items / 2 deselected</a:t>
            </a:r>
            <a:br>
              <a:rPr lang="en" sz="18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8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test_add.py</a:t>
            </a:r>
            <a:br>
              <a:rPr lang="en" sz="18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sz="18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SETUP S tmpdir_factory</a:t>
            </a:r>
            <a:br>
              <a:rPr lang="ru-RU" sz="18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sz="18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SETUP F tmpdir (fixtures used: tmpdir_factory)</a:t>
            </a:r>
            <a:br>
              <a:rPr lang="ru-RU" sz="18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sz="18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SETUP F tasks_db (fixtures used: tmpdir)</a:t>
            </a:r>
            <a:br>
              <a:rPr lang="ru-RU" sz="18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8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func/test_add.py::test_add_returns_valid_id (fixtures used: tasks_db, tmpdir, tmpdir_factory).</a:t>
            </a:r>
            <a:br>
              <a:rPr lang="ru-RU" sz="18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sz="18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TEARDOWN F tasks_db</a:t>
            </a:r>
            <a:br>
              <a:rPr lang="ru-RU" sz="18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sz="18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TEARDOWN F tmpdir</a:t>
            </a:r>
            <a:br>
              <a:rPr lang="ru-RU" sz="18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sz="18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TEARDOWN S tmpdir_factory</a:t>
            </a:r>
            <a:br>
              <a:rPr lang="ru-RU" sz="18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 1 passed, 2 deselected in 0.18 seconds ============</a:t>
            </a:r>
            <a:endParaRPr lang="ru-RU" sz="1800" noProof="1">
              <a:solidFill>
                <a:srgbClr val="00FA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881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Mercurial vs. Git в коммерческой разработке | DOU">
            <a:extLst>
              <a:ext uri="{FF2B5EF4-FFF2-40B4-BE49-F238E27FC236}">
                <a16:creationId xmlns:a16="http://schemas.microsoft.com/office/drawing/2014/main" id="{E5D1D54E-2742-4D0E-BA35-0223613F5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50" y="3210400"/>
            <a:ext cx="6294318" cy="314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Тестирование приложений при разработке. Функциональное и модульное  тестирование::Журнал СА 1-2.2014">
            <a:extLst>
              <a:ext uri="{FF2B5EF4-FFF2-40B4-BE49-F238E27FC236}">
                <a16:creationId xmlns:a16="http://schemas.microsoft.com/office/drawing/2014/main" id="{6D4D9459-9C3F-409F-804A-E3055B409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517" y="534987"/>
            <a:ext cx="4709933" cy="306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50A4C382-4B7D-4A42-AA7D-4784160AF26B}"/>
              </a:ext>
            </a:extLst>
          </p:cNvPr>
          <p:cNvSpPr txBox="1">
            <a:spLocks/>
          </p:cNvSpPr>
          <p:nvPr/>
        </p:nvSpPr>
        <p:spPr>
          <a:xfrm>
            <a:off x="504825" y="396014"/>
            <a:ext cx="5591175" cy="1155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dirty="0"/>
              <a:t>Важность модульного тестирования</a:t>
            </a:r>
          </a:p>
        </p:txBody>
      </p:sp>
      <p:pic>
        <p:nvPicPr>
          <p:cNvPr id="1030" name="Picture 6" descr="Путь QA бойца / Хабр">
            <a:extLst>
              <a:ext uri="{FF2B5EF4-FFF2-40B4-BE49-F238E27FC236}">
                <a16:creationId xmlns:a16="http://schemas.microsoft.com/office/drawing/2014/main" id="{61D0ACEA-E370-46E6-A5CB-AEC18172C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793" y="3653152"/>
            <a:ext cx="3196896" cy="2698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8338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73596B4-3C73-D81A-95A2-E446D492CEB4}"/>
              </a:ext>
            </a:extLst>
          </p:cNvPr>
          <p:cNvSpPr/>
          <p:nvPr/>
        </p:nvSpPr>
        <p:spPr>
          <a:xfrm>
            <a:off x="838201" y="2049519"/>
            <a:ext cx="10515600" cy="1337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E12EB7-FFEB-3F2C-64AE-7FB8ABF6F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8034"/>
            <a:ext cx="10515600" cy="652166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Для работы ряда тестов нужна заранее подготовленная коллекция. Создаем нужную коллекцию, передаем ее в тестируемую функцию, смотрим результат: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890A248-F0F0-A3B0-9404-2FFE12CF6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426"/>
            <a:ext cx="10933386" cy="730262"/>
          </a:xfrm>
        </p:spPr>
        <p:txBody>
          <a:bodyPr>
            <a:normAutofit/>
          </a:bodyPr>
          <a:lstStyle/>
          <a:p>
            <a:r>
              <a:rPr lang="ru-RU" dirty="0"/>
              <a:t>Использование фикстур</a:t>
            </a:r>
            <a:r>
              <a:rPr lang="en" dirty="0"/>
              <a:t> </a:t>
            </a:r>
            <a:r>
              <a:rPr lang="ru-RU" dirty="0"/>
              <a:t>для тестовых данных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C425ED-9A51-30CB-67D3-AA394E3DAFAB}"/>
              </a:ext>
            </a:extLst>
          </p:cNvPr>
          <p:cNvSpPr txBox="1"/>
          <p:nvPr/>
        </p:nvSpPr>
        <p:spPr>
          <a:xfrm>
            <a:off x="874991" y="1736289"/>
            <a:ext cx="10478808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99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test_compact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():</a:t>
            </a:r>
            <a:b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</a:t>
            </a: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Подготовим коллекцию </a:t>
            </a:r>
            <a:r>
              <a:rPr lang="en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coll</a:t>
            </a:r>
            <a:b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coll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'One'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999999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True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009999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3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</a:t>
            </a:r>
            <a:r>
              <a:rPr lang="en" sz="1800" noProof="1">
                <a:solidFill>
                  <a:srgbClr val="009999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'hexlet'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</a:t>
            </a:r>
            <a:r>
              <a:rPr lang="en" sz="1800" noProof="1">
                <a:solidFill>
                  <a:srgbClr val="009999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0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]],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'cat'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{},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''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[],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999999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False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]</a:t>
            </a:r>
            <a:b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</a:t>
            </a: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Используем </a:t>
            </a:r>
            <a:r>
              <a:rPr lang="en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coll </a:t>
            </a: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для тестирования</a:t>
            </a:r>
            <a:b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result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compact(coll)</a:t>
            </a:r>
            <a:b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assert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result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==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</a:t>
            </a: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тут ожидаемое значение</a:t>
            </a:r>
            <a:endParaRPr lang="ru-RU" sz="2000" noProof="1">
              <a:solidFill>
                <a:srgbClr val="212529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FB33B5-0E44-DE4E-CEAB-613D3D790808}"/>
              </a:ext>
            </a:extLst>
          </p:cNvPr>
          <p:cNvSpPr txBox="1"/>
          <p:nvPr/>
        </p:nvSpPr>
        <p:spPr>
          <a:xfrm>
            <a:off x="838201" y="4991402"/>
            <a:ext cx="10515599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Создание коллекции теперь описано в одном месте сразу для всех функций</a:t>
            </a:r>
            <a:b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coll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'One'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999999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True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009999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3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</a:t>
            </a:r>
            <a:r>
              <a:rPr lang="en" sz="1800" noProof="1">
                <a:solidFill>
                  <a:srgbClr val="009999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'hexlet'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</a:t>
            </a:r>
            <a:r>
              <a:rPr lang="en" sz="1800" noProof="1">
                <a:solidFill>
                  <a:srgbClr val="009999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0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]],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'cat'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{},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''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[],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999999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False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]</a:t>
            </a:r>
            <a:b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b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99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test_compact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():</a:t>
            </a:r>
            <a:b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result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compact(coll)</a:t>
            </a:r>
            <a:b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assert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result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==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</a:t>
            </a: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тут ожидаемое значение</a:t>
            </a:r>
            <a:endParaRPr lang="ru-RU" sz="1800" noProof="1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C3C8DE-E251-AF29-3EE8-1567E9820BCA}"/>
              </a:ext>
            </a:extLst>
          </p:cNvPr>
          <p:cNvSpPr txBox="1"/>
          <p:nvPr/>
        </p:nvSpPr>
        <p:spPr>
          <a:xfrm>
            <a:off x="787802" y="3580832"/>
            <a:ext cx="1061639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000" dirty="0"/>
              <a:t>А если нужны </a:t>
            </a:r>
            <a:r>
              <a:rPr lang="ru-RU" sz="2000" b="1" dirty="0"/>
              <a:t>одни и те же тестовые данные для разных тестов</a:t>
            </a:r>
            <a:r>
              <a:rPr lang="ru-RU" sz="2000" dirty="0"/>
              <a:t>? Код инициализации коллекции начнет кочевать из одного места в другое, порождая все больше и больше одинакового кода.</a:t>
            </a:r>
          </a:p>
          <a:p>
            <a:pPr marL="0" indent="0" algn="l">
              <a:buNone/>
            </a:pPr>
            <a:r>
              <a:rPr lang="ru-RU" sz="2000" dirty="0"/>
              <a:t>Самый </a:t>
            </a:r>
            <a:r>
              <a:rPr lang="ru-RU" sz="2000" b="1" dirty="0"/>
              <a:t>простой способ</a:t>
            </a:r>
            <a:r>
              <a:rPr lang="ru-RU" sz="2000" dirty="0"/>
              <a:t> избежать этого — вынести </a:t>
            </a:r>
            <a:r>
              <a:rPr lang="ru-RU" sz="2000" b="1" dirty="0"/>
              <a:t>определение </a:t>
            </a:r>
            <a:r>
              <a:rPr lang="ru-RU" sz="2000" dirty="0"/>
              <a:t>коллекции</a:t>
            </a:r>
            <a:r>
              <a:rPr lang="ru-RU" sz="2000" b="1" dirty="0"/>
              <a:t> на уровень модуля</a:t>
            </a:r>
            <a:r>
              <a:rPr lang="ru-RU" sz="20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8313480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BDF425-4E32-783F-3746-B8B29F40C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786241" cy="938157"/>
          </a:xfrm>
        </p:spPr>
        <p:txBody>
          <a:bodyPr>
            <a:normAutofit fontScale="90000"/>
          </a:bodyPr>
          <a:lstStyle/>
          <a:p>
            <a:r>
              <a:rPr lang="ru-RU" dirty="0"/>
              <a:t>Использование фикстур</a:t>
            </a:r>
            <a:r>
              <a:rPr lang="en" dirty="0"/>
              <a:t> </a:t>
            </a:r>
            <a:r>
              <a:rPr lang="ru-RU" dirty="0"/>
              <a:t>для тестовых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9D4CDB-0240-3399-6EAA-E89AF6775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259"/>
            <a:ext cx="10515600" cy="4673984"/>
          </a:xfrm>
        </p:spPr>
        <p:txBody>
          <a:bodyPr>
            <a:normAutofit fontScale="85000" lnSpcReduction="10000"/>
          </a:bodyPr>
          <a:lstStyle/>
          <a:p>
            <a:pPr marL="0" indent="0" algn="l">
              <a:lnSpc>
                <a:spcPct val="110000"/>
              </a:lnSpc>
              <a:buNone/>
            </a:pPr>
            <a:r>
              <a:rPr lang="ru-RU" dirty="0"/>
              <a:t>Вынесение данных в переменную на уровне модуля — простое решение: убирает ненужное дублирование.</a:t>
            </a:r>
          </a:p>
          <a:p>
            <a:pPr marL="0" indent="0" algn="l">
              <a:lnSpc>
                <a:spcPct val="110000"/>
              </a:lnSpc>
              <a:buNone/>
            </a:pPr>
            <a:r>
              <a:rPr lang="ru-RU" dirty="0"/>
              <a:t>Однако, есть ограничения:</a:t>
            </a:r>
          </a:p>
          <a:p>
            <a:pPr>
              <a:lnSpc>
                <a:spcPct val="110000"/>
              </a:lnSpc>
              <a:spcBef>
                <a:spcPts val="500"/>
              </a:spcBef>
            </a:pPr>
            <a:r>
              <a:rPr lang="ru-RU" dirty="0"/>
              <a:t>Работает только в рамках одного модуля.</a:t>
            </a:r>
          </a:p>
          <a:p>
            <a:pPr>
              <a:lnSpc>
                <a:spcPct val="110000"/>
              </a:lnSpc>
              <a:spcBef>
                <a:spcPts val="500"/>
              </a:spcBef>
            </a:pPr>
            <a:r>
              <a:rPr lang="ru-RU" dirty="0"/>
              <a:t>Что будет если хотя бы одна из тестовых функций поменяет эту коллекцию?</a:t>
            </a:r>
          </a:p>
          <a:p>
            <a:pPr lvl="1">
              <a:lnSpc>
                <a:spcPct val="110000"/>
              </a:lnSpc>
            </a:pPr>
            <a:r>
              <a:rPr lang="ru-RU" dirty="0"/>
              <a:t>У нас одна коллекция на выполнение всех тестов, поэтому если она поменяется, это внесет зависимость в тесты от порядка выполнения. Последующие тесты начнут получать измененную коллекцию. Такие ситуации в тестировании недопустимы, потому что они приводят к хрупким и тяжело отлаживаемым тестам.</a:t>
            </a:r>
          </a:p>
          <a:p>
            <a:pPr marL="0" indent="0" algn="l">
              <a:lnSpc>
                <a:spcPct val="110000"/>
              </a:lnSpc>
              <a:buNone/>
            </a:pPr>
            <a:r>
              <a:rPr lang="ru-RU" dirty="0"/>
              <a:t>Для решения этой проблемы фреймворк </a:t>
            </a:r>
            <a:r>
              <a:rPr lang="en-US" dirty="0"/>
              <a:t>pytest </a:t>
            </a:r>
            <a:r>
              <a:rPr lang="ru-RU" dirty="0"/>
              <a:t>предоставляют фикстуры — специальные функции, которые запускаются до или после тестов.</a:t>
            </a:r>
          </a:p>
        </p:txBody>
      </p:sp>
    </p:spTree>
    <p:extLst>
      <p:ext uri="{BB962C8B-B14F-4D97-AF65-F5344CB8AC3E}">
        <p14:creationId xmlns:p14="http://schemas.microsoft.com/office/powerpoint/2010/main" val="32853574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A7AF8D-8213-5979-659E-743D435D1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389"/>
            <a:ext cx="10681138" cy="741299"/>
          </a:xfrm>
        </p:spPr>
        <p:txBody>
          <a:bodyPr>
            <a:normAutofit fontScale="90000"/>
          </a:bodyPr>
          <a:lstStyle/>
          <a:p>
            <a:r>
              <a:rPr lang="ru-RU" dirty="0"/>
              <a:t>Использование фикстур</a:t>
            </a:r>
            <a:r>
              <a:rPr lang="en" dirty="0"/>
              <a:t> </a:t>
            </a:r>
            <a:r>
              <a:rPr lang="ru-RU" dirty="0"/>
              <a:t>для тестовых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8CE432-3581-0511-A697-54FBBD5C0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90"/>
            <a:ext cx="11185634" cy="478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Посмотрим на примере, как создавать коллекцию перед каждым тестом:</a:t>
            </a:r>
            <a:endParaRPr lang="ru-RU" sz="2000" noProof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7F7FAD-0C54-3F3C-A9C0-9CEF5EA4F4B3}"/>
              </a:ext>
            </a:extLst>
          </p:cNvPr>
          <p:cNvSpPr txBox="1"/>
          <p:nvPr/>
        </p:nvSpPr>
        <p:spPr>
          <a:xfrm>
            <a:off x="838200" y="1376509"/>
            <a:ext cx="11067288" cy="53553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import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555555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pytest</a:t>
            </a:r>
            <a:br>
              <a:rPr lang="ru-RU" sz="1800" noProof="1">
                <a:solidFill>
                  <a:srgbClr val="555555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br>
              <a:rPr lang="ru-RU" sz="1800" noProof="1">
                <a:solidFill>
                  <a:srgbClr val="555555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18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</a:t>
            </a:r>
            <a:r>
              <a:rPr lang="ru-RU" sz="18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Создаем фикстуру</a:t>
            </a:r>
            <a:br>
              <a:rPr lang="ru-RU" sz="18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ru-RU" sz="18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Запускается перед каждым тестом</a:t>
            </a:r>
            <a:b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ru-RU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@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pytest.fixture</a:t>
            </a:r>
            <a:b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99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coll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():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</a:t>
            </a:r>
            <a:r>
              <a:rPr lang="ru-RU" sz="18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имя фикстуры выбирается произвольно</a:t>
            </a:r>
            <a:br>
              <a:rPr lang="ru-RU" sz="18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'One'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999999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True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009999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3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</a:t>
            </a:r>
            <a:r>
              <a:rPr lang="en" sz="1800" noProof="1">
                <a:solidFill>
                  <a:srgbClr val="009999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'hexlet'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</a:t>
            </a:r>
            <a:r>
              <a:rPr lang="en" sz="1800" noProof="1">
                <a:solidFill>
                  <a:srgbClr val="009999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0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]],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'cat'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{},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''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[],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999999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False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]</a:t>
            </a:r>
            <a:b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b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18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Pytest </a:t>
            </a:r>
            <a:r>
              <a:rPr lang="ru-RU" sz="18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сам прокидывает результат вызова функции там, где функция указана в аргументе</a:t>
            </a:r>
            <a:br>
              <a:rPr lang="ru-RU" sz="18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ru-RU" sz="18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Имя параметра совпадает с именем фикстуры</a:t>
            </a:r>
            <a:b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99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test_compact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(coll):</a:t>
            </a:r>
            <a:b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result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compact(coll)</a:t>
            </a:r>
            <a:b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assert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result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==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</a:t>
            </a:r>
            <a:r>
              <a:rPr lang="ru-RU" sz="18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Тут ожидаемое значение</a:t>
            </a:r>
            <a:br>
              <a:rPr lang="ru-RU" sz="18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b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ru-RU" sz="18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Не важно, что предыдущий тест сделал с коллекцией</a:t>
            </a:r>
            <a:br>
              <a:rPr lang="ru-RU" sz="18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ru-RU" sz="18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Здесь коллекция будет новая, так как </a:t>
            </a:r>
            <a:r>
              <a:rPr lang="en" sz="18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pytest </a:t>
            </a:r>
            <a:r>
              <a:rPr lang="ru-RU" sz="18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вызывает </a:t>
            </a:r>
            <a:r>
              <a:rPr lang="en" sz="18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coll() </a:t>
            </a:r>
            <a:r>
              <a:rPr lang="ru-RU" sz="18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заново</a:t>
            </a:r>
            <a:br>
              <a:rPr lang="ru-RU" sz="18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99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test_select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(coll):</a:t>
            </a:r>
            <a:b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result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select(coll,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...)</a:t>
            </a:r>
            <a:b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assert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result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==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</a:t>
            </a:r>
            <a:r>
              <a:rPr lang="ru-RU" sz="18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Тут ожидаемое значение</a:t>
            </a:r>
            <a:endParaRPr lang="ru-RU" sz="1800" noProof="1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4353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B46699-2F68-F102-5F5A-9B121A4F4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647" y="75569"/>
            <a:ext cx="11070021" cy="792343"/>
          </a:xfrm>
        </p:spPr>
        <p:txBody>
          <a:bodyPr>
            <a:normAutofit/>
          </a:bodyPr>
          <a:lstStyle/>
          <a:p>
            <a:r>
              <a:rPr lang="ru-RU" dirty="0"/>
              <a:t>Использование фикстур</a:t>
            </a:r>
            <a:r>
              <a:rPr lang="en" dirty="0"/>
              <a:t> </a:t>
            </a:r>
            <a:r>
              <a:rPr lang="ru-RU" dirty="0"/>
              <a:t>для тестовых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FE0F1F-504F-5B73-C009-80637B176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96" y="867912"/>
            <a:ext cx="5752618" cy="123642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2000" dirty="0"/>
              <a:t>Fixtures </a:t>
            </a:r>
            <a:r>
              <a:rPr lang="ru-RU" sz="2000" dirty="0"/>
              <a:t>являются отличным местом хранения данных для тестирования. Вы можете вернуть всё что угодно. Вот фикстура, возвращающая кортеж смешанного типа: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33EE94-D186-95BA-9BFF-6F88D75B565A}"/>
              </a:ext>
            </a:extLst>
          </p:cNvPr>
          <p:cNvSpPr txBox="1"/>
          <p:nvPr/>
        </p:nvSpPr>
        <p:spPr>
          <a:xfrm>
            <a:off x="5891514" y="1157467"/>
            <a:ext cx="6300485" cy="477053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$ pytest test_fixtures.py::test_a_tuple</a:t>
            </a:r>
          </a:p>
          <a:p>
            <a:r>
              <a:rPr lang="en" sz="1600" noProof="1">
                <a:solidFill>
                  <a:srgbClr val="00FF00"/>
                </a:solidFill>
                <a:effectLst/>
                <a:latin typeface="Andale Mono" panose="020B0509000000000004" pitchFamily="49" charset="0"/>
              </a:rPr>
              <a:t>============== test session starts ==============</a:t>
            </a:r>
          </a:p>
          <a:p>
            <a:r>
              <a:rPr lang="en" sz="1600" noProof="1">
                <a:solidFill>
                  <a:srgbClr val="00FF00"/>
                </a:solidFill>
                <a:effectLst/>
                <a:latin typeface="Andale Mono" panose="020B0509000000000004" pitchFamily="49" charset="0"/>
              </a:rPr>
              <a:t>collected 1 item</a:t>
            </a:r>
            <a:b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</a:br>
            <a:endParaRPr lang="en" sz="1600" noProof="1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  <a:p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test_fixtures.py </a:t>
            </a:r>
            <a:r>
              <a:rPr lang="en" sz="1600" noProof="1">
                <a:solidFill>
                  <a:srgbClr val="B42419"/>
                </a:solidFill>
                <a:effectLst/>
                <a:latin typeface="Andale Mono" panose="020B0509000000000004" pitchFamily="49" charset="0"/>
              </a:rPr>
              <a:t>F                         [100%]</a:t>
            </a:r>
          </a:p>
          <a:p>
            <a:endParaRPr lang="en" sz="1600" noProof="1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  <a:p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==================== FAILURES ===================</a:t>
            </a:r>
          </a:p>
          <a:p>
            <a:r>
              <a:rPr lang="en" sz="1600" noProof="1">
                <a:solidFill>
                  <a:srgbClr val="FF0000"/>
                </a:solidFill>
                <a:effectLst/>
                <a:latin typeface="Andale Mono" panose="020B0509000000000004" pitchFamily="49" charset="0"/>
              </a:rPr>
              <a:t>__________________ test_a_tuple _________________</a:t>
            </a:r>
            <a:endParaRPr lang="en" sz="1600" noProof="1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  <a:p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a_tuple = (1, 'foo', None, {'bar': 23})</a:t>
            </a:r>
          </a:p>
          <a:p>
            <a:endParaRPr lang="en" sz="1600" noProof="1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  <a:p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    </a:t>
            </a:r>
            <a:r>
              <a:rPr lang="en" sz="1600" noProof="1">
                <a:solidFill>
                  <a:srgbClr val="00B0F0"/>
                </a:solidFill>
                <a:effectLst/>
                <a:latin typeface="Andale Mono" panose="020B0509000000000004" pitchFamily="49" charset="0"/>
              </a:rPr>
              <a:t>def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</a:t>
            </a:r>
            <a:r>
              <a:rPr lang="en" sz="1600" noProof="1">
                <a:solidFill>
                  <a:srgbClr val="2FE71A"/>
                </a:solidFill>
                <a:effectLst/>
                <a:latin typeface="Andale Mono" panose="020B0509000000000004" pitchFamily="49" charset="0"/>
              </a:rPr>
              <a:t>test_a_tuple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(a_tuple):</a:t>
            </a:r>
          </a:p>
          <a:p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    </a:t>
            </a:r>
            <a:r>
              <a:rPr lang="en" sz="1600" noProof="1">
                <a:solidFill>
                  <a:srgbClr val="6F6F6F"/>
                </a:solidFill>
                <a:effectLst/>
                <a:latin typeface="Andale Mono" panose="020B0509000000000004" pitchFamily="49" charset="0"/>
              </a:rPr>
              <a:t>    </a:t>
            </a:r>
            <a:r>
              <a:rPr lang="en" sz="1600" noProof="1">
                <a:solidFill>
                  <a:srgbClr val="9FA01C"/>
                </a:solidFill>
                <a:effectLst/>
                <a:latin typeface="Andale Mono" panose="020B0509000000000004" pitchFamily="49" charset="0"/>
              </a:rPr>
              <a:t>"""Demo the a_tuple fixture."""</a:t>
            </a:r>
          </a:p>
          <a:p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&gt;       </a:t>
            </a:r>
            <a:r>
              <a:rPr lang="en" sz="1600" noProof="1">
                <a:solidFill>
                  <a:srgbClr val="00B0F0"/>
                </a:solidFill>
                <a:effectLst/>
                <a:latin typeface="Andale Mono" panose="020B0509000000000004" pitchFamily="49" charset="0"/>
              </a:rPr>
              <a:t>assert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a_tuple[</a:t>
            </a:r>
            <a:r>
              <a:rPr lang="en" sz="1600" noProof="1">
                <a:solidFill>
                  <a:srgbClr val="00B0F0"/>
                </a:solidFill>
                <a:effectLst/>
                <a:latin typeface="Andale Mono" panose="020B0509000000000004" pitchFamily="49" charset="0"/>
              </a:rPr>
              <a:t>3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][</a:t>
            </a:r>
            <a:r>
              <a:rPr lang="en" sz="1600" noProof="1">
                <a:solidFill>
                  <a:srgbClr val="9FA01C"/>
                </a:solidFill>
                <a:effectLst/>
                <a:latin typeface="Andale Mono" panose="020B0509000000000004" pitchFamily="49" charset="0"/>
              </a:rPr>
              <a:t>'bar'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] == </a:t>
            </a:r>
            <a:r>
              <a:rPr lang="en" sz="1600" noProof="1">
                <a:solidFill>
                  <a:srgbClr val="00B0F0"/>
                </a:solidFill>
                <a:effectLst/>
                <a:latin typeface="Andale Mono" panose="020B0509000000000004" pitchFamily="49" charset="0"/>
              </a:rPr>
              <a:t>32</a:t>
            </a:r>
          </a:p>
          <a:p>
            <a:r>
              <a:rPr lang="en" sz="1600" noProof="1">
                <a:solidFill>
                  <a:srgbClr val="FF0000"/>
                </a:solidFill>
                <a:effectLst/>
                <a:latin typeface="Andale Mono" panose="020B0509000000000004" pitchFamily="49" charset="0"/>
              </a:rPr>
              <a:t>E       assert 23 == 32</a:t>
            </a:r>
            <a:b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</a:br>
            <a:endParaRPr lang="en" sz="1600" noProof="1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  <a:p>
            <a:r>
              <a:rPr lang="en" sz="1600" noProof="1">
                <a:solidFill>
                  <a:srgbClr val="FF0000"/>
                </a:solidFill>
                <a:effectLst/>
                <a:latin typeface="Andale Mono" panose="020B0509000000000004" pitchFamily="49" charset="0"/>
              </a:rPr>
              <a:t>test_fixtures.py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:38: AssertionError</a:t>
            </a:r>
          </a:p>
          <a:p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============ short test summary info ============</a:t>
            </a:r>
          </a:p>
          <a:p>
            <a:r>
              <a:rPr lang="en" sz="1600" noProof="1">
                <a:solidFill>
                  <a:srgbClr val="FF0000"/>
                </a:solidFill>
                <a:effectLst/>
                <a:latin typeface="Andale Mono" panose="020B0509000000000004" pitchFamily="49" charset="0"/>
              </a:rPr>
              <a:t>FAILED</a:t>
            </a:r>
            <a:r>
              <a:rPr lang="en" sz="1600" noProof="1">
                <a:solidFill>
                  <a:srgbClr val="2FFF12"/>
                </a:solidFill>
                <a:latin typeface="Andale Mono" panose="020B0509000000000004" pitchFamily="49" charset="0"/>
              </a:rPr>
              <a:t> </a:t>
            </a:r>
            <a:r>
              <a:rPr lang="en" sz="1600" noProof="1">
                <a:solidFill>
                  <a:srgbClr val="00FF00"/>
                </a:solidFill>
                <a:effectLst/>
                <a:latin typeface="Andale Mono" panose="020B0509000000000004" pitchFamily="49" charset="0"/>
              </a:rPr>
              <a:t>test_a_tuple</a:t>
            </a:r>
            <a:r>
              <a:rPr lang="en" sz="1600" noProof="1">
                <a:solidFill>
                  <a:srgbClr val="2FFF12"/>
                </a:solidFill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assert 23 == 32</a:t>
            </a:r>
          </a:p>
          <a:p>
            <a:r>
              <a:rPr lang="en" sz="1600" noProof="1">
                <a:solidFill>
                  <a:srgbClr val="FF0000"/>
                </a:solidFill>
                <a:effectLst/>
                <a:latin typeface="Andale Mono" panose="020B0509000000000004" pitchFamily="49" charset="0"/>
              </a:rPr>
              <a:t>============== 1 failed in 0.07s ================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9F526F-8535-7F7F-A593-F36FDD5BAB90}"/>
              </a:ext>
            </a:extLst>
          </p:cNvPr>
          <p:cNvSpPr txBox="1"/>
          <p:nvPr/>
        </p:nvSpPr>
        <p:spPr>
          <a:xfrm>
            <a:off x="221609" y="2168343"/>
            <a:ext cx="5465959" cy="25853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sz="1800" b="1" noProof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</a:t>
            </a:r>
            <a:r>
              <a:rPr lang="en-US" sz="1800" b="1" noProof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b="1" i="1" noProof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ch3/test_fixtures.py</a:t>
            </a:r>
            <a:br>
              <a:rPr lang="en" sz="1800" i="1" noProof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18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@pytest.fixture()</a:t>
            </a:r>
            <a:br>
              <a:rPr lang="ru-RU" sz="18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a_tuple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  <a:r>
              <a:rPr lang="ru-RU" sz="18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Вернуть что-</a:t>
            </a:r>
            <a:r>
              <a:rPr lang="en-US" sz="18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т</a:t>
            </a:r>
            <a:r>
              <a:rPr lang="ru-RU" sz="18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о интересное"""</a:t>
            </a:r>
            <a:br>
              <a:rPr lang="en-US" sz="18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" sz="18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8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'foo'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8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{</a:t>
            </a:r>
            <a:r>
              <a:rPr lang="en" sz="18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'bar'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sz="18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23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  <a:b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test_a_tuple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8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a_tuple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"""Demo the a_tuple fixture."""</a:t>
            </a:r>
            <a:br>
              <a:rPr lang="en" sz="18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a_tuple[</a:t>
            </a:r>
            <a:r>
              <a:rPr lang="en" sz="18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" sz="18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'bar'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== </a:t>
            </a:r>
            <a:r>
              <a:rPr lang="en" sz="18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8B7EE9-1BF0-BF19-527A-57E6549A98D3}"/>
              </a:ext>
            </a:extLst>
          </p:cNvPr>
          <p:cNvSpPr txBox="1"/>
          <p:nvPr/>
        </p:nvSpPr>
        <p:spPr>
          <a:xfrm>
            <a:off x="221609" y="4917510"/>
            <a:ext cx="546595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1800" dirty="0"/>
              <a:t>Вместе с разделом трассировки стека </a:t>
            </a:r>
            <a:r>
              <a:rPr lang="en" sz="1800" dirty="0"/>
              <a:t>pytest </a:t>
            </a:r>
            <a:r>
              <a:rPr lang="ru-RU" sz="1800" dirty="0"/>
              <a:t>отображает параметры значения функции, вызвавшей исключение или не прошедшей </a:t>
            </a:r>
            <a:r>
              <a:rPr lang="en" sz="1800" dirty="0"/>
              <a:t>assert. </a:t>
            </a:r>
            <a:r>
              <a:rPr lang="ru-RU" sz="1800" dirty="0"/>
              <a:t>В случае проведения тестов фикстуры — это параметры для теста, поэтому о них сообщается с помощью трассировки стека.</a:t>
            </a:r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16594255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29C7CE-92D5-BF7C-1110-7341EF229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484" y="61628"/>
            <a:ext cx="11729993" cy="714448"/>
          </a:xfrm>
        </p:spPr>
        <p:txBody>
          <a:bodyPr>
            <a:normAutofit/>
          </a:bodyPr>
          <a:lstStyle/>
          <a:p>
            <a:r>
              <a:rPr lang="ru-RU" dirty="0"/>
              <a:t>Использование множества (вложенных) фикстур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978A1C-A580-8B0B-2C35-691D83AE1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294" y="794479"/>
            <a:ext cx="6731643" cy="6063521"/>
          </a:xfr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1600" b="1" i="1" noProof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ch3/a/tasks_proj/tests/conftest.py</a:t>
            </a:r>
            <a:endParaRPr lang="ru-RU" sz="1600" b="1" i="1" noProof="1">
              <a:solidFill>
                <a:srgbClr val="333333"/>
              </a:solidFill>
              <a:effectLst/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6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@pytest.fixture()</a:t>
            </a:r>
            <a:br>
              <a:rPr lang="ru-RU" sz="16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tasks_just_a_few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ru-RU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6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  <a:r>
              <a:rPr lang="ru-RU" sz="16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Все резюме и владельцы уникальны."""</a:t>
            </a:r>
            <a:br>
              <a:rPr lang="ru-RU" sz="16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6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6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br>
              <a:rPr lang="ru-RU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Task(</a:t>
            </a:r>
            <a:r>
              <a:rPr lang="en" sz="16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'Write some code'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6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'Brian'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6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ru-RU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Task(</a:t>
            </a:r>
            <a:r>
              <a:rPr lang="en" sz="16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"Code review Brian's code"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6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'Katie'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6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ru-RU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Task(</a:t>
            </a:r>
            <a:r>
              <a:rPr lang="en" sz="16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'Fix what Brian did'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6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'Michelle'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6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ru-RU" sz="1600" b="1" noProof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600" b="1" noProof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@pytest.fixture()</a:t>
            </a:r>
            <a:br>
              <a:rPr lang="ru-RU" sz="16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db_with_3_tasks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tasks_db, tasks_just_a_few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ru-RU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6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  <a:r>
              <a:rPr lang="ru-RU" sz="16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Подключение БД с 3 задачами, все уникальны."""</a:t>
            </a:r>
            <a:br>
              <a:rPr lang="ru-RU" sz="16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6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6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 </a:t>
            </a:r>
            <a:r>
              <a:rPr lang="en" sz="16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tasks_just_a_few:</a:t>
            </a:r>
            <a:br>
              <a:rPr lang="ru-RU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tasks.add(t)</a:t>
            </a:r>
            <a:br>
              <a:rPr lang="ru-RU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600" b="0" i="1" noProof="1">
                <a:solidFill>
                  <a:srgbClr val="4D4D4C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</a:t>
            </a:r>
            <a:r>
              <a:rPr lang="en-US" sz="1600" b="0" i="1" noProof="1">
                <a:solidFill>
                  <a:srgbClr val="4D4D4C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600" b="1" i="1" noProof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ch3/a/tasks_proj/tests/func/test_add.py</a:t>
            </a:r>
            <a:endParaRPr lang="en-US" sz="1600" i="1" noProof="1">
              <a:solidFill>
                <a:srgbClr val="4D4D4C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6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test_add_increases_count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db_with_3_tasks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ru-RU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6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"""Test tasks.add() </a:t>
            </a:r>
            <a:r>
              <a:rPr lang="ru-RU" sz="16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должен повлиять на </a:t>
            </a:r>
            <a:r>
              <a:rPr lang="en" sz="16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tasks.count()."""</a:t>
            </a:r>
            <a:br>
              <a:rPr lang="ru-RU" sz="16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6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600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GIVEN db </a:t>
            </a:r>
            <a:r>
              <a:rPr lang="ru-RU" sz="1600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с 3 задачами</a:t>
            </a:r>
            <a:br>
              <a:rPr lang="ru-RU" sz="16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6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sz="1600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sz="1600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WHEN </a:t>
            </a:r>
            <a:r>
              <a:rPr lang="ru-RU" sz="1600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добавляется еще одна задача</a:t>
            </a:r>
            <a:br>
              <a:rPr lang="ru-RU" sz="16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6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tasks.add(Task(</a:t>
            </a:r>
            <a:r>
              <a:rPr lang="en" sz="16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'throw a party'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ru-RU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600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THEN </a:t>
            </a:r>
            <a:r>
              <a:rPr lang="ru-RU" sz="1600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счетчик увеличивается на 1</a:t>
            </a:r>
            <a:br>
              <a:rPr lang="ru-RU" sz="16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6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6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tasks.count() == </a:t>
            </a:r>
            <a:r>
              <a:rPr lang="en" sz="16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ru-RU" sz="16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EF4F65-3C97-FC5E-E3F4-9DE1E906411D}"/>
              </a:ext>
            </a:extLst>
          </p:cNvPr>
          <p:cNvSpPr txBox="1"/>
          <p:nvPr/>
        </p:nvSpPr>
        <p:spPr>
          <a:xfrm>
            <a:off x="6605904" y="776076"/>
            <a:ext cx="16294845" cy="418576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" sz="14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$ pytest --setup-show test_add.py::test_add_increases_count</a:t>
            </a:r>
          </a:p>
          <a:p>
            <a:r>
              <a:rPr lang="en" sz="1400" noProof="1">
                <a:solidFill>
                  <a:srgbClr val="00B050"/>
                </a:solidFill>
                <a:effectLst/>
                <a:latin typeface="Andale Mono" panose="020B0509000000000004" pitchFamily="49" charset="0"/>
              </a:rPr>
              <a:t>============ test session starts ============</a:t>
            </a:r>
          </a:p>
          <a:p>
            <a:r>
              <a:rPr lang="en" sz="1400" noProof="1">
                <a:solidFill>
                  <a:srgbClr val="00FF00"/>
                </a:solidFill>
                <a:effectLst/>
                <a:latin typeface="Andale Mono" panose="020B0509000000000004" pitchFamily="49" charset="0"/>
              </a:rPr>
              <a:t>collected 1 item</a:t>
            </a:r>
            <a:br>
              <a:rPr lang="en" sz="14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</a:br>
            <a:endParaRPr lang="en" sz="1400" noProof="1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  <a:p>
            <a:r>
              <a:rPr lang="en" sz="14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test_add.py </a:t>
            </a:r>
          </a:p>
          <a:p>
            <a:r>
              <a:rPr lang="en" sz="14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SETUP    S tmp_path_factory</a:t>
            </a:r>
          </a:p>
          <a:p>
            <a:r>
              <a:rPr lang="en" sz="14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SETUP    F tmp_path (fixtures used: tmp_path_factory)</a:t>
            </a:r>
          </a:p>
          <a:p>
            <a:r>
              <a:rPr lang="en" sz="14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SETUP    F tmpdir (fixtures used: tmp_path)</a:t>
            </a:r>
          </a:p>
          <a:p>
            <a:r>
              <a:rPr lang="en" sz="14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SETUP    F tasks_db (fixtures used: tmpdir)</a:t>
            </a:r>
          </a:p>
          <a:p>
            <a:r>
              <a:rPr lang="en" sz="14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SETUP    F tasks_just_a_few</a:t>
            </a:r>
          </a:p>
          <a:p>
            <a:r>
              <a:rPr lang="en" sz="14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SETUP    F db_with_3_tasks (fixtures used: tasks_db, tasks_just_a_few)</a:t>
            </a:r>
          </a:p>
          <a:p>
            <a:r>
              <a:rPr lang="en" sz="14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func/test_add.py::test_add_increases_count (fixtures used: db_with_3_tasks, request, tasks_db, tasks_just_a_few, tmp_path, tmp_path_factory, tmpdir)</a:t>
            </a:r>
            <a:r>
              <a:rPr lang="en" sz="1400" noProof="1">
                <a:solidFill>
                  <a:srgbClr val="2FB41D"/>
                </a:solidFill>
                <a:effectLst/>
                <a:latin typeface="Andale Mono" panose="020B0509000000000004" pitchFamily="49" charset="0"/>
              </a:rPr>
              <a:t>.</a:t>
            </a:r>
            <a:endParaRPr lang="en" sz="1400" noProof="1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  <a:p>
            <a:r>
              <a:rPr lang="en" sz="14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TEARDOWN F db_with_3_tasks</a:t>
            </a:r>
          </a:p>
          <a:p>
            <a:r>
              <a:rPr lang="en" sz="14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TEARDOWN F tasks_just_a_few</a:t>
            </a:r>
          </a:p>
          <a:p>
            <a:r>
              <a:rPr lang="en" sz="14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TEARDOWN F tasks_db</a:t>
            </a:r>
          </a:p>
          <a:p>
            <a:r>
              <a:rPr lang="en" sz="14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TEARDOWN F tmpdir</a:t>
            </a:r>
          </a:p>
          <a:p>
            <a:r>
              <a:rPr lang="en" sz="14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TEARDOWN F tmp_path</a:t>
            </a:r>
          </a:p>
          <a:p>
            <a:r>
              <a:rPr lang="en" sz="14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TEARDOWN S tmp_path_factory</a:t>
            </a:r>
          </a:p>
          <a:p>
            <a:r>
              <a:rPr lang="en" sz="1400" noProof="1">
                <a:solidFill>
                  <a:srgbClr val="2FB41D"/>
                </a:solidFill>
                <a:effectLst/>
                <a:latin typeface="Andale Mono" panose="020B0509000000000004" pitchFamily="49" charset="0"/>
              </a:rPr>
              <a:t>============== 1 passed in 0.01s ============</a:t>
            </a:r>
          </a:p>
        </p:txBody>
      </p:sp>
    </p:spTree>
    <p:extLst>
      <p:ext uri="{BB962C8B-B14F-4D97-AF65-F5344CB8AC3E}">
        <p14:creationId xmlns:p14="http://schemas.microsoft.com/office/powerpoint/2010/main" val="12074759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EFFB9-12F7-8418-F678-DDDAD5F49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39" y="154181"/>
            <a:ext cx="11874661" cy="556601"/>
          </a:xfrm>
        </p:spPr>
        <p:txBody>
          <a:bodyPr>
            <a:normAutofit fontScale="90000"/>
          </a:bodyPr>
          <a:lstStyle/>
          <a:p>
            <a:r>
              <a:rPr lang="ru-RU" dirty="0"/>
              <a:t>Областей</a:t>
            </a:r>
            <a:r>
              <a:rPr lang="en-US" dirty="0"/>
              <a:t> </a:t>
            </a:r>
            <a:r>
              <a:rPr lang="ru-RU" dirty="0"/>
              <a:t>применимости (</a:t>
            </a:r>
            <a:r>
              <a:rPr lang="en" dirty="0"/>
              <a:t>Scope) </a:t>
            </a:r>
            <a:r>
              <a:rPr lang="ru-RU" dirty="0"/>
              <a:t>фикстур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865D56-484F-2406-ED3A-261C70BD7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591" y="751878"/>
            <a:ext cx="6830145" cy="6007736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lnSpc>
                <a:spcPct val="110000"/>
              </a:lnSpc>
              <a:buNone/>
            </a:pPr>
            <a:r>
              <a:rPr lang="ru-RU" sz="2200" dirty="0"/>
              <a:t>Фикстуры включают в себя необязательный параметр под названием </a:t>
            </a:r>
            <a:r>
              <a:rPr lang="en" sz="2200" dirty="0"/>
              <a:t>scope, </a:t>
            </a:r>
            <a:r>
              <a:rPr lang="ru-RU" sz="2200" dirty="0"/>
              <a:t>который определяет, когда фикстура применяется</a:t>
            </a:r>
            <a:r>
              <a:rPr lang="en" sz="2200" dirty="0"/>
              <a:t>. Scope </a:t>
            </a:r>
            <a:r>
              <a:rPr lang="ru-RU" sz="2200" dirty="0"/>
              <a:t>по умолчанию — это функция.</a:t>
            </a:r>
          </a:p>
          <a:p>
            <a:pPr marL="0" indent="0" algn="l">
              <a:lnSpc>
                <a:spcPct val="110000"/>
              </a:lnSpc>
              <a:spcBef>
                <a:spcPts val="500"/>
              </a:spcBef>
              <a:buNone/>
            </a:pPr>
            <a:r>
              <a:rPr lang="ru-RU" sz="2200" dirty="0"/>
              <a:t>Варианты значений </a:t>
            </a:r>
            <a:r>
              <a:rPr lang="en-US" sz="2200" dirty="0"/>
              <a:t>s</a:t>
            </a:r>
            <a:r>
              <a:rPr lang="en" sz="2200" dirty="0"/>
              <a:t>cope:</a:t>
            </a:r>
            <a:endParaRPr lang="ru-RU" sz="2200" dirty="0"/>
          </a:p>
          <a:p>
            <a:pPr algn="l">
              <a:lnSpc>
                <a:spcPct val="110000"/>
              </a:lnSpc>
              <a:spcBef>
                <a:spcPts val="500"/>
              </a:spcBef>
            </a:pPr>
            <a:r>
              <a:rPr lang="en" sz="2200" i="1" dirty="0"/>
              <a:t>scope='function'</a:t>
            </a:r>
          </a:p>
          <a:p>
            <a:pPr marL="457200" lvl="1" indent="0">
              <a:lnSpc>
                <a:spcPct val="110000"/>
              </a:lnSpc>
              <a:spcBef>
                <a:spcPts val="200"/>
              </a:spcBef>
              <a:buNone/>
            </a:pPr>
            <a:r>
              <a:rPr lang="ru-RU" sz="1700" dirty="0"/>
              <a:t>Выполняется </a:t>
            </a:r>
            <a:r>
              <a:rPr lang="ru-RU" sz="1700" b="1" dirty="0"/>
              <a:t>один раз для каждой функции теста</a:t>
            </a:r>
            <a:r>
              <a:rPr lang="ru-RU" sz="1700" dirty="0"/>
              <a:t>. Часть </a:t>
            </a:r>
            <a:r>
              <a:rPr lang="en" sz="1700" dirty="0"/>
              <a:t>setup </a:t>
            </a:r>
            <a:r>
              <a:rPr lang="ru-RU" sz="1700" dirty="0"/>
              <a:t>запускается перед каждым тестом с помощью </a:t>
            </a:r>
            <a:r>
              <a:rPr lang="en" sz="1700" dirty="0"/>
              <a:t>fixture. </a:t>
            </a:r>
            <a:r>
              <a:rPr lang="ru-RU" sz="1700" dirty="0"/>
              <a:t>Часть </a:t>
            </a:r>
            <a:r>
              <a:rPr lang="en" sz="1700" dirty="0"/>
              <a:t>teardown </a:t>
            </a:r>
            <a:r>
              <a:rPr lang="ru-RU" sz="1700" dirty="0"/>
              <a:t>запускается после каждого теста с использованием </a:t>
            </a:r>
            <a:r>
              <a:rPr lang="en" sz="1700" dirty="0"/>
              <a:t>fixture. </a:t>
            </a:r>
            <a:r>
              <a:rPr lang="ru-RU" sz="1700" dirty="0"/>
              <a:t>Это область </a:t>
            </a:r>
            <a:r>
              <a:rPr lang="ru-RU" sz="1700" b="1" dirty="0"/>
              <a:t>используется по умолчанию</a:t>
            </a:r>
            <a:r>
              <a:rPr lang="ru-RU" sz="1700" dirty="0"/>
              <a:t>, если параметр </a:t>
            </a:r>
            <a:r>
              <a:rPr lang="en" sz="1700" dirty="0"/>
              <a:t>scope </a:t>
            </a:r>
            <a:r>
              <a:rPr lang="ru-RU" sz="1700" dirty="0"/>
              <a:t>не указан.</a:t>
            </a:r>
          </a:p>
          <a:p>
            <a:pPr algn="l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" sz="2200" i="1" dirty="0"/>
              <a:t>scope='class'</a:t>
            </a:r>
          </a:p>
          <a:p>
            <a:pPr marL="457200" lvl="1" indent="0">
              <a:lnSpc>
                <a:spcPct val="110000"/>
              </a:lnSpc>
              <a:spcBef>
                <a:spcPts val="200"/>
              </a:spcBef>
              <a:buNone/>
            </a:pPr>
            <a:r>
              <a:rPr lang="ru-RU" sz="1700" dirty="0"/>
              <a:t>Выполняется один раз </a:t>
            </a:r>
            <a:r>
              <a:rPr lang="ru-RU" sz="1700" b="1" dirty="0"/>
              <a:t>для каждого тестового класса</a:t>
            </a:r>
            <a:r>
              <a:rPr lang="ru-RU" sz="1700" dirty="0"/>
              <a:t>, независимо от количества тестовых методов в классе.</a:t>
            </a:r>
          </a:p>
          <a:p>
            <a:pPr algn="l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" sz="2200" i="1" dirty="0"/>
              <a:t>scope='module'</a:t>
            </a:r>
          </a:p>
          <a:p>
            <a:pPr marL="457200" lvl="1" indent="0">
              <a:lnSpc>
                <a:spcPct val="110000"/>
              </a:lnSpc>
              <a:spcBef>
                <a:spcPts val="200"/>
              </a:spcBef>
              <a:buNone/>
            </a:pPr>
            <a:r>
              <a:rPr lang="ru-RU" sz="1700" dirty="0"/>
              <a:t>Выполняется один раз </a:t>
            </a:r>
            <a:r>
              <a:rPr lang="ru-RU" sz="1700" b="1" dirty="0"/>
              <a:t>для каждого модуля</a:t>
            </a:r>
            <a:r>
              <a:rPr lang="ru-RU" sz="1700" dirty="0"/>
              <a:t>, независимо от того, сколько тестовых функций или методов или других фикстур при использовании модуля.</a:t>
            </a:r>
          </a:p>
          <a:p>
            <a:pPr algn="l">
              <a:lnSpc>
                <a:spcPct val="11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" sz="2200" i="1" dirty="0"/>
              <a:t>scope='session'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ru-RU" sz="1700" dirty="0"/>
              <a:t>Выполняется </a:t>
            </a:r>
            <a:r>
              <a:rPr lang="ru-RU" sz="1700" b="1" dirty="0"/>
              <a:t>один раз за сеанс</a:t>
            </a:r>
            <a:r>
              <a:rPr lang="ru-RU" sz="1700" dirty="0"/>
              <a:t>. Все методы и функции тестирования, использующие фикстуру области сеанса, используют один вызов </a:t>
            </a:r>
            <a:r>
              <a:rPr lang="en" sz="1700" dirty="0"/>
              <a:t>setup </a:t>
            </a:r>
            <a:r>
              <a:rPr lang="ru-RU" sz="1700" dirty="0"/>
              <a:t>и </a:t>
            </a:r>
            <a:r>
              <a:rPr lang="en" sz="1700" dirty="0"/>
              <a:t>teardown.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F65FD8-C6BB-A463-1684-359A014AC645}"/>
              </a:ext>
            </a:extLst>
          </p:cNvPr>
          <p:cNvSpPr txBox="1"/>
          <p:nvPr/>
        </p:nvSpPr>
        <p:spPr>
          <a:xfrm>
            <a:off x="7146169" y="751878"/>
            <a:ext cx="5045831" cy="60939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" sz="15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"""Demo fixture scope."""</a:t>
            </a:r>
            <a:endParaRPr lang="en" sz="1500" noProof="1">
              <a:solidFill>
                <a:srgbClr val="4D4D4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n" sz="1500" b="1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5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pytest</a:t>
            </a:r>
            <a:b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5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@pytest.fixture(scope=</a:t>
            </a:r>
            <a:r>
              <a:rPr lang="en" sz="15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'function'</a:t>
            </a:r>
            <a:r>
              <a:rPr lang="en" sz="15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5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5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5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func_scope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5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"""A function scope fixture."""</a:t>
            </a:r>
            <a:endParaRPr lang="en" sz="1500" noProof="1">
              <a:solidFill>
                <a:srgbClr val="4D4D4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" sz="1500" b="0" i="0" noProof="1">
              <a:solidFill>
                <a:srgbClr val="4D4D4C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sz="15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@pytest.fixture(scope=</a:t>
            </a:r>
            <a:r>
              <a:rPr lang="en" sz="15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'module'</a:t>
            </a:r>
            <a:r>
              <a:rPr lang="en" sz="15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5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5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5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mod_scope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5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"""A module scope fixture."""</a:t>
            </a:r>
            <a:br>
              <a:rPr lang="en" sz="15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5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5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@pytest.fixture(scope=</a:t>
            </a:r>
            <a:r>
              <a:rPr lang="en" sz="15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'session'</a:t>
            </a:r>
            <a:r>
              <a:rPr lang="en" sz="15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5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5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5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sess_scope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5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"""A session scope fixture."""</a:t>
            </a:r>
            <a:br>
              <a:rPr lang="en" sz="15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5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5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@pytest.fixture(scope=</a:t>
            </a:r>
            <a:r>
              <a:rPr lang="en" sz="15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'class'</a:t>
            </a:r>
            <a:r>
              <a:rPr lang="en" sz="15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5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5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5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class_scope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5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"""A class scope fixture."""</a:t>
            </a:r>
            <a:br>
              <a:rPr lang="ru-RU" sz="15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5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5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5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test_1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5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sess_scope, mod_scope, func_scope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endParaRPr lang="ru-RU" sz="1500" b="0" i="0" noProof="1">
              <a:solidFill>
                <a:srgbClr val="4D4D4C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5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5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  <a:r>
              <a:rPr lang="ru-RU" sz="15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Тест с использованием</a:t>
            </a:r>
            <a:br>
              <a:rPr lang="ru-RU" sz="15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5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сессий, модулей и функций."""</a:t>
            </a:r>
            <a:br>
              <a:rPr lang="ru-RU" sz="15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5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5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5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test_2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5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sess_scope, mod_scope, func_scope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endParaRPr lang="ru-RU" sz="1500" b="0" i="0" noProof="1">
              <a:solidFill>
                <a:srgbClr val="4D4D4C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5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5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  <a:r>
              <a:rPr lang="ru-RU" sz="15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Ещё тест"""</a:t>
            </a:r>
            <a:endParaRPr lang="en" sz="15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729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CAC40B7-B9D9-1B7B-3F9F-9B46CC24A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0917" y="305068"/>
            <a:ext cx="6848388" cy="6442973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" sz="17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pytest --setup-show test_scope.py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7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======================== test session starts ========================</a:t>
            </a:r>
          </a:p>
          <a:p>
            <a:pPr marL="0" indent="0">
              <a:spcBef>
                <a:spcPts val="0"/>
              </a:spcBef>
              <a:buNone/>
            </a:pPr>
            <a:endParaRPr lang="en" sz="1700" noProof="1">
              <a:solidFill>
                <a:srgbClr val="00FA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17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collected 4 items</a:t>
            </a:r>
          </a:p>
          <a:p>
            <a:pPr marL="0" indent="0">
              <a:spcBef>
                <a:spcPts val="0"/>
              </a:spcBef>
              <a:buNone/>
            </a:pPr>
            <a:endParaRPr lang="en" sz="1700" noProof="1">
              <a:solidFill>
                <a:srgbClr val="00FA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17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test_scope.py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7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SETUP    S sess_scope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7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SETUP    M mod_scope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7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SETUP    F func_scope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7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test_scope.py::test_1 (fixtures used: func_scope, mod_scope, sess_scope).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7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TEARDOWN F func_scope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7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SETUP    F func_scope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7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test_scope.py::test_2 (fixtures used: func_scope, mod_scope, sess_scope).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7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TEARDOWN F func_scope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7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SETUP    C class_scope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7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test_scope.py::TestSomething::()::test_3 (fixtures used: class_scope).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7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test_scope.py::TestSomething::()::test_4 (fixtures used: class_scope).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7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TEARDOWN C class_scope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7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TEARDOWN M mod_scope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7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TEARDOWN S sess_scope</a:t>
            </a:r>
          </a:p>
          <a:p>
            <a:pPr marL="0" indent="0">
              <a:spcBef>
                <a:spcPts val="0"/>
              </a:spcBef>
              <a:buNone/>
            </a:pPr>
            <a:endParaRPr lang="en" sz="1700" noProof="1">
              <a:solidFill>
                <a:srgbClr val="00FA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17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===================== 4 passed in 0.11 seconds =====================</a:t>
            </a:r>
          </a:p>
          <a:p>
            <a:pPr marL="0" indent="0">
              <a:buNone/>
            </a:pPr>
            <a:r>
              <a:rPr lang="ru-RU" sz="17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17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— session, M — module, F — function, C — class</a:t>
            </a:r>
            <a:endParaRPr lang="ru-RU" sz="1700" noProof="1">
              <a:solidFill>
                <a:srgbClr val="00FA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48ABAC-1474-11A2-5091-21ECBE355091}"/>
              </a:ext>
            </a:extLst>
          </p:cNvPr>
          <p:cNvSpPr txBox="1"/>
          <p:nvPr/>
        </p:nvSpPr>
        <p:spPr>
          <a:xfrm>
            <a:off x="120572" y="109959"/>
            <a:ext cx="5078152" cy="655891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" sz="15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"""Demo fixture scope."""</a:t>
            </a:r>
            <a:endParaRPr lang="en" sz="1500" noProof="1">
              <a:solidFill>
                <a:srgbClr val="4D4D4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br>
              <a:rPr lang="en" sz="1500" b="1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5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pytest</a:t>
            </a:r>
            <a:b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5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@pytest.fixture(scope=</a:t>
            </a:r>
            <a:r>
              <a:rPr lang="en" sz="15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'function'</a:t>
            </a:r>
            <a:r>
              <a:rPr lang="en" sz="15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5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5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5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func_scope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5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"""A function scope fixture."""</a:t>
            </a:r>
            <a:endParaRPr lang="en" sz="1500" noProof="1">
              <a:solidFill>
                <a:srgbClr val="4D4D4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endParaRPr lang="en" sz="1500" b="0" i="0" noProof="1">
              <a:solidFill>
                <a:srgbClr val="4D4D4C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" sz="15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@pytest.fixture(scope=</a:t>
            </a:r>
            <a:r>
              <a:rPr lang="en" sz="15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'module'</a:t>
            </a:r>
            <a:r>
              <a:rPr lang="en" sz="15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5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5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5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mod_scope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5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"""A module scope fixture."""</a:t>
            </a:r>
            <a:br>
              <a:rPr lang="en" sz="15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5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5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@pytest.fixture(scope=</a:t>
            </a:r>
            <a:r>
              <a:rPr lang="en" sz="15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'session'</a:t>
            </a:r>
            <a:r>
              <a:rPr lang="en" sz="15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5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5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5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sess_scope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5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"""A session scope fixture."""</a:t>
            </a:r>
            <a:br>
              <a:rPr lang="en" sz="15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5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5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@pytest.fixture(scope=</a:t>
            </a:r>
            <a:r>
              <a:rPr lang="en" sz="15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'class'</a:t>
            </a:r>
            <a:r>
              <a:rPr lang="en" sz="15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5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5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5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class_scope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5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"""A class scope fixture."""</a:t>
            </a:r>
            <a:br>
              <a:rPr lang="ru-RU" sz="15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5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5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5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test_1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5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sess_scope, mod_scope, func_scope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endParaRPr lang="ru-RU" sz="1500" b="0" i="0" noProof="1">
              <a:solidFill>
                <a:srgbClr val="4D4D4C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ru-RU" sz="15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5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  <a:r>
              <a:rPr lang="en-US" sz="15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</a:t>
            </a:r>
            <a:r>
              <a:rPr lang="ru-RU" sz="15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session</a:t>
            </a:r>
            <a:r>
              <a:rPr lang="ru-RU" sz="15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5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module</a:t>
            </a:r>
            <a:r>
              <a:rPr lang="ru-RU" sz="15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&amp; func scope</a:t>
            </a:r>
            <a:r>
              <a:rPr lang="ru-RU" sz="15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."""</a:t>
            </a:r>
            <a:br>
              <a:rPr lang="ru-RU" sz="15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5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5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5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test_2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5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sess_scope, mod_scope, func_scope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endParaRPr lang="ru-RU" sz="1500" b="0" i="0" noProof="1">
              <a:solidFill>
                <a:srgbClr val="4D4D4C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ru-RU" sz="15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5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  <a:r>
              <a:rPr lang="ru-RU" sz="15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Ещё тест"""</a:t>
            </a:r>
          </a:p>
          <a:p>
            <a:pPr>
              <a:lnSpc>
                <a:spcPct val="80000"/>
              </a:lnSpc>
            </a:pPr>
            <a:endParaRPr lang="ru-RU" sz="1500" noProof="1">
              <a:solidFill>
                <a:srgbClr val="718C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" sz="15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@pytest.mark.usefixtures(</a:t>
            </a:r>
            <a:r>
              <a:rPr lang="en" sz="15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'class_scope'</a:t>
            </a:r>
            <a:r>
              <a:rPr lang="en" sz="15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15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5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5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TestSomething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ru-RU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5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"""Demo class scope fixtures."""</a:t>
            </a:r>
            <a:br>
              <a:rPr lang="ru-RU" sz="15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5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5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5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test_3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5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ru-RU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sz="15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"""use a class scope fixture."""</a:t>
            </a:r>
            <a:br>
              <a:rPr lang="ru-RU" sz="15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5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5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5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5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test_4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5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ru-RU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sz="15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"""multiple tests are more fun."""</a:t>
            </a:r>
            <a:endParaRPr lang="en" sz="15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7346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C0EAA5-D1D0-C735-FE4F-C33887064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20" y="288207"/>
            <a:ext cx="6477000" cy="701675"/>
          </a:xfrm>
        </p:spPr>
        <p:txBody>
          <a:bodyPr>
            <a:normAutofit/>
          </a:bodyPr>
          <a:lstStyle/>
          <a:p>
            <a:r>
              <a:rPr lang="ru-RU" sz="4000" dirty="0"/>
              <a:t>Оптимизация </a:t>
            </a:r>
            <a:r>
              <a:rPr lang="en-US" sz="4000" dirty="0"/>
              <a:t>s</a:t>
            </a:r>
            <a:r>
              <a:rPr lang="en" sz="4000" dirty="0"/>
              <a:t>cope </a:t>
            </a:r>
            <a:r>
              <a:rPr lang="ru-RU" sz="4000" dirty="0"/>
              <a:t>фикстур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CE2890-FF76-916C-480F-2F806E8F4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920" y="1137920"/>
            <a:ext cx="6477000" cy="497840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1500" i="0" noProof="1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ch3/b/tasks_proj/tests/conftest.pyb</a:t>
            </a:r>
            <a:br>
              <a:rPr lang="en" sz="1500" i="0" noProof="1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br>
              <a:rPr lang="en" sz="1500" i="0" noProof="1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15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"""Define some fixtures to use in the project."""</a:t>
            </a:r>
            <a:br>
              <a:rPr lang="en" sz="15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5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pytest</a:t>
            </a:r>
            <a:b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5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tasks</a:t>
            </a:r>
            <a:b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5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tasks </a:t>
            </a:r>
            <a:r>
              <a:rPr lang="en" sz="15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Task</a:t>
            </a:r>
            <a:b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5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@pytest.fixture(scope=</a:t>
            </a:r>
            <a:r>
              <a:rPr lang="en" sz="15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'session'</a:t>
            </a:r>
            <a:r>
              <a:rPr lang="en" sz="15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5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5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5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tasks_db_session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5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tmpdir_factory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5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"""Connect to db before tests, disconnect after."""</a:t>
            </a:r>
            <a:br>
              <a:rPr lang="ru-RU" sz="15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5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temp_dir = tmpdir_factory.mktemp(</a:t>
            </a:r>
            <a:r>
              <a:rPr lang="en" sz="15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'temp'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tasks.start_tasks_db(</a:t>
            </a:r>
            <a:r>
              <a:rPr lang="en" sz="15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(temp_dir), </a:t>
            </a:r>
            <a:r>
              <a:rPr lang="en" sz="15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'tiny'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5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br>
              <a:rPr lang="ru-RU" sz="15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5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5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tasks.stop_tasks_db()</a:t>
            </a:r>
            <a:br>
              <a:rPr lang="ru-RU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5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@pytest.fixture()</a:t>
            </a:r>
            <a:br>
              <a:rPr lang="ru-RU" sz="15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5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5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tasks_db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5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tasks_db_session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ru-RU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5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"""An empty tasks db."""</a:t>
            </a:r>
            <a:br>
              <a:rPr lang="ru-RU" sz="15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5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tasks.delete_all()</a:t>
            </a:r>
            <a:endParaRPr lang="ru-RU" sz="15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B80D58-3B62-6E02-61AF-36E413FB4C12}"/>
              </a:ext>
            </a:extLst>
          </p:cNvPr>
          <p:cNvSpPr txBox="1"/>
          <p:nvPr/>
        </p:nvSpPr>
        <p:spPr>
          <a:xfrm>
            <a:off x="6549136" y="140168"/>
            <a:ext cx="12248866" cy="470898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pytest --setup-show tests/func/test_add.py</a:t>
            </a:r>
            <a:br>
              <a:rPr lang="en" sz="12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================= test session starts =================</a:t>
            </a:r>
            <a:br>
              <a:rPr lang="en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collected 3 items</a:t>
            </a:r>
            <a:br>
              <a:rPr lang="en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tests\func\test_add.py</a:t>
            </a:r>
            <a:br>
              <a:rPr lang="en" sz="12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SETUP S tmpdir_factory</a:t>
            </a:r>
            <a:br>
              <a:rPr lang="en" sz="12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SETUP S tasks_db_session (fixtures used: tmpdir_factory)</a:t>
            </a:r>
            <a:br>
              <a:rPr lang="en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SETUP F tasks_db (fixtures used: tasks_db_session)</a:t>
            </a:r>
            <a:br>
              <a:rPr lang="en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func/test_add.py::test_add_returns_valid_id (fixtures used: tasks_db, tasks_db_session, tmpdir_factory).</a:t>
            </a:r>
            <a:br>
              <a:rPr lang="en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TEARDOWN F tasks_db</a:t>
            </a:r>
            <a:br>
              <a:rPr lang="en" sz="12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2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SETUP F tasks_db (fixtures used: tasks_db_session)</a:t>
            </a:r>
            <a:br>
              <a:rPr lang="en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func/test_add.py::test_added_task_has_id_set (fixtures used: tasks_db, tasks_db_session, tmpdir_factory).</a:t>
            </a:r>
            <a:br>
              <a:rPr lang="en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TEARDOWN F tasks_db</a:t>
            </a:r>
            <a:br>
              <a:rPr lang="en" sz="12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2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SETUP S tasks_just_a_few</a:t>
            </a:r>
            <a:br>
              <a:rPr lang="en" sz="12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2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SETUP F tasks_db (fixtures used: tasks_db_session)</a:t>
            </a:r>
            <a:br>
              <a:rPr lang="en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SETUP F db_with_3_tasks (fixtures used: tasks_db, tasks_just_a_few)</a:t>
            </a:r>
            <a:br>
              <a:rPr lang="en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func/test_add.py::test_add_increases_count (fixtures used: db_with_3_tasks, tasks_db, tasks_db_session, tasks_just_a_few, tmpdir_factory).</a:t>
            </a:r>
            <a:br>
              <a:rPr lang="en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TEARDOWN F db_with_3_tasks</a:t>
            </a:r>
            <a:br>
              <a:rPr lang="en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TEARDOWN F tasks_db</a:t>
            </a:r>
            <a:br>
              <a:rPr lang="en" sz="12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TEARDOWN S tasks_db_session</a:t>
            </a:r>
            <a:br>
              <a:rPr lang="en" sz="12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TEARDOWN S tmpdir_factory</a:t>
            </a:r>
            <a:br>
              <a:rPr lang="en" sz="12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TEARDOWN S tasks_just_a_few</a:t>
            </a:r>
            <a:endParaRPr lang="ru-RU" sz="1200" b="0" i="0" noProof="1">
              <a:solidFill>
                <a:srgbClr val="00FA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n" sz="12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=============== 3 passed in 0.24 seconds ===============</a:t>
            </a:r>
            <a:endParaRPr lang="en" noProof="1">
              <a:solidFill>
                <a:srgbClr val="00FA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536DB6-DF15-E385-A88E-681A67D84CB3}"/>
              </a:ext>
            </a:extLst>
          </p:cNvPr>
          <p:cNvSpPr txBox="1"/>
          <p:nvPr/>
        </p:nvSpPr>
        <p:spPr>
          <a:xfrm>
            <a:off x="6878320" y="5053786"/>
            <a:ext cx="51511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Видим: </a:t>
            </a:r>
            <a:r>
              <a:rPr lang="en" noProof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tasks_db_session</a:t>
            </a:r>
            <a:r>
              <a:rPr lang="en" sz="2000" dirty="0"/>
              <a:t> </a:t>
            </a:r>
            <a:r>
              <a:rPr lang="ru-RU" sz="2000" dirty="0"/>
              <a:t>вызывается один раз за сеанс, а более быстрый </a:t>
            </a:r>
            <a:r>
              <a:rPr lang="en" noProof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task_db</a:t>
            </a:r>
            <a:r>
              <a:rPr lang="en" sz="2000" dirty="0"/>
              <a:t> </a:t>
            </a:r>
            <a:r>
              <a:rPr lang="ru-RU" sz="2000" dirty="0"/>
              <a:t>теперь просто очищает базу данных перед каждым тестом</a:t>
            </a:r>
          </a:p>
        </p:txBody>
      </p:sp>
    </p:spTree>
    <p:extLst>
      <p:ext uri="{BB962C8B-B14F-4D97-AF65-F5344CB8AC3E}">
        <p14:creationId xmlns:p14="http://schemas.microsoft.com/office/powerpoint/2010/main" val="27515481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FA970C-E0B8-40CF-1301-0CB4CA9DD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184319"/>
            <a:ext cx="10515600" cy="701675"/>
          </a:xfrm>
        </p:spPr>
        <p:txBody>
          <a:bodyPr>
            <a:normAutofit/>
          </a:bodyPr>
          <a:lstStyle/>
          <a:p>
            <a:r>
              <a:rPr lang="ru-RU" sz="4000" dirty="0"/>
              <a:t>Использование фикстур с </a:t>
            </a:r>
            <a:r>
              <a:rPr lang="en" sz="4000" dirty="0"/>
              <a:t>usefixtures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0CC448-2AB6-EEB7-D7B2-78BF97351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0" y="1023880"/>
            <a:ext cx="11078029" cy="549075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До сих пор, если вы хотели, чтобы тест использовал фикстуру, то вы помещали её в список параметров.</a:t>
            </a:r>
            <a:br>
              <a:rPr lang="ru-RU" sz="2000" dirty="0"/>
            </a:br>
            <a:r>
              <a:rPr lang="ru-RU" sz="2000" dirty="0"/>
              <a:t>Кроме того, можно отметить тест или класс с помощью</a:t>
            </a:r>
            <a:br>
              <a:rPr lang="ru-RU" sz="2000" b="0" i="0" dirty="0">
                <a:solidFill>
                  <a:srgbClr val="333333"/>
                </a:solidFill>
                <a:effectLst/>
                <a:latin typeface="-apple-system"/>
              </a:rPr>
            </a:br>
            <a:r>
              <a:rPr lang="ru-RU" sz="20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@</a:t>
            </a:r>
            <a:r>
              <a:rPr lang="en" sz="20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pytest.mark.usefixtures('fixture1', 'fixture2')</a:t>
            </a:r>
            <a:r>
              <a:rPr lang="en" sz="2000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  <a:br>
              <a:rPr lang="ru-RU" sz="2000" b="0" i="0" dirty="0">
                <a:solidFill>
                  <a:srgbClr val="333333"/>
                </a:solidFill>
                <a:effectLst/>
                <a:latin typeface="-apple-system"/>
              </a:rPr>
            </a:b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usefixtures</a:t>
            </a:r>
            <a:r>
              <a:rPr lang="en" sz="2000" dirty="0"/>
              <a:t> </a:t>
            </a:r>
            <a:r>
              <a:rPr lang="ru-RU" sz="2000" dirty="0"/>
              <a:t>принимает строку, состоящую из списка фикстур, разделенных запятыми. Это не особо имеет смысл делать с тестовыми функциями (дольше набирать текст), но это хорошо работает для тестовых классов: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Использование </a:t>
            </a:r>
            <a:r>
              <a:rPr lang="en" sz="2000" i="1" dirty="0"/>
              <a:t>usefixtures</a:t>
            </a:r>
            <a:r>
              <a:rPr lang="en" sz="2000" dirty="0"/>
              <a:t> </a:t>
            </a:r>
            <a:r>
              <a:rPr lang="ru-RU" sz="2000" dirty="0"/>
              <a:t>почти то же самое, что указание имени фикстуры в списке параметров метода теста. Единственное отличие состоит в том, что </a:t>
            </a:r>
            <a:r>
              <a:rPr lang="ru-RU" sz="2000" b="1" dirty="0"/>
              <a:t>тест может использовать возвращаемое значение фикстуры, только если оно</a:t>
            </a:r>
            <a:br>
              <a:rPr lang="ru-RU" sz="2000" b="1" dirty="0"/>
            </a:br>
            <a:r>
              <a:rPr lang="ru-RU" sz="2000" b="1" dirty="0"/>
              <a:t>указано в списке параметров</a:t>
            </a:r>
            <a:r>
              <a:rPr lang="ru-RU" sz="20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Тест, использующий фикстуру</a:t>
            </a:r>
            <a:br>
              <a:rPr lang="ru-RU" sz="2000" dirty="0"/>
            </a:br>
            <a:r>
              <a:rPr lang="ru-RU" sz="2000" dirty="0"/>
              <a:t>из-за использования </a:t>
            </a:r>
            <a:r>
              <a:rPr lang="en" sz="2000" i="1" dirty="0"/>
              <a:t>usefixtures</a:t>
            </a:r>
            <a:r>
              <a:rPr lang="en" sz="2000" dirty="0"/>
              <a:t>,</a:t>
            </a:r>
            <a:br>
              <a:rPr lang="ru-RU" sz="2000" dirty="0"/>
            </a:br>
            <a:r>
              <a:rPr lang="ru-RU" sz="2000" dirty="0"/>
              <a:t>не может использовать</a:t>
            </a:r>
            <a:br>
              <a:rPr lang="ru-RU" sz="2000" dirty="0"/>
            </a:br>
            <a:r>
              <a:rPr lang="ru-RU" sz="2000" dirty="0"/>
              <a:t>возвращаемое значение фикстуры.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2F4330-767A-33E0-BF18-0D32128AF2B2}"/>
              </a:ext>
            </a:extLst>
          </p:cNvPr>
          <p:cNvSpPr txBox="1"/>
          <p:nvPr/>
        </p:nvSpPr>
        <p:spPr>
          <a:xfrm>
            <a:off x="5589787" y="4272677"/>
            <a:ext cx="6602213" cy="25853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@pytest.mark.usefixtures(</a:t>
            </a:r>
            <a:r>
              <a:rPr lang="en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'class_scope'</a:t>
            </a:r>
            <a:r>
              <a:rPr lang="en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TestSomething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"""Demo class scope fixtures."""</a:t>
            </a:r>
            <a:br>
              <a:rPr lang="en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test_3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"""Test using a class scope fixture."""</a:t>
            </a:r>
            <a:br>
              <a:rPr lang="en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test_4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"""Again, multiple tests are more fun."""</a:t>
            </a:r>
            <a:endParaRPr lang="en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7381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C1F030-4FFB-E266-94C7-6142DDFAF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4" y="143928"/>
            <a:ext cx="10515600" cy="868589"/>
          </a:xfrm>
        </p:spPr>
        <p:txBody>
          <a:bodyPr/>
          <a:lstStyle/>
          <a:p>
            <a:r>
              <a:rPr lang="ru-RU" dirty="0"/>
              <a:t>Использование </a:t>
            </a:r>
            <a:r>
              <a:rPr lang="en" dirty="0"/>
              <a:t>autouse </a:t>
            </a:r>
            <a:r>
              <a:rPr lang="ru-RU" dirty="0"/>
              <a:t>для фикстур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D33F47-FD84-DA94-BD52-BAAB55E16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14" y="985811"/>
            <a:ext cx="11466286" cy="1669143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dirty="0"/>
              <a:t>До сих пор в этой главе все фикстуры, используемые тестами, были обертками тестов (или использовали </a:t>
            </a:r>
            <a:r>
              <a:rPr lang="en" dirty="0"/>
              <a:t>usefixtures </a:t>
            </a:r>
            <a:r>
              <a:rPr lang="ru-RU" dirty="0"/>
              <a:t>для этого одного примера класса).</a:t>
            </a:r>
            <a:b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</a:br>
            <a:r>
              <a:rPr lang="ru-RU" dirty="0"/>
              <a:t>Однако вы можете использовать </a:t>
            </a:r>
            <a:r>
              <a:rPr lang="en" i="1" dirty="0"/>
              <a:t>autouse=True</a:t>
            </a:r>
            <a:r>
              <a:rPr lang="en" dirty="0"/>
              <a:t>, </a:t>
            </a:r>
            <a:r>
              <a:rPr lang="ru-RU" dirty="0"/>
              <a:t>чтобы фикстура работала постоянно. Это хорошо работает для кода, который вы хотите запустить в определенное время, но тесты на самом деле не зависят от состояния системы или данных из фикстуры.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2AEAD2-D386-A593-AF1A-0638C4866407}"/>
              </a:ext>
            </a:extLst>
          </p:cNvPr>
          <p:cNvSpPr txBox="1"/>
          <p:nvPr/>
        </p:nvSpPr>
        <p:spPr>
          <a:xfrm>
            <a:off x="624115" y="2810694"/>
            <a:ext cx="10798628" cy="40164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1700" b="0" i="0" noProof="1">
                <a:solidFill>
                  <a:srgbClr val="F5871F"/>
                </a:solidFill>
                <a:effectLst/>
                <a:latin typeface="Menlo" panose="020B0609030804020204" pitchFamily="49" charset="0"/>
              </a:rPr>
              <a:t>@pytest.fixture(autouse=True, scope=</a:t>
            </a:r>
            <a:r>
              <a:rPr lang="en" sz="1700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'session'</a:t>
            </a:r>
            <a:r>
              <a:rPr lang="en" sz="1700" b="0" i="0" noProof="1">
                <a:solidFill>
                  <a:srgbClr val="F5871F"/>
                </a:solidFill>
                <a:effectLst/>
                <a:latin typeface="Menlo" panose="020B0609030804020204" pitchFamily="49" charset="0"/>
              </a:rPr>
              <a:t>)</a:t>
            </a:r>
            <a:br>
              <a:rPr lang="ru-RU" sz="1700" noProof="1">
                <a:solidFill>
                  <a:srgbClr val="4D4D4C"/>
                </a:solidFill>
                <a:latin typeface="Menlo" panose="020B0609030804020204" pitchFamily="49" charset="0"/>
              </a:rPr>
            </a:br>
            <a:r>
              <a:rPr lang="en" sz="1700" b="1" i="0" noProof="1">
                <a:solidFill>
                  <a:srgbClr val="8959A8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700" b="1" i="0" noProof="1">
                <a:solidFill>
                  <a:srgbClr val="4271AE"/>
                </a:solidFill>
                <a:effectLst/>
                <a:latin typeface="Menlo" panose="020B0609030804020204" pitchFamily="49" charset="0"/>
              </a:rPr>
              <a:t>footer_session_scope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():</a:t>
            </a:r>
            <a:br>
              <a:rPr lang="ru-RU" sz="17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</a:br>
            <a:r>
              <a:rPr lang="ru-RU" sz="17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sz="1700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"""</a:t>
            </a:r>
            <a:r>
              <a:rPr lang="ru-RU" sz="1700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Сообщает время в конце </a:t>
            </a:r>
            <a:r>
              <a:rPr lang="en" sz="1700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session(</a:t>
            </a:r>
            <a:r>
              <a:rPr lang="ru-RU" sz="1700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сеанса)."""</a:t>
            </a:r>
            <a:br>
              <a:rPr lang="ru-RU" sz="1700" noProof="1">
                <a:solidFill>
                  <a:srgbClr val="4D4D4C"/>
                </a:solidFill>
                <a:latin typeface="Menlo" panose="020B0609030804020204" pitchFamily="49" charset="0"/>
              </a:rPr>
            </a:br>
            <a:r>
              <a:rPr lang="ru-RU" sz="1700" noProof="1">
                <a:solidFill>
                  <a:srgbClr val="4D4D4C"/>
                </a:solidFill>
                <a:latin typeface="Menlo" panose="020B0609030804020204" pitchFamily="49" charset="0"/>
              </a:rPr>
              <a:t>    </a:t>
            </a:r>
            <a:r>
              <a:rPr lang="en" sz="1700" b="1" i="0" noProof="1">
                <a:solidFill>
                  <a:srgbClr val="8959A8"/>
                </a:solidFill>
                <a:effectLst/>
                <a:latin typeface="Menlo" panose="020B0609030804020204" pitchFamily="49" charset="0"/>
              </a:rPr>
              <a:t>yield</a:t>
            </a:r>
            <a:br>
              <a:rPr lang="ru-RU" sz="1700" noProof="1">
                <a:solidFill>
                  <a:srgbClr val="4D4D4C"/>
                </a:solidFill>
                <a:latin typeface="Menlo" panose="020B0609030804020204" pitchFamily="49" charset="0"/>
              </a:rPr>
            </a:br>
            <a:r>
              <a:rPr lang="ru-RU" sz="1700" noProof="1">
                <a:solidFill>
                  <a:srgbClr val="4D4D4C"/>
                </a:solidFill>
                <a:latin typeface="Menlo" panose="020B0609030804020204" pitchFamily="49" charset="0"/>
              </a:rPr>
              <a:t>    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now</a:t>
            </a:r>
            <a:r>
              <a:rPr lang="en-US" sz="17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sz="1700" b="0" i="0" noProof="1">
                <a:solidFill>
                  <a:srgbClr val="F5871F"/>
                </a:solidFill>
                <a:effectLst/>
                <a:latin typeface="Menlo" panose="020B0609030804020204" pitchFamily="49" charset="0"/>
              </a:rPr>
              <a:t>format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(time.strftime(</a:t>
            </a:r>
            <a:r>
              <a:rPr lang="en" sz="1700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'%d %b %X'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, time.localtime(time.time())))</a:t>
            </a:r>
            <a:br>
              <a:rPr lang="ru-RU" sz="1700" noProof="1">
                <a:solidFill>
                  <a:srgbClr val="4D4D4C"/>
                </a:solidFill>
                <a:latin typeface="Menlo" panose="020B0609030804020204" pitchFamily="49" charset="0"/>
              </a:rPr>
            </a:br>
            <a:r>
              <a:rPr lang="ru-RU" sz="1700" noProof="1">
                <a:solidFill>
                  <a:srgbClr val="4D4D4C"/>
                </a:solidFill>
                <a:latin typeface="Menlo" panose="020B0609030804020204" pitchFamily="49" charset="0"/>
              </a:rPr>
              <a:t>    </a:t>
            </a:r>
            <a:r>
              <a:rPr lang="en" sz="1700" b="0" i="0" noProof="1">
                <a:solidFill>
                  <a:srgbClr val="F5871F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sz="1700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'finished :'</a:t>
            </a:r>
            <a:r>
              <a:rPr lang="en" sz="1700" noProof="1">
                <a:solidFill>
                  <a:srgbClr val="4D4D4C"/>
                </a:solidFill>
                <a:latin typeface="Menlo" panose="020B0609030804020204" pitchFamily="49" charset="0"/>
              </a:rPr>
              <a:t>, 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now</a:t>
            </a:r>
            <a:r>
              <a:rPr lang="en-US" sz="17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" sz="1700" noProof="1">
                <a:solidFill>
                  <a:srgbClr val="4D4D4C"/>
                </a:solidFill>
                <a:latin typeface="Menlo" panose="020B0609030804020204" pitchFamily="49" charset="0"/>
              </a:rPr>
              <a:t> 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)</a:t>
            </a:r>
            <a:br>
              <a:rPr lang="ru-RU" sz="17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</a:br>
            <a:br>
              <a:rPr lang="ru-RU" sz="17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</a:br>
            <a:r>
              <a:rPr lang="en" sz="1700" b="0" i="0" noProof="1">
                <a:solidFill>
                  <a:srgbClr val="F5871F"/>
                </a:solidFill>
                <a:effectLst/>
                <a:latin typeface="Menlo" panose="020B0609030804020204" pitchFamily="49" charset="0"/>
              </a:rPr>
              <a:t>@pytest.fixture(autouse=True)</a:t>
            </a:r>
            <a:br>
              <a:rPr lang="ru-RU" sz="1700" noProof="1">
                <a:solidFill>
                  <a:srgbClr val="4D4D4C"/>
                </a:solidFill>
                <a:latin typeface="Menlo" panose="020B0609030804020204" pitchFamily="49" charset="0"/>
              </a:rPr>
            </a:br>
            <a:r>
              <a:rPr lang="en" sz="1700" b="1" i="0" noProof="1">
                <a:solidFill>
                  <a:srgbClr val="8959A8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700" b="1" i="0" noProof="1">
                <a:solidFill>
                  <a:srgbClr val="4271AE"/>
                </a:solidFill>
                <a:effectLst/>
                <a:latin typeface="Menlo" panose="020B0609030804020204" pitchFamily="49" charset="0"/>
              </a:rPr>
              <a:t>footer_function_scope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():</a:t>
            </a:r>
            <a:br>
              <a:rPr lang="ru-RU" sz="17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</a:br>
            <a:r>
              <a:rPr lang="ru-RU" sz="17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sz="1700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"""</a:t>
            </a:r>
            <a:r>
              <a:rPr lang="ru-RU" sz="1700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Сообщает продолжительность теста после каждой функции."""</a:t>
            </a:r>
            <a:br>
              <a:rPr lang="ru-RU" sz="1700" noProof="1">
                <a:solidFill>
                  <a:srgbClr val="4D4D4C"/>
                </a:solidFill>
                <a:latin typeface="Menlo" panose="020B0609030804020204" pitchFamily="49" charset="0"/>
              </a:rPr>
            </a:br>
            <a:r>
              <a:rPr lang="ru-RU" sz="1700" noProof="1">
                <a:solidFill>
                  <a:srgbClr val="4D4D4C"/>
                </a:solidFill>
                <a:latin typeface="Menlo" panose="020B0609030804020204" pitchFamily="49" charset="0"/>
              </a:rPr>
              <a:t>    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start = time.time()</a:t>
            </a:r>
            <a:br>
              <a:rPr lang="ru-RU" sz="17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</a:br>
            <a:r>
              <a:rPr lang="ru-RU" sz="17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sz="1700" b="1" i="0" noProof="1">
                <a:solidFill>
                  <a:srgbClr val="8959A8"/>
                </a:solidFill>
                <a:effectLst/>
                <a:latin typeface="Menlo" panose="020B0609030804020204" pitchFamily="49" charset="0"/>
              </a:rPr>
              <a:t>yield</a:t>
            </a:r>
            <a:br>
              <a:rPr lang="ru-RU" sz="1700" noProof="1">
                <a:solidFill>
                  <a:srgbClr val="4D4D4C"/>
                </a:solidFill>
                <a:latin typeface="Menlo" panose="020B0609030804020204" pitchFamily="49" charset="0"/>
              </a:rPr>
            </a:br>
            <a:r>
              <a:rPr lang="ru-RU" sz="1700" noProof="1">
                <a:solidFill>
                  <a:srgbClr val="4D4D4C"/>
                </a:solidFill>
                <a:latin typeface="Menlo" panose="020B0609030804020204" pitchFamily="49" charset="0"/>
              </a:rPr>
              <a:t>    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stop = time.time()</a:t>
            </a:r>
            <a:br>
              <a:rPr lang="ru-RU" sz="17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</a:br>
            <a:r>
              <a:rPr lang="ru-RU" sz="17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delta = stop – start</a:t>
            </a:r>
            <a:br>
              <a:rPr lang="ru-RU" sz="17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</a:br>
            <a:r>
              <a:rPr lang="ru-RU" sz="17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sz="1700" b="0" i="0" noProof="1">
                <a:solidFill>
                  <a:srgbClr val="F5871F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sz="1700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'\ntest duration : {:0.3} seconds'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sz="1700" b="0" i="0" noProof="1">
                <a:solidFill>
                  <a:srgbClr val="F5871F"/>
                </a:solidFill>
                <a:effectLst/>
                <a:latin typeface="Menlo" panose="020B0609030804020204" pitchFamily="49" charset="0"/>
              </a:rPr>
              <a:t>format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(delta))</a:t>
            </a:r>
            <a:endParaRPr lang="ru-RU" sz="1700" noProof="1"/>
          </a:p>
        </p:txBody>
      </p:sp>
    </p:spTree>
    <p:extLst>
      <p:ext uri="{BB962C8B-B14F-4D97-AF65-F5344CB8AC3E}">
        <p14:creationId xmlns:p14="http://schemas.microsoft.com/office/powerpoint/2010/main" val="3400804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2096" y="306328"/>
            <a:ext cx="10911430" cy="806129"/>
          </a:xfrm>
        </p:spPr>
        <p:txBody>
          <a:bodyPr>
            <a:normAutofit/>
          </a:bodyPr>
          <a:lstStyle/>
          <a:p>
            <a:r>
              <a:rPr lang="ru-RU" dirty="0"/>
              <a:t>Виды тестирования по уровню детализации</a:t>
            </a:r>
          </a:p>
        </p:txBody>
      </p:sp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84253623-3D87-B8E1-F094-1C9C9ECAF2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7662152"/>
              </p:ext>
            </p:extLst>
          </p:nvPr>
        </p:nvGraphicFramePr>
        <p:xfrm>
          <a:off x="-1029700" y="1479479"/>
          <a:ext cx="3307139" cy="46588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Google Shape;154;p6">
            <a:extLst>
              <a:ext uri="{FF2B5EF4-FFF2-40B4-BE49-F238E27FC236}">
                <a16:creationId xmlns:a16="http://schemas.microsoft.com/office/drawing/2014/main" id="{BE0F312E-EA45-DA3B-0F14-E64F58AA84ED}"/>
              </a:ext>
            </a:extLst>
          </p:cNvPr>
          <p:cNvSpPr txBox="1">
            <a:spLocks/>
          </p:cNvSpPr>
          <p:nvPr/>
        </p:nvSpPr>
        <p:spPr>
          <a:xfrm>
            <a:off x="2506896" y="1171253"/>
            <a:ext cx="9339207" cy="55531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ru-RU" b="1"/>
              <a:t>Системное тестирование</a:t>
            </a:r>
            <a:r>
              <a:rPr lang="ru-RU"/>
              <a:t> — это тестирование ПО, выполняемое на </a:t>
            </a:r>
            <a:r>
              <a:rPr lang="ru-RU" u="sng"/>
              <a:t>полной, интегрированной системе</a:t>
            </a:r>
            <a:r>
              <a:rPr lang="ru-RU"/>
              <a:t>, с целью проверки соответствия системы исходным требованиям.</a:t>
            </a:r>
          </a:p>
          <a:p>
            <a:pPr lvl="1">
              <a:lnSpc>
                <a:spcPct val="120000"/>
              </a:lnSpc>
              <a:buClr>
                <a:schemeClr val="dk1"/>
              </a:buClr>
              <a:buSzPct val="100000"/>
            </a:pPr>
            <a:r>
              <a:rPr lang="ru-RU"/>
              <a:t>Обычно оно проходит по утвержденным сценариям, которые описывают последовательности действий для проверки ключевых функций системы.</a:t>
            </a:r>
          </a:p>
          <a:p>
            <a:pPr>
              <a:lnSpc>
                <a:spcPct val="120000"/>
              </a:lnSpc>
              <a:buClr>
                <a:schemeClr val="dk1"/>
              </a:buClr>
              <a:buSzPct val="100000"/>
            </a:pPr>
            <a:r>
              <a:rPr lang="ru-RU" b="1"/>
              <a:t>Интеграционное тестирование</a:t>
            </a:r>
            <a:r>
              <a:rPr lang="ru-RU"/>
              <a:t> — тестируем </a:t>
            </a:r>
            <a:r>
              <a:rPr lang="ru-RU" u="sng"/>
              <a:t>взаимодействие между модулями / компонентами</a:t>
            </a:r>
          </a:p>
          <a:p>
            <a:pPr lvl="1">
              <a:lnSpc>
                <a:spcPct val="120000"/>
              </a:lnSpc>
              <a:buClr>
                <a:schemeClr val="dk1"/>
              </a:buClr>
              <a:buSzPct val="100000"/>
            </a:pPr>
            <a:r>
              <a:rPr lang="ru-RU"/>
              <a:t>Ошибками в реализации и интерпретации взаимодействия между модулями</a:t>
            </a:r>
          </a:p>
          <a:p>
            <a:pPr lvl="1">
              <a:lnSpc>
                <a:spcPct val="120000"/>
              </a:lnSpc>
              <a:buClr>
                <a:schemeClr val="dk1"/>
              </a:buClr>
              <a:buSzPct val="100000"/>
            </a:pPr>
            <a:r>
              <a:rPr lang="ru-RU"/>
              <a:t>Использует модель «белого ящика» на модульном уровне</a:t>
            </a:r>
          </a:p>
          <a:p>
            <a:pPr lvl="1">
              <a:lnSpc>
                <a:spcPct val="120000"/>
              </a:lnSpc>
              <a:buClr>
                <a:schemeClr val="dk1"/>
              </a:buClr>
              <a:buSzPct val="100000"/>
            </a:pPr>
            <a:r>
              <a:rPr lang="ru-RU"/>
              <a:t>Тестируем различные API</a:t>
            </a:r>
          </a:p>
          <a:p>
            <a:pPr>
              <a:lnSpc>
                <a:spcPct val="120000"/>
              </a:lnSpc>
              <a:buClr>
                <a:schemeClr val="dk1"/>
              </a:buClr>
              <a:buSzPct val="100000"/>
            </a:pPr>
            <a:r>
              <a:rPr lang="ru-RU" b="1"/>
              <a:t>Модульное тестирование</a:t>
            </a:r>
            <a:r>
              <a:rPr lang="ru-RU"/>
              <a:t> — проверяем </a:t>
            </a:r>
            <a:r>
              <a:rPr lang="ru-RU" u="sng"/>
              <a:t>отдельные модули</a:t>
            </a:r>
            <a:r>
              <a:rPr lang="ru-RU"/>
              <a:t> / компоненты кода.</a:t>
            </a:r>
          </a:p>
          <a:p>
            <a:pPr lvl="1">
              <a:lnSpc>
                <a:spcPct val="120000"/>
              </a:lnSpc>
              <a:buClr>
                <a:schemeClr val="dk1"/>
              </a:buClr>
              <a:buSzPct val="100000"/>
            </a:pPr>
            <a:r>
              <a:rPr lang="ru-RU"/>
              <a:t>Пишем тесты для каждой нетривиальной функции или метода. Это позволяет достаточно быстро проверить, не привело ли очередное изменение кода к сбоям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1758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D78617-BD6C-EE0A-3293-8299A00A6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818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Встроенные фикстуры </a:t>
            </a:r>
            <a:r>
              <a:rPr lang="en" sz="4000" dirty="0"/>
              <a:t>tmpdir </a:t>
            </a:r>
            <a:r>
              <a:rPr lang="ru-RU" sz="4000" dirty="0"/>
              <a:t>и </a:t>
            </a:r>
            <a:r>
              <a:rPr lang="en" sz="4000" dirty="0"/>
              <a:t>tmpdir_factory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094E88-8842-F68E-A9D7-6243AD2C7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2113"/>
            <a:ext cx="10720227" cy="3285775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Если вы тестируете что-то, что считывает, записывает или изменяет файлы, вы можете использовать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tmpdir</a:t>
            </a:r>
            <a:r>
              <a:rPr lang="en" dirty="0"/>
              <a:t> </a:t>
            </a:r>
            <a:r>
              <a:rPr lang="ru-RU" dirty="0"/>
              <a:t>для создания файлов или каталогов, используемых одним тестом, и вы можете использовать 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tmpdir_factory</a:t>
            </a:r>
            <a:r>
              <a:rPr lang="en" dirty="0"/>
              <a:t>, </a:t>
            </a:r>
            <a:r>
              <a:rPr lang="ru-RU" dirty="0"/>
              <a:t>когда хотите настроить каталог для нескольких тестов.</a:t>
            </a:r>
            <a:endParaRPr lang="en-US" dirty="0"/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Фикстура 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tmpdir</a:t>
            </a:r>
            <a:r>
              <a:rPr lang="en" dirty="0"/>
              <a:t> </a:t>
            </a:r>
            <a:r>
              <a:rPr lang="ru-RU" dirty="0"/>
              <a:t>имеет </a:t>
            </a:r>
            <a:r>
              <a:rPr lang="ru-RU" b="1" dirty="0"/>
              <a:t>область действия функции</a:t>
            </a:r>
            <a:r>
              <a:rPr lang="ru-RU" dirty="0"/>
              <a:t> (</a:t>
            </a:r>
            <a:r>
              <a:rPr lang="en" dirty="0"/>
              <a:t>function scope), </a:t>
            </a:r>
            <a:r>
              <a:rPr lang="ru-RU" dirty="0"/>
              <a:t>и фикстура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tmpdir_factory </a:t>
            </a:r>
            <a:r>
              <a:rPr lang="ru-RU" dirty="0"/>
              <a:t>имеет </a:t>
            </a:r>
            <a:r>
              <a:rPr lang="ru-RU" b="1" dirty="0"/>
              <a:t>область действия сеанса</a:t>
            </a:r>
            <a:r>
              <a:rPr lang="ru-RU" dirty="0"/>
              <a:t> (</a:t>
            </a:r>
            <a:r>
              <a:rPr lang="en" dirty="0"/>
              <a:t>session scope). </a:t>
            </a:r>
            <a:endParaRPr lang="ru-RU" dirty="0"/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Любой отдельный тест, которому требуется временный каталог или файл только для одного теста, может использовать 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tmpdir</a:t>
            </a:r>
            <a:r>
              <a:rPr lang="en" dirty="0"/>
              <a:t>. </a:t>
            </a:r>
            <a:r>
              <a:rPr lang="ru-RU" dirty="0"/>
              <a:t>Также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tmpdir</a:t>
            </a:r>
            <a:r>
              <a:rPr lang="en-US" dirty="0"/>
              <a:t> </a:t>
            </a:r>
            <a:r>
              <a:rPr lang="ru-RU" dirty="0"/>
              <a:t>может</a:t>
            </a:r>
            <a:r>
              <a:rPr lang="en-US" dirty="0"/>
              <a:t> </a:t>
            </a:r>
            <a:r>
              <a:rPr lang="ru-RU" dirty="0"/>
              <a:t>использоваться фикстурами, которые подготавливают каталог или файл для других тестовых функций.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tmpdir</a:t>
            </a:r>
            <a:r>
              <a:rPr lang="en" dirty="0"/>
              <a:t> </a:t>
            </a:r>
            <a:r>
              <a:rPr lang="ru-RU" dirty="0"/>
              <a:t>и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tmpdir_factory</a:t>
            </a:r>
            <a:r>
              <a:rPr lang="en" dirty="0"/>
              <a:t> </a:t>
            </a:r>
            <a:r>
              <a:rPr lang="ru-RU" dirty="0"/>
              <a:t>— это объекты типа </a:t>
            </a:r>
            <a:r>
              <a:rPr lang="en" noProof="1">
                <a:hlinkClick r:id="rId2"/>
              </a:rPr>
              <a:t>py.path</a:t>
            </a:r>
            <a:endParaRPr lang="en" b="0" i="0" noProof="1">
              <a:solidFill>
                <a:srgbClr val="333333"/>
              </a:solidFill>
              <a:effectLst/>
              <a:latin typeface="-apple-syste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779563-BCE0-AB51-79FB-6C04848B2CD5}"/>
              </a:ext>
            </a:extLst>
          </p:cNvPr>
          <p:cNvSpPr txBox="1"/>
          <p:nvPr/>
        </p:nvSpPr>
        <p:spPr>
          <a:xfrm>
            <a:off x="1814284" y="4637989"/>
            <a:ext cx="9289143" cy="20313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b="1" i="0" noProof="1">
                <a:solidFill>
                  <a:srgbClr val="8959A8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1" i="0" noProof="1">
                <a:solidFill>
                  <a:srgbClr val="4271AE"/>
                </a:solidFill>
                <a:effectLst/>
                <a:latin typeface="Menlo" panose="020B0609030804020204" pitchFamily="49" charset="0"/>
              </a:rPr>
              <a:t>test_tmpdir</a:t>
            </a:r>
            <a:r>
              <a:rPr lang="en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i="0" noProof="1">
                <a:solidFill>
                  <a:srgbClr val="F5871F"/>
                </a:solidFill>
                <a:effectLst/>
                <a:latin typeface="Menlo" panose="020B0609030804020204" pitchFamily="49" charset="0"/>
              </a:rPr>
              <a:t>tmpdir</a:t>
            </a:r>
            <a:r>
              <a:rPr lang="en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):</a:t>
            </a:r>
            <a:br>
              <a:rPr lang="ru-RU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</a:br>
            <a:r>
              <a:rPr lang="ru-RU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a_file = tmpdir.join(</a:t>
            </a:r>
            <a:r>
              <a:rPr lang="en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'something.txt'</a:t>
            </a:r>
            <a:r>
              <a:rPr lang="en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)</a:t>
            </a:r>
            <a:br>
              <a:rPr lang="ru-RU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</a:br>
            <a:r>
              <a:rPr lang="ru-RU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a_sub_dir = tmpdir.mkdir(</a:t>
            </a:r>
            <a:r>
              <a:rPr lang="en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'anything'</a:t>
            </a:r>
            <a:r>
              <a:rPr lang="en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)</a:t>
            </a:r>
            <a:br>
              <a:rPr lang="ru-RU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</a:br>
            <a:r>
              <a:rPr lang="ru-RU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...</a:t>
            </a:r>
            <a:br>
              <a:rPr lang="ru-RU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</a:br>
            <a:br>
              <a:rPr lang="ru-RU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</a:br>
            <a:r>
              <a:rPr lang="en" b="1" i="0" noProof="1">
                <a:solidFill>
                  <a:srgbClr val="8959A8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1" i="0" noProof="1">
                <a:solidFill>
                  <a:srgbClr val="4271AE"/>
                </a:solidFill>
                <a:effectLst/>
                <a:latin typeface="Menlo" panose="020B0609030804020204" pitchFamily="49" charset="0"/>
              </a:rPr>
              <a:t>test_tmpdir_factory</a:t>
            </a:r>
            <a:r>
              <a:rPr lang="en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i="0" noProof="1">
                <a:solidFill>
                  <a:srgbClr val="F5871F"/>
                </a:solidFill>
                <a:effectLst/>
                <a:latin typeface="Menlo" panose="020B0609030804020204" pitchFamily="49" charset="0"/>
              </a:rPr>
              <a:t>tmpdir_factory</a:t>
            </a:r>
            <a:r>
              <a:rPr lang="en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):</a:t>
            </a:r>
            <a:br>
              <a:rPr lang="ru-RU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</a:br>
            <a:r>
              <a:rPr lang="ru-RU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a_dir = tmpdir_factory.mktemp(</a:t>
            </a:r>
            <a:r>
              <a:rPr lang="en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'mydir'</a:t>
            </a:r>
            <a:r>
              <a:rPr lang="en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)</a:t>
            </a:r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91793575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4B4C08-CBF9-FDE9-0592-4FF374900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646"/>
            <a:ext cx="11185634" cy="822388"/>
          </a:xfrm>
        </p:spPr>
        <p:txBody>
          <a:bodyPr>
            <a:normAutofit/>
          </a:bodyPr>
          <a:lstStyle/>
          <a:p>
            <a:pPr algn="l"/>
            <a:r>
              <a:rPr lang="ru-RU" sz="4000" dirty="0"/>
              <a:t>Степень покрытия кода тестами</a:t>
            </a:r>
            <a:r>
              <a:rPr lang="en-US" sz="4000" dirty="0"/>
              <a:t> </a:t>
            </a:r>
            <a:r>
              <a:rPr lang="ru-RU" sz="4000" dirty="0"/>
              <a:t>(</a:t>
            </a:r>
            <a:r>
              <a:rPr lang="en-US" sz="4000" dirty="0"/>
              <a:t>test coverage</a:t>
            </a:r>
            <a:r>
              <a:rPr lang="ru-RU" sz="4000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AB37A5-2961-0A06-B279-EF732EC25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420095"/>
            <a:ext cx="7620000" cy="5075147"/>
          </a:xfrm>
          <a:solidFill>
            <a:schemeClr val="bg2">
              <a:lumMod val="25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noProof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" sz="1900" b="0" i="0" noProof="1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pip install pytest-cov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900" b="0" i="0" noProof="1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cd ch7/tasks_proj_v2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 pytest --cov=src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900" noProof="1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================= test session starts =================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-- coverage: platform darwin, python 3.11.4-final-0 ---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                           Stmts   Miss  Cover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--------------------------------------------------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src/tasks/__init__.py              2      0   100%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src/tasks/api.py                  79     22    72%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src/tasks/cli.py                  52     14    73%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src/tasks/config.py               18     12    33%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src/tasks/tasksdb_pymongo.py      74     74     0%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src/tasks/tasksdb_tinydb.py       32      4    88%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--------------------------------------------------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TOTAL                            257    126    51%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900" noProof="1">
                <a:solidFill>
                  <a:srgbClr val="9FA0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 </a:t>
            </a:r>
            <a:r>
              <a:rPr lang="en" sz="1900" noProof="1">
                <a:solidFill>
                  <a:srgbClr val="2FB41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62 passed</a:t>
            </a:r>
            <a:r>
              <a:rPr lang="en" sz="1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900" noProof="1">
                <a:solidFill>
                  <a:srgbClr val="9FA0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 warning in 0.10s ===========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D8813D-19CF-0FD1-D4BA-054125F4805B}"/>
              </a:ext>
            </a:extLst>
          </p:cNvPr>
          <p:cNvSpPr txBox="1"/>
          <p:nvPr/>
        </p:nvSpPr>
        <p:spPr>
          <a:xfrm>
            <a:off x="367862" y="1288989"/>
            <a:ext cx="402125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С ростом проекта становится сложно определить, </a:t>
            </a:r>
            <a:r>
              <a:rPr lang="ru-RU" sz="2000" b="1" dirty="0"/>
              <a:t>какой код уже протестирован, а какой — еще нет</a:t>
            </a:r>
            <a:r>
              <a:rPr lang="ru-RU" sz="2000" dirty="0"/>
              <a:t>. Обычно это происходит тогда, когда не все члены команды ответственно подходят к написанию тестов.</a:t>
            </a:r>
            <a:br>
              <a:rPr lang="en-US" sz="2000" dirty="0"/>
            </a:br>
            <a:r>
              <a:rPr lang="ru-RU" sz="2000" dirty="0"/>
              <a:t>Но есть решение</a:t>
            </a:r>
            <a:r>
              <a:rPr lang="en-US" sz="2000" dirty="0"/>
              <a:t>:</a:t>
            </a:r>
          </a:p>
          <a:p>
            <a:r>
              <a:rPr lang="ru-RU" sz="2000" dirty="0"/>
              <a:t>в тестировании часто используют метрику </a:t>
            </a:r>
            <a:r>
              <a:rPr lang="en-US" sz="2000" b="1" dirty="0"/>
              <a:t>test</a:t>
            </a:r>
            <a:r>
              <a:rPr lang="en" sz="2000" b="1" dirty="0"/>
              <a:t> coverage</a:t>
            </a:r>
            <a:r>
              <a:rPr lang="en" sz="2000" dirty="0"/>
              <a:t> — </a:t>
            </a:r>
            <a:r>
              <a:rPr lang="ru-RU" sz="2000" dirty="0"/>
              <a:t>это </a:t>
            </a:r>
            <a:r>
              <a:rPr lang="ru-RU" sz="2000" b="1" dirty="0"/>
              <a:t>покрытие</a:t>
            </a:r>
            <a:r>
              <a:rPr lang="ru-RU" sz="2000" dirty="0"/>
              <a:t> кода </a:t>
            </a:r>
            <a:r>
              <a:rPr lang="ru-RU" sz="2000" b="1" dirty="0"/>
              <a:t>тестами</a:t>
            </a:r>
            <a:r>
              <a:rPr lang="ru-RU" sz="2000" dirty="0"/>
              <a:t>.</a:t>
            </a:r>
            <a:br>
              <a:rPr lang="en-US" sz="2000" dirty="0"/>
            </a:br>
            <a:r>
              <a:rPr lang="ru-RU" sz="2000" dirty="0"/>
              <a:t>Покрытие анализируется тестовыми фреймворками, которые считают отношения строчек, задействованных в тестах, ко всем строчкам исходного кода.</a:t>
            </a:r>
          </a:p>
        </p:txBody>
      </p:sp>
    </p:spTree>
    <p:extLst>
      <p:ext uri="{BB962C8B-B14F-4D97-AF65-F5344CB8AC3E}">
        <p14:creationId xmlns:p14="http://schemas.microsoft.com/office/powerpoint/2010/main" val="171450854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0E8DDF2B-120E-2556-EE12-7F4EC022B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753"/>
          </a:xfrm>
        </p:spPr>
        <p:txBody>
          <a:bodyPr>
            <a:normAutofit fontScale="90000"/>
          </a:bodyPr>
          <a:lstStyle/>
          <a:p>
            <a:r>
              <a:rPr lang="en-US" dirty="0"/>
              <a:t>coverage html report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DCDCF865-6759-62FE-1261-83C9996B8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5878"/>
            <a:ext cx="10515600" cy="10542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sz="1800" b="0" i="0" noProof="1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$ pytest --cov=src --cov-report=html</a:t>
            </a:r>
          </a:p>
          <a:p>
            <a:pPr marL="0" indent="0">
              <a:buNone/>
            </a:pPr>
            <a:r>
              <a:rPr lang="ru-RU" sz="2000" dirty="0"/>
              <a:t>Затем можно открыть </a:t>
            </a:r>
            <a:r>
              <a:rPr lang="en" sz="2000" noProof="1"/>
              <a:t>htmlcov/index.html</a:t>
            </a:r>
            <a:r>
              <a:rPr lang="en" sz="2000" dirty="0"/>
              <a:t> </a:t>
            </a:r>
            <a:r>
              <a:rPr lang="ru-RU" sz="2000" dirty="0"/>
              <a:t>в браузере, который показывает вывод на следующем экране:</a:t>
            </a:r>
            <a:endParaRPr lang="en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B1B0C9A-02E4-812D-A6D2-9ED7EC1C51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272"/>
          <a:stretch/>
        </p:blipFill>
        <p:spPr>
          <a:xfrm>
            <a:off x="838200" y="2320120"/>
            <a:ext cx="9384518" cy="428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6970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DB4D7B-9E0F-6BA8-571C-88EE42F79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995" y="304206"/>
            <a:ext cx="4721533" cy="719922"/>
          </a:xfrm>
        </p:spPr>
        <p:txBody>
          <a:bodyPr>
            <a:normAutofit fontScale="90000"/>
          </a:bodyPr>
          <a:lstStyle/>
          <a:p>
            <a:r>
              <a:rPr lang="en-US" dirty="0"/>
              <a:t>coverage html report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B88DA9-FD18-9812-0C96-7E93FBB25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995" y="1121664"/>
            <a:ext cx="4825620" cy="571195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Можете увидеть </a:t>
            </a:r>
            <a:r>
              <a:rPr lang="ru-RU" sz="2000" b="1" dirty="0"/>
              <a:t>строки</a:t>
            </a:r>
            <a:r>
              <a:rPr lang="en-US" sz="2000" b="1" dirty="0"/>
              <a:t>, </a:t>
            </a:r>
            <a:r>
              <a:rPr lang="ru-RU" sz="2000" b="1" dirty="0"/>
              <a:t>не покрытые тестами</a:t>
            </a:r>
            <a:r>
              <a:rPr lang="ru-RU" sz="2000" dirty="0"/>
              <a:t>, как показано на следующем экране.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Мы можем включить их в наш список </a:t>
            </a:r>
            <a:r>
              <a:rPr lang="en" sz="2000" dirty="0"/>
              <a:t>TO-DO </a:t>
            </a:r>
            <a:r>
              <a:rPr lang="ru-RU" sz="2000" dirty="0"/>
              <a:t>по тестированию вместе с тестированием системы конфигурации.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Хотя инструменты покрытия кода чрезвычайно полезны, стремление к 100% покрытию может быть опасным. Когда вы видите код, который </a:t>
            </a:r>
            <a:r>
              <a:rPr lang="ru-RU" sz="2000" b="1" dirty="0"/>
              <a:t>не тестируется</a:t>
            </a:r>
            <a:r>
              <a:rPr lang="ru-RU" sz="2000" dirty="0"/>
              <a:t>, это может означать, что </a:t>
            </a:r>
            <a:r>
              <a:rPr lang="ru-RU" sz="2000" b="1" dirty="0"/>
              <a:t>необходим тест</a:t>
            </a:r>
            <a:r>
              <a:rPr lang="ru-RU" sz="2000" dirty="0"/>
              <a:t>. Но это также может означать, что есть некоторые функции системы, которые </a:t>
            </a:r>
            <a:r>
              <a:rPr lang="ru-RU" sz="2000" b="1" dirty="0"/>
              <a:t>не нужны и могут быть удалены</a:t>
            </a:r>
            <a:r>
              <a:rPr lang="ru-RU" sz="2000" dirty="0"/>
              <a:t>. Как и все инструменты разработки программного обеспечения, анализ покрытия кода не заменяет мышления.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EE0290F-18A1-352C-5B1E-6CFA7A2C9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836" y="328590"/>
            <a:ext cx="6858000" cy="63373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801101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22CC31A-C84B-9E40-06F9-F3ABB73F2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Побочные эффекты и что с ними делать:</a:t>
            </a:r>
            <a:br>
              <a:rPr lang="ru-RU" dirty="0"/>
            </a:br>
            <a:r>
              <a:rPr lang="ru-RU" dirty="0"/>
              <a:t>стабы / моки / заглушки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797EAF8-5601-9842-31E2-CFEC957FE1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13376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2AB694-B83C-4871-5B1E-1835BE039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329"/>
            <a:ext cx="10515600" cy="673768"/>
          </a:xfrm>
        </p:spPr>
        <p:txBody>
          <a:bodyPr>
            <a:normAutofit fontScale="90000"/>
          </a:bodyPr>
          <a:lstStyle/>
          <a:p>
            <a:r>
              <a:rPr lang="ru-RU" dirty="0"/>
              <a:t>Побочные эффекты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0F3F3B-8DB8-693D-9B60-289CF301C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733835"/>
            <a:ext cx="10781371" cy="6124165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ru-RU" sz="2000" b="1" dirty="0"/>
              <a:t>Проще всего</a:t>
            </a:r>
            <a:r>
              <a:rPr lang="ru-RU" sz="2000" dirty="0"/>
              <a:t> тестировать код, состоящий из </a:t>
            </a:r>
            <a:r>
              <a:rPr lang="en-US" sz="2000" dirty="0"/>
              <a:t>«</a:t>
            </a:r>
            <a:r>
              <a:rPr lang="ru-RU" sz="2000" b="1" dirty="0"/>
              <a:t>чистых функций</a:t>
            </a:r>
            <a:r>
              <a:rPr lang="en-US" sz="2000" dirty="0"/>
              <a:t>»</a:t>
            </a:r>
            <a:r>
              <a:rPr lang="ru-RU" sz="2000" dirty="0"/>
              <a:t>. Данные на вход, результат на выходе. Никаких неожиданностей, никакого состояния, никакого взаимодействия с внешним миром:</a:t>
            </a:r>
          </a:p>
          <a:p>
            <a:pPr marL="0" indent="0" algn="l">
              <a:buNone/>
            </a:pPr>
            <a:r>
              <a:rPr lang="ru-RU" sz="19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На вход </a:t>
            </a:r>
            <a:r>
              <a:rPr lang="en" sz="19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HTML, </a:t>
            </a:r>
            <a:r>
              <a:rPr lang="ru-RU" sz="19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на выходе – список ссылок</a:t>
            </a:r>
            <a:br>
              <a:rPr lang="ru-RU" sz="19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links</a:t>
            </a: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9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9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extract_links(html)</a:t>
            </a:r>
            <a:br>
              <a:rPr lang="ru-RU" sz="19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9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links</a:t>
            </a: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9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9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19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ожидаемый список тут</a:t>
            </a:r>
          </a:p>
          <a:p>
            <a:pPr marL="0" indent="0" algn="l">
              <a:buNone/>
            </a:pPr>
            <a:r>
              <a:rPr lang="ru-RU" sz="2000" dirty="0"/>
              <a:t>Далеко не весь код можно назвать чистым. Без побочных эффектов не обходится практически ни одна реальная система.</a:t>
            </a:r>
          </a:p>
          <a:p>
            <a:pPr marL="0" indent="0" algn="l">
              <a:buNone/>
            </a:pPr>
            <a:r>
              <a:rPr lang="ru-RU" sz="2000" b="1" dirty="0"/>
              <a:t>Как появляются побочные эффекты?</a:t>
            </a:r>
          </a:p>
          <a:p>
            <a:pPr marL="0" indent="0" algn="l">
              <a:buNone/>
            </a:pPr>
            <a:r>
              <a:rPr lang="ru-RU" sz="2000" dirty="0"/>
              <a:t>В реальной системе редко встречается код без побочных эффектов. Результаты вычислений нужно куда-то записать, отправить, сохранить. </a:t>
            </a:r>
            <a:r>
              <a:rPr lang="ru-RU" sz="2000" b="1" dirty="0"/>
              <a:t>Побочные эффекты</a:t>
            </a:r>
            <a:r>
              <a:rPr lang="ru-RU" sz="2000" dirty="0"/>
              <a:t> резко </a:t>
            </a:r>
            <a:r>
              <a:rPr lang="ru-RU" sz="2000" b="1" dirty="0"/>
              <a:t>усложняют тестирование</a:t>
            </a:r>
            <a:r>
              <a:rPr lang="ru-RU" sz="2000" dirty="0"/>
              <a:t>. Они требуют более </a:t>
            </a:r>
            <a:r>
              <a:rPr lang="ru-RU" sz="2000" b="1" dirty="0"/>
              <a:t>глубоких навыков написания тестов</a:t>
            </a:r>
            <a:r>
              <a:rPr lang="ru-RU" sz="2000" dirty="0"/>
              <a:t> и лучшего понимания того, как организовывать такой код.</a:t>
            </a:r>
          </a:p>
          <a:p>
            <a:pPr marL="0" indent="0" algn="l">
              <a:buNone/>
            </a:pPr>
            <a:r>
              <a:rPr lang="ru-RU" sz="2000" dirty="0"/>
              <a:t>Примеры побочных эффектов:</a:t>
            </a:r>
          </a:p>
          <a:p>
            <a:pPr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900" dirty="0"/>
              <a:t>HTTP-</a:t>
            </a:r>
            <a:r>
              <a:rPr lang="ru-RU" sz="1900" dirty="0"/>
              <a:t>запросы</a:t>
            </a:r>
            <a:r>
              <a:rPr lang="en-US" sz="1900" dirty="0"/>
              <a:t> / </a:t>
            </a:r>
            <a:r>
              <a:rPr lang="ru-RU" sz="1900" dirty="0"/>
              <a:t>отправка писем</a:t>
            </a:r>
            <a:r>
              <a:rPr lang="en-US" sz="1900" dirty="0"/>
              <a:t> / </a:t>
            </a:r>
            <a:r>
              <a:rPr lang="ru-RU" sz="1900" dirty="0"/>
              <a:t>запросы к внешним </a:t>
            </a:r>
            <a:r>
              <a:rPr lang="en-US" sz="1900" dirty="0"/>
              <a:t>API</a:t>
            </a:r>
            <a:endParaRPr lang="ru-RU" sz="1900" dirty="0"/>
          </a:p>
          <a:p>
            <a:pPr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900" dirty="0"/>
              <a:t>Взаимодействие с базой данных</a:t>
            </a:r>
          </a:p>
          <a:p>
            <a:pPr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900" dirty="0"/>
              <a:t>Взаимодействие с глобальными переменными (их изменение)</a:t>
            </a:r>
          </a:p>
          <a:p>
            <a:pPr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900" dirty="0"/>
              <a:t>Чтение и запись файлов</a:t>
            </a:r>
          </a:p>
          <a:p>
            <a:pPr>
              <a:spcBef>
                <a:spcPts val="0"/>
              </a:spcBef>
            </a:pPr>
            <a:r>
              <a:rPr lang="ru-RU" sz="1900" dirty="0"/>
              <a:t>Взаимодействие с другими компонентами ПО / операционной системой / сервисами</a:t>
            </a:r>
            <a:endParaRPr lang="en-US" sz="1900" dirty="0"/>
          </a:p>
          <a:p>
            <a:pPr>
              <a:spcBef>
                <a:spcPts val="0"/>
              </a:spcBef>
            </a:pPr>
            <a:r>
              <a:rPr lang="ru-RU" sz="1900" dirty="0"/>
              <a:t>Оперирование текущим временем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89137278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F335E0-31CA-951E-9A78-8902DD4D1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314" y="248896"/>
            <a:ext cx="4725478" cy="678385"/>
          </a:xfrm>
        </p:spPr>
        <p:txBody>
          <a:bodyPr>
            <a:normAutofit/>
          </a:bodyPr>
          <a:lstStyle/>
          <a:p>
            <a:r>
              <a:rPr lang="ru-RU" sz="4200" dirty="0"/>
              <a:t>Побочные эффекты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FF7C75-F7E4-8BB7-DCB8-8F38AC81E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851" y="1197733"/>
            <a:ext cx="11668259" cy="5660267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В чем заключается сложность? Представьте функцию,</a:t>
            </a:r>
            <a:br>
              <a:rPr lang="ru-RU" sz="2000" dirty="0"/>
            </a:br>
            <a:r>
              <a:rPr lang="ru-RU" sz="2000" dirty="0"/>
              <a:t>которая выполняет отправку письма пользователю: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С этим тестом определенно не все в порядке</a:t>
            </a:r>
            <a:r>
              <a:rPr lang="en-US" sz="2000" dirty="0"/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Единственное, что мы здесь </a:t>
            </a:r>
            <a:r>
              <a:rPr lang="ru-RU" sz="2000" u="sng" dirty="0"/>
              <a:t>проверяем – возвращает ли</a:t>
            </a:r>
            <a:r>
              <a:rPr lang="ru-RU" sz="2000" dirty="0"/>
              <a:t> функция </a:t>
            </a:r>
            <a:r>
              <a:rPr lang="ru-RU" sz="2000" u="sng" dirty="0"/>
              <a:t>значение</a:t>
            </a:r>
            <a:r>
              <a:rPr lang="ru-RU" sz="2000" dirty="0"/>
              <a:t> </a:t>
            </a:r>
            <a:r>
              <a:rPr lang="en" sz="2000" dirty="0"/>
              <a:t>True.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Мы не знаем, </a:t>
            </a:r>
            <a:r>
              <a:rPr lang="ru-RU" sz="2000" u="sng" dirty="0"/>
              <a:t>отправляет ли</a:t>
            </a:r>
            <a:r>
              <a:rPr lang="ru-RU" sz="2000" dirty="0"/>
              <a:t> эта функция </a:t>
            </a:r>
            <a:r>
              <a:rPr lang="ru-RU" sz="2000" u="sng" dirty="0"/>
              <a:t>письмо</a:t>
            </a:r>
            <a:r>
              <a:rPr lang="ru-RU" sz="2000" dirty="0"/>
              <a:t>, и если отправляет, то </a:t>
            </a:r>
            <a:r>
              <a:rPr lang="ru-RU" sz="2000" u="sng" dirty="0"/>
              <a:t>какое</a:t>
            </a:r>
            <a:r>
              <a:rPr lang="ru-RU" sz="2000" dirty="0"/>
              <a:t>? Все ли нормально с этим письмом?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Отправлять </a:t>
            </a:r>
            <a:r>
              <a:rPr lang="ru-RU" sz="2000" u="sng" dirty="0"/>
              <a:t>настоящие письма</a:t>
            </a:r>
            <a:r>
              <a:rPr lang="ru-RU" sz="2000" dirty="0"/>
              <a:t> ради теста </a:t>
            </a:r>
            <a:r>
              <a:rPr lang="ru-RU" sz="2000" u="sng" dirty="0"/>
              <a:t>не желательно</a:t>
            </a:r>
            <a:r>
              <a:rPr lang="en-US" sz="2000" dirty="0"/>
              <a:t>:</a:t>
            </a:r>
            <a:endParaRPr lang="ru-RU" sz="20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Не хотим никого СПАМить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если отправлять на фейковые адреса</a:t>
            </a:r>
            <a:r>
              <a:rPr lang="en-US" sz="1800" dirty="0"/>
              <a:t>:</a:t>
            </a:r>
            <a:r>
              <a:rPr lang="ru-RU" sz="1800" dirty="0"/>
              <a:t> взаимодействуем с внешней системой</a:t>
            </a:r>
            <a:r>
              <a:rPr lang="en-US" sz="1800" dirty="0"/>
              <a:t> + </a:t>
            </a:r>
            <a:endParaRPr lang="ru-RU" sz="18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надо проверять доставлено ли.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ru-RU" sz="2000" b="1" dirty="0"/>
              <a:t>Внешние системы — это долго и ненадёжно:</a:t>
            </a:r>
            <a:endParaRPr lang="en-US" sz="2000" b="1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Тесты будут </a:t>
            </a:r>
            <a:r>
              <a:rPr lang="ru-RU" sz="2000" u="sng" dirty="0"/>
              <a:t>выполняться значительно дольше</a:t>
            </a:r>
            <a:r>
              <a:rPr lang="ru-RU" sz="2000" dirty="0"/>
              <a:t> по времени, чем тесты чистых функций.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Любое </a:t>
            </a:r>
            <a:r>
              <a:rPr lang="ru-RU" sz="2000" u="sng" dirty="0"/>
              <a:t>взаимодействие</a:t>
            </a:r>
            <a:r>
              <a:rPr lang="ru-RU" sz="2000" dirty="0"/>
              <a:t> с внешней средой </a:t>
            </a:r>
            <a:r>
              <a:rPr lang="ru-RU" sz="2000" u="sng" dirty="0"/>
              <a:t>не детерминировано</a:t>
            </a:r>
            <a:r>
              <a:rPr lang="ru-RU" sz="2000" dirty="0"/>
              <a:t>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Сеть может быть ненадежна / промежуточные сервисы падать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Тесты могут падать с ошибками без видимой причины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Почтовая служба может заблокировать </a:t>
            </a:r>
            <a:r>
              <a:rPr lang="en" sz="1800" dirty="0"/>
              <a:t>IP-</a:t>
            </a:r>
            <a:r>
              <a:rPr lang="ru-RU" sz="1800" dirty="0"/>
              <a:t>адрес за слишком частую отправку писем и т.п.</a:t>
            </a:r>
          </a:p>
          <a:p>
            <a:pPr marL="0" indent="0" algn="l">
              <a:lnSpc>
                <a:spcPct val="100000"/>
              </a:lnSpc>
              <a:spcBef>
                <a:spcPts val="500"/>
              </a:spcBef>
              <a:buNone/>
            </a:pPr>
            <a:r>
              <a:rPr lang="ru-RU" sz="2000" dirty="0"/>
              <a:t>Все это </a:t>
            </a:r>
            <a:r>
              <a:rPr lang="ru-RU" sz="2000" u="sng" dirty="0"/>
              <a:t>небезопасно</a:t>
            </a:r>
            <a:r>
              <a:rPr lang="ru-RU" sz="2000" dirty="0"/>
              <a:t>, а ведь это всего лишь отправка писем. С другими побочными эффектами будут еще и другие </a:t>
            </a:r>
            <a:r>
              <a:rPr lang="ru-RU" sz="2000" u="sng" dirty="0"/>
              <a:t>сложности</a:t>
            </a:r>
            <a:r>
              <a:rPr lang="ru-RU" sz="2000" dirty="0"/>
              <a:t>. Для их решения потребуются </a:t>
            </a:r>
            <a:r>
              <a:rPr lang="ru-RU" sz="2000" u="sng" dirty="0"/>
              <a:t>другие подходы</a:t>
            </a:r>
            <a:r>
              <a:rPr lang="ru-RU" sz="2000" dirty="0"/>
              <a:t> к организации кода и тестов.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185442-BB3E-A0ED-33D9-F3A02C8F1970}"/>
              </a:ext>
            </a:extLst>
          </p:cNvPr>
          <p:cNvSpPr txBox="1"/>
          <p:nvPr/>
        </p:nvSpPr>
        <p:spPr>
          <a:xfrm>
            <a:off x="6516710" y="244701"/>
            <a:ext cx="5486400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send_greeting_email(user):</a:t>
            </a:r>
            <a:b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18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Вывести на сайте сообщение, что письмо было отправлено</a:t>
            </a:r>
            <a:b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8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800" b="0" i="0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Вот гипотетический тест этой функции:</a:t>
            </a:r>
            <a:br>
              <a:rPr lang="en-US" sz="1800" b="0" i="0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send_greeting_email(user)</a:t>
            </a:r>
            <a:endParaRPr lang="ru-RU" sz="1800" noProof="1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30977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ABE69C-1D87-29AA-4C49-6B0D52129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678" y="150634"/>
            <a:ext cx="11050858" cy="638485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Тестирование кода, взаимодействующего с файлами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9A4B5A-3833-48E2-3A4B-0D50650E1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2986"/>
            <a:ext cx="11050858" cy="6035014"/>
          </a:xfrm>
        </p:spPr>
        <p:txBody>
          <a:bodyPr>
            <a:normAutofit lnSpcReduction="10000"/>
          </a:bodyPr>
          <a:lstStyle/>
          <a:p>
            <a:pPr marL="0" indent="0" algn="l">
              <a:lnSpc>
                <a:spcPct val="110000"/>
              </a:lnSpc>
              <a:buNone/>
            </a:pPr>
            <a:r>
              <a:rPr lang="ru-RU" sz="2000" dirty="0"/>
              <a:t>Самый типичный побочный эффект — это взаимодействие с файлами (чтение / запись).</a:t>
            </a:r>
            <a:br>
              <a:rPr lang="ru-RU" sz="2000" dirty="0"/>
            </a:br>
            <a:r>
              <a:rPr lang="ru-RU" sz="2000" dirty="0"/>
              <a:t>Как справиться с такими побочными эффектами при тестировании?</a:t>
            </a:r>
          </a:p>
          <a:p>
            <a:pPr marL="0" indent="0" algn="l">
              <a:lnSpc>
                <a:spcPct val="110000"/>
              </a:lnSpc>
              <a:buNone/>
            </a:pPr>
            <a:r>
              <a:rPr lang="ru-RU" sz="2000" b="1" dirty="0"/>
              <a:t>Чтение файлов</a:t>
            </a:r>
          </a:p>
          <a:p>
            <a:pPr marL="0" indent="0" algn="l">
              <a:lnSpc>
                <a:spcPct val="110000"/>
              </a:lnSpc>
              <a:spcBef>
                <a:spcPts val="600"/>
              </a:spcBef>
              <a:buNone/>
            </a:pPr>
            <a:r>
              <a:rPr lang="ru-RU" sz="2000" dirty="0"/>
              <a:t>В большинстве случаев чтение файлов не доставляет особых проблем. Оно ничего не изменяет и выполняется локально, в отличие от сетевых запросов. Это значит, что при наличии необходимого файла и нужных прав, </a:t>
            </a:r>
            <a:r>
              <a:rPr lang="ru-RU" sz="2000" u="sng" dirty="0"/>
              <a:t>вероятность случайных ошибок </a:t>
            </a:r>
            <a:r>
              <a:rPr lang="ru-RU" sz="2000" dirty="0"/>
              <a:t>крайне </a:t>
            </a:r>
            <a:r>
              <a:rPr lang="ru-RU" sz="2000" u="sng" dirty="0"/>
              <a:t>низка</a:t>
            </a:r>
            <a:r>
              <a:rPr lang="ru-RU" sz="2000" dirty="0"/>
              <a:t>.</a:t>
            </a:r>
          </a:p>
          <a:p>
            <a:pPr marL="0" indent="0" algn="l">
              <a:lnSpc>
                <a:spcPct val="110000"/>
              </a:lnSpc>
              <a:buNone/>
            </a:pPr>
            <a:r>
              <a:rPr lang="ru-RU" sz="1900" dirty="0"/>
              <a:t>При тестировании функций, читающих файлы, должно выполняться ровно одно условие — </a:t>
            </a:r>
            <a:r>
              <a:rPr lang="ru-RU" sz="1900" u="sng" dirty="0"/>
              <a:t>функция должна позволять менять путь до файла</a:t>
            </a:r>
            <a:r>
              <a:rPr lang="ru-RU" sz="1900" dirty="0"/>
              <a:t>. В таком случае достаточно создать файл нужной структуры в дополнении к тестам:</a:t>
            </a:r>
          </a:p>
          <a:p>
            <a:pPr marL="0" indent="0" algn="l">
              <a:lnSpc>
                <a:spcPct val="110000"/>
              </a:lnSpc>
              <a:buNone/>
            </a:pPr>
            <a:r>
              <a:rPr lang="ru-RU" sz="17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Функция читает файл со списком пользователей системы (/</a:t>
            </a:r>
            <a:r>
              <a:rPr lang="en" sz="17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etc/passwd</a:t>
            </a:r>
            <a:r>
              <a:rPr lang="ru-RU" sz="17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и возвращает их имена</a:t>
            </a:r>
            <a:br>
              <a:rPr lang="ru-RU" sz="17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user_names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read_user_names(path</a:t>
            </a:r>
            <a:r>
              <a:rPr lang="en" sz="17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7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'/etc/passwd'</a:t>
            </a: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sz="17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>
              <a:lnSpc>
                <a:spcPct val="110000"/>
              </a:lnSpc>
              <a:buNone/>
            </a:pPr>
            <a:r>
              <a:rPr lang="ru-RU" sz="2000" dirty="0"/>
              <a:t>В тестах читать </a:t>
            </a:r>
            <a:r>
              <a:rPr lang="ru-RU" sz="2000" noProof="1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etc/passwd</a:t>
            </a:r>
            <a:r>
              <a:rPr lang="en" sz="2000" dirty="0"/>
              <a:t> </a:t>
            </a:r>
            <a:r>
              <a:rPr lang="ru-RU" sz="2000" dirty="0"/>
              <a:t>нельзя, потому что содержимое этого файла зависит от окружения, в котором запущены тесты</a:t>
            </a:r>
            <a:r>
              <a:rPr lang="en-US" sz="2000" dirty="0"/>
              <a:t> + </a:t>
            </a:r>
            <a:r>
              <a:rPr lang="ru-RU" sz="2000" dirty="0"/>
              <a:t>небезопасно. Для тестирования нужно создать файл аналогичной структуры и использовать его в тестах:</a:t>
            </a:r>
          </a:p>
          <a:p>
            <a:pPr marL="0" indent="0" algn="l">
              <a:lnSpc>
                <a:spcPct val="110000"/>
              </a:lnSpc>
              <a:buNone/>
            </a:pPr>
            <a:r>
              <a:rPr lang="en" sz="17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b="1" noProof="1">
                <a:solidFill>
                  <a:srgbClr val="99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test_read_user_names</a:t>
            </a: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ru-RU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passwd_path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700" noProof="1">
                <a:solidFill>
                  <a:srgbClr val="DD11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test_files</a:t>
            </a:r>
            <a:r>
              <a:rPr lang="en" sz="17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/passwd'</a:t>
            </a:r>
            <a:br>
              <a:rPr lang="ru-RU" sz="17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7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user_names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read_user_names(passwd_path);</a:t>
            </a:r>
            <a:br>
              <a:rPr lang="ru-RU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7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user_names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17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Ожидаемый результат</a:t>
            </a:r>
          </a:p>
        </p:txBody>
      </p:sp>
    </p:spTree>
    <p:extLst>
      <p:ext uri="{BB962C8B-B14F-4D97-AF65-F5344CB8AC3E}">
        <p14:creationId xmlns:p14="http://schemas.microsoft.com/office/powerpoint/2010/main" val="86758140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B7C0D0-AC38-A87F-3951-052919A08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375" y="286103"/>
            <a:ext cx="10838985" cy="504670"/>
          </a:xfrm>
        </p:spPr>
        <p:txBody>
          <a:bodyPr>
            <a:noAutofit/>
          </a:bodyPr>
          <a:lstStyle/>
          <a:p>
            <a:r>
              <a:rPr lang="ru-RU" sz="3600" dirty="0"/>
              <a:t>Тестирование кода, записывающего файлы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C14B6D-24FC-4A16-3245-B881B27EC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375" y="925688"/>
            <a:ext cx="10838984" cy="5932311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ru-RU" sz="2200" dirty="0"/>
              <a:t>С записью файлов уже сложнее. Главная проблема — это </a:t>
            </a:r>
            <a:r>
              <a:rPr lang="ru-RU" sz="2200" b="1" dirty="0"/>
              <a:t>отсутствие гарантированной идемпотентности</a:t>
            </a:r>
            <a:r>
              <a:rPr lang="ru-RU" sz="2200" dirty="0"/>
              <a:t>. Это значит, что </a:t>
            </a:r>
            <a:r>
              <a:rPr lang="ru-RU" sz="2200" b="1" dirty="0"/>
              <a:t>повторный вызов</a:t>
            </a:r>
            <a:r>
              <a:rPr lang="ru-RU" sz="2200" dirty="0"/>
              <a:t> функции, записывающей файлы, может вести себя не как первый вызов. Например, он может завершаться с ошибкой или </a:t>
            </a:r>
            <a:r>
              <a:rPr lang="ru-RU" sz="2200" b="1" dirty="0"/>
              <a:t>приводить к другим результатам</a:t>
            </a:r>
            <a:r>
              <a:rPr lang="ru-RU" sz="2200" dirty="0"/>
              <a:t>.</a:t>
            </a:r>
          </a:p>
          <a:p>
            <a:pPr marL="0" indent="0" algn="l">
              <a:buNone/>
            </a:pPr>
            <a:r>
              <a:rPr lang="ru-RU" sz="1900" dirty="0"/>
              <a:t>Разберемся, почему так происходит. Представьте, что мы пишем тесты на функцию </a:t>
            </a:r>
            <a:r>
              <a:rPr lang="en" sz="1900" dirty="0"/>
              <a:t>log(message), </a:t>
            </a:r>
            <a:r>
              <a:rPr lang="ru-RU" sz="1900" dirty="0"/>
              <a:t>которая дописывает все переданные в нее сообщения в файл:</a:t>
            </a:r>
          </a:p>
          <a:p>
            <a:pPr marL="0" indent="0" algn="l">
              <a:buNone/>
            </a:pP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Logger(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'development.log'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log(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'first message'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" sz="18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18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Одна стоочка в файле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log(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'second message'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18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Две стоочки в файле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900" dirty="0"/>
              <a:t>Это значит, что </a:t>
            </a:r>
            <a:r>
              <a:rPr lang="ru-RU" sz="1900" u="sng" dirty="0"/>
              <a:t>каждый запуск тестов будет</a:t>
            </a:r>
            <a:r>
              <a:rPr lang="ru-RU" sz="1900" dirty="0"/>
              <a:t> немного </a:t>
            </a:r>
            <a:r>
              <a:rPr lang="ru-RU" sz="1900" u="sng" dirty="0"/>
              <a:t>другим</a:t>
            </a:r>
            <a:r>
              <a:rPr lang="ru-RU" sz="1900" dirty="0"/>
              <a:t>. При первом запуске тестов </a:t>
            </a:r>
            <a:r>
              <a:rPr lang="ru-RU" sz="1900" u="sng" dirty="0"/>
              <a:t>создается файл</a:t>
            </a:r>
            <a:r>
              <a:rPr lang="ru-RU" sz="1900" dirty="0"/>
              <a:t> для хранения логов. Затем он </a:t>
            </a:r>
            <a:r>
              <a:rPr lang="ru-RU" sz="1900" u="sng" dirty="0"/>
              <a:t>начнет заполняться</a:t>
            </a:r>
            <a:r>
              <a:rPr lang="ru-RU" sz="1900" dirty="0"/>
              <a:t>. Это приводит к целой пачке проблем:</a:t>
            </a:r>
          </a:p>
          <a:p>
            <a:pPr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900" dirty="0"/>
              <a:t>Скорее всего, </a:t>
            </a:r>
            <a:r>
              <a:rPr lang="ru-RU" sz="1900" u="sng" dirty="0"/>
              <a:t>создание файла</a:t>
            </a:r>
            <a:r>
              <a:rPr lang="ru-RU" sz="1900" dirty="0"/>
              <a:t> внутри этой функции — это </a:t>
            </a:r>
            <a:r>
              <a:rPr lang="ru-RU" sz="1900" u="sng" dirty="0"/>
              <a:t>особый случай</a:t>
            </a:r>
            <a:r>
              <a:rPr lang="ru-RU" sz="1900" dirty="0"/>
              <a:t>, который нужно тестировать отдельно. </a:t>
            </a:r>
            <a:r>
              <a:rPr lang="ru-RU" sz="1900" u="sng" dirty="0"/>
              <a:t>Повторные запуски</a:t>
            </a:r>
            <a:r>
              <a:rPr lang="ru-RU" sz="1900" dirty="0"/>
              <a:t> тестов </a:t>
            </a:r>
            <a:r>
              <a:rPr lang="ru-RU" sz="1900" u="sng" dirty="0"/>
              <a:t>перестанут проверять</a:t>
            </a:r>
            <a:r>
              <a:rPr lang="ru-RU" sz="1900" dirty="0"/>
              <a:t> эту ситуацию</a:t>
            </a:r>
          </a:p>
          <a:p>
            <a:pPr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900" dirty="0"/>
              <a:t>Будет сложнее написать предсказуемый тест (нужно проверять только последнюю строку в файле).</a:t>
            </a:r>
          </a:p>
          <a:p>
            <a:pPr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900" dirty="0"/>
              <a:t>В процессе запуска тестов появляется файл, который постоянно растет в размерах</a:t>
            </a:r>
          </a:p>
          <a:p>
            <a:pPr marL="0" indent="0" algn="l">
              <a:buNone/>
            </a:pPr>
            <a:r>
              <a:rPr lang="ru-RU" sz="1900" dirty="0"/>
              <a:t>При правильной организации тестов каждый </a:t>
            </a:r>
            <a:r>
              <a:rPr lang="ru-RU" sz="1900" u="sng" dirty="0"/>
              <a:t>тест работает в идентичном окружении</a:t>
            </a:r>
            <a:r>
              <a:rPr lang="ru-RU" sz="1900" dirty="0"/>
              <a:t> на каждом запуске. Чтобы добиться такой организации, можно </a:t>
            </a:r>
            <a:r>
              <a:rPr lang="ru-RU" sz="1900" u="sng" dirty="0"/>
              <a:t>удалять файл после</a:t>
            </a:r>
            <a:r>
              <a:rPr lang="ru-RU" sz="1900" dirty="0"/>
              <a:t> выполнения каждого </a:t>
            </a:r>
            <a:r>
              <a:rPr lang="ru-RU" sz="1900" u="sng" dirty="0"/>
              <a:t>теста</a:t>
            </a:r>
            <a:r>
              <a:rPr lang="ru-RU" sz="1900" dirty="0"/>
              <a:t>. В большинстве ситуаций такое решение работает нормально, но все же не во всех.</a:t>
            </a:r>
          </a:p>
          <a:p>
            <a:pPr marL="0" indent="0" algn="l">
              <a:buNone/>
            </a:pPr>
            <a:r>
              <a:rPr lang="en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Будет вызываться для каждого теста</a:t>
            </a:r>
            <a:br>
              <a:rPr lang="en-US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pytest.fixture(autouse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99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clean_file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os.path.isfile(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'some/file/path'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 os.remove(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'some/file/path'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</a:p>
        </p:txBody>
      </p:sp>
    </p:spTree>
    <p:extLst>
      <p:ext uri="{BB962C8B-B14F-4D97-AF65-F5344CB8AC3E}">
        <p14:creationId xmlns:p14="http://schemas.microsoft.com/office/powerpoint/2010/main" val="173921252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B4E6A0-F6EB-AC8C-D0DA-4C679C1EA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030"/>
            <a:ext cx="10515600" cy="763763"/>
          </a:xfrm>
        </p:spPr>
        <p:txBody>
          <a:bodyPr>
            <a:normAutofit/>
          </a:bodyPr>
          <a:lstStyle/>
          <a:p>
            <a:r>
              <a:rPr lang="ru-RU" sz="3600" dirty="0"/>
              <a:t>Тестирование кода, записывающего файлы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DF0A23-5A04-97B1-5D65-FFF67E830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5182"/>
            <a:ext cx="10515600" cy="3628030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u="sng" dirty="0"/>
              <a:t>Удаление файлов</a:t>
            </a:r>
            <a:r>
              <a:rPr lang="ru-RU" sz="2000" dirty="0"/>
              <a:t> перед записью — это </a:t>
            </a:r>
            <a:r>
              <a:rPr lang="ru-RU" sz="2000" u="sng" dirty="0"/>
              <a:t>не лучшее решение</a:t>
            </a:r>
            <a:r>
              <a:rPr lang="ru-RU" sz="2000" dirty="0"/>
              <a:t>, которое требует постоянного контроля происходящего. Придется все время об этом помнить. Чтобы не приходилось этим заниматься, можно </a:t>
            </a:r>
            <a:r>
              <a:rPr lang="ru-RU" sz="2000" b="1" dirty="0"/>
              <a:t>создавать временные директории</a:t>
            </a:r>
            <a:r>
              <a:rPr lang="ru-RU" sz="2000" dirty="0"/>
              <a:t>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Временные директории в </a:t>
            </a:r>
            <a:r>
              <a:rPr lang="en" sz="2000" dirty="0"/>
              <a:t>Python </a:t>
            </a:r>
            <a:r>
              <a:rPr lang="ru-RU" sz="2000" dirty="0"/>
              <a:t>можно создавать двумя способами:</a:t>
            </a:r>
          </a:p>
          <a:p>
            <a:pPr algn="l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С помощью </a:t>
            </a:r>
            <a:r>
              <a:rPr lang="ru-RU" sz="2000" u="sng" dirty="0"/>
              <a:t>стандартной библиотеки</a:t>
            </a:r>
            <a:r>
              <a:rPr lang="ru-RU" sz="2000" dirty="0"/>
              <a:t> 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tempfile</a:t>
            </a:r>
          </a:p>
          <a:p>
            <a:pPr algn="l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С помощью </a:t>
            </a:r>
            <a:r>
              <a:rPr lang="ru-RU" sz="2000" u="sng" dirty="0"/>
              <a:t>фикстуры</a:t>
            </a:r>
            <a:r>
              <a:rPr lang="ru-RU" sz="2000" dirty="0"/>
              <a:t> 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tmp_path</a:t>
            </a:r>
            <a:r>
              <a:rPr lang="en" sz="2000" dirty="0"/>
              <a:t> </a:t>
            </a:r>
            <a:r>
              <a:rPr lang="ru-RU" sz="2000" dirty="0"/>
              <a:t>фреймворка </a:t>
            </a:r>
            <a:r>
              <a:rPr lang="en" sz="2000" dirty="0"/>
              <a:t>pytest </a:t>
            </a:r>
            <a:r>
              <a:rPr lang="ru-RU" sz="2000" dirty="0"/>
              <a:t>или любых других </a:t>
            </a:r>
            <a:r>
              <a:rPr lang="ru-RU" sz="2000" u="sng" dirty="0"/>
              <a:t>средств тестового фреймворка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После применения создается временная </a:t>
            </a:r>
            <a:r>
              <a:rPr lang="ru-RU" sz="2000" u="sng" dirty="0"/>
              <a:t>директория с уникальным именем</a:t>
            </a:r>
            <a:r>
              <a:rPr lang="ru-RU" sz="2000" dirty="0"/>
              <a:t>, затем все </a:t>
            </a:r>
            <a:r>
              <a:rPr lang="ru-RU" sz="2000" u="sng" dirty="0"/>
              <a:t>действия</a:t>
            </a:r>
            <a:r>
              <a:rPr lang="ru-RU" sz="2000" dirty="0"/>
              <a:t> происходят </a:t>
            </a:r>
            <a:r>
              <a:rPr lang="ru-RU" sz="2000" u="sng" dirty="0"/>
              <a:t>внутри нее</a:t>
            </a:r>
            <a:r>
              <a:rPr lang="ru-RU" sz="2000" dirty="0"/>
              <a:t>. У такой директории будет гарантирует уникальное имя.</a:t>
            </a:r>
            <a:br>
              <a:rPr lang="ru-RU" sz="2000" dirty="0"/>
            </a:br>
            <a:r>
              <a:rPr lang="ru-RU" sz="2000" dirty="0"/>
              <a:t>Удалять такие директории не нужно, потому что </a:t>
            </a:r>
            <a:r>
              <a:rPr lang="ru-RU" sz="2000" u="sng" dirty="0"/>
              <a:t>операционная система сама подчищает</a:t>
            </a:r>
            <a:r>
              <a:rPr lang="ru-RU" sz="2000" dirty="0"/>
              <a:t> их: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CD4918-3F0B-08D3-FA62-67EC3BB16988}"/>
              </a:ext>
            </a:extLst>
          </p:cNvPr>
          <p:cNvSpPr txBox="1"/>
          <p:nvPr/>
        </p:nvSpPr>
        <p:spPr>
          <a:xfrm>
            <a:off x="2739977" y="4526961"/>
            <a:ext cx="6738871" cy="19389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" sz="20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1" noProof="1">
                <a:solidFill>
                  <a:srgbClr val="99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test_create_file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(tmp_path):</a:t>
            </a:r>
            <a:b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d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tmp_path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"sub"</a:t>
            </a:r>
            <a:br>
              <a:rPr lang="en" sz="20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d.mkdir()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"hello.txt"</a:t>
            </a:r>
            <a:br>
              <a:rPr lang="en" sz="20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p.write_text(</a:t>
            </a:r>
            <a:r>
              <a:rPr lang="en" sz="20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'content'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0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000" noProof="1"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(tmp_path.iterdir()))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00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br>
              <a:rPr lang="en" sz="2000" noProof="1">
                <a:solidFill>
                  <a:srgbClr val="00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000" noProof="1">
                <a:solidFill>
                  <a:srgbClr val="00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p.read_text()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'content'</a:t>
            </a:r>
            <a:endParaRPr lang="en" sz="2000" noProof="1">
              <a:solidFill>
                <a:srgbClr val="009999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128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9693"/>
          </a:xfrm>
        </p:spPr>
        <p:txBody>
          <a:bodyPr>
            <a:normAutofit/>
          </a:bodyPr>
          <a:lstStyle/>
          <a:p>
            <a:r>
              <a:rPr lang="ru-RU" dirty="0"/>
              <a:t>Плюсы / минусы системного тестирования</a:t>
            </a:r>
          </a:p>
        </p:txBody>
      </p:sp>
      <p:sp>
        <p:nvSpPr>
          <p:cNvPr id="7" name="Google Shape;174;p8">
            <a:extLst>
              <a:ext uri="{FF2B5EF4-FFF2-40B4-BE49-F238E27FC236}">
                <a16:creationId xmlns:a16="http://schemas.microsoft.com/office/drawing/2014/main" id="{8722E2FF-79A4-AC88-3B03-8997929370F2}"/>
              </a:ext>
            </a:extLst>
          </p:cNvPr>
          <p:cNvSpPr txBox="1">
            <a:spLocks/>
          </p:cNvSpPr>
          <p:nvPr/>
        </p:nvSpPr>
        <p:spPr>
          <a:xfrm>
            <a:off x="838200" y="1520575"/>
            <a:ext cx="4932872" cy="515762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385623"/>
              </a:buClr>
              <a:buSzPct val="100000"/>
              <a:buFont typeface="Arial" panose="020B0604020202020204" pitchFamily="34" charset="0"/>
              <a:buNone/>
            </a:pPr>
            <a:r>
              <a:rPr lang="ru-RU" b="1" dirty="0">
                <a:solidFill>
                  <a:srgbClr val="385623"/>
                </a:solidFill>
              </a:rPr>
              <a:t>Плюсы:</a:t>
            </a:r>
            <a:endParaRPr lang="ru-RU" dirty="0"/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ru-RU" sz="2400" dirty="0"/>
              <a:t>Тесты быстро окупаются</a:t>
            </a: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ru-RU" sz="2400" dirty="0"/>
              <a:t>Максимально приближенно к действиям пользователя</a:t>
            </a: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ru-RU" sz="2400" dirty="0"/>
              <a:t>Один тест находит много багов</a:t>
            </a: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ru-RU" sz="2400" dirty="0"/>
              <a:t>Можно подключить к большинству ПО</a:t>
            </a:r>
          </a:p>
          <a:p>
            <a:pPr lvl="1"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ru-RU" sz="2000" dirty="0"/>
              <a:t>Тесты часто представляют собой отдельный проект и не зависят от кода самих систем </a:t>
            </a:r>
          </a:p>
        </p:txBody>
      </p:sp>
      <p:sp>
        <p:nvSpPr>
          <p:cNvPr id="8" name="Google Shape;175;p8">
            <a:extLst>
              <a:ext uri="{FF2B5EF4-FFF2-40B4-BE49-F238E27FC236}">
                <a16:creationId xmlns:a16="http://schemas.microsoft.com/office/drawing/2014/main" id="{6F3376AB-0AAC-1848-8DF7-675221989E2D}"/>
              </a:ext>
            </a:extLst>
          </p:cNvPr>
          <p:cNvSpPr txBox="1"/>
          <p:nvPr/>
        </p:nvSpPr>
        <p:spPr>
          <a:xfrm>
            <a:off x="5943600" y="1520576"/>
            <a:ext cx="5410200" cy="515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None/>
            </a:pPr>
            <a:r>
              <a:rPr lang="ru-RU" sz="2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Минусы:</a:t>
            </a:r>
            <a:endParaRPr lang="ru-RU" dirty="0"/>
          </a:p>
          <a:p>
            <a:pPr marL="2286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разработки требуются совместные усилия всей команды (аналитиков, разработчиков, тестировщиков)</a:t>
            </a:r>
            <a:endParaRPr lang="ru-RU" sz="1200" dirty="0"/>
          </a:p>
          <a:p>
            <a:pPr marL="2286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Сложность локализации ошибки</a:t>
            </a:r>
            <a:endParaRPr lang="ru-RU" sz="1200" dirty="0"/>
          </a:p>
          <a:p>
            <a:pPr marL="2286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Протестировать мы можем только то, что система выставляет в виде API или визуального интерфейса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1921517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E9C569F-C7A0-0BBE-A066-E51B3D1C4B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19" t="9407" r="3690" b="9323"/>
          <a:stretch/>
        </p:blipFill>
        <p:spPr>
          <a:xfrm>
            <a:off x="8677862" y="3922887"/>
            <a:ext cx="3344805" cy="293511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395BDC-6C92-6015-1939-71644007C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823222" cy="662164"/>
          </a:xfrm>
        </p:spPr>
        <p:txBody>
          <a:bodyPr>
            <a:normAutofit/>
          </a:bodyPr>
          <a:lstStyle/>
          <a:p>
            <a:r>
              <a:rPr lang="ru-RU" sz="4000" dirty="0"/>
              <a:t>Тестирование с записью файлов: Виртуальная ФС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E98BE9-1747-057B-D020-825168225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1779"/>
            <a:ext cx="10515600" cy="3657599"/>
          </a:xfrm>
          <a:solidFill>
            <a:schemeClr val="bg1">
              <a:alpha val="0"/>
            </a:schemeClr>
          </a:solidFill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Это еще один способ тестировать код, работающий с файловыми системами.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С помощью библиотеки</a:t>
            </a:r>
            <a:r>
              <a:rPr lang="ru-RU" sz="2000" noProof="1"/>
              <a:t> 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pyfakefs</a:t>
            </a:r>
            <a:r>
              <a:rPr lang="ru-RU" sz="2000" noProof="1"/>
              <a:t> </a:t>
            </a:r>
            <a:r>
              <a:rPr lang="ru-RU" sz="2000" dirty="0"/>
              <a:t>во время тестов создается </a:t>
            </a:r>
            <a:r>
              <a:rPr lang="ru-RU" sz="2000" u="sng" dirty="0"/>
              <a:t>виртуальная файловая система</a:t>
            </a:r>
            <a:r>
              <a:rPr lang="ru-RU" sz="2000" dirty="0"/>
              <a:t>. Она автоматически подменяет реальную файловую систему для всех модулей, работающих с файловой системой.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Это значит, что тестируемую функцию трогать не надо. Эта функция продолжает думать, что она работает с реальным диском. Вся конфигурация при этом задается снаружи: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0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Этот способ дает идемпотентность из коробки</a:t>
            </a:r>
            <a:br>
              <a:rPr lang="ru-RU" sz="20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1" noProof="1">
                <a:solidFill>
                  <a:srgbClr val="99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my_fakefs_test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000" noProof="1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fs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  <a:r>
              <a:rPr lang="en" sz="20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"fs" – </a:t>
            </a:r>
            <a:r>
              <a:rPr lang="ru-RU" sz="2000" i="1" noProof="1">
                <a:solidFill>
                  <a:srgbClr val="99998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фикстура</a:t>
            </a:r>
            <a:r>
              <a:rPr lang="ru-RU" sz="20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для управления </a:t>
            </a:r>
            <a:r>
              <a:rPr lang="en-US" sz="20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VFS</a:t>
            </a:r>
            <a:br>
              <a:rPr lang="en-US" sz="2000" i="1" noProof="1">
                <a:solidFill>
                  <a:srgbClr val="9999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i="1" noProof="1">
                <a:solidFill>
                  <a:srgbClr val="9999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fs.create_file(</a:t>
            </a:r>
            <a:r>
              <a:rPr lang="en" sz="20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'/var/data/xx1.txt'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0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 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os.path.exists(</a:t>
            </a:r>
            <a:r>
              <a:rPr lang="en" sz="20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'/var/data/xx1.txt'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sz="20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7654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0B8AEC-7B74-0D38-AD5C-4260DA8D1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07" y="186707"/>
            <a:ext cx="10515600" cy="805752"/>
          </a:xfrm>
        </p:spPr>
        <p:txBody>
          <a:bodyPr>
            <a:normAutofit/>
          </a:bodyPr>
          <a:lstStyle/>
          <a:p>
            <a:r>
              <a:rPr lang="ru-RU" dirty="0"/>
              <a:t>Работа с БД: Транзакции + их откат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9EB143-2242-055D-F777-12A0F4ABB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07" y="992459"/>
            <a:ext cx="11169004" cy="5678834"/>
          </a:xfrm>
        </p:spPr>
        <p:txBody>
          <a:bodyPr numCol="1">
            <a:normAutofit fontScale="550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ru-RU" sz="3600" dirty="0"/>
              <a:t>Иногда побочный эффект — это просто дополнительное действие, которое скорее мешает протестировать основную логику.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sz="3600" b="1" dirty="0"/>
              <a:t>Как избежать побочных эффектов в тестировании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sz="3600" dirty="0"/>
              <a:t>Допустим, хотим протестировать функцию, которая регистрирует пользователя. Она создает запись в базе данных и отправляет приветственное письмо: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" sz="3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" sz="34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34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34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3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" sz="34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34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'email'</a:t>
            </a:r>
            <a:r>
              <a:rPr lang="en" sz="3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34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34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'lala@example.com'</a:t>
            </a:r>
            <a:r>
              <a:rPr lang="en" sz="3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34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34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'password'</a:t>
            </a:r>
            <a:r>
              <a:rPr lang="en" sz="3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34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34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'qwerty'</a:t>
            </a:r>
            <a:r>
              <a:rPr lang="en" sz="3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34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3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" sz="3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3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register_user(params);</a:t>
            </a:r>
            <a:endParaRPr lang="ru-RU" sz="3400" noProof="1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>
              <a:lnSpc>
                <a:spcPct val="120000"/>
              </a:lnSpc>
              <a:buNone/>
            </a:pPr>
            <a:r>
              <a:rPr lang="ru-RU" sz="3600" dirty="0"/>
              <a:t>Эта функция делает много всего, но главное, что нас волнует – </a:t>
            </a:r>
            <a:r>
              <a:rPr lang="ru-RU" sz="3600" u="sng" dirty="0"/>
              <a:t>правильная регистрация пользователя</a:t>
            </a:r>
            <a:r>
              <a:rPr lang="ru-RU" sz="3600" dirty="0"/>
              <a:t>: добавление в БД записи о новом пользователе. Именно это и нужно </a:t>
            </a:r>
            <a:r>
              <a:rPr lang="ru-RU" sz="3600" u="sng" dirty="0"/>
              <a:t>проверять – наличие новой записи в базе данных</a:t>
            </a:r>
            <a:r>
              <a:rPr lang="ru-RU" sz="3600" dirty="0"/>
              <a:t> с правильно заполненными данными. А вот </a:t>
            </a:r>
            <a:r>
              <a:rPr lang="ru-RU" sz="3600" u="sng" dirty="0"/>
              <a:t>возвращаемое значение</a:t>
            </a:r>
            <a:r>
              <a:rPr lang="ru-RU" sz="3600" dirty="0"/>
              <a:t> функции нам никак </a:t>
            </a:r>
            <a:r>
              <a:rPr lang="ru-RU" sz="3600" u="sng" dirty="0"/>
              <a:t>не поможет</a:t>
            </a:r>
            <a:r>
              <a:rPr lang="ru-RU" sz="3600" dirty="0"/>
              <a:t>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sz="3600" dirty="0"/>
              <a:t>Как правило, </a:t>
            </a:r>
            <a:r>
              <a:rPr lang="ru-RU" sz="3600" u="sng" dirty="0"/>
              <a:t>базу данных</a:t>
            </a:r>
            <a:r>
              <a:rPr lang="ru-RU" sz="3600" dirty="0"/>
              <a:t> в тестах не прячут. В веб-фреймворках она </a:t>
            </a:r>
            <a:r>
              <a:rPr lang="ru-RU" sz="3600" u="sng" dirty="0"/>
              <a:t>доступна в тестовой среде</a:t>
            </a:r>
            <a:r>
              <a:rPr lang="ru-RU" sz="3600" dirty="0"/>
              <a:t> и </a:t>
            </a:r>
            <a:r>
              <a:rPr lang="ru-RU" sz="3600" u="sng" dirty="0"/>
              <a:t>работает как обычно</a:t>
            </a:r>
            <a:r>
              <a:rPr lang="ru-RU" sz="3600" dirty="0"/>
              <a:t>. </a:t>
            </a:r>
            <a:r>
              <a:rPr lang="ru-RU" sz="3600" u="sng" dirty="0"/>
              <a:t>Идемпотентность</a:t>
            </a:r>
            <a:r>
              <a:rPr lang="ru-RU" sz="3600" dirty="0"/>
              <a:t> в ней достигается </a:t>
            </a:r>
            <a:r>
              <a:rPr lang="ru-RU" sz="3600" u="sng" dirty="0"/>
              <a:t>за счет транзакций</a:t>
            </a:r>
            <a:r>
              <a:rPr lang="ru-RU" sz="3600" dirty="0"/>
              <a:t>. Перед тестом </a:t>
            </a:r>
            <a:r>
              <a:rPr lang="ru-RU" sz="3600" u="sng" dirty="0"/>
              <a:t>транзакция начинается</a:t>
            </a:r>
            <a:r>
              <a:rPr lang="ru-RU" sz="3600" dirty="0"/>
              <a:t> и после теста </a:t>
            </a:r>
            <a:r>
              <a:rPr lang="ru-RU" sz="3600" u="sng" dirty="0"/>
              <a:t>откатывается</a:t>
            </a:r>
            <a:r>
              <a:rPr lang="ru-RU" sz="3600" dirty="0"/>
              <a:t>. Благодаря этому, каждый тест запускается в идентичном окружении и не важно как он его меняет.</a:t>
            </a:r>
          </a:p>
        </p:txBody>
      </p:sp>
    </p:spTree>
    <p:extLst>
      <p:ext uri="{BB962C8B-B14F-4D97-AF65-F5344CB8AC3E}">
        <p14:creationId xmlns:p14="http://schemas.microsoft.com/office/powerpoint/2010/main" val="354869277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CD9906-1D57-B642-1745-973B48A4E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062"/>
            <a:ext cx="10515600" cy="729578"/>
          </a:xfrm>
        </p:spPr>
        <p:txBody>
          <a:bodyPr/>
          <a:lstStyle/>
          <a:p>
            <a:r>
              <a:rPr lang="ru-RU" dirty="0"/>
              <a:t>Транзакции + их откат — пример: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D43031-0B3A-3F19-3DF8-69067BF52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5915"/>
            <a:ext cx="10515600" cy="5733023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Соединение с </a:t>
            </a:r>
            <a:r>
              <a:rPr lang="en-US" sz="1800" i="1" noProof="1">
                <a:solidFill>
                  <a:srgbClr val="9999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Б</a:t>
            </a:r>
            <a:r>
              <a:rPr lang="ru-RU" sz="1800" i="1" noProof="1">
                <a:solidFill>
                  <a:srgbClr val="9999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Д</a:t>
            </a: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создается один раз на в</a:t>
            </a:r>
            <a:r>
              <a:rPr lang="en-US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с</a:t>
            </a: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е тесты</a:t>
            </a:r>
            <a:b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pytest.fixture(scope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"session"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99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connection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engine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create_engine(</a:t>
            </a:r>
            <a:r>
              <a:rPr lang="en-US" sz="1800" noProof="1">
                <a:latin typeface="Consolas" panose="020B0609020204030204" pitchFamily="49" charset="0"/>
                <a:cs typeface="Consolas" panose="020B0609020204030204" pitchFamily="49" charset="0"/>
              </a:rPr>
              <a:t>conn_params</a:t>
            </a:r>
            <a: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engine.connect()</a:t>
            </a:r>
            <a:b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Транзакция стартует и откатывается на каждый тест</a:t>
            </a:r>
            <a:b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pytest.fixture(autouse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99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transaction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(connection):</a:t>
            </a:r>
            <a:b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connection.begin()</a:t>
            </a:r>
            <a:b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br>
              <a:rPr lang="ru-RU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connection.rollback()</a:t>
            </a:r>
            <a:b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Сам тест</a:t>
            </a:r>
            <a:b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99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test_register_user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Внутри идет добавление данных в базу</a:t>
            </a:r>
            <a:b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noProof="1"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register_user(name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'Mike'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Извлекаем пользователя из базы</a:t>
            </a:r>
            <a:b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User.objects.get(</a:t>
            </a:r>
            <a:r>
              <a:rPr lang="en" sz="1800" noProof="1"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user.name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'Mike'</a:t>
            </a:r>
            <a:endParaRPr lang="ru-RU" sz="1800" noProof="1">
              <a:solidFill>
                <a:srgbClr val="DD1144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38830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6202-EBF3-944D-5F88-C88A3009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268" y="109556"/>
            <a:ext cx="10515600" cy="763764"/>
          </a:xfrm>
        </p:spPr>
        <p:txBody>
          <a:bodyPr/>
          <a:lstStyle/>
          <a:p>
            <a:r>
              <a:rPr lang="ru-RU" dirty="0"/>
              <a:t>Переменные </a:t>
            </a:r>
            <a:r>
              <a:rPr lang="en-US" noProof="1"/>
              <a:t>«is_prod» / «is_test»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903100-75E1-DE50-D603-48768CAB4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255" y="848467"/>
            <a:ext cx="10515600" cy="687813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А вот с отправкой писем все сложнее. Ее точно делать нельзя, но как этого добиться? Посмотрите, как может выглядеть функция регистрации пользователя: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18CA8E-0DC0-5FBE-C9B8-419B018AA880}"/>
              </a:ext>
            </a:extLst>
          </p:cNvPr>
          <p:cNvSpPr txBox="1"/>
          <p:nvPr/>
        </p:nvSpPr>
        <p:spPr>
          <a:xfrm>
            <a:off x="619255" y="1621030"/>
            <a:ext cx="10515600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b="1" noProof="1">
                <a:solidFill>
                  <a:srgbClr val="99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register_user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**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params):</a:t>
            </a:r>
            <a:br>
              <a:rPr lang="ru-RU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User(</a:t>
            </a:r>
            <a:r>
              <a:rPr lang="en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**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params)</a:t>
            </a:r>
            <a:br>
              <a:rPr lang="ru-RU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noProof="1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ot 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user.save():</a:t>
            </a:r>
            <a:b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br>
              <a:rPr lang="ru-RU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send_email(</a:t>
            </a:r>
            <a:r>
              <a:rPr lang="en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'registration</a:t>
            </a:r>
            <a:r>
              <a:rPr lang="en-US" noProof="1">
                <a:solidFill>
                  <a:srgbClr val="DD11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@gmail.com </a:t>
            </a:r>
            <a:r>
              <a:rPr lang="en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user)</a:t>
            </a:r>
            <a:br>
              <a:rPr lang="ru-RU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0271D2-7F8B-D794-E070-72E9CB48FAB5}"/>
              </a:ext>
            </a:extLst>
          </p:cNvPr>
          <p:cNvSpPr txBox="1"/>
          <p:nvPr/>
        </p:nvSpPr>
        <p:spPr>
          <a:xfrm>
            <a:off x="546269" y="3389364"/>
            <a:ext cx="105155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ru-RU" sz="2000" dirty="0"/>
              <a:t>Существует несколько </a:t>
            </a:r>
            <a:r>
              <a:rPr lang="ru-RU" sz="2000" u="sng" dirty="0"/>
              <a:t>подходов, позволяющих отключить побочные эффекты</a:t>
            </a:r>
            <a:r>
              <a:rPr lang="ru-RU" sz="2000" dirty="0"/>
              <a:t> (отправку </a:t>
            </a:r>
            <a:r>
              <a:rPr lang="en-US" sz="2000" dirty="0"/>
              <a:t>email</a:t>
            </a:r>
            <a:r>
              <a:rPr lang="ru-RU" sz="2000" dirty="0"/>
              <a:t>) в тестах. Самый </a:t>
            </a:r>
            <a:r>
              <a:rPr lang="ru-RU" sz="2000" u="sng" dirty="0"/>
              <a:t>простой способ</a:t>
            </a:r>
            <a:r>
              <a:rPr lang="ru-RU" sz="2000" dirty="0"/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53A4C8-F0E5-E191-1402-8DA8BB8BE569}"/>
              </a:ext>
            </a:extLst>
          </p:cNvPr>
          <p:cNvSpPr txBox="1"/>
          <p:nvPr/>
        </p:nvSpPr>
        <p:spPr>
          <a:xfrm>
            <a:off x="619255" y="4080067"/>
            <a:ext cx="10515598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i="1" noProof="1">
                <a:solidFill>
                  <a:srgbClr val="9999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Выполняем этот код, только если мы не в тестовой среде</a:t>
            </a:r>
            <a:br>
              <a:rPr lang="en-US" i="1" noProof="1">
                <a:solidFill>
                  <a:srgbClr val="9999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1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(os.environ[</a:t>
            </a:r>
            <a:r>
              <a:rPr lang="en" noProof="1">
                <a:solidFill>
                  <a:srgbClr val="DD11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'PROJECT_ENV'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ru-RU" b="1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b="1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solidFill>
                  <a:srgbClr val="DD11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ru-RU" noProof="1">
                <a:solidFill>
                  <a:srgbClr val="DD11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noProof="1">
                <a:solidFill>
                  <a:srgbClr val="DD11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rod</a:t>
            </a:r>
            <a:r>
              <a:rPr lang="en" noProof="1">
                <a:solidFill>
                  <a:srgbClr val="DD11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   send_email(</a:t>
            </a:r>
            <a:r>
              <a:rPr lang="en" noProof="1">
                <a:solidFill>
                  <a:srgbClr val="DD11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'registration'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, user);</a:t>
            </a:r>
            <a:endParaRPr lang="ru-RU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5C818F-F44B-ABEE-9CAE-FB6F7E29A9CE}"/>
              </a:ext>
            </a:extLst>
          </p:cNvPr>
          <p:cNvSpPr txBox="1"/>
          <p:nvPr/>
        </p:nvSpPr>
        <p:spPr>
          <a:xfrm>
            <a:off x="619255" y="4996535"/>
            <a:ext cx="11139154" cy="1831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2000" dirty="0"/>
              <a:t>— </a:t>
            </a:r>
            <a:r>
              <a:rPr lang="ru-RU" sz="2000" u="sng" dirty="0"/>
              <a:t>переменная окружения</a:t>
            </a:r>
            <a:r>
              <a:rPr lang="ru-RU" sz="2000" dirty="0"/>
              <a:t> / переменная в </a:t>
            </a:r>
            <a:r>
              <a:rPr lang="ru-RU" sz="2000" u="sng" dirty="0"/>
              <a:t>конфигурации</a:t>
            </a:r>
            <a:r>
              <a:rPr lang="ru-RU" sz="2000" dirty="0"/>
              <a:t>, которая показывает среду выполнения: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000" dirty="0"/>
              <a:t>Несмотря на простоту использования, такой подход считается плохой практикой: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2000" dirty="0"/>
              <a:t>Происходит </a:t>
            </a:r>
            <a:r>
              <a:rPr lang="ru-RU" sz="2000" u="sng" dirty="0"/>
              <a:t>нарушение абстракции</a:t>
            </a:r>
            <a:r>
              <a:rPr lang="ru-RU" sz="2000" dirty="0"/>
              <a:t> — код начинает знать, где он выполняется. Со временем таких проверок становится все больше, код становится грязнее.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2000" dirty="0"/>
              <a:t>Если нам все же надо убедиться, что </a:t>
            </a:r>
            <a:r>
              <a:rPr lang="ru-RU" sz="2000" u="sng" dirty="0"/>
              <a:t>письмо отправляется с правильными данными</a:t>
            </a:r>
            <a:r>
              <a:rPr lang="ru-RU" sz="2000" dirty="0"/>
              <a:t>, то мы не сможем этого сделать.</a:t>
            </a:r>
          </a:p>
        </p:txBody>
      </p:sp>
    </p:spTree>
    <p:extLst>
      <p:ext uri="{BB962C8B-B14F-4D97-AF65-F5344CB8AC3E}">
        <p14:creationId xmlns:p14="http://schemas.microsoft.com/office/powerpoint/2010/main" val="33257558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2D6EFD-7BA7-ADD8-7C06-FA5ED5FA8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183"/>
            <a:ext cx="10701270" cy="746343"/>
          </a:xfrm>
        </p:spPr>
        <p:txBody>
          <a:bodyPr>
            <a:normAutofit fontScale="90000"/>
          </a:bodyPr>
          <a:lstStyle/>
          <a:p>
            <a:r>
              <a:rPr lang="ru-RU" dirty="0"/>
              <a:t>Поддержка режима тестирования в библиотеке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9CAB60-93E9-B1BF-E70F-D4A93AB75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7914"/>
            <a:ext cx="10515600" cy="661806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Следующий способ – </a:t>
            </a:r>
            <a:r>
              <a:rPr lang="ru-RU" sz="2000" u="sng" dirty="0"/>
              <a:t>поддержка режима тестирования внутри</a:t>
            </a:r>
            <a:r>
              <a:rPr lang="ru-RU" sz="2000" dirty="0"/>
              <a:t> самой </a:t>
            </a:r>
            <a:r>
              <a:rPr lang="ru-RU" sz="2000" u="sng" dirty="0"/>
              <a:t>библиотеки</a:t>
            </a:r>
            <a:r>
              <a:rPr lang="ru-RU" sz="2000" dirty="0"/>
              <a:t>.</a:t>
            </a:r>
            <a:br>
              <a:rPr lang="ru-RU" sz="2000" dirty="0"/>
            </a:br>
            <a:r>
              <a:rPr lang="ru-RU" sz="2000" dirty="0"/>
              <a:t>Например, где-нибудь на этапе инициализации тестов можно сделать так: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5FB425E-1EC1-57B0-EBD9-35EBEA41D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5689" y="4481689"/>
            <a:ext cx="2376311" cy="23763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10C583-D5F3-957F-2BF9-F27302AFA1BC}"/>
              </a:ext>
            </a:extLst>
          </p:cNvPr>
          <p:cNvSpPr txBox="1"/>
          <p:nvPr/>
        </p:nvSpPr>
        <p:spPr>
          <a:xfrm>
            <a:off x="914401" y="1718509"/>
            <a:ext cx="6098146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До выполнения тестов</a:t>
            </a:r>
            <a:b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5555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mailer</a:t>
            </a:r>
            <a:br>
              <a:rPr lang="ru-RU" sz="1800" noProof="1">
                <a:solidFill>
                  <a:srgbClr val="5555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mailer.test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ru-RU" sz="1800" noProof="1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AF1DE9-C111-96F9-5D57-0B5252170481}"/>
              </a:ext>
            </a:extLst>
          </p:cNvPr>
          <p:cNvSpPr txBox="1"/>
          <p:nvPr/>
        </p:nvSpPr>
        <p:spPr>
          <a:xfrm>
            <a:off x="838199" y="2785694"/>
            <a:ext cx="107012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Теперь в любом другом месте, где импортируется и используется функция </a:t>
            </a:r>
            <a:r>
              <a:rPr lang="en" sz="2000" noProof="1"/>
              <a:t>send_email(),</a:t>
            </a:r>
            <a:r>
              <a:rPr lang="en" sz="2000" dirty="0"/>
              <a:t> </a:t>
            </a:r>
            <a:r>
              <a:rPr lang="ru-RU" sz="2000" dirty="0"/>
              <a:t>реальная отправка происходить не будет: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837B63-732C-DFC2-884B-4FCC464BF781}"/>
              </a:ext>
            </a:extLst>
          </p:cNvPr>
          <p:cNvSpPr txBox="1"/>
          <p:nvPr/>
        </p:nvSpPr>
        <p:spPr>
          <a:xfrm>
            <a:off x="901522" y="3694541"/>
            <a:ext cx="8743682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Ничего не происходит</a:t>
            </a:r>
            <a:b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mailer.send_email(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'registration</a:t>
            </a:r>
            <a:r>
              <a:rPr lang="en-US" sz="1800" noProof="1">
                <a:solidFill>
                  <a:srgbClr val="DD11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@gmail.com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user);</a:t>
            </a:r>
            <a:b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 отличие от варианта с переменной окружения,</a:t>
            </a:r>
            <a:b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в этом случае прикладной код ни о чем не догадывается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43A6D2-0E61-0E02-4A83-C94EBD9A21BA}"/>
              </a:ext>
            </a:extLst>
          </p:cNvPr>
          <p:cNvSpPr txBox="1"/>
          <p:nvPr/>
        </p:nvSpPr>
        <p:spPr>
          <a:xfrm>
            <a:off x="838199" y="5138517"/>
            <a:ext cx="847429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Обычно информация о том, как правильно включить режим тестирования,</a:t>
            </a:r>
            <a:br>
              <a:rPr lang="en-US" sz="2000" dirty="0"/>
            </a:br>
            <a:r>
              <a:rPr lang="ru-RU" sz="2000" dirty="0"/>
              <a:t>находится в официальной документации конкретной библиотеки.</a:t>
            </a:r>
            <a:br>
              <a:rPr lang="en-US" sz="2000" dirty="0"/>
            </a:br>
            <a:r>
              <a:rPr lang="ru-RU" sz="2000" dirty="0"/>
              <a:t>Но что делать, </a:t>
            </a:r>
            <a:r>
              <a:rPr lang="ru-RU" sz="2000" u="sng" dirty="0"/>
              <a:t>если</a:t>
            </a:r>
            <a:r>
              <a:rPr lang="ru-RU" sz="2000" dirty="0"/>
              <a:t> используемая </a:t>
            </a:r>
            <a:r>
              <a:rPr lang="ru-RU" sz="2000" u="sng" dirty="0"/>
              <a:t>библиотека не поддерживает</a:t>
            </a:r>
            <a:br>
              <a:rPr lang="en-US" sz="2000" u="sng" dirty="0"/>
            </a:br>
            <a:r>
              <a:rPr lang="ru-RU" sz="2000" u="sng" dirty="0"/>
              <a:t>режим тестирования</a:t>
            </a:r>
            <a:r>
              <a:rPr lang="ru-RU" sz="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0859166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D414DF-6993-81CE-7530-5DF52551C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761" y="105479"/>
            <a:ext cx="10515600" cy="741186"/>
          </a:xfrm>
        </p:spPr>
        <p:txBody>
          <a:bodyPr/>
          <a:lstStyle/>
          <a:p>
            <a:r>
              <a:rPr lang="ru-RU" dirty="0"/>
              <a:t>Инверсия зависимостей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9EB289-485A-F0A4-18E7-88BB2DFC9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761" y="846666"/>
            <a:ext cx="5525036" cy="5905855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Существует еще один, универсальный способ, основан на применении </a:t>
            </a:r>
            <a:r>
              <a:rPr lang="ru-RU" sz="2000" b="1" dirty="0"/>
              <a:t>инверсии зависимостей</a:t>
            </a:r>
            <a:r>
              <a:rPr lang="ru-RU" sz="2000" dirty="0"/>
              <a:t>. Программу можно изменить так, чтобы она вызывала функцию </a:t>
            </a:r>
            <a:r>
              <a:rPr lang="en" sz="2000" noProof="1"/>
              <a:t>send_email()</a:t>
            </a:r>
            <a:r>
              <a:rPr lang="en" sz="2000" dirty="0"/>
              <a:t> </a:t>
            </a:r>
            <a:r>
              <a:rPr lang="ru-RU" sz="2000" dirty="0"/>
              <a:t>не напрямую, а принимала ее как параметр: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b="1" dirty="0">
                <a:solidFill>
                  <a:srgbClr val="C00000"/>
                </a:solidFill>
              </a:rPr>
              <a:t>Минусы:</a:t>
            </a:r>
            <a:br>
              <a:rPr lang="ru-RU" sz="2000" dirty="0"/>
            </a:br>
            <a:r>
              <a:rPr lang="ru-RU" sz="2000" dirty="0"/>
              <a:t>Такой способ </a:t>
            </a:r>
            <a:r>
              <a:rPr lang="ru-RU" sz="2000" u="sng" dirty="0"/>
              <a:t>сложнее в реализации</a:t>
            </a:r>
            <a:r>
              <a:rPr lang="ru-RU" sz="2000" dirty="0"/>
              <a:t>, особенно если функция находится </a:t>
            </a:r>
            <a:r>
              <a:rPr lang="ru-RU" sz="2000" u="sng" dirty="0"/>
              <a:t>глубоко в стеке вызовов</a:t>
            </a:r>
            <a:r>
              <a:rPr lang="ru-RU" sz="2000" dirty="0"/>
              <a:t>. Придется </a:t>
            </a:r>
            <a:r>
              <a:rPr lang="ru-RU" sz="2000" u="sng" dirty="0"/>
              <a:t>пробрасывать</a:t>
            </a:r>
            <a:r>
              <a:rPr lang="ru-RU" sz="2000" dirty="0"/>
              <a:t> нужные зависимости </a:t>
            </a:r>
            <a:r>
              <a:rPr lang="ru-RU" sz="2000" u="sng" dirty="0"/>
              <a:t>через всю цепочку</a:t>
            </a:r>
            <a:r>
              <a:rPr lang="ru-RU" sz="2000" dirty="0"/>
              <a:t> функций сверху вниз. Самих </a:t>
            </a:r>
            <a:r>
              <a:rPr lang="ru-RU" sz="2000" u="sng" dirty="0"/>
              <a:t>зависимостей может быть много</a:t>
            </a:r>
            <a:r>
              <a:rPr lang="ru-RU" sz="2000" dirty="0"/>
              <a:t>, и чем больше используется инверсия, тем </a:t>
            </a:r>
            <a:r>
              <a:rPr lang="ru-RU" sz="2000" u="sng" dirty="0"/>
              <a:t>сложнее код</a:t>
            </a:r>
            <a:r>
              <a:rPr lang="ru-RU" sz="2000" dirty="0"/>
              <a:t>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b="1" dirty="0">
                <a:solidFill>
                  <a:schemeClr val="accent6">
                    <a:lumMod val="50000"/>
                  </a:schemeClr>
                </a:solidFill>
              </a:rPr>
              <a:t>Плюсы:</a:t>
            </a:r>
            <a:br>
              <a:rPr lang="ru-RU" sz="2000" dirty="0"/>
            </a:br>
            <a:r>
              <a:rPr lang="ru-RU" sz="2000" dirty="0"/>
              <a:t>Ни библиотека, ни </a:t>
            </a:r>
            <a:r>
              <a:rPr lang="ru-RU" sz="2000" u="sng" dirty="0"/>
              <a:t>код ничего не знают про тесты</a:t>
            </a:r>
            <a:r>
              <a:rPr lang="ru-RU" sz="2000" dirty="0"/>
              <a:t>. Этот способ наиболее </a:t>
            </a:r>
            <a:r>
              <a:rPr lang="ru-RU" sz="2000" u="sng" dirty="0"/>
              <a:t>гибкий</a:t>
            </a:r>
            <a:r>
              <a:rPr lang="ru-RU" sz="2000" dirty="0"/>
              <a:t>, он позволяет задавать конкретное поведение для конкретной ситуации.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FE5091-FA15-DC73-CE3B-D477CD0F2150}"/>
              </a:ext>
            </a:extLst>
          </p:cNvPr>
          <p:cNvSpPr txBox="1"/>
          <p:nvPr/>
        </p:nvSpPr>
        <p:spPr>
          <a:xfrm>
            <a:off x="6096000" y="854293"/>
            <a:ext cx="6098146" cy="59093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i="1" noProof="1">
                <a:solidFill>
                  <a:srgbClr val="9999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mymodule.py</a:t>
            </a:r>
            <a:r>
              <a:rPr lang="ru-RU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" sz="1800" b="1" noProof="1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5555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mailer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send_email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Ставим значение по умолчанию,</a:t>
            </a:r>
            <a:br>
              <a:rPr lang="en-US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чтобы не пришлось постоянно указывать функцию</a:t>
            </a:r>
            <a:br>
              <a:rPr lang="en-US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99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register_user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(send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send_email,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**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params):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user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User(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**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params)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not 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user.save():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send(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'registration@gmail.com'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user)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marL="0" indent="0">
              <a:buNone/>
            </a:pPr>
            <a:endParaRPr lang="ru-RU" i="1" noProof="1">
              <a:solidFill>
                <a:srgbClr val="999988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i="1" noProof="1">
                <a:solidFill>
                  <a:srgbClr val="9999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mytest.py</a:t>
            </a:r>
            <a:r>
              <a:rPr lang="ru-RU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20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b="1" noProof="1">
                <a:solidFill>
                  <a:srgbClr val="99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fake_send_email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args,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**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kwargs):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Например, письмо можно вывести</a:t>
            </a:r>
            <a:b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 терминал для удобства отладки</a:t>
            </a:r>
            <a:br>
              <a:rPr lang="en-US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99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test_register_user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noProof="1"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register_user(name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'Mike'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 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send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fake_send_email)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user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User.objects.get(</a:t>
            </a:r>
            <a:r>
              <a:rPr lang="en" sz="1800" noProof="1"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user.name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'Mike'</a:t>
            </a:r>
            <a:endParaRPr lang="ru-RU" sz="1800" noProof="1">
              <a:solidFill>
                <a:srgbClr val="DD1144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105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CEBDD6-2656-40AC-305E-E3687B96A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20" y="397095"/>
            <a:ext cx="11321137" cy="659133"/>
          </a:xfrm>
        </p:spPr>
        <p:txBody>
          <a:bodyPr>
            <a:normAutofit fontScale="90000"/>
          </a:bodyPr>
          <a:lstStyle/>
          <a:p>
            <a:r>
              <a:rPr lang="ru-RU" sz="4400" dirty="0"/>
              <a:t>Тестирование </a:t>
            </a:r>
            <a:r>
              <a:rPr lang="en" sz="4400" dirty="0"/>
              <a:t>HTTP-</a:t>
            </a:r>
            <a:r>
              <a:rPr lang="ru-RU" sz="4400" dirty="0"/>
              <a:t>запросов</a:t>
            </a:r>
            <a:r>
              <a:rPr lang="en-US" sz="4400" dirty="0"/>
              <a:t> / </a:t>
            </a:r>
            <a:r>
              <a:rPr lang="ru-RU" sz="4400" dirty="0"/>
              <a:t>запросов к </a:t>
            </a:r>
            <a:r>
              <a:rPr lang="en-US" sz="4400" dirty="0"/>
              <a:t>API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685048-FF78-E1AD-15B4-50FF1D2D9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124" y="1289244"/>
            <a:ext cx="3747752" cy="2594490"/>
          </a:xfrm>
          <a:noFill/>
        </p:spPr>
        <p:txBody>
          <a:bodyPr numCol="1"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Предположим, что у нас есть функция, которая анализирует приватные репозитории на </a:t>
            </a:r>
            <a:r>
              <a:rPr lang="en" sz="2000" dirty="0"/>
              <a:t>GitHub </a:t>
            </a:r>
            <a:r>
              <a:rPr lang="ru-RU" sz="2000" dirty="0"/>
              <a:t>одной конкретной организации. При этом функция возвращает форки — репозитории, отпочкованные от основного репозитория: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25EABF-C434-6E96-72A3-C55A2F198A5D}"/>
              </a:ext>
            </a:extLst>
          </p:cNvPr>
          <p:cNvSpPr txBox="1"/>
          <p:nvPr/>
        </p:nvSpPr>
        <p:spPr>
          <a:xfrm>
            <a:off x="4159876" y="1289244"/>
            <a:ext cx="8032124" cy="25853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Библиотека для работы с </a:t>
            </a:r>
            <a:r>
              <a:rPr lang="en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GitHub API</a:t>
            </a:r>
            <a:b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from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555555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github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import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Github</a:t>
            </a:r>
            <a:b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b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99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get_private_fork_names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(username):</a:t>
            </a:r>
            <a:b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ghcli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Github(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'access_token'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  <a:b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</a:t>
            </a: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возвращает</a:t>
            </a:r>
            <a:r>
              <a:rPr lang="en-US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список репозиториев указанной организации</a:t>
            </a:r>
            <a:b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repos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ghcli.get_user(username).get_repos(</a:t>
            </a:r>
            <a:r>
              <a:rPr lang="en" sz="1800" noProof="1">
                <a:solidFill>
                  <a:srgbClr val="0086B3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type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'private'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  <a:b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</a:t>
            </a: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Оставляем только имена приватных форков</a:t>
            </a:r>
            <a:br>
              <a:rPr lang="ru-RU" sz="1800" i="1" noProof="1">
                <a:solidFill>
                  <a:srgbClr val="999988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ru-RU" sz="1800" i="1" noProof="1">
                <a:solidFill>
                  <a:srgbClr val="999988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[repo.name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for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repo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repos</a:t>
            </a:r>
            <a:r>
              <a:rPr lang="en-US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if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repo.fork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==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999999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True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]</a:t>
            </a:r>
            <a:endParaRPr lang="ru-RU" sz="1800" noProof="1">
              <a:effectLst/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212086-B73F-C259-CF8F-53653DA19872}"/>
              </a:ext>
            </a:extLst>
          </p:cNvPr>
          <p:cNvSpPr txBox="1"/>
          <p:nvPr/>
        </p:nvSpPr>
        <p:spPr>
          <a:xfrm>
            <a:off x="412124" y="4036849"/>
            <a:ext cx="112046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ru-RU" sz="2000" dirty="0"/>
              <a:t>Давайте ее протестируем. Что мы хотим от этой функции? В первую очередь убедиться, что она работает правильно – возвращает массив имен приватных форков.</a:t>
            </a:r>
            <a:endParaRPr lang="en-US" sz="2000" dirty="0"/>
          </a:p>
          <a:p>
            <a:pPr marL="0" indent="0" algn="l">
              <a:buNone/>
            </a:pPr>
            <a:r>
              <a:rPr lang="ru-RU" sz="2000" dirty="0"/>
              <a:t>Идеальный тест выглядел бы так: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DB2CBB-30FA-7483-C846-9ABF6E1FD2B4}"/>
              </a:ext>
            </a:extLst>
          </p:cNvPr>
          <p:cNvSpPr txBox="1"/>
          <p:nvPr/>
        </p:nvSpPr>
        <p:spPr>
          <a:xfrm>
            <a:off x="437563" y="5144537"/>
            <a:ext cx="8718997" cy="10658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en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b="1" noProof="1">
                <a:solidFill>
                  <a:srgbClr val="99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test_get_private_fork_names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names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get_private_fork_names(</a:t>
            </a:r>
            <a:r>
              <a:rPr lang="en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ru-RU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yorg</a:t>
            </a:r>
            <a:r>
              <a:rPr lang="en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names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ожидаемый список имен</a:t>
            </a:r>
          </a:p>
        </p:txBody>
      </p:sp>
    </p:spTree>
    <p:extLst>
      <p:ext uri="{BB962C8B-B14F-4D97-AF65-F5344CB8AC3E}">
        <p14:creationId xmlns:p14="http://schemas.microsoft.com/office/powerpoint/2010/main" val="146601936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2FCD78-24BA-8F02-D363-EC4A878F4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919"/>
          </a:xfrm>
        </p:spPr>
        <p:txBody>
          <a:bodyPr/>
          <a:lstStyle/>
          <a:p>
            <a:r>
              <a:rPr lang="ru-RU" sz="4400" dirty="0"/>
              <a:t>Тестирование </a:t>
            </a:r>
            <a:r>
              <a:rPr lang="en" sz="4400" dirty="0"/>
              <a:t>HTTP-</a:t>
            </a:r>
            <a:r>
              <a:rPr lang="ru-RU" sz="4400" dirty="0"/>
              <a:t>запросов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34F6F7-8501-4B6D-4847-6718C4DF3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6333"/>
            <a:ext cx="10515600" cy="5186541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К сожалению, не все так просто. Внутри функции выполняется </a:t>
            </a:r>
            <a:r>
              <a:rPr lang="en" sz="2000" dirty="0"/>
              <a:t>HTTP-</a:t>
            </a:r>
            <a:r>
              <a:rPr lang="ru-RU" sz="2000" dirty="0"/>
              <a:t>запрос.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Какие проблемы из-за этого могут возникнуть:</a:t>
            </a:r>
          </a:p>
          <a:p>
            <a:pPr algn="l">
              <a:lnSpc>
                <a:spcPct val="100000"/>
              </a:lnSpc>
              <a:buFont typeface="+mj-lt"/>
              <a:buAutoNum type="arabicPeriod"/>
            </a:pPr>
            <a:r>
              <a:rPr lang="ru-RU" sz="2000" dirty="0"/>
              <a:t>Нестабильная сеть может </a:t>
            </a:r>
            <a:r>
              <a:rPr lang="ru-RU" sz="2000" b="1" dirty="0"/>
              <a:t>тормозить</a:t>
            </a:r>
            <a:r>
              <a:rPr lang="ru-RU" sz="2000" dirty="0"/>
              <a:t> выполнение тестов и приводить к </a:t>
            </a:r>
            <a:r>
              <a:rPr lang="ru-RU" sz="2000" b="1" dirty="0"/>
              <a:t>фантомным ошибкам</a:t>
            </a:r>
            <a:r>
              <a:rPr lang="ru-RU" sz="2000" dirty="0"/>
              <a:t>. Тесты будут иногда проходить, иногда нет</a:t>
            </a:r>
          </a:p>
          <a:p>
            <a:pPr algn="l">
              <a:lnSpc>
                <a:spcPct val="100000"/>
              </a:lnSpc>
              <a:buFont typeface="+mj-lt"/>
              <a:buAutoNum type="arabicPeriod"/>
            </a:pPr>
            <a:r>
              <a:rPr lang="ru-RU" sz="2000" dirty="0"/>
              <a:t>У </a:t>
            </a:r>
            <a:r>
              <a:rPr lang="en" sz="2000" dirty="0"/>
              <a:t>github.com </a:t>
            </a:r>
            <a:r>
              <a:rPr lang="ru-RU" sz="2000" dirty="0"/>
              <a:t>и других подобных сервисов установлены временные </a:t>
            </a:r>
            <a:r>
              <a:rPr lang="ru-RU" sz="2000" b="1" dirty="0"/>
              <a:t>ограничения на запросы</a:t>
            </a:r>
            <a:r>
              <a:rPr lang="ru-RU" sz="2000" dirty="0"/>
              <a:t> — в секунду, в час и так далее. Скорее всего, тесты начнут </a:t>
            </a:r>
            <a:r>
              <a:rPr lang="ru-RU" sz="2000" b="1" dirty="0"/>
              <a:t>упираться в</a:t>
            </a:r>
            <a:r>
              <a:rPr lang="ru-RU" sz="2000" dirty="0"/>
              <a:t> эти </a:t>
            </a:r>
            <a:r>
              <a:rPr lang="ru-RU" sz="2000" b="1" dirty="0"/>
              <a:t>лимиты</a:t>
            </a:r>
            <a:r>
              <a:rPr lang="ru-RU" sz="2000" dirty="0"/>
              <a:t>. Есть вероятность, что </a:t>
            </a:r>
            <a:r>
              <a:rPr lang="en" sz="2000" dirty="0"/>
              <a:t>GitHub </a:t>
            </a:r>
            <a:r>
              <a:rPr lang="ru-RU" sz="2000" b="1" dirty="0"/>
              <a:t>заблокирует хост</a:t>
            </a:r>
            <a:r>
              <a:rPr lang="ru-RU" sz="2000" dirty="0"/>
              <a:t>, с которого идут запросы.</a:t>
            </a:r>
          </a:p>
          <a:p>
            <a:pPr algn="l">
              <a:lnSpc>
                <a:spcPct val="100000"/>
              </a:lnSpc>
              <a:buFont typeface="+mj-lt"/>
              <a:buAutoNum type="arabicPeriod"/>
            </a:pPr>
            <a:r>
              <a:rPr lang="ru-RU" sz="2000" dirty="0"/>
              <a:t>Реальные </a:t>
            </a:r>
            <a:r>
              <a:rPr lang="ru-RU" sz="2000" b="1" dirty="0"/>
              <a:t>данные</a:t>
            </a:r>
            <a:r>
              <a:rPr lang="ru-RU" sz="2000" dirty="0"/>
              <a:t> на </a:t>
            </a:r>
            <a:r>
              <a:rPr lang="en" sz="2000" dirty="0"/>
              <a:t>GitHub </a:t>
            </a:r>
            <a:r>
              <a:rPr lang="ru-RU" sz="2000" dirty="0"/>
              <a:t>не статичны, они </a:t>
            </a:r>
            <a:r>
              <a:rPr lang="ru-RU" sz="2000" b="1" dirty="0"/>
              <a:t>могут меняться</a:t>
            </a:r>
            <a:r>
              <a:rPr lang="ru-RU" sz="2000" dirty="0"/>
              <a:t>. Это опять же приведет к ошибкам и необходимости править тесты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В этом примере </a:t>
            </a:r>
            <a:r>
              <a:rPr lang="en" sz="2000" dirty="0"/>
              <a:t>HTTP-</a:t>
            </a:r>
            <a:r>
              <a:rPr lang="ru-RU" sz="2000" dirty="0"/>
              <a:t>запрос воспринимается как помеха к</a:t>
            </a:r>
            <a:br>
              <a:rPr lang="en-US" sz="2000" dirty="0"/>
            </a:br>
            <a:r>
              <a:rPr lang="ru-RU" sz="2000" dirty="0"/>
              <a:t>тому,</a:t>
            </a:r>
            <a:r>
              <a:rPr lang="en-US" sz="2000" dirty="0"/>
              <a:t> </a:t>
            </a:r>
            <a:r>
              <a:rPr lang="ru-RU" sz="2000" dirty="0"/>
              <a:t>чтобы протестировать нашу основную логику.</a:t>
            </a:r>
            <a:br>
              <a:rPr lang="en-US" sz="2000" dirty="0"/>
            </a:br>
            <a:r>
              <a:rPr lang="ru-RU" sz="2000" dirty="0"/>
              <a:t>Мы </a:t>
            </a:r>
            <a:r>
              <a:rPr lang="ru-RU" sz="2000" b="1" dirty="0"/>
              <a:t>доверяем</a:t>
            </a:r>
            <a:r>
              <a:rPr lang="ru-RU" sz="2000" dirty="0"/>
              <a:t> </a:t>
            </a:r>
            <a:r>
              <a:rPr lang="en" sz="2000" dirty="0"/>
              <a:t>PyGithub </a:t>
            </a:r>
            <a:r>
              <a:rPr lang="ru-RU" sz="2000" dirty="0"/>
              <a:t>и его библиотеке </a:t>
            </a:r>
            <a:r>
              <a:rPr lang="en" sz="2000" b="1" dirty="0"/>
              <a:t>github</a:t>
            </a:r>
            <a:r>
              <a:rPr lang="en" sz="2000" dirty="0"/>
              <a:t> —</a:t>
            </a:r>
            <a:br>
              <a:rPr lang="en" sz="2000" dirty="0"/>
            </a:br>
            <a:r>
              <a:rPr lang="ru-RU" sz="2000" dirty="0"/>
              <a:t>то есть</a:t>
            </a:r>
            <a:r>
              <a:rPr lang="en-US" sz="2000" dirty="0"/>
              <a:t>,</a:t>
            </a:r>
            <a:r>
              <a:rPr lang="ru-RU" sz="2000" dirty="0"/>
              <a:t> нам </a:t>
            </a:r>
            <a:r>
              <a:rPr lang="ru-RU" sz="2000" b="1" dirty="0"/>
              <a:t>не нужно проверять</a:t>
            </a:r>
            <a:r>
              <a:rPr lang="ru-RU" sz="2000" dirty="0"/>
              <a:t>, что она работает правильно.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2D38265-2937-EBC4-D9EA-06A982AE8B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3" b="9205"/>
          <a:stretch/>
        </p:blipFill>
        <p:spPr>
          <a:xfrm>
            <a:off x="8010659" y="4521625"/>
            <a:ext cx="4181341" cy="229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08585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30FD34-C1C3-6075-069E-6D49C6E50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465" y="187261"/>
            <a:ext cx="10902244" cy="715853"/>
          </a:xfrm>
        </p:spPr>
        <p:txBody>
          <a:bodyPr>
            <a:noAutofit/>
          </a:bodyPr>
          <a:lstStyle/>
          <a:p>
            <a:r>
              <a:rPr lang="ru-RU" sz="3600" dirty="0"/>
              <a:t>Тестирование </a:t>
            </a:r>
            <a:r>
              <a:rPr lang="en" sz="3600" dirty="0"/>
              <a:t>HTTP-</a:t>
            </a:r>
            <a:r>
              <a:rPr lang="ru-RU" sz="3600" dirty="0"/>
              <a:t>запросов /</a:t>
            </a:r>
            <a:r>
              <a:rPr lang="en-US" sz="3600" dirty="0"/>
              <a:t> </a:t>
            </a:r>
            <a:r>
              <a:rPr lang="ru-RU" sz="3600" dirty="0"/>
              <a:t>Инверсия зависимостей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894330-735B-240F-FF26-CD0D45BD6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465" y="838719"/>
            <a:ext cx="10515600" cy="715853"/>
          </a:xfrm>
        </p:spPr>
        <p:txBody>
          <a:bodyPr numCol="1"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Чтобы использовать инверсию зависимостей, добавим вторым аргументом функции сам клиент </a:t>
            </a:r>
            <a:r>
              <a:rPr lang="en" sz="2000" dirty="0"/>
              <a:t>github. </a:t>
            </a:r>
            <a:r>
              <a:rPr lang="ru-RU" sz="2000" dirty="0"/>
              <a:t>Так мы сможем подменить его в тестах: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E295A-14AF-FA1F-A220-D37DA2E7E2EF}"/>
              </a:ext>
            </a:extLst>
          </p:cNvPr>
          <p:cNvSpPr txBox="1"/>
          <p:nvPr/>
        </p:nvSpPr>
        <p:spPr>
          <a:xfrm>
            <a:off x="402465" y="1541693"/>
            <a:ext cx="9761114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from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555555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github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import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Github</a:t>
            </a:r>
            <a:b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</a:t>
            </a: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Клиент для работы с </a:t>
            </a:r>
            <a:r>
              <a:rPr lang="en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Github </a:t>
            </a: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передается снаружи, его можно подменить</a:t>
            </a:r>
            <a:b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99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get_private_fork_names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(username,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client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Github()):</a:t>
            </a:r>
            <a:b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</a:t>
            </a: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Логика повторяется, за исключением работы с клиентом</a:t>
            </a:r>
            <a:b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repos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client.get_user(username).get_repos(</a:t>
            </a:r>
            <a:r>
              <a:rPr lang="en" sz="1800" noProof="1">
                <a:solidFill>
                  <a:srgbClr val="0086B3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type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'private'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  <a:b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[repo.name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for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repo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repos</a:t>
            </a:r>
            <a: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if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repo.fork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==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999999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True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]</a:t>
            </a:r>
            <a:endParaRPr lang="ru-RU" sz="1800" noProof="1">
              <a:effectLst/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1918CC-4BE4-E2D8-23E8-19C49222313E}"/>
              </a:ext>
            </a:extLst>
          </p:cNvPr>
          <p:cNvSpPr txBox="1"/>
          <p:nvPr/>
        </p:nvSpPr>
        <p:spPr>
          <a:xfrm>
            <a:off x="324795" y="3389089"/>
            <a:ext cx="5161605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ru-RU" sz="2000" dirty="0"/>
              <a:t>Нам придется реализовать фейковый клиент, который ведет себя примерно так же, как и реальный </a:t>
            </a:r>
            <a:r>
              <a:rPr lang="en" sz="2000" dirty="0"/>
              <a:t>Github. </a:t>
            </a:r>
            <a:r>
              <a:rPr lang="ru-RU" sz="2000" dirty="0"/>
              <a:t>Разница только в том, что наш клиент не выполняет сетевых запросов.</a:t>
            </a:r>
            <a:br>
              <a:rPr lang="en-US" sz="2000" dirty="0"/>
            </a:br>
            <a:r>
              <a:rPr lang="ru-RU" sz="2000" dirty="0"/>
              <a:t>Также нам нужно описать конкретные данные, которые вернут вызовы </a:t>
            </a:r>
            <a:r>
              <a:rPr lang="en" sz="2000" noProof="1"/>
              <a:t>get_user() </a:t>
            </a:r>
            <a:r>
              <a:rPr lang="ru-RU" sz="2000" noProof="1"/>
              <a:t>и </a:t>
            </a:r>
            <a:r>
              <a:rPr lang="en" sz="2000" noProof="1"/>
              <a:t>get_repos()</a:t>
            </a:r>
            <a:r>
              <a:rPr lang="en" sz="2000" dirty="0"/>
              <a:t>. </a:t>
            </a:r>
            <a:r>
              <a:rPr lang="ru-RU" sz="2000" dirty="0"/>
              <a:t>Только в таком случае мы сможем протестировать, что функция </a:t>
            </a:r>
            <a:r>
              <a:rPr lang="en" sz="2000" noProof="1"/>
              <a:t>get_private_fork_names()</a:t>
            </a:r>
            <a:r>
              <a:rPr lang="en" sz="2000" dirty="0"/>
              <a:t> </a:t>
            </a:r>
            <a:r>
              <a:rPr lang="ru-RU" sz="2000" dirty="0"/>
              <a:t>работает корректно: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50C397-9850-DF87-4B5E-C18A78C4CD88}"/>
              </a:ext>
            </a:extLst>
          </p:cNvPr>
          <p:cNvSpPr txBox="1"/>
          <p:nvPr/>
        </p:nvSpPr>
        <p:spPr>
          <a:xfrm>
            <a:off x="5486400" y="3394555"/>
            <a:ext cx="6615448" cy="3416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Структура описывает только ту часть,</a:t>
            </a:r>
            <a:r>
              <a:rPr lang="en-US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которая</a:t>
            </a:r>
            <a:br>
              <a:rPr lang="en-US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i="1" noProof="1">
                <a:solidFill>
                  <a:srgbClr val="9999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необходима для вызова </a:t>
            </a:r>
            <a:r>
              <a:rPr lang="en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client.get_user.get_repos</a:t>
            </a:r>
            <a:br>
              <a:rPr lang="ru-RU" sz="1800" i="1" noProof="1">
                <a:solidFill>
                  <a:srgbClr val="9999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class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4455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GithubFake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  <a:b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</a:t>
            </a: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описываем желаемые данные, которые вернём</a:t>
            </a:r>
            <a:b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99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__init__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" sz="1800" noProof="1">
                <a:solidFill>
                  <a:srgbClr val="999999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data):</a:t>
            </a:r>
            <a:br>
              <a:rPr lang="ru-RU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ru-RU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" sz="1800" noProof="1">
                <a:solidFill>
                  <a:srgbClr val="999999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.data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data</a:t>
            </a:r>
            <a:b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</a:t>
            </a: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Возвращаем сами себя, чтобы </a:t>
            </a:r>
            <a:r>
              <a:rPr lang="en-US" i="1" noProof="1">
                <a:solidFill>
                  <a:srgbClr val="999988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cl.</a:t>
            </a:r>
            <a:r>
              <a:rPr lang="en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get_repos()</a:t>
            </a:r>
            <a:b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99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get_user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" sz="1800" noProof="1">
                <a:solidFill>
                  <a:srgbClr val="999999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name):</a:t>
            </a:r>
            <a:b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999999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</a:t>
            </a:r>
            <a:br>
              <a:rPr lang="ru-RU" sz="1800" noProof="1">
                <a:solidFill>
                  <a:srgbClr val="999999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ru-RU" sz="1800" noProof="1">
                <a:solidFill>
                  <a:srgbClr val="999999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</a:t>
            </a: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Возвращаем переданные в начале данные</a:t>
            </a:r>
            <a:b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99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get_repos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" sz="1800" noProof="1">
                <a:solidFill>
                  <a:srgbClr val="999999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  <a:b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999999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.data</a:t>
            </a:r>
            <a:endParaRPr lang="ru-RU" sz="1800" noProof="1">
              <a:effectLst/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9782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C5DDB1-3AAB-9AC8-37D1-20B936482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9978" cy="910519"/>
          </a:xfrm>
        </p:spPr>
        <p:txBody>
          <a:bodyPr>
            <a:normAutofit/>
          </a:bodyPr>
          <a:lstStyle/>
          <a:p>
            <a:r>
              <a:rPr lang="ru-RU" sz="3600" dirty="0"/>
              <a:t>Тестирование </a:t>
            </a:r>
            <a:r>
              <a:rPr lang="en" sz="3600" dirty="0"/>
              <a:t>HTTP-</a:t>
            </a:r>
            <a:r>
              <a:rPr lang="ru-RU" sz="3600" dirty="0"/>
              <a:t>запросов /</a:t>
            </a:r>
            <a:r>
              <a:rPr lang="en-US" sz="3600" dirty="0"/>
              <a:t> </a:t>
            </a:r>
            <a:r>
              <a:rPr lang="ru-RU" sz="3600" dirty="0"/>
              <a:t>Инверсия зависимостей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DC11B7-53F0-7153-0BBA-A7B0CFAB5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23645"/>
            <a:ext cx="10752786" cy="1843603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В тестировании подобные </a:t>
            </a:r>
            <a:r>
              <a:rPr lang="ru-RU" sz="2000" b="1" dirty="0"/>
              <a:t>фейковые объекты</a:t>
            </a:r>
            <a:r>
              <a:rPr lang="ru-RU" sz="2000" dirty="0"/>
              <a:t> или функции используются часто. У них есть специальное название – </a:t>
            </a:r>
            <a:r>
              <a:rPr lang="en-US" sz="2000" b="1" dirty="0"/>
              <a:t>stub</a:t>
            </a:r>
            <a:r>
              <a:rPr lang="en-US" sz="2000" dirty="0"/>
              <a:t> (</a:t>
            </a:r>
            <a:r>
              <a:rPr lang="ru-RU" sz="2000" dirty="0"/>
              <a:t>англ.: </a:t>
            </a:r>
            <a:r>
              <a:rPr lang="ru-RU" sz="2000" b="1" dirty="0"/>
              <a:t>заглушка</a:t>
            </a:r>
            <a:r>
              <a:rPr lang="en-US" sz="2000" dirty="0"/>
              <a:t>)</a:t>
            </a:r>
            <a:r>
              <a:rPr lang="ru-RU" sz="2000" dirty="0"/>
              <a:t>.</a:t>
            </a:r>
            <a:endParaRPr lang="en-US" sz="2000" dirty="0"/>
          </a:p>
          <a:p>
            <a:pPr marL="0" indent="0" algn="l">
              <a:lnSpc>
                <a:spcPct val="100000"/>
              </a:lnSpc>
              <a:buNone/>
            </a:pPr>
            <a:r>
              <a:rPr lang="en-US" sz="2000" dirty="0"/>
              <a:t>Stub</a:t>
            </a:r>
            <a:r>
              <a:rPr lang="ru-RU" sz="2000" dirty="0"/>
              <a:t> </a:t>
            </a:r>
            <a:r>
              <a:rPr lang="ru-RU" sz="2000" b="1" dirty="0"/>
              <a:t>заменяет реальный объект или функцию</a:t>
            </a:r>
            <a:r>
              <a:rPr lang="ru-RU" sz="2000" dirty="0"/>
              <a:t>, чтобы мы могли </a:t>
            </a:r>
            <a:r>
              <a:rPr lang="ru-RU" sz="2000" b="1" dirty="0"/>
              <a:t>избежать побочных эффектов</a:t>
            </a:r>
            <a:r>
              <a:rPr lang="ru-RU" sz="2000" dirty="0"/>
              <a:t> или </a:t>
            </a:r>
            <a:r>
              <a:rPr lang="ru-RU" sz="2000" b="1" dirty="0"/>
              <a:t>сделать код детерминированным</a:t>
            </a:r>
            <a:r>
              <a:rPr lang="ru-RU" sz="2000" dirty="0"/>
              <a:t>. </a:t>
            </a:r>
            <a:r>
              <a:rPr lang="en-US" sz="2000" dirty="0"/>
              <a:t>Stub</a:t>
            </a:r>
            <a:r>
              <a:rPr lang="ru-RU" sz="2000" dirty="0"/>
              <a:t> не используется для проверки чего-либо — он лишь </a:t>
            </a:r>
            <a:r>
              <a:rPr lang="ru-RU" sz="2000" u="sng" dirty="0"/>
              <a:t>позволяет изолировать</a:t>
            </a:r>
            <a:r>
              <a:rPr lang="ru-RU" sz="2000" dirty="0"/>
              <a:t> ту </a:t>
            </a:r>
            <a:r>
              <a:rPr lang="ru-RU" sz="2000" u="sng" dirty="0"/>
              <a:t>часть</a:t>
            </a:r>
            <a:r>
              <a:rPr lang="en-US" sz="2000" u="sng" dirty="0"/>
              <a:t> </a:t>
            </a:r>
            <a:r>
              <a:rPr lang="ru-RU" sz="2000" u="sng" dirty="0"/>
              <a:t>кода, которая мешает тестированию</a:t>
            </a:r>
            <a:r>
              <a:rPr lang="ru-RU" sz="2000" dirty="0"/>
              <a:t> основной логики.</a:t>
            </a:r>
          </a:p>
          <a:p>
            <a:pPr>
              <a:lnSpc>
                <a:spcPct val="100000"/>
              </a:lnSpc>
            </a:pPr>
            <a:endParaRPr lang="ru-RU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74AB76-5E26-90C1-33CE-A278B58CE60C}"/>
              </a:ext>
            </a:extLst>
          </p:cNvPr>
          <p:cNvSpPr txBox="1"/>
          <p:nvPr/>
        </p:nvSpPr>
        <p:spPr>
          <a:xfrm>
            <a:off x="838200" y="1090752"/>
            <a:ext cx="7507310" cy="437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ru-RU" sz="2000" dirty="0"/>
              <a:t>Посмотрим на сам тест с использованием этого клиента: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135D0C-EE48-E5E2-DD7C-7BB34328A7E5}"/>
              </a:ext>
            </a:extLst>
          </p:cNvPr>
          <p:cNvSpPr txBox="1"/>
          <p:nvPr/>
        </p:nvSpPr>
        <p:spPr>
          <a:xfrm>
            <a:off x="838200" y="1669323"/>
            <a:ext cx="8988380" cy="20313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5555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github_fake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GithubFake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99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test_get_private_fork_names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data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Данные, которые должен вернуть </a:t>
            </a:r>
            <a:r>
              <a:rPr lang="en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get_repos</a:t>
            </a:r>
            <a:br>
              <a:rPr lang="en" sz="1800" i="1" noProof="1">
                <a:solidFill>
                  <a:srgbClr val="9999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i="1" noProof="1">
                <a:solidFill>
                  <a:srgbClr val="9999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client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GithubFake(data)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names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get_private_fork_names(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'myorg'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client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client)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names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ожидаемый список имен</a:t>
            </a:r>
            <a:endParaRPr lang="en-US" sz="1800" i="1" noProof="1">
              <a:solidFill>
                <a:srgbClr val="99998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612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4362" y="96697"/>
            <a:ext cx="10515600" cy="816403"/>
          </a:xfrm>
        </p:spPr>
        <p:txBody>
          <a:bodyPr>
            <a:normAutofit/>
          </a:bodyPr>
          <a:lstStyle/>
          <a:p>
            <a:r>
              <a:rPr lang="ru-RU" dirty="0"/>
              <a:t>Плюсы / минусы модульного тестирования</a:t>
            </a:r>
          </a:p>
        </p:txBody>
      </p:sp>
      <p:sp>
        <p:nvSpPr>
          <p:cNvPr id="7" name="Google Shape;181;p9">
            <a:extLst>
              <a:ext uri="{FF2B5EF4-FFF2-40B4-BE49-F238E27FC236}">
                <a16:creationId xmlns:a16="http://schemas.microsoft.com/office/drawing/2014/main" id="{AE63E8EB-CD0A-59C3-3CFD-8E86ADA2D991}"/>
              </a:ext>
            </a:extLst>
          </p:cNvPr>
          <p:cNvSpPr txBox="1">
            <a:spLocks/>
          </p:cNvSpPr>
          <p:nvPr/>
        </p:nvSpPr>
        <p:spPr>
          <a:xfrm>
            <a:off x="331676" y="971044"/>
            <a:ext cx="5192730" cy="588695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Clr>
                <a:srgbClr val="385623"/>
              </a:buClr>
              <a:buSzPct val="100000"/>
              <a:buFont typeface="Arial" panose="020B0604020202020204" pitchFamily="34" charset="0"/>
              <a:buNone/>
            </a:pPr>
            <a:r>
              <a:rPr lang="ru-RU" b="1" dirty="0">
                <a:solidFill>
                  <a:srgbClr val="385623"/>
                </a:solidFill>
              </a:rPr>
              <a:t>Плюсы:</a:t>
            </a:r>
            <a:endParaRPr lang="ru-RU" dirty="0"/>
          </a:p>
          <a:p>
            <a:pPr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00000"/>
            </a:pPr>
            <a:r>
              <a:rPr lang="ru-RU" dirty="0"/>
              <a:t>Устранение ошибок на самых ранних этапах</a:t>
            </a:r>
          </a:p>
          <a:p>
            <a:pPr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00000"/>
            </a:pPr>
            <a:r>
              <a:rPr lang="ru-RU" dirty="0"/>
              <a:t>Быстро / автоматически выполняются</a:t>
            </a:r>
          </a:p>
          <a:p>
            <a:pPr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00000"/>
            </a:pPr>
            <a:r>
              <a:rPr lang="ru-RU" dirty="0"/>
              <a:t>Высокая локализация ошибки</a:t>
            </a:r>
          </a:p>
          <a:p>
            <a:pPr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00000"/>
            </a:pPr>
            <a:r>
              <a:rPr lang="ru-RU" dirty="0"/>
              <a:t>Легко встраиваются в системы сборки (CI/CD)</a:t>
            </a:r>
          </a:p>
          <a:p>
            <a:pPr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00000"/>
            </a:pPr>
            <a:r>
              <a:rPr lang="ru-RU" dirty="0"/>
              <a:t>Удешевляют внесение изменений</a:t>
            </a:r>
            <a:br>
              <a:rPr lang="ru-RU" dirty="0"/>
            </a:br>
            <a:r>
              <a:rPr lang="ru-RU" dirty="0"/>
              <a:t>(снижают риски при изменениях)</a:t>
            </a:r>
          </a:p>
          <a:p>
            <a:pPr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00000"/>
            </a:pPr>
            <a:r>
              <a:rPr lang="ru-RU" dirty="0"/>
              <a:t>Повышают качество кода (улучшают низкоуровневую архитектуру)</a:t>
            </a:r>
          </a:p>
          <a:p>
            <a:pPr lvl="1">
              <a:lnSpc>
                <a:spcPct val="120000"/>
              </a:lnSpc>
              <a:spcBef>
                <a:spcPts val="300"/>
              </a:spcBef>
              <a:buClr>
                <a:schemeClr val="dk1"/>
              </a:buClr>
              <a:buSzPct val="100000"/>
            </a:pPr>
            <a:r>
              <a:rPr lang="ru-RU" sz="2600" dirty="0"/>
              <a:t>Код, который удобный для тестирования — как правило имеет лучший программный интерфейс (входные и выходные параметры)</a:t>
            </a:r>
            <a:endParaRPr lang="ru-RU" dirty="0"/>
          </a:p>
          <a:p>
            <a:pPr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00000"/>
            </a:pPr>
            <a:r>
              <a:rPr lang="ru-RU" dirty="0"/>
              <a:t>Атомарность тестов</a:t>
            </a:r>
            <a:br>
              <a:rPr lang="ru-RU" dirty="0"/>
            </a:br>
            <a:r>
              <a:rPr lang="ru-RU" sz="2200" dirty="0"/>
              <a:t>(тесты независимы и можно их делать в любом объёме и любой последовательности)</a:t>
            </a:r>
            <a:endParaRPr lang="ru-RU" dirty="0"/>
          </a:p>
        </p:txBody>
      </p:sp>
      <p:sp>
        <p:nvSpPr>
          <p:cNvPr id="8" name="Google Shape;182;p9">
            <a:extLst>
              <a:ext uri="{FF2B5EF4-FFF2-40B4-BE49-F238E27FC236}">
                <a16:creationId xmlns:a16="http://schemas.microsoft.com/office/drawing/2014/main" id="{33163AB6-7650-7BC0-3853-F72673192C47}"/>
              </a:ext>
            </a:extLst>
          </p:cNvPr>
          <p:cNvSpPr txBox="1"/>
          <p:nvPr/>
        </p:nvSpPr>
        <p:spPr>
          <a:xfrm>
            <a:off x="5556774" y="971044"/>
            <a:ext cx="6519482" cy="587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None/>
            </a:pPr>
            <a:r>
              <a:rPr lang="ru-RU" sz="22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Минусы:</a:t>
            </a:r>
            <a:endParaRPr lang="ru-RU" sz="1500" dirty="0"/>
          </a:p>
          <a:p>
            <a:pPr marL="228600" marR="0" lvl="0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ru-RU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Отлавливает только низкоуровневые ошибки</a:t>
            </a:r>
            <a:endParaRPr lang="ru-RU" sz="1500" dirty="0"/>
          </a:p>
          <a:p>
            <a:pPr marL="228600" marR="0" lvl="0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ru-RU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Тестов должно быть много</a:t>
            </a:r>
            <a:endParaRPr lang="ru-RU" sz="1500" dirty="0"/>
          </a:p>
          <a:p>
            <a:pPr marL="685800" marR="0" lvl="1" indent="-228600" algn="l" rtl="0">
              <a:lnSpc>
                <a:spcPct val="120000"/>
              </a:lnSpc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ru-RU" sz="1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идеале покрыт весь код</a:t>
            </a:r>
            <a:endParaRPr lang="ru-RU" sz="1900" dirty="0"/>
          </a:p>
          <a:p>
            <a:pPr marL="228600" marR="0" lvl="0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ru-RU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Требуют ресурсов на их написание</a:t>
            </a:r>
            <a:endParaRPr lang="ru-RU" sz="1500" dirty="0"/>
          </a:p>
          <a:p>
            <a:pPr marL="685800" marR="0" lvl="1" indent="-228600" algn="l" rtl="0">
              <a:lnSpc>
                <a:spcPct val="120000"/>
              </a:lnSpc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ru-RU" sz="1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среднем 3-5 строк тестового кода на строку рабочего кода при 100% покрытии (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coverage</a:t>
            </a:r>
            <a:r>
              <a:rPr lang="ru-RU" sz="1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но можно и сильно меньше — смотря в каком объёме тестировать</a:t>
            </a:r>
            <a:endParaRPr lang="ru-RU" sz="1900" dirty="0"/>
          </a:p>
          <a:p>
            <a:pPr marL="228600" marR="0" lvl="0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ru-RU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Требуют ресурсов на поддержку в актуальном состоянии</a:t>
            </a:r>
            <a:endParaRPr lang="ru-RU" sz="1500" dirty="0"/>
          </a:p>
          <a:p>
            <a:pPr marL="685800" marR="0" lvl="1" indent="-228600" algn="l" rtl="0">
              <a:lnSpc>
                <a:spcPct val="120000"/>
              </a:lnSpc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ru-RU" sz="1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частности, при любом рефакторинге</a:t>
            </a:r>
            <a:endParaRPr lang="ru-RU" sz="1900" dirty="0"/>
          </a:p>
          <a:p>
            <a:pPr marL="685800" marR="0" lvl="1" indent="-228600" algn="l" rtl="0">
              <a:lnSpc>
                <a:spcPct val="120000"/>
              </a:lnSpc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ru-RU" sz="1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Их нужно постоянно чинить, могут падать сами по себе, потому, что что-то поменялось</a:t>
            </a:r>
            <a:endParaRPr lang="ru-RU" sz="1800" dirty="0"/>
          </a:p>
          <a:p>
            <a:pPr marL="228600" marR="0" lvl="0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ru-RU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Требовательны к качеству кода</a:t>
            </a:r>
            <a:endParaRPr lang="ru-RU" sz="1500" dirty="0"/>
          </a:p>
          <a:p>
            <a:pPr marL="685800" marR="0" lvl="1" indent="-228600" algn="l" rtl="0">
              <a:lnSpc>
                <a:spcPct val="120000"/>
              </a:lnSpc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ru-RU" sz="1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старом проекте, не адаптированном под тестирование, написать тесты на старый функционал без серьезного рефакторинга кода может быть затруднительно</a:t>
            </a:r>
            <a:endParaRPr lang="ru-RU" sz="1900" dirty="0"/>
          </a:p>
          <a:p>
            <a:pPr marL="228600" marR="0" lvl="0" indent="-2286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ru-RU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Сами тесты могут содержать ошибки</a:t>
            </a:r>
          </a:p>
        </p:txBody>
      </p:sp>
    </p:spTree>
    <p:extLst>
      <p:ext uri="{BB962C8B-B14F-4D97-AF65-F5344CB8AC3E}">
        <p14:creationId xmlns:p14="http://schemas.microsoft.com/office/powerpoint/2010/main" val="389223399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420514-5BFF-7239-273C-2E778741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465"/>
            <a:ext cx="10515600" cy="671938"/>
          </a:xfrm>
        </p:spPr>
        <p:txBody>
          <a:bodyPr>
            <a:normAutofit fontScale="90000"/>
          </a:bodyPr>
          <a:lstStyle/>
          <a:p>
            <a:r>
              <a:rPr lang="en" dirty="0"/>
              <a:t>Monkey patching</a:t>
            </a:r>
            <a:r>
              <a:rPr lang="ru-RU" dirty="0"/>
              <a:t> / </a:t>
            </a:r>
            <a:r>
              <a:rPr lang="en-US" dirty="0"/>
              <a:t>stubbing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EC7144-18A6-AA56-2BE1-8B054E2F1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72670"/>
            <a:ext cx="10710333" cy="1207742"/>
          </a:xfr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В предыдущих слайдах мы тестировали гипотетическую функцию </a:t>
            </a:r>
            <a:r>
              <a:rPr lang="en" sz="2000" noProof="1"/>
              <a:t>get_private_fork_names(org)</a:t>
            </a:r>
            <a:r>
              <a:rPr lang="en" sz="2000" dirty="0"/>
              <a:t>, </a:t>
            </a:r>
            <a:r>
              <a:rPr lang="ru-RU" sz="2000" dirty="0"/>
              <a:t>применяя инверсию зависимостей.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Вспомним содержимое этой функции в ее исходном виде: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AF7326-494E-E2E5-9BBD-C4A1C3E1FFF8}"/>
              </a:ext>
            </a:extLst>
          </p:cNvPr>
          <p:cNvSpPr txBox="1"/>
          <p:nvPr/>
        </p:nvSpPr>
        <p:spPr>
          <a:xfrm>
            <a:off x="838199" y="2206169"/>
            <a:ext cx="10971728" cy="264687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" sz="20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5555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github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Github</a:t>
            </a:r>
            <a:br>
              <a:rPr lang="ru-RU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99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get_private_fork_names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(username):</a:t>
            </a:r>
            <a:b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client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Github(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'access_token'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Клиент выполняет запрос на </a:t>
            </a:r>
            <a:r>
              <a:rPr lang="en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GitHub </a:t>
            </a: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и возвращает</a:t>
            </a:r>
            <a:b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# список приватных репозиториев указанной организации</a:t>
            </a:r>
            <a:b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repos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client.get_user(username).get_repos(</a:t>
            </a:r>
            <a:r>
              <a:rPr lang="en" sz="1800" noProof="1"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'private'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Оставляем только имена приватных форков</a:t>
            </a:r>
            <a:br>
              <a:rPr lang="ru-RU" sz="1800" i="1" noProof="1">
                <a:solidFill>
                  <a:srgbClr val="9999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i="1" noProof="1">
                <a:solidFill>
                  <a:srgbClr val="9999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[repo.name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repo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repos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repo.fork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ru-RU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716F46-E02D-91DE-B425-BAA1FC457F40}"/>
              </a:ext>
            </a:extLst>
          </p:cNvPr>
          <p:cNvSpPr txBox="1"/>
          <p:nvPr/>
        </p:nvSpPr>
        <p:spPr>
          <a:xfrm>
            <a:off x="838199" y="4984319"/>
            <a:ext cx="1097172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ru-RU" sz="2000" dirty="0"/>
              <a:t>В некоторых ситуациях </a:t>
            </a:r>
            <a:r>
              <a:rPr lang="ru-RU" sz="2000" b="1" dirty="0"/>
              <a:t>инверсия зависимостей</a:t>
            </a:r>
            <a:r>
              <a:rPr lang="ru-RU" sz="2000" dirty="0"/>
              <a:t> подходит идеально. В других случаях из-за нее код становится </a:t>
            </a:r>
            <a:r>
              <a:rPr lang="ru-RU" sz="2000" b="1" dirty="0"/>
              <a:t>сложнее и запутаннее</a:t>
            </a:r>
            <a:r>
              <a:rPr lang="ru-RU" sz="2000" dirty="0"/>
              <a:t>, особенно если зависимости требуются </a:t>
            </a:r>
            <a:r>
              <a:rPr lang="ru-RU" sz="2000" b="1" dirty="0"/>
              <a:t>глубоко в стеке вызовов</a:t>
            </a:r>
            <a:r>
              <a:rPr lang="ru-RU" sz="2000" dirty="0"/>
              <a:t> — придется пробрасывать зависимость через все промежуточные функции.</a:t>
            </a:r>
          </a:p>
          <a:p>
            <a:pPr marL="0" indent="0" algn="l">
              <a:buNone/>
            </a:pPr>
            <a:r>
              <a:rPr lang="ru-RU" sz="2000" dirty="0"/>
              <a:t>Но есть </a:t>
            </a:r>
            <a:r>
              <a:rPr lang="ru-RU" sz="2000" b="1" dirty="0"/>
              <a:t>другой способ</a:t>
            </a:r>
            <a:r>
              <a:rPr lang="ru-RU" sz="2000" dirty="0"/>
              <a:t>, который позволяет добраться до нужных вызовов и изменить их даже без инверсии зависимостей.</a:t>
            </a:r>
          </a:p>
        </p:txBody>
      </p:sp>
    </p:spTree>
    <p:extLst>
      <p:ext uri="{BB962C8B-B14F-4D97-AF65-F5344CB8AC3E}">
        <p14:creationId xmlns:p14="http://schemas.microsoft.com/office/powerpoint/2010/main" val="211746398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944018-CD10-639D-6D83-A959E890B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48"/>
            <a:ext cx="10515600" cy="700715"/>
          </a:xfrm>
        </p:spPr>
        <p:txBody>
          <a:bodyPr/>
          <a:lstStyle/>
          <a:p>
            <a:r>
              <a:rPr lang="en" dirty="0"/>
              <a:t>Monkey patching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3FF06A-899F-A880-6B59-8686A8A3E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3149"/>
            <a:ext cx="10515600" cy="602009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" sz="2000" dirty="0"/>
              <a:t>Python </a:t>
            </a:r>
            <a:r>
              <a:rPr lang="ru-RU" sz="2000" dirty="0"/>
              <a:t>позволяет подменять модули, классы и методы прямо во время работы программы из любого ее места: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CA5162-6FA9-9DAD-B4C0-C734605DCC67}"/>
              </a:ext>
            </a:extLst>
          </p:cNvPr>
          <p:cNvSpPr txBox="1"/>
          <p:nvPr/>
        </p:nvSpPr>
        <p:spPr>
          <a:xfrm>
            <a:off x="838200" y="1435013"/>
            <a:ext cx="10515600" cy="39703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Подменяем </a:t>
            </a:r>
            <a:r>
              <a:rPr lang="en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get_repos </a:t>
            </a: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так, чтобы не выполнялся сетевой запрос</a:t>
            </a:r>
            <a:b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from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555555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github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import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Github,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NamedUser</a:t>
            </a:r>
            <a:b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b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NamedUser </a:t>
            </a: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возвращается после вызова </a:t>
            </a:r>
            <a:r>
              <a:rPr lang="en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get_user()</a:t>
            </a:r>
            <a:b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99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fake_get_repos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():</a:t>
            </a:r>
            <a:b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print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'Nothing happened!'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  <a:b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</a:t>
            </a: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После выполнения этого кода библиотека </a:t>
            </a:r>
            <a:r>
              <a:rPr lang="en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Github </a:t>
            </a: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меняет свое</a:t>
            </a:r>
            <a:br>
              <a:rPr lang="en-US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-US" i="1" noProof="1">
                <a:solidFill>
                  <a:srgbClr val="999988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</a:t>
            </a: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поведение не только</a:t>
            </a:r>
            <a:r>
              <a:rPr lang="en-US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в этом модуле, но и вообще по всей программе</a:t>
            </a:r>
            <a:b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NamedUser.get_repos</a:t>
            </a:r>
            <a:r>
              <a:rPr lang="en" sz="1800" noProof="1">
                <a:highlight>
                  <a:srgbClr val="FFFF00"/>
                </a:highlight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highlight>
                  <a:srgbClr val="FFFF00"/>
                </a:highlight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fake_get_repos</a:t>
            </a:r>
            <a:b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b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client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Github()</a:t>
            </a:r>
            <a:b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</a:t>
            </a: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Вызывается подмененный </a:t>
            </a:r>
            <a:r>
              <a:rPr lang="en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get_repos</a:t>
            </a:r>
            <a:br>
              <a:rPr lang="ru-RU" sz="1800" i="1" noProof="1">
                <a:solidFill>
                  <a:srgbClr val="999988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client.get_user().get_repos()</a:t>
            </a:r>
            <a:b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=&gt; 'Nothing happened!'</a:t>
            </a:r>
            <a:endParaRPr lang="ru-RU" sz="1800" i="1" noProof="1">
              <a:solidFill>
                <a:srgbClr val="999988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0CE06F-5F42-0984-5BF2-3130AAE1AF2A}"/>
              </a:ext>
            </a:extLst>
          </p:cNvPr>
          <p:cNvSpPr txBox="1"/>
          <p:nvPr/>
        </p:nvSpPr>
        <p:spPr>
          <a:xfrm>
            <a:off x="838200" y="5475186"/>
            <a:ext cx="1112627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ru-RU" sz="2000" dirty="0"/>
              <a:t>Так происходит </a:t>
            </a:r>
            <a:r>
              <a:rPr lang="ru-RU" sz="2000" u="sng" dirty="0"/>
              <a:t>изменение модулей и классов прямо во время работы программы</a:t>
            </a:r>
            <a:r>
              <a:rPr lang="ru-RU" sz="2000" dirty="0"/>
              <a:t> (</a:t>
            </a:r>
            <a:r>
              <a:rPr lang="en-US" sz="2000" dirty="0"/>
              <a:t>«</a:t>
            </a:r>
            <a:r>
              <a:rPr lang="ru-RU" sz="2000" dirty="0"/>
              <a:t>в рантайме</a:t>
            </a:r>
            <a:r>
              <a:rPr lang="en-US" sz="2000" dirty="0"/>
              <a:t>»</a:t>
            </a:r>
            <a:r>
              <a:rPr lang="ru-RU" sz="2000" dirty="0"/>
              <a:t>). Этот процесс называется </a:t>
            </a:r>
            <a:r>
              <a:rPr lang="ru-RU" sz="2000" b="1" dirty="0"/>
              <a:t>манкипатчингом</a:t>
            </a:r>
            <a:r>
              <a:rPr lang="ru-RU" sz="2000" dirty="0"/>
              <a:t> (</a:t>
            </a:r>
            <a:r>
              <a:rPr lang="en" sz="2000" i="1" dirty="0"/>
              <a:t>monkey patching</a:t>
            </a:r>
            <a:r>
              <a:rPr lang="en" sz="2000" dirty="0"/>
              <a:t>). </a:t>
            </a:r>
            <a:r>
              <a:rPr lang="ru-RU" sz="2000" dirty="0"/>
              <a:t>Он считается </a:t>
            </a:r>
            <a:r>
              <a:rPr lang="ru-RU" sz="2000" u="sng" dirty="0"/>
              <a:t>опасной практикой</a:t>
            </a:r>
            <a:r>
              <a:rPr lang="ru-RU" sz="2000" dirty="0"/>
              <a:t> при написании </a:t>
            </a:r>
            <a:r>
              <a:rPr lang="ru-RU" sz="2000" u="sng" dirty="0"/>
              <a:t>обычного кода</a:t>
            </a:r>
            <a:r>
              <a:rPr lang="ru-RU" sz="2000" dirty="0"/>
              <a:t> в </a:t>
            </a:r>
            <a:r>
              <a:rPr lang="en" sz="2000" dirty="0"/>
              <a:t>Python, </a:t>
            </a:r>
            <a:r>
              <a:rPr lang="ru-RU" sz="2000" dirty="0"/>
              <a:t>но он очень </a:t>
            </a:r>
            <a:r>
              <a:rPr lang="ru-RU" sz="2000" u="sng" dirty="0"/>
              <a:t>популярен и удобен</a:t>
            </a:r>
            <a:r>
              <a:rPr lang="ru-RU" sz="2000" dirty="0"/>
              <a:t> в библиотеках или </a:t>
            </a:r>
            <a:r>
              <a:rPr lang="ru-RU" sz="2000" u="sng" dirty="0"/>
              <a:t>во время тестирования</a:t>
            </a:r>
            <a:r>
              <a:rPr lang="ru-RU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265249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43629B-E6C5-44A0-5E5E-25C223A98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103"/>
            <a:ext cx="10515600" cy="805752"/>
          </a:xfrm>
        </p:spPr>
        <p:txBody>
          <a:bodyPr/>
          <a:lstStyle/>
          <a:p>
            <a:r>
              <a:rPr lang="en" dirty="0"/>
              <a:t>Monkey patching</a:t>
            </a:r>
            <a:r>
              <a:rPr lang="ru-RU" dirty="0"/>
              <a:t> — библиотека </a:t>
            </a:r>
            <a:r>
              <a:rPr lang="en-US" dirty="0"/>
              <a:t>pook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E9C1E6-A2C4-FAB8-8B03-08B9D3ABF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096" y="947856"/>
            <a:ext cx="10740980" cy="805753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Библиотека </a:t>
            </a:r>
            <a:r>
              <a:rPr lang="en" sz="2000" b="1" dirty="0"/>
              <a:t>pook</a:t>
            </a:r>
            <a:r>
              <a:rPr lang="en" sz="2000" dirty="0"/>
              <a:t> —</a:t>
            </a:r>
            <a:r>
              <a:rPr lang="ru-RU" sz="2000" dirty="0"/>
              <a:t> хороший пример использования манкипатчинга в реальной жизни.</a:t>
            </a:r>
            <a:br>
              <a:rPr lang="ru-RU" sz="2000" dirty="0"/>
            </a:br>
            <a:r>
              <a:rPr lang="ru-RU" sz="2000" dirty="0"/>
              <a:t>Она </a:t>
            </a:r>
            <a:r>
              <a:rPr lang="ru-RU" sz="2000" b="1" dirty="0"/>
              <a:t>подменяют запросы</a:t>
            </a:r>
            <a:r>
              <a:rPr lang="ru-RU" sz="2000" dirty="0"/>
              <a:t> без прямого взаимодействия с </a:t>
            </a:r>
            <a:r>
              <a:rPr lang="en" sz="2000" dirty="0"/>
              <a:t>HTTP-</a:t>
            </a:r>
            <a:r>
              <a:rPr lang="ru-RU" sz="2000" dirty="0"/>
              <a:t>клиентом: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BCB6C0-CB4E-0FF3-6C72-D8B572B80F3A}"/>
              </a:ext>
            </a:extLst>
          </p:cNvPr>
          <p:cNvSpPr txBox="1"/>
          <p:nvPr/>
        </p:nvSpPr>
        <p:spPr>
          <a:xfrm>
            <a:off x="734096" y="1678236"/>
            <a:ext cx="10723808" cy="39703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 algn="l">
              <a:spcBef>
                <a:spcPts val="1500"/>
              </a:spcBef>
              <a:buNone/>
            </a:pP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5555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pook</a:t>
            </a:r>
            <a:br>
              <a:rPr lang="en" sz="1800" noProof="1">
                <a:solidFill>
                  <a:srgbClr val="5555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5555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requests</a:t>
            </a:r>
            <a:r>
              <a:rPr lang="en-US" sz="1800" noProof="1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Популярный </a:t>
            </a:r>
            <a:r>
              <a:rPr lang="en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HTTP-</a:t>
            </a: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клиент</a:t>
            </a:r>
            <a:br>
              <a:rPr lang="en-US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pook.on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99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test_my_api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Патчим запрос на конкретную страницу</a:t>
            </a:r>
            <a:r>
              <a:rPr lang="en-US" i="1" noProof="1">
                <a:solidFill>
                  <a:srgbClr val="9999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и указываем, что вернуть</a:t>
            </a:r>
            <a:br>
              <a:rPr lang="en-US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pook.get(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'http://twitter.com/api/1/foobar'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reply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solidFill>
                  <a:srgbClr val="00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404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response_json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'error'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'not found'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Сам запрос через библиотеку </a:t>
            </a:r>
            <a:r>
              <a:rPr lang="en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requests</a:t>
            </a:r>
            <a:br>
              <a:rPr lang="en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resp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requests.get(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'http://twitter.com/api/1/foobar'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resp.status_code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00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404</a:t>
            </a:r>
            <a:br>
              <a:rPr lang="en" sz="1800" noProof="1">
                <a:solidFill>
                  <a:srgbClr val="00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solidFill>
                  <a:srgbClr val="00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resp.json()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"error"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"not found"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3549B0-F640-D7CD-1C11-58279A34F7CC}"/>
              </a:ext>
            </a:extLst>
          </p:cNvPr>
          <p:cNvSpPr txBox="1"/>
          <p:nvPr/>
        </p:nvSpPr>
        <p:spPr>
          <a:xfrm>
            <a:off x="734096" y="5764464"/>
            <a:ext cx="106197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" sz="2000" dirty="0"/>
              <a:t>Pook </a:t>
            </a:r>
            <a:r>
              <a:rPr lang="ru-RU" sz="2000" dirty="0"/>
              <a:t>заменяет внутри библиотеки </a:t>
            </a:r>
            <a:r>
              <a:rPr lang="en" sz="2000" dirty="0"/>
              <a:t>urllib3 </a:t>
            </a:r>
            <a:r>
              <a:rPr lang="ru-RU" sz="2000" dirty="0"/>
              <a:t>метод </a:t>
            </a:r>
            <a:r>
              <a:rPr lang="en" sz="2000" dirty="0"/>
              <a:t>urlopen(), </a:t>
            </a:r>
            <a:r>
              <a:rPr lang="ru-RU" sz="2000" dirty="0"/>
              <a:t>который используется библиотеками поверх </a:t>
            </a:r>
            <a:r>
              <a:rPr lang="en" sz="2000" dirty="0"/>
              <a:t>urllib3 </a:t>
            </a:r>
            <a:r>
              <a:rPr lang="ru-RU" sz="2000" dirty="0"/>
              <a:t>для выполнения </a:t>
            </a:r>
            <a:r>
              <a:rPr lang="en" sz="2000" dirty="0"/>
              <a:t>HTTP-</a:t>
            </a:r>
            <a:r>
              <a:rPr lang="ru-RU" sz="2000" dirty="0"/>
              <a:t>запросов.</a:t>
            </a:r>
          </a:p>
        </p:txBody>
      </p:sp>
    </p:spTree>
    <p:extLst>
      <p:ext uri="{BB962C8B-B14F-4D97-AF65-F5344CB8AC3E}">
        <p14:creationId xmlns:p14="http://schemas.microsoft.com/office/powerpoint/2010/main" val="1817347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80049C-2AF5-9E14-AC09-760F8E0C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49" y="142794"/>
            <a:ext cx="10515600" cy="694333"/>
          </a:xfrm>
        </p:spPr>
        <p:txBody>
          <a:bodyPr>
            <a:normAutofit fontScale="90000"/>
          </a:bodyPr>
          <a:lstStyle/>
          <a:p>
            <a:r>
              <a:rPr lang="ru-RU" dirty="0"/>
              <a:t>Библиотека </a:t>
            </a:r>
            <a:r>
              <a:rPr lang="en" dirty="0"/>
              <a:t>pook</a:t>
            </a:r>
            <a:r>
              <a:rPr lang="ru-RU" dirty="0"/>
              <a:t> — пример использования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D4176F-1C56-32F9-A45D-DBAD3912D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19937"/>
            <a:ext cx="10515600" cy="2595268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b="1" dirty="0">
                <a:solidFill>
                  <a:schemeClr val="accent6">
                    <a:lumMod val="50000"/>
                  </a:schemeClr>
                </a:solidFill>
              </a:rPr>
              <a:t>Плюсы:</a:t>
            </a:r>
            <a:br>
              <a:rPr lang="ru-RU" sz="2000" dirty="0"/>
            </a:br>
            <a:r>
              <a:rPr lang="ru-RU" sz="2000" u="sng" dirty="0"/>
              <a:t>Универсальный способ </a:t>
            </a:r>
            <a:r>
              <a:rPr lang="ru-RU" sz="2000" dirty="0"/>
              <a:t>тестирования. Можно использовать </a:t>
            </a:r>
            <a:r>
              <a:rPr lang="ru-RU" sz="2000" u="sng" dirty="0"/>
              <a:t>с любым кодом, без необходимости править сам код</a:t>
            </a:r>
            <a:r>
              <a:rPr lang="ru-RU" sz="2000" dirty="0"/>
              <a:t>. Код даже не будет "догадываться", что его тестируют.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b="1" dirty="0">
                <a:solidFill>
                  <a:srgbClr val="C00000"/>
                </a:solidFill>
              </a:rPr>
              <a:t>Минусы:</a:t>
            </a:r>
            <a:br>
              <a:rPr lang="ru-RU" sz="2000" dirty="0"/>
            </a:br>
            <a:r>
              <a:rPr lang="ru-RU" sz="2000" dirty="0"/>
              <a:t>Тестирование «черным ящиком» превращается в </a:t>
            </a:r>
            <a:r>
              <a:rPr lang="ru-RU" sz="2000" u="sng" dirty="0"/>
              <a:t>тестирование «прозрачным ящиком»</a:t>
            </a:r>
            <a:r>
              <a:rPr lang="ru-RU" sz="2000" dirty="0"/>
              <a:t>. Это значит, что </a:t>
            </a:r>
            <a:r>
              <a:rPr lang="ru-RU" sz="2000" u="sng" dirty="0"/>
              <a:t>тест знает про устройство </a:t>
            </a:r>
            <a:r>
              <a:rPr lang="ru-RU" sz="2000" dirty="0"/>
              <a:t>тестируемого</a:t>
            </a:r>
            <a:r>
              <a:rPr lang="ru-RU" sz="2000" u="sng" dirty="0"/>
              <a:t> кода</a:t>
            </a:r>
            <a:r>
              <a:rPr lang="ru-RU" sz="2000" dirty="0"/>
              <a:t> и </a:t>
            </a:r>
            <a:r>
              <a:rPr lang="ru-RU" sz="2000" u="sng" dirty="0"/>
              <a:t>зависит от внутренностей</a:t>
            </a:r>
            <a:r>
              <a:rPr lang="ru-RU" sz="2000" dirty="0"/>
              <a:t>.</a:t>
            </a:r>
            <a:br>
              <a:rPr lang="ru-RU" sz="2000" dirty="0"/>
            </a:br>
            <a:r>
              <a:rPr lang="ru-RU" sz="2000" dirty="0"/>
              <a:t>Это делает</a:t>
            </a:r>
            <a:r>
              <a:rPr lang="ru-RU" sz="2000" u="sng" dirty="0"/>
              <a:t> тесты хрупкими</a:t>
            </a:r>
            <a:r>
              <a:rPr lang="ru-RU" sz="2000" dirty="0"/>
              <a:t>. Функция может </a:t>
            </a:r>
            <a:r>
              <a:rPr lang="ru-RU" sz="2000" u="sng" dirty="0"/>
              <a:t>измениться</a:t>
            </a:r>
            <a:r>
              <a:rPr lang="ru-RU" sz="2000" dirty="0"/>
              <a:t> без потери работоспособности, но тесты придется </a:t>
            </a:r>
            <a:r>
              <a:rPr lang="ru-RU" sz="2000" u="sng" dirty="0"/>
              <a:t>переписывать</a:t>
            </a:r>
            <a:r>
              <a:rPr lang="ru-RU" sz="2000" dirty="0"/>
              <a:t>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021EEDC-C310-F690-4DB3-376D5C306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9575" y="2684053"/>
            <a:ext cx="9835376" cy="393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476446-1078-09B8-3980-1B35023E09DD}"/>
              </a:ext>
            </a:extLst>
          </p:cNvPr>
          <p:cNvSpPr txBox="1"/>
          <p:nvPr/>
        </p:nvSpPr>
        <p:spPr>
          <a:xfrm>
            <a:off x="849351" y="837127"/>
            <a:ext cx="10616609" cy="31393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ru-RU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@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pook.on</a:t>
            </a:r>
            <a:b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99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test_get_private_fork_names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():</a:t>
            </a:r>
            <a:b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pook.get(</a:t>
            </a:r>
            <a:b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" sz="1800" noProof="1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</a:t>
            </a:r>
            <a:r>
              <a:rPr lang="ru-RU" sz="1800" noProof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адрес страницы, запрос к которой надо перехватить</a:t>
            </a:r>
            <a:b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'https://api.github.com/orgs/</a:t>
            </a:r>
            <a:r>
              <a:rPr lang="en-US" noProof="1">
                <a:solidFill>
                  <a:srgbClr val="DD114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myname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/repos'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</a:t>
            </a:r>
            <a:b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" sz="1800" noProof="1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</a:t>
            </a:r>
            <a:r>
              <a:rPr lang="ru-RU" sz="1800" noProof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ответ, который нужно вернуть по данному запросу</a:t>
            </a:r>
            <a:b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reply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 </a:t>
            </a:r>
            <a:r>
              <a:rPr lang="en" sz="1800" noProof="1">
                <a:solidFill>
                  <a:srgbClr val="009999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200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</a:t>
            </a:r>
            <a:b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response_json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[{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'fork'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999999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True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'name'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'one'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},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ru-RU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…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]</a:t>
            </a:r>
            <a:b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)</a:t>
            </a:r>
            <a:b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names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get_private_fork_names(</a:t>
            </a:r>
            <a:r>
              <a:rPr lang="en-US" noProof="1">
                <a:solidFill>
                  <a:srgbClr val="DD114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myname 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  <a:b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assert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names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==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</a:t>
            </a: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ожидаемый список имен</a:t>
            </a:r>
            <a:endParaRPr lang="ru-R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92943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0AAF73-F864-A482-D690-1F7EF0DC1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624"/>
            <a:ext cx="10515600" cy="869909"/>
          </a:xfrm>
        </p:spPr>
        <p:txBody>
          <a:bodyPr/>
          <a:lstStyle/>
          <a:p>
            <a:r>
              <a:rPr lang="ru-RU" dirty="0"/>
              <a:t>Мокинг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9A0E7A-87B2-E129-5C60-2E5FCDCDE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5034"/>
            <a:ext cx="10515600" cy="3918857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В тестировании очень популярен </a:t>
            </a:r>
            <a:r>
              <a:rPr lang="ru-RU" b="1" dirty="0"/>
              <a:t>мокинг</a:t>
            </a:r>
            <a:r>
              <a:rPr lang="ru-RU" dirty="0"/>
              <a:t>. Технически он </a:t>
            </a:r>
            <a:r>
              <a:rPr lang="ru-RU" b="1" dirty="0"/>
              <a:t>похож на стабинг</a:t>
            </a:r>
            <a:r>
              <a:rPr lang="ru-RU" dirty="0"/>
              <a:t>, и из-за этого их </a:t>
            </a:r>
            <a:r>
              <a:rPr lang="ru-RU" b="1" dirty="0"/>
              <a:t>часто путают</a:t>
            </a:r>
            <a:r>
              <a:rPr lang="ru-RU" dirty="0"/>
              <a:t>. Но все же они служат разным целям и используются в разных ситуациях.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До этого момента мы рассматривали побочные эффекты как помеху тестирования нашей логики. Для их </a:t>
            </a:r>
            <a:r>
              <a:rPr lang="ru-RU" b="1" dirty="0"/>
              <a:t>изоляции</a:t>
            </a:r>
            <a:r>
              <a:rPr lang="ru-RU" dirty="0"/>
              <a:t> использовались либо </a:t>
            </a:r>
            <a:r>
              <a:rPr lang="ru-RU" b="1" dirty="0"/>
              <a:t>стабы</a:t>
            </a:r>
            <a:r>
              <a:rPr lang="ru-RU" dirty="0"/>
              <a:t>, либо прямое </a:t>
            </a:r>
            <a:r>
              <a:rPr lang="ru-RU" b="1" dirty="0"/>
              <a:t>выключение логики</a:t>
            </a:r>
            <a:r>
              <a:rPr lang="ru-RU" dirty="0"/>
              <a:t> в тестовой среде. После этого можно было спокойно проверять правильность работы функции.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В некоторых ситуациях требуется кое-что другое. Иногда нам нужно не получить результат работы функции, а проверить, </a:t>
            </a:r>
            <a:r>
              <a:rPr lang="ru-RU" b="1" dirty="0"/>
              <a:t>выполняет ли она нужное нам действие</a:t>
            </a:r>
            <a:r>
              <a:rPr lang="ru-RU" dirty="0"/>
              <a:t> — например, шлет правильный </a:t>
            </a:r>
            <a:r>
              <a:rPr lang="en" dirty="0"/>
              <a:t>HTTP-</a:t>
            </a:r>
            <a:r>
              <a:rPr lang="ru-RU" dirty="0"/>
              <a:t>запрос с правильными параметрами.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Для этого понадобятся </a:t>
            </a:r>
            <a:r>
              <a:rPr lang="ru-RU" b="1" dirty="0"/>
              <a:t>моки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Они проверяют, как выполняется код.</a:t>
            </a:r>
            <a:br>
              <a:rPr lang="ru-RU" dirty="0"/>
            </a:b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2CA084D-52AC-3EE2-5B30-AA59338C1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8007" y="3883231"/>
            <a:ext cx="4623993" cy="297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75635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DE6D9B-3C44-D929-4EFB-56104C574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3" y="195858"/>
            <a:ext cx="6025739" cy="763031"/>
          </a:xfrm>
        </p:spPr>
        <p:txBody>
          <a:bodyPr/>
          <a:lstStyle/>
          <a:p>
            <a:r>
              <a:rPr lang="en-US" dirty="0"/>
              <a:t>Mocking: </a:t>
            </a:r>
            <a:r>
              <a:rPr lang="ru-RU" dirty="0"/>
              <a:t>пример с </a:t>
            </a:r>
            <a:r>
              <a:rPr lang="en-US" dirty="0"/>
              <a:t>HTTP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009EBE-7B51-49E6-8AF0-985D74F60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680" y="959503"/>
            <a:ext cx="6848185" cy="323104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pook.on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99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test_get_private_fork_names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Возвращается мок, за которым можно следить</a:t>
            </a:r>
            <a:br>
              <a:rPr lang="en-US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mock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pook.get(</a:t>
            </a:r>
            <a:br>
              <a:rPr lang="ru-RU" sz="18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'https://api.github.com/orgs/hexlet/repos'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reply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solidFill>
                  <a:srgbClr val="00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response_json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[{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'fork'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true,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'name'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'one'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}]</a:t>
            </a:r>
            <a:b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9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get_private_fork_names(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'hexlet'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Убеждаемся, что вызов был сделан</a:t>
            </a:r>
            <a:b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mock.calls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00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ru-RU" sz="18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BBBC5362-ED42-3CCA-C812-29BD4EF39C40}"/>
              </a:ext>
            </a:extLst>
          </p:cNvPr>
          <p:cNvSpPr txBox="1">
            <a:spLocks/>
          </p:cNvSpPr>
          <p:nvPr/>
        </p:nvSpPr>
        <p:spPr>
          <a:xfrm>
            <a:off x="475487" y="4190543"/>
            <a:ext cx="11532831" cy="26095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Отличие </a:t>
            </a:r>
            <a:r>
              <a:rPr lang="en-US" sz="2000" dirty="0"/>
              <a:t>Mock</a:t>
            </a:r>
            <a:r>
              <a:rPr lang="ru-RU" sz="2000" dirty="0"/>
              <a:t> от </a:t>
            </a:r>
            <a:r>
              <a:rPr lang="en-US" sz="2000" dirty="0"/>
              <a:t>Stub</a:t>
            </a:r>
            <a:r>
              <a:rPr lang="ru-RU" sz="2000" dirty="0"/>
              <a:t>: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000" b="1" dirty="0"/>
              <a:t>Stub</a:t>
            </a:r>
            <a:r>
              <a:rPr lang="ru-RU" sz="2000" b="1" dirty="0"/>
              <a:t> устраняет побочный эффект</a:t>
            </a:r>
            <a:r>
              <a:rPr lang="ru-RU" sz="2000" dirty="0"/>
              <a:t>, чтобы не мешать проверке результата работы кода — например, возврату данных из функции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000" b="1" dirty="0"/>
              <a:t>Mock</a:t>
            </a:r>
            <a:r>
              <a:rPr lang="ru-RU" sz="2000" dirty="0"/>
              <a:t> фокусируется на том, </a:t>
            </a:r>
            <a:r>
              <a:rPr lang="ru-RU" sz="2000" b="1" dirty="0"/>
              <a:t>правильно ли он вызван, с правильными ли параметрами</a:t>
            </a:r>
            <a:r>
              <a:rPr lang="ru-RU" sz="2000" dirty="0"/>
              <a:t>?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При этом чисто технически </a:t>
            </a:r>
            <a:r>
              <a:rPr lang="en-US" sz="2000" dirty="0"/>
              <a:t>mock</a:t>
            </a:r>
            <a:r>
              <a:rPr lang="ru-RU" sz="2000" dirty="0"/>
              <a:t> и </a:t>
            </a:r>
            <a:r>
              <a:rPr lang="en-US" sz="2000" dirty="0"/>
              <a:t>stub</a:t>
            </a:r>
            <a:r>
              <a:rPr lang="ru-RU" sz="2000" dirty="0"/>
              <a:t> создаются почти одинаково, за исключением того, что </a:t>
            </a:r>
            <a:r>
              <a:rPr lang="ru-RU" sz="2000" u="sng" dirty="0"/>
              <a:t>на мок вешают ожидания, проверяющие вызовы</a:t>
            </a:r>
            <a:r>
              <a:rPr lang="ru-RU" sz="2000" dirty="0"/>
              <a:t>. Из-за этого моками часто называют стабы. Для себя всегда пытайтесь понять, о чем идет речь. Это важно, потому что от этого зависит фокус тестов.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A1B65F35-C95A-15A0-2082-B064B576BEF0}"/>
              </a:ext>
            </a:extLst>
          </p:cNvPr>
          <p:cNvSpPr txBox="1">
            <a:spLocks/>
          </p:cNvSpPr>
          <p:nvPr/>
        </p:nvSpPr>
        <p:spPr>
          <a:xfrm>
            <a:off x="7057623" y="234495"/>
            <a:ext cx="5079485" cy="40928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Мокинг — отслеживание выполнения какого-то действия. Мок проверяет, что какой-то код выполнился определенным образом. Это может быть вызов функции, </a:t>
            </a:r>
            <a:r>
              <a:rPr lang="en" sz="2000" dirty="0"/>
              <a:t>HTTP-</a:t>
            </a:r>
            <a:r>
              <a:rPr lang="ru-RU" sz="2000" dirty="0"/>
              <a:t>запрос и тому подобное.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У </a:t>
            </a:r>
            <a:r>
              <a:rPr lang="ru-RU" sz="2000" b="1" dirty="0"/>
              <a:t>мока</a:t>
            </a:r>
            <a:r>
              <a:rPr lang="ru-RU" sz="2000" dirty="0"/>
              <a:t> </a:t>
            </a:r>
            <a:r>
              <a:rPr lang="ru-RU" sz="2000" b="1" dirty="0"/>
              <a:t>две</a:t>
            </a:r>
            <a:r>
              <a:rPr lang="ru-RU" sz="2000" dirty="0"/>
              <a:t> </a:t>
            </a:r>
            <a:r>
              <a:rPr lang="ru-RU" sz="2000" b="1" dirty="0"/>
              <a:t>задачи</a:t>
            </a:r>
            <a:r>
              <a:rPr lang="ru-RU" sz="2000" dirty="0"/>
              <a:t>:</a:t>
            </a:r>
          </a:p>
          <a:p>
            <a:pPr algn="l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Убедиться в том, что </a:t>
            </a:r>
            <a:r>
              <a:rPr lang="ru-RU" sz="2000" b="1" dirty="0"/>
              <a:t>событие произошло</a:t>
            </a:r>
            <a:r>
              <a:rPr lang="ru-RU" sz="2000" dirty="0"/>
              <a:t> — например, функция передала данные</a:t>
            </a:r>
          </a:p>
          <a:p>
            <a:pPr algn="l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Отследить, каким конкретно образом оно произошло — функция передала </a:t>
            </a:r>
            <a:r>
              <a:rPr lang="ru-RU" sz="2000" b="1" dirty="0"/>
              <a:t>конкретные данные</a:t>
            </a:r>
          </a:p>
        </p:txBody>
      </p:sp>
    </p:spTree>
    <p:extLst>
      <p:ext uri="{BB962C8B-B14F-4D97-AF65-F5344CB8AC3E}">
        <p14:creationId xmlns:p14="http://schemas.microsoft.com/office/powerpoint/2010/main" val="112703419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01E7CA-E004-A8F0-41B5-4D3201CD8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04" y="141669"/>
            <a:ext cx="6143952" cy="618185"/>
          </a:xfrm>
        </p:spPr>
        <p:txBody>
          <a:bodyPr>
            <a:normAutofit fontScale="90000"/>
          </a:bodyPr>
          <a:lstStyle/>
          <a:p>
            <a:r>
              <a:rPr lang="ru-RU" dirty="0"/>
              <a:t>Использование моков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CB76AE-19E0-FA03-65A0-0D42144E9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336" y="891342"/>
            <a:ext cx="6473477" cy="5824989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Моки довольно часто используют с функциями (методами). К примеру, они могут проверять: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u="sng" dirty="0"/>
              <a:t>Вызвана ли функция</a:t>
            </a:r>
            <a:r>
              <a:rPr lang="ru-RU" sz="2000" dirty="0"/>
              <a:t>, сколько раз ее вызвали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u="sng" dirty="0"/>
              <a:t>Какие</a:t>
            </a:r>
            <a:r>
              <a:rPr lang="ru-RU" sz="2000" dirty="0"/>
              <a:t> </a:t>
            </a:r>
            <a:r>
              <a:rPr lang="ru-RU" sz="2000" u="sng" dirty="0"/>
              <a:t>аргументы</a:t>
            </a:r>
            <a:r>
              <a:rPr lang="ru-RU" sz="2000" dirty="0"/>
              <a:t> переданы в функцию, </a:t>
            </a:r>
            <a:r>
              <a:rPr lang="ru-RU" sz="2000" u="sng" dirty="0"/>
              <a:t>сколько</a:t>
            </a:r>
            <a:r>
              <a:rPr lang="ru-RU" sz="2000" dirty="0"/>
              <a:t> всего аргументов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Что именно </a:t>
            </a:r>
            <a:r>
              <a:rPr lang="ru-RU" sz="2000" u="sng" dirty="0"/>
              <a:t>вернула функция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Предположим, что мы хотим протестировать функцию 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for_each()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r>
              <a:rPr lang="ru-RU" sz="2000" dirty="0"/>
              <a:t>Она вызывает </a:t>
            </a:r>
            <a:r>
              <a:rPr lang="en-US" sz="2000" dirty="0"/>
              <a:t>callback</a:t>
            </a:r>
            <a:r>
              <a:rPr lang="ru-RU" sz="2000" dirty="0"/>
              <a:t> для каждого элемента коллекции:</a:t>
            </a:r>
            <a:endParaRPr lang="en-US" sz="2000" dirty="0"/>
          </a:p>
          <a:p>
            <a:pPr marL="0" indent="0" algn="l">
              <a:lnSpc>
                <a:spcPct val="100000"/>
              </a:lnSpc>
              <a:buNone/>
            </a:pPr>
            <a:r>
              <a:rPr lang="en" sz="2000" noProof="1">
                <a:effectLst/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for_each([</a:t>
            </a:r>
            <a:r>
              <a:rPr lang="en" sz="2000" noProof="1">
                <a:solidFill>
                  <a:srgbClr val="00999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2000" noProof="1">
                <a:effectLst/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00999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" sz="2000" noProof="1">
                <a:effectLst/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00999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" sz="2000" noProof="1">
                <a:effectLst/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  <a:r>
              <a:rPr lang="en" sz="2000" noProof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1" noProof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lambda</a:t>
            </a:r>
            <a:r>
              <a:rPr lang="en" sz="2000" noProof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effectLst/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" sz="2000" noProof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effectLst/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2000" noProof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1" noProof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" sz="2000" noProof="1">
                <a:effectLst/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(v))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b="0" i="0" dirty="0">
                <a:solidFill>
                  <a:srgbClr val="212529"/>
                </a:solidFill>
                <a:effectLst/>
                <a:latin typeface="system-ui"/>
              </a:rPr>
              <a:t>Эта функция ничего не возвращает, поэтому </a:t>
            </a:r>
            <a:r>
              <a:rPr lang="ru-RU" sz="2000" b="0" i="0" u="sng" dirty="0">
                <a:solidFill>
                  <a:srgbClr val="212529"/>
                </a:solidFill>
                <a:effectLst/>
                <a:latin typeface="system-ui"/>
              </a:rPr>
              <a:t>напрямую ее не протестировать</a:t>
            </a:r>
            <a:r>
              <a:rPr lang="ru-RU" sz="2000" b="0" i="0" dirty="0">
                <a:solidFill>
                  <a:srgbClr val="212529"/>
                </a:solidFill>
                <a:effectLst/>
                <a:latin typeface="system-ui"/>
              </a:rPr>
              <a:t>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Можно попробовать сделать это с помощью моков. Проверим, что она вызывает переданный </a:t>
            </a:r>
            <a:r>
              <a:rPr lang="en-US" sz="2000" dirty="0"/>
              <a:t>callback</a:t>
            </a:r>
            <a:r>
              <a:rPr lang="ru-RU" sz="2000" dirty="0"/>
              <a:t> и передает туда нужные значения. Сделаем это с помощью </a:t>
            </a:r>
            <a:r>
              <a:rPr lang="ru-RU" sz="2000" b="1" dirty="0"/>
              <a:t>модуля </a:t>
            </a:r>
            <a:r>
              <a:rPr lang="e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mock</a:t>
            </a:r>
            <a:r>
              <a:rPr lang="en" sz="2000" dirty="0"/>
              <a:t>, </a:t>
            </a:r>
            <a:r>
              <a:rPr lang="ru-RU" sz="2000" dirty="0"/>
              <a:t>который входит в стандартную библиотеку </a:t>
            </a:r>
            <a:r>
              <a:rPr lang="en" sz="2000" dirty="0"/>
              <a:t>Python </a:t>
            </a:r>
            <a:r>
              <a:rPr lang="ru-RU" sz="2000" dirty="0"/>
              <a:t>как часть 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unittest</a:t>
            </a:r>
            <a:r>
              <a:rPr lang="en" sz="2000" dirty="0"/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08D331-900A-1E93-260F-A0359B3C1D38}"/>
              </a:ext>
            </a:extLst>
          </p:cNvPr>
          <p:cNvSpPr txBox="1"/>
          <p:nvPr/>
        </p:nvSpPr>
        <p:spPr>
          <a:xfrm>
            <a:off x="6780810" y="3100928"/>
            <a:ext cx="5411190" cy="36933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noProof="1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noProof="1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Проверяем через </a:t>
            </a:r>
            <a:r>
              <a:rPr lang="en-US" noProof="1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mock</a:t>
            </a:r>
            <a:br>
              <a:rPr lang="en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solidFill>
                  <a:srgbClr val="5555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unittest.mock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Mock</a:t>
            </a:r>
            <a:b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b="1" noProof="1">
                <a:solidFill>
                  <a:srgbClr val="99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test_for_each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mock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Mock()</a:t>
            </a:r>
            <a:b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for_each([</a:t>
            </a:r>
            <a:r>
              <a:rPr lang="en" noProof="1">
                <a:solidFill>
                  <a:srgbClr val="00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solidFill>
                  <a:srgbClr val="00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lambda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mock(v))</a:t>
            </a:r>
            <a:b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" noProof="1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noProof="1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Проверяем, что она была вызвана</a:t>
            </a:r>
            <a:br>
              <a:rPr lang="ru-RU" noProof="1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noProof="1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# </a:t>
            </a:r>
            <a:r>
              <a:rPr lang="ru-RU" noProof="1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с правильными аргументами и</a:t>
            </a:r>
            <a:br>
              <a:rPr lang="ru-RU" noProof="1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noProof="1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# </a:t>
            </a:r>
            <a:r>
              <a:rPr lang="ru-RU" noProof="1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нужное количество раз</a:t>
            </a:r>
            <a:br>
              <a:rPr lang="en-US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mock.call_count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solidFill>
                  <a:srgbClr val="00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br>
              <a:rPr lang="en" noProof="1">
                <a:solidFill>
                  <a:srgbClr val="00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solidFill>
                  <a:srgbClr val="00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 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mock.assert_any_call(</a:t>
            </a:r>
            <a:r>
              <a:rPr lang="en" noProof="1">
                <a:solidFill>
                  <a:srgbClr val="00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mock.assert_any_call(</a:t>
            </a:r>
            <a:r>
              <a:rPr lang="en" noProof="1">
                <a:solidFill>
                  <a:srgbClr val="00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4D2483-9EC3-A8AD-9C72-4F7B05D1FEF9}"/>
              </a:ext>
            </a:extLst>
          </p:cNvPr>
          <p:cNvSpPr txBox="1"/>
          <p:nvPr/>
        </p:nvSpPr>
        <p:spPr>
          <a:xfrm>
            <a:off x="6780810" y="252131"/>
            <a:ext cx="5411190" cy="25853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noProof="1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noProof="1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Можно </a:t>
            </a:r>
            <a:r>
              <a:rPr lang="ru-RU" noProof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проверить через l</a:t>
            </a:r>
            <a:r>
              <a:rPr lang="en-US" noProof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ambda</a:t>
            </a:r>
            <a:br>
              <a:rPr lang="en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b="1" noProof="1">
                <a:solidFill>
                  <a:srgbClr val="99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test_for_each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result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b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numbers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" noProof="1">
                <a:solidFill>
                  <a:srgbClr val="00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solidFill>
                  <a:srgbClr val="00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solidFill>
                  <a:srgbClr val="00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for_each(</a:t>
            </a:r>
            <a:br>
              <a:rPr lang="ru-RU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numbers,</a:t>
            </a:r>
            <a:br>
              <a:rPr lang="ru-RU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lambda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result.append(x)</a:t>
            </a:r>
            <a:endParaRPr lang="ru-RU" noProof="1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numbers</a:t>
            </a:r>
            <a:endParaRPr lang="en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03043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CE0AE6-B9DB-3438-2D4C-EBDB6F778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819" y="234328"/>
            <a:ext cx="3747753" cy="1344921"/>
          </a:xfrm>
        </p:spPr>
        <p:txBody>
          <a:bodyPr>
            <a:noAutofit/>
          </a:bodyPr>
          <a:lstStyle/>
          <a:p>
            <a:r>
              <a:rPr lang="ru-RU" sz="3600" dirty="0"/>
              <a:t>Моки для тестирования объектов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2A4540-BBF2-E8FF-F476-2B1150841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819" y="1710046"/>
            <a:ext cx="3865169" cy="5147953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Кроме использования моков для тестирования функций, они также могут использоваться для тестирования объектов.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В тестировании объектов моки могут использоваться для имитации поведения объектов, от которых зависит тестируемый объект. Например, если объект </a:t>
            </a:r>
            <a:r>
              <a:rPr lang="en" sz="2000" dirty="0"/>
              <a:t>A </a:t>
            </a:r>
            <a:r>
              <a:rPr lang="ru-RU" sz="2000" dirty="0"/>
              <a:t>зависит от объекта </a:t>
            </a:r>
            <a:r>
              <a:rPr lang="en" sz="2000" dirty="0"/>
              <a:t>B, </a:t>
            </a:r>
            <a:r>
              <a:rPr lang="ru-RU" sz="2000" dirty="0"/>
              <a:t>то можно создать </a:t>
            </a:r>
            <a:r>
              <a:rPr lang="ru-RU" sz="2000" b="1" dirty="0"/>
              <a:t>мок-объект для объекта </a:t>
            </a:r>
            <a:r>
              <a:rPr lang="en" sz="2000" b="1" dirty="0"/>
              <a:t>B </a:t>
            </a:r>
            <a:r>
              <a:rPr lang="ru-RU" sz="2000" b="1" dirty="0"/>
              <a:t>и использовать его в тестах объекта </a:t>
            </a:r>
            <a:r>
              <a:rPr lang="en" sz="2000" b="1" dirty="0"/>
              <a:t>A</a:t>
            </a:r>
            <a:r>
              <a:rPr lang="en" sz="2000" dirty="0"/>
              <a:t>. </a:t>
            </a:r>
            <a:r>
              <a:rPr lang="ru-RU" sz="2000" dirty="0"/>
              <a:t>Это позволит </a:t>
            </a:r>
            <a:r>
              <a:rPr lang="ru-RU" sz="2000" b="1" dirty="0"/>
              <a:t>тестировать объект </a:t>
            </a:r>
            <a:r>
              <a:rPr lang="en" sz="2000" b="1" dirty="0"/>
              <a:t>A, </a:t>
            </a:r>
            <a:r>
              <a:rPr lang="ru-RU" sz="2000" b="1" dirty="0"/>
              <a:t>не затрагивая объект </a:t>
            </a:r>
            <a:r>
              <a:rPr lang="en" sz="2000" b="1" dirty="0"/>
              <a:t>B </a:t>
            </a:r>
            <a:r>
              <a:rPr lang="ru-RU" sz="2000" dirty="0"/>
              <a:t>и его зависимости.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C833A9-FB33-F511-78AD-3FC94B26A2C0}"/>
              </a:ext>
            </a:extLst>
          </p:cNvPr>
          <p:cNvSpPr txBox="1"/>
          <p:nvPr/>
        </p:nvSpPr>
        <p:spPr>
          <a:xfrm>
            <a:off x="4096989" y="388873"/>
            <a:ext cx="8023761" cy="63709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17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noProof="1">
                <a:solidFill>
                  <a:srgbClr val="5555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unittest.mock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Mock</a:t>
            </a:r>
            <a:br>
              <a:rPr lang="ru-RU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b="1" noProof="1">
                <a:solidFill>
                  <a:srgbClr val="44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MyObject</a:t>
            </a: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ru-RU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7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b="1" noProof="1">
                <a:solidFill>
                  <a:srgbClr val="99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__init__</a:t>
            </a: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70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dependency):</a:t>
            </a:r>
            <a:br>
              <a:rPr lang="ru-RU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sz="170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.dependency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br>
              <a:rPr lang="ru-RU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7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b="1" noProof="1">
                <a:solidFill>
                  <a:srgbClr val="99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my_method</a:t>
            </a: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70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arg):</a:t>
            </a:r>
            <a:br>
              <a:rPr lang="ru-RU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sz="1700" noProof="1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1700" noProof="1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какой-то метод, который зависит от зависимости</a:t>
            </a:r>
            <a:br>
              <a:rPr lang="ru-RU" sz="17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7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sz="17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.dependency.some_method(arg)</a:t>
            </a:r>
            <a:br>
              <a:rPr lang="ru-RU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noProof="1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1700" noProof="1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Создаем мок-объект для зависимости</a:t>
            </a:r>
            <a:br>
              <a:rPr lang="ru-RU" sz="1700" noProof="1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mock_dependency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Mock()</a:t>
            </a:r>
            <a:br>
              <a:rPr lang="ru-RU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noProof="1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1700" noProof="1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Имитируем поведение зависимости в мок-объекте</a:t>
            </a:r>
            <a:r>
              <a:rPr lang="ru-RU" sz="17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mock_dependency.some_method.return_value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noProof="1">
                <a:solidFill>
                  <a:srgbClr val="00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42</a:t>
            </a:r>
            <a:br>
              <a:rPr lang="ru-RU" sz="1700" noProof="1">
                <a:solidFill>
                  <a:srgbClr val="00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700" noProof="1">
                <a:solidFill>
                  <a:srgbClr val="00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noProof="1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1700" noProof="1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Создаем объект, который мы будем тестировать</a:t>
            </a:r>
            <a:br>
              <a:rPr lang="ru-RU" sz="17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my_object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MyObject(mock_dependency)</a:t>
            </a:r>
            <a:br>
              <a:rPr lang="ru-RU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noProof="1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1700" noProof="1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Тестируем метод объекта</a:t>
            </a:r>
            <a:br>
              <a:rPr lang="ru-RU" sz="1700" noProof="1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my_object.my_method(</a:t>
            </a:r>
            <a:r>
              <a:rPr lang="en" sz="17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"some arg"</a:t>
            </a: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noProof="1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1700" noProof="1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Проверяем, что зависимый метод вызван с правильным аргументом</a:t>
            </a:r>
            <a:br>
              <a:rPr lang="ru-RU" sz="1700" noProof="1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mock_dependency.some_method.assert_called_once_with(</a:t>
            </a:r>
            <a:r>
              <a:rPr lang="en" sz="17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"some arg"</a:t>
            </a: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noProof="1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1700" noProof="1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Проверяем, что метод объекта вернул правильный результат</a:t>
            </a:r>
            <a:br>
              <a:rPr lang="ru-RU" sz="17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noProof="1">
                <a:solidFill>
                  <a:srgbClr val="00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42</a:t>
            </a:r>
            <a:endParaRPr lang="ru-RU" sz="17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76063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38374C-6149-4DE3-E149-0875D276B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/>
          <a:lstStyle/>
          <a:p>
            <a:r>
              <a:rPr lang="ru-RU" dirty="0"/>
              <a:t>Использование моков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ECC105-DF87-430A-B671-1D0B3EEF2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905"/>
            <a:ext cx="10515600" cy="573191"/>
          </a:xfrm>
        </p:spPr>
        <p:txBody>
          <a:bodyPr>
            <a:normAutofit/>
          </a:bodyPr>
          <a:lstStyle/>
          <a:p>
            <a:pPr marL="0" indent="0" algn="l">
              <a:lnSpc>
                <a:spcPct val="110000"/>
              </a:lnSpc>
              <a:buNone/>
            </a:pPr>
            <a:r>
              <a:rPr lang="ru-RU" sz="2400" dirty="0"/>
              <a:t>Еще </a:t>
            </a:r>
            <a:r>
              <a:rPr lang="en" sz="2400" noProof="1"/>
              <a:t>unittest.mock</a:t>
            </a:r>
            <a:r>
              <a:rPr lang="ru-RU" sz="2400" noProof="1"/>
              <a:t>.</a:t>
            </a:r>
            <a:r>
              <a:rPr lang="en" sz="2400" noProof="1"/>
              <a:t>Mock</a:t>
            </a:r>
            <a:r>
              <a:rPr lang="ru-RU" sz="2400" noProof="1"/>
              <a:t> </a:t>
            </a:r>
            <a:r>
              <a:rPr lang="ru-RU" sz="2400" dirty="0"/>
              <a:t>умеет оборачивать существующую реализацию: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E48BAA-BC34-7E0A-CDEC-5F0006DEE38D}"/>
              </a:ext>
            </a:extLst>
          </p:cNvPr>
          <p:cNvSpPr txBox="1"/>
          <p:nvPr/>
        </p:nvSpPr>
        <p:spPr>
          <a:xfrm>
            <a:off x="838200" y="2187902"/>
            <a:ext cx="10015847" cy="44012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thing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ProductionClass()</a:t>
            </a:r>
            <a:b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solidFill>
                  <a:schemeClr val="accent4">
                    <a:lumMod val="50000"/>
                  </a:schemeClr>
                </a:solidFill>
                <a:effectLst/>
                <a:cs typeface="Consolas" panose="020B0609020204030204" pitchFamily="49" charset="0"/>
              </a:rPr>
              <a:t># </a:t>
            </a:r>
            <a:r>
              <a:rPr lang="en" sz="2000" b="0" i="0" noProof="1">
                <a:solidFill>
                  <a:schemeClr val="accent4">
                    <a:lumMod val="50000"/>
                  </a:schemeClr>
                </a:solidFill>
                <a:effectLst/>
              </a:rPr>
              <a:t>If the mock has an explicit </a:t>
            </a:r>
            <a:r>
              <a:rPr lang="en" sz="2000" b="0" i="1" noProof="1">
                <a:solidFill>
                  <a:schemeClr val="accent4">
                    <a:lumMod val="50000"/>
                  </a:schemeClr>
                </a:solidFill>
                <a:effectLst/>
              </a:rPr>
              <a:t>return_value</a:t>
            </a:r>
            <a:r>
              <a:rPr lang="en" sz="2000" b="0" i="0" noProof="1">
                <a:solidFill>
                  <a:schemeClr val="accent4">
                    <a:lumMod val="50000"/>
                  </a:schemeClr>
                </a:solidFill>
                <a:effectLst/>
              </a:rPr>
              <a:t> set then calls are not passed to the</a:t>
            </a:r>
            <a:br>
              <a:rPr lang="en" sz="2000" b="0" i="0" noProof="1">
                <a:solidFill>
                  <a:schemeClr val="accent4">
                    <a:lumMod val="50000"/>
                  </a:schemeClr>
                </a:solidFill>
                <a:effectLst/>
              </a:rPr>
            </a:br>
            <a:r>
              <a:rPr lang="en" sz="2000" b="0" i="0" noProof="1">
                <a:solidFill>
                  <a:schemeClr val="accent4">
                    <a:lumMod val="50000"/>
                  </a:schemeClr>
                </a:solidFill>
                <a:effectLst/>
              </a:rPr>
              <a:t># wrapped object and the </a:t>
            </a:r>
            <a:r>
              <a:rPr lang="en" sz="2000" b="0" i="1" noProof="1">
                <a:solidFill>
                  <a:schemeClr val="accent4">
                    <a:lumMod val="50000"/>
                  </a:schemeClr>
                </a:solidFill>
                <a:effectLst/>
              </a:rPr>
              <a:t>return_value</a:t>
            </a:r>
            <a:r>
              <a:rPr lang="en" sz="2000" b="0" i="0" noProof="1">
                <a:solidFill>
                  <a:schemeClr val="accent4">
                    <a:lumMod val="50000"/>
                  </a:schemeClr>
                </a:solidFill>
                <a:effectLst/>
              </a:rPr>
              <a:t> is returned instead.</a:t>
            </a:r>
            <a:br>
              <a:rPr lang="ru-RU" sz="2000" noProof="1">
                <a:solidFill>
                  <a:schemeClr val="accent4">
                    <a:lumMod val="50000"/>
                  </a:schemeClr>
                </a:solidFill>
                <a:effectLst/>
                <a:cs typeface="Consolas" panose="020B0609020204030204" pitchFamily="49" charset="0"/>
              </a:rPr>
            </a:b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thing.method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Mock(</a:t>
            </a:r>
            <a:r>
              <a:rPr lang="ru-RU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return_value</a:t>
            </a:r>
            <a:r>
              <a:rPr lang="ru-RU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ru-RU" sz="20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00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ru-RU" sz="2000" noProof="1">
                <a:solidFill>
                  <a:srgbClr val="00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thing.method(</a:t>
            </a:r>
            <a:r>
              <a:rPr lang="ru-RU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00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00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00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" sz="20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'value'</a:t>
            </a:r>
            <a:r>
              <a:rPr lang="ru-RU" sz="20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thing.method.assert_called_with(</a:t>
            </a:r>
            <a:r>
              <a:rPr lang="ru-RU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00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00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00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" sz="20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'value'</a:t>
            </a:r>
            <a:r>
              <a:rPr lang="ru-RU" sz="20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solidFill>
                  <a:schemeClr val="accent4">
                    <a:lumMod val="50000"/>
                  </a:schemeClr>
                </a:solidFill>
                <a:effectLst/>
                <a:cs typeface="Consolas" panose="020B0609020204030204" pitchFamily="49" charset="0"/>
              </a:rPr>
              <a:t># </a:t>
            </a:r>
            <a:r>
              <a:rPr lang="en" sz="2000" b="0" i="1" dirty="0">
                <a:solidFill>
                  <a:schemeClr val="accent4">
                    <a:lumMod val="50000"/>
                  </a:schemeClr>
                </a:solidFill>
                <a:effectLst/>
                <a:cs typeface="Consolas" panose="020B0609020204030204" pitchFamily="49" charset="0"/>
              </a:rPr>
              <a:t>wraps</a:t>
            </a:r>
            <a:r>
              <a:rPr lang="en" sz="2000" b="0" i="0" dirty="0">
                <a:solidFill>
                  <a:schemeClr val="accent4">
                    <a:lumMod val="50000"/>
                  </a:schemeClr>
                </a:solidFill>
                <a:effectLst/>
                <a:cs typeface="Consolas" panose="020B0609020204030204" pitchFamily="49" charset="0"/>
              </a:rPr>
              <a:t>: Item for the mock object to wrap. If </a:t>
            </a:r>
            <a:r>
              <a:rPr lang="en" sz="2000" b="0" i="1" dirty="0">
                <a:solidFill>
                  <a:schemeClr val="accent4">
                    <a:lumMod val="50000"/>
                  </a:schemeClr>
                </a:solidFill>
                <a:effectLst/>
                <a:cs typeface="Consolas" panose="020B0609020204030204" pitchFamily="49" charset="0"/>
              </a:rPr>
              <a:t>wraps</a:t>
            </a:r>
            <a:r>
              <a:rPr lang="en" sz="2000" b="0" i="0" dirty="0">
                <a:solidFill>
                  <a:schemeClr val="accent4">
                    <a:lumMod val="50000"/>
                  </a:schemeClr>
                </a:solidFill>
                <a:effectLst/>
                <a:cs typeface="Consolas" panose="020B0609020204030204" pitchFamily="49" charset="0"/>
              </a:rPr>
              <a:t> is not </a:t>
            </a:r>
            <a:r>
              <a:rPr lang="en" sz="2000" dirty="0">
                <a:solidFill>
                  <a:schemeClr val="accent4">
                    <a:lumMod val="50000"/>
                  </a:schemeClr>
                </a:solidFill>
                <a:effectLst/>
                <a:cs typeface="Consolas" panose="020B0609020204030204" pitchFamily="49" charset="0"/>
              </a:rPr>
              <a:t>None</a:t>
            </a:r>
            <a:br>
              <a:rPr lang="en" sz="2000" dirty="0">
                <a:solidFill>
                  <a:schemeClr val="accent4">
                    <a:lumMod val="50000"/>
                  </a:schemeClr>
                </a:solidFill>
                <a:cs typeface="Consolas" panose="020B0609020204030204" pitchFamily="49" charset="0"/>
              </a:rPr>
            </a:br>
            <a:r>
              <a:rPr lang="en" sz="2000" dirty="0">
                <a:solidFill>
                  <a:schemeClr val="accent4">
                    <a:lumMod val="50000"/>
                  </a:schemeClr>
                </a:solidFill>
                <a:cs typeface="Consolas" panose="020B0609020204030204" pitchFamily="49" charset="0"/>
              </a:rPr>
              <a:t># </a:t>
            </a:r>
            <a:r>
              <a:rPr lang="en" sz="2000" b="0" i="0" dirty="0">
                <a:solidFill>
                  <a:schemeClr val="accent4">
                    <a:lumMod val="50000"/>
                  </a:schemeClr>
                </a:solidFill>
                <a:effectLst/>
                <a:cs typeface="Consolas" panose="020B0609020204030204" pitchFamily="49" charset="0"/>
              </a:rPr>
              <a:t>then calling the # Mock will pass the call through to the wrapped object</a:t>
            </a:r>
            <a:br>
              <a:rPr lang="en" sz="2000" b="0" i="0" dirty="0">
                <a:solidFill>
                  <a:schemeClr val="accent4">
                    <a:lumMod val="50000"/>
                  </a:schemeClr>
                </a:solidFill>
                <a:effectLst/>
                <a:cs typeface="Consolas" panose="020B0609020204030204" pitchFamily="49" charset="0"/>
              </a:rPr>
            </a:br>
            <a:r>
              <a:rPr lang="en" sz="2000" b="0" i="0" dirty="0">
                <a:solidFill>
                  <a:schemeClr val="accent4">
                    <a:lumMod val="50000"/>
                  </a:schemeClr>
                </a:solidFill>
                <a:effectLst/>
                <a:cs typeface="Consolas" panose="020B0609020204030204" pitchFamily="49" charset="0"/>
              </a:rPr>
              <a:t># (returning the real</a:t>
            </a:r>
            <a:r>
              <a:rPr lang="ru-RU" sz="2000" b="0" i="0" dirty="0">
                <a:solidFill>
                  <a:schemeClr val="accent4">
                    <a:lumMod val="50000"/>
                  </a:schemeClr>
                </a:solidFill>
                <a:effectLst/>
                <a:cs typeface="Consolas" panose="020B0609020204030204" pitchFamily="49" charset="0"/>
              </a:rPr>
              <a:t> </a:t>
            </a:r>
            <a:r>
              <a:rPr lang="en" sz="2000" b="0" i="0" dirty="0">
                <a:solidFill>
                  <a:schemeClr val="accent4">
                    <a:lumMod val="50000"/>
                  </a:schemeClr>
                </a:solidFill>
                <a:effectLst/>
                <a:cs typeface="Consolas" panose="020B0609020204030204" pitchFamily="49" charset="0"/>
              </a:rPr>
              <a:t>result).</a:t>
            </a:r>
            <a:br>
              <a:rPr lang="ru-RU" sz="2000" b="0" i="0" dirty="0">
                <a:solidFill>
                  <a:schemeClr val="accent4">
                    <a:lumMod val="50000"/>
                  </a:schemeClr>
                </a:solidFill>
                <a:effectLst/>
                <a:cs typeface="Consolas" panose="020B0609020204030204" pitchFamily="49" charset="0"/>
              </a:rPr>
            </a:b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thing.method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Mock(</a:t>
            </a:r>
            <a:r>
              <a:rPr lang="ru-RU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wraps = ...</a:t>
            </a:r>
            <a:r>
              <a:rPr lang="ru-RU" sz="2000" noProof="1">
                <a:solidFill>
                  <a:srgbClr val="00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thing.method(</a:t>
            </a:r>
            <a:r>
              <a:rPr lang="ru-RU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00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00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00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" sz="20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'value'</a:t>
            </a:r>
            <a:r>
              <a:rPr lang="ru-RU" sz="20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sz="2000" noProof="1">
              <a:solidFill>
                <a:schemeClr val="accent4">
                  <a:lumMod val="50000"/>
                </a:schemeClr>
              </a:solidFill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99927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DF4A25-3E18-51F5-4CE8-9EE2DE31F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0750"/>
            <a:ext cx="10515600" cy="869909"/>
          </a:xfrm>
        </p:spPr>
        <p:txBody>
          <a:bodyPr>
            <a:normAutofit/>
          </a:bodyPr>
          <a:lstStyle/>
          <a:p>
            <a:r>
              <a:rPr lang="ru-RU" dirty="0"/>
              <a:t>Преимущества и недостатки моков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DF5876-17FA-7F0E-0239-7A385E77B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9418"/>
            <a:ext cx="10515600" cy="4597545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Существуют ситуации, в которых моки нужны, но все таки в большинстве ситуаций их нужно избегать. Моки слишком </a:t>
            </a:r>
            <a:r>
              <a:rPr lang="ru-RU" b="1" dirty="0"/>
              <a:t>много знают о том, как работает код</a:t>
            </a:r>
            <a:r>
              <a:rPr lang="ru-RU" dirty="0"/>
              <a:t>. Любой тест с моками из черного ящика превращается в </a:t>
            </a:r>
            <a:r>
              <a:rPr lang="ru-RU" b="1" dirty="0"/>
              <a:t>белый ящик</a:t>
            </a:r>
            <a:r>
              <a:rPr lang="ru-RU" dirty="0"/>
              <a:t>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Повсеместное использование моков приводит к двум вещам: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/>
              <a:t>После </a:t>
            </a:r>
            <a:r>
              <a:rPr lang="ru-RU" b="1" dirty="0"/>
              <a:t>рефакторинга</a:t>
            </a:r>
            <a:r>
              <a:rPr lang="ru-RU" dirty="0"/>
              <a:t> приходится </a:t>
            </a:r>
            <a:r>
              <a:rPr lang="ru-RU" b="1" dirty="0"/>
              <a:t>переписывать тесты</a:t>
            </a:r>
            <a:r>
              <a:rPr lang="ru-RU" dirty="0"/>
              <a:t>, даже если код работает правильно. Так происходит, потому что тесты завязаны на то, как конкретно работает код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/>
              <a:t>Код может </a:t>
            </a:r>
            <a:r>
              <a:rPr lang="ru-RU" b="1" dirty="0"/>
              <a:t>перестать работать</a:t>
            </a:r>
            <a:r>
              <a:rPr lang="ru-RU" dirty="0"/>
              <a:t>. При этом тесты будут проходить, потому что они сфокусированы не на результатах работы кода, а </a:t>
            </a:r>
            <a:r>
              <a:rPr lang="ru-RU" b="1" dirty="0"/>
              <a:t>на его устройстве внутри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Там, где возможно использование реального кода — используйте реальный. Там, где возможно убедиться в работе кода без моков — делайте это без моков.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Излишний мокинг повышает стоимость поддержки тестов и делает их бесполезными. Идеальные тесты – тесты методом черного ящика.</a:t>
            </a:r>
          </a:p>
        </p:txBody>
      </p:sp>
    </p:spTree>
    <p:extLst>
      <p:ext uri="{BB962C8B-B14F-4D97-AF65-F5344CB8AC3E}">
        <p14:creationId xmlns:p14="http://schemas.microsoft.com/office/powerpoint/2010/main" val="3842312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B8E441-923B-0CEA-13D2-19B075D77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154" y="115698"/>
            <a:ext cx="11353800" cy="798702"/>
          </a:xfrm>
        </p:spPr>
        <p:txBody>
          <a:bodyPr>
            <a:noAutofit/>
          </a:bodyPr>
          <a:lstStyle/>
          <a:p>
            <a:r>
              <a:rPr lang="ru-RU" sz="4000" dirty="0"/>
              <a:t>Когда удобно / не удобно использовать юнит-тесты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9FF6ED-78A1-4E72-6F02-2CEB197B0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836" y="1239553"/>
            <a:ext cx="4988156" cy="482415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</a:rPr>
              <a:t>Удобно: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Хорошо изолированный код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Границы спецификаций и крайние случаи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Сложные алгоритмы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Редко модифицируемые библиотеки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Утилитарный код общего назначения (например, для работы со временем, форматами данных)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C97C004D-C81C-B17B-1FC3-617A64FD422E}"/>
              </a:ext>
            </a:extLst>
          </p:cNvPr>
          <p:cNvSpPr txBox="1">
            <a:spLocks/>
          </p:cNvSpPr>
          <p:nvPr/>
        </p:nvSpPr>
        <p:spPr>
          <a:xfrm>
            <a:off x="6096000" y="1215169"/>
            <a:ext cx="5832954" cy="51856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b="1" dirty="0">
                <a:solidFill>
                  <a:srgbClr val="C00000"/>
                </a:solidFill>
              </a:rPr>
              <a:t>Не удобно: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Много внешних зависимостей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Различные внешние </a:t>
            </a:r>
            <a:r>
              <a:rPr lang="en-US" sz="2000" dirty="0"/>
              <a:t>API</a:t>
            </a:r>
            <a:endParaRPr lang="ru-RU" sz="20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Требуют усилий, если внутри кода есть много внешнего взаимодействия (внешний AP</a:t>
            </a:r>
            <a:r>
              <a:rPr lang="en-US" sz="2000" dirty="0"/>
              <a:t>I, </a:t>
            </a:r>
            <a:r>
              <a:rPr lang="ru-RU" sz="2000" dirty="0"/>
              <a:t>БД, сервисы)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sz="2400" dirty="0"/>
              <a:t>Много работы с БД / файлами (на запись)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sz="2400" dirty="0"/>
              <a:t>Сложное параллельное взаимодействие (многопоточный / асинхронный код)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altLang="ru-RU" sz="2400" dirty="0"/>
              <a:t>Нужно создание / поддержание определенной среды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altLang="ru-RU" sz="2400" dirty="0">
                <a:solidFill>
                  <a:srgbClr val="C00000"/>
                </a:solidFill>
              </a:rPr>
              <a:t>Сильно зависят от внешней среды (по отношению к вашему коду)</a:t>
            </a:r>
          </a:p>
        </p:txBody>
      </p:sp>
    </p:spTree>
    <p:extLst>
      <p:ext uri="{BB962C8B-B14F-4D97-AF65-F5344CB8AC3E}">
        <p14:creationId xmlns:p14="http://schemas.microsoft.com/office/powerpoint/2010/main" val="300676321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2F6F1F-8022-F989-575A-67F5DFC9C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646"/>
            <a:ext cx="10515600" cy="775906"/>
          </a:xfrm>
        </p:spPr>
        <p:txBody>
          <a:bodyPr>
            <a:normAutofit fontScale="90000"/>
          </a:bodyPr>
          <a:lstStyle/>
          <a:p>
            <a:r>
              <a:rPr lang="ru-RU" dirty="0"/>
              <a:t>Использование фикстуры </a:t>
            </a:r>
            <a:r>
              <a:rPr lang="en" dirty="0"/>
              <a:t>monkeypatch</a:t>
            </a:r>
            <a:r>
              <a:rPr lang="ru-RU" dirty="0"/>
              <a:t> в </a:t>
            </a:r>
            <a:r>
              <a:rPr lang="en-US" dirty="0"/>
              <a:t>pytest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FD8DF1-8106-6854-FFC6-3564A95AB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97734"/>
            <a:ext cx="10789693" cy="543161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Monkey patch</a:t>
            </a:r>
            <a:r>
              <a:rPr lang="en" sz="2000" dirty="0"/>
              <a:t> — </a:t>
            </a:r>
            <a:r>
              <a:rPr lang="ru-RU" sz="2000" dirty="0"/>
              <a:t>это динамическая модификация класса или модуля во время выполнения. Во время тестирования "</a:t>
            </a:r>
            <a:r>
              <a:rPr lang="en" sz="2000" dirty="0"/>
              <a:t>monkey patching" — </a:t>
            </a:r>
            <a:r>
              <a:rPr lang="ru-RU" sz="2000" dirty="0"/>
              <a:t>это удобный способ взять на себя часть среды выполнения тестируемого кода и заменить либо входные зависимости, либо выходные зависимости объектами или функциями, которые более удобны для тестирования.</a:t>
            </a:r>
            <a:br>
              <a:rPr lang="ru-RU" sz="2000" dirty="0"/>
            </a:br>
            <a:r>
              <a:rPr lang="ru-RU" sz="2000" dirty="0"/>
              <a:t>Встроенная </a:t>
            </a:r>
            <a:r>
              <a:rPr lang="ru-RU" sz="2000" b="1" dirty="0"/>
              <a:t>фикстура </a:t>
            </a:r>
            <a:r>
              <a:rPr lang="en" sz="2000" b="1" dirty="0"/>
              <a:t>monkeypatch</a:t>
            </a:r>
            <a:r>
              <a:rPr lang="en" sz="2000" dirty="0"/>
              <a:t> </a:t>
            </a:r>
            <a:r>
              <a:rPr lang="ru-RU" sz="2000" dirty="0"/>
              <a:t>позволяет сделать это </a:t>
            </a:r>
            <a:r>
              <a:rPr lang="ru-RU" sz="2000" b="1" dirty="0"/>
              <a:t>в контексте одного теста</a:t>
            </a:r>
            <a:r>
              <a:rPr lang="ru-RU" sz="2000" dirty="0"/>
              <a:t>. И когда тест заканчивается, независимо от того, пройден он или нет, оригинал восстанавливается, отменяя все изменения патча.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Фикстура </a:t>
            </a:r>
            <a:r>
              <a:rPr lang="en" sz="2000" dirty="0"/>
              <a:t>monkeypatch </a:t>
            </a:r>
            <a:r>
              <a:rPr lang="ru-RU" sz="2000" dirty="0"/>
              <a:t>обеспечивает следующие функции:</a:t>
            </a:r>
          </a:p>
          <a:p>
            <a:pPr algn="l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setattr(target, name, value=&lt;notset&gt;, raising=True)</a:t>
            </a:r>
            <a:r>
              <a:rPr lang="en" sz="2000" noProof="1"/>
              <a:t>: </a:t>
            </a:r>
            <a:r>
              <a:rPr lang="ru-RU" sz="2000" noProof="1"/>
              <a:t>Установить атрибут.</a:t>
            </a:r>
          </a:p>
          <a:p>
            <a:pPr algn="l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delattr(target, name=&lt;notset&gt;, raising=True)</a:t>
            </a:r>
            <a:r>
              <a:rPr lang="en" sz="2000" noProof="1"/>
              <a:t>: </a:t>
            </a:r>
            <a:r>
              <a:rPr lang="ru-RU" sz="2000" noProof="1"/>
              <a:t>Удалить атрибут.</a:t>
            </a:r>
          </a:p>
          <a:p>
            <a:pPr algn="l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setitem(dic, name, value)</a:t>
            </a:r>
            <a:r>
              <a:rPr lang="en" sz="2000" noProof="1"/>
              <a:t>: </a:t>
            </a:r>
            <a:r>
              <a:rPr lang="ru-RU" sz="2000" noProof="1"/>
              <a:t>Задать запись в словаре.</a:t>
            </a:r>
          </a:p>
          <a:p>
            <a:pPr algn="l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delitem(dic, name, raising=True)</a:t>
            </a:r>
            <a:r>
              <a:rPr lang="en" sz="2000" noProof="1"/>
              <a:t>: </a:t>
            </a:r>
            <a:r>
              <a:rPr lang="ru-RU" sz="2000" noProof="1"/>
              <a:t>Удалить запись в словаре.</a:t>
            </a:r>
          </a:p>
          <a:p>
            <a:pPr algn="l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setenv(name, value, prepend=None)</a:t>
            </a:r>
            <a:r>
              <a:rPr lang="en" sz="2000" noProof="1"/>
              <a:t>: </a:t>
            </a:r>
            <a:r>
              <a:rPr lang="ru-RU" sz="2000" noProof="1"/>
              <a:t>Задать переменную окружения .</a:t>
            </a:r>
          </a:p>
          <a:p>
            <a:pPr algn="l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delenv(name, raising=True)</a:t>
            </a:r>
            <a:r>
              <a:rPr lang="en" sz="2000" noProof="1"/>
              <a:t>: </a:t>
            </a:r>
            <a:r>
              <a:rPr lang="ru-RU" sz="2000" noProof="1"/>
              <a:t>Удалите переменную окружения.</a:t>
            </a:r>
          </a:p>
          <a:p>
            <a:pPr algn="l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syspath_prepend(path)</a:t>
            </a:r>
            <a:r>
              <a:rPr lang="en" sz="2000" noProof="1"/>
              <a:t>: </a:t>
            </a:r>
            <a:r>
              <a:rPr lang="en-US" sz="2000" noProof="1"/>
              <a:t>в</a:t>
            </a:r>
            <a:r>
              <a:rPr lang="ru-RU" sz="2000" noProof="1"/>
              <a:t>ставить </a:t>
            </a:r>
            <a:r>
              <a:rPr lang="en-US" sz="2000" noProof="1"/>
              <a:t>path</a:t>
            </a:r>
            <a:r>
              <a:rPr lang="ru-RU" sz="2000" noProof="1"/>
              <a:t> </a:t>
            </a:r>
            <a:r>
              <a:rPr lang="en-US" sz="2000" noProof="1"/>
              <a:t>в</a:t>
            </a:r>
            <a:r>
              <a:rPr lang="ru-RU" sz="2000" noProof="1"/>
              <a:t> список путей для импорта </a:t>
            </a:r>
            <a:r>
              <a:rPr lang="en" sz="2000" noProof="1"/>
              <a:t>Python.</a:t>
            </a:r>
          </a:p>
          <a:p>
            <a:pPr algn="l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chdir(path)</a:t>
            </a:r>
            <a:r>
              <a:rPr lang="en" sz="2000" noProof="1"/>
              <a:t>: </a:t>
            </a:r>
            <a:r>
              <a:rPr lang="ru-RU" sz="2000" noProof="1"/>
              <a:t>Изменить текущий рабочий каталог.</a:t>
            </a:r>
          </a:p>
        </p:txBody>
      </p:sp>
    </p:spTree>
    <p:extLst>
      <p:ext uri="{BB962C8B-B14F-4D97-AF65-F5344CB8AC3E}">
        <p14:creationId xmlns:p14="http://schemas.microsoft.com/office/powerpoint/2010/main" val="143165696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07A4A0-92E5-AC60-4566-E0871ED44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117"/>
            <a:ext cx="10515600" cy="767639"/>
          </a:xfrm>
        </p:spPr>
        <p:txBody>
          <a:bodyPr/>
          <a:lstStyle/>
          <a:p>
            <a:r>
              <a:rPr lang="en-US" dirty="0"/>
              <a:t>moneypatch: </a:t>
            </a:r>
            <a:r>
              <a:rPr lang="ru-RU" dirty="0"/>
              <a:t>примеры использования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D7D17F-7EFC-2B78-FD08-5A9C5E10F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5756"/>
            <a:ext cx="10515600" cy="5828943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noProof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800" noProof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800" i="0" noProof="1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тестируемый код: </a:t>
            </a:r>
            <a:r>
              <a:rPr lang="en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ch4/monkey/cheese.py</a:t>
            </a:r>
            <a:br>
              <a:rPr lang="en" sz="1800" b="1" i="0" noProof="1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read_cheese_preferences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ru-RU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full_path = os.path.expanduser(</a:t>
            </a:r>
            <a:r>
              <a:rPr lang="en" sz="18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'~/.cheese.json'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(full_path, </a:t>
            </a:r>
            <a:r>
              <a:rPr lang="en" sz="18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'r'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" sz="18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f:</a:t>
            </a:r>
            <a:br>
              <a:rPr lang="ru-RU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prefs = json.load(f)</a:t>
            </a:r>
            <a:br>
              <a:rPr lang="ru-RU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prefs</a:t>
            </a:r>
            <a:br>
              <a:rPr lang="ru-RU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write_cheese_preferences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8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prefs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ru-RU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full_path = os.path.expanduser(</a:t>
            </a:r>
            <a:r>
              <a:rPr lang="en" sz="18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'~/.cheese.json'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(full_path, </a:t>
            </a:r>
            <a:r>
              <a:rPr lang="en" sz="18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'w'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" sz="18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f:</a:t>
            </a:r>
            <a:br>
              <a:rPr lang="ru-RU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json.dump(prefs, f, indent=</a:t>
            </a:r>
            <a:r>
              <a:rPr lang="en" sz="18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write_default_cheese_preferences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ru-RU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write_cheese_preferences(_default_prefs)</a:t>
            </a:r>
            <a:br>
              <a:rPr lang="ru-RU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br>
              <a:rPr lang="en-US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тест</a:t>
            </a:r>
            <a:br>
              <a:rPr lang="en-US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test_def_prefs_full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ru-RU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b="0" i="0" noProof="1">
                <a:solidFill>
                  <a:srgbClr val="4D4D4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monkeypatch.setenv(</a:t>
            </a:r>
            <a:r>
              <a:rPr lang="en" sz="1800" b="0" i="0" noProof="1">
                <a:solidFill>
                  <a:srgbClr val="718C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'HOME'</a:t>
            </a:r>
            <a:r>
              <a:rPr lang="en" sz="1800" b="0" i="0" noProof="1">
                <a:solidFill>
                  <a:srgbClr val="4D4D4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tmpdir.mkdir(</a:t>
            </a:r>
            <a:r>
              <a:rPr lang="en" sz="1800" b="0" i="0" noProof="1">
                <a:solidFill>
                  <a:srgbClr val="718C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'home'</a:t>
            </a:r>
            <a:r>
              <a:rPr lang="en" sz="1800" b="0" i="0" noProof="1">
                <a:solidFill>
                  <a:srgbClr val="4D4D4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ru-RU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cheese.write_default_cheese_preferences()</a:t>
            </a:r>
            <a:br>
              <a:rPr lang="ru-RU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expected = cheese._default_prefs</a:t>
            </a:r>
            <a:br>
              <a:rPr lang="ru-RU" sz="18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actual = cheese.read_cheese_preferences()</a:t>
            </a:r>
            <a:br>
              <a:rPr lang="ru-RU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expected == actual</a:t>
            </a:r>
            <a:endParaRPr lang="ru-RU" sz="1800" b="0" i="0" noProof="1">
              <a:solidFill>
                <a:srgbClr val="4D4D4C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94857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5C8BDE-502D-F9AC-A368-4EDFD2E73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2356"/>
          </a:xfrm>
        </p:spPr>
        <p:txBody>
          <a:bodyPr/>
          <a:lstStyle/>
          <a:p>
            <a:r>
              <a:rPr lang="en-US" noProof="1"/>
              <a:t>moneypatch.setattr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4907A7-BE79-08B0-4CCF-84E1A979D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7482"/>
            <a:ext cx="10515600" cy="3370996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20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test_def_prefs_change_expanduser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0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tmpdir, monkeypatch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fake_home_dir = tmpdir.mkdir(</a:t>
            </a:r>
            <a:r>
              <a:rPr lang="en" sz="20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'home'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monkeypatch.</a:t>
            </a:r>
            <a:r>
              <a:rPr lang="en" sz="20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setattr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b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cheese.os.path, </a:t>
            </a:r>
            <a:r>
              <a:rPr lang="en" sz="20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'expanduser'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" sz="20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lambda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x: x.replace(</a:t>
            </a:r>
            <a:r>
              <a:rPr lang="en" sz="20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'~'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20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(fake_home_dir)))</a:t>
            </a:r>
            <a:b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)</a:t>
            </a:r>
            <a:b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cheese.write_default_cheese_preferences()</a:t>
            </a:r>
            <a:b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expected = cheese._default_prefs</a:t>
            </a:r>
            <a:b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actual = cheese.read_cheese_preferences()</a:t>
            </a:r>
            <a:b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0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expected == actual</a:t>
            </a:r>
            <a:endParaRPr lang="en" sz="20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BC3DEE-06D0-0EC0-E54A-E35893C69F7D}"/>
              </a:ext>
            </a:extLst>
          </p:cNvPr>
          <p:cNvSpPr txBox="1"/>
          <p:nvPr/>
        </p:nvSpPr>
        <p:spPr>
          <a:xfrm>
            <a:off x="838200" y="4913194"/>
            <a:ext cx="1051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Во время теста все, что в модуле </a:t>
            </a:r>
            <a:r>
              <a:rPr lang="en" sz="2000" dirty="0"/>
              <a:t>cheese </a:t>
            </a:r>
            <a:r>
              <a:rPr lang="ru-RU" sz="2000" dirty="0"/>
              <a:t>вызывает </a:t>
            </a:r>
            <a:r>
              <a:rPr lang="en" noProof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os.path.expanduser()</a:t>
            </a:r>
            <a:r>
              <a:rPr lang="en" sz="2000" dirty="0"/>
              <a:t> </a:t>
            </a:r>
            <a:r>
              <a:rPr lang="ru-RU" sz="2000" dirty="0"/>
              <a:t>получает вместо этого наше лямбда-выражение. Эта небольшая функция использует функцию модуля регулярного выражения </a:t>
            </a:r>
            <a:r>
              <a:rPr lang="en" noProof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re.sub</a:t>
            </a:r>
            <a:r>
              <a:rPr lang="en" sz="2000" dirty="0"/>
              <a:t> </a:t>
            </a:r>
            <a:r>
              <a:rPr lang="ru-RU" sz="2000" dirty="0"/>
              <a:t>для замены </a:t>
            </a:r>
            <a:r>
              <a:rPr lang="en-US" sz="2000" dirty="0"/>
              <a:t>«</a:t>
            </a:r>
            <a:r>
              <a:rPr lang="ru-RU" sz="2000" dirty="0"/>
              <a:t>~</a:t>
            </a:r>
            <a:r>
              <a:rPr lang="en-US" sz="2000" dirty="0"/>
              <a:t>»</a:t>
            </a:r>
            <a:r>
              <a:rPr lang="ru-RU" sz="2000" dirty="0"/>
              <a:t> нашим новым временным каталогом.</a:t>
            </a:r>
          </a:p>
        </p:txBody>
      </p:sp>
    </p:spTree>
    <p:extLst>
      <p:ext uri="{BB962C8B-B14F-4D97-AF65-F5344CB8AC3E}">
        <p14:creationId xmlns:p14="http://schemas.microsoft.com/office/powerpoint/2010/main" val="278426876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82BEBC-7343-E6ED-042F-864705F36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193"/>
            <a:ext cx="10515600" cy="816403"/>
          </a:xfrm>
        </p:spPr>
        <p:txBody>
          <a:bodyPr/>
          <a:lstStyle/>
          <a:p>
            <a:r>
              <a:rPr lang="ru-RU" dirty="0"/>
              <a:t>Выводы: плюсы модульных тестов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7839EF-EFCE-6D1B-625C-DC30DB61D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6596"/>
            <a:ext cx="10515600" cy="5681211"/>
          </a:xfrm>
          <a:noFill/>
        </p:spPr>
        <p:txBody>
          <a:bodyPr>
            <a:normAutofit fontScale="700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Если сравнивать с другими тестами, у модульных есть следующие особенности:</a:t>
            </a:r>
          </a:p>
          <a:p>
            <a:pPr algn="l">
              <a:lnSpc>
                <a:spcPct val="120000"/>
              </a:lnSpc>
              <a:spcBef>
                <a:spcPts val="500"/>
              </a:spcBef>
            </a:pPr>
            <a:r>
              <a:rPr lang="ru-RU" dirty="0"/>
              <a:t>Можно провести сразу после написания кода. Программист пишет конкретный модуль и тут же его тестирует — не нужно ждать готовности других модулей или интеграций.</a:t>
            </a:r>
          </a:p>
          <a:p>
            <a:pPr algn="l">
              <a:lnSpc>
                <a:spcPct val="120000"/>
              </a:lnSpc>
              <a:spcBef>
                <a:spcPts val="500"/>
              </a:spcBef>
            </a:pPr>
            <a:r>
              <a:rPr lang="ru-RU" dirty="0"/>
              <a:t>Быстрее, чем другие тесты, так как охватывают только небольшую функцию.</a:t>
            </a:r>
            <a:br>
              <a:rPr lang="ru-RU" dirty="0"/>
            </a:br>
            <a:r>
              <a:rPr lang="ru-RU" dirty="0"/>
              <a:t>Часто один такой юнит-тест занимает всего пару миллисекунд.</a:t>
            </a:r>
          </a:p>
          <a:p>
            <a:pPr algn="l">
              <a:lnSpc>
                <a:spcPct val="120000"/>
              </a:lnSpc>
              <a:spcBef>
                <a:spcPts val="500"/>
              </a:spcBef>
            </a:pPr>
            <a:r>
              <a:rPr lang="ru-RU" dirty="0"/>
              <a:t>Не требуют серьёзной инфраструктуры, так как их выполнение не требовательно к вычислительным ресурсам.</a:t>
            </a:r>
          </a:p>
          <a:p>
            <a:pPr algn="l">
              <a:lnSpc>
                <a:spcPct val="120000"/>
              </a:lnSpc>
              <a:spcBef>
                <a:spcPts val="500"/>
              </a:spcBef>
            </a:pPr>
            <a:r>
              <a:rPr lang="ru-RU" dirty="0"/>
              <a:t>За счёт лёгкости и скорости юнит-тесты самые дешёвые.</a:t>
            </a:r>
          </a:p>
          <a:p>
            <a:pPr algn="l">
              <a:lnSpc>
                <a:spcPct val="120000"/>
              </a:lnSpc>
              <a:spcBef>
                <a:spcPts val="500"/>
              </a:spcBef>
            </a:pPr>
            <a:r>
              <a:rPr lang="ru-RU" dirty="0"/>
              <a:t>Разные юниты можно тестировать одновременно.</a:t>
            </a:r>
          </a:p>
          <a:p>
            <a:pPr algn="l">
              <a:lnSpc>
                <a:spcPct val="120000"/>
              </a:lnSpc>
              <a:spcBef>
                <a:spcPts val="500"/>
              </a:spcBef>
            </a:pPr>
            <a:r>
              <a:rPr lang="ru-RU" dirty="0"/>
              <a:t>Легко автоматизировать, так как при таких тестах нет имитации сценария пользователя — только проверка реакции кода на те или иные действия и данные.</a:t>
            </a:r>
          </a:p>
          <a:p>
            <a:pPr algn="l">
              <a:lnSpc>
                <a:spcPct val="120000"/>
              </a:lnSpc>
              <a:spcBef>
                <a:spcPts val="500"/>
              </a:spcBef>
            </a:pPr>
            <a:r>
              <a:rPr lang="ru-RU" dirty="0"/>
              <a:t>Просто посчитать, какой процент кода покрыт тестами.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Поэтому в пирамиде тестирования юнит-тесты стоят в самом низу — для экономии времени и сил их стоит проводить больше всего. В идеальном случае мы можем вообще обойтись только модульным тестированием проекта, то есть всего написанного кода — проверять только юниты, так как интеграция между ними предсказуемо работает правильно.</a:t>
            </a:r>
          </a:p>
        </p:txBody>
      </p:sp>
    </p:spTree>
    <p:extLst>
      <p:ext uri="{BB962C8B-B14F-4D97-AF65-F5344CB8AC3E}">
        <p14:creationId xmlns:p14="http://schemas.microsoft.com/office/powerpoint/2010/main" val="15370391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57142</TotalTime>
  <Words>16697</Words>
  <Application>Microsoft Macintosh PowerPoint</Application>
  <PresentationFormat>Широкоэкранный</PresentationFormat>
  <Paragraphs>811</Paragraphs>
  <Slides>93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93</vt:i4>
      </vt:variant>
    </vt:vector>
  </HeadingPairs>
  <TitlesOfParts>
    <vt:vector size="107" baseType="lpstr">
      <vt:lpstr>-apple-system</vt:lpstr>
      <vt:lpstr>Andale Mono</vt:lpstr>
      <vt:lpstr>Arial</vt:lpstr>
      <vt:lpstr>Calibri</vt:lpstr>
      <vt:lpstr>Calibri Light</vt:lpstr>
      <vt:lpstr>Consolas</vt:lpstr>
      <vt:lpstr>Courier New</vt:lpstr>
      <vt:lpstr>Fira Sans</vt:lpstr>
      <vt:lpstr>Garamond</vt:lpstr>
      <vt:lpstr>Google Sans</vt:lpstr>
      <vt:lpstr>Menlo</vt:lpstr>
      <vt:lpstr>Monaco</vt:lpstr>
      <vt:lpstr>system-ui</vt:lpstr>
      <vt:lpstr>Тема Office</vt:lpstr>
      <vt:lpstr>Модульное тестирование</vt:lpstr>
      <vt:lpstr>Презентация PowerPoint</vt:lpstr>
      <vt:lpstr>Презентация PowerPoint</vt:lpstr>
      <vt:lpstr>Способы поддержания качества кода (предотвращение дефектов) программистами</vt:lpstr>
      <vt:lpstr>Презентация PowerPoint</vt:lpstr>
      <vt:lpstr>Виды тестирования по уровню детализации</vt:lpstr>
      <vt:lpstr>Плюсы / минусы системного тестирования</vt:lpstr>
      <vt:lpstr>Плюсы / минусы модульного тестирования</vt:lpstr>
      <vt:lpstr>Когда удобно / не удобно использовать юнит-тесты</vt:lpstr>
      <vt:lpstr>Модульное тестирование </vt:lpstr>
      <vt:lpstr>Что такое юнит-тесты и зачем они нужны</vt:lpstr>
      <vt:lpstr>Принципы  F.I.R.S.T.</vt:lpstr>
      <vt:lpstr>Принцип Fast (Быстрота)</vt:lpstr>
      <vt:lpstr>Принцип Independent, Isolated (независимость, изолированность)</vt:lpstr>
      <vt:lpstr>Принцип Repeatable (повторяемость)</vt:lpstr>
      <vt:lpstr>Принцип Self-Validating (самоочевидность)</vt:lpstr>
      <vt:lpstr>Принцип Timely (своевременность)</vt:lpstr>
      <vt:lpstr>На каких именно данных тестируем?</vt:lpstr>
      <vt:lpstr>«Код с тестами писать дольше, чем код без тестов»</vt:lpstr>
      <vt:lpstr>Проблема: Взаимное влияние тестов</vt:lpstr>
      <vt:lpstr>Фреймворки для тестирования в Python</vt:lpstr>
      <vt:lpstr>«Pytest — начало»</vt:lpstr>
      <vt:lpstr>Соглашения об именах для тестов</vt:lpstr>
      <vt:lpstr>Усложняем пример, вводим namedtuple</vt:lpstr>
      <vt:lpstr>Тестируем namedtuple._asdict() и _replace()</vt:lpstr>
      <vt:lpstr>Запуск pytest</vt:lpstr>
      <vt:lpstr>pytest: результаты тестов</vt:lpstr>
      <vt:lpstr>Запуск только одного теста</vt:lpstr>
      <vt:lpstr>Pytest --collect-only</vt:lpstr>
      <vt:lpstr>Pytest -k EXPRESSION</vt:lpstr>
      <vt:lpstr>Маркеры: pytest -m MARKEXPR</vt:lpstr>
      <vt:lpstr>Pytest полезные опции: -x, maxfail, -s, -lf, -ff, -v, -q</vt:lpstr>
      <vt:lpstr>Использование операторов assert</vt:lpstr>
      <vt:lpstr>Пример вывода сообщений об ошибке в assert</vt:lpstr>
      <vt:lpstr>Презентация PowerPoint</vt:lpstr>
      <vt:lpstr>Ожидание Исключений (expected exception)</vt:lpstr>
      <vt:lpstr>Ожидание Исключений (expected exception)</vt:lpstr>
      <vt:lpstr>Ожидание Исключений (expected exception)</vt:lpstr>
      <vt:lpstr>Пропуск Тестов (Skipping Tests) – skip</vt:lpstr>
      <vt:lpstr>Условный пропуск тестов – skipif</vt:lpstr>
      <vt:lpstr>Дополнительная информация о тестах: -r</vt:lpstr>
      <vt:lpstr>Маркировка тестов ожидающих сбоя</vt:lpstr>
      <vt:lpstr>Параметризованное тестирование (Parametrized Testing)</vt:lpstr>
      <vt:lpstr>Параметризованное тестирование (Parametrized Testing)</vt:lpstr>
      <vt:lpstr>Параметризованное тестирование (Parametrized Testing)</vt:lpstr>
      <vt:lpstr>Фикстуры в pytest</vt:lpstr>
      <vt:lpstr>Фикстуры</vt:lpstr>
      <vt:lpstr>conftest.py: sharing fixtures across multiple files</vt:lpstr>
      <vt:lpstr>Трассировка Fixture Execution с --setup-show</vt:lpstr>
      <vt:lpstr>Использование фикстур для тестовых данных</vt:lpstr>
      <vt:lpstr>Использование фикстур для тестовых данных</vt:lpstr>
      <vt:lpstr>Использование фикстур для тестовых данных</vt:lpstr>
      <vt:lpstr>Использование фикстур для тестовых данных</vt:lpstr>
      <vt:lpstr>Использование множества (вложенных) фикстур</vt:lpstr>
      <vt:lpstr>Областей применимости (Scope) фикстур</vt:lpstr>
      <vt:lpstr>Презентация PowerPoint</vt:lpstr>
      <vt:lpstr>Оптимизация scope фикстур</vt:lpstr>
      <vt:lpstr>Использование фикстур с usefixtures</vt:lpstr>
      <vt:lpstr>Использование autouse для фикстур</vt:lpstr>
      <vt:lpstr>Встроенные фикстуры tmpdir и tmpdir_factory</vt:lpstr>
      <vt:lpstr>Степень покрытия кода тестами (test coverage)</vt:lpstr>
      <vt:lpstr>coverage html report</vt:lpstr>
      <vt:lpstr>coverage html report</vt:lpstr>
      <vt:lpstr>Побочные эффекты и что с ними делать: стабы / моки / заглушки</vt:lpstr>
      <vt:lpstr>Побочные эффекты</vt:lpstr>
      <vt:lpstr>Побочные эффекты</vt:lpstr>
      <vt:lpstr>Тестирование кода, взаимодействующего с файлами</vt:lpstr>
      <vt:lpstr>Тестирование кода, записывающего файлы</vt:lpstr>
      <vt:lpstr>Тестирование кода, записывающего файлы</vt:lpstr>
      <vt:lpstr>Тестирование с записью файлов: Виртуальная ФС</vt:lpstr>
      <vt:lpstr>Работа с БД: Транзакции + их откат</vt:lpstr>
      <vt:lpstr>Транзакции + их откат — пример:</vt:lpstr>
      <vt:lpstr>Переменные «is_prod» / «is_test»</vt:lpstr>
      <vt:lpstr>Поддержка режима тестирования в библиотеке</vt:lpstr>
      <vt:lpstr>Инверсия зависимостей</vt:lpstr>
      <vt:lpstr>Тестирование HTTP-запросов / запросов к API </vt:lpstr>
      <vt:lpstr>Тестирование HTTP-запросов</vt:lpstr>
      <vt:lpstr>Тестирование HTTP-запросов / Инверсия зависимостей</vt:lpstr>
      <vt:lpstr>Тестирование HTTP-запросов / Инверсия зависимостей</vt:lpstr>
      <vt:lpstr>Monkey patching / stubbing</vt:lpstr>
      <vt:lpstr>Monkey patching</vt:lpstr>
      <vt:lpstr>Monkey patching — библиотека pook</vt:lpstr>
      <vt:lpstr>Библиотека pook — пример использования</vt:lpstr>
      <vt:lpstr>Мокинг</vt:lpstr>
      <vt:lpstr>Mocking: пример с HTTP</vt:lpstr>
      <vt:lpstr>Использование моков</vt:lpstr>
      <vt:lpstr>Моки для тестирования объектов</vt:lpstr>
      <vt:lpstr>Использование моков</vt:lpstr>
      <vt:lpstr>Преимущества и недостатки моков</vt:lpstr>
      <vt:lpstr>Использование фикстуры monkeypatch в pytest</vt:lpstr>
      <vt:lpstr>moneypatch: примеры использования</vt:lpstr>
      <vt:lpstr>moneypatch.setattr</vt:lpstr>
      <vt:lpstr>Выводы: плюсы модульных тестов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Модульное тестирование и Test-Driven Development (TDD)</dc:title>
  <dc:creator>Валерий Студенников</dc:creator>
  <cp:lastModifiedBy>Валерий Студенников</cp:lastModifiedBy>
  <cp:revision>28</cp:revision>
  <dcterms:created xsi:type="dcterms:W3CDTF">2023-07-19T13:23:30Z</dcterms:created>
  <dcterms:modified xsi:type="dcterms:W3CDTF">2023-11-28T08:43:00Z</dcterms:modified>
</cp:coreProperties>
</file>