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91" r:id="rId23"/>
    <p:sldId id="277" r:id="rId24"/>
    <p:sldId id="278" r:id="rId25"/>
    <p:sldId id="292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89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1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ey" initials="A" lastIdx="2" clrIdx="0">
    <p:extLst>
      <p:ext uri="{19B8F6BF-5375-455C-9EA6-DF929625EA0E}">
        <p15:presenceInfo xmlns:p15="http://schemas.microsoft.com/office/powerpoint/2012/main" userId="Aleks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643" autoAdjust="0"/>
  </p:normalViewPr>
  <p:slideViewPr>
    <p:cSldViewPr snapToGrid="0">
      <p:cViewPr varScale="1">
        <p:scale>
          <a:sx n="60" d="100"/>
          <a:sy n="60" d="100"/>
        </p:scale>
        <p:origin x="1507" y="38"/>
      </p:cViewPr>
      <p:guideLst>
        <p:guide orient="horz" pos="686"/>
        <p:guide pos="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D4579-274C-4D65-BAF4-DAC1E6F89072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BB02-98B1-4CBF-88B4-03D1B7846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74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527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145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241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7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331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504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363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858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71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356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58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371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861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194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9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275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82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025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104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577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71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209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265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309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05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57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35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05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44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BB02-98B1-4CBF-88B4-03D1B7846A5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8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94FB0-61DA-4848-968E-2A28BA091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9874CB-042E-4D23-AC1D-D415A834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98A2C2-1659-44A3-A79B-B10D0ACE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C2B-D5BE-4DC2-BD7D-5DE0F0F102A7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012A45-B96B-4C60-9EE7-ABED1CC6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4AABF9-CD11-4A0D-9647-C37302EF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3B6F-3750-44FD-AA29-361BD5B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32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C5EC8-F4F7-465F-BD62-960114A5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BA5491-F574-44EA-8B7D-C0845F9D8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1C6A3-BAE0-456C-A825-3E92817D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C2B-D5BE-4DC2-BD7D-5DE0F0F102A7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025B16-4C3E-4ECE-BB30-2842FE06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6A1C7-5652-40DA-A969-4D372BB0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3B6F-3750-44FD-AA29-361BD5B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5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7A1E04-57CA-45BC-B29B-79C3E8C46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92C0D7-12F5-4F61-B304-5D0AB69B5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6647B-A06A-45A8-9902-E0684A41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C2B-D5BE-4DC2-BD7D-5DE0F0F102A7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E07EB-469E-4254-BBFE-95690295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99C756-EC08-4522-AC3F-8C957692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3B6F-3750-44FD-AA29-361BD5B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4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CFD2E-8071-4CE1-AE45-19659225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0C3884-35B3-4695-BC3C-1198FD2F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542BE-D4DD-48D3-8D18-112CC988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C2B-D5BE-4DC2-BD7D-5DE0F0F102A7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564687-F41D-4B18-9B6B-FC81C849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09E9F2-DBFB-428A-A5C9-919CE242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3B6F-3750-44FD-AA29-361BD5B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69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7C927-3993-4FF0-BCE0-B13D98D0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EBA35D-DA48-4542-8FA8-EED64368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39A98F-5BB1-4540-84BB-0160CD59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C2B-D5BE-4DC2-BD7D-5DE0F0F102A7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06454-E127-4000-BD21-69205B50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AB151B-3A01-40DE-B93E-54B2FB8E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3B6F-3750-44FD-AA29-361BD5B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10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7424B-E447-44AF-8E58-F2B5774D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E7BDD6-2677-4C8B-929B-2853509CA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308F52-697D-4C7B-9E8E-0355D450D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08E563-5E9C-4A73-B6CB-1C968D9D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C2B-D5BE-4DC2-BD7D-5DE0F0F102A7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9D5F9E-8073-47CF-ACAF-2875D5AE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73BF74-7F88-44F9-BDBE-820EB4AE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3B6F-3750-44FD-AA29-361BD5B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59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C925C-F789-4E26-A544-D52ADC40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DA7D48-ED86-4D6D-9266-D7BD108F6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D79E55-F4E1-4592-906A-E4AE953C7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068E64-9A49-4834-8C2D-5BFB5D70E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DB1CBA-4884-4D6D-8131-3C235F841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785C1C-9B08-454E-B6BA-00B6DD27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C2B-D5BE-4DC2-BD7D-5DE0F0F102A7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C273D0-E43D-41AA-AA03-94EDC735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CA5D26-E255-4EAF-844E-0A613394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3B6F-3750-44FD-AA29-361BD5B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D337A-6EA8-418B-A013-35DC4124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ADC00D-787B-47A7-8063-095AC6DE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C2B-D5BE-4DC2-BD7D-5DE0F0F102A7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448432-CC10-44D2-A861-F5FEC806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57EF10-17E3-41B1-B164-8C46AFFA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3B6F-3750-44FD-AA29-361BD5B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93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7C9958-93EA-4472-B04D-B903732F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C2B-D5BE-4DC2-BD7D-5DE0F0F102A7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36AC44-0363-4955-818F-5E4DF5C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E39A50-ADB2-4EFC-A4DC-D6C5A5BA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3B6F-3750-44FD-AA29-361BD5B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75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AF073-AE66-49D0-9D4A-2EFD6491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3A97A-FD02-4269-9238-0BC432F77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EBD54C-13EC-48DF-8BEF-5E0E19914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859EE4-011D-44BC-BFD1-0471BE13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C2B-D5BE-4DC2-BD7D-5DE0F0F102A7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CF91ED-26D7-45A7-A95D-71B591CB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01A2FB-04A7-4B82-9869-29CB9261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3B6F-3750-44FD-AA29-361BD5B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0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D9089-ECAC-4ACD-9F91-178C7143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BC5300-FF36-4A0E-82A9-90EF535EC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5F75FF-5C45-4E1B-BBDA-2AD4F87BE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40D019-A2F8-47AF-984A-BDDA414D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C2B-D5BE-4DC2-BD7D-5DE0F0F102A7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32EFA8-7781-43B3-8B88-79D45B96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228572-444E-4CAC-8D21-169F0751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3B6F-3750-44FD-AA29-361BD5B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2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ADC45-DD6B-4074-B884-17B40AAA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01C550-06CA-4E93-96AB-BFAAF936E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A94D6C-1F24-4684-A8AC-16B48D578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FC2B-D5BE-4DC2-BD7D-5DE0F0F102A7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55AF98-CD6B-4FB3-BE68-A5EAF8C56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E331D6-3150-4A85-8DC8-6A4B8F6C2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3B6F-3750-44FD-AA29-361BD5B07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jpe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21A63-3B02-4AF6-A5B5-F8FCB5403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3585"/>
            <a:ext cx="9144000" cy="78252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Систем</a:t>
            </a:r>
            <a:r>
              <a:rPr lang="en-US" b="1" dirty="0"/>
              <a:t>a</a:t>
            </a:r>
            <a:r>
              <a:rPr lang="ru-RU" b="1" dirty="0"/>
              <a:t> контроля версий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C0BE7C-6E09-4E7B-A1CA-46E2E6E2B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87" y="2263009"/>
            <a:ext cx="46958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4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8162097" y="1326989"/>
            <a:ext cx="3916983" cy="51171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82928" y="1237430"/>
            <a:ext cx="4308910" cy="7748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F3542-7A28-49DC-8625-7BF51B58DA0C}"/>
              </a:ext>
            </a:extLst>
          </p:cNvPr>
          <p:cNvSpPr txBox="1"/>
          <p:nvPr/>
        </p:nvSpPr>
        <p:spPr>
          <a:xfrm>
            <a:off x="273809" y="402096"/>
            <a:ext cx="78261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Вносим финальные правки в код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FC8BA5B-6D66-4CA0-A52E-580019FD0D6D}"/>
              </a:ext>
            </a:extLst>
          </p:cNvPr>
          <p:cNvGrpSpPr/>
          <p:nvPr/>
        </p:nvGrpSpPr>
        <p:grpSpPr>
          <a:xfrm>
            <a:off x="829056" y="1237430"/>
            <a:ext cx="11156025" cy="5620569"/>
            <a:chOff x="1583265" y="2027754"/>
            <a:chExt cx="8724535" cy="4249221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E3093759-8A9A-4D9F-9BEF-73DB2318F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3265" y="2771775"/>
              <a:ext cx="8590779" cy="3505200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75CA19A-3FB6-4F18-88A6-D2364FCA8830}"/>
                </a:ext>
              </a:extLst>
            </p:cNvPr>
            <p:cNvSpPr/>
            <p:nvPr/>
          </p:nvSpPr>
          <p:spPr>
            <a:xfrm>
              <a:off x="6147007" y="2771775"/>
              <a:ext cx="961512" cy="24999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7">
              <a:extLst>
                <a:ext uri="{FF2B5EF4-FFF2-40B4-BE49-F238E27FC236}">
                  <a16:creationId xmlns:a16="http://schemas.microsoft.com/office/drawing/2014/main" id="{C655AEA5-3390-4293-85CC-2E204BD25237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rot="16200000" flipV="1">
              <a:off x="5614534" y="1758544"/>
              <a:ext cx="482882" cy="1543578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3FCA8CE-FB1A-4CB4-BD0D-6A23CAC4046B}"/>
                </a:ext>
              </a:extLst>
            </p:cNvPr>
            <p:cNvSpPr/>
            <p:nvPr/>
          </p:nvSpPr>
          <p:spPr>
            <a:xfrm>
              <a:off x="6147008" y="5422360"/>
              <a:ext cx="4027036" cy="49266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 стрелкой 7">
              <a:extLst>
                <a:ext uri="{FF2B5EF4-FFF2-40B4-BE49-F238E27FC236}">
                  <a16:creationId xmlns:a16="http://schemas.microsoft.com/office/drawing/2014/main" id="{94FD4CF4-5192-4559-987D-6AE264E6172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8160525" y="2521923"/>
              <a:ext cx="1" cy="29004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196405-6B78-46EF-B80F-CCAFB41A1B31}"/>
                </a:ext>
              </a:extLst>
            </p:cNvPr>
            <p:cNvSpPr txBox="1"/>
            <p:nvPr/>
          </p:nvSpPr>
          <p:spPr>
            <a:xfrm>
              <a:off x="1874089" y="2027754"/>
              <a:ext cx="3680037" cy="488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Смотрим произошедшие изменения – добавилось три строки, одна удалена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7E4350-0EC6-4F33-81AE-20DAED2B1A62}"/>
                </a:ext>
              </a:extLst>
            </p:cNvPr>
            <p:cNvSpPr txBox="1"/>
            <p:nvPr/>
          </p:nvSpPr>
          <p:spPr>
            <a:xfrm>
              <a:off x="7391560" y="2135064"/>
              <a:ext cx="2916240" cy="279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Аналогично </a:t>
              </a:r>
              <a:r>
                <a:rPr lang="ru-RU" dirty="0" err="1"/>
                <a:t>стейджим</a:t>
              </a:r>
              <a:r>
                <a:rPr lang="ru-RU" dirty="0"/>
                <a:t> и </a:t>
              </a:r>
              <a:r>
                <a:rPr lang="ru-RU" dirty="0" err="1"/>
                <a:t>коммитим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83134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39D3CD-BE96-4441-8EB1-7EA24998CE5D}"/>
              </a:ext>
            </a:extLst>
          </p:cNvPr>
          <p:cNvSpPr txBox="1"/>
          <p:nvPr/>
        </p:nvSpPr>
        <p:spPr>
          <a:xfrm>
            <a:off x="227012" y="132207"/>
            <a:ext cx="11416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данный момент у нас имеется локальный проект с набором изменений. </a:t>
            </a:r>
            <a:endParaRPr lang="en-US" sz="2400" dirty="0"/>
          </a:p>
          <a:p>
            <a:r>
              <a:rPr lang="ru-RU" sz="2400" dirty="0"/>
              <a:t>Теперь хотелось бы воспользоваться преимуществом </a:t>
            </a:r>
            <a:r>
              <a:rPr lang="ru-RU" sz="2400" dirty="0" err="1"/>
              <a:t>распределенности</a:t>
            </a:r>
            <a:r>
              <a:rPr lang="ru-RU" sz="2400" dirty="0"/>
              <a:t> </a:t>
            </a:r>
            <a:r>
              <a:rPr lang="en-US" sz="2400" dirty="0" err="1"/>
              <a:t>git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ru-RU" sz="2400" dirty="0"/>
              <a:t>и разместить проект еще и на удаленном хранилище в интернете. </a:t>
            </a:r>
            <a:endParaRPr lang="ru-RU" sz="2000" dirty="0"/>
          </a:p>
          <a:p>
            <a:r>
              <a:rPr lang="ru-RU" sz="2400" b="1" dirty="0"/>
              <a:t>Тут есть варианты:</a:t>
            </a:r>
          </a:p>
        </p:txBody>
      </p:sp>
      <p:pic>
        <p:nvPicPr>
          <p:cNvPr id="3076" name="Picture 4" descr="GitLab скачать бесплатно - Последняя версия 2023">
            <a:extLst>
              <a:ext uri="{FF2B5EF4-FFF2-40B4-BE49-F238E27FC236}">
                <a16:creationId xmlns:a16="http://schemas.microsoft.com/office/drawing/2014/main" id="{BEE93393-2D40-49CD-89AF-2CC921F0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86" y="1423794"/>
            <a:ext cx="2153491" cy="195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Файл:Bitbucket Logo.png — Википедия">
            <a:extLst>
              <a:ext uri="{FF2B5EF4-FFF2-40B4-BE49-F238E27FC236}">
                <a16:creationId xmlns:a16="http://schemas.microsoft.com/office/drawing/2014/main" id="{48B9132A-7AF7-4B7C-A2F5-54A9C948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568" y="1641332"/>
            <a:ext cx="3502223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9AEC3D-63FD-42FE-9AD1-FDF5B0C8A909}"/>
              </a:ext>
            </a:extLst>
          </p:cNvPr>
          <p:cNvSpPr txBox="1"/>
          <p:nvPr/>
        </p:nvSpPr>
        <p:spPr>
          <a:xfrm>
            <a:off x="116400" y="318328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Открытый исходный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Популярен у коммерческих компаний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31.01.17</a:t>
            </a:r>
            <a:r>
              <a:rPr lang="ru-RU" dirty="0"/>
              <a:t> сотрудник </a:t>
            </a:r>
            <a:r>
              <a:rPr lang="ru-RU" dirty="0" err="1"/>
              <a:t>дропнул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продуктовую базу, потому что</a:t>
            </a:r>
            <a:br>
              <a:rPr lang="ru-RU" dirty="0"/>
            </a:br>
            <a:r>
              <a:rPr lang="en-US" dirty="0"/>
              <a:t> </a:t>
            </a:r>
            <a:r>
              <a:rPr lang="ru-RU" dirty="0"/>
              <a:t>перепутал окна с сессиями, а реплики у базы не было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1EECF-249F-44A7-980D-4687F480BDB7}"/>
              </a:ext>
            </a:extLst>
          </p:cNvPr>
          <p:cNvSpPr txBox="1"/>
          <p:nvPr/>
        </p:nvSpPr>
        <p:spPr>
          <a:xfrm>
            <a:off x="8388950" y="2399778"/>
            <a:ext cx="3420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Закрытый исходный код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Раньше был на </a:t>
            </a:r>
            <a:r>
              <a:rPr lang="en-US" dirty="0"/>
              <a:t>Mercurial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Ориентирован на небольшие команды разработки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Позорных инцидентов в открытом доступе 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исключено,  что о позорных инцидентах они просто не сообщали широкой общественности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811FAE-E83E-428A-A857-8186923C256A}"/>
              </a:ext>
            </a:extLst>
          </p:cNvPr>
          <p:cNvSpPr/>
          <p:nvPr/>
        </p:nvSpPr>
        <p:spPr>
          <a:xfrm>
            <a:off x="551677" y="5068190"/>
            <a:ext cx="3414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Менее известные альтернативы:</a:t>
            </a:r>
          </a:p>
        </p:txBody>
      </p:sp>
      <p:pic>
        <p:nvPicPr>
          <p:cNvPr id="3080" name="Picture 8" descr="Gitee - 企业级DevOps 研发效能平台">
            <a:extLst>
              <a:ext uri="{FF2B5EF4-FFF2-40B4-BE49-F238E27FC236}">
                <a16:creationId xmlns:a16="http://schemas.microsoft.com/office/drawing/2014/main" id="{59036F09-B0E7-42E9-9FD6-6F4014ECE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36" y="5470702"/>
            <a:ext cx="1898159" cy="59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LIC Gogs">
            <a:extLst>
              <a:ext uri="{FF2B5EF4-FFF2-40B4-BE49-F238E27FC236}">
                <a16:creationId xmlns:a16="http://schemas.microsoft.com/office/drawing/2014/main" id="{E309DCD9-0DF2-4BC1-BA3D-E68545FA3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59" y="5246650"/>
            <a:ext cx="2755800" cy="104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GitFlic - лицензия, русская версия, цена - на Syssoft.ru">
            <a:extLst>
              <a:ext uri="{FF2B5EF4-FFF2-40B4-BE49-F238E27FC236}">
                <a16:creationId xmlns:a16="http://schemas.microsoft.com/office/drawing/2014/main" id="{F395E59E-5CB6-49B1-9440-65C180D6C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328" y="5437522"/>
            <a:ext cx="2042099" cy="6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C7983F1-A85A-40D4-878F-9AED174DE9E9}"/>
              </a:ext>
            </a:extLst>
          </p:cNvPr>
          <p:cNvSpPr/>
          <p:nvPr/>
        </p:nvSpPr>
        <p:spPr>
          <a:xfrm>
            <a:off x="1031456" y="6198609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Китайский клон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896221B-3A15-466B-A9CE-5206A908B7FA}"/>
              </a:ext>
            </a:extLst>
          </p:cNvPr>
          <p:cNvSpPr/>
          <p:nvPr/>
        </p:nvSpPr>
        <p:spPr>
          <a:xfrm>
            <a:off x="4759200" y="6198609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Китайский клон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A6170F1-AF8D-4F11-8598-23A68855ADE5}"/>
              </a:ext>
            </a:extLst>
          </p:cNvPr>
          <p:cNvSpPr/>
          <p:nvPr/>
        </p:nvSpPr>
        <p:spPr>
          <a:xfrm>
            <a:off x="8765123" y="6198609"/>
            <a:ext cx="2560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Российский клон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18" name="Picture 2" descr="GitHub скачать бесплатно - Последняя версия 2023">
            <a:extLst>
              <a:ext uri="{FF2B5EF4-FFF2-40B4-BE49-F238E27FC236}">
                <a16:creationId xmlns:a16="http://schemas.microsoft.com/office/drawing/2014/main" id="{8865EF12-04E6-4CBE-9FC7-3D0D98F8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58" y="1641332"/>
            <a:ext cx="2600325" cy="146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4EFDE5-E25A-4F32-8379-E1EF003FCBEF}"/>
              </a:ext>
            </a:extLst>
          </p:cNvPr>
          <p:cNvSpPr txBox="1"/>
          <p:nvPr/>
        </p:nvSpPr>
        <p:spPr>
          <a:xfrm>
            <a:off x="4307400" y="3161878"/>
            <a:ext cx="3780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Закрытый исходный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Тут живет весь </a:t>
            </a:r>
            <a:r>
              <a:rPr lang="ru-RU" dirty="0" err="1"/>
              <a:t>опенсорс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21.10.18 из-за кратковременного </a:t>
            </a:r>
            <a:br>
              <a:rPr lang="ru-RU" dirty="0"/>
            </a:br>
            <a:r>
              <a:rPr lang="ru-RU" dirty="0"/>
              <a:t>отключения от сети одного из </a:t>
            </a:r>
            <a:br>
              <a:rPr lang="ru-RU" dirty="0"/>
            </a:br>
            <a:r>
              <a:rPr lang="ru-RU" dirty="0" err="1"/>
              <a:t>праймари</a:t>
            </a:r>
            <a:r>
              <a:rPr lang="ru-RU" dirty="0"/>
              <a:t> </a:t>
            </a:r>
            <a:r>
              <a:rPr lang="ru-RU" dirty="0" err="1"/>
              <a:t>датацентров</a:t>
            </a:r>
            <a:r>
              <a:rPr lang="ru-RU" dirty="0"/>
              <a:t>, сервис </a:t>
            </a:r>
            <a:br>
              <a:rPr lang="ru-RU" dirty="0"/>
            </a:br>
            <a:r>
              <a:rPr lang="ru-RU" dirty="0"/>
              <a:t>был парализован на сутки - база догоняла накопившуюся разницу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FEB1FD7-2416-4485-86D4-30A21C0BCE35}"/>
              </a:ext>
            </a:extLst>
          </p:cNvPr>
          <p:cNvSpPr/>
          <p:nvPr/>
        </p:nvSpPr>
        <p:spPr>
          <a:xfrm>
            <a:off x="4307399" y="1565289"/>
            <a:ext cx="3780391" cy="3681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66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/>
        </p:nvSpPr>
        <p:spPr>
          <a:xfrm>
            <a:off x="3850482" y="4096047"/>
            <a:ext cx="2577803" cy="85400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850482" y="2654827"/>
            <a:ext cx="2577803" cy="57522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932870" y="1154500"/>
            <a:ext cx="2650834" cy="60373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18AD7-6BA8-4E2C-9FF5-60987A253424}"/>
              </a:ext>
            </a:extLst>
          </p:cNvPr>
          <p:cNvSpPr txBox="1"/>
          <p:nvPr/>
        </p:nvSpPr>
        <p:spPr>
          <a:xfrm>
            <a:off x="227013" y="382685"/>
            <a:ext cx="6922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Создаем репозиторий на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github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732B0B6-F800-4AE8-9E48-AB1C3E9E8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745" y="181093"/>
            <a:ext cx="5237598" cy="67531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2A67308-CA45-4F0A-9EC8-E0C44BF5353E}"/>
              </a:ext>
            </a:extLst>
          </p:cNvPr>
          <p:cNvSpPr/>
          <p:nvPr/>
        </p:nvSpPr>
        <p:spPr>
          <a:xfrm>
            <a:off x="6947849" y="1028993"/>
            <a:ext cx="2644614" cy="598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7">
            <a:extLst>
              <a:ext uri="{FF2B5EF4-FFF2-40B4-BE49-F238E27FC236}">
                <a16:creationId xmlns:a16="http://schemas.microsoft.com/office/drawing/2014/main" id="{938D68BE-4E6C-4BE6-BFBE-28DAB5D5C533}"/>
              </a:ext>
            </a:extLst>
          </p:cNvPr>
          <p:cNvCxnSpPr>
            <a:cxnSpLocks/>
            <a:stCxn id="4" idx="1"/>
            <a:endCxn id="22" idx="3"/>
          </p:cNvCxnSpPr>
          <p:nvPr/>
        </p:nvCxnSpPr>
        <p:spPr>
          <a:xfrm flipH="1">
            <a:off x="6660075" y="1328252"/>
            <a:ext cx="287774" cy="106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80EAA4A-4391-4314-BDBA-1BE1154ED62F}"/>
              </a:ext>
            </a:extLst>
          </p:cNvPr>
          <p:cNvSpPr/>
          <p:nvPr/>
        </p:nvSpPr>
        <p:spPr>
          <a:xfrm>
            <a:off x="7068581" y="2598955"/>
            <a:ext cx="3482669" cy="688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7">
            <a:extLst>
              <a:ext uri="{FF2B5EF4-FFF2-40B4-BE49-F238E27FC236}">
                <a16:creationId xmlns:a16="http://schemas.microsoft.com/office/drawing/2014/main" id="{99789674-2FA6-4EE3-8BCD-78F9F445C62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428285" y="2943451"/>
            <a:ext cx="640296" cy="213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1475528-077F-4697-8FA5-CD7C6FCD521B}"/>
              </a:ext>
            </a:extLst>
          </p:cNvPr>
          <p:cNvSpPr/>
          <p:nvPr/>
        </p:nvSpPr>
        <p:spPr>
          <a:xfrm>
            <a:off x="7016841" y="3964094"/>
            <a:ext cx="3482669" cy="598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7">
            <a:extLst>
              <a:ext uri="{FF2B5EF4-FFF2-40B4-BE49-F238E27FC236}">
                <a16:creationId xmlns:a16="http://schemas.microsoft.com/office/drawing/2014/main" id="{A6165C5A-A43C-48E7-83A7-780825EC2B2D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428285" y="4263353"/>
            <a:ext cx="588556" cy="2311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DEB269-A8E1-4B8C-9B3B-88301AFA174C}"/>
              </a:ext>
            </a:extLst>
          </p:cNvPr>
          <p:cNvSpPr txBox="1"/>
          <p:nvPr/>
        </p:nvSpPr>
        <p:spPr>
          <a:xfrm>
            <a:off x="3932869" y="1111901"/>
            <a:ext cx="2727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Указываем, кто будет </a:t>
            </a:r>
          </a:p>
          <a:p>
            <a:r>
              <a:rPr lang="ru-RU" dirty="0"/>
              <a:t>владельцем репозитория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54F7AA-85A8-47D5-8A40-57885857B07A}"/>
              </a:ext>
            </a:extLst>
          </p:cNvPr>
          <p:cNvSpPr txBox="1"/>
          <p:nvPr/>
        </p:nvSpPr>
        <p:spPr>
          <a:xfrm>
            <a:off x="3969525" y="2641616"/>
            <a:ext cx="274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Указываем  тип </a:t>
            </a:r>
          </a:p>
          <a:p>
            <a:r>
              <a:rPr lang="ru-RU" dirty="0"/>
              <a:t>доступа к репозиторию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3345F8-ACB2-4963-BA61-015E64D9CAD8}"/>
              </a:ext>
            </a:extLst>
          </p:cNvPr>
          <p:cNvSpPr txBox="1"/>
          <p:nvPr/>
        </p:nvSpPr>
        <p:spPr>
          <a:xfrm>
            <a:off x="4043508" y="4026723"/>
            <a:ext cx="254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Выбираем шаблон </a:t>
            </a:r>
            <a:r>
              <a:rPr lang="en-US" i="1" dirty="0"/>
              <a:t>.</a:t>
            </a:r>
            <a:r>
              <a:rPr lang="en-US" i="1" dirty="0" err="1"/>
              <a:t>gitignore</a:t>
            </a:r>
            <a:r>
              <a:rPr lang="en-US" i="1" dirty="0"/>
              <a:t> </a:t>
            </a:r>
            <a:r>
              <a:rPr lang="ru-RU" dirty="0"/>
              <a:t>файла для репозитория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0F51815-863F-4C9F-823A-7A2A359F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41" y="1270000"/>
            <a:ext cx="3057525" cy="51625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668F19-C21C-4E75-BD32-A8E898506530}"/>
              </a:ext>
            </a:extLst>
          </p:cNvPr>
          <p:cNvSpPr txBox="1"/>
          <p:nvPr/>
        </p:nvSpPr>
        <p:spPr>
          <a:xfrm>
            <a:off x="408021" y="6421874"/>
            <a:ext cx="418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содержимого </a:t>
            </a:r>
            <a:r>
              <a:rPr lang="en-US" i="1" dirty="0"/>
              <a:t>.</a:t>
            </a:r>
            <a:r>
              <a:rPr lang="en-US" i="1" dirty="0" err="1"/>
              <a:t>gitignore</a:t>
            </a:r>
            <a:r>
              <a:rPr lang="en-US" i="1" dirty="0"/>
              <a:t> </a:t>
            </a:r>
            <a:r>
              <a:rPr lang="ru-RU" dirty="0"/>
              <a:t>файла:</a:t>
            </a:r>
          </a:p>
        </p:txBody>
      </p:sp>
    </p:spTree>
    <p:extLst>
      <p:ext uri="{BB962C8B-B14F-4D97-AF65-F5344CB8AC3E}">
        <p14:creationId xmlns:p14="http://schemas.microsoft.com/office/powerpoint/2010/main" val="343702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76F13-D01E-4AD1-89B7-2EC600060A04}"/>
              </a:ext>
            </a:extLst>
          </p:cNvPr>
          <p:cNvSpPr txBox="1"/>
          <p:nvPr/>
        </p:nvSpPr>
        <p:spPr>
          <a:xfrm>
            <a:off x="227013" y="381139"/>
            <a:ext cx="9050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Связываем локальный проект с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github</a:t>
            </a:r>
            <a:endParaRPr lang="ru-RU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7023CC-B937-4377-B5F1-71690967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19" y="1475175"/>
            <a:ext cx="10655817" cy="2130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D9E17-26FE-4EB3-9636-51ADEC2DAA74}"/>
              </a:ext>
            </a:extLst>
          </p:cNvPr>
          <p:cNvSpPr txBox="1"/>
          <p:nvPr/>
        </p:nvSpPr>
        <p:spPr>
          <a:xfrm>
            <a:off x="987552" y="1083753"/>
            <a:ext cx="1099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Теперь у нас имеется удаленный репозиторий, в который надо подтянуть изменения с локальной машины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8BF9AA-F617-47D1-8877-51E8D3BF4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19" y="3969266"/>
            <a:ext cx="11301989" cy="2766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BCE3E2-1010-497B-8DB7-5BC149DB9D1C}"/>
              </a:ext>
            </a:extLst>
          </p:cNvPr>
          <p:cNvSpPr txBox="1"/>
          <p:nvPr/>
        </p:nvSpPr>
        <p:spPr>
          <a:xfrm>
            <a:off x="3732009" y="3615244"/>
            <a:ext cx="522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этого потребуется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ru-RU" dirty="0"/>
              <a:t>репозитория 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E065BE2-E535-4D4B-9C38-EE81785CC3A1}"/>
              </a:ext>
            </a:extLst>
          </p:cNvPr>
          <p:cNvSpPr/>
          <p:nvPr/>
        </p:nvSpPr>
        <p:spPr>
          <a:xfrm>
            <a:off x="5307489" y="5967160"/>
            <a:ext cx="3519519" cy="768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47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8893096" y="6191749"/>
            <a:ext cx="3222401" cy="513667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8893097" y="4222744"/>
            <a:ext cx="3149612" cy="182272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965886" y="1807843"/>
            <a:ext cx="3149612" cy="23212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0D621-2FB2-405D-A7D3-E79937A1D1EC}"/>
              </a:ext>
            </a:extLst>
          </p:cNvPr>
          <p:cNvSpPr txBox="1"/>
          <p:nvPr/>
        </p:nvSpPr>
        <p:spPr>
          <a:xfrm>
            <a:off x="280301" y="381139"/>
            <a:ext cx="9050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Связываем локальный проект с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github</a:t>
            </a:r>
            <a:endParaRPr lang="ru-RU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524461-0D51-4999-B59B-A64C1C6E0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01" y="1392828"/>
            <a:ext cx="9486907" cy="2187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19CFDC-7EC6-4AF2-9C48-918C1832A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01" y="1772061"/>
            <a:ext cx="8482396" cy="12699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8E1DD2-9EDF-412E-8C36-92A29C6E9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02" y="3193212"/>
            <a:ext cx="8482396" cy="195747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FD03439-AC42-4EF8-9773-974226681E57}"/>
              </a:ext>
            </a:extLst>
          </p:cNvPr>
          <p:cNvSpPr/>
          <p:nvPr/>
        </p:nvSpPr>
        <p:spPr>
          <a:xfrm>
            <a:off x="4440155" y="1383720"/>
            <a:ext cx="5327053" cy="218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7">
            <a:extLst>
              <a:ext uri="{FF2B5EF4-FFF2-40B4-BE49-F238E27FC236}">
                <a16:creationId xmlns:a16="http://schemas.microsoft.com/office/drawing/2014/main" id="{F6927D18-D576-4E20-920E-16D5EAE1E693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9767208" y="1493077"/>
            <a:ext cx="827563" cy="30352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00CD9E-DBF7-4480-95FA-8F367623FECD}"/>
              </a:ext>
            </a:extLst>
          </p:cNvPr>
          <p:cNvSpPr txBox="1"/>
          <p:nvPr/>
        </p:nvSpPr>
        <p:spPr>
          <a:xfrm>
            <a:off x="8994873" y="1796600"/>
            <a:ext cx="3199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Связываем локальный репозиторий с удаленным</a:t>
            </a:r>
            <a:r>
              <a:rPr lang="en-US" dirty="0"/>
              <a:t>. </a:t>
            </a:r>
            <a:r>
              <a:rPr lang="ru-RU" dirty="0"/>
              <a:t>Только запушить изменения на </a:t>
            </a:r>
            <a:r>
              <a:rPr lang="ru-RU" dirty="0" err="1"/>
              <a:t>ремоут</a:t>
            </a:r>
            <a:r>
              <a:rPr lang="ru-RU" dirty="0"/>
              <a:t> сразу не выйдет – при создании репозитория 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у нас произошел первый </a:t>
            </a:r>
            <a:r>
              <a:rPr lang="ru-RU" dirty="0" err="1"/>
              <a:t>коммит</a:t>
            </a:r>
            <a:r>
              <a:rPr lang="ru-RU" dirty="0"/>
              <a:t>, с котором мы завели </a:t>
            </a:r>
            <a:r>
              <a:rPr lang="en-US" dirty="0"/>
              <a:t>.</a:t>
            </a:r>
            <a:r>
              <a:rPr lang="en-US" dirty="0" err="1"/>
              <a:t>gitignore</a:t>
            </a:r>
            <a:endParaRPr lang="ru-RU" dirty="0"/>
          </a:p>
        </p:txBody>
      </p:sp>
      <p:cxnSp>
        <p:nvCxnSpPr>
          <p:cNvPr id="15" name="Прямая со стрелкой 7">
            <a:extLst>
              <a:ext uri="{FF2B5EF4-FFF2-40B4-BE49-F238E27FC236}">
                <a16:creationId xmlns:a16="http://schemas.microsoft.com/office/drawing/2014/main" id="{93CE74B3-8228-485A-A15A-E396C396CC19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6072838" y="2171700"/>
            <a:ext cx="2922035" cy="7790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AA091A9-96C1-4E04-866B-A8D6C158BF6B}"/>
              </a:ext>
            </a:extLst>
          </p:cNvPr>
          <p:cNvSpPr/>
          <p:nvPr/>
        </p:nvSpPr>
        <p:spPr>
          <a:xfrm>
            <a:off x="280301" y="1939290"/>
            <a:ext cx="5792537" cy="464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32448E4-6C1D-4307-9005-146E8D81F1D9}"/>
              </a:ext>
            </a:extLst>
          </p:cNvPr>
          <p:cNvSpPr/>
          <p:nvPr/>
        </p:nvSpPr>
        <p:spPr>
          <a:xfrm>
            <a:off x="4440155" y="3213085"/>
            <a:ext cx="2011358" cy="18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340735C-9AEB-48CC-A631-B8D4913AB781}"/>
              </a:ext>
            </a:extLst>
          </p:cNvPr>
          <p:cNvSpPr/>
          <p:nvPr/>
        </p:nvSpPr>
        <p:spPr>
          <a:xfrm>
            <a:off x="280302" y="3757660"/>
            <a:ext cx="3824672" cy="166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62B0A9-3B7B-4B1B-BD51-683E9EFF78A5}"/>
              </a:ext>
            </a:extLst>
          </p:cNvPr>
          <p:cNvSpPr txBox="1"/>
          <p:nvPr/>
        </p:nvSpPr>
        <p:spPr>
          <a:xfrm>
            <a:off x="8965886" y="4093681"/>
            <a:ext cx="3199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 и просто так </a:t>
            </a:r>
            <a:r>
              <a:rPr lang="ru-RU" dirty="0" err="1"/>
              <a:t>спулить</a:t>
            </a:r>
            <a:r>
              <a:rPr lang="ru-RU" dirty="0"/>
              <a:t> изменения к себе не выйдет – локальный репозиторий и репозиторий 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создавались независимо, так что их истории никак не связаны</a:t>
            </a:r>
          </a:p>
        </p:txBody>
      </p:sp>
      <p:cxnSp>
        <p:nvCxnSpPr>
          <p:cNvPr id="26" name="Прямая со стрелкой 7">
            <a:extLst>
              <a:ext uri="{FF2B5EF4-FFF2-40B4-BE49-F238E27FC236}">
                <a16:creationId xmlns:a16="http://schemas.microsoft.com/office/drawing/2014/main" id="{D2B2A83E-1886-4D79-9B1E-879334E37181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6451513" y="3306755"/>
            <a:ext cx="2514373" cy="180258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7">
            <a:extLst>
              <a:ext uri="{FF2B5EF4-FFF2-40B4-BE49-F238E27FC236}">
                <a16:creationId xmlns:a16="http://schemas.microsoft.com/office/drawing/2014/main" id="{CB00FC41-67DF-44A2-852C-9D670BCEAB8A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4104974" y="3840980"/>
            <a:ext cx="4860912" cy="12683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2FDC9501-DDFB-43BD-A351-B64104F957A7}"/>
              </a:ext>
            </a:extLst>
          </p:cNvPr>
          <p:cNvSpPr/>
          <p:nvPr/>
        </p:nvSpPr>
        <p:spPr>
          <a:xfrm>
            <a:off x="6451513" y="3921042"/>
            <a:ext cx="2311184" cy="208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7">
            <a:extLst>
              <a:ext uri="{FF2B5EF4-FFF2-40B4-BE49-F238E27FC236}">
                <a16:creationId xmlns:a16="http://schemas.microsoft.com/office/drawing/2014/main" id="{D724E02C-D0CB-481B-88D5-9F67208F5EDF}"/>
              </a:ext>
            </a:extLst>
          </p:cNvPr>
          <p:cNvCxnSpPr>
            <a:cxnSpLocks/>
            <a:stCxn id="39" idx="2"/>
            <a:endCxn id="44" idx="1"/>
          </p:cNvCxnSpPr>
          <p:nvPr/>
        </p:nvCxnSpPr>
        <p:spPr>
          <a:xfrm rot="16200000" flipH="1">
            <a:off x="7074090" y="4662092"/>
            <a:ext cx="2319505" cy="125347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CD155A-E698-4718-921F-874358A487E1}"/>
              </a:ext>
            </a:extLst>
          </p:cNvPr>
          <p:cNvSpPr txBox="1"/>
          <p:nvPr/>
        </p:nvSpPr>
        <p:spPr>
          <a:xfrm>
            <a:off x="8860579" y="6125416"/>
            <a:ext cx="341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Решить эту проблему позволяет использование этого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8829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8356FC-2E7F-4738-87F7-CE881ACB6562}"/>
              </a:ext>
            </a:extLst>
          </p:cNvPr>
          <p:cNvSpPr txBox="1"/>
          <p:nvPr/>
        </p:nvSpPr>
        <p:spPr>
          <a:xfrm>
            <a:off x="299653" y="326461"/>
            <a:ext cx="6862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Синхронизируем изменения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2FC229-6EF8-44F9-9C1D-D3E3F5B67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96" y="1117539"/>
            <a:ext cx="5443364" cy="160295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07621C9-5FD3-4CD1-8096-DAC706525E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5"/>
          <a:stretch/>
        </p:blipFill>
        <p:spPr>
          <a:xfrm>
            <a:off x="7084998" y="2510486"/>
            <a:ext cx="4473018" cy="4347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F4275A-A04A-4495-8737-B93FCD237041}"/>
              </a:ext>
            </a:extLst>
          </p:cNvPr>
          <p:cNvSpPr txBox="1"/>
          <p:nvPr/>
        </p:nvSpPr>
        <p:spPr>
          <a:xfrm>
            <a:off x="6572483" y="1076838"/>
            <a:ext cx="4420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успешно синхронизировали изменения и теперь можем посмотреть </a:t>
            </a:r>
            <a:r>
              <a:rPr lang="ru-RU" dirty="0" err="1"/>
              <a:t>коммиты</a:t>
            </a:r>
            <a:r>
              <a:rPr lang="ru-RU" dirty="0"/>
              <a:t> 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D6B92-191E-4962-9BE9-9C14D6535D76}"/>
              </a:ext>
            </a:extLst>
          </p:cNvPr>
          <p:cNvSpPr txBox="1"/>
          <p:nvPr/>
        </p:nvSpPr>
        <p:spPr>
          <a:xfrm>
            <a:off x="1417404" y="3016522"/>
            <a:ext cx="57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произошло слияние локальной и удаленной веток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46DD1-8FDD-4748-81D6-02811D300552}"/>
              </a:ext>
            </a:extLst>
          </p:cNvPr>
          <p:cNvSpPr txBox="1"/>
          <p:nvPr/>
        </p:nvSpPr>
        <p:spPr>
          <a:xfrm>
            <a:off x="109063" y="3681883"/>
            <a:ext cx="709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произошел первый </a:t>
            </a:r>
            <a:r>
              <a:rPr lang="ru-RU" dirty="0" err="1"/>
              <a:t>коммит</a:t>
            </a:r>
            <a:r>
              <a:rPr lang="ru-RU" dirty="0"/>
              <a:t> при создании репозитория 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7C228-FAC7-40C8-A3BB-1C838438C925}"/>
              </a:ext>
            </a:extLst>
          </p:cNvPr>
          <p:cNvSpPr txBox="1"/>
          <p:nvPr/>
        </p:nvSpPr>
        <p:spPr>
          <a:xfrm>
            <a:off x="2364872" y="4971562"/>
            <a:ext cx="544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мы вносили изменения в код локально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81B208-A479-4113-8CE2-D999F0453F91}"/>
              </a:ext>
            </a:extLst>
          </p:cNvPr>
          <p:cNvSpPr txBox="1"/>
          <p:nvPr/>
        </p:nvSpPr>
        <p:spPr>
          <a:xfrm>
            <a:off x="1232462" y="5664058"/>
            <a:ext cx="58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произошел первый </a:t>
            </a:r>
            <a:r>
              <a:rPr lang="ru-RU" dirty="0" err="1"/>
              <a:t>коммит</a:t>
            </a:r>
            <a:r>
              <a:rPr lang="ru-RU" dirty="0"/>
              <a:t> в локальный репозиторий</a:t>
            </a:r>
          </a:p>
        </p:txBody>
      </p:sp>
    </p:spTree>
    <p:extLst>
      <p:ext uri="{BB962C8B-B14F-4D97-AF65-F5344CB8AC3E}">
        <p14:creationId xmlns:p14="http://schemas.microsoft.com/office/powerpoint/2010/main" val="2978177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48FFC-74A6-4ACA-A09F-C595A66C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84" y="255397"/>
            <a:ext cx="5915012" cy="833628"/>
          </a:xfrm>
        </p:spPr>
        <p:txBody>
          <a:bodyPr>
            <a:no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команде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CA67311-7B8D-49A4-9A79-8353017FB90B}"/>
              </a:ext>
            </a:extLst>
          </p:cNvPr>
          <p:cNvSpPr/>
          <p:nvPr/>
        </p:nvSpPr>
        <p:spPr>
          <a:xfrm>
            <a:off x="704406" y="1314524"/>
            <a:ext cx="107831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 было сказано ранее, </a:t>
            </a:r>
            <a:r>
              <a:rPr lang="ru-RU" dirty="0" err="1"/>
              <a:t>коммиты</a:t>
            </a:r>
            <a:r>
              <a:rPr lang="ru-RU" dirty="0"/>
              <a:t> объединяются в ветки. Возможность создавать ветки дает следующие преимущества: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рамках одного проекта может существовать несколько его под-версий,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разных ветках разные команды разработки могут работать над различными задачами, (потенциально) никак не мешая друг-другу,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Изменения из одной ветки можно перетаскивать в другие.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То, каким образом организовывается работа в ветках, решается на уровне компании/команды разработки. Можно выделить некоторые общие стратегии по работе с ветками: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E347F6-40EA-4629-B436-75F91884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53" y="4073401"/>
            <a:ext cx="3965430" cy="7758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A7A0FF-D8AA-4000-BB5A-714811A10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928902" y="3614334"/>
            <a:ext cx="1888719" cy="24235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194B13-2513-4EC7-8F0E-445218076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012" y="3881733"/>
            <a:ext cx="4669503" cy="18524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C93F1C-EE7C-4974-9939-E0D93DC9D751}"/>
              </a:ext>
            </a:extLst>
          </p:cNvPr>
          <p:cNvSpPr txBox="1"/>
          <p:nvPr/>
        </p:nvSpPr>
        <p:spPr>
          <a:xfrm>
            <a:off x="1061484" y="5770453"/>
            <a:ext cx="227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Долгоживущие ветки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46E96-73A6-42F5-8BEF-54496D51F211}"/>
              </a:ext>
            </a:extLst>
          </p:cNvPr>
          <p:cNvSpPr txBox="1"/>
          <p:nvPr/>
        </p:nvSpPr>
        <p:spPr>
          <a:xfrm>
            <a:off x="4661502" y="5781972"/>
            <a:ext cx="257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Короткоживущие ветки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499C9-4EE2-4051-8400-7D55C8C4700D}"/>
              </a:ext>
            </a:extLst>
          </p:cNvPr>
          <p:cNvSpPr txBox="1"/>
          <p:nvPr/>
        </p:nvSpPr>
        <p:spPr>
          <a:xfrm>
            <a:off x="8091377" y="5734224"/>
            <a:ext cx="36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 вообще единственная ветка</a:t>
            </a:r>
          </a:p>
        </p:txBody>
      </p:sp>
    </p:spTree>
    <p:extLst>
      <p:ext uri="{BB962C8B-B14F-4D97-AF65-F5344CB8AC3E}">
        <p14:creationId xmlns:p14="http://schemas.microsoft.com/office/powerpoint/2010/main" val="296871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Скругленный прямоугольник 18"/>
          <p:cNvSpPr/>
          <p:nvPr/>
        </p:nvSpPr>
        <p:spPr>
          <a:xfrm>
            <a:off x="8529907" y="966300"/>
            <a:ext cx="2491661" cy="38962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575722" y="1456409"/>
            <a:ext cx="3289263" cy="167131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333968" y="3350285"/>
            <a:ext cx="3531018" cy="117625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59B7B3-0AF8-445E-B1CB-A9493FD3C859}"/>
              </a:ext>
            </a:extLst>
          </p:cNvPr>
          <p:cNvSpPr/>
          <p:nvPr/>
        </p:nvSpPr>
        <p:spPr>
          <a:xfrm>
            <a:off x="384804" y="224487"/>
            <a:ext cx="83059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Отбранчуем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от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master 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новую ветку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FD61AE7-F304-4332-AA1A-1F30D403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31" y="1031151"/>
            <a:ext cx="7156294" cy="48307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9B6F4D-4E77-42A7-9597-301CB01485AE}"/>
              </a:ext>
            </a:extLst>
          </p:cNvPr>
          <p:cNvSpPr/>
          <p:nvPr/>
        </p:nvSpPr>
        <p:spPr>
          <a:xfrm>
            <a:off x="4983079" y="1013618"/>
            <a:ext cx="1874921" cy="205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4E556-501F-4AC2-8A5B-6734B57F7F43}"/>
              </a:ext>
            </a:extLst>
          </p:cNvPr>
          <p:cNvSpPr txBox="1"/>
          <p:nvPr/>
        </p:nvSpPr>
        <p:spPr>
          <a:xfrm>
            <a:off x="8516416" y="962520"/>
            <a:ext cx="342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Создадим новую ветку</a:t>
            </a:r>
          </a:p>
        </p:txBody>
      </p:sp>
      <p:cxnSp>
        <p:nvCxnSpPr>
          <p:cNvPr id="7" name="Прямая со стрелкой 7">
            <a:extLst>
              <a:ext uri="{FF2B5EF4-FFF2-40B4-BE49-F238E27FC236}">
                <a16:creationId xmlns:a16="http://schemas.microsoft.com/office/drawing/2014/main" id="{200EF183-6645-443F-8C4E-4DBAC8AA951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58000" y="1116409"/>
            <a:ext cx="1658416" cy="30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A81A883-54EF-4742-8852-1D95CED5FF70}"/>
              </a:ext>
            </a:extLst>
          </p:cNvPr>
          <p:cNvSpPr/>
          <p:nvPr/>
        </p:nvSpPr>
        <p:spPr>
          <a:xfrm>
            <a:off x="4983079" y="1270297"/>
            <a:ext cx="1874921" cy="205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EC76D-1D5A-481B-A81C-762996326CC2}"/>
              </a:ext>
            </a:extLst>
          </p:cNvPr>
          <p:cNvSpPr txBox="1"/>
          <p:nvPr/>
        </p:nvSpPr>
        <p:spPr>
          <a:xfrm>
            <a:off x="8516416" y="1477083"/>
            <a:ext cx="3428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Посмотрим на текущие ветки в репозитории – у нас есть 2 локальных и одна удаленная. Сейчас мы в ветке </a:t>
            </a:r>
            <a:r>
              <a:rPr lang="en-US" dirty="0"/>
              <a:t>master (</a:t>
            </a:r>
            <a:r>
              <a:rPr lang="ru-RU" dirty="0"/>
              <a:t>выделена цветом и * в консоли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14" name="Прямая со стрелкой 7">
            <a:extLst>
              <a:ext uri="{FF2B5EF4-FFF2-40B4-BE49-F238E27FC236}">
                <a16:creationId xmlns:a16="http://schemas.microsoft.com/office/drawing/2014/main" id="{72DE623A-AB47-4CC5-B11B-0C8C68AD8DD1}"/>
              </a:ext>
            </a:extLst>
          </p:cNvPr>
          <p:cNvCxnSpPr>
            <a:cxnSpLocks/>
          </p:cNvCxnSpPr>
          <p:nvPr/>
        </p:nvCxnSpPr>
        <p:spPr>
          <a:xfrm>
            <a:off x="7029974" y="1263530"/>
            <a:ext cx="1658416" cy="84265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F3A5F84-750E-419D-81F3-A6BEA8D3F00C}"/>
              </a:ext>
            </a:extLst>
          </p:cNvPr>
          <p:cNvSpPr/>
          <p:nvPr/>
        </p:nvSpPr>
        <p:spPr>
          <a:xfrm>
            <a:off x="4983079" y="2023693"/>
            <a:ext cx="2046895" cy="205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BF631-058D-4F00-93AE-822189F92E9A}"/>
              </a:ext>
            </a:extLst>
          </p:cNvPr>
          <p:cNvSpPr txBox="1"/>
          <p:nvPr/>
        </p:nvSpPr>
        <p:spPr>
          <a:xfrm>
            <a:off x="8436072" y="3326209"/>
            <a:ext cx="342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Извлечем в каталог </a:t>
            </a:r>
            <a:r>
              <a:rPr lang="ru-RU" dirty="0" err="1"/>
              <a:t>свежесозданную</a:t>
            </a:r>
            <a:r>
              <a:rPr lang="ru-RU" dirty="0"/>
              <a:t> ветку, удостоверимся, что мы сейчас в ней</a:t>
            </a:r>
          </a:p>
        </p:txBody>
      </p:sp>
      <p:cxnSp>
        <p:nvCxnSpPr>
          <p:cNvPr id="15" name="Прямая со стрелкой 7">
            <a:extLst>
              <a:ext uri="{FF2B5EF4-FFF2-40B4-BE49-F238E27FC236}">
                <a16:creationId xmlns:a16="http://schemas.microsoft.com/office/drawing/2014/main" id="{917EF102-212D-4050-9394-3D2284C0EE3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029974" y="2126484"/>
            <a:ext cx="1406098" cy="179989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D096336-3B40-4FA9-BACC-6F2D0BAB04C1}"/>
              </a:ext>
            </a:extLst>
          </p:cNvPr>
          <p:cNvSpPr/>
          <p:nvPr/>
        </p:nvSpPr>
        <p:spPr>
          <a:xfrm>
            <a:off x="4983079" y="3223418"/>
            <a:ext cx="2290176" cy="205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7">
            <a:extLst>
              <a:ext uri="{FF2B5EF4-FFF2-40B4-BE49-F238E27FC236}">
                <a16:creationId xmlns:a16="http://schemas.microsoft.com/office/drawing/2014/main" id="{BCD525C9-E188-4508-A1DD-A0B9002C46C9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7273255" y="3326209"/>
            <a:ext cx="587098" cy="251817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7816854" y="4947909"/>
            <a:ext cx="4183840" cy="177363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15F90-1F4A-4F93-A1A2-5D86BFAB1ACB}"/>
              </a:ext>
            </a:extLst>
          </p:cNvPr>
          <p:cNvSpPr txBox="1"/>
          <p:nvPr/>
        </p:nvSpPr>
        <p:spPr>
          <a:xfrm>
            <a:off x="7860353" y="4967218"/>
            <a:ext cx="4096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Отправим новую ветку на </a:t>
            </a:r>
            <a:r>
              <a:rPr lang="ru-RU" dirty="0" err="1"/>
              <a:t>ремоут</a:t>
            </a:r>
            <a:r>
              <a:rPr lang="ru-RU" dirty="0"/>
              <a:t> и убедимся, что создалась удаленная ветка с таким же именем.</a:t>
            </a:r>
          </a:p>
          <a:p>
            <a:r>
              <a:rPr lang="ru-RU" dirty="0"/>
              <a:t>Теперь мы имеем 2 локальных ветки и 2 удаленных. Наши текущие изменения отправятся в локальную ветку </a:t>
            </a:r>
            <a:r>
              <a:rPr lang="en-US" dirty="0"/>
              <a:t>another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54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26D373-26D1-4DF1-8910-AF3C2156642F}"/>
              </a:ext>
            </a:extLst>
          </p:cNvPr>
          <p:cNvSpPr/>
          <p:nvPr/>
        </p:nvSpPr>
        <p:spPr>
          <a:xfrm>
            <a:off x="1257034" y="33282"/>
            <a:ext cx="95526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Внесем изменения как в основную ветку, так и в новую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5D47E5-F48D-4379-969A-BF83A51FE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12" y="981512"/>
            <a:ext cx="4414640" cy="147869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4F2530-AAC5-4B08-8051-3A941C8FD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872" y="981512"/>
            <a:ext cx="4364979" cy="1478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F7BB67-40E9-4938-837C-DB0A1DD0997D}"/>
              </a:ext>
            </a:extLst>
          </p:cNvPr>
          <p:cNvSpPr txBox="1"/>
          <p:nvPr/>
        </p:nvSpPr>
        <p:spPr>
          <a:xfrm>
            <a:off x="999997" y="598176"/>
            <a:ext cx="425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Вносим изменения в код ветки </a:t>
            </a:r>
            <a:r>
              <a:rPr lang="en-US" dirty="0"/>
              <a:t>master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9F9AB-56DE-4635-9F79-B421DEF16B16}"/>
              </a:ext>
            </a:extLst>
          </p:cNvPr>
          <p:cNvSpPr txBox="1"/>
          <p:nvPr/>
        </p:nvSpPr>
        <p:spPr>
          <a:xfrm>
            <a:off x="6788723" y="560090"/>
            <a:ext cx="433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Вносим изменения в код ветки </a:t>
            </a:r>
            <a:r>
              <a:rPr lang="en-US" dirty="0"/>
              <a:t>another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B04D2-6CF7-4AE0-885F-775EE3E6CD0C}"/>
              </a:ext>
            </a:extLst>
          </p:cNvPr>
          <p:cNvSpPr txBox="1"/>
          <p:nvPr/>
        </p:nvSpPr>
        <p:spPr>
          <a:xfrm>
            <a:off x="1886167" y="2574305"/>
            <a:ext cx="28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Стейджим</a:t>
            </a:r>
            <a:r>
              <a:rPr lang="ru-RU" dirty="0"/>
              <a:t> и </a:t>
            </a:r>
            <a:r>
              <a:rPr lang="ru-RU" dirty="0" err="1"/>
              <a:t>коммитим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C17E1-C1DB-41F5-8E41-D0F8DF055545}"/>
              </a:ext>
            </a:extLst>
          </p:cNvPr>
          <p:cNvSpPr txBox="1"/>
          <p:nvPr/>
        </p:nvSpPr>
        <p:spPr>
          <a:xfrm>
            <a:off x="7703402" y="2560097"/>
            <a:ext cx="280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Стейджим</a:t>
            </a:r>
            <a:r>
              <a:rPr lang="ru-RU" dirty="0"/>
              <a:t> и </a:t>
            </a:r>
            <a:r>
              <a:rPr lang="ru-RU" dirty="0" err="1"/>
              <a:t>коммитим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BBFBAB-D207-4490-BCF5-F4CD9A31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66" y="2965041"/>
            <a:ext cx="5834933" cy="307777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697A004-F505-4FA5-AF31-EDF47876D56A}"/>
              </a:ext>
            </a:extLst>
          </p:cNvPr>
          <p:cNvGrpSpPr/>
          <p:nvPr/>
        </p:nvGrpSpPr>
        <p:grpSpPr>
          <a:xfrm>
            <a:off x="6064895" y="2965042"/>
            <a:ext cx="5834933" cy="307777"/>
            <a:chOff x="6064895" y="2965042"/>
            <a:chExt cx="5834933" cy="307777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F529E57-676F-478A-B1B3-F36F0F459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4895" y="2965042"/>
              <a:ext cx="5834933" cy="307777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8C9E29EA-626D-4704-985A-D8D07E96A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65556" y="3107177"/>
              <a:ext cx="214313" cy="13394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C7B63B-E959-4AF3-861B-0BE32B60B348}"/>
              </a:ext>
            </a:extLst>
          </p:cNvPr>
          <p:cNvSpPr txBox="1"/>
          <p:nvPr/>
        </p:nvSpPr>
        <p:spPr>
          <a:xfrm>
            <a:off x="1886167" y="3307901"/>
            <a:ext cx="30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Отправляем на </a:t>
            </a:r>
            <a:r>
              <a:rPr lang="ru-RU" dirty="0" err="1"/>
              <a:t>ремоут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53516-FBC1-43F1-B37E-97FDEADE17F5}"/>
              </a:ext>
            </a:extLst>
          </p:cNvPr>
          <p:cNvSpPr txBox="1"/>
          <p:nvPr/>
        </p:nvSpPr>
        <p:spPr>
          <a:xfrm>
            <a:off x="7708958" y="3307901"/>
            <a:ext cx="250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Отправляем на </a:t>
            </a:r>
            <a:r>
              <a:rPr lang="ru-RU" dirty="0" err="1"/>
              <a:t>ремоут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7A580E8-2297-4DD2-8BD4-47EF230AB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4895" y="3660432"/>
            <a:ext cx="5834933" cy="2601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9F70D55-5E33-48C8-8073-CC5419A7E3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65" y="3658486"/>
            <a:ext cx="5834934" cy="26010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4102880-87D9-47DD-AA31-1A940C587B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567" y="4521005"/>
            <a:ext cx="1776156" cy="154525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B85207D-F188-4EC6-B0FE-FABEB4BB4D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7991" y="4463070"/>
            <a:ext cx="2134252" cy="155622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3091960-6C26-49AF-B9EE-D45FC6D20B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7511" y="4767292"/>
            <a:ext cx="6980306" cy="10061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38398E-13AF-495C-9B98-0A663AB58F13}"/>
              </a:ext>
            </a:extLst>
          </p:cNvPr>
          <p:cNvSpPr txBox="1"/>
          <p:nvPr/>
        </p:nvSpPr>
        <p:spPr>
          <a:xfrm>
            <a:off x="1071532" y="4088403"/>
            <a:ext cx="1005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Убеждаемся, что в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у нас имеется две ветки, отличающиеся друг от друга двумя </a:t>
            </a:r>
            <a:r>
              <a:rPr lang="ru-RU" dirty="0" err="1"/>
              <a:t>коммитами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0FD00A2-9A0F-495E-B292-EA3D75A25495}"/>
              </a:ext>
            </a:extLst>
          </p:cNvPr>
          <p:cNvSpPr/>
          <p:nvPr/>
        </p:nvSpPr>
        <p:spPr>
          <a:xfrm>
            <a:off x="9105900" y="5491163"/>
            <a:ext cx="271464" cy="223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02E4E1-682C-4476-95AB-546D98C4A2D8}"/>
              </a:ext>
            </a:extLst>
          </p:cNvPr>
          <p:cNvSpPr txBox="1"/>
          <p:nvPr/>
        </p:nvSpPr>
        <p:spPr>
          <a:xfrm>
            <a:off x="4905443" y="6214058"/>
            <a:ext cx="70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Ветка </a:t>
            </a:r>
            <a:r>
              <a:rPr lang="en-US" dirty="0"/>
              <a:t>another </a:t>
            </a:r>
            <a:r>
              <a:rPr lang="ru-RU" dirty="0"/>
              <a:t>опережает </a:t>
            </a:r>
            <a:r>
              <a:rPr lang="en-US" dirty="0"/>
              <a:t>master </a:t>
            </a:r>
            <a:r>
              <a:rPr lang="ru-RU" dirty="0"/>
              <a:t>на 1 </a:t>
            </a:r>
            <a:r>
              <a:rPr lang="ru-RU" dirty="0" err="1"/>
              <a:t>коммит</a:t>
            </a:r>
            <a:r>
              <a:rPr lang="ru-RU" dirty="0"/>
              <a:t> и отстает на 1 </a:t>
            </a:r>
            <a:r>
              <a:rPr lang="ru-RU" dirty="0" err="1"/>
              <a:t>коммит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31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26D373-26D1-4DF1-8910-AF3C2156642F}"/>
              </a:ext>
            </a:extLst>
          </p:cNvPr>
          <p:cNvSpPr/>
          <p:nvPr/>
        </p:nvSpPr>
        <p:spPr>
          <a:xfrm>
            <a:off x="397088" y="296105"/>
            <a:ext cx="115050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Постараемся влить изменения в основную ветку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F8497-C8D0-480E-98EE-017FF2F81F5D}"/>
              </a:ext>
            </a:extLst>
          </p:cNvPr>
          <p:cNvSpPr txBox="1"/>
          <p:nvPr/>
        </p:nvSpPr>
        <p:spPr>
          <a:xfrm>
            <a:off x="7193274" y="1231365"/>
            <a:ext cx="37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ru-RU" dirty="0" err="1"/>
              <a:t>оздадим</a:t>
            </a:r>
            <a:r>
              <a:rPr lang="en-US" dirty="0"/>
              <a:t> pull request </a:t>
            </a:r>
            <a:r>
              <a:rPr lang="ru-RU" dirty="0"/>
              <a:t>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02C05-8769-47D0-B672-D31AB371403F}"/>
              </a:ext>
            </a:extLst>
          </p:cNvPr>
          <p:cNvSpPr txBox="1"/>
          <p:nvPr/>
        </p:nvSpPr>
        <p:spPr>
          <a:xfrm>
            <a:off x="497054" y="960133"/>
            <a:ext cx="496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Pull request </a:t>
            </a:r>
            <a:r>
              <a:rPr lang="en-US" dirty="0"/>
              <a:t>– </a:t>
            </a:r>
            <a:r>
              <a:rPr lang="ru-RU" dirty="0"/>
              <a:t>это запрос на интеграцию изменений в одной ветке в другую. В нашем случае, мы хотим внести изменения из ветки </a:t>
            </a:r>
            <a:r>
              <a:rPr lang="en-US" dirty="0"/>
              <a:t>another </a:t>
            </a:r>
            <a:r>
              <a:rPr lang="ru-RU" dirty="0"/>
              <a:t>в ветку </a:t>
            </a:r>
            <a:r>
              <a:rPr lang="en-US" dirty="0"/>
              <a:t>master.</a:t>
            </a:r>
            <a:r>
              <a:rPr lang="ru-RU" dirty="0"/>
              <a:t> Посылая </a:t>
            </a:r>
            <a:r>
              <a:rPr lang="ru-RU" dirty="0" err="1"/>
              <a:t>pull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, вы говорите автору изначального репозитория и всем заинтересованным лицам: «Смотрите, я что-то сделал, не хотите влить мои изменения в проект?»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A8F1C-695C-492A-AE65-BE43F0241135}"/>
              </a:ext>
            </a:extLst>
          </p:cNvPr>
          <p:cNvSpPr txBox="1"/>
          <p:nvPr/>
        </p:nvSpPr>
        <p:spPr>
          <a:xfrm>
            <a:off x="397088" y="3226237"/>
            <a:ext cx="565257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нашем случае, этот процесс осложняется тем, что мы догадались отредактировать в обеих ветках одну и ту же строку кода, породив тем самым </a:t>
            </a:r>
            <a:r>
              <a:rPr lang="ru-RU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 rad="101600">
                    <a:srgbClr val="FF0000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конфликт</a:t>
            </a:r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позволит нам создать </a:t>
            </a:r>
            <a:r>
              <a:rPr lang="en-US" dirty="0"/>
              <a:t>pull request</a:t>
            </a:r>
            <a:r>
              <a:rPr lang="ru-RU" dirty="0"/>
              <a:t>, но автоматически </a:t>
            </a:r>
            <a:r>
              <a:rPr lang="ru-RU" dirty="0" err="1"/>
              <a:t>смержить</a:t>
            </a:r>
            <a:r>
              <a:rPr lang="ru-RU" dirty="0"/>
              <a:t> ветки не даст до тех пор, пока конфликт не будет разрешен. Путей разрешения конфликтов несколько: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Заменить "мои" изменения "их" изменениями,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Заменить "их" изменения "моими" изменениями,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Самому руками сделать правильную версию из двух разных кусков.</a:t>
            </a:r>
          </a:p>
          <a:p>
            <a:pPr marL="342900" indent="-342900" algn="just">
              <a:buFont typeface="+mj-lt"/>
              <a:buAutoNum type="arabicPeriod"/>
            </a:pPr>
            <a:endParaRPr lang="ru-RU" sz="1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0F425E-A1B4-48CA-9FF2-65D2B021F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5"/>
          <a:stretch/>
        </p:blipFill>
        <p:spPr>
          <a:xfrm>
            <a:off x="6293720" y="5042118"/>
            <a:ext cx="5608441" cy="17977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93BBB4-DF81-4B6E-9C08-BB150AD00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12"/>
          <a:stretch/>
        </p:blipFill>
        <p:spPr>
          <a:xfrm>
            <a:off x="6356949" y="1766516"/>
            <a:ext cx="5372269" cy="290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0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AE585-3B11-4619-BB0A-E98608FA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418465"/>
            <a:ext cx="5336667" cy="6705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Историческая справка</a:t>
            </a:r>
          </a:p>
        </p:txBody>
      </p:sp>
      <p:pic>
        <p:nvPicPr>
          <p:cNvPr id="1026" name="Picture 2" descr="https://habrastorage.org/r/w1560/getpro/habr/post_images/2e2/afa/c98/2e2afac9885c5bace93ee1c34d974b39.png">
            <a:extLst>
              <a:ext uri="{FF2B5EF4-FFF2-40B4-BE49-F238E27FC236}">
                <a16:creationId xmlns:a16="http://schemas.microsoft.com/office/drawing/2014/main" id="{353E3BC9-6877-42FA-B25D-47EAABCC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428750"/>
            <a:ext cx="112585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116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444523" y="5012526"/>
            <a:ext cx="3149612" cy="150057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837790" y="1677511"/>
            <a:ext cx="3149612" cy="150057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5ECEF1-EAC9-40E2-877F-ECBF82B0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53" y="1186128"/>
            <a:ext cx="8159924" cy="275567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CF3959-F411-44F7-B4C2-F70FB0B66339}"/>
              </a:ext>
            </a:extLst>
          </p:cNvPr>
          <p:cNvSpPr/>
          <p:nvPr/>
        </p:nvSpPr>
        <p:spPr>
          <a:xfrm>
            <a:off x="227013" y="416687"/>
            <a:ext cx="51331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Разрешаем конфликт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F3490EA-4E55-49E1-9A5F-981E0D6A80D6}"/>
              </a:ext>
            </a:extLst>
          </p:cNvPr>
          <p:cNvSpPr/>
          <p:nvPr/>
        </p:nvSpPr>
        <p:spPr>
          <a:xfrm>
            <a:off x="8932175" y="1827635"/>
            <a:ext cx="3055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предоставляет возможность решить вручную простые конфликты в веб-</a:t>
            </a:r>
            <a:r>
              <a:rPr lang="en-US" dirty="0"/>
              <a:t>IDE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2F5395-3FC3-42D2-991F-AC9AEFEC9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584" y="4256766"/>
            <a:ext cx="7881416" cy="264408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233433-E2CB-4F5D-A88D-1AD6B8B6D0EA}"/>
              </a:ext>
            </a:extLst>
          </p:cNvPr>
          <p:cNvSpPr/>
          <p:nvPr/>
        </p:nvSpPr>
        <p:spPr>
          <a:xfrm>
            <a:off x="444523" y="5301149"/>
            <a:ext cx="3866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Код отредактирован, конфликт решен, теперь код может отправляться на </a:t>
            </a:r>
            <a:r>
              <a:rPr lang="ru-RU" dirty="0" err="1"/>
              <a:t>ревью</a:t>
            </a:r>
            <a:endParaRPr lang="ru-RU" dirty="0"/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8727577" y="3027964"/>
            <a:ext cx="12820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153246" y="6338092"/>
            <a:ext cx="1157338" cy="1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86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3EEB98B-6EFB-45E5-A776-FE9506800798}"/>
              </a:ext>
            </a:extLst>
          </p:cNvPr>
          <p:cNvSpPr/>
          <p:nvPr/>
        </p:nvSpPr>
        <p:spPr>
          <a:xfrm>
            <a:off x="227013" y="436960"/>
            <a:ext cx="45288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Пара слов о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ревью</a:t>
            </a:r>
            <a:endParaRPr lang="ru-RU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C783C8B-EBD9-4FDC-9BA6-B32101D91035}"/>
              </a:ext>
            </a:extLst>
          </p:cNvPr>
          <p:cNvSpPr/>
          <p:nvPr/>
        </p:nvSpPr>
        <p:spPr>
          <a:xfrm>
            <a:off x="388337" y="1550246"/>
            <a:ext cx="11417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latin typeface="-apple-system"/>
              </a:rPr>
              <a:t>Code</a:t>
            </a:r>
            <a:r>
              <a:rPr lang="ru-RU" b="1" dirty="0">
                <a:latin typeface="-apple-system"/>
              </a:rPr>
              <a:t> </a:t>
            </a:r>
            <a:r>
              <a:rPr lang="ru-RU" b="1" dirty="0" err="1">
                <a:latin typeface="-apple-system"/>
              </a:rPr>
              <a:t>Review</a:t>
            </a:r>
            <a:r>
              <a:rPr lang="ru-RU" b="1" dirty="0">
                <a:latin typeface="-apple-system"/>
              </a:rPr>
              <a:t> </a:t>
            </a:r>
            <a:r>
              <a:rPr lang="ru-RU" dirty="0">
                <a:latin typeface="-apple-system"/>
              </a:rPr>
              <a:t>- это процесс проверки и анализа кода задачи разработчиком перед ее релизом.</a:t>
            </a:r>
          </a:p>
          <a:p>
            <a:r>
              <a:rPr lang="ru-RU" dirty="0">
                <a:latin typeface="-apple-system"/>
              </a:rPr>
              <a:t> CR  выполняется не тем человеком, который делал задачу, а другими членами команды. Результатом CR является обратная связь по выполненной задаче: необходимость внести правки, либо готовность задачи к последующему тестированию и релизу.</a:t>
            </a: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+ </a:t>
            </a:r>
            <a:r>
              <a:rPr lang="ru-RU" dirty="0">
                <a:latin typeface="-apple-system"/>
              </a:rPr>
              <a:t>   задача больше не завязана на одного разработчика, все в команде в курсе, что с проектом происходит,</a:t>
            </a:r>
          </a:p>
          <a:p>
            <a:r>
              <a:rPr lang="ru-RU" dirty="0">
                <a:latin typeface="-apple-system"/>
              </a:rPr>
              <a:t>+    помогает в поиске багов и недоработок,</a:t>
            </a:r>
          </a:p>
          <a:p>
            <a:r>
              <a:rPr lang="ru-RU" dirty="0">
                <a:latin typeface="-apple-system"/>
              </a:rPr>
              <a:t>+    повышается читаемость кода,</a:t>
            </a:r>
          </a:p>
          <a:p>
            <a:r>
              <a:rPr lang="ru-RU" dirty="0">
                <a:latin typeface="-apple-system"/>
              </a:rPr>
              <a:t>+    члены команды разработке учат друг друга / учатся друг у друга,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-apple-system"/>
              </a:rPr>
              <a:t> на задачу тратится чуть больше времени и людей.</a:t>
            </a:r>
          </a:p>
        </p:txBody>
      </p:sp>
    </p:spTree>
    <p:extLst>
      <p:ext uri="{BB962C8B-B14F-4D97-AF65-F5344CB8AC3E}">
        <p14:creationId xmlns:p14="http://schemas.microsoft.com/office/powerpoint/2010/main" val="2579750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A13ABB-23EB-477D-B41F-51294144E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539"/>
          <a:stretch/>
        </p:blipFill>
        <p:spPr>
          <a:xfrm>
            <a:off x="6404982" y="1725338"/>
            <a:ext cx="5357383" cy="42947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509B80-51BC-4E51-BE5F-08E736BE1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75" y="2551592"/>
            <a:ext cx="5224183" cy="283727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40DC79-BD5D-4CA6-A26C-DAC789679F8A}"/>
              </a:ext>
            </a:extLst>
          </p:cNvPr>
          <p:cNvSpPr/>
          <p:nvPr/>
        </p:nvSpPr>
        <p:spPr>
          <a:xfrm>
            <a:off x="498065" y="1225512"/>
            <a:ext cx="5542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есть  три варианта вердикта </a:t>
            </a:r>
            <a:r>
              <a:rPr lang="ru-RU" dirty="0" err="1"/>
              <a:t>ревью</a:t>
            </a:r>
            <a:r>
              <a:rPr lang="ru-RU" dirty="0"/>
              <a:t>:</a:t>
            </a:r>
          </a:p>
          <a:p>
            <a:pPr marL="342900" indent="-342900">
              <a:buAutoNum type="arabicParenR"/>
            </a:pPr>
            <a:r>
              <a:rPr lang="ru-RU" dirty="0"/>
              <a:t>Откомментировать без явного одобрения</a:t>
            </a:r>
            <a:r>
              <a:rPr lang="en-US" dirty="0"/>
              <a:t>,</a:t>
            </a:r>
          </a:p>
          <a:p>
            <a:pPr marL="342900" indent="-342900">
              <a:buAutoNum type="arabicParenR"/>
            </a:pPr>
            <a:r>
              <a:rPr lang="ru-RU" dirty="0"/>
              <a:t>Одобрить внесение правок</a:t>
            </a:r>
            <a:r>
              <a:rPr lang="en-US" dirty="0"/>
              <a:t>,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Запросить изменения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AF26D5-4949-4055-A5FC-3B4EC6A1D7ED}"/>
              </a:ext>
            </a:extLst>
          </p:cNvPr>
          <p:cNvSpPr/>
          <p:nvPr/>
        </p:nvSpPr>
        <p:spPr>
          <a:xfrm>
            <a:off x="7126082" y="1225512"/>
            <a:ext cx="3915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Посредственный пример </a:t>
            </a:r>
            <a:r>
              <a:rPr lang="en-US" dirty="0"/>
              <a:t>code review: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66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898BEC-1A32-44C5-AC65-AFC3E16FA28E}"/>
              </a:ext>
            </a:extLst>
          </p:cNvPr>
          <p:cNvSpPr/>
          <p:nvPr/>
        </p:nvSpPr>
        <p:spPr>
          <a:xfrm>
            <a:off x="510765" y="1244938"/>
            <a:ext cx="11417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-apple-system"/>
              </a:rPr>
              <a:t>После получения </a:t>
            </a:r>
            <a:r>
              <a:rPr lang="ru-RU" dirty="0" err="1">
                <a:latin typeface="-apple-system"/>
              </a:rPr>
              <a:t>аппрува</a:t>
            </a:r>
            <a:r>
              <a:rPr lang="ru-RU" dirty="0">
                <a:latin typeface="-apple-system"/>
              </a:rPr>
              <a:t>, можно </a:t>
            </a:r>
            <a:r>
              <a:rPr lang="ru-RU" dirty="0" err="1">
                <a:latin typeface="-apple-system"/>
              </a:rPr>
              <a:t>мержить</a:t>
            </a:r>
            <a:r>
              <a:rPr lang="ru-RU" dirty="0">
                <a:latin typeface="-apple-system"/>
              </a:rPr>
              <a:t> пул </a:t>
            </a:r>
            <a:r>
              <a:rPr lang="ru-RU" dirty="0" err="1">
                <a:latin typeface="-apple-system"/>
              </a:rPr>
              <a:t>риквест</a:t>
            </a:r>
            <a:r>
              <a:rPr lang="ru-RU" dirty="0">
                <a:latin typeface="-apple-system"/>
              </a:rPr>
              <a:t>. Тут есть следующие варианты:</a:t>
            </a:r>
          </a:p>
          <a:p>
            <a:r>
              <a:rPr lang="ru-RU" dirty="0">
                <a:latin typeface="-apple-system"/>
              </a:rPr>
              <a:t>1)</a:t>
            </a:r>
            <a:r>
              <a:rPr lang="en-US" dirty="0">
                <a:latin typeface="-apple-system"/>
              </a:rPr>
              <a:t> Create merge commit –</a:t>
            </a:r>
            <a:r>
              <a:rPr lang="ru-RU" dirty="0">
                <a:latin typeface="-apple-system"/>
              </a:rPr>
              <a:t> сохраняет все </a:t>
            </a:r>
            <a:r>
              <a:rPr lang="ru-RU" dirty="0" err="1">
                <a:latin typeface="-apple-system"/>
              </a:rPr>
              <a:t>коммиты</a:t>
            </a:r>
            <a:r>
              <a:rPr lang="ru-RU" dirty="0">
                <a:latin typeface="-apple-system"/>
              </a:rPr>
              <a:t> в ветке и вносит их в основную через дополнительный </a:t>
            </a:r>
            <a:r>
              <a:rPr lang="ru-RU" dirty="0" err="1">
                <a:latin typeface="-apple-system"/>
              </a:rPr>
              <a:t>коммит</a:t>
            </a:r>
            <a:r>
              <a:rPr lang="ru-RU" dirty="0">
                <a:latin typeface="-apple-system"/>
              </a:rPr>
              <a:t>.</a:t>
            </a:r>
          </a:p>
          <a:p>
            <a:r>
              <a:rPr lang="ru-RU" dirty="0">
                <a:latin typeface="-apple-system"/>
              </a:rPr>
              <a:t>2)</a:t>
            </a:r>
            <a:r>
              <a:rPr lang="en-US" dirty="0">
                <a:latin typeface="-apple-system"/>
              </a:rPr>
              <a:t> Squash and merge –</a:t>
            </a:r>
            <a:r>
              <a:rPr lang="ru-RU" dirty="0">
                <a:latin typeface="-apple-system"/>
              </a:rPr>
              <a:t> сливает все </a:t>
            </a:r>
            <a:r>
              <a:rPr lang="ru-RU" dirty="0" err="1">
                <a:latin typeface="-apple-system"/>
              </a:rPr>
              <a:t>коммиты</a:t>
            </a:r>
            <a:r>
              <a:rPr lang="ru-RU" dirty="0">
                <a:latin typeface="-apple-system"/>
              </a:rPr>
              <a:t> из ветки в один и вставляет его в основную.</a:t>
            </a:r>
          </a:p>
          <a:p>
            <a:r>
              <a:rPr lang="ru-RU" dirty="0">
                <a:latin typeface="-apple-system"/>
              </a:rPr>
              <a:t>3)</a:t>
            </a:r>
            <a:r>
              <a:rPr lang="en-US" dirty="0">
                <a:latin typeface="-apple-system"/>
              </a:rPr>
              <a:t> Rebase and merge – </a:t>
            </a:r>
            <a:r>
              <a:rPr lang="ru-RU" dirty="0">
                <a:latin typeface="-apple-system"/>
              </a:rPr>
              <a:t>сажает всю ветку на хвост основной, перенося все ее </a:t>
            </a:r>
            <a:r>
              <a:rPr lang="ru-RU" dirty="0" err="1">
                <a:latin typeface="-apple-system"/>
              </a:rPr>
              <a:t>коммиты</a:t>
            </a:r>
            <a:r>
              <a:rPr lang="ru-RU" dirty="0">
                <a:latin typeface="-apple-system"/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EC666A-1513-4ADF-920A-B3F8C488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23" y="2636882"/>
            <a:ext cx="3279578" cy="25701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7A8724-E454-4FCA-B59E-F51BCC6FF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299" y="2636882"/>
            <a:ext cx="3751605" cy="2570118"/>
          </a:xfrm>
          <a:prstGeom prst="rect">
            <a:avLst/>
          </a:prstGeom>
        </p:spPr>
      </p:pic>
      <p:pic>
        <p:nvPicPr>
          <p:cNvPr id="1026" name="Picture 2" descr="https://i.stack.imgur.com/1tGHe.png">
            <a:extLst>
              <a:ext uri="{FF2B5EF4-FFF2-40B4-BE49-F238E27FC236}">
                <a16:creationId xmlns:a16="http://schemas.microsoft.com/office/drawing/2014/main" id="{4A11FC2C-79EE-4D4B-AA6E-86CB6EB1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78" y="3056116"/>
            <a:ext cx="4134899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A366115-F748-44D5-A144-F4B88B033B84}"/>
              </a:ext>
            </a:extLst>
          </p:cNvPr>
          <p:cNvSpPr/>
          <p:nvPr/>
        </p:nvSpPr>
        <p:spPr>
          <a:xfrm>
            <a:off x="175925" y="379689"/>
            <a:ext cx="3658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Мержим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ветки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3FC1E44-294E-4284-87FB-8E786D7AFC69}"/>
              </a:ext>
            </a:extLst>
          </p:cNvPr>
          <p:cNvSpPr/>
          <p:nvPr/>
        </p:nvSpPr>
        <p:spPr>
          <a:xfrm>
            <a:off x="8874253" y="4769246"/>
            <a:ext cx="19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-apple-system"/>
              </a:rPr>
              <a:t>Rebase and merge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663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2F0B4F-4103-4A69-9B7A-5E56CC71A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75" y="329018"/>
            <a:ext cx="2438323" cy="205251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35D51D-477A-4160-B99C-B78104270A77}"/>
              </a:ext>
            </a:extLst>
          </p:cNvPr>
          <p:cNvSpPr/>
          <p:nvPr/>
        </p:nvSpPr>
        <p:spPr>
          <a:xfrm>
            <a:off x="3414752" y="265156"/>
            <a:ext cx="82638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Результат работы с репозиторием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2F4B5E-B267-4D38-A71F-43E6E99FB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387" y="2626821"/>
            <a:ext cx="4929187" cy="2134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A48888-0A9B-43FA-80C4-653796EF8068}"/>
              </a:ext>
            </a:extLst>
          </p:cNvPr>
          <p:cNvSpPr txBox="1"/>
          <p:nvPr/>
        </p:nvSpPr>
        <p:spPr>
          <a:xfrm>
            <a:off x="3514385" y="1520752"/>
            <a:ext cx="3248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Создали локальный репозиторий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DB433E-D07B-45D2-965B-186C98A48F1D}"/>
              </a:ext>
            </a:extLst>
          </p:cNvPr>
          <p:cNvSpPr txBox="1"/>
          <p:nvPr/>
        </p:nvSpPr>
        <p:spPr>
          <a:xfrm>
            <a:off x="3665374" y="4422969"/>
            <a:ext cx="2795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Создали </a:t>
            </a:r>
            <a:r>
              <a:rPr lang="ru-RU" sz="1600" dirty="0" err="1"/>
              <a:t>ремоут</a:t>
            </a:r>
            <a:r>
              <a:rPr lang="ru-RU" sz="1600" dirty="0"/>
              <a:t> репозиторий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823A9-E97F-49C4-A926-58E8B485F409}"/>
              </a:ext>
            </a:extLst>
          </p:cNvPr>
          <p:cNvSpPr txBox="1"/>
          <p:nvPr/>
        </p:nvSpPr>
        <p:spPr>
          <a:xfrm>
            <a:off x="5798731" y="1990549"/>
            <a:ext cx="226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Синхронизировали их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159FC5-EB54-43C6-9122-91E3151A5A6B}"/>
              </a:ext>
            </a:extLst>
          </p:cNvPr>
          <p:cNvSpPr txBox="1"/>
          <p:nvPr/>
        </p:nvSpPr>
        <p:spPr>
          <a:xfrm>
            <a:off x="7546653" y="1729647"/>
            <a:ext cx="276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Внесли изменения в </a:t>
            </a:r>
            <a:r>
              <a:rPr lang="en-US" sz="1600" dirty="0"/>
              <a:t>master</a:t>
            </a:r>
            <a:endParaRPr lang="ru-RU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714290-DD50-4D91-9ADD-73DCDBB8F890}"/>
              </a:ext>
            </a:extLst>
          </p:cNvPr>
          <p:cNvSpPr txBox="1"/>
          <p:nvPr/>
        </p:nvSpPr>
        <p:spPr>
          <a:xfrm>
            <a:off x="6460785" y="5059730"/>
            <a:ext cx="276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Создали новую ветку и внесли в нее изменения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0BDCF2-FD4B-4497-9459-5D249BBC24B1}"/>
              </a:ext>
            </a:extLst>
          </p:cNvPr>
          <p:cNvSpPr txBox="1"/>
          <p:nvPr/>
        </p:nvSpPr>
        <p:spPr>
          <a:xfrm>
            <a:off x="8686439" y="4402796"/>
            <a:ext cx="276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Разрешили конфликт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F007D-C442-447B-93C8-CD81EA1DE0C3}"/>
              </a:ext>
            </a:extLst>
          </p:cNvPr>
          <p:cNvSpPr txBox="1"/>
          <p:nvPr/>
        </p:nvSpPr>
        <p:spPr>
          <a:xfrm>
            <a:off x="9429828" y="2365419"/>
            <a:ext cx="276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/>
              <a:t>Смержили</a:t>
            </a:r>
            <a:r>
              <a:rPr lang="ru-RU" sz="1600" dirty="0"/>
              <a:t> пул-</a:t>
            </a:r>
            <a:r>
              <a:rPr lang="ru-RU" sz="1600" dirty="0" err="1"/>
              <a:t>риквест</a:t>
            </a:r>
            <a:endParaRPr lang="ru-RU" sz="1600" dirty="0"/>
          </a:p>
        </p:txBody>
      </p:sp>
      <p:cxnSp>
        <p:nvCxnSpPr>
          <p:cNvPr id="23" name="Прямая со стрелкой 7">
            <a:extLst>
              <a:ext uri="{FF2B5EF4-FFF2-40B4-BE49-F238E27FC236}">
                <a16:creationId xmlns:a16="http://schemas.microsoft.com/office/drawing/2014/main" id="{196F7211-7304-47A6-B23E-0BBB1B6C41F2}"/>
              </a:ext>
            </a:extLst>
          </p:cNvPr>
          <p:cNvCxnSpPr>
            <a:cxnSpLocks/>
          </p:cNvCxnSpPr>
          <p:nvPr/>
        </p:nvCxnSpPr>
        <p:spPr>
          <a:xfrm flipV="1">
            <a:off x="4673535" y="4005406"/>
            <a:ext cx="1633714" cy="527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7">
            <a:extLst>
              <a:ext uri="{FF2B5EF4-FFF2-40B4-BE49-F238E27FC236}">
                <a16:creationId xmlns:a16="http://schemas.microsoft.com/office/drawing/2014/main" id="{EEA697D9-8D83-408D-9422-6CE7F9E8744D}"/>
              </a:ext>
            </a:extLst>
          </p:cNvPr>
          <p:cNvCxnSpPr>
            <a:cxnSpLocks/>
          </p:cNvCxnSpPr>
          <p:nvPr/>
        </p:nvCxnSpPr>
        <p:spPr>
          <a:xfrm>
            <a:off x="4673535" y="1784394"/>
            <a:ext cx="244183" cy="1182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7">
            <a:extLst>
              <a:ext uri="{FF2B5EF4-FFF2-40B4-BE49-F238E27FC236}">
                <a16:creationId xmlns:a16="http://schemas.microsoft.com/office/drawing/2014/main" id="{0528F0CA-E0CF-46D1-95FF-B8D7579FF06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807844" y="2329103"/>
            <a:ext cx="124308" cy="6380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7">
            <a:extLst>
              <a:ext uri="{FF2B5EF4-FFF2-40B4-BE49-F238E27FC236}">
                <a16:creationId xmlns:a16="http://schemas.microsoft.com/office/drawing/2014/main" id="{DA161B8A-EDEC-44EC-8752-56F42BBA588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818047" y="2068201"/>
            <a:ext cx="1109692" cy="898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7">
            <a:extLst>
              <a:ext uri="{FF2B5EF4-FFF2-40B4-BE49-F238E27FC236}">
                <a16:creationId xmlns:a16="http://schemas.microsoft.com/office/drawing/2014/main" id="{033206DA-1B29-4D1B-9BAF-50921569FCD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293100" y="3525795"/>
            <a:ext cx="1774425" cy="8770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7">
            <a:extLst>
              <a:ext uri="{FF2B5EF4-FFF2-40B4-BE49-F238E27FC236}">
                <a16:creationId xmlns:a16="http://schemas.microsoft.com/office/drawing/2014/main" id="{3B1CA137-B552-4DB9-8051-EEBB575AAE19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311649" y="3525795"/>
            <a:ext cx="530222" cy="1533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7">
            <a:extLst>
              <a:ext uri="{FF2B5EF4-FFF2-40B4-BE49-F238E27FC236}">
                <a16:creationId xmlns:a16="http://schemas.microsoft.com/office/drawing/2014/main" id="{C02B9E4F-5519-4B03-A720-5F03CE70367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807089" y="2534696"/>
            <a:ext cx="622739" cy="510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237D1231-94DB-4FB5-9DE3-A3A2A79DF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27" y="2478714"/>
            <a:ext cx="2754496" cy="412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44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11DAE4-5D69-4295-9061-CAA9FEE1068A}"/>
              </a:ext>
            </a:extLst>
          </p:cNvPr>
          <p:cNvSpPr/>
          <p:nvPr/>
        </p:nvSpPr>
        <p:spPr>
          <a:xfrm>
            <a:off x="2263711" y="2728548"/>
            <a:ext cx="72523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Прочие полезные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git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команды</a:t>
            </a:r>
          </a:p>
        </p:txBody>
      </p:sp>
    </p:spTree>
    <p:extLst>
      <p:ext uri="{BB962C8B-B14F-4D97-AF65-F5344CB8AC3E}">
        <p14:creationId xmlns:p14="http://schemas.microsoft.com/office/powerpoint/2010/main" val="3725703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Cherry Pick Git Commits | When &amp; How to use a Git Cherry Pick  Commit? – Junos Notes">
            <a:extLst>
              <a:ext uri="{FF2B5EF4-FFF2-40B4-BE49-F238E27FC236}">
                <a16:creationId xmlns:a16="http://schemas.microsoft.com/office/drawing/2014/main" id="{5887B198-CE50-4253-A082-ADC227CA8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265238"/>
            <a:ext cx="44386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5D6432E-6F66-4AE0-9CC4-5B470633889A}"/>
              </a:ext>
            </a:extLst>
          </p:cNvPr>
          <p:cNvSpPr/>
          <p:nvPr/>
        </p:nvSpPr>
        <p:spPr>
          <a:xfrm>
            <a:off x="442376" y="130835"/>
            <a:ext cx="1141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git cherry-pick - </a:t>
            </a:r>
            <a:r>
              <a:rPr lang="ru-RU" b="1" dirty="0"/>
              <a:t> </a:t>
            </a:r>
            <a:r>
              <a:rPr lang="ru-RU" dirty="0"/>
              <a:t>команда, с помощью которой можно выборочно применить </a:t>
            </a:r>
            <a:r>
              <a:rPr lang="ru-RU" dirty="0" err="1"/>
              <a:t>коммиты</a:t>
            </a:r>
            <a:r>
              <a:rPr lang="ru-RU" dirty="0"/>
              <a:t> к текущей рабочей ветке. Можно перетащить как единственный </a:t>
            </a:r>
            <a:r>
              <a:rPr lang="ru-RU" dirty="0" err="1"/>
              <a:t>коммит</a:t>
            </a:r>
            <a:r>
              <a:rPr lang="ru-RU" dirty="0"/>
              <a:t>, так и их набор.</a:t>
            </a:r>
            <a:endParaRPr lang="ru-RU" b="1" dirty="0">
              <a:latin typeface="-apple-system"/>
            </a:endParaRPr>
          </a:p>
        </p:txBody>
      </p:sp>
      <p:pic>
        <p:nvPicPr>
          <p:cNvPr id="2052" name="Picture 4" descr="A commit showing a 'before' and 'after' state. In the 'before' state, commits a through f are connected in one contiguous sequence. In the after state, commits c through f have been relocated to directly connect to a without reordering, leaving the b commit behind.">
            <a:extLst>
              <a:ext uri="{FF2B5EF4-FFF2-40B4-BE49-F238E27FC236}">
                <a16:creationId xmlns:a16="http://schemas.microsoft.com/office/drawing/2014/main" id="{CEBAA9E5-FBB7-45AF-8955-F835FA15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478" y="865711"/>
            <a:ext cx="2286716" cy="264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D461CD-FCBE-42E9-963E-145357AA6FAD}"/>
              </a:ext>
            </a:extLst>
          </p:cNvPr>
          <p:cNvSpPr/>
          <p:nvPr/>
        </p:nvSpPr>
        <p:spPr>
          <a:xfrm>
            <a:off x="7142226" y="3385537"/>
            <a:ext cx="4545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Забираем всю ветку, кроме одного </a:t>
            </a:r>
            <a:r>
              <a:rPr lang="ru-RU" dirty="0" err="1"/>
              <a:t>коммита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C530CB-04FA-4B66-B7A3-2E11B110A436}"/>
              </a:ext>
            </a:extLst>
          </p:cNvPr>
          <p:cNvSpPr/>
          <p:nvPr/>
        </p:nvSpPr>
        <p:spPr>
          <a:xfrm>
            <a:off x="972089" y="3376097"/>
            <a:ext cx="3440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Забираем единственный </a:t>
            </a:r>
            <a:r>
              <a:rPr lang="ru-RU" dirty="0" err="1"/>
              <a:t>коммит</a:t>
            </a:r>
            <a:endParaRPr lang="ru-RU" dirty="0"/>
          </a:p>
        </p:txBody>
      </p:sp>
      <p:pic>
        <p:nvPicPr>
          <p:cNvPr id="2054" name="Picture 6" descr="Utilisez git reset - Gérez du code avec Git et GitHub - OpenClassrooms">
            <a:extLst>
              <a:ext uri="{FF2B5EF4-FFF2-40B4-BE49-F238E27FC236}">
                <a16:creationId xmlns:a16="http://schemas.microsoft.com/office/drawing/2014/main" id="{7240EA05-8720-4D13-ABC9-82A29E98A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1" y="5221928"/>
            <a:ext cx="4114799" cy="150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471BCEE-2029-4B4E-9F21-488EE1CF9634}"/>
              </a:ext>
            </a:extLst>
          </p:cNvPr>
          <p:cNvSpPr/>
          <p:nvPr/>
        </p:nvSpPr>
        <p:spPr>
          <a:xfrm>
            <a:off x="387350" y="3652610"/>
            <a:ext cx="11417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-apple-system"/>
              </a:rPr>
              <a:t>git revert - </a:t>
            </a:r>
            <a:r>
              <a:rPr lang="ru-RU" dirty="0"/>
              <a:t> операция для безопасной отмены изменений, действие которой направлено в будущее. Для отката изменений команда не удаляет из истории </a:t>
            </a:r>
            <a:r>
              <a:rPr lang="ru-RU" dirty="0" err="1"/>
              <a:t>коммиты</a:t>
            </a:r>
            <a:r>
              <a:rPr lang="ru-RU" dirty="0"/>
              <a:t> или родительские элементы, a создает новый </a:t>
            </a:r>
            <a:r>
              <a:rPr lang="ru-RU" dirty="0" err="1"/>
              <a:t>коммит</a:t>
            </a:r>
            <a:r>
              <a:rPr lang="ru-RU" dirty="0"/>
              <a:t> с отменой нужных действий.</a:t>
            </a:r>
            <a:endParaRPr lang="ru-RU" b="1" dirty="0">
              <a:latin typeface="-apple-system"/>
            </a:endParaRPr>
          </a:p>
          <a:p>
            <a:r>
              <a:rPr lang="en-US" b="1" dirty="0">
                <a:latin typeface="-apple-system"/>
              </a:rPr>
              <a:t>git reset – </a:t>
            </a:r>
            <a:r>
              <a:rPr lang="ru-RU" dirty="0">
                <a:latin typeface="-apple-system"/>
              </a:rPr>
              <a:t>операция для заметно менее безопасной отмены изменений, при которой изменяется история </a:t>
            </a:r>
            <a:r>
              <a:rPr lang="ru-RU" dirty="0" err="1">
                <a:latin typeface="-apple-system"/>
              </a:rPr>
              <a:t>коммитов</a:t>
            </a:r>
            <a:r>
              <a:rPr lang="ru-RU" dirty="0">
                <a:latin typeface="-apple-system"/>
              </a:rPr>
              <a:t> ветки</a:t>
            </a:r>
            <a:r>
              <a:rPr lang="ru-RU" dirty="0"/>
              <a:t>. Такую команду лучше использовать только для отмены локальных изменений.</a:t>
            </a:r>
            <a:endParaRPr lang="ru-RU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70882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263ADD-D2C8-4FA5-8D47-C57039D45929}"/>
              </a:ext>
            </a:extLst>
          </p:cNvPr>
          <p:cNvSpPr/>
          <p:nvPr/>
        </p:nvSpPr>
        <p:spPr>
          <a:xfrm>
            <a:off x="4360735" y="0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push –force origin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8DDDB0-111A-421D-BA5C-013BF227A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61" y="576164"/>
            <a:ext cx="4151439" cy="57056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BBE5B5-082C-4B8C-8AEA-483301B3F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960" y="576163"/>
            <a:ext cx="4423640" cy="570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01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CCAFC-3564-4717-8F6E-DCFCBC13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792" y="255398"/>
            <a:ext cx="2051304" cy="7239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hooks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08E8E5-9D43-4710-A401-B05A2A6A89AD}"/>
              </a:ext>
            </a:extLst>
          </p:cNvPr>
          <p:cNvSpPr/>
          <p:nvPr/>
        </p:nvSpPr>
        <p:spPr>
          <a:xfrm>
            <a:off x="559015" y="1328222"/>
            <a:ext cx="67786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-apple-system"/>
              </a:rPr>
              <a:t>Git hooks - </a:t>
            </a:r>
            <a:r>
              <a:rPr lang="ru-RU" dirty="0"/>
              <a:t>возможность исполнять произвольный код на многих этапах работы</a:t>
            </a:r>
            <a:r>
              <a:rPr lang="en-US" dirty="0"/>
              <a:t> c </a:t>
            </a:r>
            <a:r>
              <a:rPr lang="ru-RU" dirty="0"/>
              <a:t>системой контроля версий. Хуки обитают в </a:t>
            </a:r>
            <a:r>
              <a:rPr lang="en-US" i="1" dirty="0"/>
              <a:t>.git/hooks</a:t>
            </a:r>
            <a:r>
              <a:rPr lang="ru-RU" i="1" dirty="0"/>
              <a:t> </a:t>
            </a:r>
            <a:r>
              <a:rPr lang="ru-RU" dirty="0"/>
              <a:t>проекта. Примеры: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pre-commit</a:t>
            </a:r>
            <a:r>
              <a:rPr lang="ru-RU" dirty="0"/>
              <a:t> — выполняется перед созданием </a:t>
            </a:r>
            <a:r>
              <a:rPr lang="ru-RU" dirty="0" err="1"/>
              <a:t>коммита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commit-msg</a:t>
            </a:r>
            <a:r>
              <a:rPr lang="ru-RU" dirty="0"/>
              <a:t> — выполняется после добавления сообщения </a:t>
            </a:r>
            <a:r>
              <a:rPr lang="ru-RU" dirty="0" err="1"/>
              <a:t>коммита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post-checkout</a:t>
            </a:r>
            <a:r>
              <a:rPr lang="ru-RU" dirty="0"/>
              <a:t> — выполняется после переключения ветки;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pre-push</a:t>
            </a:r>
            <a:r>
              <a:rPr lang="ru-RU" dirty="0"/>
              <a:t> — выполняется перед загрузкой локальной истории на удалённый сервер.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b="1" dirty="0">
              <a:latin typeface="-apple-system"/>
            </a:endParaRPr>
          </a:p>
        </p:txBody>
      </p:sp>
      <p:pic>
        <p:nvPicPr>
          <p:cNvPr id="4099" name="Picture 3" descr="https://cran.r-project.org/web/packages/precommit/readme/man/figures/pre-commit-meme.jpeg">
            <a:extLst>
              <a:ext uri="{FF2B5EF4-FFF2-40B4-BE49-F238E27FC236}">
                <a16:creationId xmlns:a16="http://schemas.microsoft.com/office/drawing/2014/main" id="{A331F194-9778-4F20-9547-A22B97E08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76" y="1500714"/>
            <a:ext cx="4274561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webhely Ebből adódóan padló git run pre post commit hook érint ostor Leeds">
            <a:extLst>
              <a:ext uri="{FF2B5EF4-FFF2-40B4-BE49-F238E27FC236}">
                <a16:creationId xmlns:a16="http://schemas.microsoft.com/office/drawing/2014/main" id="{8AAA0824-7A49-4496-8498-D4B969821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3555471"/>
            <a:ext cx="6778625" cy="293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055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392382-7ACD-4D86-9A03-A2BD7DA62F8F}"/>
              </a:ext>
            </a:extLst>
          </p:cNvPr>
          <p:cNvSpPr/>
          <p:nvPr/>
        </p:nvSpPr>
        <p:spPr>
          <a:xfrm>
            <a:off x="227013" y="19868"/>
            <a:ext cx="12123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Git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уже заботливо разложил примеры хуков в своей директории внутри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E53D70-F815-44D2-AA79-CA57762FC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89" y="600061"/>
            <a:ext cx="5348730" cy="12860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E78AB7-6E7A-44BF-A408-448FF8E48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99" y="1113808"/>
            <a:ext cx="5348729" cy="27041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76B6CC-0301-4C0B-AA48-37EDE4539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121" y="1886141"/>
            <a:ext cx="5262119" cy="27040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42465E-C8B7-4D14-847D-07CDA60F6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722" y="550712"/>
            <a:ext cx="4917326" cy="61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2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B86A6-D499-44AF-A3A6-3A5AEDCA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365125"/>
            <a:ext cx="8656055" cy="723900"/>
          </a:xfrm>
        </p:spPr>
        <p:txBody>
          <a:bodyPr>
            <a:norm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Шпаргалка с основными командами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7089E-FC6C-43C9-82CA-784E42EB4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288352"/>
            <a:ext cx="11728174" cy="56732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b="1" dirty="0" err="1"/>
              <a:t>git</a:t>
            </a:r>
            <a:r>
              <a:rPr lang="ru-RU" sz="1800" b="1" dirty="0"/>
              <a:t> </a:t>
            </a:r>
            <a:r>
              <a:rPr lang="ru-RU" sz="1800" b="1" dirty="0" err="1"/>
              <a:t>init</a:t>
            </a:r>
            <a:r>
              <a:rPr lang="ru-RU" sz="1800" b="1" dirty="0"/>
              <a:t>:</a:t>
            </a:r>
            <a:r>
              <a:rPr lang="ru-RU" sz="1800" dirty="0"/>
              <a:t> инициализировать текущий каталог как репозиторий </a:t>
            </a:r>
            <a:r>
              <a:rPr lang="ru-RU" sz="1800" dirty="0" err="1"/>
              <a:t>Git</a:t>
            </a:r>
            <a:r>
              <a:rPr lang="ru-RU" sz="1800" dirty="0"/>
              <a:t> (создаётся скрытая папка .</a:t>
            </a:r>
            <a:r>
              <a:rPr lang="ru-RU" sz="1800" dirty="0" err="1"/>
              <a:t>git</a:t>
            </a:r>
            <a:r>
              <a:rPr lang="ru-RU" sz="1800" dirty="0"/>
              <a:t> и её содержимое).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 err="1"/>
              <a:t>git</a:t>
            </a:r>
            <a:r>
              <a:rPr lang="ru-RU" sz="1800" b="1" dirty="0"/>
              <a:t> </a:t>
            </a:r>
            <a:r>
              <a:rPr lang="ru-RU" sz="1800" b="1" dirty="0" err="1"/>
              <a:t>clone</a:t>
            </a:r>
            <a:r>
              <a:rPr lang="ru-RU" sz="1800" b="1" dirty="0"/>
              <a:t> &lt;</a:t>
            </a:r>
            <a:r>
              <a:rPr lang="ru-RU" sz="1800" b="1" dirty="0" err="1"/>
              <a:t>git-url</a:t>
            </a:r>
            <a:r>
              <a:rPr lang="ru-RU" sz="1800" b="1" dirty="0"/>
              <a:t>&gt;: </a:t>
            </a:r>
            <a:r>
              <a:rPr lang="ru-RU" sz="1800" dirty="0"/>
              <a:t>загрузить копию репозитория </a:t>
            </a:r>
            <a:r>
              <a:rPr lang="ru-RU" sz="1800" dirty="0" err="1"/>
              <a:t>Git</a:t>
            </a:r>
            <a:r>
              <a:rPr lang="ru-RU" sz="1800" dirty="0"/>
              <a:t> по указанному URL.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 err="1"/>
              <a:t>git</a:t>
            </a:r>
            <a:r>
              <a:rPr lang="ru-RU" sz="1800" b="1" dirty="0"/>
              <a:t> </a:t>
            </a:r>
            <a:r>
              <a:rPr lang="ru-RU" sz="1800" b="1" dirty="0" err="1"/>
              <a:t>add</a:t>
            </a:r>
            <a:r>
              <a:rPr lang="ru-RU" sz="1800" b="1" dirty="0"/>
              <a:t> &lt;</a:t>
            </a:r>
            <a:r>
              <a:rPr lang="ru-RU" sz="1800" b="1" dirty="0" err="1"/>
              <a:t>filename.ext</a:t>
            </a:r>
            <a:r>
              <a:rPr lang="ru-RU" sz="1800" b="1" dirty="0"/>
              <a:t>&gt;: </a:t>
            </a:r>
            <a:r>
              <a:rPr lang="ru-RU" sz="1800" dirty="0"/>
              <a:t>добавить </a:t>
            </a:r>
            <a:r>
              <a:rPr lang="ru-RU" sz="1800" dirty="0" err="1"/>
              <a:t>неотслеженный</a:t>
            </a:r>
            <a:r>
              <a:rPr lang="ru-RU" sz="1800" dirty="0"/>
              <a:t> или изменённый файл в промежуточную область (создаёт соответствующие записи в базе данных объектов).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 err="1"/>
              <a:t>git</a:t>
            </a:r>
            <a:r>
              <a:rPr lang="ru-RU" sz="1800" b="1" dirty="0"/>
              <a:t> </a:t>
            </a:r>
            <a:r>
              <a:rPr lang="ru-RU" sz="1800" b="1" dirty="0" err="1"/>
              <a:t>commit</a:t>
            </a:r>
            <a:r>
              <a:rPr lang="ru-RU" sz="1800" b="1" dirty="0"/>
              <a:t> -m '</a:t>
            </a:r>
            <a:r>
              <a:rPr lang="ru-RU" sz="1800" b="1" dirty="0" err="1"/>
              <a:t>Commit</a:t>
            </a:r>
            <a:r>
              <a:rPr lang="ru-RU" sz="1800" b="1" dirty="0"/>
              <a:t> </a:t>
            </a:r>
            <a:r>
              <a:rPr lang="ru-RU" sz="1800" b="1" dirty="0" err="1"/>
              <a:t>message</a:t>
            </a:r>
            <a:r>
              <a:rPr lang="ru-RU" sz="1800" b="1" dirty="0"/>
              <a:t>': </a:t>
            </a:r>
            <a:r>
              <a:rPr lang="ru-RU" sz="1800" dirty="0"/>
              <a:t>зафиксировать набор изменённых файлов и папок вместе с сообщением о </a:t>
            </a:r>
            <a:r>
              <a:rPr lang="ru-RU" sz="1800" dirty="0" err="1"/>
              <a:t>коммите</a:t>
            </a:r>
            <a:r>
              <a:rPr lang="ru-RU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 err="1"/>
              <a:t>git</a:t>
            </a:r>
            <a:r>
              <a:rPr lang="ru-RU" sz="1800" b="1" dirty="0"/>
              <a:t> </a:t>
            </a:r>
            <a:r>
              <a:rPr lang="ru-RU" sz="1800" b="1" dirty="0" err="1"/>
              <a:t>status</a:t>
            </a:r>
            <a:r>
              <a:rPr lang="ru-RU" sz="1800" b="1" dirty="0"/>
              <a:t>: </a:t>
            </a:r>
            <a:r>
              <a:rPr lang="ru-RU" sz="1800" dirty="0"/>
              <a:t>показать статус рабочего каталога, текущей ветви, </a:t>
            </a:r>
            <a:r>
              <a:rPr lang="ru-RU" sz="1800" dirty="0" err="1"/>
              <a:t>неотслеженных</a:t>
            </a:r>
            <a:r>
              <a:rPr lang="ru-RU" sz="1800" dirty="0"/>
              <a:t> файлов, изменённых файлов и т. д.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 err="1"/>
              <a:t>git</a:t>
            </a:r>
            <a:r>
              <a:rPr lang="ru-RU" sz="1800" b="1" dirty="0"/>
              <a:t> </a:t>
            </a:r>
            <a:r>
              <a:rPr lang="ru-RU" sz="1800" b="1" dirty="0" err="1"/>
              <a:t>branch</a:t>
            </a:r>
            <a:r>
              <a:rPr lang="ru-RU" sz="1800" b="1" dirty="0"/>
              <a:t> &lt;</a:t>
            </a:r>
            <a:r>
              <a:rPr lang="ru-RU" sz="1800" b="1" dirty="0" err="1"/>
              <a:t>new-branch</a:t>
            </a:r>
            <a:r>
              <a:rPr lang="ru-RU" sz="1800" b="1" dirty="0"/>
              <a:t>&gt;: </a:t>
            </a:r>
            <a:r>
              <a:rPr lang="ru-RU" sz="1800" dirty="0"/>
              <a:t>создать новую ветвь на основе текущей извлечённой ветви.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 err="1"/>
              <a:t>git</a:t>
            </a:r>
            <a:r>
              <a:rPr lang="ru-RU" sz="1800" b="1" dirty="0"/>
              <a:t> </a:t>
            </a:r>
            <a:r>
              <a:rPr lang="ru-RU" sz="1800" b="1" dirty="0" err="1"/>
              <a:t>checkout</a:t>
            </a:r>
            <a:r>
              <a:rPr lang="ru-RU" sz="1800" b="1" dirty="0"/>
              <a:t> &lt;</a:t>
            </a:r>
            <a:r>
              <a:rPr lang="ru-RU" sz="1800" b="1" dirty="0" err="1"/>
              <a:t>branch</a:t>
            </a:r>
            <a:r>
              <a:rPr lang="ru-RU" sz="1800" b="1" dirty="0"/>
              <a:t>&gt;: </a:t>
            </a:r>
            <a:r>
              <a:rPr lang="ru-RU" sz="1800" dirty="0"/>
              <a:t>извлечь указанную ветвь в рабочий каталог.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 err="1"/>
              <a:t>git</a:t>
            </a:r>
            <a:r>
              <a:rPr lang="ru-RU" sz="1800" b="1" dirty="0"/>
              <a:t> </a:t>
            </a:r>
            <a:r>
              <a:rPr lang="ru-RU" sz="1800" b="1" dirty="0" err="1"/>
              <a:t>merge</a:t>
            </a:r>
            <a:r>
              <a:rPr lang="ru-RU" sz="1800" b="1" dirty="0"/>
              <a:t> &lt;</a:t>
            </a:r>
            <a:r>
              <a:rPr lang="ru-RU" sz="1800" b="1" dirty="0" err="1"/>
              <a:t>branch</a:t>
            </a:r>
            <a:r>
              <a:rPr lang="ru-RU" sz="1800" b="1" dirty="0"/>
              <a:t>&gt;: </a:t>
            </a:r>
            <a:r>
              <a:rPr lang="ru-RU" sz="1800" dirty="0"/>
              <a:t>объединить указанную ветвь с текущей, которая извлечена в рабочий каталог.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 err="1"/>
              <a:t>git</a:t>
            </a:r>
            <a:r>
              <a:rPr lang="ru-RU" sz="1800" b="1" dirty="0"/>
              <a:t> </a:t>
            </a:r>
            <a:r>
              <a:rPr lang="ru-RU" sz="1800" b="1" dirty="0" err="1"/>
              <a:t>pull</a:t>
            </a:r>
            <a:r>
              <a:rPr lang="ru-RU" sz="1800" b="1" dirty="0"/>
              <a:t>: </a:t>
            </a:r>
            <a:r>
              <a:rPr lang="ru-RU" sz="1800" dirty="0"/>
              <a:t>обновить рабочую копию, объединив в неё зафиксированные изменения, которые существуют в удалённом репозитории, но не в рабочей копии.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 err="1"/>
              <a:t>git</a:t>
            </a:r>
            <a:r>
              <a:rPr lang="ru-RU" sz="1800" b="1" dirty="0"/>
              <a:t> </a:t>
            </a:r>
            <a:r>
              <a:rPr lang="ru-RU" sz="1800" b="1" dirty="0" err="1"/>
              <a:t>push</a:t>
            </a:r>
            <a:r>
              <a:rPr lang="ru-RU" sz="1800" b="1" dirty="0"/>
              <a:t>: </a:t>
            </a:r>
            <a:r>
              <a:rPr lang="ru-RU" sz="1800" dirty="0"/>
              <a:t>упаковать свободные объекты для локальных </a:t>
            </a:r>
            <a:r>
              <a:rPr lang="ru-RU" sz="1800" dirty="0" err="1"/>
              <a:t>коммитов</a:t>
            </a:r>
            <a:r>
              <a:rPr lang="ru-RU" sz="1800" dirty="0"/>
              <a:t> активной ветви в файлы пакета и перенести в удалённый репозиторий.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 err="1"/>
              <a:t>git</a:t>
            </a:r>
            <a:r>
              <a:rPr lang="ru-RU" sz="1800" b="1" dirty="0"/>
              <a:t> </a:t>
            </a:r>
            <a:r>
              <a:rPr lang="ru-RU" sz="1800" b="1" dirty="0" err="1"/>
              <a:t>log</a:t>
            </a:r>
            <a:r>
              <a:rPr lang="ru-RU" sz="1800" b="1" dirty="0"/>
              <a:t>: </a:t>
            </a:r>
            <a:r>
              <a:rPr lang="ru-RU" sz="1800" dirty="0"/>
              <a:t>показать историю </a:t>
            </a:r>
            <a:r>
              <a:rPr lang="ru-RU" sz="1800" dirty="0" err="1"/>
              <a:t>коммитов</a:t>
            </a:r>
            <a:r>
              <a:rPr lang="ru-RU" sz="1800" dirty="0"/>
              <a:t> и соответствующие сообщения для активной ветви.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 err="1"/>
              <a:t>git</a:t>
            </a:r>
            <a:r>
              <a:rPr lang="ru-RU" sz="1800" b="1" dirty="0"/>
              <a:t> </a:t>
            </a:r>
            <a:r>
              <a:rPr lang="ru-RU" sz="1800" b="1" dirty="0" err="1"/>
              <a:t>stash</a:t>
            </a:r>
            <a:r>
              <a:rPr lang="ru-RU" sz="1800" b="1" dirty="0"/>
              <a:t>: </a:t>
            </a:r>
            <a:r>
              <a:rPr lang="ru-RU" sz="1800" dirty="0"/>
              <a:t>сохранить все незафиксированные изменения из рабочего каталога в кэш, чтобы извлечь их позже.</a:t>
            </a:r>
          </a:p>
        </p:txBody>
      </p:sp>
    </p:spTree>
    <p:extLst>
      <p:ext uri="{BB962C8B-B14F-4D97-AF65-F5344CB8AC3E}">
        <p14:creationId xmlns:p14="http://schemas.microsoft.com/office/powerpoint/2010/main" val="1276828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7193250" y="1290014"/>
            <a:ext cx="3248724" cy="216032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67A2F3-B5DC-4347-A89A-FF81920AA880}"/>
              </a:ext>
            </a:extLst>
          </p:cNvPr>
          <p:cNvSpPr/>
          <p:nvPr/>
        </p:nvSpPr>
        <p:spPr>
          <a:xfrm>
            <a:off x="432279" y="498505"/>
            <a:ext cx="8429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Попробуем посмотреть на работу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pre-commit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хука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7C052B-716D-4572-B042-AE02CE1D2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79" y="1290015"/>
            <a:ext cx="6124575" cy="28003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F17F06-6EDB-4BB7-BED0-6E0E32531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12" y="4437367"/>
            <a:ext cx="9896510" cy="2318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ECCD1-D0B2-4363-A858-4678231F85BA}"/>
              </a:ext>
            </a:extLst>
          </p:cNvPr>
          <p:cNvSpPr txBox="1"/>
          <p:nvPr/>
        </p:nvSpPr>
        <p:spPr>
          <a:xfrm>
            <a:off x="7193250" y="1480523"/>
            <a:ext cx="3248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Уберем у файла с примером хука расширение </a:t>
            </a:r>
            <a:r>
              <a:rPr lang="en-US" sz="1600" b="1" dirty="0"/>
              <a:t>.sample</a:t>
            </a:r>
            <a:r>
              <a:rPr lang="en-US" sz="1600" dirty="0"/>
              <a:t>, </a:t>
            </a:r>
            <a:r>
              <a:rPr lang="ru-RU" sz="1600" dirty="0"/>
              <a:t>тем самым активировав его</a:t>
            </a:r>
            <a:endParaRPr lang="en-US" sz="1600" dirty="0"/>
          </a:p>
          <a:p>
            <a:endParaRPr lang="en-US" sz="1600" dirty="0"/>
          </a:p>
          <a:p>
            <a:r>
              <a:rPr lang="ru-RU" sz="1600" dirty="0"/>
              <a:t>Добавим в проект файл с именем не в </a:t>
            </a:r>
            <a:r>
              <a:rPr lang="en-US" sz="1600" dirty="0"/>
              <a:t>ASCII-</a:t>
            </a:r>
            <a:r>
              <a:rPr lang="ru-RU" sz="1600" dirty="0"/>
              <a:t>кодировке и попробуем его </a:t>
            </a:r>
            <a:r>
              <a:rPr lang="ru-RU" sz="1600" dirty="0" err="1"/>
              <a:t>закоммитить</a:t>
            </a:r>
            <a:endParaRPr lang="ru-RU" sz="16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229344" y="5134164"/>
            <a:ext cx="2962655" cy="137035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0DF18-6873-45F1-BA91-04FCEFED7188}"/>
              </a:ext>
            </a:extLst>
          </p:cNvPr>
          <p:cNvSpPr txBox="1"/>
          <p:nvPr/>
        </p:nvSpPr>
        <p:spPr>
          <a:xfrm>
            <a:off x="9366805" y="5181079"/>
            <a:ext cx="324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Совершенно ожидаемо, </a:t>
            </a:r>
          </a:p>
          <a:p>
            <a:r>
              <a:rPr lang="ru-RU" sz="1600" dirty="0"/>
              <a:t>гит хук не позволил нам это сделать </a:t>
            </a:r>
          </a:p>
          <a:p>
            <a:r>
              <a:rPr lang="ru-RU" sz="1600" dirty="0"/>
              <a:t>и вывел соответствующее</a:t>
            </a:r>
          </a:p>
          <a:p>
            <a:r>
              <a:rPr lang="ru-RU" sz="1600" dirty="0"/>
              <a:t>сообщение</a:t>
            </a:r>
          </a:p>
        </p:txBody>
      </p:sp>
    </p:spTree>
    <p:extLst>
      <p:ext uri="{BB962C8B-B14F-4D97-AF65-F5344CB8AC3E}">
        <p14:creationId xmlns:p14="http://schemas.microsoft.com/office/powerpoint/2010/main" val="2537011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Ruby Programming Language: History, Use Cases, and Overview - CodingTXT">
            <a:extLst>
              <a:ext uri="{FF2B5EF4-FFF2-40B4-BE49-F238E27FC236}">
                <a16:creationId xmlns:a16="http://schemas.microsoft.com/office/drawing/2014/main" id="{F8986000-05A4-4133-BD13-9C69C82B2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84" y="3194561"/>
            <a:ext cx="4344025" cy="196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9289FD1-E817-4982-8011-43B956B876E6}"/>
              </a:ext>
            </a:extLst>
          </p:cNvPr>
          <p:cNvSpPr/>
          <p:nvPr/>
        </p:nvSpPr>
        <p:spPr>
          <a:xfrm>
            <a:off x="979228" y="203147"/>
            <a:ext cx="10725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Очевидно, что </a:t>
            </a:r>
            <a:r>
              <a:rPr lang="ru-RU" sz="2800" b="1" dirty="0">
                <a:latin typeface="+mj-lt"/>
                <a:ea typeface="+mj-ea"/>
                <a:cs typeface="+mj-cs"/>
              </a:rPr>
              <a:t>давно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существуют и средства автоматизации хуков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A2DA6F-030A-4BAD-85F3-EBCB0E748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354" y="1165434"/>
            <a:ext cx="3760271" cy="8887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439CEA-2A75-40F5-B383-CFB303187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594" y="2341914"/>
            <a:ext cx="1428750" cy="10191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D12DFB-4DC1-4857-BE6A-C9F9AD5A3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354" y="2612948"/>
            <a:ext cx="2567240" cy="6774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3BAB05-B409-43C2-811E-9428E58C3D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354" y="3849137"/>
            <a:ext cx="5114925" cy="7905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8B4922-675A-4AFA-9D4D-EC249344E3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9729" y="4622172"/>
            <a:ext cx="1733550" cy="17621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AF8D4B4-0940-4444-9ECD-73FBD18A08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227" y="5198435"/>
            <a:ext cx="3486150" cy="609600"/>
          </a:xfrm>
          <a:prstGeom prst="rect">
            <a:avLst/>
          </a:prstGeom>
        </p:spPr>
      </p:pic>
      <p:pic>
        <p:nvPicPr>
          <p:cNvPr id="1034" name="Picture 10" descr="JavaScript — Википедия">
            <a:extLst>
              <a:ext uri="{FF2B5EF4-FFF2-40B4-BE49-F238E27FC236}">
                <a16:creationId xmlns:a16="http://schemas.microsoft.com/office/drawing/2014/main" id="{EC60584C-0873-4226-AC5B-628A0A749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748" y="823753"/>
            <a:ext cx="1447695" cy="144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 — Википедия">
            <a:extLst>
              <a:ext uri="{FF2B5EF4-FFF2-40B4-BE49-F238E27FC236}">
                <a16:creationId xmlns:a16="http://schemas.microsoft.com/office/drawing/2014/main" id="{1D9D56AC-16E8-4F55-9531-17622ECB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410" y="2414299"/>
            <a:ext cx="2260077" cy="83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Python-logo-notext.svg - Wikimedia Commons">
            <a:extLst>
              <a:ext uri="{FF2B5EF4-FFF2-40B4-BE49-F238E27FC236}">
                <a16:creationId xmlns:a16="http://schemas.microsoft.com/office/drawing/2014/main" id="{BCF6182B-5721-4240-8504-6A89DBD1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739" y="5099632"/>
            <a:ext cx="1419139" cy="155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7">
            <a:extLst>
              <a:ext uri="{FF2B5EF4-FFF2-40B4-BE49-F238E27FC236}">
                <a16:creationId xmlns:a16="http://schemas.microsoft.com/office/drawing/2014/main" id="{65440A4D-4481-401A-AB5B-CC6120F217DF}"/>
              </a:ext>
            </a:extLst>
          </p:cNvPr>
          <p:cNvCxnSpPr>
            <a:cxnSpLocks/>
          </p:cNvCxnSpPr>
          <p:nvPr/>
        </p:nvCxnSpPr>
        <p:spPr>
          <a:xfrm flipV="1">
            <a:off x="5257800" y="1444150"/>
            <a:ext cx="3594100" cy="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7">
            <a:extLst>
              <a:ext uri="{FF2B5EF4-FFF2-40B4-BE49-F238E27FC236}">
                <a16:creationId xmlns:a16="http://schemas.microsoft.com/office/drawing/2014/main" id="{949359F0-E44E-4DD5-9FE2-8F8BE2A2B2C7}"/>
              </a:ext>
            </a:extLst>
          </p:cNvPr>
          <p:cNvCxnSpPr>
            <a:cxnSpLocks/>
          </p:cNvCxnSpPr>
          <p:nvPr/>
        </p:nvCxnSpPr>
        <p:spPr>
          <a:xfrm flipV="1">
            <a:off x="5308584" y="2802147"/>
            <a:ext cx="3111500" cy="195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7">
            <a:extLst>
              <a:ext uri="{FF2B5EF4-FFF2-40B4-BE49-F238E27FC236}">
                <a16:creationId xmlns:a16="http://schemas.microsoft.com/office/drawing/2014/main" id="{697F27F2-C3E8-493B-B43F-5C92E3350B2B}"/>
              </a:ext>
            </a:extLst>
          </p:cNvPr>
          <p:cNvCxnSpPr>
            <a:cxnSpLocks/>
          </p:cNvCxnSpPr>
          <p:nvPr/>
        </p:nvCxnSpPr>
        <p:spPr>
          <a:xfrm>
            <a:off x="6299495" y="4256301"/>
            <a:ext cx="28702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7">
            <a:extLst>
              <a:ext uri="{FF2B5EF4-FFF2-40B4-BE49-F238E27FC236}">
                <a16:creationId xmlns:a16="http://schemas.microsoft.com/office/drawing/2014/main" id="{36F9C649-2A0D-4D2C-BA89-407740FFC040}"/>
              </a:ext>
            </a:extLst>
          </p:cNvPr>
          <p:cNvCxnSpPr>
            <a:cxnSpLocks/>
          </p:cNvCxnSpPr>
          <p:nvPr/>
        </p:nvCxnSpPr>
        <p:spPr>
          <a:xfrm flipV="1">
            <a:off x="6299495" y="5750621"/>
            <a:ext cx="287025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7">
            <a:extLst>
              <a:ext uri="{FF2B5EF4-FFF2-40B4-BE49-F238E27FC236}">
                <a16:creationId xmlns:a16="http://schemas.microsoft.com/office/drawing/2014/main" id="{8B042FAC-9C8F-4A27-A3D5-EE13A630AC5A}"/>
              </a:ext>
            </a:extLst>
          </p:cNvPr>
          <p:cNvCxnSpPr>
            <a:cxnSpLocks/>
          </p:cNvCxnSpPr>
          <p:nvPr/>
        </p:nvCxnSpPr>
        <p:spPr>
          <a:xfrm flipV="1">
            <a:off x="5308584" y="1698185"/>
            <a:ext cx="3543316" cy="11235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7">
            <a:extLst>
              <a:ext uri="{FF2B5EF4-FFF2-40B4-BE49-F238E27FC236}">
                <a16:creationId xmlns:a16="http://schemas.microsoft.com/office/drawing/2014/main" id="{8105D000-11E6-4EBF-AA92-06EF21B63123}"/>
              </a:ext>
            </a:extLst>
          </p:cNvPr>
          <p:cNvCxnSpPr>
            <a:cxnSpLocks/>
          </p:cNvCxnSpPr>
          <p:nvPr/>
        </p:nvCxnSpPr>
        <p:spPr>
          <a:xfrm>
            <a:off x="5308584" y="2821715"/>
            <a:ext cx="3861164" cy="1103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57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010A62-2CCC-4478-B768-C0EA8F287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88" y="819417"/>
            <a:ext cx="7705156" cy="5799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4065A9-A45D-4DD1-A1EA-0BDBA63F9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52" y="1813560"/>
            <a:ext cx="6552074" cy="70243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8D001FA-BCED-456A-A282-ED95B66CE081}"/>
              </a:ext>
            </a:extLst>
          </p:cNvPr>
          <p:cNvSpPr/>
          <p:nvPr/>
        </p:nvSpPr>
        <p:spPr>
          <a:xfrm>
            <a:off x="2682949" y="203147"/>
            <a:ext cx="6826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Настраиваем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pre-commit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AF6B704-70D9-459E-B40B-2B63F4C87104}"/>
              </a:ext>
            </a:extLst>
          </p:cNvPr>
          <p:cNvSpPr/>
          <p:nvPr/>
        </p:nvSpPr>
        <p:spPr>
          <a:xfrm>
            <a:off x="6922126" y="1553711"/>
            <a:ext cx="5392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pre-commit</a:t>
            </a:r>
            <a:r>
              <a:rPr lang="ru-RU" dirty="0"/>
              <a:t> конфигурируется на уровне репозитория при помощи YAML-файла. Файл должен называться </a:t>
            </a:r>
            <a:r>
              <a:rPr lang="ru-RU" b="1" dirty="0"/>
              <a:t>.</a:t>
            </a:r>
            <a:r>
              <a:rPr lang="ru-RU" b="1" dirty="0" err="1"/>
              <a:t>pre-commit-config.yaml</a:t>
            </a:r>
            <a:r>
              <a:rPr lang="ru-RU" b="1" dirty="0"/>
              <a:t> </a:t>
            </a:r>
            <a:r>
              <a:rPr lang="ru-RU" dirty="0"/>
              <a:t>и находиться в корне репозитория.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9ED41DD-C8A7-46A7-AE25-5F8DAB6F97D3}"/>
              </a:ext>
            </a:extLst>
          </p:cNvPr>
          <p:cNvSpPr/>
          <p:nvPr/>
        </p:nvSpPr>
        <p:spPr>
          <a:xfrm>
            <a:off x="294490" y="437096"/>
            <a:ext cx="8645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Устанавливаем </a:t>
            </a:r>
            <a:r>
              <a:rPr lang="en-US" dirty="0"/>
              <a:t>pre-commit </a:t>
            </a:r>
            <a:r>
              <a:rPr lang="ru-RU" dirty="0"/>
              <a:t>глобально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CE05979-3EDA-4EA9-9080-CADBB622FC74}"/>
              </a:ext>
            </a:extLst>
          </p:cNvPr>
          <p:cNvSpPr/>
          <p:nvPr/>
        </p:nvSpPr>
        <p:spPr>
          <a:xfrm>
            <a:off x="294490" y="1399375"/>
            <a:ext cx="8645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Проверяем установку: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04C0F5-E14F-4EA3-87B1-CFF30E16D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52" y="2898130"/>
            <a:ext cx="11321811" cy="248831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7FE16E9-5F81-426E-BD9E-B9137D909DFB}"/>
              </a:ext>
            </a:extLst>
          </p:cNvPr>
          <p:cNvSpPr/>
          <p:nvPr/>
        </p:nvSpPr>
        <p:spPr>
          <a:xfrm>
            <a:off x="305862" y="2452776"/>
            <a:ext cx="8645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Генерируем конфиг по умолчанию: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1D12F0-3022-4C38-B41C-FB1D615B2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428" y="4949952"/>
            <a:ext cx="5531737" cy="1890891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DBBCE5-118E-4333-9F63-C1A486E82BC2}"/>
              </a:ext>
            </a:extLst>
          </p:cNvPr>
          <p:cNvSpPr/>
          <p:nvPr/>
        </p:nvSpPr>
        <p:spPr>
          <a:xfrm>
            <a:off x="455429" y="3222983"/>
            <a:ext cx="57901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Конфиг по умолчанию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проверяет наличие переноса строки в конце всех текстовых файлов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предупреждает об ошибка с пробелами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проверяет синтаксис </a:t>
            </a:r>
            <a:r>
              <a:rPr lang="en-US" dirty="0" err="1"/>
              <a:t>yaml</a:t>
            </a:r>
            <a:r>
              <a:rPr lang="en-US" dirty="0"/>
              <a:t> </a:t>
            </a:r>
            <a:r>
              <a:rPr lang="ru-RU" dirty="0"/>
              <a:t>файлов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предупреждает о добавлении больших файлов в </a:t>
            </a:r>
            <a:r>
              <a:rPr lang="ru-RU" dirty="0" err="1"/>
              <a:t>Git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D061CC5-FDBE-4B0B-9787-F9D500B2112E}"/>
              </a:ext>
            </a:extLst>
          </p:cNvPr>
          <p:cNvSpPr/>
          <p:nvPr/>
        </p:nvSpPr>
        <p:spPr>
          <a:xfrm>
            <a:off x="6030956" y="3253917"/>
            <a:ext cx="5963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Добавим в конфиг пару линтеров из других репозиториев: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9F26F87-2CF4-4A18-8A69-30D12BFB76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5826" y="3613746"/>
            <a:ext cx="5511371" cy="32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19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1054FE2-90C9-4238-9A7A-CC9CD837DF81}"/>
              </a:ext>
            </a:extLst>
          </p:cNvPr>
          <p:cNvSpPr/>
          <p:nvPr/>
        </p:nvSpPr>
        <p:spPr>
          <a:xfrm>
            <a:off x="2681073" y="24957"/>
            <a:ext cx="6826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Устанавливаем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pre-commit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014D9D-76CC-4AAE-BEE5-CA15311E5D98}"/>
              </a:ext>
            </a:extLst>
          </p:cNvPr>
          <p:cNvSpPr/>
          <p:nvPr/>
        </p:nvSpPr>
        <p:spPr>
          <a:xfrm>
            <a:off x="1814532" y="437096"/>
            <a:ext cx="8645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Теперь устанавливаем настроенный </a:t>
            </a:r>
            <a:r>
              <a:rPr lang="en-US" dirty="0"/>
              <a:t>pre-commit </a:t>
            </a:r>
            <a:r>
              <a:rPr lang="ru-RU" dirty="0"/>
              <a:t>для репозитория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898768-C22F-4F20-BD8C-E368FA4D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45" y="806428"/>
            <a:ext cx="10512423" cy="11864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AFC6F3-6895-499A-97E0-132B21DEF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88" y="2268603"/>
            <a:ext cx="7239777" cy="444479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4195BD-76A5-4059-8D41-927E3C46423F}"/>
              </a:ext>
            </a:extLst>
          </p:cNvPr>
          <p:cNvSpPr/>
          <p:nvPr/>
        </p:nvSpPr>
        <p:spPr>
          <a:xfrm>
            <a:off x="246989" y="1899271"/>
            <a:ext cx="8645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Замечаем, как похорошел наш </a:t>
            </a:r>
            <a:r>
              <a:rPr lang="en-US" dirty="0"/>
              <a:t>pre commit </a:t>
            </a:r>
            <a:r>
              <a:rPr lang="ru-RU" dirty="0"/>
              <a:t>хук при </a:t>
            </a:r>
            <a:r>
              <a:rPr lang="en-US" dirty="0"/>
              <a:t>pre-commit: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D451A3D-66AB-474A-AF7E-28809D1FF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765" y="3603695"/>
            <a:ext cx="4758257" cy="2589841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7026AAB-C365-4BE8-A4AE-58248E85FAF6}"/>
              </a:ext>
            </a:extLst>
          </p:cNvPr>
          <p:cNvSpPr/>
          <p:nvPr/>
        </p:nvSpPr>
        <p:spPr>
          <a:xfrm>
            <a:off x="7519533" y="2474484"/>
            <a:ext cx="4698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Примеры хуков при этом никуда не делись, </a:t>
            </a:r>
          </a:p>
          <a:p>
            <a:r>
              <a:rPr lang="ru-RU" dirty="0"/>
              <a:t>а предыдущая версия хука была переименована в </a:t>
            </a:r>
            <a:r>
              <a:rPr lang="en-US" b="1" dirty="0"/>
              <a:t>pre-</a:t>
            </a:r>
            <a:r>
              <a:rPr lang="en-US" b="1" dirty="0" err="1"/>
              <a:t>commit.legacy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78058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FB616C-33AE-4797-8AA3-C90AF82FBC98}"/>
              </a:ext>
            </a:extLst>
          </p:cNvPr>
          <p:cNvSpPr/>
          <p:nvPr/>
        </p:nvSpPr>
        <p:spPr>
          <a:xfrm>
            <a:off x="2536645" y="0"/>
            <a:ext cx="6826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Запускаем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pre-commit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эксплицитно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FA3BE54-D8AB-47CE-B9C9-4F75EC2806CC}"/>
              </a:ext>
            </a:extLst>
          </p:cNvPr>
          <p:cNvGrpSpPr/>
          <p:nvPr/>
        </p:nvGrpSpPr>
        <p:grpSpPr>
          <a:xfrm>
            <a:off x="51211" y="707442"/>
            <a:ext cx="9683497" cy="5874544"/>
            <a:chOff x="51211" y="707442"/>
            <a:chExt cx="9683497" cy="5874544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AE32AEBA-E493-4F9B-B83B-696A76E37074}"/>
                </a:ext>
              </a:extLst>
            </p:cNvPr>
            <p:cNvGrpSpPr/>
            <p:nvPr/>
          </p:nvGrpSpPr>
          <p:grpSpPr>
            <a:xfrm>
              <a:off x="51211" y="707442"/>
              <a:ext cx="9683497" cy="5874544"/>
              <a:chOff x="51211" y="707442"/>
              <a:chExt cx="9683497" cy="5874544"/>
            </a:xfrm>
          </p:grpSpPr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0FB3B11A-C22D-4249-B3B0-CF8555E3BA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11" y="4457911"/>
                <a:ext cx="9629775" cy="2124075"/>
              </a:xfrm>
              <a:prstGeom prst="rect">
                <a:avLst/>
              </a:prstGeom>
            </p:spPr>
          </p:pic>
          <p:pic>
            <p:nvPicPr>
              <p:cNvPr id="5" name="Рисунок 4">
                <a:extLst>
                  <a:ext uri="{FF2B5EF4-FFF2-40B4-BE49-F238E27FC236}">
                    <a16:creationId xmlns:a16="http://schemas.microsoft.com/office/drawing/2014/main" id="{6CA5FC6F-682E-451B-B4A8-A6C34DBF9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11" y="707442"/>
                <a:ext cx="7172325" cy="3771900"/>
              </a:xfrm>
              <a:prstGeom prst="rect">
                <a:avLst/>
              </a:prstGeom>
            </p:spPr>
          </p:pic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id="{318AFC17-76CE-4CE4-877F-07DD01F69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3536" y="4457911"/>
                <a:ext cx="2511172" cy="2124074"/>
              </a:xfrm>
              <a:prstGeom prst="rect">
                <a:avLst/>
              </a:prstGeom>
            </p:spPr>
          </p:pic>
        </p:grp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79FAEE2B-E50F-4C66-8BE8-265E52454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634" y="6312693"/>
              <a:ext cx="94297" cy="136207"/>
            </a:xfrm>
            <a:prstGeom prst="rect">
              <a:avLst/>
            </a:prstGeom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E1431A2-182D-4823-85D5-17EC92307184}"/>
              </a:ext>
            </a:extLst>
          </p:cNvPr>
          <p:cNvSpPr/>
          <p:nvPr/>
        </p:nvSpPr>
        <p:spPr>
          <a:xfrm>
            <a:off x="7384256" y="572479"/>
            <a:ext cx="44690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При первом запуске </a:t>
            </a:r>
            <a:r>
              <a:rPr lang="ru-RU" altLang="ru-RU" dirty="0" err="1"/>
              <a:t>pre-commit</a:t>
            </a:r>
            <a:r>
              <a:rPr lang="ru-RU" altLang="ru-RU" dirty="0"/>
              <a:t> скачает и </a:t>
            </a:r>
            <a:r>
              <a:rPr lang="ru-RU" altLang="ru-RU" dirty="0" err="1"/>
              <a:t>закеширует</a:t>
            </a:r>
            <a:r>
              <a:rPr lang="ru-RU" altLang="ru-RU" dirty="0"/>
              <a:t> все файлы, необходимые для выполнения проверок. Для проверок, которые написаны на </a:t>
            </a:r>
            <a:r>
              <a:rPr lang="ru-RU" altLang="ru-RU" dirty="0" err="1"/>
              <a:t>Python</a:t>
            </a:r>
            <a:r>
              <a:rPr lang="ru-RU" altLang="ru-RU" dirty="0"/>
              <a:t>, будут созданы изолированные виртуальные окружения, так что они никак не будут зависеть от виртуального окружения проекта. Первый раз из-за скачивания зависимостей эта команда может выполняться достаточно долго.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324C18F-F4B4-48C6-896C-1110A617BB90}"/>
              </a:ext>
            </a:extLst>
          </p:cNvPr>
          <p:cNvSpPr/>
          <p:nvPr/>
        </p:nvSpPr>
        <p:spPr>
          <a:xfrm>
            <a:off x="7384256" y="3400621"/>
            <a:ext cx="4469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В итоге видим, что при проверке </a:t>
            </a:r>
            <a:r>
              <a:rPr lang="en-US" altLang="ru-RU" dirty="0"/>
              <a:t>pre-commit</a:t>
            </a:r>
            <a:r>
              <a:rPr lang="ru-RU" altLang="ru-RU" dirty="0"/>
              <a:t> поправил 2 файла.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На название файла не в </a:t>
            </a:r>
            <a:r>
              <a:rPr lang="en-US" altLang="ru-RU" dirty="0"/>
              <a:t>ASCII-</a:t>
            </a:r>
            <a:r>
              <a:rPr lang="ru-RU" altLang="ru-RU" dirty="0"/>
              <a:t>кодировке он ругаться не стал, потому что в текущем конфиге</a:t>
            </a:r>
            <a:r>
              <a:rPr lang="en-US" altLang="ru-RU" dirty="0"/>
              <a:t> </a:t>
            </a:r>
            <a:r>
              <a:rPr lang="ru-RU" altLang="ru-RU" dirty="0"/>
              <a:t>проверку такого условия мы не проводили.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C47739E-B9A1-43DB-A0FE-C944A58B195D}"/>
              </a:ext>
            </a:extLst>
          </p:cNvPr>
          <p:cNvSpPr/>
          <p:nvPr/>
        </p:nvSpPr>
        <p:spPr>
          <a:xfrm>
            <a:off x="7384256" y="5120767"/>
            <a:ext cx="4469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Мы выполнили установку </a:t>
            </a:r>
            <a:r>
              <a:rPr lang="en-US" altLang="ru-RU" dirty="0"/>
              <a:t>pre-commit </a:t>
            </a:r>
            <a:r>
              <a:rPr lang="ru-RU" altLang="ru-RU" dirty="0"/>
              <a:t>и его настройку для нашего репозитория, а также вручную запустили проверку и убедились, что она сработала. Теперь можно забыть о существовании </a:t>
            </a:r>
            <a:r>
              <a:rPr lang="en-US" altLang="ru-RU" dirty="0"/>
              <a:t>pre-commit</a:t>
            </a:r>
            <a:r>
              <a:rPr lang="ru-RU" alt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108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9FF591-0E96-4A12-9B9A-D26297B30446}"/>
              </a:ext>
            </a:extLst>
          </p:cNvPr>
          <p:cNvSpPr/>
          <p:nvPr/>
        </p:nvSpPr>
        <p:spPr>
          <a:xfrm>
            <a:off x="2682949" y="203147"/>
            <a:ext cx="6826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Коммитим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с включенным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pre-commit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701468-93A4-4458-B5B3-1AF680B6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8" y="2328293"/>
            <a:ext cx="12100622" cy="434073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CAEE028-2F61-42FB-9CBF-17C0FD0ECA02}"/>
              </a:ext>
            </a:extLst>
          </p:cNvPr>
          <p:cNvSpPr/>
          <p:nvPr/>
        </p:nvSpPr>
        <p:spPr>
          <a:xfrm>
            <a:off x="1137098" y="1127964"/>
            <a:ext cx="9917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Теперь при каждом </a:t>
            </a:r>
            <a:r>
              <a:rPr lang="ru-RU" altLang="ru-RU" dirty="0" err="1"/>
              <a:t>коммите</a:t>
            </a:r>
            <a:r>
              <a:rPr lang="ru-RU" altLang="ru-RU" dirty="0"/>
              <a:t> будет запускаться достаточно обширный набор проверок вносимых в проект изменений, который нам не пришлось прописывать вручную.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Заметим, что </a:t>
            </a:r>
            <a:r>
              <a:rPr lang="en-US" altLang="ru-RU" dirty="0"/>
              <a:t>pre-commit </a:t>
            </a:r>
            <a:r>
              <a:rPr lang="ru-RU" altLang="ru-RU" dirty="0"/>
              <a:t>нашел проблему в файле со своими настройками и исправил ее самостоятельно. </a:t>
            </a:r>
          </a:p>
        </p:txBody>
      </p:sp>
    </p:spTree>
    <p:extLst>
      <p:ext uri="{BB962C8B-B14F-4D97-AF65-F5344CB8AC3E}">
        <p14:creationId xmlns:p14="http://schemas.microsoft.com/office/powerpoint/2010/main" val="2909870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23D785-A53D-465D-B823-A25D313780AB}"/>
              </a:ext>
            </a:extLst>
          </p:cNvPr>
          <p:cNvSpPr/>
          <p:nvPr/>
        </p:nvSpPr>
        <p:spPr>
          <a:xfrm>
            <a:off x="2682949" y="203147"/>
            <a:ext cx="6826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UI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для работы с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git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9EC0B-C1A2-4EF6-AFFB-2CC5958B5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96" y="963567"/>
            <a:ext cx="4308715" cy="27798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36FDC5-2CC9-4C7A-8142-041BCBCDE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961" y="1061514"/>
            <a:ext cx="3363447" cy="28969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EEEFF8-24F8-4AE7-8D93-107A7CB62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021" y="1568218"/>
            <a:ext cx="4319018" cy="27798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7E9C6F-DD14-4C4D-97E8-CC9CC0335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946" y="4232418"/>
            <a:ext cx="2545217" cy="23848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241272-ED53-45B7-9382-E58ADC5155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7163" y="4880912"/>
            <a:ext cx="6659842" cy="1736394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F7A3CCE-5DF3-4CA1-85E5-4E32DFDB8BFA}"/>
              </a:ext>
            </a:extLst>
          </p:cNvPr>
          <p:cNvSpPr/>
          <p:nvPr/>
        </p:nvSpPr>
        <p:spPr>
          <a:xfrm>
            <a:off x="1671946" y="692182"/>
            <a:ext cx="1446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Git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Gui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862F7F2-CFFE-4862-BD4E-561AC0B8D62F}"/>
              </a:ext>
            </a:extLst>
          </p:cNvPr>
          <p:cNvSpPr/>
          <p:nvPr/>
        </p:nvSpPr>
        <p:spPr>
          <a:xfrm>
            <a:off x="7547084" y="565805"/>
            <a:ext cx="2516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Github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Desktop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CE3C99E-7902-4D90-B4A4-29CB3A35C035}"/>
              </a:ext>
            </a:extLst>
          </p:cNvPr>
          <p:cNvSpPr/>
          <p:nvPr/>
        </p:nvSpPr>
        <p:spPr>
          <a:xfrm>
            <a:off x="5514746" y="4357692"/>
            <a:ext cx="35926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Pycharm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Git Plugin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3497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C6AD4-24E3-43F7-B305-0948A122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218821"/>
            <a:ext cx="10515600" cy="1325563"/>
          </a:xfrm>
        </p:spPr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EE340-F84D-4259-82B3-9191E2521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538"/>
            <a:ext cx="10515600" cy="47994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Git</a:t>
            </a:r>
            <a:r>
              <a:rPr lang="ru-RU" dirty="0"/>
              <a:t> позволяет хранить историю проекта в виде набора изменений в фиксированные точки времени.</a:t>
            </a:r>
          </a:p>
          <a:p>
            <a:r>
              <a:rPr lang="ru-RU" dirty="0"/>
              <a:t>Его распределенная природа позволяет хранить историю сразу в нескольких местах и синхронизировать ее.</a:t>
            </a:r>
          </a:p>
          <a:p>
            <a:r>
              <a:rPr lang="ru-RU" dirty="0"/>
              <a:t>Для работы в команде требуется создавать ветки, чтобы удобно работать с несколькими версиями кода. </a:t>
            </a:r>
          </a:p>
          <a:p>
            <a:r>
              <a:rPr lang="ru-RU" dirty="0"/>
              <a:t>При </a:t>
            </a:r>
            <a:r>
              <a:rPr lang="ru-RU" dirty="0" err="1"/>
              <a:t>мерже</a:t>
            </a:r>
            <a:r>
              <a:rPr lang="ru-RU" dirty="0"/>
              <a:t> веток могут возникать конфликты версий кода, которые необходимо разрешать.</a:t>
            </a:r>
          </a:p>
          <a:p>
            <a:r>
              <a:rPr lang="ru-RU" dirty="0"/>
              <a:t>В </a:t>
            </a:r>
            <a:r>
              <a:rPr lang="en-US" dirty="0"/>
              <a:t>git </a:t>
            </a:r>
            <a:r>
              <a:rPr lang="ru-RU" dirty="0"/>
              <a:t>есть возможность запускать произвольный код на разных этапах его работы – </a:t>
            </a:r>
            <a:r>
              <a:rPr lang="en-US" dirty="0"/>
              <a:t>git hooks</a:t>
            </a:r>
            <a:r>
              <a:rPr lang="ru-RU" dirty="0"/>
              <a:t>. Например, можно запускать проверки качества кода перед </a:t>
            </a:r>
            <a:r>
              <a:rPr lang="ru-RU" dirty="0" err="1"/>
              <a:t>коммитом</a:t>
            </a:r>
            <a:r>
              <a:rPr lang="ru-RU" dirty="0"/>
              <a:t> – </a:t>
            </a:r>
            <a:r>
              <a:rPr lang="en-US" dirty="0"/>
              <a:t>pre-commit hooks</a:t>
            </a:r>
            <a:r>
              <a:rPr lang="ru-RU" dirty="0"/>
              <a:t>, чтобы некачественный код не попадал в репозиторий в принципе.</a:t>
            </a:r>
          </a:p>
          <a:p>
            <a:r>
              <a:rPr lang="ru-RU" dirty="0"/>
              <a:t>Существуют библиотеки для автоматизации </a:t>
            </a:r>
            <a:r>
              <a:rPr lang="en-US" dirty="0"/>
              <a:t>pre-commit </a:t>
            </a:r>
            <a:r>
              <a:rPr lang="ru-RU" dirty="0"/>
              <a:t>проверок, которые облегчают их написание</a:t>
            </a:r>
          </a:p>
          <a:p>
            <a:r>
              <a:rPr lang="ru-RU" dirty="0"/>
              <a:t>С</a:t>
            </a:r>
            <a:r>
              <a:rPr lang="en-US" dirty="0"/>
              <a:t> git </a:t>
            </a:r>
            <a:r>
              <a:rPr lang="ru-RU" dirty="0"/>
              <a:t>можно работать как через командную строку, так и через плагины в </a:t>
            </a:r>
            <a:r>
              <a:rPr lang="en-US" dirty="0"/>
              <a:t>IDE</a:t>
            </a:r>
            <a:r>
              <a:rPr lang="ru-RU" dirty="0"/>
              <a:t> или приложения с </a:t>
            </a:r>
            <a:r>
              <a:rPr lang="en-US" dirty="0"/>
              <a:t>UI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88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4F4A1-49FA-4E86-8924-60EC6B6E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377317"/>
            <a:ext cx="9817608" cy="711708"/>
          </a:xfrm>
        </p:spPr>
        <p:txBody>
          <a:bodyPr/>
          <a:lstStyle/>
          <a:p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Туториал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dirty="0">
                <a:solidFill>
                  <a:schemeClr val="bg2"/>
                </a:solidFill>
              </a:rPr>
              <a:t>для самых маленьких или забывчивых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781FD-7F76-472D-8DBC-377A95095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18" y="1548992"/>
            <a:ext cx="10086082" cy="3990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06BA8-B21C-4DD6-A3F9-8DCE0A92DC22}"/>
              </a:ext>
            </a:extLst>
          </p:cNvPr>
          <p:cNvSpPr txBox="1"/>
          <p:nvPr/>
        </p:nvSpPr>
        <p:spPr>
          <a:xfrm>
            <a:off x="565604" y="5693664"/>
            <a:ext cx="5599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/>
              <a:t>Вопросы, на которые код не дает ответа: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Какие изменения происходили в коде?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Когда происходили изменения в коде?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54624" y="600144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Кто вносил изменения в код?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Какова была цель внесения изменений в код?</a:t>
            </a:r>
          </a:p>
        </p:txBody>
      </p:sp>
    </p:spTree>
    <p:extLst>
      <p:ext uri="{BB962C8B-B14F-4D97-AF65-F5344CB8AC3E}">
        <p14:creationId xmlns:p14="http://schemas.microsoft.com/office/powerpoint/2010/main" val="263269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7B032E7-06B5-49DE-8CC9-27F3CD5A2B13}"/>
              </a:ext>
            </a:extLst>
          </p:cNvPr>
          <p:cNvSpPr/>
          <p:nvPr/>
        </p:nvSpPr>
        <p:spPr>
          <a:xfrm>
            <a:off x="450575" y="1814249"/>
            <a:ext cx="117414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          - распределенная система для хранения коллективной истории изменений всех файлов в проекте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Хранит наборы изменений, по которым можно восстановить содержимое файла в любой момент времени,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Законченные наборы изменений создает разработчик тогда, когда посчитает нужным,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«Распределенная» означает, что наборы изменений можно хранить сразу в нескольких местах.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AC1BBD-6124-4B7A-883E-E880E0CA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1975511"/>
            <a:ext cx="836613" cy="454791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5AE585-3B11-4619-BB0A-E98608FA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418465"/>
            <a:ext cx="5336667" cy="6705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</a:t>
            </a:r>
            <a:r>
              <a:rPr lang="ru-RU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такое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692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6304" y="1165246"/>
            <a:ext cx="3306382" cy="474650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C7E4C-2E7D-4F67-B9A2-4115487A9D79}"/>
              </a:ext>
            </a:extLst>
          </p:cNvPr>
          <p:cNvSpPr txBox="1"/>
          <p:nvPr/>
        </p:nvSpPr>
        <p:spPr>
          <a:xfrm>
            <a:off x="5426896" y="133993"/>
            <a:ext cx="6592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Рассмотрим эволюцию кода из примера ранее: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992B355-7B89-454C-8B98-38AB0B39D5AF}"/>
              </a:ext>
            </a:extLst>
          </p:cNvPr>
          <p:cNvSpPr/>
          <p:nvPr/>
        </p:nvSpPr>
        <p:spPr>
          <a:xfrm>
            <a:off x="5611622" y="773926"/>
            <a:ext cx="6223508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first_function</a:t>
            </a: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(first</a:t>
            </a:r>
            <a:r>
              <a:rPr lang="en-US" sz="16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second):</a:t>
            </a:r>
            <a:b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first*second+10</a:t>
            </a:r>
            <a:endParaRPr lang="ru-RU" sz="16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1EE96B8-0D2C-4E4B-B268-523868229517}"/>
              </a:ext>
            </a:extLst>
          </p:cNvPr>
          <p:cNvSpPr/>
          <p:nvPr/>
        </p:nvSpPr>
        <p:spPr>
          <a:xfrm>
            <a:off x="5611622" y="1495599"/>
            <a:ext cx="6223508" cy="11798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first_function</a:t>
            </a: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(first</a:t>
            </a:r>
            <a:r>
              <a:rPr lang="en-US" sz="16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second):</a:t>
            </a:r>
            <a:b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first*second + 10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+++ def </a:t>
            </a:r>
            <a:r>
              <a:rPr lang="en-US" sz="16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second_function</a:t>
            </a:r>
            <a:r>
              <a:rPr lang="en-US" sz="16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(first):</a:t>
            </a:r>
            <a:br>
              <a:rPr lang="en-US" sz="16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+++     return first + 1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2151942-DBF0-45F7-91E8-6B5CB7FA7305}"/>
              </a:ext>
            </a:extLst>
          </p:cNvPr>
          <p:cNvSpPr/>
          <p:nvPr/>
        </p:nvSpPr>
        <p:spPr>
          <a:xfrm>
            <a:off x="5611622" y="2812307"/>
            <a:ext cx="6223508" cy="18158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+++ # There is a reason for this code to exist</a:t>
            </a:r>
            <a:b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first_function</a:t>
            </a: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(first</a:t>
            </a:r>
            <a:r>
              <a:rPr lang="en-US" sz="16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second):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    first*second + 10</a:t>
            </a:r>
            <a:b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+++    return </a:t>
            </a:r>
            <a:r>
              <a:rPr lang="en-US" sz="16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first+second</a:t>
            </a:r>
            <a:r>
              <a:rPr lang="ru-RU" sz="16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second_function</a:t>
            </a: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(first):</a:t>
            </a:r>
            <a:b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+ </a:t>
            </a:r>
            <a:r>
              <a:rPr lang="en-US" sz="16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32DBAA2-3476-47CF-948A-B1F3A2859E74}"/>
              </a:ext>
            </a:extLst>
          </p:cNvPr>
          <p:cNvSpPr/>
          <p:nvPr/>
        </p:nvSpPr>
        <p:spPr>
          <a:xfrm>
            <a:off x="5611622" y="4765087"/>
            <a:ext cx="6223508" cy="1673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There is a reason for this code to exist</a:t>
            </a:r>
            <a:b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first_function</a:t>
            </a: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(first</a:t>
            </a:r>
            <a:r>
              <a:rPr lang="en-US" sz="16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second):</a:t>
            </a:r>
            <a:b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6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first+second</a:t>
            </a:r>
            <a:b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second_function</a:t>
            </a: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(first):</a:t>
            </a:r>
            <a:b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6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+ </a:t>
            </a:r>
            <a:r>
              <a:rPr lang="en-US" sz="16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65CA2-1E00-4EEE-8385-5275CE356E30}"/>
              </a:ext>
            </a:extLst>
          </p:cNvPr>
          <p:cNvSpPr txBox="1"/>
          <p:nvPr/>
        </p:nvSpPr>
        <p:spPr>
          <a:xfrm>
            <a:off x="3374748" y="795914"/>
            <a:ext cx="21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Исходное состояние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4B6B4D-A903-414C-A49E-2A28C62DCE6C}"/>
              </a:ext>
            </a:extLst>
          </p:cNvPr>
          <p:cNvSpPr txBox="1"/>
          <p:nvPr/>
        </p:nvSpPr>
        <p:spPr>
          <a:xfrm>
            <a:off x="3434188" y="1844659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Первое изменение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D61BA-B4A0-4C23-A952-B5094137331A}"/>
              </a:ext>
            </a:extLst>
          </p:cNvPr>
          <p:cNvSpPr txBox="1"/>
          <p:nvPr/>
        </p:nvSpPr>
        <p:spPr>
          <a:xfrm>
            <a:off x="3452686" y="3581006"/>
            <a:ext cx="20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Второе изменение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3EC8DB-C644-4494-9417-D512EF9F6943}"/>
              </a:ext>
            </a:extLst>
          </p:cNvPr>
          <p:cNvSpPr txBox="1"/>
          <p:nvPr/>
        </p:nvSpPr>
        <p:spPr>
          <a:xfrm>
            <a:off x="3908292" y="5727081"/>
            <a:ext cx="111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D4818-DAEE-46D2-825F-163085E2DBF7}"/>
              </a:ext>
            </a:extLst>
          </p:cNvPr>
          <p:cNvSpPr txBox="1"/>
          <p:nvPr/>
        </p:nvSpPr>
        <p:spPr>
          <a:xfrm>
            <a:off x="4283779" y="135870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BFF33-A7AF-4FBD-B438-671FB37BE400}"/>
              </a:ext>
            </a:extLst>
          </p:cNvPr>
          <p:cNvSpPr txBox="1"/>
          <p:nvPr/>
        </p:nvSpPr>
        <p:spPr>
          <a:xfrm>
            <a:off x="4283779" y="2634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E53A8F-1EC3-4855-A55E-9EE13AFC2C03}"/>
              </a:ext>
            </a:extLst>
          </p:cNvPr>
          <p:cNvSpPr txBox="1"/>
          <p:nvPr/>
        </p:nvSpPr>
        <p:spPr>
          <a:xfrm>
            <a:off x="4289148" y="467260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=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47B33308-58D5-40A9-983C-D2FE39EF83A1}"/>
              </a:ext>
            </a:extLst>
          </p:cNvPr>
          <p:cNvSpPr txBox="1">
            <a:spLocks/>
          </p:cNvSpPr>
          <p:nvPr/>
        </p:nvSpPr>
        <p:spPr>
          <a:xfrm>
            <a:off x="243137" y="1343514"/>
            <a:ext cx="3191050" cy="3852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sz="7200" dirty="0"/>
              <a:t>Законченные наборы изменений называются </a:t>
            </a:r>
            <a:r>
              <a:rPr lang="en-US" sz="7200" b="1" dirty="0"/>
              <a:t>commit</a:t>
            </a:r>
            <a:r>
              <a:rPr lang="ru-RU" sz="7200" dirty="0"/>
              <a:t>.</a:t>
            </a:r>
            <a:br>
              <a:rPr lang="ru-RU" sz="7200" dirty="0"/>
            </a:br>
            <a:r>
              <a:rPr lang="ru-RU" sz="7200" dirty="0" err="1"/>
              <a:t>Коммиты</a:t>
            </a:r>
            <a:r>
              <a:rPr lang="ru-RU" sz="7200" dirty="0"/>
              <a:t> объединятся в ветки (</a:t>
            </a:r>
            <a:r>
              <a:rPr lang="en-US" sz="7200" b="1" dirty="0"/>
              <a:t>branch</a:t>
            </a:r>
            <a:r>
              <a:rPr lang="ru-RU" sz="7200" dirty="0"/>
              <a:t>)</a:t>
            </a:r>
            <a:r>
              <a:rPr lang="en-US" sz="7200" dirty="0"/>
              <a:t>.</a:t>
            </a:r>
            <a:endParaRPr lang="ru-RU" sz="72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sz="7200" dirty="0"/>
              <a:t>Каждый </a:t>
            </a:r>
            <a:r>
              <a:rPr lang="ru-RU" sz="7200" dirty="0" err="1"/>
              <a:t>коммит</a:t>
            </a:r>
            <a:r>
              <a:rPr lang="ru-RU" sz="7200" dirty="0"/>
              <a:t> содержит:</a:t>
            </a:r>
          </a:p>
          <a:p>
            <a:pPr marL="285750" indent="-285750">
              <a:lnSpc>
                <a:spcPct val="120000"/>
              </a:lnSpc>
            </a:pPr>
            <a:r>
              <a:rPr lang="ru-RU" sz="7200" dirty="0"/>
              <a:t>Уникальное имя</a:t>
            </a:r>
          </a:p>
          <a:p>
            <a:pPr marL="285750" indent="-285750">
              <a:lnSpc>
                <a:spcPct val="120000"/>
              </a:lnSpc>
            </a:pPr>
            <a:r>
              <a:rPr lang="ru-RU" sz="7200" dirty="0"/>
              <a:t>Дату и время создания</a:t>
            </a:r>
          </a:p>
          <a:p>
            <a:pPr marL="285750" indent="-285750">
              <a:lnSpc>
                <a:spcPct val="120000"/>
              </a:lnSpc>
            </a:pPr>
            <a:r>
              <a:rPr lang="ru-RU" sz="7200" dirty="0"/>
              <a:t>Авторов</a:t>
            </a:r>
          </a:p>
          <a:p>
            <a:pPr marL="285750" indent="-285750">
              <a:lnSpc>
                <a:spcPct val="120000"/>
              </a:lnSpc>
            </a:pPr>
            <a:r>
              <a:rPr lang="ru-RU" sz="7200" dirty="0"/>
              <a:t>Пояснительное сообщение</a:t>
            </a:r>
          </a:p>
          <a:p>
            <a:pPr marL="285750" indent="-285750">
              <a:lnSpc>
                <a:spcPct val="120000"/>
              </a:lnSpc>
            </a:pPr>
            <a:r>
              <a:rPr lang="ru-RU" sz="7200" dirty="0"/>
              <a:t>Непустой набор изменений </a:t>
            </a:r>
            <a:br>
              <a:rPr lang="ru-RU" sz="7200" dirty="0"/>
            </a:br>
            <a:r>
              <a:rPr lang="ru-RU" sz="7200" dirty="0"/>
              <a:t>с прошлого </a:t>
            </a:r>
            <a:r>
              <a:rPr lang="ru-RU" sz="7200" dirty="0" err="1"/>
              <a:t>коммита</a:t>
            </a:r>
            <a:endParaRPr lang="ru-RU" sz="7200" dirty="0"/>
          </a:p>
          <a:p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531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34"/>
          <p:cNvSpPr/>
          <p:nvPr/>
        </p:nvSpPr>
        <p:spPr>
          <a:xfrm>
            <a:off x="6086623" y="999628"/>
            <a:ext cx="5770856" cy="967429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988716" y="990813"/>
            <a:ext cx="4308910" cy="7748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8460A-C71F-499A-9D34-8C3CA37E0C5B}"/>
              </a:ext>
            </a:extLst>
          </p:cNvPr>
          <p:cNvSpPr txBox="1"/>
          <p:nvPr/>
        </p:nvSpPr>
        <p:spPr>
          <a:xfrm>
            <a:off x="227013" y="261213"/>
            <a:ext cx="7120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Инициализируем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репозиторий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ABF9B7E-E96C-44CB-BDF9-C7C1487C640B}"/>
              </a:ext>
            </a:extLst>
          </p:cNvPr>
          <p:cNvGrpSpPr/>
          <p:nvPr/>
        </p:nvGrpSpPr>
        <p:grpSpPr>
          <a:xfrm>
            <a:off x="199720" y="964616"/>
            <a:ext cx="11848404" cy="5673701"/>
            <a:chOff x="391661" y="998483"/>
            <a:chExt cx="11848404" cy="5673701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1CD33092-FE06-485A-9FC2-DCD100960E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72"/>
            <a:stretch/>
          </p:blipFill>
          <p:spPr>
            <a:xfrm>
              <a:off x="391661" y="2132998"/>
              <a:ext cx="11848404" cy="4539186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6337E0A8-276E-4F1B-9742-6AA01BEE4830}"/>
                </a:ext>
              </a:extLst>
            </p:cNvPr>
            <p:cNvSpPr/>
            <p:nvPr/>
          </p:nvSpPr>
          <p:spPr>
            <a:xfrm>
              <a:off x="7031429" y="2132998"/>
              <a:ext cx="687213" cy="2641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D80FDB-1085-4270-9DA7-6BBF6F355C10}"/>
                </a:ext>
              </a:extLst>
            </p:cNvPr>
            <p:cNvSpPr txBox="1"/>
            <p:nvPr/>
          </p:nvSpPr>
          <p:spPr>
            <a:xfrm>
              <a:off x="1333570" y="1082027"/>
              <a:ext cx="40030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/>
                <a:t>Инициализируем текущий каталог </a:t>
              </a:r>
            </a:p>
            <a:p>
              <a:r>
                <a:rPr lang="ru-RU" sz="2000" dirty="0"/>
                <a:t>как новый репозиторий с кодом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901E5923-F2F8-4088-9B03-B4A5BA70E78D}"/>
                </a:ext>
              </a:extLst>
            </p:cNvPr>
            <p:cNvSpPr/>
            <p:nvPr/>
          </p:nvSpPr>
          <p:spPr>
            <a:xfrm>
              <a:off x="7031429" y="2695040"/>
              <a:ext cx="698261" cy="3552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B78ADE70-3145-4C11-824C-00616A976B97}"/>
                </a:ext>
              </a:extLst>
            </p:cNvPr>
            <p:cNvSpPr/>
            <p:nvPr/>
          </p:nvSpPr>
          <p:spPr>
            <a:xfrm>
              <a:off x="6998422" y="3301829"/>
              <a:ext cx="720220" cy="3531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DAE128-CA96-4FBA-A677-BDB8E7A80002}"/>
                </a:ext>
              </a:extLst>
            </p:cNvPr>
            <p:cNvSpPr txBox="1"/>
            <p:nvPr/>
          </p:nvSpPr>
          <p:spPr>
            <a:xfrm>
              <a:off x="6315863" y="998483"/>
              <a:ext cx="57335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/>
                <a:t>Смотрим историю </a:t>
              </a:r>
              <a:r>
                <a:rPr lang="ru-RU" sz="2000" dirty="0" err="1"/>
                <a:t>коммитов</a:t>
              </a:r>
              <a:r>
                <a:rPr lang="ru-RU" sz="2000" dirty="0"/>
                <a:t> – там пока что пусто</a:t>
              </a:r>
            </a:p>
            <a:p>
              <a:r>
                <a:rPr lang="ru-RU" sz="2000" dirty="0"/>
                <a:t>Смотрим статус репозитория – он сообщает нам, </a:t>
              </a:r>
            </a:p>
            <a:p>
              <a:r>
                <a:rPr lang="ru-RU" sz="2000" dirty="0"/>
                <a:t>что </a:t>
              </a:r>
              <a:r>
                <a:rPr lang="ru-RU" sz="2000" dirty="0" err="1"/>
                <a:t>коммитов</a:t>
              </a:r>
              <a:r>
                <a:rPr lang="ru-RU" sz="2000" dirty="0"/>
                <a:t> нет и есть не отслеживаемые файлы</a:t>
              </a:r>
            </a:p>
          </p:txBody>
        </p:sp>
      </p:grpSp>
      <p:cxnSp>
        <p:nvCxnSpPr>
          <p:cNvPr id="13" name="Соединительная линия уступом 12"/>
          <p:cNvCxnSpPr>
            <a:stCxn id="6" idx="1"/>
            <a:endCxn id="12" idx="2"/>
          </p:cNvCxnSpPr>
          <p:nvPr/>
        </p:nvCxnSpPr>
        <p:spPr>
          <a:xfrm rot="10800000">
            <a:off x="3143172" y="1756047"/>
            <a:ext cx="3696317" cy="47516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17" idx="3"/>
            <a:endCxn id="26" idx="3"/>
          </p:cNvCxnSpPr>
          <p:nvPr/>
        </p:nvCxnSpPr>
        <p:spPr>
          <a:xfrm flipV="1">
            <a:off x="7537749" y="1472448"/>
            <a:ext cx="4319730" cy="1366328"/>
          </a:xfrm>
          <a:prstGeom prst="bentConnector3">
            <a:avLst>
              <a:gd name="adj1" fmla="val 10529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18" idx="3"/>
            <a:endCxn id="26" idx="2"/>
          </p:cNvCxnSpPr>
          <p:nvPr/>
        </p:nvCxnSpPr>
        <p:spPr>
          <a:xfrm flipV="1">
            <a:off x="7526701" y="1980279"/>
            <a:ext cx="1464000" cy="146424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75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7700211" y="3705838"/>
            <a:ext cx="4308910" cy="101246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592295" y="2543643"/>
            <a:ext cx="4416826" cy="6463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562226" y="1698396"/>
            <a:ext cx="4567657" cy="61989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592294" y="1245474"/>
            <a:ext cx="4543986" cy="3246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585897" y="0"/>
            <a:ext cx="4240343" cy="113226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AF0D73-C825-4A06-B1B4-7C64E24D9CD2}"/>
              </a:ext>
            </a:extLst>
          </p:cNvPr>
          <p:cNvSpPr txBox="1"/>
          <p:nvPr/>
        </p:nvSpPr>
        <p:spPr>
          <a:xfrm>
            <a:off x="7555829" y="-44600"/>
            <a:ext cx="427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Начинаем отслеживать изменения </a:t>
            </a:r>
            <a:endParaRPr lang="en-US" dirty="0"/>
          </a:p>
          <a:p>
            <a:r>
              <a:rPr lang="ru-RU" dirty="0"/>
              <a:t>в файле </a:t>
            </a:r>
            <a:r>
              <a:rPr lang="en-US" i="1" dirty="0"/>
              <a:t>main.py</a:t>
            </a:r>
            <a:r>
              <a:rPr lang="ru-RU" i="1" dirty="0"/>
              <a:t> </a:t>
            </a:r>
          </a:p>
          <a:p>
            <a:r>
              <a:rPr lang="ru-RU" dirty="0"/>
              <a:t>Набор изменений, не зафиксированный</a:t>
            </a:r>
            <a:endParaRPr lang="en-US" dirty="0"/>
          </a:p>
          <a:p>
            <a:r>
              <a:rPr lang="ru-RU" dirty="0"/>
              <a:t> </a:t>
            </a:r>
            <a:r>
              <a:rPr lang="ru-RU" dirty="0" err="1"/>
              <a:t>коммитом</a:t>
            </a:r>
            <a:r>
              <a:rPr lang="ru-RU" dirty="0"/>
              <a:t>, называется</a:t>
            </a:r>
            <a:r>
              <a:rPr lang="en-US" dirty="0"/>
              <a:t> </a:t>
            </a:r>
            <a:r>
              <a:rPr lang="en-US" b="1" dirty="0"/>
              <a:t>staging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8460A-C71F-499A-9D34-8C3CA37E0C5B}"/>
              </a:ext>
            </a:extLst>
          </p:cNvPr>
          <p:cNvSpPr txBox="1"/>
          <p:nvPr/>
        </p:nvSpPr>
        <p:spPr>
          <a:xfrm>
            <a:off x="227013" y="-46709"/>
            <a:ext cx="57631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Делаем первый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коммит</a:t>
            </a:r>
            <a:endParaRPr lang="ru-RU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0350DC-D384-4845-B4AE-0FBD6099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" y="591417"/>
            <a:ext cx="6924675" cy="615315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733B8B7-177A-4A3C-8E4E-E2E707B08F3B}"/>
              </a:ext>
            </a:extLst>
          </p:cNvPr>
          <p:cNvSpPr/>
          <p:nvPr/>
        </p:nvSpPr>
        <p:spPr>
          <a:xfrm>
            <a:off x="4312358" y="591417"/>
            <a:ext cx="1522834" cy="200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E3DFB00-54A2-4ACF-86A0-E33F2BE23E3C}"/>
              </a:ext>
            </a:extLst>
          </p:cNvPr>
          <p:cNvSpPr/>
          <p:nvPr/>
        </p:nvSpPr>
        <p:spPr>
          <a:xfrm>
            <a:off x="4312357" y="791852"/>
            <a:ext cx="2674431" cy="200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BDAEE75-1298-40E9-AE34-67B94B21E55C}"/>
              </a:ext>
            </a:extLst>
          </p:cNvPr>
          <p:cNvSpPr/>
          <p:nvPr/>
        </p:nvSpPr>
        <p:spPr>
          <a:xfrm>
            <a:off x="4312358" y="1497961"/>
            <a:ext cx="730982" cy="200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66ED7A3-9DAA-49C6-BFC5-4C881B0A3876}"/>
              </a:ext>
            </a:extLst>
          </p:cNvPr>
          <p:cNvSpPr/>
          <p:nvPr/>
        </p:nvSpPr>
        <p:spPr>
          <a:xfrm>
            <a:off x="4312358" y="2600898"/>
            <a:ext cx="994933" cy="200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911E644-C187-456F-B77C-93F214CDF79E}"/>
              </a:ext>
            </a:extLst>
          </p:cNvPr>
          <p:cNvSpPr/>
          <p:nvPr/>
        </p:nvSpPr>
        <p:spPr>
          <a:xfrm>
            <a:off x="4312358" y="3867231"/>
            <a:ext cx="825250" cy="200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7">
            <a:extLst>
              <a:ext uri="{FF2B5EF4-FFF2-40B4-BE49-F238E27FC236}">
                <a16:creationId xmlns:a16="http://schemas.microsoft.com/office/drawing/2014/main" id="{D39DCDE8-111E-4DBF-95A0-5ED0712F88C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835192" y="691635"/>
            <a:ext cx="17206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7">
            <a:extLst>
              <a:ext uri="{FF2B5EF4-FFF2-40B4-BE49-F238E27FC236}">
                <a16:creationId xmlns:a16="http://schemas.microsoft.com/office/drawing/2014/main" id="{DE819A19-953B-40D8-A2D5-08FF6A58BA6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986788" y="892070"/>
            <a:ext cx="569043" cy="4650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7">
            <a:extLst>
              <a:ext uri="{FF2B5EF4-FFF2-40B4-BE49-F238E27FC236}">
                <a16:creationId xmlns:a16="http://schemas.microsoft.com/office/drawing/2014/main" id="{4765D783-43F4-457B-BE90-D6828DC1CEFC}"/>
              </a:ext>
            </a:extLst>
          </p:cNvPr>
          <p:cNvCxnSpPr>
            <a:cxnSpLocks/>
            <a:stCxn id="16" idx="3"/>
            <a:endCxn id="44" idx="1"/>
          </p:cNvCxnSpPr>
          <p:nvPr/>
        </p:nvCxnSpPr>
        <p:spPr>
          <a:xfrm>
            <a:off x="5043340" y="1598179"/>
            <a:ext cx="2512489" cy="3969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7">
            <a:extLst>
              <a:ext uri="{FF2B5EF4-FFF2-40B4-BE49-F238E27FC236}">
                <a16:creationId xmlns:a16="http://schemas.microsoft.com/office/drawing/2014/main" id="{EC51870C-FA38-4E8E-8C13-9F9D1DE12513}"/>
              </a:ext>
            </a:extLst>
          </p:cNvPr>
          <p:cNvCxnSpPr>
            <a:cxnSpLocks/>
          </p:cNvCxnSpPr>
          <p:nvPr/>
        </p:nvCxnSpPr>
        <p:spPr>
          <a:xfrm flipV="1">
            <a:off x="5307291" y="2697532"/>
            <a:ext cx="2278606" cy="35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7">
            <a:extLst>
              <a:ext uri="{FF2B5EF4-FFF2-40B4-BE49-F238E27FC236}">
                <a16:creationId xmlns:a16="http://schemas.microsoft.com/office/drawing/2014/main" id="{350893FD-9D01-44B2-A424-CF8A918E07DA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137608" y="3967449"/>
            <a:ext cx="25626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0BB15B7-6E2F-454F-A959-A479E814D4F4}"/>
              </a:ext>
            </a:extLst>
          </p:cNvPr>
          <p:cNvSpPr txBox="1"/>
          <p:nvPr/>
        </p:nvSpPr>
        <p:spPr>
          <a:xfrm>
            <a:off x="7514603" y="1215492"/>
            <a:ext cx="483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Коммитим</a:t>
            </a:r>
            <a:r>
              <a:rPr lang="ru-RU" dirty="0"/>
              <a:t> изменения и пишем комментарий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E49548-FFC2-44AE-AF4A-8C3C5207CC39}"/>
              </a:ext>
            </a:extLst>
          </p:cNvPr>
          <p:cNvSpPr txBox="1"/>
          <p:nvPr/>
        </p:nvSpPr>
        <p:spPr>
          <a:xfrm>
            <a:off x="7555829" y="1671963"/>
            <a:ext cx="45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Смотрим журнал – в нем появилась запись о </a:t>
            </a:r>
            <a:r>
              <a:rPr lang="ru-RU" dirty="0" err="1"/>
              <a:t>коммите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99FCD2-AB72-42C4-A57F-365269A773A4}"/>
              </a:ext>
            </a:extLst>
          </p:cNvPr>
          <p:cNvSpPr txBox="1"/>
          <p:nvPr/>
        </p:nvSpPr>
        <p:spPr>
          <a:xfrm>
            <a:off x="7562226" y="2543643"/>
            <a:ext cx="45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Смотрим статус – сообщение об отсутствии </a:t>
            </a:r>
            <a:r>
              <a:rPr lang="ru-RU" dirty="0" err="1"/>
              <a:t>коммитов</a:t>
            </a:r>
            <a:r>
              <a:rPr lang="ru-RU" dirty="0"/>
              <a:t> пропало.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BC078D-18EA-4EBF-B867-467B7812F8D1}"/>
              </a:ext>
            </a:extLst>
          </p:cNvPr>
          <p:cNvSpPr txBox="1"/>
          <p:nvPr/>
        </p:nvSpPr>
        <p:spPr>
          <a:xfrm>
            <a:off x="7700211" y="3705838"/>
            <a:ext cx="4574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Просматриваем информацию – добавлен один </a:t>
            </a:r>
            <a:r>
              <a:rPr lang="ru-RU" dirty="0" err="1"/>
              <a:t>коммит</a:t>
            </a:r>
            <a:r>
              <a:rPr lang="ru-RU" dirty="0"/>
              <a:t>, </a:t>
            </a:r>
            <a:r>
              <a:rPr lang="ru-RU" dirty="0" err="1"/>
              <a:t>застейджился</a:t>
            </a:r>
            <a:r>
              <a:rPr lang="ru-RU" dirty="0"/>
              <a:t> один файл,</a:t>
            </a:r>
            <a:r>
              <a:rPr lang="en-US" dirty="0"/>
              <a:t>        </a:t>
            </a:r>
            <a:r>
              <a:rPr lang="ru-RU" dirty="0"/>
              <a:t> в нем добавилось три строки кода</a:t>
            </a:r>
          </a:p>
        </p:txBody>
      </p:sp>
    </p:spTree>
    <p:extLst>
      <p:ext uri="{BB962C8B-B14F-4D97-AF65-F5344CB8AC3E}">
        <p14:creationId xmlns:p14="http://schemas.microsoft.com/office/powerpoint/2010/main" val="112821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8941542" y="966502"/>
            <a:ext cx="3085948" cy="1362169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127650" y="5439774"/>
            <a:ext cx="2899840" cy="101246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989380" y="3328528"/>
            <a:ext cx="3044124" cy="101246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8460A-C71F-499A-9D34-8C3CA37E0C5B}"/>
              </a:ext>
            </a:extLst>
          </p:cNvPr>
          <p:cNvSpPr txBox="1"/>
          <p:nvPr/>
        </p:nvSpPr>
        <p:spPr>
          <a:xfrm>
            <a:off x="227013" y="267649"/>
            <a:ext cx="6008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Вносим изменения в код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63419F-439B-4ECC-8615-94993ECC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079705"/>
            <a:ext cx="8512813" cy="5510112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7D99026-3FDA-43F5-AC6D-3CD33FDA80C4}"/>
              </a:ext>
            </a:extLst>
          </p:cNvPr>
          <p:cNvSpPr/>
          <p:nvPr/>
        </p:nvSpPr>
        <p:spPr>
          <a:xfrm>
            <a:off x="4847842" y="1089196"/>
            <a:ext cx="994933" cy="200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7">
            <a:extLst>
              <a:ext uri="{FF2B5EF4-FFF2-40B4-BE49-F238E27FC236}">
                <a16:creationId xmlns:a16="http://schemas.microsoft.com/office/drawing/2014/main" id="{4152CA4F-4F45-4CFE-B8D1-01E9C685F93B}"/>
              </a:ext>
            </a:extLst>
          </p:cNvPr>
          <p:cNvCxnSpPr>
            <a:cxnSpLocks/>
          </p:cNvCxnSpPr>
          <p:nvPr/>
        </p:nvCxnSpPr>
        <p:spPr>
          <a:xfrm>
            <a:off x="5895967" y="1216905"/>
            <a:ext cx="29355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FE369C-357D-4C5F-B204-0B3ECED3AA4C}"/>
              </a:ext>
            </a:extLst>
          </p:cNvPr>
          <p:cNvSpPr txBox="1"/>
          <p:nvPr/>
        </p:nvSpPr>
        <p:spPr>
          <a:xfrm>
            <a:off x="8895597" y="1037090"/>
            <a:ext cx="3131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Смотрим статус после внесения правок – выводится информация о том, что </a:t>
            </a:r>
            <a:r>
              <a:rPr lang="en-US" i="1" dirty="0"/>
              <a:t>main.py</a:t>
            </a:r>
            <a:r>
              <a:rPr lang="ru-RU" i="1" dirty="0"/>
              <a:t> </a:t>
            </a:r>
            <a:r>
              <a:rPr lang="ru-RU" dirty="0"/>
              <a:t>изменен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49AED7E-3D61-4774-8437-595094D3D3E3}"/>
              </a:ext>
            </a:extLst>
          </p:cNvPr>
          <p:cNvSpPr/>
          <p:nvPr/>
        </p:nvSpPr>
        <p:spPr>
          <a:xfrm>
            <a:off x="4858797" y="3415021"/>
            <a:ext cx="785304" cy="200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7">
            <a:extLst>
              <a:ext uri="{FF2B5EF4-FFF2-40B4-BE49-F238E27FC236}">
                <a16:creationId xmlns:a16="http://schemas.microsoft.com/office/drawing/2014/main" id="{45D608A7-5A57-4CB4-8713-42CE3BCDEE72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644101" y="3510473"/>
            <a:ext cx="3212305" cy="4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BFE033-CEF4-49D1-BDB3-B7A949E7D247}"/>
              </a:ext>
            </a:extLst>
          </p:cNvPr>
          <p:cNvSpPr txBox="1"/>
          <p:nvPr/>
        </p:nvSpPr>
        <p:spPr>
          <a:xfrm>
            <a:off x="8989380" y="3346495"/>
            <a:ext cx="3680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Смотрим произошедшие изменения – добавилось три строки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C07A2F3-BE54-4CDF-9C34-6E96C8E770D6}"/>
              </a:ext>
            </a:extLst>
          </p:cNvPr>
          <p:cNvSpPr/>
          <p:nvPr/>
        </p:nvSpPr>
        <p:spPr>
          <a:xfrm>
            <a:off x="4847842" y="5744446"/>
            <a:ext cx="3891984" cy="491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7">
            <a:extLst>
              <a:ext uri="{FF2B5EF4-FFF2-40B4-BE49-F238E27FC236}">
                <a16:creationId xmlns:a16="http://schemas.microsoft.com/office/drawing/2014/main" id="{0EE233D7-D434-4EED-9994-4E37F40A6C0D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8739826" y="5946007"/>
            <a:ext cx="367598" cy="44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A1DFB2-8B7D-42E0-9485-B0ABBADBFF97}"/>
              </a:ext>
            </a:extLst>
          </p:cNvPr>
          <p:cNvSpPr txBox="1"/>
          <p:nvPr/>
        </p:nvSpPr>
        <p:spPr>
          <a:xfrm>
            <a:off x="9066774" y="5589854"/>
            <a:ext cx="312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Добавляем файл в </a:t>
            </a:r>
            <a:r>
              <a:rPr lang="ru-RU" dirty="0" err="1"/>
              <a:t>стейджинг</a:t>
            </a:r>
            <a:r>
              <a:rPr lang="ru-RU" dirty="0"/>
              <a:t> и </a:t>
            </a:r>
            <a:r>
              <a:rPr lang="ru-RU" dirty="0" err="1"/>
              <a:t>коммитим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093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5008</TotalTime>
  <Words>2321</Words>
  <Application>Microsoft Office PowerPoint</Application>
  <PresentationFormat>Широкоэкранный</PresentationFormat>
  <Paragraphs>265</Paragraphs>
  <Slides>37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Courier New</vt:lpstr>
      <vt:lpstr>Тема Office</vt:lpstr>
      <vt:lpstr>Системa контроля версий</vt:lpstr>
      <vt:lpstr>Историческая справка</vt:lpstr>
      <vt:lpstr>Шпаргалка с основными командами</vt:lpstr>
      <vt:lpstr>Туториал для самых маленьких или забывчивых</vt:lpstr>
      <vt:lpstr>Что такое GIT 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 с git в команде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Git hooks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Системa контроля версий</dc:title>
  <dc:creator>Aleksey</dc:creator>
  <cp:lastModifiedBy>Aleksei Maksimov</cp:lastModifiedBy>
  <cp:revision>121</cp:revision>
  <dcterms:created xsi:type="dcterms:W3CDTF">2023-08-15T06:50:44Z</dcterms:created>
  <dcterms:modified xsi:type="dcterms:W3CDTF">2023-09-19T08:49:54Z</dcterms:modified>
</cp:coreProperties>
</file>