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374" r:id="rId4"/>
    <p:sldId id="257" r:id="rId5"/>
    <p:sldId id="372" r:id="rId6"/>
    <p:sldId id="373" r:id="rId7"/>
    <p:sldId id="273" r:id="rId8"/>
    <p:sldId id="274" r:id="rId9"/>
    <p:sldId id="258" r:id="rId10"/>
    <p:sldId id="317" r:id="rId11"/>
    <p:sldId id="316" r:id="rId12"/>
    <p:sldId id="259" r:id="rId13"/>
    <p:sldId id="260" r:id="rId14"/>
    <p:sldId id="261" r:id="rId15"/>
    <p:sldId id="262" r:id="rId16"/>
    <p:sldId id="263" r:id="rId17"/>
    <p:sldId id="266" r:id="rId18"/>
    <p:sldId id="265" r:id="rId19"/>
    <p:sldId id="267" r:id="rId20"/>
    <p:sldId id="264" r:id="rId21"/>
    <p:sldId id="268" r:id="rId22"/>
    <p:sldId id="269" r:id="rId23"/>
    <p:sldId id="27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13" r:id="rId40"/>
    <p:sldId id="312" r:id="rId41"/>
    <p:sldId id="307" r:id="rId42"/>
    <p:sldId id="308" r:id="rId43"/>
    <p:sldId id="309" r:id="rId44"/>
    <p:sldId id="310" r:id="rId45"/>
    <p:sldId id="311" r:id="rId46"/>
    <p:sldId id="314" r:id="rId47"/>
    <p:sldId id="315" r:id="rId48"/>
    <p:sldId id="289" r:id="rId49"/>
    <p:sldId id="290" r:id="rId50"/>
    <p:sldId id="291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F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65"/>
    <p:restoredTop sz="96327"/>
  </p:normalViewPr>
  <p:slideViewPr>
    <p:cSldViewPr snapToGrid="0">
      <p:cViewPr>
        <p:scale>
          <a:sx n="152" d="100"/>
          <a:sy n="152" d="100"/>
        </p:scale>
        <p:origin x="52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1FF9D-034A-75AC-E052-07BB9BF1F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43A349-947A-8847-14F8-BFE0FE249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FE8D8-C4D1-E273-73F4-A3A542A2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3A2F09-7175-F6E1-340F-CC364691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B5EC2-C4D2-6AA5-7C47-DF8123D8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F70EF-FFEB-63A9-0394-08F96D9A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6FDFB1-2603-0F93-80F7-53194895F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3AE94-6251-7F5C-4E49-0CDD4A0B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37651-BD10-CEDF-926D-DCDD218C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E502E-F3F2-55D4-F217-E1BDE7C8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0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4916AE-E03A-CBFC-CA42-C06ABB5F1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C77B65-533F-82D0-6EF0-EEBEDE439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C3DDB1-9AAF-E9F1-C380-FC610ABA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63387-E925-E9CD-94C7-6404C06C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61C12-2E89-8EA6-06A8-DD1C4940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9A56D-5BA3-25CA-7CEB-35C683EF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882D7-2E6C-88B3-9A16-2ECA0F9A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A13377-64C0-1268-81E6-A1F67B4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D961D6-966E-7173-8269-7FA71A01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CDAB6B-A414-6E68-B007-63A01F2D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3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39A3C-B736-F2AD-6576-A57FF18A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6F73B8-73DD-5A3C-28EC-C514C25C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718281-D907-840F-813D-6D139E4B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31393-1EAD-01A3-E851-6EB06CCB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3B84F-E455-E4B9-C12D-1E19F741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0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17309-5AB3-C9A1-9FA3-3FA44F83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085D4-06C4-05C2-ACE9-2E5CD9400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CFFC83-8EA3-ADD3-3B96-B5BF45C1B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D0FB9E-A7F9-0FC0-49C3-82ADA54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40B452-9373-A9CA-0488-373A8DE2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2938D8-A03E-B52D-780D-5C5964F0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0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BAD3-AA91-9720-962A-C1164391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F6C0F-F250-1D36-8B0A-A230D1A0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810B5B-9451-644F-2823-565CB7F4E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536322-8F6E-E5B6-B080-5E54503C1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70FD61-ED66-5715-322C-D1DE76E0E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BB137C-F5E1-83A1-4736-1FFDC774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8AA9BC-5C77-B516-8DCC-FC349D7B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2ABA8D-067B-C1A7-7BA9-20623952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2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7B994-4F69-A69E-C135-6A17C02E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113879-95A3-80C3-E743-95FEF2A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5C600B-8BB6-7E55-9828-4B6B5DDD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54B2F7-8526-080D-1785-02A723FF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87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6AD4FB-A6B6-807C-0565-0DC93C83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4CE28-AEB4-D404-59F0-16366EC9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72F624-E90E-F075-CFAE-0A86855E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1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DED45-13E8-73C0-D3C0-36B03E83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DEA68-9EB9-A389-A9CF-0A93F661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EB5FD7-4235-A486-0EAC-50903F712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00F924-E1A4-C4F6-C9CF-9401B1CB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086731-DAA5-9100-D0A1-3C147E2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AE26F-48F2-4AC7-95C8-EE1AAC77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0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370F4-04D1-6590-9E98-51A71809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D61E69-F9CC-B567-0FFF-C646CA00C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4177B0-2F43-A71E-7F70-5319CC674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0300BA-E6A2-7877-A1B9-797B065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816D23-A2CF-A776-3B64-C6F5131D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4AC7DA-F718-3BFD-C659-A04AA0ED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3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5411B-E4B3-80F6-8C5F-1171B549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67F3-C043-20CD-816E-9604FB7C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C83B3-D09D-34D6-E409-136ACEB80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7CF3BD-BA78-D8C7-3C0C-ECD2CFB86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003F05-A268-A266-F57B-FAD357852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24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st.gov/sites/default/files/documents/director/planning/report02-3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ccabe/" TargetMode="External"/><Relationship Id="rId2" Type="http://schemas.openxmlformats.org/officeDocument/2006/relationships/hyperlink" Target="https://pypi.org/search/?q=flake8+plu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6%D0%B8%D0%BA%D0%BB%D0%BE%D0%BC%D0%B0%D1%82%D0%B8%D1%87%D0%B5%D1%81%D0%BA%D0%B0%D1%8F_%D1%81%D0%BB%D0%BE%D0%B6%D0%BD%D0%BE%D1%81%D1%82%D1%8C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dscapeio/dodgy" TargetMode="External"/><Relationship Id="rId2" Type="http://schemas.openxmlformats.org/officeDocument/2006/relationships/hyperlink" Target="https://github.com/PyCQA/prospector/tree/master/prospector/profiles/profi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mypy/" TargetMode="External"/><Relationship Id="rId4" Type="http://schemas.openxmlformats.org/officeDocument/2006/relationships/hyperlink" Target="https://github.com/regebro/pyrom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yapf-online--mat1.repl.c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jason-kane/PyYap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.now.sh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source.com/resources/white-papers/cognitive-complexity.html" TargetMode="External"/><Relationship Id="rId2" Type="http://schemas.openxmlformats.org/officeDocument/2006/relationships/hyperlink" Target="https://rules.sonarsource.com/python/type/Vulnerabi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Статические</a:t>
            </a:r>
            <a:r>
              <a:rPr lang="ru-RU" dirty="0"/>
              <a:t>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анализаторы</a:t>
            </a:r>
            <a:r>
              <a:rPr lang="ru-RU" dirty="0"/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кода </a:t>
            </a:r>
            <a:r>
              <a:rPr lang="ru-RU" dirty="0"/>
              <a:t>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автоформатеры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47924"/>
          </a:xfrm>
        </p:spPr>
        <p:txBody>
          <a:bodyPr>
            <a:normAutofit/>
          </a:bodyPr>
          <a:lstStyle/>
          <a:p>
            <a:pPr lvl="1"/>
            <a:r>
              <a:rPr lang="ru-RU" dirty="0"/>
              <a:t>Что это, зачем нужны и как пользоваться?</a:t>
            </a:r>
            <a:br>
              <a:rPr lang="ru-RU" dirty="0"/>
            </a:br>
            <a:endParaRPr lang="en-US" dirty="0"/>
          </a:p>
          <a:p>
            <a:pPr lvl="1"/>
            <a:r>
              <a:rPr lang="en-US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pep8, pylint, </a:t>
            </a:r>
            <a:r>
              <a:rPr lang="en" noProof="1">
                <a:latin typeface="Courier New" panose="02070309020205020404" pitchFamily="49" charset="0"/>
                <a:cs typeface="Courier New" panose="02070309020205020404" pitchFamily="49" charset="0"/>
              </a:rPr>
              <a:t>pycodestyle, </a:t>
            </a:r>
            <a:r>
              <a:rPr lang="en-US" alt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flake8, </a:t>
            </a:r>
            <a:r>
              <a:rPr lang="en-US" altLang="en-US" noProof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mypi, Black</a:t>
            </a:r>
            <a:br>
              <a:rPr lang="ru-RU" altLang="en-US" noProof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</a:br>
            <a:endParaRPr lang="en-US" altLang="en-US" noProof="1">
              <a:latin typeface="+mj-lt"/>
              <a:ea typeface="Calibri" charset="0"/>
              <a:cs typeface="Courier New" panose="02070309020205020404" pitchFamily="49" charset="0"/>
            </a:endParaRPr>
          </a:p>
          <a:p>
            <a:pPr lvl="1"/>
            <a:endParaRPr lang="ru-RU" sz="2000" dirty="0"/>
          </a:p>
          <a:p>
            <a:pPr lvl="1"/>
            <a:endParaRPr lang="ru-RU" dirty="0"/>
          </a:p>
          <a:p>
            <a:pPr lvl="1"/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DCFB-D688-7D70-7785-82532A08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6" y="373218"/>
            <a:ext cx="10515600" cy="727300"/>
          </a:xfrm>
        </p:spPr>
        <p:txBody>
          <a:bodyPr/>
          <a:lstStyle/>
          <a:p>
            <a:r>
              <a:rPr lang="ru-RU" dirty="0"/>
              <a:t>Преимущества статических анализаторов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EE4E8-64CA-7E3A-1DCE-D13D1AC0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06" y="1262358"/>
            <a:ext cx="10859513" cy="5470038"/>
          </a:xfrm>
        </p:spPr>
        <p:txBody>
          <a:bodyPr numCol="1" spcCol="360000">
            <a:normAutofit fontScale="700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ru-RU" b="1" dirty="0"/>
              <a:t>Выявление потенциальных ошибок</a:t>
            </a:r>
            <a:r>
              <a:rPr lang="ru-RU" dirty="0"/>
              <a:t>: Например, он может указать на неправильное использование переменных, незакрытые файлы или потенциальные утечки памяти.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Улучшение качества кода</a:t>
            </a:r>
            <a:r>
              <a:rPr lang="ru-RU" dirty="0"/>
              <a:t>: анализаторы помогают выявить проблемные участки кода.</a:t>
            </a:r>
            <a:br>
              <a:rPr lang="ru-RU" dirty="0"/>
            </a:br>
            <a:r>
              <a:rPr lang="ru-RU" dirty="0"/>
              <a:t>Находить неиспользуемые переменные или функции и т.п.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Соответствие стандартам кодирования</a:t>
            </a:r>
            <a:r>
              <a:rPr lang="ru-RU" dirty="0"/>
              <a:t>: статический анализатор кода помогает поддерживать единые стандарты кодирования в проекте или организации: соблюдение правил форматирования кода, соответствие кода установленным стилям и рекомендациям.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Улучшение безопасности</a:t>
            </a:r>
            <a:r>
              <a:rPr lang="ru-RU" dirty="0"/>
              <a:t>: анализатор способен обнаружить уязвимости безопасности, такие как потенциальные уязвимости </a:t>
            </a:r>
            <a:r>
              <a:rPr lang="en" dirty="0"/>
              <a:t>XSS (</a:t>
            </a:r>
            <a:r>
              <a:rPr lang="ru-RU" dirty="0"/>
              <a:t>межсайтового скриптинга), </a:t>
            </a:r>
            <a:r>
              <a:rPr lang="en" dirty="0"/>
              <a:t>SQL-</a:t>
            </a:r>
            <a:r>
              <a:rPr lang="ru-RU" dirty="0"/>
              <a:t>инъекции и т.п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Экономия времени и ресурсов</a:t>
            </a:r>
            <a:r>
              <a:rPr lang="ru-RU" dirty="0"/>
              <a:t>: статический анализатор кода помогает выявить проблемы и ошибки на ранних стадиях разработки, что позволяет сэкономить время и ресурсы. Исправление проблем в ранней фазе разработки обычно требует меньше усилий, чем внесение изменений в уже функционирующую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82542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FDF76-5426-92FE-A3A0-7C4C2B6D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Недостатки / неудобства</a:t>
            </a:r>
            <a:br>
              <a:rPr lang="ru-RU" sz="4000" dirty="0"/>
            </a:br>
            <a:r>
              <a:rPr lang="ru-RU" sz="4000" dirty="0"/>
              <a:t>статических анализаторов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CE656-9232-8204-C2FB-6B4F0F37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Ложные срабатывания (</a:t>
            </a:r>
            <a:r>
              <a:rPr lang="en" sz="2400" dirty="0"/>
              <a:t>false positives)</a:t>
            </a:r>
          </a:p>
          <a:p>
            <a:r>
              <a:rPr lang="ru-RU" sz="2400" dirty="0"/>
              <a:t>Многие правила плохо соотносятся с конкретным проектом</a:t>
            </a:r>
          </a:p>
          <a:p>
            <a:pPr lvl="1"/>
            <a:r>
              <a:rPr lang="ru-RU" sz="2000" dirty="0"/>
              <a:t>Нужно настраивать под себя</a:t>
            </a:r>
          </a:p>
          <a:p>
            <a:pPr lvl="1"/>
            <a:r>
              <a:rPr lang="ru-RU" sz="2000" dirty="0"/>
              <a:t>Сложно составить набор правил обязательных к исполнению, но возможно )</a:t>
            </a:r>
          </a:p>
        </p:txBody>
      </p:sp>
    </p:spTree>
    <p:extLst>
      <p:ext uri="{BB962C8B-B14F-4D97-AF65-F5344CB8AC3E}">
        <p14:creationId xmlns:p14="http://schemas.microsoft.com/office/powerpoint/2010/main" val="92963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A10DD-C28C-F9EF-74AA-46E9201D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/>
          <a:lstStyle/>
          <a:p>
            <a:r>
              <a:rPr lang="ru-RU" dirty="0"/>
              <a:t>Виды статических анализаторов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90027-56EB-DB4C-9663-A83981A3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618"/>
            <a:ext cx="10515600" cy="522025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Весь инструментарий, доступный разработчикам </a:t>
            </a:r>
            <a:r>
              <a:rPr lang="en" dirty="0"/>
              <a:t>Python, </a:t>
            </a:r>
            <a:r>
              <a:rPr lang="ru-RU" dirty="0"/>
              <a:t>можно условно разделить на две группы по способу реагирования на ошибки:</a:t>
            </a:r>
          </a:p>
          <a:p>
            <a:pPr marL="360000" indent="-360000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Линтеры</a:t>
            </a:r>
            <a:r>
              <a:rPr lang="ru-RU" dirty="0"/>
              <a:t> (</a:t>
            </a:r>
            <a:r>
              <a:rPr lang="en-US" b="1" dirty="0"/>
              <a:t>linters</a:t>
            </a:r>
            <a:r>
              <a:rPr lang="en-US" dirty="0"/>
              <a:t>): </a:t>
            </a:r>
            <a:r>
              <a:rPr lang="ru-RU" dirty="0"/>
              <a:t>Сообщает о найденных ошибках, исправляете сами.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Название происходит от </a:t>
            </a:r>
            <a:r>
              <a:rPr lang="en" dirty="0"/>
              <a:t>lint — </a:t>
            </a:r>
            <a:r>
              <a:rPr lang="ru-RU" dirty="0"/>
              <a:t>статического анализатора для языка программирования </a:t>
            </a:r>
            <a:r>
              <a:rPr lang="en-US" dirty="0"/>
              <a:t>C</a:t>
            </a:r>
            <a:r>
              <a:rPr lang="ru-RU" dirty="0"/>
              <a:t> и со временем ставшего нарицательным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Программист принимаем решение по поводу обнаруженных ошибок — какие требуют исправления, а какие можно проигнорировать.</a:t>
            </a:r>
          </a:p>
          <a:p>
            <a:pPr marL="360000" indent="-360000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Форматеры</a:t>
            </a:r>
            <a:r>
              <a:rPr lang="ru-RU" dirty="0"/>
              <a:t> (</a:t>
            </a:r>
            <a:r>
              <a:rPr lang="en-US" b="1" dirty="0"/>
              <a:t>formatters</a:t>
            </a:r>
            <a:r>
              <a:rPr lang="ru-RU" dirty="0"/>
              <a:t>)</a:t>
            </a:r>
            <a:r>
              <a:rPr lang="en" dirty="0"/>
              <a:t>: </a:t>
            </a:r>
            <a:r>
              <a:rPr lang="ru-RU" dirty="0"/>
              <a:t>Предлагает вариант исправленного кода или автоматически вносит изменения.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автоматизируют процесс исправления стилистики кода</a:t>
            </a:r>
            <a:r>
              <a:rPr lang="en-US" dirty="0"/>
              <a:t> (</a:t>
            </a:r>
            <a:r>
              <a:rPr lang="ru-RU" dirty="0"/>
              <a:t>иногда оставляя программисту возможность осуществлять контроль).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Способы использования:</a:t>
            </a:r>
          </a:p>
          <a:p>
            <a:pPr>
              <a:lnSpc>
                <a:spcPct val="120000"/>
              </a:lnSpc>
            </a:pPr>
            <a:r>
              <a:rPr lang="ru-RU" dirty="0"/>
              <a:t>Простые утилиты командной строки для решения узкоспециализированных задач (например, проверка </a:t>
            </a:r>
            <a:r>
              <a:rPr lang="en" dirty="0"/>
              <a:t>docstring </a:t>
            </a:r>
            <a:r>
              <a:rPr lang="ru-RU" dirty="0"/>
              <a:t>или сортировка импортов),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Инструменты, встроенные в I</a:t>
            </a:r>
            <a:r>
              <a:rPr lang="en-US" dirty="0"/>
              <a:t>DE / </a:t>
            </a:r>
            <a:r>
              <a:rPr lang="ru-RU" dirty="0"/>
              <a:t>редакторы кода.</a:t>
            </a:r>
          </a:p>
        </p:txBody>
      </p:sp>
    </p:spTree>
    <p:extLst>
      <p:ext uri="{BB962C8B-B14F-4D97-AF65-F5344CB8AC3E}">
        <p14:creationId xmlns:p14="http://schemas.microsoft.com/office/powerpoint/2010/main" val="222947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C07C7-C334-3112-B216-1D181DA5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494"/>
          </a:xfrm>
        </p:spPr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30960-E43F-02B1-4628-E0957C90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</a:t>
            </a:r>
            <a:r>
              <a:rPr lang="en-US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ip install pep8</a:t>
            </a:r>
          </a:p>
          <a:p>
            <a:r>
              <a:rPr lang="ru-RU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</a:t>
            </a:r>
            <a:r>
              <a:rPr lang="en-US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ip install pylint</a:t>
            </a: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" noProof="1">
                <a:latin typeface="Courier New" panose="02070309020205020404" pitchFamily="49" charset="0"/>
                <a:cs typeface="Courier New" panose="02070309020205020404" pitchFamily="49" charset="0"/>
              </a:rPr>
              <a:t>pycodestyle</a:t>
            </a: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alt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flake8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altLang="en-US" noProof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mypi</a:t>
            </a:r>
            <a:endParaRPr lang="ru-RU" altLang="en-US" noProof="1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ru-RU" noProof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lack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yapf</a:t>
            </a:r>
            <a:endParaRPr lang="ru-RU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altLang="en-US" noProof="1"/>
              <a:t>И т.п.</a:t>
            </a:r>
            <a:br>
              <a:rPr lang="ru-RU" altLang="en-US" noProof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19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73697-D707-0EE7-BC40-EEC5FE07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/ предупреждений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03FC3-6414-BE06-6027-55DBF8EC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81355" cy="47448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Ошибки синтаксиса языка программирования</a:t>
            </a:r>
          </a:p>
          <a:p>
            <a:pPr>
              <a:lnSpc>
                <a:spcPct val="100000"/>
              </a:lnSpc>
            </a:pPr>
            <a:r>
              <a:rPr lang="ru-RU" dirty="0"/>
              <a:t>Ошибки стиля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неправильные отступы,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слишком длинные строки и т.п.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Ошибки в логике программы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опечатки при написании названий стандартных функций,</a:t>
            </a:r>
          </a:p>
          <a:p>
            <a:pPr>
              <a:lnSpc>
                <a:spcPct val="100000"/>
              </a:lnSpc>
            </a:pPr>
            <a:r>
              <a:rPr lang="ru-RU" dirty="0"/>
              <a:t>Неоптимальный код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неиспользуемые импорты,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дублирование кода</a:t>
            </a:r>
          </a:p>
          <a:p>
            <a:pPr>
              <a:lnSpc>
                <a:spcPct val="100000"/>
              </a:lnSpc>
            </a:pPr>
            <a:r>
              <a:rPr lang="ru-RU" dirty="0"/>
              <a:t>Другие виды ошибок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оставленные в коде пароли,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высокая цикломатическая сложность.</a:t>
            </a:r>
          </a:p>
        </p:txBody>
      </p:sp>
    </p:spTree>
    <p:extLst>
      <p:ext uri="{BB962C8B-B14F-4D97-AF65-F5344CB8AC3E}">
        <p14:creationId xmlns:p14="http://schemas.microsoft.com/office/powerpoint/2010/main" val="205277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CD2CB-A9E5-4541-3E13-787AC392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4" y="280285"/>
            <a:ext cx="5165888" cy="822652"/>
          </a:xfrm>
        </p:spPr>
        <p:txBody>
          <a:bodyPr/>
          <a:lstStyle/>
          <a:p>
            <a:r>
              <a:rPr lang="ru-RU" dirty="0"/>
              <a:t>Код для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E568B-A25A-3485-1239-382F0D6B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1357459"/>
            <a:ext cx="3572758" cy="5220255"/>
          </a:xfrm>
          <a:solidFill>
            <a:schemeClr val="accent3">
              <a:lumMod val="20000"/>
              <a:lumOff val="80000"/>
            </a:schemeClr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notexistmodule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unction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(num,</a:t>
            </a:r>
            <a:r>
              <a:rPr lang="en" sz="16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num_two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num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"""class MyClass """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(self</a:t>
            </a:r>
            <a:r>
              <a:rPr lang="en" sz="16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noProof="1">
                <a:solidFill>
                  <a:srgbClr val="31849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.var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(var)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my_class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my_class.out(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notexistmodule.func(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76F5E-0F2C-08D8-FF44-D51F4877DA3D}"/>
              </a:ext>
            </a:extLst>
          </p:cNvPr>
          <p:cNvSpPr txBox="1"/>
          <p:nvPr/>
        </p:nvSpPr>
        <p:spPr>
          <a:xfrm>
            <a:off x="5033913" y="1357459"/>
            <a:ext cx="646678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коде допущено несколько ошибок / недочётов: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импорт неиспользуемого модуля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sz="2000" dirty="0"/>
              <a:t>,</a:t>
            </a:r>
            <a:endParaRPr lang="ru-RU" sz="2000" dirty="0"/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импорт не существующего модуля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notexistmodule</a:t>
            </a:r>
            <a:r>
              <a:rPr lang="en" sz="2000" dirty="0"/>
              <a:t>,</a:t>
            </a:r>
            <a:endParaRPr lang="ru-RU" sz="2000" dirty="0"/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имя функции начинается с заглавной буквы,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лишние аргументы в определении функции,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отсутствие </a:t>
            </a:r>
            <a:r>
              <a:rPr lang="en" sz="2000" dirty="0"/>
              <a:t>self </a:t>
            </a:r>
            <a:r>
              <a:rPr lang="ru-RU" sz="2000" dirty="0"/>
              <a:t>первым аргументом в методе класса,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неверное форматирование.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20341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2EB4B-47F9-FE5A-FA35-E6BF0AD8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81" y="203286"/>
            <a:ext cx="4712936" cy="751574"/>
          </a:xfrm>
        </p:spPr>
        <p:txBody>
          <a:bodyPr/>
          <a:lstStyle/>
          <a:p>
            <a:r>
              <a:rPr lang="en" noProof="1"/>
              <a:t>pycodestyle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73D4D7-A7EF-8E3D-FC31-946FD75C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82" y="954860"/>
            <a:ext cx="8229600" cy="175432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dirty="0"/>
              <a:t>Pycodestyle — </a:t>
            </a:r>
            <a:r>
              <a:rPr lang="ru-RU" dirty="0"/>
              <a:t>простая консольная утилита для анализа кода </a:t>
            </a:r>
            <a:r>
              <a:rPr lang="en" dirty="0"/>
              <a:t>Python, </a:t>
            </a:r>
            <a:r>
              <a:rPr lang="ru-RU" dirty="0"/>
              <a:t>а именно для проверки кода на соответствие </a:t>
            </a:r>
            <a:r>
              <a:rPr lang="en" dirty="0"/>
              <a:t>PEP8. </a:t>
            </a:r>
            <a:r>
              <a:rPr lang="ru-RU" dirty="0"/>
              <a:t>Один из старейших анализаторов кода, до 2016 года носил название </a:t>
            </a:r>
            <a:r>
              <a:rPr lang="en" dirty="0"/>
              <a:t>pep8, </a:t>
            </a:r>
            <a:r>
              <a:rPr lang="ru-RU" dirty="0"/>
              <a:t>но был переименован по просьбе создателя языка </a:t>
            </a:r>
            <a:r>
              <a:rPr lang="en" dirty="0"/>
              <a:t>Python </a:t>
            </a:r>
            <a:r>
              <a:rPr lang="ru-RU" dirty="0"/>
              <a:t>Гвидо ван Россума.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Запустим проверку на нашем коде: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A99D5-9FE9-6619-C921-F053F4019D0C}"/>
              </a:ext>
            </a:extLst>
          </p:cNvPr>
          <p:cNvSpPr txBox="1"/>
          <p:nvPr/>
        </p:nvSpPr>
        <p:spPr>
          <a:xfrm>
            <a:off x="525981" y="2729311"/>
            <a:ext cx="7873551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pycodestyle example.py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lines, found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missing whitespace after </a:t>
            </a:r>
            <a:r>
              <a:rPr lang="en" sz="1600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lines, found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missing whitespace after </a:t>
            </a:r>
            <a:r>
              <a:rPr lang="en" sz="1600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E225 missing whitespace around operator</a:t>
            </a:r>
          </a:p>
          <a:p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E305 expected 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lines after class or function definition, found</a:t>
            </a:r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F359E4E-5429-F8E0-9AC4-584B5A573A65}"/>
              </a:ext>
            </a:extLst>
          </p:cNvPr>
          <p:cNvSpPr txBox="1">
            <a:spLocks/>
          </p:cNvSpPr>
          <p:nvPr/>
        </p:nvSpPr>
        <p:spPr>
          <a:xfrm>
            <a:off x="525982" y="4887589"/>
            <a:ext cx="8229600" cy="1850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sz="2900" dirty="0"/>
              <a:t>Лаконичный вывод показывает нам строки, в которых, по мнению анализатора, есть нарушение соглашений </a:t>
            </a:r>
            <a:r>
              <a:rPr lang="en" sz="2900" dirty="0"/>
              <a:t>PEP8. </a:t>
            </a:r>
            <a:r>
              <a:rPr lang="ru-RU" sz="2900" dirty="0"/>
              <a:t>Формат вывода прост и содержит только необходимую информацию: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&lt;имя файла&gt;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&lt;номер строки&gt;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&lt;положение символа&gt;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&lt;код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о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шибки&gt;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расшифровка ошибки&gt;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9E2C7B7-1FFB-A924-1F33-F6C42D5E6BA1}"/>
              </a:ext>
            </a:extLst>
          </p:cNvPr>
          <p:cNvSpPr txBox="1">
            <a:spLocks/>
          </p:cNvSpPr>
          <p:nvPr/>
        </p:nvSpPr>
        <p:spPr>
          <a:xfrm>
            <a:off x="9046896" y="1272619"/>
            <a:ext cx="3145104" cy="5220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1600" b="1" noProof="1">
                <a:solidFill>
                  <a:srgbClr val="0C45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os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C45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notexistmodule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⁠⁠⁠⁠⁠⁠</a:t>
            </a:r>
            <a:r>
              <a:rPr lang="ru-RU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⁠</a:t>
            </a:r>
            <a:br>
              <a:rPr lang="en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(num</a:t>
            </a:r>
            <a:r>
              <a:rPr lang="en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num_two):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num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⁠</a:t>
            </a:r>
            <a:br>
              <a:rPr lang="en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MyClass: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"""class MyClass """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3C4C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(self</a:t>
            </a:r>
            <a:r>
              <a:rPr lang="en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var):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noProof="1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.var</a:t>
            </a:r>
            <a:r>
              <a:rPr lang="en" sz="1600" b="1" noProof="1">
                <a:solidFill>
                  <a:srgbClr val="0000FF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(var):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3C4C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(var)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⁠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my_class </a:t>
            </a: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MyClass(</a:t>
            </a:r>
            <a:r>
              <a:rPr lang="en" sz="1600" noProof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my_class.out(</a:t>
            </a:r>
            <a:r>
              <a:rPr lang="en" sz="1600" noProof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notexistmodule.func(</a:t>
            </a:r>
            <a:r>
              <a:rPr lang="en" sz="16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01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E6D69-D011-F08C-9410-6E09A14C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en-US" dirty="0"/>
              <a:t>pycodestyle — </a:t>
            </a:r>
            <a:r>
              <a:rPr lang="ru-RU" dirty="0"/>
              <a:t>статистика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1F8E2-2A3D-B005-23C0-8381D86B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318"/>
            <a:ext cx="10515600" cy="107076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Запуск с ключом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statistics</a:t>
            </a:r>
            <a:r>
              <a:rPr lang="en" sz="2400" dirty="0"/>
              <a:t> </a:t>
            </a:r>
            <a:r>
              <a:rPr lang="ru-RU" sz="2400" dirty="0"/>
              <a:t>выводит статистику по ошибкам: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9451A-B9B1-623C-1F64-792FF8C3AAE9}"/>
              </a:ext>
            </a:extLst>
          </p:cNvPr>
          <p:cNvSpPr txBox="1"/>
          <p:nvPr/>
        </p:nvSpPr>
        <p:spPr>
          <a:xfrm>
            <a:off x="838200" y="2630078"/>
            <a:ext cx="10515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pycodestyle --statistics</a:t>
            </a:r>
            <a:r>
              <a:rPr lang="ru-RU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</a:p>
          <a:p>
            <a:br>
              <a:rPr lang="ru-RU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1   E225 missing whitespace around operator</a:t>
            </a:r>
          </a:p>
          <a:p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2   E231 missing whitespace after ','</a:t>
            </a:r>
          </a:p>
          <a:p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4   E302 expected 2 blank lines, found 1</a:t>
            </a:r>
          </a:p>
          <a:p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1   E305 expected 2 blank lines after class or function definition, found 1</a:t>
            </a:r>
          </a:p>
        </p:txBody>
      </p:sp>
    </p:spTree>
    <p:extLst>
      <p:ext uri="{BB962C8B-B14F-4D97-AF65-F5344CB8AC3E}">
        <p14:creationId xmlns:p14="http://schemas.microsoft.com/office/powerpoint/2010/main" val="290831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B7EEF-F6A2-A004-72EA-9B23E6BF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76"/>
            <a:ext cx="10515600" cy="841506"/>
          </a:xfrm>
        </p:spPr>
        <p:txBody>
          <a:bodyPr/>
          <a:lstStyle/>
          <a:p>
            <a:r>
              <a:rPr lang="en-US" dirty="0"/>
              <a:t>pycodestyle — </a:t>
            </a:r>
            <a:r>
              <a:rPr lang="ru-RU" dirty="0"/>
              <a:t>вывод</a:t>
            </a:r>
            <a:r>
              <a:rPr lang="en-US" dirty="0"/>
              <a:t> </a:t>
            </a:r>
            <a:r>
              <a:rPr lang="ru-RU" dirty="0"/>
              <a:t>исходного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9E00A-091D-734E-4B64-4CBCEB1A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42" y="1084082"/>
            <a:ext cx="11579702" cy="841507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400" dirty="0"/>
              <a:t>Более наглядный вывод можно получить при использовании ключа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show-source</a:t>
            </a:r>
            <a:r>
              <a:rPr lang="en" sz="2400" dirty="0"/>
              <a:t>. </a:t>
            </a:r>
            <a:r>
              <a:rPr lang="ru-RU" sz="2400" dirty="0"/>
              <a:t>После каждого сообщения об ошибке будет выведена строка исходного кода, в которой содержится ошибка.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DAB26-5D82-68D3-347B-685A91818763}"/>
              </a:ext>
            </a:extLst>
          </p:cNvPr>
          <p:cNvSpPr txBox="1"/>
          <p:nvPr/>
        </p:nvSpPr>
        <p:spPr>
          <a:xfrm>
            <a:off x="716819" y="1791457"/>
            <a:ext cx="10515600" cy="48320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pycodestyle --show-source bad-example.py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bad-example.py:4:1: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Function(num,num_two):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bad-example.py:4:17: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Function(num,num_two):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bad-example.py:7:1: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MyClass: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bad-example.py:10:1: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__init__(self,var):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bad-example.py:10:18: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__init__(self,var):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    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bad-example.py:11:13: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E225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around operator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self.var=var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bad-example.py:13:1: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out(var):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47145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B3361-B2A8-4CEF-79C1-F5193751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/>
          <a:lstStyle/>
          <a:p>
            <a:r>
              <a:rPr lang="en-US" dirty="0"/>
              <a:t>pycodestyle — </a:t>
            </a:r>
            <a:r>
              <a:rPr lang="ru-RU" dirty="0"/>
              <a:t>ещё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E1BDA-826C-0F63-D12D-C85F7A7B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0"/>
            <a:ext cx="11078497" cy="551126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sz="2200" dirty="0"/>
              <a:t>Справка по нарушенным </a:t>
            </a:r>
            <a:r>
              <a:rPr lang="en-US" sz="2200" dirty="0"/>
              <a:t>PEP8:</a:t>
            </a:r>
            <a:endParaRPr lang="ru-RU" sz="2200" dirty="0"/>
          </a:p>
          <a:p>
            <a:pPr marL="457200" lvl="1" indent="0">
              <a:buNone/>
            </a:pPr>
            <a:r>
              <a:rPr lang="ru-RU" sz="1700" dirty="0"/>
              <a:t>Если есть необходимость посмотреть, какие из соглашений </a:t>
            </a:r>
            <a:r>
              <a:rPr lang="en" sz="1700" dirty="0"/>
              <a:t>PEP8 </a:t>
            </a:r>
            <a:r>
              <a:rPr lang="ru-RU" sz="1700" dirty="0"/>
              <a:t>были нарушены, используйте ключ -- </a:t>
            </a:r>
            <a:r>
              <a:rPr lang="en" sz="1700" dirty="0"/>
              <a:t>show-pep8.</a:t>
            </a:r>
          </a:p>
          <a:p>
            <a:pPr marL="457200" lvl="1" indent="0">
              <a:buNone/>
            </a:pPr>
            <a:r>
              <a:rPr lang="ru-RU" sz="1700" dirty="0"/>
              <a:t>Программа выведет список всех проверок с выдержками из </a:t>
            </a:r>
            <a:r>
              <a:rPr lang="en" sz="1700" dirty="0"/>
              <a:t>PEP8 </a:t>
            </a:r>
            <a:r>
              <a:rPr lang="ru-RU" sz="1700" dirty="0"/>
              <a:t>для случаев нарушений.</a:t>
            </a:r>
          </a:p>
          <a:p>
            <a:pPr marL="0" indent="0">
              <a:buNone/>
            </a:pPr>
            <a:r>
              <a:rPr lang="ru-RU" sz="2200" dirty="0"/>
              <a:t>Фильтр имён файлов по шаблону</a:t>
            </a:r>
            <a:endParaRPr lang="en-US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1700" dirty="0"/>
              <a:t>При обработке файлов внутри директорий предусмотрена возможность фильтрации по шаблону:</a:t>
            </a:r>
            <a:br>
              <a:rPr lang="en-US" sz="1700" dirty="0"/>
            </a:br>
            <a:r>
              <a:rPr lang="en" sz="1700" dirty="0">
                <a:latin typeface="Consolas" panose="020B0609020204030204" pitchFamily="49" charset="0"/>
                <a:cs typeface="Consolas" panose="020B0609020204030204" pitchFamily="49" charset="0"/>
              </a:rPr>
              <a:t>--exclude=patterns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" sz="1700" dirty="0">
                <a:latin typeface="Consolas" panose="020B0609020204030204" pitchFamily="49" charset="0"/>
                <a:cs typeface="Consolas" panose="020B0609020204030204" pitchFamily="49" charset="0"/>
              </a:rPr>
              <a:t>--filename=patterns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/>
              <a:t>Игнорирование </a:t>
            </a:r>
            <a:r>
              <a:rPr lang="en-US" sz="2200" dirty="0"/>
              <a:t>/ </a:t>
            </a:r>
            <a:r>
              <a:rPr lang="ru-RU" sz="2200" dirty="0"/>
              <a:t>выбор заданных правил:</a:t>
            </a:r>
            <a:endParaRPr lang="en-US" sz="2200" dirty="0"/>
          </a:p>
          <a:p>
            <a:pPr marL="457200" lvl="1" indent="0">
              <a:buNone/>
            </a:pPr>
            <a:r>
              <a:rPr lang="en" sz="1500" noProof="1"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$ pycodestyle --ignore=E201,E202,W391,W291,E401 noirhelper.py</a:t>
            </a:r>
            <a:endParaRPr lang="ru-RU" sz="1500" noProof="1">
              <a:effectLst/>
              <a:highlight>
                <a:srgbClr val="FFFF00"/>
              </a:highlight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ru-RU" sz="1500" noProof="1"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$</a:t>
            </a:r>
            <a:r>
              <a:rPr lang="en" sz="1500" noProof="1"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 pycodestyle --select=E201,E202,W391,W291,E401 noirhelper.py</a:t>
            </a:r>
            <a:endParaRPr lang="ru-RU" sz="1500" noProof="1">
              <a:effectLst/>
              <a:highlight>
                <a:srgbClr val="FFFF0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ru-RU" sz="2200" noProof="1"/>
              <a:t>Конфиг: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" sz="1700" dirty="0"/>
              <a:t>Pycodestyle </a:t>
            </a:r>
            <a:r>
              <a:rPr lang="ru-RU" sz="1700" dirty="0"/>
              <a:t>позволяет сохранять настройки поиска в конфигурационных файлах как глобально, так и на уровне проекта.</a:t>
            </a:r>
            <a:endParaRPr lang="ru-RU" sz="1700" noProof="1"/>
          </a:p>
          <a:p>
            <a:pPr marL="457200" lvl="1" indent="0">
              <a:lnSpc>
                <a:spcPct val="120000"/>
              </a:lnSpc>
              <a:buNone/>
            </a:pPr>
            <a:r>
              <a:rPr lang="en" sz="17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ru-RU" sz="17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17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.pycodestyle</a:t>
            </a:r>
            <a:br>
              <a:rPr lang="ru-RU" sz="1700" b="0" i="0" noProof="1">
                <a:solidFill>
                  <a:srgbClr val="E74C3C"/>
                </a:solidFill>
                <a:effectLst/>
                <a:latin typeface="SFMono-Regular"/>
              </a:rPr>
            </a:br>
            <a:r>
              <a:rPr lang="en" sz="1700" noProof="1">
                <a:effectLst/>
                <a:highlight>
                  <a:srgbClr val="C0C0C0"/>
                </a:highlight>
              </a:rPr>
              <a:t>[pycodestyle]</a:t>
            </a:r>
            <a:br>
              <a:rPr lang="ru-RU" sz="1700" noProof="1">
                <a:effectLst/>
                <a:highlight>
                  <a:srgbClr val="C0C0C0"/>
                </a:highlight>
              </a:rPr>
            </a:br>
            <a:r>
              <a:rPr lang="en" sz="1700" noProof="1">
                <a:effectLst/>
                <a:highlight>
                  <a:srgbClr val="C0C0C0"/>
                </a:highlight>
              </a:rPr>
              <a:t>count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=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b="1" noProof="1">
                <a:solidFill>
                  <a:srgbClr val="007020"/>
                </a:solidFill>
                <a:effectLst/>
                <a:highlight>
                  <a:srgbClr val="C0C0C0"/>
                </a:highlight>
              </a:rPr>
              <a:t>False</a:t>
            </a:r>
            <a:br>
              <a:rPr lang="ru-RU" sz="1700" b="1" noProof="1">
                <a:solidFill>
                  <a:srgbClr val="007020"/>
                </a:solidFill>
                <a:effectLst/>
                <a:highlight>
                  <a:srgbClr val="C0C0C0"/>
                </a:highlight>
              </a:rPr>
            </a:br>
            <a:r>
              <a:rPr lang="en" sz="1700" noProof="1">
                <a:effectLst/>
                <a:highlight>
                  <a:srgbClr val="C0C0C0"/>
                </a:highlight>
              </a:rPr>
              <a:t>ignore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=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effectLst/>
                <a:highlight>
                  <a:srgbClr val="C0C0C0"/>
                </a:highlight>
              </a:rPr>
              <a:t>E226,E302,E71</a:t>
            </a:r>
            <a:br>
              <a:rPr lang="ru-RU" sz="1700" noProof="1">
                <a:effectLst/>
                <a:highlight>
                  <a:srgbClr val="C0C0C0"/>
                </a:highlight>
              </a:rPr>
            </a:br>
            <a:r>
              <a:rPr lang="en" sz="1700" noProof="1">
                <a:effectLst/>
                <a:highlight>
                  <a:srgbClr val="C0C0C0"/>
                </a:highlight>
              </a:rPr>
              <a:t>max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-</a:t>
            </a:r>
            <a:r>
              <a:rPr lang="en" sz="1700" noProof="1">
                <a:effectLst/>
                <a:highlight>
                  <a:srgbClr val="C0C0C0"/>
                </a:highlight>
              </a:rPr>
              <a:t>line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-</a:t>
            </a:r>
            <a:r>
              <a:rPr lang="en" sz="1700" noProof="1">
                <a:effectLst/>
                <a:highlight>
                  <a:srgbClr val="C0C0C0"/>
                </a:highlight>
              </a:rPr>
              <a:t>length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=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solidFill>
                  <a:srgbClr val="208050"/>
                </a:solidFill>
                <a:effectLst/>
                <a:highlight>
                  <a:srgbClr val="C0C0C0"/>
                </a:highlight>
              </a:rPr>
              <a:t>160</a:t>
            </a:r>
            <a:br>
              <a:rPr lang="ru-RU" sz="1700" noProof="1">
                <a:solidFill>
                  <a:srgbClr val="208050"/>
                </a:solidFill>
                <a:effectLst/>
                <a:highlight>
                  <a:srgbClr val="C0C0C0"/>
                </a:highlight>
              </a:rPr>
            </a:br>
            <a:r>
              <a:rPr lang="en" sz="1700" noProof="1">
                <a:effectLst/>
                <a:highlight>
                  <a:srgbClr val="C0C0C0"/>
                </a:highlight>
              </a:rPr>
              <a:t>statistics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=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b="1" noProof="1">
                <a:solidFill>
                  <a:srgbClr val="007020"/>
                </a:solidFill>
                <a:effectLst/>
                <a:highlight>
                  <a:srgbClr val="C0C0C0"/>
                </a:highlight>
              </a:rPr>
              <a:t>True</a:t>
            </a:r>
            <a:endParaRPr lang="ru-RU" sz="1700" noProof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8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BF8E0-16D1-1F68-AEBA-D44D717B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34560"/>
            <a:ext cx="10515600" cy="868292"/>
          </a:xfrm>
        </p:spPr>
        <p:txBody>
          <a:bodyPr/>
          <a:lstStyle/>
          <a:p>
            <a:r>
              <a:rPr lang="ru-RU" dirty="0"/>
              <a:t>Стоимость исправления дефекта</a:t>
            </a:r>
          </a:p>
        </p:txBody>
      </p:sp>
      <p:pic>
        <p:nvPicPr>
          <p:cNvPr id="4" name="Picture 2" descr="ÐÐ°ÑÑÐ¸Ð½ÐºÐ¸ Ð¿Ð¾ Ð·Ð°Ð¿ÑÐ¾ÑÑ ÐÐ°ÐºÐºÐ¾Ð½Ð½ÐµÐ»Ð»Ð° Â«Ð¡Ð¾Ð²ÐµÑÑÐµÐ½Ð½ÑÐ¹ ÐÐ¾Ð´Â» ÑÐµÐ½Ð° Ð¾ÑÐ¸Ð±ÐºÐ¸">
            <a:extLst>
              <a:ext uri="{FF2B5EF4-FFF2-40B4-BE49-F238E27FC236}">
                <a16:creationId xmlns:a16="http://schemas.microsoft.com/office/drawing/2014/main" id="{49C7C54D-B2E6-124F-6EF7-BE0FCDFD1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42"/>
          <a:stretch/>
        </p:blipFill>
        <p:spPr bwMode="auto">
          <a:xfrm>
            <a:off x="0" y="1588267"/>
            <a:ext cx="4745788" cy="27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20C4EB-437C-C7B8-1A44-2FECD1C6F2FA}"/>
              </a:ext>
            </a:extLst>
          </p:cNvPr>
          <p:cNvSpPr/>
          <p:nvPr/>
        </p:nvSpPr>
        <p:spPr>
          <a:xfrm>
            <a:off x="60000" y="4305133"/>
            <a:ext cx="462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>
                <a:solidFill>
                  <a:srgbClr val="313131"/>
                </a:solidFill>
                <a:effectLst/>
                <a:latin typeface="PT Serif"/>
              </a:rPr>
              <a:t>Из книги С. Макконела "Совершенный Код"</a:t>
            </a:r>
            <a:endParaRPr lang="ru-RU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884E9DF-C25B-6C0F-FFD5-0B854B2EE8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756" y="1270087"/>
            <a:ext cx="7299244" cy="516367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506360E-9CC7-967C-2CB6-2DD093E5FCB1}"/>
              </a:ext>
            </a:extLst>
          </p:cNvPr>
          <p:cNvSpPr txBox="1"/>
          <p:nvPr/>
        </p:nvSpPr>
        <p:spPr>
          <a:xfrm>
            <a:off x="5024082" y="6529047"/>
            <a:ext cx="729924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/>
              <a:t>Источник:  </a:t>
            </a:r>
            <a:r>
              <a:rPr sz="1400" dirty="0">
                <a:hlinkClick r:id="rId4"/>
              </a:rPr>
              <a:t>https://www.nist.gov/sites/default/files/documents/director/planning/report02-3.pdf</a:t>
            </a:r>
            <a:endParaRPr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8E313-8960-40FB-7CAA-8D042C9924B3}"/>
              </a:ext>
            </a:extLst>
          </p:cNvPr>
          <p:cNvSpPr txBox="1"/>
          <p:nvPr/>
        </p:nvSpPr>
        <p:spPr>
          <a:xfrm>
            <a:off x="344129" y="4955458"/>
            <a:ext cx="402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Поэтому лучше выявлять проблемы в коде раньше, чем позже.</a:t>
            </a:r>
          </a:p>
        </p:txBody>
      </p:sp>
    </p:spTree>
    <p:extLst>
      <p:ext uri="{BB962C8B-B14F-4D97-AF65-F5344CB8AC3E}">
        <p14:creationId xmlns:p14="http://schemas.microsoft.com/office/powerpoint/2010/main" val="328687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D7124-9E1E-912B-ED35-6B183D2B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/>
          <a:lstStyle/>
          <a:p>
            <a:r>
              <a:rPr lang="en-US" dirty="0"/>
              <a:t>pycodestyle — pro / cons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34B6E-3DB3-8A00-87C3-35AEB5E1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286892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Cons</a:t>
            </a:r>
            <a:r>
              <a:rPr lang="ru-RU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нет проверок на правильность именования,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проверка документации сводится к проверки длины </a:t>
            </a:r>
            <a:r>
              <a:rPr lang="en" dirty="0"/>
              <a:t>docstring.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7030A0"/>
                </a:solidFill>
              </a:rPr>
              <a:t>Не</a:t>
            </a:r>
            <a:r>
              <a:rPr lang="ru-RU" dirty="0"/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поддерживает</a:t>
            </a:r>
            <a:r>
              <a:rPr lang="ru-RU" dirty="0"/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расцветку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вывода</a:t>
            </a:r>
            <a:endParaRPr lang="en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rgbClr val="00B050"/>
                </a:solidFill>
              </a:rPr>
              <a:t>Pro</a:t>
            </a:r>
            <a:r>
              <a:rPr lang="en" dirty="0"/>
              <a:t>:</a:t>
            </a:r>
          </a:p>
          <a:p>
            <a:pPr>
              <a:lnSpc>
                <a:spcPct val="100000"/>
              </a:lnSpc>
            </a:pPr>
            <a:r>
              <a:rPr lang="ru-RU" dirty="0"/>
              <a:t>Позволяет настроить необходимый уровень проверок</a:t>
            </a:r>
          </a:p>
          <a:p>
            <a:pPr>
              <a:lnSpc>
                <a:spcPct val="100000"/>
              </a:lnSpc>
            </a:pPr>
            <a:r>
              <a:rPr lang="ru-RU" dirty="0"/>
              <a:t>Итоговая статистика по результатам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360622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F65A7-F679-D85A-377B-A9D1ABBE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" dirty="0"/>
              <a:t>pydocstyle — </a:t>
            </a:r>
            <a:r>
              <a:rPr lang="ru-RU" dirty="0"/>
              <a:t>проверка </a:t>
            </a:r>
            <a:r>
              <a:rPr lang="en-US" dirty="0"/>
              <a:t>DocString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CF998-8794-99E9-992E-A4D60234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130415"/>
            <a:ext cx="5369560" cy="59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Убедимся в наличии документации по модулю </a:t>
            </a:r>
            <a:r>
              <a:rPr lang="en" sz="1800" dirty="0"/>
              <a:t>factorial:</a:t>
            </a: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3BD06-2E75-2761-77CB-AF8720057CB9}"/>
              </a:ext>
            </a:extLst>
          </p:cNvPr>
          <p:cNvSpPr txBox="1"/>
          <p:nvPr/>
        </p:nvSpPr>
        <p:spPr>
          <a:xfrm>
            <a:off x="533400" y="1397375"/>
            <a:ext cx="536956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 Скрипт для нахождения факториала """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dirty="0">
                <a:solidFill>
                  <a:srgbClr val="00E0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 </a:t>
            </a:r>
            <a:r>
              <a:rPr lang="ru-RU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Вычисляет факториал числа </a:t>
            </a:r>
            <a:r>
              <a:rPr lang="en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""</a:t>
            </a:r>
            <a:r>
              <a:rPr lang="ru-RU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&lt; 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* factorial(n - 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= int(input())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print(factorial(n))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10FD-5B98-B3D7-626E-35794BC2AE0B}"/>
              </a:ext>
            </a:extLst>
          </p:cNvPr>
          <p:cNvSpPr txBox="1"/>
          <p:nvPr/>
        </p:nvSpPr>
        <p:spPr>
          <a:xfrm>
            <a:off x="533400" y="4852136"/>
            <a:ext cx="536956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 factorial</a:t>
            </a:r>
            <a:b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factorial.__doc_</a:t>
            </a:r>
            <a: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b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ru-RU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Скрипт для нахождения факториала ‘</a:t>
            </a:r>
            <a:br>
              <a:rPr lang="en-US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factorial.factorial.__doc_</a:t>
            </a:r>
            <a:r>
              <a:rPr lang="en" b="0" i="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br>
              <a:rPr lang="en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ru-RU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Вычисляет факториал числа </a:t>
            </a:r>
            <a:r>
              <a:rPr lang="en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'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2D3C8F8-F448-7211-4F12-1DD7165AB520}"/>
              </a:ext>
            </a:extLst>
          </p:cNvPr>
          <p:cNvSpPr txBox="1">
            <a:spLocks/>
          </p:cNvSpPr>
          <p:nvPr/>
        </p:nvSpPr>
        <p:spPr>
          <a:xfrm>
            <a:off x="6289040" y="1293036"/>
            <a:ext cx="5369560" cy="59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Убедимся в наличии документации по модулю </a:t>
            </a:r>
            <a:r>
              <a:rPr lang="en" sz="1800" dirty="0"/>
              <a:t>factorial:</a:t>
            </a:r>
            <a:endParaRPr lang="ru-RU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D8A4F-E7FF-06A2-E942-83DEC734672F}"/>
              </a:ext>
            </a:extLst>
          </p:cNvPr>
          <p:cNvSpPr txBox="1"/>
          <p:nvPr/>
        </p:nvSpPr>
        <p:spPr>
          <a:xfrm>
            <a:off x="6289040" y="2071087"/>
            <a:ext cx="5638800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b="0" i="0" noProof="1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help(factorial)</a:t>
            </a:r>
          </a:p>
          <a:p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Help on module factorial</a:t>
            </a:r>
          </a:p>
          <a:p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factorial - </a:t>
            </a:r>
            <a:r>
              <a:rPr lang="ru-RU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Скрипт для нахождения факториала</a:t>
            </a:r>
            <a:endParaRPr lang="en-US" sz="1600" b="0" i="0" noProof="1"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factorial(n)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lang="ru-RU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Вычисляет факториал числа 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</a:p>
          <a:p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/home/user/factorial.py</a:t>
            </a:r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(END)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2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D4ADC-8F62-8CBA-A5FD-C8E0AAC6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" dirty="0"/>
              <a:t>pydocstyle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5ED7A-F7DA-6B27-8155-8B76A9B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505"/>
            <a:ext cx="9563100" cy="8972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Pydocstyle </a:t>
            </a:r>
            <a:r>
              <a:rPr lang="ru-RU" sz="2000" dirty="0"/>
              <a:t>проверяет наличие </a:t>
            </a:r>
            <a:r>
              <a:rPr lang="en" sz="2000" dirty="0"/>
              <a:t>docstring </a:t>
            </a:r>
            <a:r>
              <a:rPr lang="ru-RU" sz="2000" dirty="0"/>
              <a:t>у модулей, классов, функций и их соответствие официальному соглашению </a:t>
            </a:r>
            <a:r>
              <a:rPr lang="en" sz="2000" dirty="0"/>
              <a:t>PEP257.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37AF0-427C-A4C4-15EB-ACBA629B4C90}"/>
              </a:ext>
            </a:extLst>
          </p:cNvPr>
          <p:cNvSpPr txBox="1"/>
          <p:nvPr/>
        </p:nvSpPr>
        <p:spPr>
          <a:xfrm>
            <a:off x="838199" y="1985666"/>
            <a:ext cx="803067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pydocstyle bad-example.py 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 at module level: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D100: Missing docstring in public module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bad-example.py:4 in public function `Function`: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D103: Missing docstring in public function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bad-example.py:8 in public class `MyClass`: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D210: No whitespaces allowed surrounding docstring text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bad-example.py:8 in public class `MyClass`: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D400: First line should end with a period (not 's')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bad-example.py:13 in public function `out`: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D103: Missing docstring in public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13580-B4CD-9FA2-54C1-3F428341EF3B}"/>
              </a:ext>
            </a:extLst>
          </p:cNvPr>
          <p:cNvSpPr txBox="1"/>
          <p:nvPr/>
        </p:nvSpPr>
        <p:spPr>
          <a:xfrm>
            <a:off x="829886" y="5170898"/>
            <a:ext cx="93981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/>
              <a:t>Pydocstyle </a:t>
            </a:r>
            <a:r>
              <a:rPr lang="ru-RU" sz="2000" dirty="0"/>
              <a:t>указал нам на отсутствие документации в определениях функции, методов класса и ошибки оформления в </a:t>
            </a:r>
            <a:r>
              <a:rPr lang="en" sz="2000" dirty="0"/>
              <a:t>docstring </a:t>
            </a:r>
            <a:r>
              <a:rPr lang="ru-RU" sz="2000" dirty="0"/>
              <a:t>класса.</a:t>
            </a:r>
            <a:endParaRPr lang="en-US" sz="2000" dirty="0"/>
          </a:p>
          <a:p>
            <a:pPr>
              <a:spcBef>
                <a:spcPts val="1000"/>
              </a:spcBef>
            </a:pPr>
            <a:r>
              <a:rPr lang="ru-RU" sz="2000" dirty="0"/>
              <a:t>Вывод можно сделать более информативным, если использовать ключи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explain</a:t>
            </a:r>
            <a:r>
              <a:rPr lang="en" sz="2000" dirty="0"/>
              <a:t> </a:t>
            </a:r>
            <a:r>
              <a:rPr lang="ru-RU" sz="2000" dirty="0"/>
              <a:t>и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" sz="2000" dirty="0"/>
              <a:t> </a:t>
            </a:r>
            <a:r>
              <a:rPr lang="ru-RU" sz="2000" dirty="0"/>
              <a:t>при вызове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114051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49327-90B0-5ED1-8756-A8A50050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984"/>
          </a:xfrm>
        </p:spPr>
        <p:txBody>
          <a:bodyPr/>
          <a:lstStyle/>
          <a:p>
            <a:r>
              <a:rPr lang="en-US" dirty="0"/>
              <a:t>pyflakes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975F6-B819-5706-3350-9EFD2E47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185214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" sz="2000" dirty="0"/>
              <a:t>Python pyflakes </a:t>
            </a:r>
            <a:r>
              <a:rPr lang="ru-RU" sz="2000" dirty="0"/>
              <a:t>не делает проверок стиля.</a:t>
            </a:r>
            <a:endParaRPr lang="en-US" sz="20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Цель </a:t>
            </a:r>
            <a:r>
              <a:rPr lang="en" sz="2000" dirty="0"/>
              <a:t>pyflakes</a:t>
            </a:r>
            <a:r>
              <a:rPr lang="ru-RU" sz="2000" dirty="0"/>
              <a:t> — поиск логических и синтаксических ошибок.</a:t>
            </a:r>
            <a:endParaRPr lang="en-US" sz="20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Данная утилита не импортирует проверяемый файл, при этом прекрасно справляется </a:t>
            </a:r>
            <a:r>
              <a:rPr lang="en" sz="2000" dirty="0"/>
              <a:t>c </a:t>
            </a:r>
            <a:r>
              <a:rPr lang="ru-RU" sz="2000" dirty="0"/>
              <a:t>поиском синтаксических ошибок и делает это быстро.</a:t>
            </a:r>
            <a:br>
              <a:rPr lang="en-US" sz="2000" dirty="0"/>
            </a:br>
            <a:r>
              <a:rPr lang="ru-RU" sz="2000" dirty="0"/>
              <a:t>С другой стороны, такой подход сильно сужает область проверок.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55097-0D8F-F4A6-DB64-EDF05DF90704}"/>
              </a:ext>
            </a:extLst>
          </p:cNvPr>
          <p:cNvSpPr txBox="1"/>
          <p:nvPr/>
        </p:nvSpPr>
        <p:spPr>
          <a:xfrm>
            <a:off x="447040" y="3609677"/>
            <a:ext cx="11572240" cy="21852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pyflakes ../noirhelper.py</a:t>
            </a: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'random'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imported but unused</a:t>
            </a: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2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'pprint'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imported but unused</a:t>
            </a: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3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'PyQt6.QtWidgets.QMessageBox'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imported but unused</a:t>
            </a:r>
            <a:endParaRPr lang="en" sz="1700" noProof="1">
              <a:solidFill>
                <a:srgbClr val="9FA01C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3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'PyQt6.QtWidgets.QLabel'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imported but unused</a:t>
            </a:r>
            <a:endParaRPr lang="en" sz="1700" noProof="1">
              <a:solidFill>
                <a:srgbClr val="9FA01C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174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9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local variable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'button'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is assigned to but never used</a:t>
            </a: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177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9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local variable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'me'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is assigned to but never used</a:t>
            </a: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188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9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local variable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'selected_button'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is assigned to but never used</a:t>
            </a:r>
          </a:p>
        </p:txBody>
      </p:sp>
    </p:spTree>
    <p:extLst>
      <p:ext uri="{BB962C8B-B14F-4D97-AF65-F5344CB8AC3E}">
        <p14:creationId xmlns:p14="http://schemas.microsoft.com/office/powerpoint/2010/main" val="363901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9F979-6B37-21FF-C30A-69B25405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/>
              <a:t>pylint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26DC8-4FB3-131A-BAC2-09770A0B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Проверяет на наличие как </a:t>
            </a:r>
            <a:r>
              <a:rPr lang="ru-RU" u="sng" dirty="0"/>
              <a:t>стилистических ошибок</a:t>
            </a:r>
            <a:r>
              <a:rPr lang="ru-RU" dirty="0"/>
              <a:t> так и </a:t>
            </a:r>
            <a:r>
              <a:rPr lang="ru-RU" u="sng" dirty="0"/>
              <a:t>логических ошибок</a:t>
            </a:r>
            <a:r>
              <a:rPr lang="ru-RU" dirty="0"/>
              <a:t>.</a:t>
            </a:r>
          </a:p>
          <a:p>
            <a:pPr>
              <a:lnSpc>
                <a:spcPct val="100000"/>
              </a:lnSpc>
            </a:pPr>
            <a:r>
              <a:rPr lang="ru-RU" dirty="0"/>
              <a:t>Мощный, гибко настраиваемый инструмент для анализа кода.</a:t>
            </a:r>
          </a:p>
          <a:p>
            <a:pPr>
              <a:lnSpc>
                <a:spcPct val="100000"/>
              </a:lnSpc>
            </a:pPr>
            <a:r>
              <a:rPr lang="ru-RU" dirty="0"/>
              <a:t>Большое количество проверок</a:t>
            </a:r>
          </a:p>
          <a:p>
            <a:pPr>
              <a:lnSpc>
                <a:spcPct val="100000"/>
              </a:lnSpc>
            </a:pPr>
            <a:r>
              <a:rPr lang="ru-RU" dirty="0"/>
              <a:t>Разнообразие отчетов.</a:t>
            </a:r>
          </a:p>
          <a:p>
            <a:pPr>
              <a:lnSpc>
                <a:spcPct val="100000"/>
              </a:lnSpc>
            </a:pPr>
            <a:r>
              <a:rPr lang="ru-RU" dirty="0"/>
              <a:t>Один из самых </a:t>
            </a:r>
            <a:r>
              <a:rPr lang="en-US" dirty="0"/>
              <a:t>«</a:t>
            </a:r>
            <a:r>
              <a:rPr lang="ru-RU" dirty="0"/>
              <a:t>придирчивых</a:t>
            </a:r>
            <a:r>
              <a:rPr lang="en-US" dirty="0"/>
              <a:t>»</a:t>
            </a:r>
            <a:r>
              <a:rPr lang="ru-RU" dirty="0"/>
              <a:t> и </a:t>
            </a:r>
            <a:r>
              <a:rPr lang="en-US" dirty="0"/>
              <a:t>«</a:t>
            </a:r>
            <a:r>
              <a:rPr lang="ru-RU" dirty="0"/>
              <a:t>многословных</a:t>
            </a:r>
            <a:r>
              <a:rPr lang="en-US" dirty="0"/>
              <a:t>»</a:t>
            </a:r>
            <a:r>
              <a:rPr lang="ru-RU" dirty="0"/>
              <a:t> анализаторов кода.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C00000"/>
                </a:solidFill>
              </a:rPr>
              <a:t>Ц</a:t>
            </a:r>
            <a:r>
              <a:rPr lang="ru-RU" dirty="0">
                <a:solidFill>
                  <a:srgbClr val="FF0000"/>
                </a:solidFill>
              </a:rPr>
              <a:t>в</a:t>
            </a:r>
            <a:r>
              <a:rPr lang="ru-RU" dirty="0">
                <a:solidFill>
                  <a:srgbClr val="FFC000"/>
                </a:solidFill>
              </a:rPr>
              <a:t>е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т</a:t>
            </a:r>
            <a:r>
              <a:rPr lang="ru-RU" dirty="0">
                <a:solidFill>
                  <a:srgbClr val="92D050"/>
                </a:solidFill>
              </a:rPr>
              <a:t>н</a:t>
            </a:r>
            <a:r>
              <a:rPr lang="ru-RU" dirty="0">
                <a:solidFill>
                  <a:srgbClr val="00B050"/>
                </a:solidFill>
              </a:rPr>
              <a:t>о</a:t>
            </a:r>
            <a:r>
              <a:rPr lang="ru-RU" dirty="0">
                <a:solidFill>
                  <a:srgbClr val="00B0F0"/>
                </a:solidFill>
              </a:rPr>
              <a:t>й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В</a:t>
            </a:r>
            <a:r>
              <a:rPr lang="ru-RU" dirty="0">
                <a:solidFill>
                  <a:srgbClr val="002060"/>
                </a:solidFill>
              </a:rPr>
              <a:t>ы</a:t>
            </a:r>
            <a:r>
              <a:rPr lang="ru-RU" dirty="0">
                <a:solidFill>
                  <a:srgbClr val="7030A0"/>
                </a:solidFill>
              </a:rPr>
              <a:t>в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о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д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1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B52EC-3415-4755-6393-6A5F69E7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80"/>
            <a:ext cx="10515600" cy="854075"/>
          </a:xfrm>
        </p:spPr>
        <p:txBody>
          <a:bodyPr/>
          <a:lstStyle/>
          <a:p>
            <a:r>
              <a:rPr lang="en-US" dirty="0"/>
              <a:t>pylint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BFCBA-9F83-162A-8996-9DFF24B9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9"/>
            <a:ext cx="10515600" cy="108250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Анализ нашего тестового скрипта выдает весьма обширный отчет, состоящий из списка найденных в ходе анализа недочетов, статистических отчетов, представленных в виде таблиц, и общей оценки кода: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685E5-7295-9060-1A97-65A638DBD7BE}"/>
              </a:ext>
            </a:extLst>
          </p:cNvPr>
          <p:cNvSpPr txBox="1"/>
          <p:nvPr/>
        </p:nvSpPr>
        <p:spPr>
          <a:xfrm>
            <a:off x="426720" y="2238851"/>
            <a:ext cx="1157224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pylint example.py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************* Module example</a:t>
            </a: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8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W0311: Bad indentation. Found 1 spaces, expected 4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(bad-indentation)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19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C0304: Final newline missing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(missing-final-newline)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C0114: Missing module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(missing-module-docstring)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2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E0401: Unable to import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'notexistmodule'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(import-error)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C0116: Missing function or method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(missing-function-docstring)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C0103: Function name "Function" doesn't conform to snake_case naming style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(invalid-name)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17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W0613: Unused argument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'num_two'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(unused-argument)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7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R0903: Too few public methods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(0/2) (too-few-public-methods)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13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C0116: Missing function or method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(missing-function-docstring)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18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E1101: Instance of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'MyClass' has no 'out'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member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(no-member)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W0611: Unused import os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(unused-import)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b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------------------------------------------------------------------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Your code has been rated at 0.00/10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(previous run: 0.00/10, +0.00)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6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587D5-759E-6057-1C15-D629802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sz="4000" dirty="0"/>
              <a:t>pylint</a:t>
            </a:r>
            <a:r>
              <a:rPr lang="ru-RU" sz="4000" dirty="0"/>
              <a:t> — виды замечаний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2C836-EA93-C21A-5514-6CCFEE48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1"/>
            <a:ext cx="10515600" cy="2016760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/>
              <a:t>Pylint</a:t>
            </a:r>
            <a:r>
              <a:rPr lang="ru-RU" sz="2000" dirty="0"/>
              <a:t> имеет свою внутреннюю маркировку проблемных мест в коде: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R</a:t>
            </a:r>
            <a:r>
              <a:rPr lang="en" sz="2000" dirty="0"/>
              <a:t>efactor — </a:t>
            </a:r>
            <a:r>
              <a:rPr lang="ru-RU" sz="2000" dirty="0"/>
              <a:t>требуется рефакторинг,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C</a:t>
            </a:r>
            <a:r>
              <a:rPr lang="en" sz="2000" dirty="0"/>
              <a:t>onvention — </a:t>
            </a:r>
            <a:r>
              <a:rPr lang="ru-RU" sz="2000" dirty="0"/>
              <a:t>нарушено следование стилистике и соглашениям,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W</a:t>
            </a:r>
            <a:r>
              <a:rPr lang="en" sz="2000" dirty="0"/>
              <a:t>arning — </a:t>
            </a:r>
            <a:r>
              <a:rPr lang="ru-RU" sz="2000" dirty="0"/>
              <a:t>потенциальная ошибка,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E</a:t>
            </a:r>
            <a:r>
              <a:rPr lang="en" sz="2000" dirty="0"/>
              <a:t>rror — </a:t>
            </a:r>
            <a:r>
              <a:rPr lang="ru-RU" sz="2000" dirty="0"/>
              <a:t>ошибка,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F</a:t>
            </a:r>
            <a:r>
              <a:rPr lang="en" sz="2000" dirty="0"/>
              <a:t>atal — </a:t>
            </a:r>
            <a:r>
              <a:rPr lang="ru-RU" sz="2000" dirty="0"/>
              <a:t>ошибка, которая препятствует дальнейшей работе анализатора.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6BF93-AA08-1899-6258-532F21AE5998}"/>
              </a:ext>
            </a:extLst>
          </p:cNvPr>
          <p:cNvSpPr txBox="1"/>
          <p:nvPr/>
        </p:nvSpPr>
        <p:spPr>
          <a:xfrm>
            <a:off x="385156" y="3543949"/>
            <a:ext cx="11572240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8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2FFF12"/>
                </a:solidFill>
                <a:effectLst/>
                <a:highlight>
                  <a:srgbClr val="808000"/>
                </a:highlight>
                <a:latin typeface="Andale Mono" panose="020B0509000000000004" pitchFamily="49" charset="0"/>
              </a:rPr>
              <a:t>W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0311: Bad indentation. Found 1 spaces, expected 4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(bad-indentation)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19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2FFF12"/>
                </a:solidFill>
                <a:effectLst/>
                <a:highlight>
                  <a:srgbClr val="808000"/>
                </a:highlight>
                <a:latin typeface="Andale Mono" panose="020B0509000000000004" pitchFamily="49" charset="0"/>
              </a:rPr>
              <a:t>C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0304: Final newline missing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(missing-final-newline)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C0114: Missing module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(missing-module-docstring)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2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E0401: Unable to import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'notexistmodule'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(import-error)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C0116: Missing function or method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(missing-function-docstring)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C0103: Function name "Function" doesn't conform to snake_case naming style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(invalid-name)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17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W0613: Unused argument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'num_two'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(unused-argument)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7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R0903: Too few public methods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(0/2) (too-few-public-methods)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13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C0116: Missing function or method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(missing-function-docstring)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18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E1101: Instance of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'MyClass' has no 'out'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member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(no-member)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W0611: Unused import os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(unused-import)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7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0BDB4-8E52-37FD-D58D-BEBB5501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4" y="26212"/>
            <a:ext cx="10515600" cy="680893"/>
          </a:xfrm>
        </p:spPr>
        <p:txBody>
          <a:bodyPr>
            <a:normAutofit/>
          </a:bodyPr>
          <a:lstStyle/>
          <a:p>
            <a:r>
              <a:rPr lang="en-US" sz="3600" dirty="0"/>
              <a:t>pylint — р</a:t>
            </a:r>
            <a:r>
              <a:rPr lang="ru-RU" sz="3600" dirty="0"/>
              <a:t>ежим отчёта (</a:t>
            </a:r>
            <a:r>
              <a:rPr lang="en" sz="2800" dirty="0">
                <a:latin typeface="Monaco" pitchFamily="2" charset="0"/>
              </a:rPr>
              <a:t>--reports=y</a:t>
            </a:r>
            <a:r>
              <a:rPr lang="ru-RU" sz="36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6FAAC-F347-C8BA-53B1-8AC0D8FC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6" y="708743"/>
            <a:ext cx="11998036" cy="6149257"/>
          </a:xfrm>
          <a:solidFill>
            <a:schemeClr val="tx1">
              <a:lumMod val="85000"/>
              <a:lumOff val="15000"/>
            </a:schemeClr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pylint -f colorized --reports=y example.py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ndale Mono" panose="020B0509000000000004" pitchFamily="49" charset="0"/>
              </a:rPr>
              <a:t>************* Module 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example.py:8:0: W0311: 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Bad indentation. Found 1 spaces, expected 4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bad-indentation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C814C9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example.py:19:0: C0304: 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Final newline missing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missing-final-newline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00FF00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example.py:1:0: C0114: 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 module 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missing-module-docstring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00FF00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example.py:2:0: E0401: </a:t>
            </a:r>
            <a:r>
              <a:rPr lang="en" sz="900" noProof="1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Unable to import 'notexistmodule'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import-error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B42419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example.py:4:0: C0116: 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 function or method 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missing-function-docstring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00FF00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example.py:4:0: C0103: 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Function name "Function" doesn't conform to snake_case naming style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invalid-name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00FF00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example.py:4:17: W0613: 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Unused argument 'num_two'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unused-argument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C814C9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example.py:7:0: R0903: 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Too few public methods (0/2)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too-few-public-methods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C814C9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example.py:13:0: C0116: 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 function or method 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missing-function-docstring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00FF00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example.py:18:0: E1101: </a:t>
            </a:r>
            <a:r>
              <a:rPr lang="en" sz="900" noProof="1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Instance of 'MyClass' has no 'out' member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no-member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B42419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example.py:1:0: W0611: 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Unused import os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unused-import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" sz="9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Report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Statistics by 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+---------+-------+-----------+-----------+------------+---------+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|type     |number |old number |difference |%documented |%badname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+=========+=======+===========+===========+============+=========+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|module   |1      |1          |=          |0.00        |0.00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|class    |1      |1          |=          |100.00      |0.00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|method   |0      |NC         |NC         |0           |0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|function |3      |3          |=          |33.33       |33.33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+---------+-------+-----------+-----------+------------+---------+</a:t>
            </a:r>
            <a:b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9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Raw metrics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+----------+-------+------+---------+-----------+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|type      |number |%     |previous |difference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+==========+=======+======+=========+===========+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|code      |13     |61.90 |13       |=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|docstring |1      |4.76  |1        |=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|comment   |0      |0.00  |NC       |NC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|empty     |7      |33.33 |7        |=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+----------+-------+------+---------+-----------+</a:t>
            </a:r>
            <a:b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9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Duplication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+-------------------------+------+---------+-----------+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                         |now   |previous |difference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+=========================+======+=========+===========+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|nb duplicated lines      |0     |0        |0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|percent duplicated lines |0.000 |0.000    |=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+-------------------------+------+---------+-----------+</a:t>
            </a:r>
            <a:b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9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Messages by category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+-----------+-------+---------+-----------+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|type       |number |previous |difference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+===========+=======+=========+===========+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|convention |5      |5        |5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|refactor   |1      |1        |1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|warning    |3      |3        |3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|error      |2      |2        |2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+-----------+-------+---------+-----------+</a:t>
            </a:r>
            <a:b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9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Messages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+---------------------------+------------+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|message id                 |occurrences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+===========================+============+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|missing-function-docstring |2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|unused-import  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|unused-argument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|too-few-public-methods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|no-member      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|missing-module-docstring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|missing-final-newline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|invalid-name   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|import-error   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|bad-indentation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+---------------------------+------------+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Your code has been rated at 0.00/10 (previous run: 0.00/10, +0.00)</a:t>
            </a:r>
          </a:p>
        </p:txBody>
      </p:sp>
    </p:spTree>
    <p:extLst>
      <p:ext uri="{BB962C8B-B14F-4D97-AF65-F5344CB8AC3E}">
        <p14:creationId xmlns:p14="http://schemas.microsoft.com/office/powerpoint/2010/main" val="592087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057A5-1769-D86F-06AE-03C97693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140955"/>
            <a:ext cx="6372828" cy="757619"/>
          </a:xfrm>
        </p:spPr>
        <p:txBody>
          <a:bodyPr/>
          <a:lstStyle/>
          <a:p>
            <a:r>
              <a:rPr lang="en-US" dirty="0"/>
              <a:t>pylint — </a:t>
            </a:r>
            <a:r>
              <a:rPr lang="ru-RU" dirty="0"/>
              <a:t>вывод 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3F983A-6400-9835-5ED4-DF8AD1A4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873407"/>
            <a:ext cx="9301316" cy="1430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noProof="1"/>
              <a:t>Встроенные возможности генерации h</a:t>
            </a:r>
            <a:r>
              <a:rPr lang="en-US" sz="2000" noProof="1"/>
              <a:t>tml в</a:t>
            </a:r>
            <a:r>
              <a:rPr lang="ru-RU" sz="2000" noProof="1"/>
              <a:t> данный момент удалены из p</a:t>
            </a:r>
            <a:r>
              <a:rPr lang="en-US" sz="2000" noProof="1"/>
              <a:t>ylint, </a:t>
            </a:r>
            <a:r>
              <a:rPr lang="ru-RU" sz="2000" noProof="1"/>
              <a:t>но можно воспользоваться h</a:t>
            </a:r>
            <a:r>
              <a:rPr lang="en-US" sz="2000" noProof="1"/>
              <a:t>tml-</a:t>
            </a:r>
            <a:r>
              <a:rPr lang="ru-RU" sz="2000" noProof="1"/>
              <a:t>фильтром </a:t>
            </a:r>
            <a:r>
              <a:rPr lang="en" sz="2000" noProof="1"/>
              <a:t>pylint-json2html</a:t>
            </a:r>
            <a:r>
              <a:rPr lang="ru-RU" sz="2000" noProof="1"/>
              <a:t>:</a:t>
            </a:r>
            <a:endParaRPr lang="en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pip install</a:t>
            </a:r>
            <a: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pylint-json2html</a:t>
            </a:r>
            <a:b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pylint -f json noirhelper.py |</a:t>
            </a:r>
            <a: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pylint-json2html -o pylint.html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71980A-FEE2-7C17-8554-0FA78D27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890" y="88080"/>
            <a:ext cx="2045110" cy="66904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D957B1-8246-9BDC-98E7-3E908B017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3" y="2291260"/>
            <a:ext cx="6154995" cy="45865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9968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52C5-04C3-75B1-DD22-224BBB9B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9839" cy="716423"/>
          </a:xfrm>
        </p:spPr>
        <p:txBody>
          <a:bodyPr/>
          <a:lstStyle/>
          <a:p>
            <a:r>
              <a:rPr lang="en-US" dirty="0"/>
              <a:t>pylint — </a:t>
            </a:r>
            <a:r>
              <a:rPr lang="ru-RU" dirty="0"/>
              <a:t>дополнительные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7EAC4-240A-F104-9A4B-D301B688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083"/>
            <a:ext cx="10515600" cy="121254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0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pylint </a:t>
            </a:r>
            <a:r>
              <a:rPr lang="ru-RU" sz="20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</a:t>
            </a:r>
            <a:r>
              <a:rPr lang="en" sz="20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=unused-argument</a:t>
            </a:r>
          </a:p>
          <a:p>
            <a:pPr marL="0" indent="0">
              <a:buNone/>
            </a:pPr>
            <a:r>
              <a:rPr lang="ru-RU" sz="2000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теперь больше не будет: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</a:t>
            </a:r>
            <a:r>
              <a:rPr lang="en" sz="2000" noProof="1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W0613: Unused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'num_two'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(unused-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8BE0BDD-9837-C6C2-88AA-46A5DF105B35}"/>
              </a:ext>
            </a:extLst>
          </p:cNvPr>
          <p:cNvSpPr txBox="1">
            <a:spLocks/>
          </p:cNvSpPr>
          <p:nvPr/>
        </p:nvSpPr>
        <p:spPr>
          <a:xfrm>
            <a:off x="838200" y="1250438"/>
            <a:ext cx="10515600" cy="79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ru-RU" sz="2000" b="1" dirty="0"/>
              <a:t>Отключение определённых ошибок: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--disable &lt;msg ids&gt;, -d &lt;msg ids&gt;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BD7AB2C-EA31-8ACC-ECE6-00D6A3AD3C0E}"/>
              </a:ext>
            </a:extLst>
          </p:cNvPr>
          <p:cNvSpPr txBox="1">
            <a:spLocks/>
          </p:cNvSpPr>
          <p:nvPr/>
        </p:nvSpPr>
        <p:spPr>
          <a:xfrm>
            <a:off x="838200" y="3510116"/>
            <a:ext cx="10515600" cy="1337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2200" b="1" dirty="0"/>
              <a:t>Встроенная документация.</a:t>
            </a:r>
            <a:br>
              <a:rPr lang="ru-RU" sz="2200" dirty="0"/>
            </a:br>
            <a:r>
              <a:rPr lang="ru-RU" sz="2200" dirty="0"/>
              <a:t>Вызов с ключом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help-msg=&lt;key&gt; </a:t>
            </a:r>
            <a:r>
              <a:rPr lang="ru-RU" sz="2200" dirty="0"/>
              <a:t>выведет справку по ключевому слову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" sz="2200" dirty="0"/>
              <a:t>. </a:t>
            </a:r>
            <a:r>
              <a:rPr lang="ru-RU" sz="2200" dirty="0"/>
              <a:t>В качестве ключевого слова может быть код сообщения (например: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E0401</a:t>
            </a:r>
            <a:r>
              <a:rPr lang="en" sz="2200" dirty="0"/>
              <a:t>) </a:t>
            </a:r>
            <a:r>
              <a:rPr lang="ru-RU" sz="2200" dirty="0"/>
              <a:t>или символическое имя сообщения (например: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import-error</a:t>
            </a:r>
            <a:r>
              <a:rPr lang="en" sz="2200" dirty="0"/>
              <a:t>).</a:t>
            </a:r>
            <a:endParaRPr lang="ru-RU" sz="2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F4B029-F82D-EF6F-14AB-E3AF62348776}"/>
              </a:ext>
            </a:extLst>
          </p:cNvPr>
          <p:cNvSpPr txBox="1">
            <a:spLocks/>
          </p:cNvSpPr>
          <p:nvPr/>
        </p:nvSpPr>
        <p:spPr>
          <a:xfrm>
            <a:off x="911942" y="4935794"/>
            <a:ext cx="10515600" cy="16058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pylint --help-msg=import-error</a:t>
            </a:r>
            <a:br>
              <a:rPr lang="ru-RU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:import-error (E0401):</a:t>
            </a: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*Unable to import %s*</a:t>
            </a:r>
            <a:b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 when pylint has been unable to import a module.</a:t>
            </a:r>
            <a:br>
              <a:rPr lang="ru-RU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message belongs to the imports checker.</a:t>
            </a:r>
            <a:endParaRPr lang="en" sz="4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9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D5A2-7B2E-CABB-5F43-2A2666A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39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 поддержания качества кода</a:t>
            </a:r>
            <a:br>
              <a:rPr lang="ru-RU" dirty="0"/>
            </a:br>
            <a:r>
              <a:rPr lang="ru-RU" dirty="0"/>
              <a:t>(предотвращение дефектов)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61B4E-B099-EFCA-997F-807E40FB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357"/>
            <a:ext cx="5643282" cy="41636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Статический анализ</a:t>
            </a:r>
            <a:r>
              <a:rPr lang="en-US" b="1" dirty="0"/>
              <a:t> </a:t>
            </a:r>
            <a:r>
              <a:rPr lang="ru-RU" b="1" dirty="0"/>
              <a:t>кода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ru-RU" b="1" dirty="0"/>
              <a:t>Обзор кода (</a:t>
            </a:r>
            <a:r>
              <a:rPr lang="en-US" b="1" dirty="0"/>
              <a:t>code review</a:t>
            </a:r>
            <a:r>
              <a:rPr lang="ru-RU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b="1" dirty="0"/>
              <a:t>Юнит-тесты</a:t>
            </a:r>
            <a:r>
              <a:rPr lang="en-US" b="1" dirty="0"/>
              <a:t> (</a:t>
            </a:r>
            <a:r>
              <a:rPr lang="ru-RU" b="1" dirty="0"/>
              <a:t>или </a:t>
            </a:r>
            <a:r>
              <a:rPr lang="en-US" b="1" dirty="0"/>
              <a:t>TDD</a:t>
            </a:r>
            <a:r>
              <a:rPr lang="ru-RU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dirty="0"/>
              <a:t>Тестирование новой функциональности самим разработчиком</a:t>
            </a:r>
          </a:p>
          <a:p>
            <a:pPr>
              <a:lnSpc>
                <a:spcPct val="100000"/>
              </a:lnSpc>
            </a:pPr>
            <a:r>
              <a:rPr lang="ru-RU" dirty="0"/>
              <a:t>Динамический анализ кода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0E7BEB7-2805-6AFD-163A-8C2E97113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765" y="1547206"/>
            <a:ext cx="5981235" cy="4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1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2F71-1C9A-C920-7F05-C18ED11C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3"/>
            <a:ext cx="10515600" cy="717755"/>
          </a:xfrm>
        </p:spPr>
        <p:txBody>
          <a:bodyPr>
            <a:normAutofit/>
          </a:bodyPr>
          <a:lstStyle/>
          <a:p>
            <a:r>
              <a:rPr lang="en-US" dirty="0"/>
              <a:t>Pylint — </a:t>
            </a:r>
            <a:r>
              <a:rPr lang="ru-RU" dirty="0"/>
              <a:t>конфиг </a:t>
            </a:r>
            <a:r>
              <a:rPr lang="en-US" noProof="1"/>
              <a:t>pylintrc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3AB0B-5A00-DBA2-CBE0-CD181152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048"/>
            <a:ext cx="10862187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pylint -f colorized example.py --rcfile pylintrc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************* Module 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example.py:5:0: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example.py:8:0: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example.py:10:0: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example.py:11:0: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8 spaces, expected 4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example.py:13:0: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example.py:14:0: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8 spaces, expected 4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example.py:19:0: C0304: </a:t>
            </a:r>
            <a:r>
              <a:rPr lang="en" sz="29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 newline missing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missing-final-newline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example.py:1:0: C0114: </a:t>
            </a:r>
            <a:r>
              <a:rPr lang="en" sz="29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 module docstring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missing-module-docstring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example.py:4:17: W0613: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 argument 'num_two'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unused-argument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example.py:13:4: E0213: </a:t>
            </a:r>
            <a:r>
              <a:rPr lang="en" sz="29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Method 'out' should have "self" as first argument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no-self-argument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B4241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example.py:18:0: E1121: </a:t>
            </a:r>
            <a:r>
              <a:rPr lang="en" sz="29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 many positional arguments for method call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too-many-function-args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B4241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example.py:1:0: W0611: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 import os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unused-import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29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code has been rated at -6.67/10 (previous run: 0.00/10, -6.67)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6717EB5-F982-CEC1-FA92-C94E8094D559}"/>
              </a:ext>
            </a:extLst>
          </p:cNvPr>
          <p:cNvSpPr txBox="1">
            <a:spLocks/>
          </p:cNvSpPr>
          <p:nvPr/>
        </p:nvSpPr>
        <p:spPr>
          <a:xfrm>
            <a:off x="838200" y="727588"/>
            <a:ext cx="11058832" cy="1776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Можно использовать собственный файл с настройками, в примере файл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pylintrc</a:t>
            </a:r>
            <a:r>
              <a:rPr lang="en-US" sz="2000" dirty="0"/>
              <a:t> </a:t>
            </a:r>
            <a:r>
              <a:rPr lang="ru-RU" sz="2000" dirty="0"/>
              <a:t>от </a:t>
            </a:r>
            <a:r>
              <a:rPr lang="en-US" sz="2000" dirty="0"/>
              <a:t>Google.</a:t>
            </a:r>
          </a:p>
          <a:p>
            <a:pPr fontAlgn="base">
              <a:lnSpc>
                <a:spcPct val="100000"/>
              </a:lnSpc>
            </a:pPr>
            <a:r>
              <a:rPr lang="en" sz="1900" b="0" i="0" noProof="1">
                <a:solidFill>
                  <a:srgbClr val="2326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/etc/pylintrc</a:t>
            </a:r>
            <a:r>
              <a:rPr lang="en" sz="1900" b="0" i="0" dirty="0">
                <a:solidFill>
                  <a:srgbClr val="232629"/>
                </a:solidFill>
                <a:effectLst/>
                <a:latin typeface="inherit"/>
              </a:rPr>
              <a:t> for default global configuration</a:t>
            </a:r>
          </a:p>
          <a:p>
            <a:pPr algn="l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~/.pylintrc</a:t>
            </a:r>
            <a:r>
              <a:rPr lang="en" sz="1900" dirty="0"/>
              <a:t> for default user configuration</a:t>
            </a:r>
          </a:p>
          <a:p>
            <a:pPr algn="l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&lt;your project&gt;/pylintrc</a:t>
            </a:r>
            <a:r>
              <a:rPr lang="en" sz="1900" dirty="0">
                <a:highlight>
                  <a:srgbClr val="FFFF00"/>
                </a:highlight>
              </a:rPr>
              <a:t> </a:t>
            </a:r>
            <a:r>
              <a:rPr lang="en" sz="1900" dirty="0"/>
              <a:t>for default project configuration (used when you'll run pylint &lt;your project&gt;)</a:t>
            </a:r>
          </a:p>
          <a:p>
            <a:pPr algn="l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pylint --rcfile=&lt;wherever I want&gt;</a:t>
            </a:r>
          </a:p>
        </p:txBody>
      </p:sp>
    </p:spTree>
    <p:extLst>
      <p:ext uri="{BB962C8B-B14F-4D97-AF65-F5344CB8AC3E}">
        <p14:creationId xmlns:p14="http://schemas.microsoft.com/office/powerpoint/2010/main" val="389142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7C2EF-48D9-CF0A-7A42-D28A5F6A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/>
          <a:lstStyle/>
          <a:p>
            <a:r>
              <a:rPr lang="en" dirty="0"/>
              <a:t>Vulture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E2209-15D3-CA08-CC99-3CE3291B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648"/>
            <a:ext cx="10515600" cy="98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000" dirty="0"/>
              <a:t>Vulture — </a:t>
            </a:r>
            <a:r>
              <a:rPr lang="ru-RU" sz="2000" dirty="0"/>
              <a:t>небольшая утилита для поиска </a:t>
            </a:r>
            <a:r>
              <a:rPr lang="en-US" sz="2000" dirty="0"/>
              <a:t>«</a:t>
            </a:r>
            <a:r>
              <a:rPr lang="ru-RU" sz="2000" dirty="0"/>
              <a:t>мертвого</a:t>
            </a:r>
            <a:r>
              <a:rPr lang="en-US" sz="2000" dirty="0"/>
              <a:t>»</a:t>
            </a:r>
            <a:r>
              <a:rPr lang="ru-RU" sz="2000" dirty="0"/>
              <a:t> кода в программах </a:t>
            </a:r>
            <a:r>
              <a:rPr lang="en" sz="2000" dirty="0"/>
              <a:t>Python. </a:t>
            </a:r>
            <a:r>
              <a:rPr lang="ru-RU" sz="2000" dirty="0"/>
              <a:t>Она осуществляет поиск всех объектов, которые были определены, но не используются. </a:t>
            </a:r>
            <a:r>
              <a:rPr lang="en" sz="2000" dirty="0"/>
              <a:t>Vulture </a:t>
            </a:r>
            <a:r>
              <a:rPr lang="ru-RU" sz="2000" dirty="0"/>
              <a:t>полезно применять для очистки и нахождения ошибок в больших массивах кода.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30365EE-4E87-72B6-644F-3719D6C0DDA3}"/>
              </a:ext>
            </a:extLst>
          </p:cNvPr>
          <p:cNvSpPr txBox="1">
            <a:spLocks/>
          </p:cNvSpPr>
          <p:nvPr/>
        </p:nvSpPr>
        <p:spPr>
          <a:xfrm>
            <a:off x="838200" y="2595717"/>
            <a:ext cx="10515600" cy="1307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vulture example.py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unused import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'os'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(90% confidence)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unused function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(60% confidence)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unused variable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'num_two'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(100% confidence)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77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F8E64-404C-ADCF-0DC9-ACE5EA0C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644"/>
          </a:xfrm>
        </p:spPr>
        <p:txBody>
          <a:bodyPr/>
          <a:lstStyle/>
          <a:p>
            <a:r>
              <a:rPr lang="en" dirty="0"/>
              <a:t>Flake8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2CFDBE-C468-758D-DAC2-3915E0B9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770"/>
            <a:ext cx="10515600" cy="140962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" dirty="0"/>
              <a:t>Flake8 — </a:t>
            </a:r>
            <a:r>
              <a:rPr lang="ru-RU" dirty="0"/>
              <a:t>первый анализатор в этом обзоре, представляющая собой </a:t>
            </a:r>
            <a:r>
              <a:rPr lang="en-US" dirty="0"/>
              <a:t>«</a:t>
            </a:r>
            <a:r>
              <a:rPr lang="ru-RU" dirty="0"/>
              <a:t>комбайн</a:t>
            </a:r>
            <a:r>
              <a:rPr lang="en-US" dirty="0"/>
              <a:t>»</a:t>
            </a:r>
            <a:r>
              <a:rPr lang="ru-RU" dirty="0"/>
              <a:t>, обвязку к входящим в нее утилитам —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pyflakes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pycodestyle</a:t>
            </a:r>
            <a:r>
              <a:rPr lang="en" dirty="0"/>
              <a:t>,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mccabe</a:t>
            </a:r>
            <a:r>
              <a:rPr lang="en" dirty="0"/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" dirty="0"/>
              <a:t>Flake8 </a:t>
            </a:r>
            <a:r>
              <a:rPr lang="ru-RU" dirty="0"/>
              <a:t>имеет схожий с </a:t>
            </a:r>
            <a:r>
              <a:rPr lang="en" dirty="0"/>
              <a:t>pylint </a:t>
            </a:r>
            <a:r>
              <a:rPr lang="ru-RU" dirty="0"/>
              <a:t>основной функционал.</a:t>
            </a:r>
            <a:br>
              <a:rPr lang="en-US" dirty="0"/>
            </a:br>
            <a:r>
              <a:rPr lang="ru-RU" dirty="0"/>
              <a:t>Пример запуска </a:t>
            </a:r>
            <a:r>
              <a:rPr lang="en" dirty="0"/>
              <a:t>flake8 </a:t>
            </a:r>
            <a:r>
              <a:rPr lang="ru-RU" dirty="0"/>
              <a:t>на тестовом скрипте: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282C9EE-C4A7-7636-9AA4-A4F192115970}"/>
              </a:ext>
            </a:extLst>
          </p:cNvPr>
          <p:cNvSpPr txBox="1">
            <a:spLocks/>
          </p:cNvSpPr>
          <p:nvPr/>
        </p:nvSpPr>
        <p:spPr>
          <a:xfrm>
            <a:off x="838200" y="2546557"/>
            <a:ext cx="10515600" cy="42082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flake8 --statistics example.py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F401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'os' imported but unused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E225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around operator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W292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newline at end of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E225 missing whitespace around operator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    E231 missing whitespace after ','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    E302 expected 2 blank lines, found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F401 'os' imported but unused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W292 no newline at end of file</a:t>
            </a:r>
          </a:p>
        </p:txBody>
      </p:sp>
    </p:spTree>
    <p:extLst>
      <p:ext uri="{BB962C8B-B14F-4D97-AF65-F5344CB8AC3E}">
        <p14:creationId xmlns:p14="http://schemas.microsoft.com/office/powerpoint/2010/main" val="1627123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09139-D7A5-25D7-08D5-A42C8544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dirty="0"/>
              <a:t>Flake8 — version control hooks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960B3-A3BA-526A-B699-8AC72163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5"/>
            <a:ext cx="10515600" cy="139149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Наличие </a:t>
            </a:r>
            <a:r>
              <a:rPr lang="en" dirty="0"/>
              <a:t>Version Control Hooks. </a:t>
            </a:r>
            <a:r>
              <a:rPr lang="ru-RU" dirty="0"/>
              <a:t>Интеграция с системами контроля версий происходит буквально с помощью двух команд (поддерживаются </a:t>
            </a:r>
            <a:r>
              <a:rPr lang="en" dirty="0"/>
              <a:t>git </a:t>
            </a:r>
            <a:r>
              <a:rPr lang="ru-RU" dirty="0"/>
              <a:t>и </a:t>
            </a:r>
            <a:r>
              <a:rPr lang="en" dirty="0"/>
              <a:t>mercurial). </a:t>
            </a:r>
            <a:r>
              <a:rPr lang="ru-RU" dirty="0"/>
              <a:t>Настройка </a:t>
            </a:r>
            <a:r>
              <a:rPr lang="en" dirty="0"/>
              <a:t>hook </a:t>
            </a:r>
            <a:r>
              <a:rPr lang="ru-RU" dirty="0"/>
              <a:t>позволяет не допускать создания коммита при нарушении каких-либо правил оформления.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76FFFC-A772-6187-12CC-19DD3FE946CE}"/>
              </a:ext>
            </a:extLst>
          </p:cNvPr>
          <p:cNvSpPr txBox="1">
            <a:spLocks/>
          </p:cNvSpPr>
          <p:nvPr/>
        </p:nvSpPr>
        <p:spPr>
          <a:xfrm>
            <a:off x="838199" y="2441196"/>
            <a:ext cx="10515601" cy="43332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flake8 --install-hook git</a:t>
            </a:r>
            <a:br>
              <a:rPr lang="en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pre-commit hook installed, for configuration options see http://flake8.pycqa.org/en/latest/user/using-hooks.html</a:t>
            </a:r>
            <a:br>
              <a:rPr lang="en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git config --bool flake8.strict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" sz="1700" b="0" i="0" dirty="0">
              <a:solidFill>
                <a:srgbClr val="04FB2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7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git commit -m "second commit”</a:t>
            </a:r>
            <a:endParaRPr lang="en" sz="1700" dirty="0">
              <a:solidFill>
                <a:srgbClr val="04FB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F401 </a:t>
            </a:r>
            <a:r>
              <a:rPr lang="en" sz="17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'os'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imported but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N802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should be lowercase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whitespace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whitespace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E225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whitespace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around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N805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argument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method should be named </a:t>
            </a:r>
            <a:r>
              <a:rPr lang="en" sz="17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'self'</a:t>
            </a:r>
            <a:endParaRPr lang="en" sz="1700" b="0" i="0" dirty="0">
              <a:solidFill>
                <a:srgbClr val="D4D0A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73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8C9A7-9CF6-62AD-6C52-58B22FA0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dirty="0"/>
              <a:t>Flake8 — </a:t>
            </a:r>
            <a:r>
              <a:rPr lang="ru-RU" dirty="0"/>
              <a:t>другие полезные опции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D77A3-9CB7-91E7-712D-F25B4A14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39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/>
              <a:t>Подавления отдельных ошибок</a:t>
            </a:r>
            <a:r>
              <a:rPr lang="ru-RU" sz="2000" dirty="0"/>
              <a:t>: можно перечислить исключаемые ошибки в ключе: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--ignore=E4,E51,W234</a:t>
            </a:r>
            <a:endParaRPr lang="en" sz="2000" b="0" i="0" dirty="0">
              <a:solidFill>
                <a:srgbClr val="333A4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" sz="2000" dirty="0"/>
              <a:t>Flake8 </a:t>
            </a:r>
            <a:r>
              <a:rPr lang="ru-RU" sz="2000" dirty="0"/>
              <a:t>для анализа кода </a:t>
            </a:r>
            <a:r>
              <a:rPr lang="en" sz="2000" dirty="0"/>
              <a:t>Python </a:t>
            </a:r>
            <a:r>
              <a:rPr lang="ru-RU" sz="2000" dirty="0"/>
              <a:t>позволяет создавать и использовать </a:t>
            </a:r>
            <a:r>
              <a:rPr lang="ru-RU" sz="2000" b="1" dirty="0"/>
              <a:t>плагины</a:t>
            </a:r>
            <a:r>
              <a:rPr lang="ru-RU" sz="2000" dirty="0"/>
              <a:t>.</a:t>
            </a:r>
            <a:br>
              <a:rPr lang="en-US" sz="2000" dirty="0"/>
            </a:br>
            <a:r>
              <a:rPr lang="ru-RU" sz="2000" dirty="0"/>
              <a:t>С помощью плагинов в </a:t>
            </a:r>
            <a:r>
              <a:rPr lang="en" sz="2000" dirty="0"/>
              <a:t>Flake8 </a:t>
            </a:r>
            <a:r>
              <a:rPr lang="ru-RU" sz="2000" dirty="0"/>
              <a:t>можно: добавить дополнительные проверки, использовать другие форматы отчетов или автоматически исправлять найденные ошибки.</a:t>
            </a:r>
            <a:br>
              <a:rPr lang="ru-RU" sz="2000" dirty="0"/>
            </a:br>
            <a:r>
              <a:rPr lang="ru-RU" sz="2000" dirty="0"/>
              <a:t>На </a:t>
            </a:r>
            <a:r>
              <a:rPr lang="en" sz="2000" dirty="0"/>
              <a:t>PyPi </a:t>
            </a:r>
            <a:r>
              <a:rPr lang="ru-RU" sz="2000" dirty="0"/>
              <a:t>можно найти большое количество </a:t>
            </a:r>
            <a:r>
              <a:rPr lang="en" sz="2000" dirty="0">
                <a:hlinkClick r:id="rId2"/>
              </a:rPr>
              <a:t>open-source </a:t>
            </a:r>
            <a:r>
              <a:rPr lang="ru-RU" sz="2000" dirty="0">
                <a:hlinkClick r:id="rId2"/>
              </a:rPr>
              <a:t>плагинов</a:t>
            </a:r>
            <a:r>
              <a:rPr lang="ru-RU" sz="2000" dirty="0"/>
              <a:t>.</a:t>
            </a:r>
          </a:p>
          <a:p>
            <a:pPr algn="l">
              <a:lnSpc>
                <a:spcPct val="100000"/>
              </a:lnSpc>
            </a:pPr>
            <a:r>
              <a:rPr lang="ru-RU" sz="2000" dirty="0"/>
              <a:t>В состав </a:t>
            </a:r>
            <a:r>
              <a:rPr lang="en" sz="2000" dirty="0"/>
              <a:t>Flake8 </a:t>
            </a:r>
            <a:r>
              <a:rPr lang="ru-RU" sz="2000" dirty="0"/>
              <a:t>входит </a:t>
            </a:r>
            <a:r>
              <a:rPr lang="en" sz="2000" dirty="0">
                <a:hlinkClick r:id="rId3"/>
              </a:rPr>
              <a:t>mccabe</a:t>
            </a:r>
            <a:r>
              <a:rPr lang="en" sz="2000" dirty="0"/>
              <a:t> — </a:t>
            </a:r>
            <a:r>
              <a:rPr lang="ru-RU" sz="2000" dirty="0"/>
              <a:t>инструмент для проверки </a:t>
            </a:r>
            <a:r>
              <a:rPr lang="ru-RU" sz="2000" dirty="0">
                <a:hlinkClick r:id="rId4"/>
              </a:rPr>
              <a:t>цикломатической сложности</a:t>
            </a:r>
            <a:r>
              <a:rPr lang="ru-RU" sz="2000" dirty="0"/>
              <a:t> кода.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1169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39144-B3A6-1999-61C1-109F823B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4" y="227474"/>
            <a:ext cx="4815348" cy="667261"/>
          </a:xfrm>
        </p:spPr>
        <p:txBody>
          <a:bodyPr>
            <a:normAutofit fontScale="90000"/>
          </a:bodyPr>
          <a:lstStyle/>
          <a:p>
            <a:r>
              <a:rPr lang="en" dirty="0"/>
              <a:t>Prospector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BC10D-3C6F-3441-18A7-C5E8D454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7" y="894735"/>
            <a:ext cx="4975122" cy="59632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Prospector </a:t>
            </a:r>
            <a:r>
              <a:rPr lang="ru-RU" sz="2000" dirty="0"/>
              <a:t>объединяет функциональность других инструментов анализа </a:t>
            </a:r>
            <a:r>
              <a:rPr lang="en" sz="2000" dirty="0"/>
              <a:t>Python, </a:t>
            </a:r>
            <a:r>
              <a:rPr lang="ru-RU" sz="2000" dirty="0"/>
              <a:t>таких как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pylint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pep8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mccabe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Pyflakes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Dodgy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pydocstyle</a:t>
            </a:r>
            <a:r>
              <a:rPr lang="ru-RU" sz="2000" dirty="0"/>
              <a:t>. Дополнительно можно подключить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mypy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pyroma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vulture</a:t>
            </a:r>
            <a:r>
              <a:rPr lang="en" sz="2000" dirty="0"/>
              <a:t>.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Удобно: наличие предустановленных профилей, которые содержат настройки входящих в него утилит, призванных подавить наиболее придирчивые предупреждения и оставить только важные сообщения.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Это позволяет начать работу с </a:t>
            </a:r>
            <a:r>
              <a:rPr lang="en" sz="1800" dirty="0"/>
              <a:t>prospector </a:t>
            </a:r>
            <a:r>
              <a:rPr lang="ru-RU" sz="1800" dirty="0"/>
              <a:t>без длительной настройки. Часть профилей отличаются уровнем </a:t>
            </a:r>
            <a:r>
              <a:rPr lang="en-US" sz="1800" dirty="0"/>
              <a:t>«</a:t>
            </a:r>
            <a:r>
              <a:rPr lang="ru-RU" sz="1800" dirty="0"/>
              <a:t>строгости</a:t>
            </a:r>
            <a:r>
              <a:rPr lang="en-US" sz="1800" dirty="0"/>
              <a:t>»</a:t>
            </a:r>
            <a:r>
              <a:rPr lang="ru-RU" sz="1800" dirty="0"/>
              <a:t> к требованиям.</a:t>
            </a:r>
            <a:br>
              <a:rPr lang="en-US" sz="1800" dirty="0"/>
            </a:br>
            <a:r>
              <a:rPr lang="ru-RU" sz="1800" dirty="0"/>
              <a:t>Из коробки доступно пять таких профилей: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verylow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medium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en" sz="1800" dirty="0"/>
              <a:t> </a:t>
            </a:r>
            <a:r>
              <a:rPr lang="ru-RU" sz="1800" dirty="0"/>
              <a:t>и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veryhigh</a:t>
            </a:r>
            <a:r>
              <a:rPr lang="en" sz="1800" dirty="0"/>
              <a:t>. </a:t>
            </a:r>
            <a:r>
              <a:rPr lang="ru-RU" sz="1800" dirty="0"/>
              <a:t>Для указания этих профилей при запуске анализатора предназначен ключ</a:t>
            </a:r>
            <a:br>
              <a:rPr lang="ru-RU" sz="1800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strictness</a:t>
            </a:r>
            <a:r>
              <a:rPr lang="en" sz="1800" dirty="0"/>
              <a:t>.</a:t>
            </a:r>
            <a:endParaRPr lang="ru-RU" sz="1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ED8F2A3-87F2-DED3-5C5A-EB8CAFABD0E8}"/>
              </a:ext>
            </a:extLst>
          </p:cNvPr>
          <p:cNvSpPr txBox="1">
            <a:spLocks/>
          </p:cNvSpPr>
          <p:nvPr/>
        </p:nvSpPr>
        <p:spPr>
          <a:xfrm>
            <a:off x="5171770" y="0"/>
            <a:ext cx="702023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prospector example.py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</a:t>
            </a:r>
            <a:b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4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unused-import / Unused import 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unused-argument / Unused argument 'num_two' (col 17)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8 spaces, expected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8 spaces, expected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too-many-function-args / Too many positional arguments for method</a:t>
            </a:r>
            <a:b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4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Started: 2023-07-18 17:58:17.344144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Finished: 2023-07-18 17:58:17.954059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Time Taken: 0.61 seconds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Formatter: grouped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Profiles: default, no_doc_warnings, no_test_warnings, strictness_medium, strictness_high, strictness_veryhigh, no_member_warnings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Strictness: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Libraries Used: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Tools Run: dodgy, mccabe, profile-validator, pycodestyle, pyflakes, pylint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Messages Found: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External Config: pylint: /Users/trueman/Documents/devel/codestyle/pylintrc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9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358AF-FB33-B3EC-051C-8EB74322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/>
          <a:lstStyle/>
          <a:p>
            <a:r>
              <a:rPr lang="en-US" dirty="0"/>
              <a:t>Prospector — </a:t>
            </a:r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68888-7265-F434-266F-C35C598F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5545393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ru-RU" dirty="0"/>
              <a:t>Есть дополнительные профили, касающиеся стилистики исходного кода. Полный список </a:t>
            </a:r>
            <a:r>
              <a:rPr lang="ru-RU" dirty="0">
                <a:hlinkClick r:id="rId2"/>
              </a:rPr>
              <a:t>здесь</a:t>
            </a:r>
            <a:r>
              <a:rPr lang="ru-RU" dirty="0"/>
              <a:t>.</a:t>
            </a:r>
          </a:p>
          <a:p>
            <a:pPr algn="l">
              <a:lnSpc>
                <a:spcPct val="120000"/>
              </a:lnSpc>
            </a:pPr>
            <a:r>
              <a:rPr lang="ru-RU" dirty="0"/>
              <a:t>Есть возможность создать профиль под собственные требования. Для хранения настроек профиля используется </a:t>
            </a:r>
            <a:r>
              <a:rPr lang="en-US" dirty="0"/>
              <a:t>YAML-</a:t>
            </a:r>
            <a:r>
              <a:rPr lang="ru-RU" dirty="0"/>
              <a:t>файл, что позволяет очень гибко настроить </a:t>
            </a:r>
            <a:r>
              <a:rPr lang="en" dirty="0"/>
              <a:t>Prospector. </a:t>
            </a:r>
            <a:r>
              <a:rPr lang="ru-RU" dirty="0"/>
              <a:t>Например, определить какие инструменты и с какими настройками использовать, выбрать формат вывода (</a:t>
            </a:r>
            <a:r>
              <a:rPr lang="en" dirty="0"/>
              <a:t>yaml, text, json, xunit, pylint) </a:t>
            </a:r>
            <a:r>
              <a:rPr lang="ru-RU" dirty="0"/>
              <a:t>и так далее.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набор утилит </a:t>
            </a:r>
            <a:r>
              <a:rPr lang="en" dirty="0"/>
              <a:t>Prospector </a:t>
            </a:r>
            <a:r>
              <a:rPr lang="ru-RU" dirty="0"/>
              <a:t>входят три утилиты для анализа кода </a:t>
            </a:r>
            <a:r>
              <a:rPr lang="en" dirty="0"/>
              <a:t>Python, </a:t>
            </a:r>
            <a:r>
              <a:rPr lang="ru-RU" dirty="0"/>
              <a:t>с которыми мы еще не встречались: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hlinkClick r:id="rId3"/>
              </a:rPr>
              <a:t>dodgy</a:t>
            </a:r>
            <a:r>
              <a:rPr lang="en" dirty="0"/>
              <a:t> — </a:t>
            </a:r>
            <a:r>
              <a:rPr lang="ru-RU" dirty="0"/>
              <a:t>осуществляет поиск секретных ключей, паролей, оставленных разработчиками в исходном коде;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hlinkClick r:id="rId4"/>
              </a:rPr>
              <a:t>pyroma</a:t>
            </a:r>
            <a:r>
              <a:rPr lang="en" dirty="0"/>
              <a:t> — </a:t>
            </a:r>
            <a:r>
              <a:rPr lang="ru-RU" dirty="0"/>
              <a:t>проверяет правильность сборки пакетов;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hlinkClick r:id="rId5"/>
              </a:rPr>
              <a:t>mypy</a:t>
            </a:r>
            <a:r>
              <a:rPr lang="en" dirty="0"/>
              <a:t> — </a:t>
            </a:r>
            <a:r>
              <a:rPr lang="ru-RU" dirty="0"/>
              <a:t>инструмент для проверки типов.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Еще </a:t>
            </a:r>
            <a:r>
              <a:rPr lang="en" dirty="0"/>
              <a:t>Prospector</a:t>
            </a:r>
            <a:r>
              <a:rPr lang="en-US" dirty="0"/>
              <a:t> </a:t>
            </a:r>
            <a:r>
              <a:rPr lang="ru-RU" dirty="0"/>
              <a:t>умеет определять зависимости. Он попытается установить, какие библиотеки использует ваш проект и, обнаружив зависимости, автоматически включит поддержку требуемых библиотек.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938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467FE-B145-59A4-DAF8-B130CA6C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r>
              <a:rPr lang="en" dirty="0"/>
              <a:t>Pylama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FF9CD-92A3-7BE1-1051-64FCA64C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289"/>
            <a:ext cx="10515600" cy="183863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dirty="0"/>
              <a:t>Pylama — </a:t>
            </a:r>
            <a:r>
              <a:rPr lang="ru-RU" dirty="0"/>
              <a:t>инструмент аудита кода для </a:t>
            </a:r>
            <a:r>
              <a:rPr lang="en" dirty="0"/>
              <a:t>Python </a:t>
            </a:r>
            <a:r>
              <a:rPr lang="ru-RU" dirty="0"/>
              <a:t>и </a:t>
            </a:r>
            <a:r>
              <a:rPr lang="en" dirty="0"/>
              <a:t>JavaScript.</a:t>
            </a:r>
            <a:endParaRPr lang="en-US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dirty="0"/>
              <a:t>Служит оберткой на такими утилитами как: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pydocstyle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pycodestyle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pyflakes</a:t>
            </a:r>
            <a:r>
              <a:rPr lang="en" dirty="0"/>
              <a:t>, mccabe, pylint, radon (</a:t>
            </a:r>
            <a:r>
              <a:rPr lang="ru-RU" dirty="0"/>
              <a:t>инструмент для сбора и вычисления различных метрик из исходного кода).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Для работы с работы с </a:t>
            </a:r>
            <a:r>
              <a:rPr lang="en" dirty="0"/>
              <a:t>JavaScript </a:t>
            </a:r>
            <a:r>
              <a:rPr lang="ru-RU" dirty="0"/>
              <a:t>кодом используется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gjslint</a:t>
            </a:r>
            <a:r>
              <a:rPr lang="en" dirty="0"/>
              <a:t>.</a:t>
            </a:r>
          </a:p>
          <a:p>
            <a:pPr>
              <a:lnSpc>
                <a:spcPct val="100000"/>
              </a:lnSpc>
            </a:pPr>
            <a:r>
              <a:rPr lang="ru-RU" dirty="0"/>
              <a:t>Возможность запускаться в асинхронном режиме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489B46-8F40-6997-25C8-15D47B581B87}"/>
              </a:ext>
            </a:extLst>
          </p:cNvPr>
          <p:cNvSpPr txBox="1">
            <a:spLocks/>
          </p:cNvSpPr>
          <p:nvPr/>
        </p:nvSpPr>
        <p:spPr>
          <a:xfrm>
            <a:off x="838199" y="2998838"/>
            <a:ext cx="10515601" cy="2448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pylama example.py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W0611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'os'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imported but unused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[pyflakes]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example.py:4:17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example.py:7:1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example.py:10:22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example.py:11:17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E225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around operator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example.py:19:23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W292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newline at end of file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20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EA5F1-F28D-A8A7-6EF4-A14E9408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81" y="184150"/>
            <a:ext cx="10515600" cy="716423"/>
          </a:xfrm>
        </p:spPr>
        <p:txBody>
          <a:bodyPr/>
          <a:lstStyle/>
          <a:p>
            <a:r>
              <a:rPr lang="en-US" dirty="0"/>
              <a:t>Pylama + 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77382-B4BB-DF02-163F-A04A6B0D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900573"/>
            <a:ext cx="11100619" cy="97472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000" dirty="0"/>
              <a:t>Интеграция с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en" sz="2000" dirty="0"/>
              <a:t> (</a:t>
            </a:r>
            <a:r>
              <a:rPr lang="ru-RU" sz="2000" dirty="0"/>
              <a:t>пакет автоматически регистрируется как плагин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en" sz="2000" dirty="0"/>
              <a:t> </a:t>
            </a:r>
            <a:r>
              <a:rPr lang="ru-RU" sz="2000" dirty="0"/>
              <a:t>во время установки).</a:t>
            </a:r>
            <a:br>
              <a:rPr lang="en-US" sz="2000" dirty="0"/>
            </a:br>
            <a:r>
              <a:rPr lang="ru-RU" sz="2000" dirty="0"/>
              <a:t>Запуск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pylama</a:t>
            </a:r>
            <a:r>
              <a:rPr lang="en" sz="2000" dirty="0"/>
              <a:t> </a:t>
            </a:r>
            <a:r>
              <a:rPr lang="ru-RU" sz="2000" dirty="0"/>
              <a:t>из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en" sz="2000" dirty="0"/>
              <a:t>:</a:t>
            </a:r>
            <a:endParaRPr lang="ru-RU" sz="2000" dirty="0"/>
          </a:p>
          <a:p>
            <a:endParaRPr lang="ru-RU" sz="1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FB74C01-A94A-67EF-F3EF-7CC299C72834}"/>
              </a:ext>
            </a:extLst>
          </p:cNvPr>
          <p:cNvSpPr txBox="1">
            <a:spLocks/>
          </p:cNvSpPr>
          <p:nvPr/>
        </p:nvSpPr>
        <p:spPr>
          <a:xfrm>
            <a:off x="275303" y="1717982"/>
            <a:ext cx="11729884" cy="5046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--pylama .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 test session starts 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 darwin -- Python 3.11.4, pytest-7.4.0, pluggy-1.2.0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rootdir: /Users/trueman/Documents/devel/codestyle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plugins: typeguard-4.0.0, pylama-8.4.1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1 item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 </a:t>
            </a: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                                                                                          [100%]</a:t>
            </a:r>
            <a:b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 FAILURES ==================================================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_______________________________________________ test session ________________________________________________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example.py:1:1 [W] W0611 'os' imported but unused [pyflakes]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 [E] E302 expected 2 blank lines, found 1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example.py:4:17 [E] E231 missing whitespace after ','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example.py:7:1 [E] E302 expected 2 blank lines, found 1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example.py:10:22 [E] E231 missing whitespace after ','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example.py:11:17 [E] E225 missing whitespace around operator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example.py:19:23 [W] W292 no newline at end of file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 short test summary info 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example.py::</a:t>
            </a: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pylama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 1 failed in 0.01s 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918823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D9A36-30D6-251F-3173-CFFF4F5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4" y="325797"/>
            <a:ext cx="6703142" cy="952398"/>
          </a:xfrm>
        </p:spPr>
        <p:txBody>
          <a:bodyPr/>
          <a:lstStyle/>
          <a:p>
            <a:r>
              <a:rPr lang="en-US" dirty="0"/>
              <a:t>mypy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9396C-18E5-B8C0-FBF1-983FA754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4" y="1415845"/>
            <a:ext cx="6703142" cy="511635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Python —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динамически типизированный язык. Это значит, что переменная связывается с типом данных не в момент объявления, а в момент присваивания ей значения. То есть одна и та же переменная может быть и строкой, и целым числом, и каким-либо другим типом в зависимости от последнего присвоенного ей значения.</a:t>
            </a:r>
            <a:endParaRPr lang="en-US" b="0" i="0" dirty="0">
              <a:solidFill>
                <a:srgbClr val="0F1111"/>
              </a:solidFill>
              <a:effectLst/>
              <a:latin typeface="Inter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Есть плюсы и минусы, из минусов — сложнее поймать ошибки с несоответствием типов.</a:t>
            </a:r>
            <a:endParaRPr lang="en-US" b="0" i="0" dirty="0">
              <a:solidFill>
                <a:srgbClr val="0F1111"/>
              </a:solidFill>
              <a:effectLst/>
              <a:latin typeface="Inter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Как быть? Аннотация типов (</a:t>
            </a:r>
            <a:r>
              <a:rPr lang="en-US" b="1" dirty="0">
                <a:solidFill>
                  <a:srgbClr val="0F1111"/>
                </a:solidFill>
                <a:latin typeface="Inter"/>
              </a:rPr>
              <a:t>t</a:t>
            </a:r>
            <a:r>
              <a:rPr lang="en-US" b="1" i="0" dirty="0">
                <a:solidFill>
                  <a:srgbClr val="0F1111"/>
                </a:solidFill>
                <a:effectLst/>
                <a:latin typeface="Inter"/>
              </a:rPr>
              <a:t>ype hints</a:t>
            </a: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)</a:t>
            </a:r>
            <a:r>
              <a:rPr lang="en-US" b="1" i="0" dirty="0">
                <a:solidFill>
                  <a:srgbClr val="0F1111"/>
                </a:solidFill>
                <a:effectLst/>
                <a:latin typeface="Inter"/>
              </a:rPr>
              <a:t> + mypy</a:t>
            </a:r>
            <a:endParaRPr lang="ru-RU" b="1" i="0" dirty="0">
              <a:solidFill>
                <a:srgbClr val="0F1111"/>
              </a:solidFill>
              <a:effectLst/>
              <a:latin typeface="Inter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Mypy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 —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статический анализатор типов для </a:t>
            </a: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Python,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который позволяет находить ошибки несоответствия типов в коде.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Mypy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выводит ошибку, если при работе с аннотациями типов значение переменной не соответствует присвоенному ей типу.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endParaRPr lang="ru-RU" b="0" i="0" dirty="0">
              <a:solidFill>
                <a:srgbClr val="0F1111"/>
              </a:solidFill>
              <a:effectLst/>
              <a:latin typeface="Inter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21230-BE82-4C66-5A9E-0990368D7028}"/>
              </a:ext>
            </a:extLst>
          </p:cNvPr>
          <p:cNvSpPr txBox="1"/>
          <p:nvPr/>
        </p:nvSpPr>
        <p:spPr>
          <a:xfrm>
            <a:off x="7629832" y="905900"/>
            <a:ext cx="4366425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typing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77A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dirty="0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endParaRPr lang="ru-RU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dirty="0">
              <a:solidFill>
                <a:srgbClr val="99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"10"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solidFill>
                <a:srgbClr val="99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364EE-C5F8-98DA-F30A-7A3CCA7CF242}"/>
              </a:ext>
            </a:extLst>
          </p:cNvPr>
          <p:cNvSpPr txBox="1"/>
          <p:nvPr/>
        </p:nvSpPr>
        <p:spPr>
          <a:xfrm>
            <a:off x="7629832" y="4411100"/>
            <a:ext cx="4198374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mypy fib.py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fib.py:10: </a:t>
            </a: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Argument 1 to </a:t>
            </a: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"fib"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has incompatible type </a:t>
            </a: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"str"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expected </a:t>
            </a: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sz="16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[arg-type]</a:t>
            </a:r>
            <a:endParaRPr lang="en" sz="16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Found 1 error in 1 file (checked 1 source file)</a:t>
            </a:r>
          </a:p>
        </p:txBody>
      </p:sp>
    </p:spTree>
    <p:extLst>
      <p:ext uri="{BB962C8B-B14F-4D97-AF65-F5344CB8AC3E}">
        <p14:creationId xmlns:p14="http://schemas.microsoft.com/office/powerpoint/2010/main" val="211891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1986E-8842-97A8-C749-007EC3F5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397"/>
            <a:ext cx="10515600" cy="888640"/>
          </a:xfrm>
        </p:spPr>
        <p:txBody>
          <a:bodyPr/>
          <a:lstStyle/>
          <a:p>
            <a:r>
              <a:rPr lang="ru-RU" dirty="0"/>
              <a:t>Хороший код </a:t>
            </a:r>
            <a:r>
              <a:rPr lang="en-US" dirty="0"/>
              <a:t>vs </a:t>
            </a:r>
            <a:r>
              <a:rPr lang="ru-RU" dirty="0"/>
              <a:t>плохой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474DE-78EC-5569-1FAB-9A49C8A8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0"/>
            <a:ext cx="10841610" cy="570793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Требования к качеству кода: высокая стоимость ошибок + простота поддержки.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Критерии хорошего кода: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Читаемость (</a:t>
            </a:r>
            <a:r>
              <a:rPr lang="en-US" dirty="0"/>
              <a:t>readability</a:t>
            </a:r>
            <a:r>
              <a:rPr lang="ru-RU" dirty="0"/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Сопровождабельность</a:t>
            </a:r>
            <a:r>
              <a:rPr lang="en-US" dirty="0"/>
              <a:t> (maintainability)</a:t>
            </a:r>
            <a:r>
              <a:rPr lang="ru-RU" dirty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Расширяемость</a:t>
            </a:r>
            <a:r>
              <a:rPr lang="en-US" dirty="0"/>
              <a:t> (extensibility)</a:t>
            </a:r>
            <a:r>
              <a:rPr lang="ru-RU" dirty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Отсутствие ошибок</a:t>
            </a:r>
            <a:r>
              <a:rPr lang="en-US" dirty="0"/>
              <a:t> (</a:t>
            </a:r>
            <a:r>
              <a:rPr lang="ru-RU" dirty="0"/>
              <a:t>наличие тестов</a:t>
            </a:r>
            <a:r>
              <a:rPr lang="en-US" dirty="0"/>
              <a:t>)</a:t>
            </a:r>
            <a:r>
              <a:rPr lang="ru-RU" dirty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Наличие документации</a:t>
            </a:r>
            <a:r>
              <a:rPr lang="en-US" dirty="0"/>
              <a:t> </a:t>
            </a:r>
            <a:r>
              <a:rPr lang="ru-RU" dirty="0"/>
              <a:t>и т.п.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Плохой код: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Небрежно написанный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Чересчур запутанный код,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Отсутствие документации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К чему ведёт: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Сложность обнаружения существующих</a:t>
            </a:r>
            <a:r>
              <a:rPr lang="en-US" dirty="0"/>
              <a:t> </a:t>
            </a:r>
            <a:r>
              <a:rPr lang="ru-RU" dirty="0"/>
              <a:t>ошибок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Риски появления новых ошибок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Время исправления найденного бага (надо ещё понять код),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Код сложно поддерживать (рефакторить, добавлять новый функционал)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Даже незначительные аспекты (неправильные имена переменных, отсутствие форматирования) могут сильно влиять на читаемость и понимание кода.</a:t>
            </a:r>
          </a:p>
        </p:txBody>
      </p:sp>
    </p:spTree>
    <p:extLst>
      <p:ext uri="{BB962C8B-B14F-4D97-AF65-F5344CB8AC3E}">
        <p14:creationId xmlns:p14="http://schemas.microsoft.com/office/powerpoint/2010/main" val="2230833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9BFCAE7-F7EC-DACD-8D22-6EAAFF78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79725"/>
          </a:xfrm>
        </p:spPr>
        <p:txBody>
          <a:bodyPr/>
          <a:lstStyle/>
          <a:p>
            <a:r>
              <a:rPr lang="ru-RU" dirty="0"/>
              <a:t>Форматеры / </a:t>
            </a:r>
            <a:r>
              <a:rPr lang="en-US" dirty="0"/>
              <a:t>Formatters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3E51694-A679-A766-1AB1-57C2BB717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просто проверяют, но и сами исправляют / форматируют код</a:t>
            </a:r>
          </a:p>
        </p:txBody>
      </p:sp>
    </p:spTree>
    <p:extLst>
      <p:ext uri="{BB962C8B-B14F-4D97-AF65-F5344CB8AC3E}">
        <p14:creationId xmlns:p14="http://schemas.microsoft.com/office/powerpoint/2010/main" val="1341059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F80D9-C332-979E-7105-3B696394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6787393" cy="745919"/>
          </a:xfrm>
        </p:spPr>
        <p:txBody>
          <a:bodyPr>
            <a:normAutofit/>
          </a:bodyPr>
          <a:lstStyle/>
          <a:p>
            <a:r>
              <a:rPr lang="en" dirty="0"/>
              <a:t>autopep8</a:t>
            </a:r>
            <a:r>
              <a:rPr lang="ru-RU" dirty="0"/>
              <a:t> — форматер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B37CA-F716-6BB8-CBC4-ACD05FA2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0039"/>
            <a:ext cx="7698657" cy="435569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dirty="0"/>
              <a:t>autopep8</a:t>
            </a:r>
            <a:r>
              <a:rPr lang="ru-RU" dirty="0"/>
              <a:t> — форматер (формировщик).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Он модифицирует код в соответствии со стандартом с </a:t>
            </a:r>
            <a:r>
              <a:rPr lang="en" dirty="0"/>
              <a:t>PEP8.</a:t>
            </a:r>
            <a:br>
              <a:rPr lang="ru-RU" dirty="0"/>
            </a:br>
            <a:r>
              <a:rPr lang="ru-RU" dirty="0"/>
              <a:t>Проверка соответствия соглашениям осуществляется с помощью утилиты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pycodestyle</a:t>
            </a:r>
            <a:r>
              <a:rPr lang="en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ru-RU" dirty="0"/>
            </a:br>
            <a:r>
              <a:rPr lang="ru-RU" dirty="0"/>
              <a:t>В </a:t>
            </a:r>
            <a:r>
              <a:rPr lang="en" dirty="0"/>
              <a:t>autopep8 </a:t>
            </a:r>
            <a:r>
              <a:rPr lang="ru-RU" dirty="0"/>
              <a:t>есть поддержка многопоточности, рекурсивного обхода каталогов, возможность сохранения настроек в файле, задание диапазона строк для исправления, фильтрация ошибок и непосредственное изменение проверяемого файла.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По умолчанию выводит исправленный код в виде текста на стандартный вывод.</a:t>
            </a:r>
            <a:br>
              <a:rPr lang="en-US" dirty="0"/>
            </a:br>
            <a:r>
              <a:rPr lang="ru-RU" dirty="0"/>
              <a:t>При использовании ключа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en" dirty="0"/>
              <a:t> </a:t>
            </a:r>
            <a:r>
              <a:rPr lang="ru-RU" dirty="0"/>
              <a:t>выводятся только различия: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6DECF11-D696-543C-EFF4-1A5D09CAEBC8}"/>
              </a:ext>
            </a:extLst>
          </p:cNvPr>
          <p:cNvSpPr txBox="1">
            <a:spLocks/>
          </p:cNvSpPr>
          <p:nvPr/>
        </p:nvSpPr>
        <p:spPr>
          <a:xfrm>
            <a:off x="8406581" y="9832"/>
            <a:ext cx="378541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autopep8 --diff example.py</a:t>
            </a:r>
            <a:b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 original/example.py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+++ fixed/example.py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@@ -1,14 +1,16 @@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import 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import notexistmodule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-def Function(num,num_two):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+def Function(num, num_two):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return num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class MyClass: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"""class MyClass 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    def __init__(self,var):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        self.var=var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    def __init__(self, var):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        self.var = 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def out(var):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print(var)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@@ -16,4 +18,4 @@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my_class = MyClass("var")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my_class.out("var")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-notexistmodule.func(5)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 No newline at end of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+notexistmodule.func(5)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45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289FD-FA05-42FA-9C5D-6ACBB923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r>
              <a:rPr lang="en-US" dirty="0"/>
              <a:t>yapf</a:t>
            </a:r>
            <a:r>
              <a:rPr lang="en" dirty="0"/>
              <a:t> — </a:t>
            </a:r>
            <a:r>
              <a:rPr lang="ru-RU" dirty="0"/>
              <a:t>«улучшайзер» </a:t>
            </a:r>
            <a:r>
              <a:rPr lang="en-US" dirty="0"/>
              <a:t>/ </a:t>
            </a:r>
            <a:r>
              <a:rPr lang="ru-RU" dirty="0"/>
              <a:t>форматтер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EB9D2-F0D1-42ED-72C6-6FBA99FE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70"/>
            <a:ext cx="10515600" cy="5008203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ru-RU" dirty="0"/>
              <a:t>Неофициальный продукт </a:t>
            </a:r>
            <a:r>
              <a:rPr lang="en" dirty="0"/>
              <a:t>Google. </a:t>
            </a:r>
            <a:r>
              <a:rPr lang="ru-RU" dirty="0"/>
              <a:t>Есть </a:t>
            </a:r>
            <a:r>
              <a:rPr lang="ru-RU" dirty="0">
                <a:hlinkClick r:id="rId2"/>
              </a:rPr>
              <a:t>онлайн демонстратор</a:t>
            </a:r>
            <a:r>
              <a:rPr lang="ru-RU" dirty="0"/>
              <a:t>.</a:t>
            </a:r>
          </a:p>
          <a:p>
            <a:pPr algn="l">
              <a:lnSpc>
                <a:spcPct val="120000"/>
              </a:lnSpc>
            </a:pPr>
            <a:r>
              <a:rPr lang="ru-RU" dirty="0"/>
              <a:t>По функционалу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yapf</a:t>
            </a:r>
            <a:r>
              <a:rPr lang="en" dirty="0"/>
              <a:t> </a:t>
            </a:r>
            <a:r>
              <a:rPr lang="ru-RU" dirty="0"/>
              <a:t>похож на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autopep8</a:t>
            </a:r>
            <a:r>
              <a:rPr lang="en" dirty="0"/>
              <a:t>, </a:t>
            </a:r>
            <a:r>
              <a:rPr lang="ru-RU" dirty="0"/>
              <a:t>но использует другой подход</a:t>
            </a:r>
            <a:r>
              <a:rPr lang="en-US" dirty="0"/>
              <a:t>: </a:t>
            </a:r>
            <a:r>
              <a:rPr lang="ru-RU" dirty="0"/>
              <a:t> Отформатированный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yapf</a:t>
            </a:r>
            <a:r>
              <a:rPr lang="en" dirty="0"/>
              <a:t> </a:t>
            </a:r>
            <a:r>
              <a:rPr lang="ru-RU" dirty="0"/>
              <a:t>код, будет не только соблюдать принятые соглашения, но и выглядеть так, словно был написан хорошим программистом.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То есть, </a:t>
            </a:r>
            <a:r>
              <a:rPr lang="ru-RU" b="1" dirty="0"/>
              <a:t>даже если исходный код не нарушает руководство по стилю, он всё равно может быть улучшен </a:t>
            </a:r>
            <a:r>
              <a:rPr lang="en" b="1" dirty="0">
                <a:latin typeface="Consolas" panose="020B0609020204030204" pitchFamily="49" charset="0"/>
                <a:cs typeface="Consolas" panose="020B0609020204030204" pitchFamily="49" charset="0"/>
              </a:rPr>
              <a:t>yapf</a:t>
            </a:r>
            <a:r>
              <a:rPr lang="ru-RU" dirty="0"/>
              <a:t>.</a:t>
            </a:r>
            <a:br>
              <a:rPr lang="en-US" dirty="0"/>
            </a:br>
            <a:endParaRPr lang="en-US" dirty="0"/>
          </a:p>
          <a:p>
            <a:pPr algn="l">
              <a:lnSpc>
                <a:spcPct val="120000"/>
              </a:lnSpc>
            </a:pPr>
            <a:r>
              <a:rPr lang="ru-RU" dirty="0"/>
              <a:t>Возможность задавать стили: ключ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" dirty="0"/>
              <a:t> </a:t>
            </a:r>
            <a:r>
              <a:rPr lang="ru-RU" dirty="0"/>
              <a:t>и в качестве аргумента передайте файл с настройками или одно из предопределенных значений (</a:t>
            </a:r>
            <a:r>
              <a:rPr lang="en" dirty="0"/>
              <a:t>pep8, google, chromium, facebook). </a:t>
            </a:r>
            <a:r>
              <a:rPr lang="ru-RU" dirty="0"/>
              <a:t>Вызов с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style-help</a:t>
            </a:r>
            <a:r>
              <a:rPr lang="en" dirty="0"/>
              <a:t> </a:t>
            </a:r>
            <a:r>
              <a:rPr lang="ru-RU" dirty="0"/>
              <a:t>покажет текущие настройки, которые можно сохранить в файл и внести необходимые корректировки стиля.</a:t>
            </a:r>
            <a:endParaRPr lang="en-US" dirty="0"/>
          </a:p>
          <a:p>
            <a:pPr algn="l">
              <a:lnSpc>
                <a:spcPct val="120000"/>
              </a:lnSpc>
            </a:pPr>
            <a:r>
              <a:rPr lang="ru-RU" dirty="0"/>
              <a:t>Для форматирования отдельных блоков кода в файле, предусмотрен флаг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" dirty="0"/>
              <a:t> START-END.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415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4B82E-4953-397F-D5BF-A768BBA8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325798"/>
            <a:ext cx="9220200" cy="745920"/>
          </a:xfrm>
        </p:spPr>
        <p:txBody>
          <a:bodyPr/>
          <a:lstStyle/>
          <a:p>
            <a:r>
              <a:rPr lang="en" dirty="0"/>
              <a:t>y</a:t>
            </a:r>
            <a:r>
              <a:rPr lang="en-US" dirty="0"/>
              <a:t>apf — </a:t>
            </a:r>
            <a:r>
              <a:rPr lang="ru-RU" dirty="0"/>
              <a:t>интеграция с </a:t>
            </a:r>
            <a:r>
              <a:rPr lang="en-US" dirty="0"/>
              <a:t>Sublime Text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1FE1C-84FE-29B2-79F5-FC98EBD8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288027"/>
            <a:ext cx="4306529" cy="520484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sz="2000" dirty="0"/>
              <a:t>YAPF </a:t>
            </a:r>
            <a:r>
              <a:rPr lang="ru-RU" sz="2000" dirty="0"/>
              <a:t>можно использовать как из командной строки, так и в виде плагина для текстового редактора. Есть плагины для </a:t>
            </a:r>
            <a:r>
              <a:rPr lang="en" sz="2000" dirty="0"/>
              <a:t>Emacs, VIM </a:t>
            </a:r>
            <a:r>
              <a:rPr lang="ru-RU" sz="2000" dirty="0"/>
              <a:t>и </a:t>
            </a:r>
            <a:r>
              <a:rPr lang="en" sz="2000" dirty="0"/>
              <a:t>Sublime Text.</a:t>
            </a:r>
            <a:br>
              <a:rPr lang="en" sz="2000" dirty="0"/>
            </a:br>
            <a:br>
              <a:rPr lang="en" sz="2000" dirty="0"/>
            </a:br>
            <a:r>
              <a:rPr lang="ru-RU" sz="2000" dirty="0"/>
              <a:t>Плагин для </a:t>
            </a:r>
            <a:r>
              <a:rPr lang="en" sz="2000" dirty="0"/>
              <a:t>Sublime Text —</a:t>
            </a:r>
            <a:r>
              <a:rPr lang="en" sz="2000" dirty="0">
                <a:hlinkClick r:id="rId2"/>
              </a:rPr>
              <a:t>github.com/jason-kane/PyYapf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C2571A-236D-9446-4944-2E12CEBB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26" y="1180425"/>
            <a:ext cx="7551174" cy="56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19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9FAC0-21AF-49D5-6F33-8299576E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/>
          <a:lstStyle/>
          <a:p>
            <a:r>
              <a:rPr lang="en" dirty="0"/>
              <a:t>black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DCC66-9DEC-476E-1CBC-BE896787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9"/>
            <a:ext cx="10515600" cy="532908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 утверждению разработчиков, </a:t>
            </a:r>
            <a:r>
              <a:rPr lang="en" dirty="0"/>
              <a:t>black — «</a:t>
            </a:r>
            <a:r>
              <a:rPr lang="ru-RU" dirty="0"/>
              <a:t>бескомпромиссный форматировщик, который работает быстро и экономит время и умственную энергию программистов для более важных вопросов</a:t>
            </a:r>
            <a:r>
              <a:rPr lang="en-US" dirty="0"/>
              <a:t>»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Есть </a:t>
            </a:r>
            <a:r>
              <a:rPr lang="ru-RU" dirty="0">
                <a:hlinkClick r:id="rId2"/>
              </a:rPr>
              <a:t>онлайн-демо</a:t>
            </a:r>
            <a:r>
              <a:rPr lang="ru-RU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Фичи / особенности: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Игнорирование не модифицированных файлов, форматер запоминает, какие файлы он изменял и при следующем запуске форматирует только файлы с внесенными изменениями;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Возможность запретить изменение отдельных блоков в коде, для этого используются комментарии: 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fmt: off</a:t>
            </a:r>
            <a:r>
              <a:rPr lang="en" dirty="0"/>
              <a:t> </a:t>
            </a:r>
            <a:r>
              <a:rPr lang="ru-RU" dirty="0"/>
              <a:t>и 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fmt: on</a:t>
            </a:r>
            <a:r>
              <a:rPr lang="en" dirty="0"/>
              <a:t>, </a:t>
            </a:r>
            <a:r>
              <a:rPr lang="ru-RU" dirty="0"/>
              <a:t>обозначающие начало и конец блока;</a:t>
            </a:r>
          </a:p>
          <a:p>
            <a:pPr>
              <a:lnSpc>
                <a:spcPct val="120000"/>
              </a:lnSpc>
            </a:pPr>
            <a:r>
              <a:rPr lang="ru-RU" dirty="0"/>
              <a:t>Длина строки по умолчанию является 88 символов, что не соответствует официальному соглашению </a:t>
            </a:r>
            <a:r>
              <a:rPr lang="en" dirty="0"/>
              <a:t>PEP8;</a:t>
            </a:r>
          </a:p>
          <a:p>
            <a:pPr>
              <a:lnSpc>
                <a:spcPct val="120000"/>
              </a:lnSpc>
            </a:pPr>
            <a:r>
              <a:rPr lang="ru-RU" dirty="0"/>
              <a:t>Дополнительно можно установить </a:t>
            </a:r>
            <a:r>
              <a:rPr lang="en" dirty="0"/>
              <a:t>HTTP </a:t>
            </a:r>
            <a:r>
              <a:rPr lang="ru-RU" dirty="0"/>
              <a:t>сервер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blackd</a:t>
            </a:r>
            <a:r>
              <a:rPr lang="en" dirty="0"/>
              <a:t>, </a:t>
            </a:r>
            <a:r>
              <a:rPr lang="ru-RU" dirty="0"/>
              <a:t>который позволяет избежать накладных расходов на создание процесса каждый раз, когда мы хотим отформатировать файл. Исходный код передается в теле </a:t>
            </a:r>
            <a:r>
              <a:rPr lang="en" dirty="0"/>
              <a:t>POST </a:t>
            </a:r>
            <a:r>
              <a:rPr lang="ru-RU" dirty="0"/>
              <a:t>запроса, а флаги управления форматированием в заголовках (флаги идентичны ключам командной строки, используемых при запуске </a:t>
            </a:r>
            <a:r>
              <a:rPr lang="en" dirty="0"/>
              <a:t>black).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331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C21AD-6FC7-D707-F034-C5B2AC1D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8" y="148814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" dirty="0"/>
              <a:t>b</a:t>
            </a:r>
            <a:r>
              <a:rPr lang="en-US" dirty="0"/>
              <a:t>lack online demo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711B27-5B32-1C5C-8AD1-59DB5D2EE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" y="973394"/>
            <a:ext cx="12188888" cy="5884606"/>
          </a:xfrm>
        </p:spPr>
      </p:pic>
    </p:spTree>
    <p:extLst>
      <p:ext uri="{BB962C8B-B14F-4D97-AF65-F5344CB8AC3E}">
        <p14:creationId xmlns:p14="http://schemas.microsoft.com/office/powerpoint/2010/main" val="1431584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B343B-142D-27E5-4A33-7F664D26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5" y="276635"/>
            <a:ext cx="10515600" cy="903236"/>
          </a:xfrm>
        </p:spPr>
        <p:txBody>
          <a:bodyPr/>
          <a:lstStyle/>
          <a:p>
            <a:r>
              <a:rPr lang="en" dirty="0"/>
              <a:t>SonarLint — </a:t>
            </a:r>
            <a:r>
              <a:rPr lang="ru-RU" dirty="0"/>
              <a:t>«динамический анализатор»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12F62-88F7-5F8B-B83C-D97A1957E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5" y="1179871"/>
            <a:ext cx="10515600" cy="5437238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b="0" i="1" dirty="0">
                <a:solidFill>
                  <a:srgbClr val="0F1111"/>
                </a:solidFill>
                <a:effectLst/>
                <a:latin typeface="Inter"/>
              </a:rPr>
              <a:t>Динамический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 анализ не предугадывает, а действительно запускает / компилирует части кода, чтобы определить, работает ли он, но делает это автоматически в фоновом режиме. То есть он на самом деле знает, что пойдёт не так в процессе выполнения программы.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SonarLint —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динамический анализатор кода (плагин под 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множество </a:t>
            </a:r>
            <a:r>
              <a:rPr lang="en-US" dirty="0">
                <a:solidFill>
                  <a:srgbClr val="0F1111"/>
                </a:solidFill>
                <a:latin typeface="Inter"/>
              </a:rPr>
              <a:t>IDE: Visual Studio, Eclipse, VS Code, IntelliJ IDEA, PyCharm 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и т.д.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),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который поможет решить следующие проблемы: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Лишний код</a:t>
            </a:r>
            <a:br>
              <a:rPr lang="ru-RU" b="1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Допустим, вы не удалили закомментированные части кода, оставили неиспользуемые функции и прочие рудименты. </a:t>
            </a: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SonarLint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предупредит об этом, и вы сможете своевременно очистить код от всего лишнего.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Уязвимости</a:t>
            </a:r>
            <a:br>
              <a:rPr lang="ru-RU" b="1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Большая обновляемая </a:t>
            </a:r>
            <a:r>
              <a:rPr lang="ru-RU" b="0" i="0" u="none" strike="noStrike" dirty="0">
                <a:solidFill>
                  <a:srgbClr val="0F1111"/>
                </a:solidFill>
                <a:effectLst/>
                <a:latin typeface="inherit"/>
                <a:hlinkClick r:id="rId2"/>
              </a:rPr>
              <a:t>база данных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 с перечнем уязвимостей позволяет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плагину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вовремя предупреждать о любых известных уязвимостях,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которые встречаются в вашем коде.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Когнитивная сложность</a:t>
            </a:r>
            <a:br>
              <a:rPr lang="ru-RU" b="1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Оценивает, насколько читабелен ваш код. Подробнее в </a:t>
            </a:r>
            <a:r>
              <a:rPr lang="ru-RU" b="0" i="0" u="none" strike="noStrike" dirty="0">
                <a:solidFill>
                  <a:srgbClr val="0F1111"/>
                </a:solidFill>
                <a:effectLst/>
                <a:latin typeface="inherit"/>
                <a:hlinkClick r:id="rId3"/>
              </a:rPr>
              <a:t>статье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89B55D-6418-3E2A-EEEC-29B6526AF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287" y="4139381"/>
            <a:ext cx="4502713" cy="27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69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4F5BF-D0E9-C0C0-EF45-C80C0B97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217"/>
          </a:xfrm>
        </p:spPr>
        <p:txBody>
          <a:bodyPr>
            <a:normAutofit/>
          </a:bodyPr>
          <a:lstStyle/>
          <a:p>
            <a:r>
              <a:rPr lang="ru-RU" dirty="0"/>
              <a:t>Линтеры / форматеры для разных языков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6D29F-71E4-9F7A-C803-E6CBAE99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7"/>
            <a:ext cx="10515600" cy="3582116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Есть много разных линтеров для каждого языка программирования.</a:t>
            </a:r>
            <a:br>
              <a:rPr lang="ru-RU" sz="2000" dirty="0"/>
            </a:br>
            <a:r>
              <a:rPr lang="ru-RU" sz="2000" dirty="0"/>
              <a:t>Они отличаются по глубине настройки и возможностям анализа кода — как глубоко они могут его анализировать.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Например, для </a:t>
            </a:r>
            <a:r>
              <a:rPr lang="en" sz="2000" dirty="0"/>
              <a:t>JavaScript </a:t>
            </a:r>
            <a:r>
              <a:rPr lang="ru-RU" sz="2000" dirty="0"/>
              <a:t>есть </a:t>
            </a:r>
            <a:r>
              <a:rPr lang="en" sz="2000" noProof="1"/>
              <a:t>JSLint, JSHint </a:t>
            </a:r>
            <a:r>
              <a:rPr lang="ru-RU" sz="2000" noProof="1"/>
              <a:t>и </a:t>
            </a:r>
            <a:r>
              <a:rPr lang="en" sz="2000" noProof="1"/>
              <a:t>ESlint</a:t>
            </a:r>
            <a:r>
              <a:rPr lang="en" sz="2000" dirty="0"/>
              <a:t> — </a:t>
            </a:r>
            <a:r>
              <a:rPr lang="ru-RU" sz="2000" dirty="0"/>
              <a:t>это всё линтеры, которые делают плюс-минус одно и то же и различаются в деталях.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Иногда программисты используют несколько линтеров — один смотрит синтаксис, второй следит за памятью и безопасностью, а в третьем мощная система правил автозамены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44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indent="-1962150">
              <a:lnSpc>
                <a:spcPts val="4750"/>
              </a:lnSpc>
              <a:spcBef>
                <a:spcPts val="0"/>
              </a:spcBef>
            </a:pPr>
            <a:r>
              <a:rPr lang="ru-RU" sz="4000" dirty="0"/>
              <a:t>Как интегрировать статический анализ в процесс разработки ПО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522127-BC18-3366-653D-7820DF5A5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1082" cy="4351338"/>
          </a:xfrm>
        </p:spPr>
        <p:txBody>
          <a:bodyPr/>
          <a:lstStyle/>
          <a:p>
            <a:pPr marL="241300" marR="109347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lang="ru-RU" sz="2400" dirty="0"/>
              <a:t>Каждый разработчик имеет на рабочем месте инструмент статического анализа</a:t>
            </a:r>
          </a:p>
          <a:p>
            <a:pPr marL="698500" marR="1093470" lvl="1">
              <a:lnSpc>
                <a:spcPct val="100000"/>
              </a:lnSpc>
              <a:spcBef>
                <a:spcPts val="480"/>
              </a:spcBef>
              <a:tabLst>
                <a:tab pos="241300" algn="l"/>
              </a:tabLst>
            </a:pPr>
            <a:r>
              <a:rPr lang="ru-RU" sz="2000" dirty="0"/>
              <a:t>Использует вручную перед коммитом / передачей на </a:t>
            </a:r>
            <a:r>
              <a:rPr lang="en-US" sz="2000" dirty="0"/>
              <a:t>code review</a:t>
            </a:r>
          </a:p>
          <a:p>
            <a:pPr marL="698500" marR="1093470" lvl="1">
              <a:lnSpc>
                <a:spcPct val="100000"/>
              </a:lnSpc>
              <a:spcBef>
                <a:spcPts val="480"/>
              </a:spcBef>
              <a:tabLst>
                <a:tab pos="241300" algn="l"/>
              </a:tabLst>
            </a:pPr>
            <a:r>
              <a:rPr lang="ru-RU" sz="2000" dirty="0"/>
              <a:t>Использует </a:t>
            </a:r>
            <a:r>
              <a:rPr lang="en-US" sz="2000" dirty="0"/>
              <a:t>precommit hook </a:t>
            </a:r>
            <a:r>
              <a:rPr lang="ru-RU" sz="2000" dirty="0"/>
              <a:t>для автоматической проверки перед коммитом</a:t>
            </a:r>
          </a:p>
          <a:p>
            <a:pPr marL="241300" marR="109347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lang="ru-RU" sz="2400" dirty="0"/>
              <a:t>Анализ всей кодовой базы при ночных сборках, и в случае нахождения подозрительного кода — рассылка писем виновникам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88592"/>
            <a:ext cx="10515600" cy="107862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indent="1905">
              <a:lnSpc>
                <a:spcPct val="90000"/>
              </a:lnSpc>
              <a:spcBef>
                <a:spcPts val="635"/>
              </a:spcBef>
            </a:pPr>
            <a:r>
              <a:rPr lang="ru-RU" sz="3600" dirty="0"/>
              <a:t>Как начать использовать инструменты статического анализа на БОЛЬШИХ проектах и не пасть духом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89B94C3-EA5A-9F69-DC83-5FA3278E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10000"/>
          </a:bodyPr>
          <a:lstStyle/>
          <a:p>
            <a:pPr marL="12701" indent="0">
              <a:lnSpc>
                <a:spcPct val="100000"/>
              </a:lnSpc>
              <a:spcBef>
                <a:spcPts val="770"/>
              </a:spcBef>
              <a:buNone/>
              <a:tabLst>
                <a:tab pos="527685" algn="l"/>
              </a:tabLst>
            </a:pPr>
            <a:r>
              <a:rPr lang="ru-RU" sz="2800" dirty="0"/>
              <a:t>Стратегия 1: проверка только нового кода</a:t>
            </a: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Проверяем проект</a:t>
            </a:r>
          </a:p>
          <a:p>
            <a:pPr marL="527685" marR="293370" indent="-51562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Указываем, что все выданные предупреждения нам пока не интересны, поместив их в специальный файл подавления</a:t>
            </a: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Закладываем файл с разметкой в систему контроля версий</a:t>
            </a:r>
          </a:p>
          <a:p>
            <a:pPr marL="527685" marR="5080" indent="-51562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Запускаем анализатор и получаем предупреждения только на новый или измененный код</a:t>
            </a:r>
          </a:p>
          <a:p>
            <a:pPr marL="12701" indent="0">
              <a:lnSpc>
                <a:spcPct val="100000"/>
              </a:lnSpc>
              <a:spcBef>
                <a:spcPts val="1500"/>
              </a:spcBef>
              <a:buNone/>
              <a:tabLst>
                <a:tab pos="527685" algn="l"/>
              </a:tabLst>
            </a:pPr>
            <a:r>
              <a:rPr lang="ru-RU" dirty="0"/>
              <a:t>Стратегия 2: вначале исправляем самое важное</a:t>
            </a:r>
          </a:p>
          <a:p>
            <a:pPr marL="527051" indent="-514350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lang="ru-RU" sz="2400" dirty="0"/>
              <a:t>Вначале исправляем только наиболее важные / критичные виды недочётов</a:t>
            </a:r>
          </a:p>
          <a:p>
            <a:pPr marL="527051" indent="-514350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lang="ru-RU" sz="2400" dirty="0"/>
              <a:t>Потом исправляем менее важное</a:t>
            </a:r>
          </a:p>
          <a:p>
            <a:pPr marL="527051" indent="-514350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lang="ru-RU" sz="2400" dirty="0"/>
              <a:t>Совсем неважные типы ошибок вносим в и</a:t>
            </a:r>
            <a:endParaRPr lang="e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F0BFF-D139-643E-DDCA-CC74C94B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2"/>
          </a:xfrm>
        </p:spPr>
        <p:txBody>
          <a:bodyPr/>
          <a:lstStyle/>
          <a:p>
            <a:r>
              <a:rPr lang="ru-RU" dirty="0"/>
              <a:t>Что такое статический анализ кода?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FF9582-2F10-6738-A8E5-974BCF8C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8508"/>
            <a:ext cx="8774151" cy="318924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/>
              <a:t>Статический анализ кода</a:t>
            </a:r>
            <a:r>
              <a:rPr lang="ru-RU" dirty="0"/>
              <a:t> (</a:t>
            </a:r>
            <a:r>
              <a:rPr lang="en" dirty="0"/>
              <a:t>static code analysis) — </a:t>
            </a:r>
            <a:r>
              <a:rPr lang="ru-RU" b="1" dirty="0"/>
              <a:t>анализ программного кода</a:t>
            </a:r>
            <a:r>
              <a:rPr lang="ru-RU" dirty="0"/>
              <a:t>, производимый (в отличие от динамического анализа) </a:t>
            </a:r>
            <a:r>
              <a:rPr lang="ru-RU" b="1" dirty="0"/>
              <a:t>без его реального выполнения</a:t>
            </a:r>
            <a:r>
              <a:rPr lang="ru-RU" dirty="0"/>
              <a:t>.</a:t>
            </a:r>
          </a:p>
          <a:p>
            <a:pPr>
              <a:lnSpc>
                <a:spcPct val="110000"/>
              </a:lnSpc>
            </a:pPr>
            <a:r>
              <a:rPr lang="ru-RU" b="1" dirty="0"/>
              <a:t>Автоматизированный анализ</a:t>
            </a:r>
            <a:r>
              <a:rPr lang="ru-RU" dirty="0"/>
              <a:t>!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В противовес ручному анализу.</a:t>
            </a:r>
          </a:p>
          <a:p>
            <a:pPr>
              <a:lnSpc>
                <a:spcPct val="110000"/>
              </a:lnSpc>
            </a:pPr>
            <a:r>
              <a:rPr lang="ru-RU" dirty="0"/>
              <a:t>В большинстве случаев анализ производится над какой-либо конкретной версией исходного кода</a:t>
            </a:r>
            <a:r>
              <a:rPr lang="en" dirty="0"/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FEF2C-77F9-AFD1-965C-C45A99D18E98}"/>
              </a:ext>
            </a:extLst>
          </p:cNvPr>
          <p:cNvSpPr txBox="1"/>
          <p:nvPr/>
        </p:nvSpPr>
        <p:spPr>
          <a:xfrm>
            <a:off x="838199" y="4639308"/>
            <a:ext cx="9666250" cy="2123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W0311: Bad indentation. Found 1 spaces, expected 4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(bad-indentation)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C0304: Final newline missing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(missing-final-newline)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C0114: Missing module docstring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(missing-module-docstring)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E0401: Unable to import </a:t>
            </a:r>
            <a:r>
              <a:rPr lang="en" sz="12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'notexistmodule'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(import-error)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C0116: Missing function or method docstring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(missing-function-docstring)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C0103: Function name "Function" doesn't conform to snake_case naming style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(invalid-name)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W0613: Unused argument </a:t>
            </a:r>
            <a:r>
              <a:rPr lang="en" sz="12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'num_two'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(unused-argument)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R0903: Too few public methods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(0/2) (too-few-public-methods)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C0116: Missing function or method docstring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(missing-function-docstring)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E1101: Instance of </a:t>
            </a:r>
            <a:r>
              <a:rPr lang="en" sz="12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'MyClass' has no 'out'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member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(no-member)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W0611: Unused import os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(unused-import)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33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dirty="0"/>
              <a:t>Выводы</a:t>
            </a:r>
            <a:endParaRPr spc="-35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308F215-330E-BE32-E5D4-31A5D9FF7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>
            <a:normAutofit fontScale="92500"/>
          </a:bodyPr>
          <a:lstStyle/>
          <a:p>
            <a:pPr marL="360000" marR="831215" indent="-3600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lang="ru-RU" dirty="0"/>
              <a:t>Статический анализ — способ сразу найти часть ошибок, пока стоимость их исправления невелика</a:t>
            </a:r>
          </a:p>
          <a:p>
            <a:pPr marL="360000" indent="-360000">
              <a:lnSpc>
                <a:spcPct val="100000"/>
              </a:lnSpc>
              <a:spcBef>
                <a:spcPts val="635"/>
              </a:spcBef>
              <a:buChar char="•"/>
              <a:tabLst>
                <a:tab pos="240665" algn="l"/>
              </a:tabLst>
            </a:pPr>
            <a:r>
              <a:rPr lang="ru-RU" dirty="0"/>
              <a:t>Статический анализ должен использоваться регулярно / постоянно</a:t>
            </a:r>
          </a:p>
          <a:p>
            <a:pPr marL="360000" marR="5080" indent="-360000">
              <a:lnSpc>
                <a:spcPts val="302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lang="ru-RU" dirty="0"/>
              <a:t>Можно начать использовать анализ сразу, отложив правку старых ошибок на потом</a:t>
            </a:r>
          </a:p>
          <a:p>
            <a:pPr marL="698500" marR="5080" lvl="1">
              <a:lnSpc>
                <a:spcPts val="3020"/>
              </a:lnSpc>
              <a:spcBef>
                <a:spcPts val="1045"/>
              </a:spcBef>
              <a:tabLst>
                <a:tab pos="241300" algn="l"/>
              </a:tabLst>
            </a:pPr>
            <a:r>
              <a:rPr lang="ru-RU" dirty="0"/>
              <a:t>Либо вначале исправляем только самое важное, потом менее важное и т.п.</a:t>
            </a:r>
          </a:p>
          <a:p>
            <a:pPr marL="360000" marR="503555" indent="-360000">
              <a:lnSpc>
                <a:spcPts val="302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lang="ru-RU" dirty="0"/>
              <a:t>Статический анализ — не «серебряная пуля», важны различные методики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F125D-682D-9036-C15D-0479B1E3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9" y="406867"/>
            <a:ext cx="10515600" cy="816904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Code Review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8EC54-870F-3555-93B2-70CCD2D6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9" y="1371600"/>
            <a:ext cx="6897856" cy="51212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Code review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ru-RU" sz="2400" b="1" dirty="0"/>
              <a:t>инспекция кода</a:t>
            </a:r>
            <a:r>
              <a:rPr lang="ru-RU" sz="2400" dirty="0"/>
              <a:t> или </a:t>
            </a:r>
            <a:r>
              <a:rPr lang="ru-RU" sz="2400" b="1" dirty="0"/>
              <a:t>рецензия кода</a:t>
            </a:r>
            <a:r>
              <a:rPr lang="ru-RU" sz="2400" dirty="0"/>
              <a:t> или </a:t>
            </a:r>
            <a:r>
              <a:rPr lang="ru-RU" sz="2400" b="1" dirty="0"/>
              <a:t>ревизия кода</a:t>
            </a:r>
            <a:r>
              <a:rPr lang="ru-RU" sz="2400" dirty="0"/>
              <a:t> — проверка исходного кода программы (или изменений / коммита / </a:t>
            </a:r>
            <a:r>
              <a:rPr lang="en-US" sz="2400" dirty="0"/>
              <a:t>pull request) (</a:t>
            </a:r>
            <a:r>
              <a:rPr lang="ru-RU" sz="2400" b="1" dirty="0"/>
              <a:t>коллегой по команде</a:t>
            </a:r>
            <a:r>
              <a:rPr lang="en-US" sz="2400" dirty="0"/>
              <a:t>)</a:t>
            </a:r>
            <a:r>
              <a:rPr lang="ru-RU" sz="2400" dirty="0"/>
              <a:t> с целью обнаружения </a:t>
            </a:r>
            <a:r>
              <a:rPr lang="ru-RU" sz="2400" b="1" dirty="0"/>
              <a:t>ошибок и недочётов в коде</a:t>
            </a:r>
            <a:r>
              <a:rPr lang="ru-RU" sz="2400" dirty="0"/>
              <a:t>, которые остались незамеченными в начальной фазе разработки.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Design Review </a:t>
            </a:r>
            <a:r>
              <a:rPr lang="en-US" sz="2400" dirty="0"/>
              <a:t>/ </a:t>
            </a:r>
            <a:r>
              <a:rPr lang="ru-RU" sz="2400" b="1" dirty="0"/>
              <a:t>Ревью архитектуры</a:t>
            </a:r>
            <a:r>
              <a:rPr lang="ru-RU" sz="2400" dirty="0"/>
              <a:t> — высокоуровневая ревизия решения до начала кодирования.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b="1" dirty="0"/>
              <a:t>Выгоднее находить недочёты и ошибки на ранних стадиях разработки</a:t>
            </a:r>
            <a:r>
              <a:rPr lang="ru-RU" sz="2400" dirty="0"/>
              <a:t>, а не при финальном тестировании или эксплуатации системы!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B685AF-ECAA-2875-0F0F-5B5AEA1A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4" y="1717289"/>
            <a:ext cx="465666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E22A8-DCC9-8D97-BC9B-D7A6718F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632"/>
          </a:xfrm>
        </p:spPr>
        <p:txBody>
          <a:bodyPr/>
          <a:lstStyle/>
          <a:p>
            <a:r>
              <a:rPr lang="en-US" dirty="0"/>
              <a:t>Code Review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4B2B14-E862-4092-5A2A-0297F88FD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58" y="1027963"/>
            <a:ext cx="1197718" cy="1122861"/>
          </a:xfrm>
          <a:prstGeom prst="rect">
            <a:avLst/>
          </a:prstGeom>
        </p:spPr>
      </p:pic>
      <p:pic>
        <p:nvPicPr>
          <p:cNvPr id="5" name="Объект 6">
            <a:extLst>
              <a:ext uri="{FF2B5EF4-FFF2-40B4-BE49-F238E27FC236}">
                <a16:creationId xmlns:a16="http://schemas.microsoft.com/office/drawing/2014/main" id="{36146318-AF82-F98F-21D4-0FF594A5B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4" y="1026100"/>
            <a:ext cx="1278334" cy="119196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DD1EC0B-3674-FADB-D885-9F193BC2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9414"/>
            <a:ext cx="5257801" cy="4550668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Выявление дефекта на раннем этапе разработки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Выявление ошибок высокого уровня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Свежий взгляд со стороны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Позволяет обмениваться опытом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Повышение степени совместного владения кодом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E58153E-7969-D092-E1D0-61D8DB0D00D9}"/>
              </a:ext>
            </a:extLst>
          </p:cNvPr>
          <p:cNvSpPr txBox="1">
            <a:spLocks/>
          </p:cNvSpPr>
          <p:nvPr/>
        </p:nvSpPr>
        <p:spPr>
          <a:xfrm>
            <a:off x="6543367" y="2120485"/>
            <a:ext cx="4810433" cy="455066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600" dirty="0"/>
              <a:t>Дорогой / долгий процесс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Ожидание: «Посмотрим правку за 10–15 мин»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Реальность – иногда засиживаемся часами</a:t>
            </a:r>
          </a:p>
          <a:p>
            <a:pPr>
              <a:lnSpc>
                <a:spcPct val="100000"/>
              </a:lnSpc>
            </a:pPr>
            <a:r>
              <a:rPr lang="ru-RU" sz="2600" dirty="0"/>
              <a:t>Утомительно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Быстро устаешь от просмотра кода</a:t>
            </a:r>
          </a:p>
          <a:p>
            <a:pPr>
              <a:lnSpc>
                <a:spcPct val="100000"/>
              </a:lnSpc>
            </a:pPr>
            <a:r>
              <a:rPr lang="ru-RU" sz="2600" dirty="0"/>
              <a:t>Нужно детально вникать в суть задачи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Фактически иногда решать задачу заново (чтобы убедиться в правильности алгоритма)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39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34755-5AC4-0DA6-B5E1-E5434484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108075"/>
          </a:xfrm>
        </p:spPr>
        <p:txBody>
          <a:bodyPr/>
          <a:lstStyle/>
          <a:p>
            <a:r>
              <a:rPr lang="ru-RU" dirty="0"/>
              <a:t>Статический анализ кода </a:t>
            </a:r>
            <a:r>
              <a:rPr lang="en-US" dirty="0">
                <a:sym typeface="Wingdings" panose="05000000000000000000" pitchFamily="2" charset="2"/>
              </a:rPr>
              <a:t>vs</a:t>
            </a:r>
            <a:r>
              <a:rPr lang="en-US" dirty="0"/>
              <a:t> Code Review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C8F2A-2F3C-110E-7315-40062598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110"/>
            <a:ext cx="4903839" cy="4398645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Выявляет дефекты до начала</a:t>
            </a:r>
            <a:br>
              <a:rPr lang="ru-RU" sz="2400" dirty="0"/>
            </a:br>
            <a:r>
              <a:rPr lang="en-US" sz="2400" dirty="0"/>
              <a:t>Code Review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Низкая стоимость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Анализатор не устаёт и готов работать в любое время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Можно найти ошибки, которые при обзоре крайне сложно заметить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ru-RU" sz="2400" dirty="0"/>
              <a:t>Можно найти ошибки, даже не зная о таком паттерне ошибок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BE7883-AA60-2C3B-79FA-A12635866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22" y="1169035"/>
            <a:ext cx="1197718" cy="1122861"/>
          </a:xfrm>
          <a:prstGeom prst="rect">
            <a:avLst/>
          </a:prstGeom>
        </p:spPr>
      </p:pic>
      <p:pic>
        <p:nvPicPr>
          <p:cNvPr id="5" name="Объект 6">
            <a:extLst>
              <a:ext uri="{FF2B5EF4-FFF2-40B4-BE49-F238E27FC236}">
                <a16:creationId xmlns:a16="http://schemas.microsoft.com/office/drawing/2014/main" id="{BB63185F-A958-C336-9659-83287AE4F3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8" y="1169035"/>
            <a:ext cx="1278334" cy="119196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0F1F39A-8DA4-7179-4ED1-0B353C30B5C9}"/>
              </a:ext>
            </a:extLst>
          </p:cNvPr>
          <p:cNvSpPr txBox="1">
            <a:spLocks/>
          </p:cNvSpPr>
          <p:nvPr/>
        </p:nvSpPr>
        <p:spPr>
          <a:xfrm>
            <a:off x="6449962" y="2312504"/>
            <a:ext cx="5073443" cy="439864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Нельзя выявить высокоуровневые ошибки</a:t>
            </a:r>
            <a:br>
              <a:rPr lang="ru-RU" sz="2400" dirty="0"/>
            </a:br>
            <a:r>
              <a:rPr lang="en-US" sz="2400" dirty="0"/>
              <a:t>(</a:t>
            </a:r>
            <a:r>
              <a:rPr lang="ru-RU" sz="2400" dirty="0"/>
              <a:t>плохую архитектуру, плохой алгоритм и т.п.</a:t>
            </a:r>
            <a:r>
              <a:rPr lang="en-US" sz="2400" dirty="0"/>
              <a:t>)</a:t>
            </a:r>
            <a:r>
              <a:rPr lang="ru-RU" sz="2400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Ложные срабатывания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94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6839F-1A58-0414-59FE-1783A6D2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ru-RU" dirty="0"/>
              <a:t>Зачем нужны статические анализаторы?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9B1FA-C38C-EF52-0FBE-F58641C9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326"/>
            <a:ext cx="10634221" cy="518254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Командная работа над проектом → высокие  требования к качеству кода.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Помогут </a:t>
            </a:r>
            <a:r>
              <a:rPr lang="ru-RU" b="1" dirty="0"/>
              <a:t>стандарты оформления кода</a:t>
            </a:r>
            <a:r>
              <a:rPr lang="ru-RU" dirty="0"/>
              <a:t> (стандарты кодирования):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/>
              <a:t>Соглашения, принятые в языке программирования</a:t>
            </a:r>
          </a:p>
          <a:p>
            <a:pPr>
              <a:lnSpc>
                <a:spcPct val="110000"/>
              </a:lnSpc>
            </a:pPr>
            <a:r>
              <a:rPr lang="ru-RU" dirty="0"/>
              <a:t>Собственное (внутрикорпоративное / внутрикомандное) руководство по стилю.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/>
              <a:t>Проблемы ручного анализа кода</a:t>
            </a:r>
            <a:r>
              <a:rPr lang="ru-RU" dirty="0"/>
              <a:t>:</a:t>
            </a:r>
          </a:p>
          <a:p>
            <a:pPr>
              <a:lnSpc>
                <a:spcPct val="110000"/>
              </a:lnSpc>
            </a:pPr>
            <a:r>
              <a:rPr lang="ru-RU" dirty="0"/>
              <a:t>Выработанные требования к оформлению кода не исключают появления </a:t>
            </a:r>
            <a:r>
              <a:rPr lang="en-US" dirty="0"/>
              <a:t>«</a:t>
            </a:r>
            <a:r>
              <a:rPr lang="ru-RU" dirty="0"/>
              <a:t>разночтений</a:t>
            </a:r>
            <a:r>
              <a:rPr lang="en-US" dirty="0"/>
              <a:t>»</a:t>
            </a:r>
            <a:r>
              <a:rPr lang="ru-RU" dirty="0"/>
              <a:t> среди разработчиков и временных затрат на их обсуждение.</a:t>
            </a:r>
          </a:p>
          <a:p>
            <a:pPr>
              <a:lnSpc>
                <a:spcPct val="110000"/>
              </a:lnSpc>
            </a:pPr>
            <a:r>
              <a:rPr lang="ru-RU" dirty="0"/>
              <a:t>Соблюдение выработанных требований ложится на плечи программистов в виде дополнительной нагрузки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/>
              <a:t>Решение</a:t>
            </a:r>
            <a:r>
              <a:rPr lang="ru-RU" dirty="0"/>
              <a:t>:</a:t>
            </a:r>
          </a:p>
          <a:p>
            <a:pPr>
              <a:lnSpc>
                <a:spcPct val="110000"/>
              </a:lnSpc>
            </a:pPr>
            <a:r>
              <a:rPr lang="ru-RU" dirty="0"/>
              <a:t>Автоматические инструменты для проверки кода на наличие стилистических и логических ошибок.</a:t>
            </a:r>
          </a:p>
          <a:p>
            <a:pPr marL="0" indent="0">
              <a:lnSpc>
                <a:spcPct val="110000"/>
              </a:lnSpc>
              <a:spcBef>
                <a:spcPts val="1500"/>
              </a:spcBef>
              <a:buNone/>
            </a:pPr>
            <a:r>
              <a:rPr lang="ru-RU" dirty="0"/>
              <a:t>О таких инструментах для языка программирования </a:t>
            </a:r>
            <a:r>
              <a:rPr lang="en" dirty="0"/>
              <a:t>Python </a:t>
            </a:r>
            <a:r>
              <a:rPr lang="ru-RU" dirty="0"/>
              <a:t>мы и поговорим в этой лекции.</a:t>
            </a:r>
          </a:p>
        </p:txBody>
      </p:sp>
    </p:spTree>
    <p:extLst>
      <p:ext uri="{BB962C8B-B14F-4D97-AF65-F5344CB8AC3E}">
        <p14:creationId xmlns:p14="http://schemas.microsoft.com/office/powerpoint/2010/main" val="1491077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6703</Words>
  <Application>Microsoft Macintosh PowerPoint</Application>
  <PresentationFormat>Широкоэкранный</PresentationFormat>
  <Paragraphs>605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62" baseType="lpstr">
      <vt:lpstr>Andale Mono</vt:lpstr>
      <vt:lpstr>Arial</vt:lpstr>
      <vt:lpstr>Calibri</vt:lpstr>
      <vt:lpstr>Calibri Light</vt:lpstr>
      <vt:lpstr>Consolas</vt:lpstr>
      <vt:lpstr>Courier New</vt:lpstr>
      <vt:lpstr>inherit</vt:lpstr>
      <vt:lpstr>Inter</vt:lpstr>
      <vt:lpstr>Monaco</vt:lpstr>
      <vt:lpstr>PT Serif</vt:lpstr>
      <vt:lpstr>SFMono-Regular</vt:lpstr>
      <vt:lpstr>Тема Office</vt:lpstr>
      <vt:lpstr>Статические анализаторы кода и автоформатеры</vt:lpstr>
      <vt:lpstr>Стоимость исправления дефекта</vt:lpstr>
      <vt:lpstr>Способы поддержания качества кода (предотвращение дефектов)</vt:lpstr>
      <vt:lpstr>Хороший код vs плохой код</vt:lpstr>
      <vt:lpstr>Что такое статический анализ кода?</vt:lpstr>
      <vt:lpstr>Что такое Code Review</vt:lpstr>
      <vt:lpstr>Code Review</vt:lpstr>
      <vt:lpstr>Статический анализ кода vs Code Review </vt:lpstr>
      <vt:lpstr>Зачем нужны статические анализаторы?</vt:lpstr>
      <vt:lpstr>Преимущества статических анализаторов</vt:lpstr>
      <vt:lpstr>Недостатки / неудобства статических анализаторов</vt:lpstr>
      <vt:lpstr>Виды статических анализаторов</vt:lpstr>
      <vt:lpstr>Установка</vt:lpstr>
      <vt:lpstr>Виды ошибок / предупреждений</vt:lpstr>
      <vt:lpstr>Код для примера</vt:lpstr>
      <vt:lpstr>pycodestyle</vt:lpstr>
      <vt:lpstr>pycodestyle — статистика ошибок</vt:lpstr>
      <vt:lpstr>pycodestyle — вывод исходного кода</vt:lpstr>
      <vt:lpstr>pycodestyle — ещё возможности</vt:lpstr>
      <vt:lpstr>pycodestyle — pro / cons</vt:lpstr>
      <vt:lpstr>pydocstyle — проверка DocString</vt:lpstr>
      <vt:lpstr>pydocstyle</vt:lpstr>
      <vt:lpstr>pyflakes</vt:lpstr>
      <vt:lpstr>pylint</vt:lpstr>
      <vt:lpstr>pylint</vt:lpstr>
      <vt:lpstr>pylint — виды замечаний</vt:lpstr>
      <vt:lpstr>pylint — режим отчёта (--reports=y)</vt:lpstr>
      <vt:lpstr>pylint — вывод в html</vt:lpstr>
      <vt:lpstr>pylint — дополнительные возможности</vt:lpstr>
      <vt:lpstr>Pylint — конфиг pylintrc</vt:lpstr>
      <vt:lpstr>Vulture</vt:lpstr>
      <vt:lpstr>Flake8</vt:lpstr>
      <vt:lpstr>Flake8 — version control hooks</vt:lpstr>
      <vt:lpstr>Flake8 — другие полезные опции</vt:lpstr>
      <vt:lpstr>Prospector</vt:lpstr>
      <vt:lpstr>Prospector — возможности</vt:lpstr>
      <vt:lpstr>Pylama</vt:lpstr>
      <vt:lpstr>Pylama + pytest</vt:lpstr>
      <vt:lpstr>mypy</vt:lpstr>
      <vt:lpstr>Форматеры / Formatters</vt:lpstr>
      <vt:lpstr>autopep8 — форматер</vt:lpstr>
      <vt:lpstr>yapf — «улучшайзер» / форматтер</vt:lpstr>
      <vt:lpstr>yapf — интеграция с Sublime Text</vt:lpstr>
      <vt:lpstr>black</vt:lpstr>
      <vt:lpstr>black online demo</vt:lpstr>
      <vt:lpstr>SonarLint — «динамический анализатор»</vt:lpstr>
      <vt:lpstr>Линтеры / форматеры для разных языков</vt:lpstr>
      <vt:lpstr>Как интегрировать статический анализ в процесс разработки ПО</vt:lpstr>
      <vt:lpstr>Как начать использовать инструменты статического анализа на БОЛЬШИХ проектах и не пасть духом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Статические анализаторы кода</dc:title>
  <dc:creator>Валерий Студенников</dc:creator>
  <cp:lastModifiedBy>Валерий Студенников</cp:lastModifiedBy>
  <cp:revision>20</cp:revision>
  <dcterms:created xsi:type="dcterms:W3CDTF">2023-07-17T13:55:17Z</dcterms:created>
  <dcterms:modified xsi:type="dcterms:W3CDTF">2023-10-02T18:35:25Z</dcterms:modified>
</cp:coreProperties>
</file>