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7" r:id="rId2"/>
    <p:sldId id="259" r:id="rId3"/>
    <p:sldId id="258" r:id="rId4"/>
    <p:sldId id="261" r:id="rId5"/>
    <p:sldId id="265" r:id="rId6"/>
    <p:sldId id="266" r:id="rId7"/>
    <p:sldId id="268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1" r:id="rId18"/>
    <p:sldId id="291" r:id="rId19"/>
    <p:sldId id="283" r:id="rId20"/>
    <p:sldId id="284" r:id="rId21"/>
    <p:sldId id="292" r:id="rId22"/>
    <p:sldId id="282" r:id="rId23"/>
    <p:sldId id="260" r:id="rId24"/>
    <p:sldId id="304" r:id="rId25"/>
    <p:sldId id="264" r:id="rId26"/>
    <p:sldId id="301" r:id="rId27"/>
    <p:sldId id="303" r:id="rId28"/>
    <p:sldId id="286" r:id="rId29"/>
    <p:sldId id="285" r:id="rId30"/>
    <p:sldId id="287" r:id="rId31"/>
    <p:sldId id="288" r:id="rId32"/>
    <p:sldId id="289" r:id="rId33"/>
    <p:sldId id="290" r:id="rId34"/>
    <p:sldId id="293" r:id="rId35"/>
    <p:sldId id="294" r:id="rId36"/>
    <p:sldId id="295" r:id="rId37"/>
    <p:sldId id="296" r:id="rId38"/>
    <p:sldId id="297" r:id="rId39"/>
    <p:sldId id="298" r:id="rId40"/>
    <p:sldId id="300" r:id="rId41"/>
    <p:sldId id="299" r:id="rId42"/>
    <p:sldId id="302" r:id="rId43"/>
    <p:sldId id="262" r:id="rId44"/>
    <p:sldId id="263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7"/>
    <p:restoredTop sz="93202"/>
  </p:normalViewPr>
  <p:slideViewPr>
    <p:cSldViewPr snapToGrid="0">
      <p:cViewPr varScale="1">
        <p:scale>
          <a:sx n="141" d="100"/>
          <a:sy n="141" d="100"/>
        </p:scale>
        <p:origin x="32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AE01B-18DD-E249-8A30-C693CCCBAD5C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F55A3-DB5E-4E40-BB63-8AA6C5376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5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38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82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84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521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79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46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59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Мы здесь воспользовались другим методом модуля </a:t>
            </a:r>
            <a:r>
              <a:rPr lang="en" b="0" i="0" dirty="0">
                <a:solidFill>
                  <a:srgbClr val="000000"/>
                </a:solidFill>
                <a:effectLst/>
                <a:latin typeface="Yandex Sans Display Light"/>
              </a:rPr>
              <a:t>re – search, </a:t>
            </a:r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который возвращает не просто коллекцию, а объект, из которого можно получить словарь, содержащий коллекцию сохраненных именованных групп (об этом методе подробнее речь пойдет позже). Далее, мы проверяем: было ли найдено совпадение и если да, то дополнительная проверка на наличие ключей </a:t>
            </a:r>
            <a:r>
              <a:rPr lang="en" b="0" i="0" dirty="0" err="1">
                <a:solidFill>
                  <a:srgbClr val="000000"/>
                </a:solidFill>
                <a:effectLst/>
                <a:latin typeface="Yandex Sans Display Light"/>
              </a:rPr>
              <a:t>lon</a:t>
            </a:r>
            <a:r>
              <a:rPr lang="en" b="0" i="0" dirty="0">
                <a:solidFill>
                  <a:srgbClr val="000000"/>
                </a:solidFill>
                <a:effectLst/>
                <a:latin typeface="Yandex Sans Display Light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и </a:t>
            </a:r>
            <a:r>
              <a:rPr lang="en" b="0" i="0" dirty="0" err="1">
                <a:solidFill>
                  <a:srgbClr val="000000"/>
                </a:solidFill>
                <a:effectLst/>
                <a:latin typeface="Yandex Sans Display Light"/>
              </a:rPr>
              <a:t>lat</a:t>
            </a:r>
            <a:r>
              <a:rPr lang="en" b="0" i="0" dirty="0">
                <a:solidFill>
                  <a:srgbClr val="000000"/>
                </a:solidFill>
                <a:effectLst/>
                <a:latin typeface="Yandex Sans Display Light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в полученном словаре. При истинности обеих проверок, добавляем в наши коллекции соответствующие данные.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Yandex Sans Display Light"/>
              </a:rPr>
              <a:t>Здесь использование именованных групп оправдано, т.к. создает универсальность текста программы, независимо от вида регулярного выражения.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55A3-DB5E-4E40-BB63-8AA6C537606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69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C539B-8C70-144A-193D-56563535F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441083-AD14-3132-A22D-8DCD6F321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B0C173-F4E2-A82E-F3CA-D06DBBC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1D47D8-DBE2-B4B7-2C23-B4FDCE61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09E6F-F939-581B-E5EC-BA870576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68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CCAEA-BB20-5C74-FB42-9A04D216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A2C80-9DE9-B3D8-9F3D-D0B79ACE3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7BD062-3391-34A1-0609-B39FD086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CAE37B-F75C-A24D-9668-99694BD9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8652EC-413E-6735-8570-18716625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1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0F4AFB-909E-B8E2-4FB5-1284E84D2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4414B1-B569-CF65-6A8D-1D5C9592A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991E5C-5D3D-90A0-39CA-E539BFA2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B59DF-C975-7587-F24A-02AEE8BC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6DE094-B35D-55AA-FF7A-9B9B2395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96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817D8-1C3D-B15B-FA12-25E21A41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183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8E4BCF-2FB0-0465-86BF-902E03FC5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708"/>
            <a:ext cx="10515600" cy="53808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484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86B08-C361-F6EF-F823-F0F58421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5187C6-05A6-5E43-B091-D58F65585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5321E5-AF4C-B13B-A1C3-3345FA71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8727C-58FB-1A0B-99CB-2E811488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02114-39D2-32EA-FFF8-C08DDDFF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7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4740F-A232-634F-4CEE-6AE42806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3C309-3914-1DF9-C183-850DE8BE6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7B0A60-99DC-5A81-DFE4-4DABFDB0C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9A9118-5E99-7B9E-1185-DDF37856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C88EBB-7EA3-6DEC-129C-F89E7817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B88700-E6EE-2D6C-8E08-0D5CB53E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74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E0734-C79E-3819-E3FB-37149E08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7AFF8E-9EEE-A4E2-3963-8CE7360A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51553-5C4C-9E34-384C-E234AF753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8D4B63-605F-C14E-0786-67C408CD1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02934C-EEF1-5547-3E25-D253C644F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C52689-EE77-D462-2983-16D81C10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5DD9C9-E2B0-7F6B-5F13-D512E024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70D801-E4D2-C20D-9D0F-70BA1643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76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4FE2A-F5D7-0BC1-B673-BADB4075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375C55-2437-AA5F-2993-18E57D9C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F30297-9147-A040-32E1-0895A277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D717BD-3B21-DEB3-1200-E597537E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3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04AF43-AD11-1B5B-C45C-795D9B09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154EB8-3CC1-BFE3-846A-BA9725F9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C78885-A9A1-B51F-AA59-EF18C6DB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55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FDA1-08F7-BB5A-177E-46D51120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00022-014D-D205-E424-43E71E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4CE770-27CE-822E-F812-67F4C8016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109BC0-D78E-474A-31FE-37995011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75DE47-702C-E6D4-39F8-7A959CE8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272309-41DB-0AEC-7A06-D61A3ABC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9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907B1-19F8-B43E-F272-B52C1BDD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26141C-179F-42A3-FBBC-2D8AEC2C1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12A13E-8E63-81B3-1922-9F23F5130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F62C54-16E8-9884-D5D1-4004A758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87BE00-115C-0551-8EAF-65B9A42E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363E4B-C346-E64C-32CB-2AF5A2A3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4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774CD-5152-3A39-D84D-9181E40C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E5AC69-FF41-5D00-090E-BE4E2E756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8838C7-FDEB-BA00-7EB3-FC5394E69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578C-51FB-9040-9E4E-674D335F4610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A240E-160D-5A00-C870-BF6E0216C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20336B-93ED-7C24-25A0-5A8A2D3B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819FD-A87C-7F45-909D-2DA4BE4DA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2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debugg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ular-expressions.info/" TargetMode="External"/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buggex.com/" TargetMode="External"/><Relationship Id="rId5" Type="http://schemas.openxmlformats.org/officeDocument/2006/relationships/hyperlink" Target="https://regex101.com/r/F8dY80/3" TargetMode="External"/><Relationship Id="rId4" Type="http://schemas.openxmlformats.org/officeDocument/2006/relationships/hyperlink" Target="http://www.rexegg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E6C6-9BE9-B549-F0A1-8DB4FDF4C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725" y="1683522"/>
            <a:ext cx="8386566" cy="1992864"/>
          </a:xfrm>
        </p:spPr>
        <p:txBody>
          <a:bodyPr>
            <a:normAutofit fontScale="90000"/>
          </a:bodyPr>
          <a:lstStyle/>
          <a:p>
            <a:r>
              <a:rPr lang="ru-RU" sz="6600" dirty="0">
                <a:solidFill>
                  <a:srgbClr val="C00000"/>
                </a:solidFill>
              </a:rPr>
              <a:t>Ре</a:t>
            </a:r>
            <a:r>
              <a:rPr lang="ru-RU" sz="6600" dirty="0">
                <a:solidFill>
                  <a:schemeClr val="accent6">
                    <a:lumMod val="50000"/>
                  </a:schemeClr>
                </a:solidFill>
              </a:rPr>
              <a:t>гулярные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6600" dirty="0">
                <a:solidFill>
                  <a:schemeClr val="tx2"/>
                </a:solidFill>
              </a:rPr>
              <a:t>Выражения</a:t>
            </a:r>
            <a:br>
              <a:rPr lang="ru-RU" sz="6600" dirty="0">
                <a:solidFill>
                  <a:srgbClr val="7030A0"/>
                </a:solidFill>
              </a:rPr>
            </a:br>
            <a:r>
              <a:rPr lang="en-US" sz="6600" dirty="0">
                <a:solidFill>
                  <a:srgbClr val="002060"/>
                </a:solidFill>
              </a:rPr>
              <a:t>Re</a:t>
            </a:r>
            <a:r>
              <a:rPr lang="en-US" sz="6600" dirty="0">
                <a:solidFill>
                  <a:schemeClr val="accent6">
                    <a:lumMod val="50000"/>
                  </a:schemeClr>
                </a:solidFill>
              </a:rPr>
              <a:t>gular</a:t>
            </a:r>
            <a:r>
              <a:rPr lang="en-US" sz="6600" dirty="0">
                <a:solidFill>
                  <a:srgbClr val="7030A0"/>
                </a:solidFill>
              </a:rPr>
              <a:t> </a:t>
            </a:r>
            <a:r>
              <a:rPr lang="en-US" sz="6600" dirty="0">
                <a:solidFill>
                  <a:schemeClr val="accent2">
                    <a:lumMod val="50000"/>
                  </a:schemeClr>
                </a:solidFill>
              </a:rPr>
              <a:t>Expressions</a:t>
            </a:r>
            <a:endParaRPr lang="ru-RU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32DB94-5424-EB54-8F93-9EC5FF95F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0194" y="6396037"/>
            <a:ext cx="2940689" cy="461963"/>
          </a:xfrm>
        </p:spPr>
        <p:txBody>
          <a:bodyPr>
            <a:normAutofit/>
          </a:bodyPr>
          <a:lstStyle/>
          <a:p>
            <a:pPr marL="0" lvl="1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© </a:t>
            </a:r>
            <a:r>
              <a:rPr lang="ru-RU" sz="2000" dirty="0"/>
              <a:t>Валерий Студенников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34047A-991F-12DE-EA7D-6DBE6B40B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CF5B5-845A-DFCB-122F-FF325D80299E}"/>
              </a:ext>
            </a:extLst>
          </p:cNvPr>
          <p:cNvSpPr txBox="1"/>
          <p:nvPr/>
        </p:nvSpPr>
        <p:spPr>
          <a:xfrm>
            <a:off x="8070573" y="311459"/>
            <a:ext cx="361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«Технологии и методы программирования»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D7F5C5-C5DA-FCF9-9804-0DFC8B33A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024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6969" y="3828594"/>
            <a:ext cx="6042078" cy="242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3753285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1467282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18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4171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Начало всего текста</a:t>
            </a:r>
            <a:br>
              <a:rPr lang="ru-RU" sz="2000" dirty="0"/>
            </a:br>
            <a:r>
              <a:rPr lang="ru-RU" sz="2000" dirty="0"/>
              <a:t>или начало строчки текста, если в случае флага </a:t>
            </a:r>
            <a:r>
              <a:rPr lang="en" sz="2000" dirty="0"/>
              <a:t>MULTILINE</a:t>
            </a:r>
            <a:br>
              <a:rPr lang="ru-RU" sz="2000" dirty="0"/>
            </a:br>
            <a:r>
              <a:rPr lang="ru-RU" sz="2000" dirty="0"/>
              <a:t>(символ циркумфлекс)</a:t>
            </a:r>
            <a:endParaRPr lang="ru-RU" sz="20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199" y="2549495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ru-RU" sz="2600" dirty="0"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ru-RU" sz="2600" dirty="0"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806456" y="2545881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мир! Привет, Андрей!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мир!</a:t>
            </a:r>
            <a:r>
              <a:rPr lang="ru-RU" sz="2400" b="0" i="0" noProof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↵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Андрей!</a:t>
            </a: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381626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381626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Конец всего текста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или конец строчки текста,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sz="2000" dirty="0">
                <a:solidFill>
                  <a:srgbClr val="333333"/>
                </a:solidFill>
                <a:latin typeface="-apple-system"/>
              </a:rPr>
              <a:t>в случае флага </a:t>
            </a:r>
            <a:r>
              <a:rPr lang="en" sz="2000" dirty="0"/>
              <a:t>MULTILINE</a:t>
            </a:r>
            <a:endParaRPr lang="ru-RU" dirty="0">
              <a:cs typeface="Consolas" panose="020B0609020204030204" pitchFamily="49" charset="0"/>
            </a:endParaRP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199" y="4816069"/>
            <a:ext cx="2821173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дорова!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дорова!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732914" y="4816068"/>
            <a:ext cx="775113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Маша, </a:t>
            </a:r>
            <a:r>
              <a:rPr lang="ru-RU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здорова!</a:t>
            </a:r>
            <a:br>
              <a:rPr lang="en-US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Маша, </a:t>
            </a:r>
            <a:r>
              <a:rPr lang="ru-RU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здорова!</a:t>
            </a:r>
            <a:r>
              <a:rPr lang="ru-RU" sz="2400" b="0" i="0" noProof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↵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Петя, </a:t>
            </a:r>
            <a:r>
              <a:rPr lang="ru-RU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здорова!</a:t>
            </a:r>
            <a:endParaRPr lang="ru-RU" sz="24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22DE9-91CD-3D48-D1F3-D31B03F0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8"/>
            <a:ext cx="10515600" cy="708768"/>
          </a:xfrm>
        </p:spPr>
        <p:txBody>
          <a:bodyPr/>
          <a:lstStyle/>
          <a:p>
            <a:r>
              <a:rPr lang="ru-RU" dirty="0"/>
              <a:t>Метасимволы, соответствующие позиции</a:t>
            </a:r>
          </a:p>
        </p:txBody>
      </p:sp>
    </p:spTree>
    <p:extLst>
      <p:ext uri="{BB962C8B-B14F-4D97-AF65-F5344CB8AC3E}">
        <p14:creationId xmlns:p14="http://schemas.microsoft.com/office/powerpoint/2010/main" val="359325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3753285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1467282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18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\A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4171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Строго начало всего текста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ru-RU" sz="2000" dirty="0"/>
              <a:t>независимо от любых флагов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199" y="2549495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dirty="0">
                <a:latin typeface="Consolas" panose="020B0609020204030204" pitchFamily="49" charset="0"/>
                <a:cs typeface="Consolas" panose="020B0609020204030204" pitchFamily="49" charset="0"/>
              </a:rPr>
              <a:t>\A</a:t>
            </a:r>
            <a:r>
              <a:rPr lang="ru-RU" sz="2600" dirty="0"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806456" y="2545881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мир!</a:t>
            </a:r>
            <a:r>
              <a:rPr lang="ru-RU" sz="2400" b="0" i="0" noProof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↵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Привет, Андрей!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381626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\Z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381626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Строго конец всего текста</a:t>
            </a:r>
            <a:br>
              <a:rPr lang="ru-RU" sz="2000" dirty="0"/>
            </a:br>
            <a:r>
              <a:rPr lang="en-US" sz="2000" dirty="0"/>
              <a:t>(</a:t>
            </a:r>
            <a:r>
              <a:rPr lang="ru-RU" sz="2000" dirty="0"/>
              <a:t>независимо от любых флагов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199" y="4816069"/>
            <a:ext cx="2821173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дорова!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\Z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732914" y="4816068"/>
            <a:ext cx="775113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Маша, здорова!</a:t>
            </a:r>
            <a:r>
              <a:rPr lang="ru-RU" sz="2400" b="0" i="0" noProof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↵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Петя, </a:t>
            </a:r>
            <a:r>
              <a:rPr lang="ru-RU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здорова!</a:t>
            </a:r>
            <a:endParaRPr lang="ru-RU" sz="24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22DE9-91CD-3D48-D1F3-D31B03F0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8"/>
            <a:ext cx="10515600" cy="708768"/>
          </a:xfrm>
        </p:spPr>
        <p:txBody>
          <a:bodyPr/>
          <a:lstStyle/>
          <a:p>
            <a:r>
              <a:rPr lang="ru-RU" dirty="0"/>
              <a:t>Метасимволы, соответствующие позиции</a:t>
            </a:r>
          </a:p>
        </p:txBody>
      </p:sp>
    </p:spTree>
    <p:extLst>
      <p:ext uri="{BB962C8B-B14F-4D97-AF65-F5344CB8AC3E}">
        <p14:creationId xmlns:p14="http://schemas.microsoft.com/office/powerpoint/2010/main" val="96222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Наборы / множества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E9E73E-F924-9C2D-04BE-FF382413B951}"/>
              </a:ext>
            </a:extLst>
          </p:cNvPr>
          <p:cNvSpPr/>
          <p:nvPr/>
        </p:nvSpPr>
        <p:spPr>
          <a:xfrm>
            <a:off x="763769" y="4369735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9DE4DD-5E95-A222-0F49-22BCBB32118F}"/>
              </a:ext>
            </a:extLst>
          </p:cNvPr>
          <p:cNvSpPr/>
          <p:nvPr/>
        </p:nvSpPr>
        <p:spPr>
          <a:xfrm>
            <a:off x="763769" y="1467282"/>
            <a:ext cx="10793820" cy="24882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91E10F83-E75D-8B8E-C105-8DAEE998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18"/>
            <a:ext cx="2574850" cy="128533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abcdef.+?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a-z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8F1B5-B16F-923A-4DC5-9FF665E36103}"/>
              </a:ext>
            </a:extLst>
          </p:cNvPr>
          <p:cNvSpPr txBox="1"/>
          <p:nvPr/>
        </p:nvSpPr>
        <p:spPr>
          <a:xfrm>
            <a:off x="3508744" y="1541717"/>
            <a:ext cx="7975304" cy="12853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Набор: один из ЛЮБЫХ символов в скобках</a:t>
            </a:r>
            <a:r>
              <a:rPr lang="en-US" sz="2000" dirty="0"/>
              <a:t>.</a:t>
            </a:r>
            <a:br>
              <a:rPr lang="ru-RU" sz="2000" dirty="0"/>
            </a:br>
            <a:r>
              <a:rPr lang="ru-RU" sz="2000" dirty="0"/>
              <a:t>Любой символ из диапазона </a:t>
            </a:r>
            <a:r>
              <a:rPr lang="en" sz="2000" dirty="0"/>
              <a:t>a-b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Если нужен </a:t>
            </a:r>
            <a:r>
              <a:rPr lang="en-US" sz="2000" dirty="0"/>
              <a:t>«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2000" dirty="0"/>
              <a:t>»</a:t>
            </a:r>
            <a:r>
              <a:rPr lang="ru-RU" sz="2000" dirty="0"/>
              <a:t> как часть множества — ставим его в начале / в конце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ru-RU" sz="2000" dirty="0"/>
              <a:t>Внутри скобок нужно экранировать только </a:t>
            </a:r>
            <a:r>
              <a:rPr lang="en-US" sz="2000" dirty="0"/>
              <a:t>«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000" dirty="0"/>
              <a:t>»</a:t>
            </a:r>
            <a:r>
              <a:rPr lang="ru-RU" sz="2000" dirty="0"/>
              <a:t> и </a:t>
            </a:r>
            <a:r>
              <a:rPr lang="en-US" sz="2000" dirty="0"/>
              <a:t>«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000" dirty="0"/>
              <a:t>»</a:t>
            </a:r>
            <a:endParaRPr lang="ru-RU" sz="20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B84CBC4B-9135-39B3-1609-2C67B16B338D}"/>
              </a:ext>
            </a:extLst>
          </p:cNvPr>
          <p:cNvSpPr txBox="1">
            <a:spLocks/>
          </p:cNvSpPr>
          <p:nvPr/>
        </p:nvSpPr>
        <p:spPr>
          <a:xfrm>
            <a:off x="838199" y="2929638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1[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abc.-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]2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[0-9A-Fa-f]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64F31-9B0B-9BE8-BDB4-22263B04D7B4}"/>
              </a:ext>
            </a:extLst>
          </p:cNvPr>
          <p:cNvSpPr txBox="1"/>
          <p:nvPr/>
        </p:nvSpPr>
        <p:spPr>
          <a:xfrm>
            <a:off x="3806456" y="2926024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1a2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1c2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1-2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1.2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1e2</a:t>
            </a:r>
          </a:p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02fa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344af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h,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54CA71A6-68B5-7D3C-556E-EDF10C79951F}"/>
              </a:ext>
            </a:extLst>
          </p:cNvPr>
          <p:cNvSpPr txBox="1">
            <a:spLocks/>
          </p:cNvSpPr>
          <p:nvPr/>
        </p:nvSpPr>
        <p:spPr>
          <a:xfrm>
            <a:off x="838200" y="443271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abcdef.+?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066BF-BF6E-0F1E-BB5B-E1304CAF9B39}"/>
              </a:ext>
            </a:extLst>
          </p:cNvPr>
          <p:cNvSpPr txBox="1"/>
          <p:nvPr/>
        </p:nvSpPr>
        <p:spPr>
          <a:xfrm>
            <a:off x="3508744" y="443271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Любой символ, кроме перечисленных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ru-RU" sz="2000" dirty="0"/>
              <a:t>Также допустимы диапазоны и т.п.</a:t>
            </a: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5DECBAB0-CEF5-1226-2494-ED22D788A4E5}"/>
              </a:ext>
            </a:extLst>
          </p:cNvPr>
          <p:cNvSpPr txBox="1">
            <a:spLocks/>
          </p:cNvSpPr>
          <p:nvPr/>
        </p:nvSpPr>
        <p:spPr>
          <a:xfrm>
            <a:off x="838199" y="5432519"/>
            <a:ext cx="2821173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&lt;[^&gt;]&gt;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\b[^</a:t>
            </a:r>
            <a:r>
              <a:rPr lang="en-US" sz="2600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79279-4EB5-ABB0-D9EA-B6275A1836ED}"/>
              </a:ext>
            </a:extLst>
          </p:cNvPr>
          <p:cNvSpPr txBox="1"/>
          <p:nvPr/>
        </p:nvSpPr>
        <p:spPr>
          <a:xfrm>
            <a:off x="3732914" y="5432518"/>
            <a:ext cx="775113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&lt;1&gt;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&lt;&gt;&gt;</a:t>
            </a:r>
            <a:b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y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addy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as a brave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an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99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35" y="131207"/>
            <a:ext cx="10515600" cy="453585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E9E73E-F924-9C2D-04BE-FF382413B951}"/>
              </a:ext>
            </a:extLst>
          </p:cNvPr>
          <p:cNvSpPr/>
          <p:nvPr/>
        </p:nvSpPr>
        <p:spPr>
          <a:xfrm>
            <a:off x="763769" y="2488008"/>
            <a:ext cx="10793820" cy="14885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9DE4DD-5E95-A222-0F49-22BCBB32118F}"/>
              </a:ext>
            </a:extLst>
          </p:cNvPr>
          <p:cNvSpPr/>
          <p:nvPr/>
        </p:nvSpPr>
        <p:spPr>
          <a:xfrm>
            <a:off x="763769" y="712373"/>
            <a:ext cx="10793820" cy="15629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91E10F83-E75D-8B8E-C105-8DAEE998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6808"/>
            <a:ext cx="2574850" cy="52099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{n}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8F1B5-B16F-923A-4DC5-9FF665E36103}"/>
              </a:ext>
            </a:extLst>
          </p:cNvPr>
          <p:cNvSpPr txBox="1"/>
          <p:nvPr/>
        </p:nvSpPr>
        <p:spPr>
          <a:xfrm>
            <a:off x="3508744" y="786807"/>
            <a:ext cx="7975304" cy="52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Ровно </a:t>
            </a:r>
            <a:r>
              <a:rPr lang="en-US" sz="2000" dirty="0"/>
              <a:t>n </a:t>
            </a:r>
            <a:r>
              <a:rPr lang="ru-RU" sz="2000" dirty="0"/>
              <a:t>повторений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B84CBC4B-9135-39B3-1609-2C67B16B338D}"/>
              </a:ext>
            </a:extLst>
          </p:cNvPr>
          <p:cNvSpPr txBox="1">
            <a:spLocks/>
          </p:cNvSpPr>
          <p:nvPr/>
        </p:nvSpPr>
        <p:spPr>
          <a:xfrm>
            <a:off x="838198" y="1379915"/>
            <a:ext cx="3425458" cy="817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\d{4}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\d{4}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\d{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}-\d{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64F31-9B0B-9BE8-BDB4-22263B04D7B4}"/>
              </a:ext>
            </a:extLst>
          </p:cNvPr>
          <p:cNvSpPr txBox="1"/>
          <p:nvPr/>
        </p:nvSpPr>
        <p:spPr>
          <a:xfrm>
            <a:off x="4338086" y="1376300"/>
            <a:ext cx="7145962" cy="821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1, 12, 123, 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2023-12-31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2023-143-31</a:t>
            </a:r>
            <a:endParaRPr lang="en-US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54CA71A6-68B5-7D3C-556E-EDF10C79951F}"/>
              </a:ext>
            </a:extLst>
          </p:cNvPr>
          <p:cNvSpPr txBox="1">
            <a:spLocks/>
          </p:cNvSpPr>
          <p:nvPr/>
        </p:nvSpPr>
        <p:spPr>
          <a:xfrm>
            <a:off x="838200" y="2550992"/>
            <a:ext cx="2574850" cy="489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{m,n}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066BF-BF6E-0F1E-BB5B-E1304CAF9B39}"/>
              </a:ext>
            </a:extLst>
          </p:cNvPr>
          <p:cNvSpPr txBox="1"/>
          <p:nvPr/>
        </p:nvSpPr>
        <p:spPr>
          <a:xfrm>
            <a:off x="3508744" y="2550990"/>
            <a:ext cx="7975304" cy="489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От </a:t>
            </a:r>
            <a:r>
              <a:rPr lang="en" sz="2000" dirty="0"/>
              <a:t>m </a:t>
            </a:r>
            <a:r>
              <a:rPr lang="ru-RU" sz="2000" dirty="0"/>
              <a:t>до </a:t>
            </a:r>
            <a:r>
              <a:rPr lang="en" sz="2000" dirty="0"/>
              <a:t>n </a:t>
            </a:r>
            <a:r>
              <a:rPr lang="ru-RU" sz="2000" dirty="0"/>
              <a:t>повторений включительно</a:t>
            </a: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5DECBAB0-CEF5-1226-2494-ED22D788A4E5}"/>
              </a:ext>
            </a:extLst>
          </p:cNvPr>
          <p:cNvSpPr txBox="1">
            <a:spLocks/>
          </p:cNvSpPr>
          <p:nvPr/>
        </p:nvSpPr>
        <p:spPr>
          <a:xfrm>
            <a:off x="838199" y="3093585"/>
            <a:ext cx="2574850" cy="8191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\d{2,4}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\d{2,4}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79279-4EB5-ABB0-D9EA-B6275A1836ED}"/>
              </a:ext>
            </a:extLst>
          </p:cNvPr>
          <p:cNvSpPr txBox="1"/>
          <p:nvPr/>
        </p:nvSpPr>
        <p:spPr>
          <a:xfrm>
            <a:off x="3498112" y="3093584"/>
            <a:ext cx="7975304" cy="819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/>
              <a:t>1, 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123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1234</a:t>
            </a:r>
            <a:r>
              <a:rPr lang="ru-RU" sz="2400" dirty="0"/>
              <a:t>, </a:t>
            </a:r>
            <a:r>
              <a:rPr lang="ru-RU" sz="2400" dirty="0">
                <a:highlight>
                  <a:srgbClr val="FFFF00"/>
                </a:highlight>
              </a:rPr>
              <a:t>1234</a:t>
            </a:r>
            <a:r>
              <a:rPr lang="ru-RU" sz="2400" dirty="0"/>
              <a:t>5</a:t>
            </a:r>
            <a:br>
              <a:rPr lang="en-US" sz="2400" dirty="0"/>
            </a:br>
            <a:r>
              <a:rPr lang="ru-RU" sz="2400" dirty="0"/>
              <a:t>1, 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123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1234</a:t>
            </a:r>
            <a:r>
              <a:rPr lang="ru-RU" sz="2400" dirty="0"/>
              <a:t>, 1</a:t>
            </a:r>
            <a:r>
              <a:rPr lang="ru-RU" sz="2400" dirty="0">
                <a:highlight>
                  <a:srgbClr val="FFFF00"/>
                </a:highlight>
              </a:rPr>
              <a:t>2345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DFC7505-8527-88A3-FC8C-47318B7CE638}"/>
              </a:ext>
            </a:extLst>
          </p:cNvPr>
          <p:cNvSpPr/>
          <p:nvPr/>
        </p:nvSpPr>
        <p:spPr>
          <a:xfrm>
            <a:off x="763769" y="5518293"/>
            <a:ext cx="10793820" cy="12014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2C0D122-DE49-CFFB-FC11-38A973058BDD}"/>
              </a:ext>
            </a:extLst>
          </p:cNvPr>
          <p:cNvSpPr/>
          <p:nvPr/>
        </p:nvSpPr>
        <p:spPr>
          <a:xfrm>
            <a:off x="763769" y="4178594"/>
            <a:ext cx="10793820" cy="11262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1B72A4B5-4947-40E9-C38A-2146ED6338C2}"/>
              </a:ext>
            </a:extLst>
          </p:cNvPr>
          <p:cNvSpPr txBox="1">
            <a:spLocks/>
          </p:cNvSpPr>
          <p:nvPr/>
        </p:nvSpPr>
        <p:spPr>
          <a:xfrm>
            <a:off x="838200" y="4253029"/>
            <a:ext cx="2574850" cy="499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{m</a:t>
            </a:r>
            <a:r>
              <a:rPr lang="ru-RU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AEF7E5-6922-D662-70F0-9A7DDD7A2592}"/>
              </a:ext>
            </a:extLst>
          </p:cNvPr>
          <p:cNvSpPr txBox="1"/>
          <p:nvPr/>
        </p:nvSpPr>
        <p:spPr>
          <a:xfrm>
            <a:off x="3508744" y="4253028"/>
            <a:ext cx="7975304" cy="4997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не менее </a:t>
            </a:r>
            <a:r>
              <a:rPr lang="en" sz="2000" dirty="0"/>
              <a:t>m </a:t>
            </a:r>
            <a:r>
              <a:rPr lang="ru-RU" sz="2000" dirty="0"/>
              <a:t>повторений</a:t>
            </a:r>
          </a:p>
        </p:txBody>
      </p:sp>
      <p:sp>
        <p:nvSpPr>
          <p:cNvPr id="18" name="Объект 4">
            <a:extLst>
              <a:ext uri="{FF2B5EF4-FFF2-40B4-BE49-F238E27FC236}">
                <a16:creationId xmlns:a16="http://schemas.microsoft.com/office/drawing/2014/main" id="{9BD48E6B-1D36-F72A-FE2A-86675BACCFFC}"/>
              </a:ext>
            </a:extLst>
          </p:cNvPr>
          <p:cNvSpPr txBox="1">
            <a:spLocks/>
          </p:cNvSpPr>
          <p:nvPr/>
        </p:nvSpPr>
        <p:spPr>
          <a:xfrm>
            <a:off x="838198" y="4824869"/>
            <a:ext cx="3425458" cy="416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\d{3,}</a:t>
            </a:r>
            <a:endParaRPr lang="ru-RU" sz="2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D5B81D-AA80-A349-FAA4-C7C868389FC9}"/>
              </a:ext>
            </a:extLst>
          </p:cNvPr>
          <p:cNvSpPr txBox="1"/>
          <p:nvPr/>
        </p:nvSpPr>
        <p:spPr>
          <a:xfrm>
            <a:off x="4338086" y="4821255"/>
            <a:ext cx="7145962" cy="416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1, 12,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endParaRPr lang="en-US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Объект 4">
            <a:extLst>
              <a:ext uri="{FF2B5EF4-FFF2-40B4-BE49-F238E27FC236}">
                <a16:creationId xmlns:a16="http://schemas.microsoft.com/office/drawing/2014/main" id="{3EB341BF-4880-64DD-B81C-5832844494D8}"/>
              </a:ext>
            </a:extLst>
          </p:cNvPr>
          <p:cNvSpPr txBox="1">
            <a:spLocks/>
          </p:cNvSpPr>
          <p:nvPr/>
        </p:nvSpPr>
        <p:spPr>
          <a:xfrm>
            <a:off x="838200" y="5581277"/>
            <a:ext cx="2574850" cy="4899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{,n}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A6B5A-5882-C93E-E8FD-187D128F995C}"/>
              </a:ext>
            </a:extLst>
          </p:cNvPr>
          <p:cNvSpPr txBox="1"/>
          <p:nvPr/>
        </p:nvSpPr>
        <p:spPr>
          <a:xfrm>
            <a:off x="3508744" y="5581275"/>
            <a:ext cx="7975304" cy="4899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не более </a:t>
            </a:r>
            <a:r>
              <a:rPr lang="en" sz="2000" dirty="0"/>
              <a:t>n </a:t>
            </a:r>
            <a:r>
              <a:rPr lang="ru-RU" sz="2000" dirty="0"/>
              <a:t>повторений</a:t>
            </a:r>
          </a:p>
        </p:txBody>
      </p:sp>
      <p:sp>
        <p:nvSpPr>
          <p:cNvPr id="22" name="Объект 4">
            <a:extLst>
              <a:ext uri="{FF2B5EF4-FFF2-40B4-BE49-F238E27FC236}">
                <a16:creationId xmlns:a16="http://schemas.microsoft.com/office/drawing/2014/main" id="{21BB77F2-0826-8C4C-F134-B72CE4683847}"/>
              </a:ext>
            </a:extLst>
          </p:cNvPr>
          <p:cNvSpPr txBox="1">
            <a:spLocks/>
          </p:cNvSpPr>
          <p:nvPr/>
        </p:nvSpPr>
        <p:spPr>
          <a:xfrm>
            <a:off x="838199" y="6145137"/>
            <a:ext cx="2574850" cy="4899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\d{,</a:t>
            </a:r>
            <a:r>
              <a:rPr 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2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6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9A1862-F030-3FC8-1E97-F7441BAF453F}"/>
              </a:ext>
            </a:extLst>
          </p:cNvPr>
          <p:cNvSpPr txBox="1"/>
          <p:nvPr/>
        </p:nvSpPr>
        <p:spPr>
          <a:xfrm>
            <a:off x="3498112" y="6145136"/>
            <a:ext cx="7975304" cy="4899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/>
              <a:t>1, 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3, 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34, </a:t>
            </a:r>
            <a:r>
              <a:rPr lang="ru-RU" sz="2400" dirty="0">
                <a:highlight>
                  <a:srgbClr val="FFFF00"/>
                </a:highlight>
              </a:rPr>
              <a:t>12</a:t>
            </a:r>
            <a:r>
              <a:rPr lang="ru-RU" sz="2400" dirty="0"/>
              <a:t>345</a:t>
            </a:r>
          </a:p>
        </p:txBody>
      </p:sp>
    </p:spTree>
    <p:extLst>
      <p:ext uri="{BB962C8B-B14F-4D97-AF65-F5344CB8AC3E}">
        <p14:creationId xmlns:p14="http://schemas.microsoft.com/office/powerpoint/2010/main" val="62160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4" y="88675"/>
            <a:ext cx="10515600" cy="719397"/>
          </a:xfrm>
        </p:spPr>
        <p:txBody>
          <a:bodyPr/>
          <a:lstStyle/>
          <a:p>
            <a:r>
              <a:rPr lang="ru-RU" dirty="0"/>
              <a:t>Квантификаторы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0A4423A-F80A-887A-6F41-49258FBF02D6}"/>
              </a:ext>
            </a:extLst>
          </p:cNvPr>
          <p:cNvSpPr/>
          <p:nvPr/>
        </p:nvSpPr>
        <p:spPr>
          <a:xfrm>
            <a:off x="763769" y="2828241"/>
            <a:ext cx="10793820" cy="17543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490F4D7-F4DB-1111-5CA5-E35E1E471490}"/>
              </a:ext>
            </a:extLst>
          </p:cNvPr>
          <p:cNvSpPr/>
          <p:nvPr/>
        </p:nvSpPr>
        <p:spPr>
          <a:xfrm>
            <a:off x="763769" y="786789"/>
            <a:ext cx="10793820" cy="17543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B7622E15-56F3-E502-BAC3-EA06A901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226"/>
            <a:ext cx="2574850" cy="69337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1DAB0-5EB0-40A2-9637-2057E5B913FB}"/>
              </a:ext>
            </a:extLst>
          </p:cNvPr>
          <p:cNvSpPr txBox="1"/>
          <p:nvPr/>
        </p:nvSpPr>
        <p:spPr>
          <a:xfrm>
            <a:off x="3508744" y="861224"/>
            <a:ext cx="7975304" cy="693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Одно или более,</a:t>
            </a:r>
            <a:br>
              <a:rPr lang="ru-RU" sz="2000" dirty="0"/>
            </a:br>
            <a:r>
              <a:rPr lang="ru-RU" sz="2000" dirty="0"/>
              <a:t>синоним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{1,}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EA2C42E-686A-E30D-58A0-36BF9CCFF56E}"/>
              </a:ext>
            </a:extLst>
          </p:cNvPr>
          <p:cNvSpPr txBox="1">
            <a:spLocks/>
          </p:cNvSpPr>
          <p:nvPr/>
        </p:nvSpPr>
        <p:spPr>
          <a:xfrm>
            <a:off x="838199" y="1635083"/>
            <a:ext cx="2894715" cy="8210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[IVX]+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век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4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A04F2C-D3F9-6977-B480-797533C94B71}"/>
              </a:ext>
            </a:extLst>
          </p:cNvPr>
          <p:cNvSpPr txBox="1"/>
          <p:nvPr/>
        </p:nvSpPr>
        <p:spPr>
          <a:xfrm>
            <a:off x="3806456" y="1631468"/>
            <a:ext cx="7677592" cy="821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333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4444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55555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</a:p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XXI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век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XVII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век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Объект 4">
            <a:extLst>
              <a:ext uri="{FF2B5EF4-FFF2-40B4-BE49-F238E27FC236}">
                <a16:creationId xmlns:a16="http://schemas.microsoft.com/office/drawing/2014/main" id="{C61F8949-A45F-ABB9-875D-0CBDDC3BBA27}"/>
              </a:ext>
            </a:extLst>
          </p:cNvPr>
          <p:cNvSpPr txBox="1">
            <a:spLocks/>
          </p:cNvSpPr>
          <p:nvPr/>
        </p:nvSpPr>
        <p:spPr>
          <a:xfrm>
            <a:off x="838200" y="2891225"/>
            <a:ext cx="2574850" cy="702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82AC14-DEB5-5941-6279-56D097DD3EBE}"/>
              </a:ext>
            </a:extLst>
          </p:cNvPr>
          <p:cNvSpPr txBox="1"/>
          <p:nvPr/>
        </p:nvSpPr>
        <p:spPr>
          <a:xfrm>
            <a:off x="3508744" y="2891223"/>
            <a:ext cx="7975304" cy="702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Ноль или более</a:t>
            </a:r>
            <a:r>
              <a:rPr lang="en-US" sz="2000" dirty="0"/>
              <a:t> </a:t>
            </a:r>
            <a:r>
              <a:rPr lang="ru-RU" sz="2000" dirty="0"/>
              <a:t>повторений,</a:t>
            </a:r>
            <a:br>
              <a:rPr lang="ru-RU" sz="2000" dirty="0"/>
            </a:br>
            <a:r>
              <a:rPr lang="ru-RU" sz="2000" dirty="0"/>
              <a:t>синоним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{0,}</a:t>
            </a:r>
          </a:p>
        </p:txBody>
      </p:sp>
      <p:sp>
        <p:nvSpPr>
          <p:cNvPr id="25" name="Объект 4">
            <a:extLst>
              <a:ext uri="{FF2B5EF4-FFF2-40B4-BE49-F238E27FC236}">
                <a16:creationId xmlns:a16="http://schemas.microsoft.com/office/drawing/2014/main" id="{BE67E726-C627-60BB-BFF5-1D2F100366D8}"/>
              </a:ext>
            </a:extLst>
          </p:cNvPr>
          <p:cNvSpPr txBox="1">
            <a:spLocks/>
          </p:cNvSpPr>
          <p:nvPr/>
        </p:nvSpPr>
        <p:spPr>
          <a:xfrm>
            <a:off x="838199" y="3678370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СУ\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d*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Hi*!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4E943-1E0C-F96A-E80A-A7BCA349A70A}"/>
              </a:ext>
            </a:extLst>
          </p:cNvPr>
          <p:cNvSpPr txBox="1"/>
          <p:nvPr/>
        </p:nvSpPr>
        <p:spPr>
          <a:xfrm>
            <a:off x="3732914" y="3678369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СУ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СУ1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СУ12,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b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H!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Hi!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Hii!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Hiiiiiii!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8D23F105-16F4-948C-AE1A-083CFEBFAC30}"/>
              </a:ext>
            </a:extLst>
          </p:cNvPr>
          <p:cNvSpPr/>
          <p:nvPr/>
        </p:nvSpPr>
        <p:spPr>
          <a:xfrm>
            <a:off x="753137" y="4883867"/>
            <a:ext cx="10793820" cy="17543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бъект 4">
            <a:extLst>
              <a:ext uri="{FF2B5EF4-FFF2-40B4-BE49-F238E27FC236}">
                <a16:creationId xmlns:a16="http://schemas.microsoft.com/office/drawing/2014/main" id="{6333B5DE-8E9D-88AB-51A4-DC24356C455D}"/>
              </a:ext>
            </a:extLst>
          </p:cNvPr>
          <p:cNvSpPr txBox="1">
            <a:spLocks/>
          </p:cNvSpPr>
          <p:nvPr/>
        </p:nvSpPr>
        <p:spPr>
          <a:xfrm>
            <a:off x="827568" y="4946851"/>
            <a:ext cx="2574850" cy="702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6B7F1B-FF1C-BD2F-82CC-1497E0609816}"/>
              </a:ext>
            </a:extLst>
          </p:cNvPr>
          <p:cNvSpPr txBox="1"/>
          <p:nvPr/>
        </p:nvSpPr>
        <p:spPr>
          <a:xfrm>
            <a:off x="3498112" y="4946849"/>
            <a:ext cx="7975304" cy="702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Ноль или одно повторение,</a:t>
            </a:r>
            <a:br>
              <a:rPr lang="ru-RU" sz="2000" dirty="0"/>
            </a:br>
            <a:r>
              <a:rPr lang="ru-RU" sz="2000" dirty="0"/>
              <a:t>синоним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{0,1}</a:t>
            </a:r>
          </a:p>
        </p:txBody>
      </p:sp>
      <p:sp>
        <p:nvSpPr>
          <p:cNvPr id="31" name="Объект 4">
            <a:extLst>
              <a:ext uri="{FF2B5EF4-FFF2-40B4-BE49-F238E27FC236}">
                <a16:creationId xmlns:a16="http://schemas.microsoft.com/office/drawing/2014/main" id="{1209AA93-5EB0-2C8A-BC7B-91DAE17F7319}"/>
              </a:ext>
            </a:extLst>
          </p:cNvPr>
          <p:cNvSpPr txBox="1">
            <a:spLocks/>
          </p:cNvSpPr>
          <p:nvPr/>
        </p:nvSpPr>
        <p:spPr>
          <a:xfrm>
            <a:off x="827567" y="5733996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валы?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[+-]?\d+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A811C-E073-F2BF-7D37-BACEA0C55776}"/>
              </a:ext>
            </a:extLst>
          </p:cNvPr>
          <p:cNvSpPr txBox="1"/>
          <p:nvPr/>
        </p:nvSpPr>
        <p:spPr>
          <a:xfrm>
            <a:off x="3722282" y="5733995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валы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ов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+12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445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-44556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2244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95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4" y="88675"/>
            <a:ext cx="10515600" cy="719397"/>
          </a:xfrm>
        </p:spPr>
        <p:txBody>
          <a:bodyPr/>
          <a:lstStyle/>
          <a:p>
            <a:r>
              <a:rPr lang="ru-RU" dirty="0"/>
              <a:t>Жадные / нежадные квантификаторы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0A4423A-F80A-887A-6F41-49258FBF02D6}"/>
              </a:ext>
            </a:extLst>
          </p:cNvPr>
          <p:cNvSpPr/>
          <p:nvPr/>
        </p:nvSpPr>
        <p:spPr>
          <a:xfrm>
            <a:off x="763769" y="2828241"/>
            <a:ext cx="10793820" cy="37958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бъект 4">
            <a:extLst>
              <a:ext uri="{FF2B5EF4-FFF2-40B4-BE49-F238E27FC236}">
                <a16:creationId xmlns:a16="http://schemas.microsoft.com/office/drawing/2014/main" id="{BE67E726-C627-60BB-BFF5-1D2F100366D8}"/>
              </a:ext>
            </a:extLst>
          </p:cNvPr>
          <p:cNvSpPr txBox="1">
            <a:spLocks/>
          </p:cNvSpPr>
          <p:nvPr/>
        </p:nvSpPr>
        <p:spPr>
          <a:xfrm>
            <a:off x="838199" y="2912827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H.*llo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H.*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llo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4E943-1E0C-F96A-E80A-A7BCA349A70A}"/>
              </a:ext>
            </a:extLst>
          </p:cNvPr>
          <p:cNvSpPr txBox="1"/>
          <p:nvPr/>
        </p:nvSpPr>
        <p:spPr>
          <a:xfrm>
            <a:off x="3732914" y="2912826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Hellollollo</a:t>
            </a:r>
            <a:br>
              <a:rPr lang="ru-RU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llollo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Объект 4">
            <a:extLst>
              <a:ext uri="{FF2B5EF4-FFF2-40B4-BE49-F238E27FC236}">
                <a16:creationId xmlns:a16="http://schemas.microsoft.com/office/drawing/2014/main" id="{1209AA93-5EB0-2C8A-BC7B-91DAE17F7319}"/>
              </a:ext>
            </a:extLst>
          </p:cNvPr>
          <p:cNvSpPr txBox="1">
            <a:spLocks/>
          </p:cNvSpPr>
          <p:nvPr/>
        </p:nvSpPr>
        <p:spPr>
          <a:xfrm>
            <a:off x="827567" y="4755804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&lt;\w+.*&gt;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&lt;\w+.*?&gt;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A811C-E073-F2BF-7D37-BACEA0C55776}"/>
              </a:ext>
            </a:extLst>
          </p:cNvPr>
          <p:cNvSpPr txBox="1"/>
          <p:nvPr/>
        </p:nvSpPr>
        <p:spPr>
          <a:xfrm>
            <a:off x="3722282" y="4755803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 href="..."&gt;text&lt;/a&gt;&lt;img src="..."/&gt;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 href="..."&gt;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text&lt;/a&gt;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&lt;img src="..."/&gt;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E51055-9835-D2D2-793F-65999D29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69" y="1014986"/>
            <a:ext cx="10515600" cy="16745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 умолчанию квантификаторы </a:t>
            </a:r>
            <a:r>
              <a:rPr lang="ru-RU" i="1" dirty="0"/>
              <a:t>жадные</a:t>
            </a:r>
            <a:r>
              <a:rPr lang="ru-RU" dirty="0"/>
              <a:t> —</a:t>
            </a:r>
            <a:br>
              <a:rPr lang="ru-RU" dirty="0"/>
            </a:br>
            <a:r>
              <a:rPr lang="ru-RU" dirty="0"/>
              <a:t>захватывают максимально возможное число символов.</a:t>
            </a:r>
            <a:br>
              <a:rPr lang="ru-RU" dirty="0"/>
            </a:br>
            <a:r>
              <a:rPr lang="ru-RU" dirty="0"/>
              <a:t>Добавление 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ru-RU" dirty="0"/>
              <a:t> делает их </a:t>
            </a:r>
            <a:r>
              <a:rPr lang="ru-RU" i="1" dirty="0"/>
              <a:t>ленивыми</a:t>
            </a:r>
            <a:r>
              <a:rPr lang="en-US" i="1" dirty="0"/>
              <a:t> (</a:t>
            </a:r>
            <a:r>
              <a:rPr lang="ru-RU" i="1" dirty="0"/>
              <a:t>нежадными</a:t>
            </a:r>
            <a:r>
              <a:rPr lang="en-US" i="1" dirty="0"/>
              <a:t>)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они захватывают минимально возможное число символов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DC3ACAB-33A3-91B7-5E0B-52BE248BF98B}"/>
              </a:ext>
            </a:extLst>
          </p:cNvPr>
          <p:cNvSpPr txBox="1">
            <a:spLocks/>
          </p:cNvSpPr>
          <p:nvPr/>
        </p:nvSpPr>
        <p:spPr>
          <a:xfrm>
            <a:off x="831110" y="3841405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\(.+\)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\(.+?\)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99360-A904-EF51-7B15-089A6D91E6AF}"/>
              </a:ext>
            </a:extLst>
          </p:cNvPr>
          <p:cNvSpPr txBox="1"/>
          <p:nvPr/>
        </p:nvSpPr>
        <p:spPr>
          <a:xfrm>
            <a:off x="3725825" y="3841404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(a + b) * (c + d) * (e + f)</a:t>
            </a:r>
            <a:br>
              <a:rPr lang="ru-RU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(a + b)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(c + d)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(e + f)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0A8862F2-537D-CD7E-F28E-48FEBB126A5F}"/>
              </a:ext>
            </a:extLst>
          </p:cNvPr>
          <p:cNvSpPr txBox="1">
            <a:spLocks/>
          </p:cNvSpPr>
          <p:nvPr/>
        </p:nvSpPr>
        <p:spPr>
          <a:xfrm>
            <a:off x="841743" y="5684381"/>
            <a:ext cx="2821173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&lt;\w+.{2,99}&gt;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&lt;\w+.{2,99}?&gt;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368F4-209F-FF83-CD71-6543DBAA5ABC}"/>
              </a:ext>
            </a:extLst>
          </p:cNvPr>
          <p:cNvSpPr txBox="1"/>
          <p:nvPr/>
        </p:nvSpPr>
        <p:spPr>
          <a:xfrm>
            <a:off x="3736458" y="5684380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 href="..."&gt;text&lt;/a&gt;&lt;img src="..."/&gt;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&lt;a href="..."&gt;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text&lt;/a&gt;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&lt;img src="..."/&gt;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7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4" y="322595"/>
            <a:ext cx="10515600" cy="719397"/>
          </a:xfrm>
        </p:spPr>
        <p:txBody>
          <a:bodyPr/>
          <a:lstStyle/>
          <a:p>
            <a:r>
              <a:rPr lang="ru-RU" dirty="0"/>
              <a:t>Группировки / или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B07A14-57FC-97B4-5F0D-5588D9DB46BE}"/>
              </a:ext>
            </a:extLst>
          </p:cNvPr>
          <p:cNvSpPr/>
          <p:nvPr/>
        </p:nvSpPr>
        <p:spPr>
          <a:xfrm>
            <a:off x="680487" y="3530003"/>
            <a:ext cx="10770780" cy="1573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0EEAE1-9FA9-EAC1-1444-2ACB152FC20F}"/>
              </a:ext>
            </a:extLst>
          </p:cNvPr>
          <p:cNvSpPr/>
          <p:nvPr/>
        </p:nvSpPr>
        <p:spPr>
          <a:xfrm>
            <a:off x="680487" y="1488550"/>
            <a:ext cx="10770780" cy="1573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5FD4FB1B-6FE8-BFCE-FD7D-972F6DE2F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48" y="1562986"/>
            <a:ext cx="2541180" cy="5338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(:?</a:t>
            </a: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70091-B6FF-835D-CA8D-5EE3FAC639B4}"/>
              </a:ext>
            </a:extLst>
          </p:cNvPr>
          <p:cNvSpPr txBox="1"/>
          <p:nvPr/>
        </p:nvSpPr>
        <p:spPr>
          <a:xfrm>
            <a:off x="3402422" y="1562984"/>
            <a:ext cx="7975304" cy="5338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Группировка / </a:t>
            </a:r>
            <a:r>
              <a:rPr lang="ru-RU" sz="2000" noProof="1">
                <a:cs typeface="Consolas" panose="020B0609020204030204" pitchFamily="49" charset="0"/>
              </a:rPr>
              <a:t>не сохраняющие скобки</a:t>
            </a:r>
            <a:endParaRPr lang="ru-RU" sz="2000" dirty="0"/>
          </a:p>
        </p:txBody>
      </p:sp>
      <p:sp>
        <p:nvSpPr>
          <p:cNvPr id="14" name="Объект 4">
            <a:extLst>
              <a:ext uri="{FF2B5EF4-FFF2-40B4-BE49-F238E27FC236}">
                <a16:creationId xmlns:a16="http://schemas.microsoft.com/office/drawing/2014/main" id="{12B4082E-0B66-8FC7-ADB3-CD4518FBDBBE}"/>
              </a:ext>
            </a:extLst>
          </p:cNvPr>
          <p:cNvSpPr txBox="1">
            <a:spLocks/>
          </p:cNvSpPr>
          <p:nvPr/>
        </p:nvSpPr>
        <p:spPr>
          <a:xfrm>
            <a:off x="765548" y="2166721"/>
            <a:ext cx="3934932" cy="831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(?:\d\d)?\w\w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(?:[-a-z0-9]+\.){2,}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4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7CC6A-3891-E311-2F16-F734C45E307D}"/>
              </a:ext>
            </a:extLst>
          </p:cNvPr>
          <p:cNvSpPr txBox="1"/>
          <p:nvPr/>
        </p:nvSpPr>
        <p:spPr>
          <a:xfrm>
            <a:off x="4774022" y="2163106"/>
            <a:ext cx="6603703" cy="831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11AB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144t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</a:p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my.domain.ru.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do-main.com.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a-x.md.</a:t>
            </a:r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529EF043-3069-122C-46E1-A709B8BBF200}"/>
              </a:ext>
            </a:extLst>
          </p:cNvPr>
          <p:cNvSpPr txBox="1">
            <a:spLocks/>
          </p:cNvSpPr>
          <p:nvPr/>
        </p:nvSpPr>
        <p:spPr>
          <a:xfrm>
            <a:off x="765548" y="3592987"/>
            <a:ext cx="2541180" cy="500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800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800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ru-RU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D4A085-EE5B-E9F0-89FF-55D12A7250AD}"/>
              </a:ext>
            </a:extLst>
          </p:cNvPr>
          <p:cNvSpPr txBox="1"/>
          <p:nvPr/>
        </p:nvSpPr>
        <p:spPr>
          <a:xfrm>
            <a:off x="3402422" y="3592985"/>
            <a:ext cx="7975304" cy="500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Операция </a:t>
            </a:r>
            <a:r>
              <a:rPr lang="en-US" sz="2000" dirty="0"/>
              <a:t>«</a:t>
            </a:r>
            <a:r>
              <a:rPr lang="ru-RU" sz="2000" dirty="0"/>
              <a:t>или</a:t>
            </a:r>
            <a:r>
              <a:rPr lang="en-US" sz="2000" dirty="0"/>
              <a:t>»</a:t>
            </a:r>
            <a:endParaRPr lang="ru-RU" sz="2000" dirty="0"/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A7CA15D7-C1F8-1671-0C5E-04D7FC70B917}"/>
              </a:ext>
            </a:extLst>
          </p:cNvPr>
          <p:cNvSpPr txBox="1">
            <a:spLocks/>
          </p:cNvSpPr>
          <p:nvPr/>
        </p:nvSpPr>
        <p:spPr>
          <a:xfrm>
            <a:off x="765547" y="4167480"/>
            <a:ext cx="3084329" cy="853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Вася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Петя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(?:\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+7|8)\d{10}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3628B6-A3C3-1864-F805-7B46AEFBC1CE}"/>
              </a:ext>
            </a:extLst>
          </p:cNvPr>
          <p:cNvSpPr txBox="1"/>
          <p:nvPr/>
        </p:nvSpPr>
        <p:spPr>
          <a:xfrm>
            <a:off x="3923418" y="4167479"/>
            <a:ext cx="7454308" cy="85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Ко мне в гости пришли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Вася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Петя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и Маша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+79271045952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89271045952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79271045952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6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9FA36-E1B2-E2B9-5BB9-179FB1D8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4" y="181266"/>
            <a:ext cx="10515600" cy="719397"/>
          </a:xfrm>
        </p:spPr>
        <p:txBody>
          <a:bodyPr/>
          <a:lstStyle/>
          <a:p>
            <a:r>
              <a:rPr lang="ru-RU" dirty="0"/>
              <a:t>Группы / сохраняющие скобки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0EEAE1-9FA9-EAC1-1444-2ACB152FC20F}"/>
              </a:ext>
            </a:extLst>
          </p:cNvPr>
          <p:cNvSpPr/>
          <p:nvPr/>
        </p:nvSpPr>
        <p:spPr>
          <a:xfrm>
            <a:off x="404037" y="2912837"/>
            <a:ext cx="11302408" cy="1573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5FD4FB1B-6FE8-BFCE-FD7D-972F6DE2F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65" y="2987273"/>
            <a:ext cx="3083441" cy="5338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/1 /2 /3 ...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70091-B6FF-835D-CA8D-5EE3FAC639B4}"/>
              </a:ext>
            </a:extLst>
          </p:cNvPr>
          <p:cNvSpPr txBox="1"/>
          <p:nvPr/>
        </p:nvSpPr>
        <p:spPr>
          <a:xfrm>
            <a:off x="3657600" y="2987271"/>
            <a:ext cx="7975304" cy="5338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Ссылка на предыдущую совпавшую группу</a:t>
            </a:r>
          </a:p>
        </p:txBody>
      </p:sp>
      <p:sp>
        <p:nvSpPr>
          <p:cNvPr id="14" name="Объект 4">
            <a:extLst>
              <a:ext uri="{FF2B5EF4-FFF2-40B4-BE49-F238E27FC236}">
                <a16:creationId xmlns:a16="http://schemas.microsoft.com/office/drawing/2014/main" id="{12B4082E-0B66-8FC7-ADB3-CD4518FBDBBE}"/>
              </a:ext>
            </a:extLst>
          </p:cNvPr>
          <p:cNvSpPr txBox="1">
            <a:spLocks/>
          </p:cNvSpPr>
          <p:nvPr/>
        </p:nvSpPr>
        <p:spPr>
          <a:xfrm>
            <a:off x="478466" y="3591008"/>
            <a:ext cx="3381154" cy="831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&lt;(\w+?)&gt;.*?&lt;/\1&gt;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4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7CC6A-3891-E311-2F16-F734C45E307D}"/>
              </a:ext>
            </a:extLst>
          </p:cNvPr>
          <p:cNvSpPr txBox="1"/>
          <p:nvPr/>
        </p:nvSpPr>
        <p:spPr>
          <a:xfrm>
            <a:off x="3934050" y="3587393"/>
            <a:ext cx="7698854" cy="831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SPAM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&lt;foo&gt;Here we can &lt;boo&gt;find&lt;/boo&gt; something interesting&lt;/foo&gt;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SPAM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69F467E-23BD-6F88-EF23-16DAD8C1461E}"/>
              </a:ext>
            </a:extLst>
          </p:cNvPr>
          <p:cNvSpPr/>
          <p:nvPr/>
        </p:nvSpPr>
        <p:spPr>
          <a:xfrm>
            <a:off x="404037" y="1113263"/>
            <a:ext cx="11302408" cy="15736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бъект 4">
            <a:extLst>
              <a:ext uri="{FF2B5EF4-FFF2-40B4-BE49-F238E27FC236}">
                <a16:creationId xmlns:a16="http://schemas.microsoft.com/office/drawing/2014/main" id="{571552B0-4DCF-01C0-9982-2E9451F0E741}"/>
              </a:ext>
            </a:extLst>
          </p:cNvPr>
          <p:cNvSpPr txBox="1">
            <a:spLocks/>
          </p:cNvSpPr>
          <p:nvPr/>
        </p:nvSpPr>
        <p:spPr>
          <a:xfrm>
            <a:off x="478465" y="1176247"/>
            <a:ext cx="3083441" cy="500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r>
              <a:rPr lang="en-US" sz="28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B8DE8-36AE-1166-5651-42D22B1F0E1C}"/>
              </a:ext>
            </a:extLst>
          </p:cNvPr>
          <p:cNvSpPr txBox="1"/>
          <p:nvPr/>
        </p:nvSpPr>
        <p:spPr>
          <a:xfrm>
            <a:off x="3657600" y="1176245"/>
            <a:ext cx="7975304" cy="500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Группировка: сохраняющие скобки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16DA7599-5FEB-D285-6818-50F2E178853D}"/>
              </a:ext>
            </a:extLst>
          </p:cNvPr>
          <p:cNvSpPr txBox="1">
            <a:spLocks/>
          </p:cNvSpPr>
          <p:nvPr/>
        </p:nvSpPr>
        <p:spPr>
          <a:xfrm>
            <a:off x="478465" y="1750740"/>
            <a:ext cx="6528391" cy="853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https?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2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((?:[-a-z0-9]+\.){2,})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2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(.*)</a:t>
            </a:r>
            <a:r>
              <a:rPr lang="ru-RU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\d{4}-\d{2}-\d{2}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(\d\d:\d\d:\d\d)</a:t>
            </a:r>
            <a:r>
              <a:rPr lang="ru-RU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81069-B91E-9984-0EED-190989052D1F}"/>
              </a:ext>
            </a:extLst>
          </p:cNvPr>
          <p:cNvSpPr txBox="1"/>
          <p:nvPr/>
        </p:nvSpPr>
        <p:spPr>
          <a:xfrm>
            <a:off x="7081284" y="1750739"/>
            <a:ext cx="4551619" cy="85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dzen.ru.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200" noProof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articles</a:t>
            </a:r>
          </a:p>
          <a:p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2023-11-11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12:24:33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632E4D6-9B91-D84C-3B8B-8FFCA94EA1EE}"/>
              </a:ext>
            </a:extLst>
          </p:cNvPr>
          <p:cNvSpPr/>
          <p:nvPr/>
        </p:nvSpPr>
        <p:spPr>
          <a:xfrm>
            <a:off x="404037" y="4699727"/>
            <a:ext cx="11302408" cy="18962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DFF13CB9-2586-FD28-0D60-AEF001437709}"/>
              </a:ext>
            </a:extLst>
          </p:cNvPr>
          <p:cNvSpPr txBox="1">
            <a:spLocks/>
          </p:cNvSpPr>
          <p:nvPr/>
        </p:nvSpPr>
        <p:spPr>
          <a:xfrm>
            <a:off x="478465" y="4774163"/>
            <a:ext cx="3083441" cy="89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sz="26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(?P&lt;name&gt;...)</a:t>
            </a:r>
            <a:br>
              <a:rPr lang="en" sz="26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6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(?P=name)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01368-A3E9-DE0A-B7D6-DB42DF86555C}"/>
              </a:ext>
            </a:extLst>
          </p:cNvPr>
          <p:cNvSpPr txBox="1"/>
          <p:nvPr/>
        </p:nvSpPr>
        <p:spPr>
          <a:xfrm>
            <a:off x="3657600" y="4774161"/>
            <a:ext cx="7975304" cy="8984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Именованная сохраняющая группа </a:t>
            </a:r>
            <a:r>
              <a:rPr lang="en-US" sz="2000" dirty="0"/>
              <a:t>/</a:t>
            </a:r>
            <a:br>
              <a:rPr lang="en-US" sz="2000" dirty="0"/>
            </a:br>
            <a:r>
              <a:rPr lang="ru-RU" sz="2000" dirty="0"/>
              <a:t>ссылка на предыдущую именованную сохраняющую группу</a:t>
            </a:r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C7A98BC5-52DA-B2A4-EE89-0423FE977320}"/>
              </a:ext>
            </a:extLst>
          </p:cNvPr>
          <p:cNvSpPr txBox="1">
            <a:spLocks/>
          </p:cNvSpPr>
          <p:nvPr/>
        </p:nvSpPr>
        <p:spPr>
          <a:xfrm>
            <a:off x="478465" y="5746668"/>
            <a:ext cx="7730587" cy="7608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2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2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&lt;img\s+[^&gt;]*src=(?P&lt;quote&gt;[\"'])(.+?)(?P=quote)</a:t>
            </a:r>
            <a:r>
              <a:rPr lang="ru-RU" sz="22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200" noProof="1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20BD7E-F45E-4327-3C8A-70075DBCFC03}"/>
              </a:ext>
            </a:extLst>
          </p:cNvPr>
          <p:cNvSpPr txBox="1"/>
          <p:nvPr/>
        </p:nvSpPr>
        <p:spPr>
          <a:xfrm>
            <a:off x="8283480" y="5744151"/>
            <a:ext cx="3349424" cy="760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&lt;img src='bg.jpg</a:t>
            </a:r>
            <a:r>
              <a:rPr lang="en" sz="22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ru-RU" sz="22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&lt;img src=</a:t>
            </a:r>
            <a:r>
              <a:rPr lang="ru-RU" sz="22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bg.jpg</a:t>
            </a:r>
            <a:r>
              <a:rPr lang="ru-RU" sz="22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2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9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DBC78-381D-6875-41DB-F64DA9D7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5"/>
            <a:ext cx="10992556" cy="807183"/>
          </a:xfrm>
        </p:spPr>
        <p:txBody>
          <a:bodyPr>
            <a:noAutofit/>
          </a:bodyPr>
          <a:lstStyle/>
          <a:p>
            <a:r>
              <a:rPr lang="en-US" sz="4000" dirty="0"/>
              <a:t>Lookahead / Lookbehind (</a:t>
            </a:r>
            <a:r>
              <a:rPr lang="ru-RU" sz="4000" dirty="0"/>
              <a:t>просмотр вперёд / назад</a:t>
            </a:r>
            <a:r>
              <a:rPr lang="en-US" sz="4000" dirty="0"/>
              <a:t>)</a:t>
            </a:r>
            <a:endParaRPr lang="ru-RU" sz="4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07EC3E-AD6A-7375-EF28-B0AC8BE5945F}"/>
              </a:ext>
            </a:extLst>
          </p:cNvPr>
          <p:cNvSpPr/>
          <p:nvPr/>
        </p:nvSpPr>
        <p:spPr>
          <a:xfrm>
            <a:off x="270933" y="786790"/>
            <a:ext cx="11650134" cy="161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68442E61-C5B1-C969-A18B-33D623B2E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266" y="861223"/>
            <a:ext cx="2574850" cy="4985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(?=</a:t>
            </a:r>
            <a:r>
              <a:rPr lang="en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E7925-7BBA-A092-46FA-E68568289739}"/>
              </a:ext>
            </a:extLst>
          </p:cNvPr>
          <p:cNvSpPr txBox="1"/>
          <p:nvPr/>
        </p:nvSpPr>
        <p:spPr>
          <a:xfrm>
            <a:off x="3006449" y="861224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en" sz="2200" dirty="0"/>
              <a:t>Lookahead assertion</a:t>
            </a:r>
            <a:r>
              <a:rPr lang="en" sz="2200" b="0" i="1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Yandex Sans Display Light"/>
              </a:rPr>
              <a:t>Опережающая проверка. Просмотр вперёд.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BFE2D488-1F26-64E0-0B2E-FEE7E69290BB}"/>
              </a:ext>
            </a:extLst>
          </p:cNvPr>
          <p:cNvSpPr txBox="1">
            <a:spLocks/>
          </p:cNvSpPr>
          <p:nvPr/>
        </p:nvSpPr>
        <p:spPr>
          <a:xfrm>
            <a:off x="351266" y="1406540"/>
            <a:ext cx="3691600" cy="407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Isaac (?=Asimov)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21323-D36A-D767-258F-98E51843FB05}"/>
              </a:ext>
            </a:extLst>
          </p:cNvPr>
          <p:cNvSpPr txBox="1"/>
          <p:nvPr/>
        </p:nvSpPr>
        <p:spPr>
          <a:xfrm>
            <a:off x="4154308" y="1428266"/>
            <a:ext cx="7676447" cy="407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Isaac 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Asimov, Isaac other</a:t>
            </a:r>
            <a:endParaRPr lang="ru-RU" sz="22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1E963862-26F6-1B31-7E76-0AB78597971B}"/>
              </a:ext>
            </a:extLst>
          </p:cNvPr>
          <p:cNvSpPr txBox="1">
            <a:spLocks/>
          </p:cNvSpPr>
          <p:nvPr/>
        </p:nvSpPr>
        <p:spPr>
          <a:xfrm>
            <a:off x="361111" y="1898817"/>
            <a:ext cx="3681755" cy="407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36000" tIns="36000" rIns="36000" bIns="36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00" noProof="1">
                <a:latin typeface="Consolas" panose="020B0609020204030204" pitchFamily="49" charset="0"/>
                <a:cs typeface="Consolas" panose="020B0609020204030204" pitchFamily="49" charset="0"/>
              </a:rPr>
              <a:t>(apple|orange)(?= juice)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A8AE5-7F1A-4712-6C8C-0B96A68A33CD}"/>
              </a:ext>
            </a:extLst>
          </p:cNvPr>
          <p:cNvSpPr txBox="1"/>
          <p:nvPr/>
        </p:nvSpPr>
        <p:spPr>
          <a:xfrm>
            <a:off x="4154310" y="1907933"/>
            <a:ext cx="7676446" cy="407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I like </a:t>
            </a:r>
            <a:r>
              <a:rPr lang="en" sz="21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apple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 juice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1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orange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 juice and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apples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sz="21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E0F7BF5-69DA-622C-3F8F-2AFE24197C8C}"/>
              </a:ext>
            </a:extLst>
          </p:cNvPr>
          <p:cNvSpPr/>
          <p:nvPr/>
        </p:nvSpPr>
        <p:spPr>
          <a:xfrm>
            <a:off x="265287" y="4054927"/>
            <a:ext cx="11650134" cy="11718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бъект 4">
            <a:extLst>
              <a:ext uri="{FF2B5EF4-FFF2-40B4-BE49-F238E27FC236}">
                <a16:creationId xmlns:a16="http://schemas.microsoft.com/office/drawing/2014/main" id="{04399ABD-D148-D9B1-B505-B2B6F245C727}"/>
              </a:ext>
            </a:extLst>
          </p:cNvPr>
          <p:cNvSpPr txBox="1">
            <a:spLocks/>
          </p:cNvSpPr>
          <p:nvPr/>
        </p:nvSpPr>
        <p:spPr>
          <a:xfrm>
            <a:off x="345620" y="4129361"/>
            <a:ext cx="2574850" cy="498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F6F4C4-36A7-45D8-A0CE-427012FFC359}"/>
              </a:ext>
            </a:extLst>
          </p:cNvPr>
          <p:cNvSpPr txBox="1"/>
          <p:nvPr/>
        </p:nvSpPr>
        <p:spPr>
          <a:xfrm>
            <a:off x="3000803" y="4129362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en" sz="2200" dirty="0"/>
              <a:t>Positive lookbehind assertion. </a:t>
            </a:r>
            <a:r>
              <a:rPr lang="ru-RU" sz="2200" dirty="0"/>
              <a:t>Просмотр назад.</a:t>
            </a:r>
          </a:p>
        </p:txBody>
      </p:sp>
      <p:sp>
        <p:nvSpPr>
          <p:cNvPr id="24" name="Объект 4">
            <a:extLst>
              <a:ext uri="{FF2B5EF4-FFF2-40B4-BE49-F238E27FC236}">
                <a16:creationId xmlns:a16="http://schemas.microsoft.com/office/drawing/2014/main" id="{879A5FDE-F9D1-79EA-DEF3-66888FC01501}"/>
              </a:ext>
            </a:extLst>
          </p:cNvPr>
          <p:cNvSpPr txBox="1">
            <a:spLocks/>
          </p:cNvSpPr>
          <p:nvPr/>
        </p:nvSpPr>
        <p:spPr>
          <a:xfrm>
            <a:off x="345620" y="4708545"/>
            <a:ext cx="3691600" cy="4391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(?&lt;=Hello, )world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BFB672-57C0-0588-0F33-72DBBC8DB804}"/>
              </a:ext>
            </a:extLst>
          </p:cNvPr>
          <p:cNvSpPr txBox="1"/>
          <p:nvPr/>
        </p:nvSpPr>
        <p:spPr>
          <a:xfrm>
            <a:off x="4148662" y="4707693"/>
            <a:ext cx="7676447" cy="439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Hello,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Wonderful world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701B34D-31AE-63FA-EBCC-8CF773CE16B8}"/>
              </a:ext>
            </a:extLst>
          </p:cNvPr>
          <p:cNvSpPr/>
          <p:nvPr/>
        </p:nvSpPr>
        <p:spPr>
          <a:xfrm>
            <a:off x="270933" y="2648349"/>
            <a:ext cx="11650134" cy="11718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бъект 4">
            <a:extLst>
              <a:ext uri="{FF2B5EF4-FFF2-40B4-BE49-F238E27FC236}">
                <a16:creationId xmlns:a16="http://schemas.microsoft.com/office/drawing/2014/main" id="{06475CBD-C789-D6F6-77C2-06CB148F499F}"/>
              </a:ext>
            </a:extLst>
          </p:cNvPr>
          <p:cNvSpPr txBox="1">
            <a:spLocks/>
          </p:cNvSpPr>
          <p:nvPr/>
        </p:nvSpPr>
        <p:spPr>
          <a:xfrm>
            <a:off x="351266" y="2722783"/>
            <a:ext cx="2574850" cy="498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E7ECD6-9A02-EC1F-B0F6-7F5B6A9D6800}"/>
              </a:ext>
            </a:extLst>
          </p:cNvPr>
          <p:cNvSpPr txBox="1"/>
          <p:nvPr/>
        </p:nvSpPr>
        <p:spPr>
          <a:xfrm>
            <a:off x="3006449" y="2722784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en" sz="2200" dirty="0"/>
              <a:t>Negative lookahead assertion. 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-apple-system"/>
              </a:rPr>
              <a:t>Отрицательный просмотр вперед.</a:t>
            </a:r>
            <a:endParaRPr lang="ru-RU" sz="2200" dirty="0"/>
          </a:p>
        </p:txBody>
      </p:sp>
      <p:sp>
        <p:nvSpPr>
          <p:cNvPr id="31" name="Объект 4">
            <a:extLst>
              <a:ext uri="{FF2B5EF4-FFF2-40B4-BE49-F238E27FC236}">
                <a16:creationId xmlns:a16="http://schemas.microsoft.com/office/drawing/2014/main" id="{4B13C834-8371-BF1E-D5BA-971BE238314A}"/>
              </a:ext>
            </a:extLst>
          </p:cNvPr>
          <p:cNvSpPr txBox="1">
            <a:spLocks/>
          </p:cNvSpPr>
          <p:nvPr/>
        </p:nvSpPr>
        <p:spPr>
          <a:xfrm>
            <a:off x="351266" y="3301967"/>
            <a:ext cx="3691600" cy="4391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Isaac (?!Asimov)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5DE0D6-EC08-A861-9795-3A905A5F4D3A}"/>
              </a:ext>
            </a:extLst>
          </p:cNvPr>
          <p:cNvSpPr txBox="1"/>
          <p:nvPr/>
        </p:nvSpPr>
        <p:spPr>
          <a:xfrm>
            <a:off x="4154308" y="3301115"/>
            <a:ext cx="7676447" cy="439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Isaac Asimov,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Isaac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0EE0A4B-019D-78F7-25E7-4A27A88F7752}"/>
              </a:ext>
            </a:extLst>
          </p:cNvPr>
          <p:cNvSpPr/>
          <p:nvPr/>
        </p:nvSpPr>
        <p:spPr>
          <a:xfrm>
            <a:off x="259641" y="5460394"/>
            <a:ext cx="11650134" cy="11718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бъект 4">
            <a:extLst>
              <a:ext uri="{FF2B5EF4-FFF2-40B4-BE49-F238E27FC236}">
                <a16:creationId xmlns:a16="http://schemas.microsoft.com/office/drawing/2014/main" id="{3E6FDAB8-0B3C-51DD-1956-55F7806D527B}"/>
              </a:ext>
            </a:extLst>
          </p:cNvPr>
          <p:cNvSpPr txBox="1">
            <a:spLocks/>
          </p:cNvSpPr>
          <p:nvPr/>
        </p:nvSpPr>
        <p:spPr>
          <a:xfrm>
            <a:off x="339974" y="5534828"/>
            <a:ext cx="2574850" cy="498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88ECB9-FE7F-8994-5725-756A52701F0A}"/>
              </a:ext>
            </a:extLst>
          </p:cNvPr>
          <p:cNvSpPr txBox="1"/>
          <p:nvPr/>
        </p:nvSpPr>
        <p:spPr>
          <a:xfrm>
            <a:off x="2995157" y="5534829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-apple-system"/>
              </a:rPr>
              <a:t>N</a:t>
            </a:r>
            <a:r>
              <a:rPr lang="en-US" sz="2400" b="0" dirty="0">
                <a:solidFill>
                  <a:srgbClr val="333333"/>
                </a:solidFill>
                <a:effectLst/>
                <a:latin typeface="-apple-system"/>
              </a:rPr>
              <a:t>egative lookbehind assertion</a:t>
            </a:r>
            <a:r>
              <a:rPr lang="en-US" sz="2200" dirty="0"/>
              <a:t>.</a:t>
            </a:r>
            <a:r>
              <a:rPr lang="en" sz="2200" dirty="0"/>
              <a:t> </a:t>
            </a:r>
            <a:r>
              <a:rPr lang="ru-RU" sz="2200" dirty="0"/>
              <a:t>Отрицательный просмотр назад.</a:t>
            </a:r>
          </a:p>
        </p:txBody>
      </p:sp>
      <p:sp>
        <p:nvSpPr>
          <p:cNvPr id="36" name="Объект 4">
            <a:extLst>
              <a:ext uri="{FF2B5EF4-FFF2-40B4-BE49-F238E27FC236}">
                <a16:creationId xmlns:a16="http://schemas.microsoft.com/office/drawing/2014/main" id="{155EE162-AB40-FA77-0026-05D062EFCEF5}"/>
              </a:ext>
            </a:extLst>
          </p:cNvPr>
          <p:cNvSpPr txBox="1">
            <a:spLocks/>
          </p:cNvSpPr>
          <p:nvPr/>
        </p:nvSpPr>
        <p:spPr>
          <a:xfrm>
            <a:off x="339974" y="6114012"/>
            <a:ext cx="3691600" cy="4391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(?&lt;!Hello, 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67B4D9-16E8-5977-AD9A-31CA8163643B}"/>
              </a:ext>
            </a:extLst>
          </p:cNvPr>
          <p:cNvSpPr txBox="1"/>
          <p:nvPr/>
        </p:nvSpPr>
        <p:spPr>
          <a:xfrm>
            <a:off x="4143016" y="6113160"/>
            <a:ext cx="7676447" cy="439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Hello, Alexey!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Bye,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Maria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6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5E2A6-2A08-3E98-DA5A-2C45957F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7" y="152400"/>
            <a:ext cx="10112828" cy="807183"/>
          </a:xfrm>
        </p:spPr>
        <p:txBody>
          <a:bodyPr/>
          <a:lstStyle/>
          <a:p>
            <a:r>
              <a:rPr lang="ru-RU" dirty="0"/>
              <a:t>Флаги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875E7-5862-BA3D-4A0D-8CD20399E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959583"/>
            <a:ext cx="9078686" cy="58163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" sz="2400" noProof="1">
                <a:solidFill>
                  <a:schemeClr val="accent5">
                    <a:lumMod val="50000"/>
                  </a:schemeClr>
                </a:solidFill>
              </a:rPr>
              <a:t>ASCII</a:t>
            </a:r>
            <a:r>
              <a:rPr lang="en" sz="2400" noProof="1"/>
              <a:t> /</a:t>
            </a:r>
            <a:r>
              <a:rPr lang="ru-RU" sz="2400" noProof="1"/>
              <a:t> </a:t>
            </a:r>
            <a:r>
              <a:rPr lang="en" sz="2400" noProof="1"/>
              <a:t>A / a</a:t>
            </a:r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ru-RU" sz="1800" dirty="0">
                <a:solidFill>
                  <a:srgbClr val="212529"/>
                </a:solidFill>
                <a:latin typeface="-apple-system"/>
              </a:rPr>
              <a:t>З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аставляет 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и 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выполнять только 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ASCII-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сопоставление вместо полного соответствия 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Unicode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" sz="1800" dirty="0"/>
          </a:p>
          <a:p>
            <a:pPr>
              <a:lnSpc>
                <a:spcPct val="12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</a:rPr>
              <a:t>IGNORECASE</a:t>
            </a:r>
            <a:r>
              <a:rPr lang="en" sz="2400" dirty="0"/>
              <a:t> / I</a:t>
            </a:r>
            <a:r>
              <a:rPr lang="ru-RU" sz="2400" dirty="0"/>
              <a:t> / </a:t>
            </a:r>
            <a:r>
              <a:rPr lang="ru-RU" sz="2400" noProof="1"/>
              <a:t>i</a:t>
            </a:r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ru-RU" sz="1800" dirty="0"/>
              <a:t>Игнорировать регистр (в т.ч. </a:t>
            </a:r>
            <a:r>
              <a:rPr lang="en-US" sz="1800" dirty="0"/>
              <a:t>Unicode-</a:t>
            </a:r>
            <a:r>
              <a:rPr lang="ru-RU" sz="1800" dirty="0"/>
              <a:t>символы).</a:t>
            </a:r>
            <a:br>
              <a:rPr lang="ru-RU" sz="1800" dirty="0"/>
            </a:br>
            <a:r>
              <a:rPr lang="en-US" sz="1800" dirty="0"/>
              <a:t>«</a:t>
            </a:r>
            <a: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  <a:t>СпАМ</a:t>
            </a:r>
            <a:r>
              <a:rPr lang="en-US" sz="1800" noProof="1"/>
              <a:t>»</a:t>
            </a:r>
            <a:r>
              <a:rPr lang="ru-RU" sz="1800" noProof="1"/>
              <a:t> </a:t>
            </a:r>
            <a:r>
              <a:rPr lang="en-US" sz="1800" noProof="1"/>
              <a:t>≈ «</a:t>
            </a:r>
            <a: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  <a:t>сПаМ</a:t>
            </a:r>
            <a:r>
              <a:rPr lang="en-US" sz="1800" noProof="1"/>
              <a:t>»</a:t>
            </a:r>
            <a:endParaRPr lang="en" sz="1800" noProof="1"/>
          </a:p>
          <a:p>
            <a:pPr>
              <a:lnSpc>
                <a:spcPct val="12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</a:rPr>
              <a:t>MULTILINE</a:t>
            </a:r>
            <a:r>
              <a:rPr lang="en" sz="2400" dirty="0"/>
              <a:t> / M / m</a:t>
            </a:r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ru-RU" sz="1800" dirty="0"/>
              <a:t>Обычно '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ru-RU" sz="1800" dirty="0"/>
              <a:t>' совпадает только с всего текста, а '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ru-RU" sz="1800" dirty="0"/>
              <a:t>'совпадает с концом текста.</a:t>
            </a:r>
            <a:br>
              <a:rPr lang="ru-RU" sz="1800" dirty="0"/>
            </a:br>
            <a:r>
              <a:rPr lang="ru-RU" sz="1800" dirty="0"/>
              <a:t>В случае флага </a:t>
            </a:r>
            <a:r>
              <a:rPr lang="en" sz="1800" dirty="0"/>
              <a:t>MULTILINE</a:t>
            </a:r>
            <a:r>
              <a:rPr lang="ru-RU" sz="1800" dirty="0"/>
              <a:t>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" sz="1800" dirty="0"/>
              <a:t> </a:t>
            </a:r>
            <a:r>
              <a:rPr lang="ru-RU" sz="1800" dirty="0"/>
              <a:t>/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800" dirty="0"/>
              <a:t> </a:t>
            </a:r>
            <a:r>
              <a:rPr lang="ru-RU" sz="1800" dirty="0"/>
              <a:t>теперь означают ещё и начало / конец строки в многострочном тексте,</a:t>
            </a:r>
            <a:endParaRPr lang="en" sz="1800" dirty="0"/>
          </a:p>
          <a:p>
            <a:pPr>
              <a:lnSpc>
                <a:spcPct val="120000"/>
              </a:lnSpc>
            </a:pPr>
            <a:r>
              <a:rPr lang="en" sz="2400" dirty="0">
                <a:solidFill>
                  <a:schemeClr val="accent5">
                    <a:lumMod val="50000"/>
                  </a:schemeClr>
                </a:solidFill>
              </a:rPr>
              <a:t>DOTALL</a:t>
            </a:r>
            <a:r>
              <a:rPr lang="en" sz="2400" dirty="0"/>
              <a:t> / S / s</a:t>
            </a:r>
            <a:endParaRPr lang="ru-RU" sz="2400" dirty="0"/>
          </a:p>
          <a:p>
            <a:pPr marL="457200" lvl="1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Заставляет специальный символ </a:t>
            </a:r>
            <a:r>
              <a:rPr lang="ru-RU" sz="1800" dirty="0"/>
              <a:t>'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sz="1800" dirty="0"/>
              <a:t>'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 соответствовать любому символу вообще, включая перевод строки </a:t>
            </a:r>
            <a:r>
              <a:rPr lang="ru-RU" sz="1800" dirty="0"/>
              <a:t>'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" sz="1800" dirty="0"/>
              <a:t>'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Без этого флага </a:t>
            </a:r>
            <a:r>
              <a:rPr lang="ru-RU" sz="1800" dirty="0"/>
              <a:t>'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sz="1800" dirty="0"/>
              <a:t>'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 будет соответствовать все, кроме новой строки.</a:t>
            </a:r>
            <a:endParaRPr lang="en" sz="1800" dirty="0"/>
          </a:p>
          <a:p>
            <a:pPr>
              <a:lnSpc>
                <a:spcPct val="120000"/>
              </a:lnSpc>
            </a:pPr>
            <a:r>
              <a:rPr lang="en" sz="2400" noProof="1">
                <a:solidFill>
                  <a:schemeClr val="accent5">
                    <a:lumMod val="50000"/>
                  </a:schemeClr>
                </a:solidFill>
              </a:rPr>
              <a:t>LOCALE</a:t>
            </a:r>
            <a:r>
              <a:rPr lang="en" sz="2400" noProof="1"/>
              <a:t> / L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делает метасимволы 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-apple-system"/>
              </a:rPr>
              <a:t>зависимыми от текущей локали, а не от базы данных </a:t>
            </a:r>
            <a:r>
              <a:rPr lang="en" sz="1800" b="0" i="0" dirty="0">
                <a:solidFill>
                  <a:srgbClr val="212529"/>
                </a:solidFill>
                <a:effectLst/>
                <a:latin typeface="-apple-system"/>
              </a:rPr>
              <a:t>Unicode.</a:t>
            </a:r>
            <a:endParaRPr lang="en" sz="1800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292DDE-89F1-6EFB-98BC-A523AFA4A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771" y="2351315"/>
            <a:ext cx="2632207" cy="231049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4299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B7573-D174-BE21-417F-E7D03D0A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02"/>
            <a:ext cx="10515600" cy="807183"/>
          </a:xfrm>
        </p:spPr>
        <p:txBody>
          <a:bodyPr/>
          <a:lstStyle/>
          <a:p>
            <a:r>
              <a:rPr lang="ru-RU" dirty="0"/>
              <a:t>Что такое регулярные выражения?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D8C501-BE07-C762-4D7B-DC203083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891"/>
            <a:ext cx="10515600" cy="28459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300" b="1" dirty="0"/>
              <a:t>Регулярные выражения</a:t>
            </a:r>
            <a:r>
              <a:rPr lang="ru-RU" sz="2300" dirty="0"/>
              <a:t> </a:t>
            </a:r>
            <a:r>
              <a:rPr lang="en-US" sz="2300" dirty="0"/>
              <a:t>— </a:t>
            </a:r>
            <a:r>
              <a:rPr lang="ru-RU" sz="2300" dirty="0"/>
              <a:t>это строка, задающая шаблон поиска подстрок в тексте.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300" b="1" dirty="0"/>
              <a:t>Регулярные выражения</a:t>
            </a:r>
            <a:r>
              <a:rPr lang="ru-RU" sz="2300" dirty="0"/>
              <a:t> (</a:t>
            </a:r>
            <a:r>
              <a:rPr lang="en" sz="2300" dirty="0"/>
              <a:t>regular expressions</a:t>
            </a:r>
            <a:r>
              <a:rPr lang="ru-RU" sz="2300" dirty="0"/>
              <a:t>, </a:t>
            </a:r>
            <a:r>
              <a:rPr lang="en-US" sz="2300" dirty="0"/>
              <a:t>«</a:t>
            </a:r>
            <a:r>
              <a:rPr lang="ru-RU" sz="2300" b="1" dirty="0"/>
              <a:t>регекспы</a:t>
            </a:r>
            <a:r>
              <a:rPr lang="en-US" sz="2300" dirty="0"/>
              <a:t>»</a:t>
            </a:r>
            <a:r>
              <a:rPr lang="en" sz="2300" dirty="0"/>
              <a:t>) —</a:t>
            </a:r>
            <a:r>
              <a:rPr lang="ru-RU" sz="2300" dirty="0"/>
              <a:t>формальный язык, для работы с текстом, для поиска и осуществления манипуляций с подстроками в тексте, основанный на использовании метасимволов (</a:t>
            </a:r>
            <a:r>
              <a:rPr lang="en" sz="2300" dirty="0"/>
              <a:t>wildcard characters).</a:t>
            </a:r>
            <a:br>
              <a:rPr lang="ru-RU" sz="2300" dirty="0"/>
            </a:br>
            <a:r>
              <a:rPr lang="ru-RU" sz="2300" dirty="0"/>
              <a:t>Для поиска используется строка-образец (</a:t>
            </a:r>
            <a:r>
              <a:rPr lang="en" sz="2300" dirty="0"/>
              <a:t>pattern, </a:t>
            </a:r>
            <a:r>
              <a:rPr lang="ru-RU" sz="2300" dirty="0"/>
              <a:t>«шаблон», «маска»), состоящая из символов и метасимволов и задающая правило поиска.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14F226-E33D-674C-75DB-800E8F581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242"/>
                    </a14:imgEffect>
                  </a14:imgLayer>
                </a14:imgProps>
              </a:ext>
            </a:extLst>
          </a:blip>
          <a:srcRect l="1631" r="5321"/>
          <a:stretch/>
        </p:blipFill>
        <p:spPr>
          <a:xfrm>
            <a:off x="489098" y="3904840"/>
            <a:ext cx="6772940" cy="2920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4D7FCC-09F3-1D86-E1EF-E746574119DD}"/>
              </a:ext>
            </a:extLst>
          </p:cNvPr>
          <p:cNvSpPr txBox="1"/>
          <p:nvPr/>
        </p:nvSpPr>
        <p:spPr>
          <a:xfrm>
            <a:off x="7549116" y="4011167"/>
            <a:ext cx="44337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Метасимвол — это один или несколько символов, использующиеся в регулярных выражениях не в буквальном смысле.</a:t>
            </a:r>
            <a:br>
              <a:rPr lang="ru-RU" sz="2000" dirty="0"/>
            </a:br>
            <a:r>
              <a:rPr lang="ru-RU" sz="2000" dirty="0"/>
              <a:t>Например, символ</a:t>
            </a:r>
            <a:r>
              <a:rPr lang="en-US" sz="2000" dirty="0"/>
              <a:t> «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sz="2000" dirty="0"/>
              <a:t>»</a:t>
            </a:r>
            <a:r>
              <a:rPr lang="ru-RU" sz="2000" dirty="0"/>
              <a:t> </a:t>
            </a:r>
            <a:r>
              <a:rPr lang="en-US" sz="2000" dirty="0"/>
              <a:t>—</a:t>
            </a:r>
            <a:r>
              <a:rPr lang="ru-RU" sz="2000" dirty="0"/>
              <a:t> это метасимвол, означающий начало строки.</a:t>
            </a:r>
            <a:br>
              <a:rPr lang="ru-RU" sz="2000" dirty="0"/>
            </a:br>
            <a:r>
              <a:rPr lang="ru-RU" sz="2000" dirty="0"/>
              <a:t>Или </a:t>
            </a:r>
            <a:r>
              <a:rPr lang="en-US" sz="2000" dirty="0"/>
              <a:t>«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/>
              <a:t>» </a:t>
            </a:r>
            <a:r>
              <a:rPr lang="ru-RU" sz="2000" dirty="0"/>
              <a:t>обозначает любой символ.</a:t>
            </a:r>
          </a:p>
        </p:txBody>
      </p:sp>
    </p:spTree>
    <p:extLst>
      <p:ext uri="{BB962C8B-B14F-4D97-AF65-F5344CB8AC3E}">
        <p14:creationId xmlns:p14="http://schemas.microsoft.com/office/powerpoint/2010/main" val="119689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176CB-CD5B-6463-2872-E6A583E0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 V</a:t>
            </a:r>
            <a:r>
              <a:rPr lang="en-US" dirty="0"/>
              <a:t>ERBOSE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C0CB7-F203-E2C2-5BFC-5CBA22DF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708"/>
            <a:ext cx="10515600" cy="18321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" sz="2400" dirty="0"/>
              <a:t>VERBOSE / x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Позволяет писать читабельные регулярные выражения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Игнорируются пробелы и переводы строк.</a:t>
            </a:r>
          </a:p>
          <a:p>
            <a:pPr lvl="1">
              <a:lnSpc>
                <a:spcPct val="100000"/>
              </a:lnSpc>
            </a:pPr>
            <a:r>
              <a:rPr lang="ru-RU" sz="2000" b="0" i="0" dirty="0">
                <a:solidFill>
                  <a:srgbClr val="212529"/>
                </a:solidFill>
                <a:effectLst/>
                <a:latin typeface="-apple-system"/>
              </a:rPr>
              <a:t>также позволяет помещать комментарии помечаются символом </a:t>
            </a:r>
            <a:r>
              <a:rPr lang="ru-RU" sz="2000" dirty="0"/>
              <a:t>'#'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A110F-3156-F450-E0A9-8075595A4DBD}"/>
              </a:ext>
            </a:extLst>
          </p:cNvPr>
          <p:cNvSpPr txBox="1"/>
          <p:nvPr/>
        </p:nvSpPr>
        <p:spPr>
          <a:xfrm>
            <a:off x="838200" y="3309257"/>
            <a:ext cx="9095509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 for HTML-entity for unicode character</a:t>
            </a:r>
          </a:p>
          <a:p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charref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compile(</a:t>
            </a:r>
            <a:r>
              <a:rPr lang="en-US" sz="2000" noProof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&amp;[#]              # Start of a numeric entity reference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0[0-7]+       # Octal form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| [0-9]+        # Decimal form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| x[0-9a-fA-F]+ # Hexadecimal form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;                 # Trailing semicolon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VERBOSE)</a:t>
            </a:r>
            <a:endParaRPr lang="en-US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91409-CFEA-6822-0022-F0845A2F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57" y="248300"/>
            <a:ext cx="10515600" cy="699950"/>
          </a:xfrm>
        </p:spPr>
        <p:txBody>
          <a:bodyPr/>
          <a:lstStyle/>
          <a:p>
            <a:r>
              <a:rPr lang="ru-RU" dirty="0"/>
              <a:t>Переключение флагов внутри </a:t>
            </a:r>
            <a:r>
              <a:rPr lang="en-US" dirty="0"/>
              <a:t>regexp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069363E-A77C-E45A-0CDA-240C27B3B9F7}"/>
              </a:ext>
            </a:extLst>
          </p:cNvPr>
          <p:cNvSpPr/>
          <p:nvPr/>
        </p:nvSpPr>
        <p:spPr>
          <a:xfrm>
            <a:off x="270933" y="1317372"/>
            <a:ext cx="11650134" cy="29431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9EC90D2-7333-31BF-12A0-7158B317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266" y="1391806"/>
            <a:ext cx="2574850" cy="4985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" b="0" i="0" noProof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ismx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</a:t>
            </a:r>
            <a:r>
              <a:rPr lang="e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5737A-C1A8-B12C-705C-F695FDC49CE8}"/>
              </a:ext>
            </a:extLst>
          </p:cNvPr>
          <p:cNvSpPr txBox="1"/>
          <p:nvPr/>
        </p:nvSpPr>
        <p:spPr>
          <a:xfrm>
            <a:off x="3006449" y="1391807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Включает флаги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IGNORECASE, DOTALL, MULTILINE 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и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VERBOSE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04419A0B-4A16-C7A9-E533-A3258C638D4F}"/>
              </a:ext>
            </a:extLst>
          </p:cNvPr>
          <p:cNvSpPr txBox="1">
            <a:spLocks/>
          </p:cNvSpPr>
          <p:nvPr/>
        </p:nvSpPr>
        <p:spPr>
          <a:xfrm>
            <a:off x="351266" y="3118241"/>
            <a:ext cx="3691600" cy="498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(?i)a(?-i)bc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AC619-E31B-954B-BEE3-58050CFFDD39}"/>
              </a:ext>
            </a:extLst>
          </p:cNvPr>
          <p:cNvSpPr txBox="1"/>
          <p:nvPr/>
        </p:nvSpPr>
        <p:spPr>
          <a:xfrm>
            <a:off x="4154310" y="3122922"/>
            <a:ext cx="7676446" cy="493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aBC</a:t>
            </a:r>
          </a:p>
        </p:txBody>
      </p:sp>
      <p:sp>
        <p:nvSpPr>
          <p:cNvPr id="26" name="Объект 4">
            <a:extLst>
              <a:ext uri="{FF2B5EF4-FFF2-40B4-BE49-F238E27FC236}">
                <a16:creationId xmlns:a16="http://schemas.microsoft.com/office/drawing/2014/main" id="{9A30BB46-A961-C831-2DC7-449DA3A1D6BC}"/>
              </a:ext>
            </a:extLst>
          </p:cNvPr>
          <p:cNvSpPr txBox="1">
            <a:spLocks/>
          </p:cNvSpPr>
          <p:nvPr/>
        </p:nvSpPr>
        <p:spPr>
          <a:xfrm>
            <a:off x="339974" y="1962653"/>
            <a:ext cx="2574850" cy="4985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(?-</a:t>
            </a:r>
            <a:r>
              <a:rPr lang="en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ismx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747D85-96BA-BF82-A650-4CD3D96CABC4}"/>
              </a:ext>
            </a:extLst>
          </p:cNvPr>
          <p:cNvSpPr txBox="1"/>
          <p:nvPr/>
        </p:nvSpPr>
        <p:spPr>
          <a:xfrm>
            <a:off x="3005792" y="1961674"/>
            <a:ext cx="8824307" cy="4985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Выключает флаги</a:t>
            </a:r>
          </a:p>
        </p:txBody>
      </p:sp>
      <p:sp>
        <p:nvSpPr>
          <p:cNvPr id="28" name="Объект 4">
            <a:extLst>
              <a:ext uri="{FF2B5EF4-FFF2-40B4-BE49-F238E27FC236}">
                <a16:creationId xmlns:a16="http://schemas.microsoft.com/office/drawing/2014/main" id="{EAB1A86F-AE09-39BF-C725-2F4DD649DFB1}"/>
              </a:ext>
            </a:extLst>
          </p:cNvPr>
          <p:cNvSpPr txBox="1">
            <a:spLocks/>
          </p:cNvSpPr>
          <p:nvPr/>
        </p:nvSpPr>
        <p:spPr>
          <a:xfrm>
            <a:off x="351266" y="3697222"/>
            <a:ext cx="3691600" cy="498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(?-i)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tv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(?i:</a:t>
            </a:r>
            <a:r>
              <a:rPr lang="en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064011-5158-FC1C-152F-B6D739F54873}"/>
              </a:ext>
            </a:extLst>
          </p:cNvPr>
          <p:cNvSpPr txBox="1"/>
          <p:nvPr/>
        </p:nvSpPr>
        <p:spPr>
          <a:xfrm>
            <a:off x="4154310" y="3701903"/>
            <a:ext cx="7676446" cy="493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tvset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TVSET,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tvSEt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F4761-54E9-9363-062E-FA290390134E}"/>
              </a:ext>
            </a:extLst>
          </p:cNvPr>
          <p:cNvSpPr txBox="1"/>
          <p:nvPr/>
        </p:nvSpPr>
        <p:spPr>
          <a:xfrm>
            <a:off x="637482" y="4577249"/>
            <a:ext cx="11172521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example_re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-US" sz="20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compile(</a:t>
            </a:r>
            <a:r>
              <a:rPr lang="en-US" sz="2000" noProof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"""(?x)</a:t>
            </a:r>
            <a:b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([-\w]+)                             #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выделяем атрибут</a:t>
            </a:r>
          </a:p>
          <a:p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\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t]*=[ \t]*                        #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далее, должно идти равно и кавычки</a:t>
            </a:r>
          </a:p>
          <a:p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P&lt;q&gt;[\"'])?                        #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проверяем наличие кавычки</a:t>
            </a:r>
          </a:p>
          <a:p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(?(</a:t>
            </a:r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q)([^\"']+(?&lt;![ \t]))|([^ \t&gt;]+)) # </a:t>
            </a:r>
            <a:r>
              <a:rPr lang="ru-RU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выделяем значение атрибута</a:t>
            </a:r>
          </a:p>
          <a:p>
            <a:r>
              <a:rPr lang="en-US" sz="20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Объект 4">
            <a:extLst>
              <a:ext uri="{FF2B5EF4-FFF2-40B4-BE49-F238E27FC236}">
                <a16:creationId xmlns:a16="http://schemas.microsoft.com/office/drawing/2014/main" id="{A73D1762-D634-8AC7-5CC6-6DB7613C087C}"/>
              </a:ext>
            </a:extLst>
          </p:cNvPr>
          <p:cNvSpPr txBox="1">
            <a:spLocks/>
          </p:cNvSpPr>
          <p:nvPr/>
        </p:nvSpPr>
        <p:spPr>
          <a:xfrm>
            <a:off x="351266" y="2540655"/>
            <a:ext cx="3691600" cy="498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(?i-m)python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473BC1-2205-E206-19DC-F6F62DFF68D6}"/>
              </a:ext>
            </a:extLst>
          </p:cNvPr>
          <p:cNvSpPr txBox="1"/>
          <p:nvPr/>
        </p:nvSpPr>
        <p:spPr>
          <a:xfrm>
            <a:off x="4154310" y="2545336"/>
            <a:ext cx="7676446" cy="493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endParaRPr lang="en-US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95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8FDDD-D9A7-47AC-7C3E-2C03AC98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4" y="100367"/>
            <a:ext cx="10515600" cy="807183"/>
          </a:xfrm>
        </p:spPr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63A805-BBE3-D5A1-5162-7207B32BAB80}"/>
              </a:ext>
            </a:extLst>
          </p:cNvPr>
          <p:cNvSpPr/>
          <p:nvPr/>
        </p:nvSpPr>
        <p:spPr>
          <a:xfrm>
            <a:off x="297714" y="956930"/>
            <a:ext cx="11589486" cy="56422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E5F00BC-C9AF-661F-2A51-62AD7DF293FC}"/>
              </a:ext>
            </a:extLst>
          </p:cNvPr>
          <p:cNvSpPr txBox="1">
            <a:spLocks/>
          </p:cNvSpPr>
          <p:nvPr/>
        </p:nvSpPr>
        <p:spPr>
          <a:xfrm>
            <a:off x="382775" y="1052126"/>
            <a:ext cx="3584946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\d\d/\d\d/\d{4}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6A665-224C-47DA-7C96-54FE12947EFC}"/>
              </a:ext>
            </a:extLst>
          </p:cNvPr>
          <p:cNvSpPr txBox="1"/>
          <p:nvPr/>
        </p:nvSpPr>
        <p:spPr>
          <a:xfrm>
            <a:off x="4041262" y="1052125"/>
            <a:ext cx="775113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/>
              <a:t>Даты в формате ДД/ММ/ГГГГ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29/12/1978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366514F8-607B-7685-27ED-355634A2BB30}"/>
              </a:ext>
            </a:extLst>
          </p:cNvPr>
          <p:cNvSpPr txBox="1">
            <a:spLocks/>
          </p:cNvSpPr>
          <p:nvPr/>
        </p:nvSpPr>
        <p:spPr>
          <a:xfrm>
            <a:off x="382774" y="2895103"/>
            <a:ext cx="6508010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b="0" i="0" noProof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[-+]?\d+</a:t>
            </a:r>
            <a:r>
              <a:rPr lang="en" sz="2400" b="0" i="0" noProof="1">
                <a:solidFill>
                  <a:srgbClr val="333333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(?:\.\d+)?</a:t>
            </a:r>
            <a:r>
              <a:rPr lang="en" sz="2400" b="0" i="0" noProof="1">
                <a:solidFill>
                  <a:srgbClr val="333333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(?:[eE][-+]?\d+)?</a:t>
            </a: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EB833-679B-C4FF-3D98-662BEC865F73}"/>
              </a:ext>
            </a:extLst>
          </p:cNvPr>
          <p:cNvSpPr txBox="1"/>
          <p:nvPr/>
        </p:nvSpPr>
        <p:spPr>
          <a:xfrm>
            <a:off x="6974958" y="2895102"/>
            <a:ext cx="4806805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Действительные числа:</a:t>
            </a:r>
            <a:r>
              <a:rPr lang="en-US" sz="2200" dirty="0"/>
              <a:t> 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0.2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+5.45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-0.14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e23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-3.17E-14</a:t>
            </a:r>
            <a:r>
              <a:rPr lang="en" sz="2200" dirty="0"/>
              <a:t>.</a:t>
            </a:r>
            <a:endParaRPr lang="ru-RU" sz="2200" noProof="1"/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6D7B48CC-3B8F-AF74-228A-CF8A0687C005}"/>
              </a:ext>
            </a:extLst>
          </p:cNvPr>
          <p:cNvSpPr txBox="1">
            <a:spLocks/>
          </p:cNvSpPr>
          <p:nvPr/>
        </p:nvSpPr>
        <p:spPr>
          <a:xfrm>
            <a:off x="382773" y="1980704"/>
            <a:ext cx="6289631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(?:[-a-z0-9]{,64}\.){1,9}</a:t>
            </a:r>
            <a:b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[-a-z0-9]{2,15}\.?</a:t>
            </a: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ru-RU" sz="2400" noProof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E9D82-CC5C-166E-98AB-CA8D46F14769}"/>
              </a:ext>
            </a:extLst>
          </p:cNvPr>
          <p:cNvSpPr txBox="1"/>
          <p:nvPr/>
        </p:nvSpPr>
        <p:spPr>
          <a:xfrm>
            <a:off x="6757464" y="1980703"/>
            <a:ext cx="5027844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MY.domain.ru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xn--80agz.XN--p1ai., x.y.zz.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Объект 4">
            <a:extLst>
              <a:ext uri="{FF2B5EF4-FFF2-40B4-BE49-F238E27FC236}">
                <a16:creationId xmlns:a16="http://schemas.microsoft.com/office/drawing/2014/main" id="{C1B925AA-54B1-0CCA-5896-03330A7870EE}"/>
              </a:ext>
            </a:extLst>
          </p:cNvPr>
          <p:cNvSpPr txBox="1">
            <a:spLocks/>
          </p:cNvSpPr>
          <p:nvPr/>
        </p:nvSpPr>
        <p:spPr>
          <a:xfrm>
            <a:off x="382774" y="3823680"/>
            <a:ext cx="6508010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(?:\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+7|8)\(?\d{</a:t>
            </a:r>
            <a:r>
              <a:rPr 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}\)?\d{7}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2EEC5-CEA9-15C1-56CB-1C6D37391C24}"/>
              </a:ext>
            </a:extLst>
          </p:cNvPr>
          <p:cNvSpPr txBox="1"/>
          <p:nvPr/>
        </p:nvSpPr>
        <p:spPr>
          <a:xfrm>
            <a:off x="6989134" y="3823679"/>
            <a:ext cx="4806806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+79023456789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8(902)3456789 +7(902)3456789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89023456789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Объект 4">
            <a:extLst>
              <a:ext uri="{FF2B5EF4-FFF2-40B4-BE49-F238E27FC236}">
                <a16:creationId xmlns:a16="http://schemas.microsoft.com/office/drawing/2014/main" id="{F0B2241A-4953-91EF-2EB2-BB81128684B5}"/>
              </a:ext>
            </a:extLst>
          </p:cNvPr>
          <p:cNvSpPr txBox="1">
            <a:spLocks/>
          </p:cNvSpPr>
          <p:nvPr/>
        </p:nvSpPr>
        <p:spPr>
          <a:xfrm>
            <a:off x="382774" y="4737585"/>
            <a:ext cx="7198240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[0-9a-fA-F]{2}(?:[:-][0-9a-fA-F]{2}){5}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CAD75-AB4C-0E01-A967-7E52644AFDC5}"/>
              </a:ext>
            </a:extLst>
          </p:cNvPr>
          <p:cNvSpPr txBox="1"/>
          <p:nvPr/>
        </p:nvSpPr>
        <p:spPr>
          <a:xfrm>
            <a:off x="7666074" y="4737584"/>
            <a:ext cx="4129865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/>
              <a:t>MAC: </a:t>
            </a:r>
            <a:r>
              <a:rPr lang="en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01:23:45:67:89:ab</a:t>
            </a:r>
            <a:r>
              <a:rPr lang="e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01-23-45-67-89-AB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Объект 4">
            <a:extLst>
              <a:ext uri="{FF2B5EF4-FFF2-40B4-BE49-F238E27FC236}">
                <a16:creationId xmlns:a16="http://schemas.microsoft.com/office/drawing/2014/main" id="{4A2B6FC6-0916-8B76-3BD4-271C492CCF26}"/>
              </a:ext>
            </a:extLst>
          </p:cNvPr>
          <p:cNvSpPr txBox="1">
            <a:spLocks/>
          </p:cNvSpPr>
          <p:nvPr/>
        </p:nvSpPr>
        <p:spPr>
          <a:xfrm>
            <a:off x="382775" y="5651490"/>
            <a:ext cx="5475766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sz="24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&lt;img.*?src</a:t>
            </a:r>
            <a:r>
              <a:rPr lang="en" sz="2400" noProof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\s*</a:t>
            </a:r>
            <a:r>
              <a:rPr lang="en" sz="24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=\s*"(.+?)".*?&gt;</a:t>
            </a:r>
            <a:r>
              <a:rPr lang="ru-RU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ru-RU" sz="2400" noProof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ABA8D2-A099-B278-E792-1513DAB2B898}"/>
              </a:ext>
            </a:extLst>
          </p:cNvPr>
          <p:cNvSpPr txBox="1"/>
          <p:nvPr/>
        </p:nvSpPr>
        <p:spPr>
          <a:xfrm>
            <a:off x="5943602" y="5651489"/>
            <a:ext cx="5852338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300" noProof="1">
                <a:latin typeface="Consolas" panose="020B0609020204030204" pitchFamily="49" charset="0"/>
                <a:cs typeface="Consolas" panose="020B0609020204030204" pitchFamily="49" charset="0"/>
              </a:rPr>
              <a:t>XX</a:t>
            </a:r>
            <a:r>
              <a:rPr lang="en" sz="23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&lt;img height="200" src="</a:t>
            </a:r>
            <a:r>
              <a:rPr lang="en" sz="23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/my/image.jpg</a:t>
            </a:r>
            <a:r>
              <a:rPr lang="en" sz="23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width="300"&gt;</a:t>
            </a:r>
            <a:r>
              <a:rPr lang="en" sz="2300" noProof="1">
                <a:latin typeface="Consolas" panose="020B0609020204030204" pitchFamily="49" charset="0"/>
                <a:cs typeface="Consolas" panose="020B0609020204030204" pitchFamily="49" charset="0"/>
              </a:rPr>
              <a:t>YY</a:t>
            </a:r>
            <a:endParaRPr lang="en" sz="23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7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58234-FF74-CD5E-1F7B-D8758D41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8"/>
            <a:ext cx="10515600" cy="712834"/>
          </a:xfrm>
        </p:spPr>
        <p:txBody>
          <a:bodyPr/>
          <a:lstStyle/>
          <a:p>
            <a:r>
              <a:rPr lang="ru-RU" dirty="0"/>
              <a:t>Язык регулярных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1DC834-D9C0-00F3-DB4A-5019A1C7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6837"/>
            <a:ext cx="5073502" cy="58097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>
                <a:cs typeface="Consolas" panose="020B0609020204030204" pitchFamily="49" charset="0"/>
              </a:rPr>
              <a:t>Метасимволы:</a:t>
            </a:r>
            <a:b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.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/>
              <a:t> — любой одиночный символ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ru-RU" sz="2000" dirty="0"/>
              <a:t> — множества, диапазоны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^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/>
              <a:t> — начало строки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/>
              <a:t> — конец строки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</a:t>
            </a:r>
            <a:r>
              <a:rPr lang="ru-RU" sz="2000" dirty="0"/>
              <a:t>—</a:t>
            </a:r>
            <a:r>
              <a:rPr lang="en" sz="2000" dirty="0"/>
              <a:t> </a:t>
            </a:r>
            <a:r>
              <a:rPr lang="ru-RU" sz="2000" dirty="0"/>
              <a:t>любая цифра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все что угодно, кроме цифр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   </a:t>
            </a:r>
            <a:r>
              <a:rPr lang="en" sz="2000" dirty="0"/>
              <a:t> — </a:t>
            </a:r>
            <a:r>
              <a:rPr lang="ru-RU" sz="2000" dirty="0"/>
              <a:t>пробелы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   </a:t>
            </a:r>
            <a:r>
              <a:rPr lang="en" sz="2000" dirty="0"/>
              <a:t> — </a:t>
            </a:r>
            <a:r>
              <a:rPr lang="ru-RU" sz="2000" dirty="0"/>
              <a:t>все кроме пробелов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буква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все кроме букв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граница слова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" sz="2000" dirty="0"/>
              <a:t> — </a:t>
            </a:r>
            <a:r>
              <a:rPr lang="ru-RU" sz="2000" dirty="0"/>
              <a:t>не граница слова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 </a:t>
            </a:r>
            <a:r>
              <a:rPr lang="ru-RU" sz="2000" dirty="0"/>
              <a:t> — экранирование</a:t>
            </a:r>
            <a:br>
              <a:rPr lang="ru-RU" sz="2000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\t,\n</a:t>
            </a:r>
            <a:r>
              <a:rPr lang="en-US" sz="2000" dirty="0">
                <a:cs typeface="Consolas" panose="020B0609020204030204" pitchFamily="49" charset="0"/>
              </a:rPr>
              <a:t> —</a:t>
            </a:r>
            <a:r>
              <a:rPr lang="en-US" sz="2000" dirty="0"/>
              <a:t> </a:t>
            </a:r>
            <a:r>
              <a:rPr lang="ru-RU" sz="2000" dirty="0"/>
              <a:t>табуляция, перевод строки</a:t>
            </a:r>
            <a:br>
              <a:rPr lang="ru-RU" sz="2000" dirty="0"/>
            </a:b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\x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HH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, \u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HHHH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, \U...</a:t>
            </a:r>
            <a:r>
              <a:rPr lang="en-US" sz="2000" dirty="0"/>
              <a:t> — Unicode-</a:t>
            </a:r>
            <a:r>
              <a:rPr lang="ru-RU" sz="2000" dirty="0"/>
              <a:t>символ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Специальные символы:</a:t>
            </a:r>
            <a:br>
              <a:rPr lang="ru-RU" sz="2400" dirty="0"/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\.^$?+*{}[]()|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7F519-5269-C731-FB30-435FF8377093}"/>
              </a:ext>
            </a:extLst>
          </p:cNvPr>
          <p:cNvSpPr txBox="1"/>
          <p:nvPr/>
        </p:nvSpPr>
        <p:spPr>
          <a:xfrm>
            <a:off x="5729177" y="771681"/>
            <a:ext cx="6462823" cy="60468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2000" b="1" dirty="0"/>
              <a:t>Квантификация:</a:t>
            </a:r>
            <a:br>
              <a:rPr lang="ru-RU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{m}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2000" dirty="0"/>
              <a:t> </a:t>
            </a:r>
            <a:r>
              <a:rPr lang="ru-RU" sz="2000" dirty="0"/>
              <a:t>—</a:t>
            </a:r>
            <a:r>
              <a:rPr lang="en-US" sz="2000" dirty="0"/>
              <a:t>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ровно </a:t>
            </a:r>
            <a:r>
              <a:rPr lang="en" sz="2000" dirty="0">
                <a:solidFill>
                  <a:srgbClr val="333333"/>
                </a:solidFill>
                <a:latin typeface="-apple-system"/>
              </a:rPr>
              <a:t>m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повторений</a:t>
            </a:r>
            <a:br>
              <a:rPr lang="ru-RU" sz="2000" b="0" i="0" dirty="0">
                <a:solidFill>
                  <a:srgbClr val="333333"/>
                </a:solidFill>
                <a:effectLst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{m,n}</a:t>
            </a:r>
            <a:r>
              <a:rPr lang="en" sz="2000" dirty="0"/>
              <a:t> — </a:t>
            </a:r>
            <a:r>
              <a:rPr lang="ru-RU" sz="2000" dirty="0"/>
              <a:t>от </a:t>
            </a:r>
            <a:r>
              <a:rPr lang="en" sz="2000" dirty="0"/>
              <a:t>m </a:t>
            </a:r>
            <a:r>
              <a:rPr lang="ru-RU" sz="2000" dirty="0"/>
              <a:t>до </a:t>
            </a:r>
            <a:r>
              <a:rPr lang="en" sz="2000" dirty="0"/>
              <a:t>n </a:t>
            </a:r>
            <a:r>
              <a:rPr lang="ru-RU" sz="2000" dirty="0"/>
              <a:t>повторений включительно</a:t>
            </a:r>
            <a:br>
              <a:rPr lang="en-US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{m,}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не менее 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m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повторений</a:t>
            </a:r>
            <a:br>
              <a:rPr lang="ru-RU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{,n}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не более </a:t>
            </a:r>
            <a:r>
              <a:rPr lang="en" sz="2000" b="0" i="0" dirty="0">
                <a:solidFill>
                  <a:srgbClr val="333333"/>
                </a:solidFill>
                <a:effectLst/>
                <a:latin typeface="-apple-system"/>
              </a:rPr>
              <a:t>n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повторений</a:t>
            </a:r>
            <a:br>
              <a:rPr lang="en-US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*    </a:t>
            </a:r>
            <a:r>
              <a:rPr lang="ru-RU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ноль или более повторений , синоним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{0,}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+    </a:t>
            </a:r>
            <a:r>
              <a:rPr lang="ru-RU" sz="2000" dirty="0"/>
              <a:t> —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одно или более, синоним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{1,}</a:t>
            </a:r>
            <a:br>
              <a:rPr lang="ru-RU" sz="2000" dirty="0"/>
            </a:b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?    </a:t>
            </a:r>
            <a:r>
              <a:rPr lang="ru-RU" sz="2000" dirty="0"/>
              <a:t> — 0 или 1 раз (может быть, а может и нет)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{0,1}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000" dirty="0"/>
              <a:t> — </a:t>
            </a:r>
            <a:r>
              <a:rPr lang="ru-RU" sz="2000" dirty="0">
                <a:solidFill>
                  <a:srgbClr val="333333"/>
                </a:solidFill>
                <a:latin typeface="-apple-system"/>
              </a:rPr>
              <a:t>нежадный / ленивый квантификатор</a:t>
            </a:r>
            <a:br>
              <a:rPr lang="ru-RU" sz="2000" dirty="0"/>
            </a:br>
            <a:r>
              <a:rPr lang="ru-RU" sz="2000" b="1" dirty="0"/>
              <a:t>Группировка:</a:t>
            </a:r>
            <a:br>
              <a:rPr lang="ru-RU" sz="2000" dirty="0"/>
            </a:b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cs typeface="Consolas" panose="020B0609020204030204" pitchFamily="49" charset="0"/>
              </a:rPr>
              <a:t>— </a:t>
            </a:r>
            <a:r>
              <a:rPr lang="ru-RU" sz="2000" noProof="1">
                <a:cs typeface="Consolas" panose="020B0609020204030204" pitchFamily="49" charset="0"/>
              </a:rPr>
              <a:t>группировка / сохраняющие скобки</a:t>
            </a:r>
            <a:b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sz="2000" noProof="1">
                <a:cs typeface="Consolas" panose="020B0609020204030204" pitchFamily="49" charset="0"/>
              </a:rPr>
              <a:t>— операция </a:t>
            </a:r>
            <a:r>
              <a:rPr lang="en-US" sz="2000" noProof="1">
                <a:cs typeface="Consolas" panose="020B0609020204030204" pitchFamily="49" charset="0"/>
              </a:rPr>
              <a:t>«</a:t>
            </a:r>
            <a:r>
              <a:rPr lang="ru-RU" sz="2000" noProof="1">
                <a:cs typeface="Consolas" panose="020B0609020204030204" pitchFamily="49" charset="0"/>
              </a:rPr>
              <a:t>или</a:t>
            </a:r>
            <a:r>
              <a:rPr lang="en-US" sz="2000" noProof="1">
                <a:cs typeface="Consolas" panose="020B0609020204030204" pitchFamily="49" charset="0"/>
              </a:rPr>
              <a:t>»</a:t>
            </a:r>
          </a:p>
          <a:p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)?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noProof="1">
                <a:cs typeface="Consolas" panose="020B0609020204030204" pitchFamily="49" charset="0"/>
              </a:rPr>
              <a:t>— </a:t>
            </a:r>
            <a:r>
              <a:rPr lang="ru-RU" sz="2000" noProof="1">
                <a:cs typeface="Consolas" panose="020B0609020204030204" pitchFamily="49" charset="0"/>
              </a:rPr>
              <a:t>к группам применимы квантификаторы</a:t>
            </a:r>
          </a:p>
          <a:p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(?:</a:t>
            </a:r>
            <a:r>
              <a:rPr lang="en-US" sz="2000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cs typeface="Consolas" panose="020B0609020204030204" pitchFamily="49" charset="0"/>
              </a:rPr>
              <a:t>— не сохраняющие скобки</a:t>
            </a:r>
            <a:endParaRPr lang="en-US" sz="2000" noProof="1">
              <a:cs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-US" sz="2000" b="1" noProof="1"/>
              <a:t>L</a:t>
            </a:r>
            <a:r>
              <a:rPr lang="en" sz="2000" b="1" noProof="1"/>
              <a:t>ookaround:</a:t>
            </a:r>
          </a:p>
          <a:p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(?=...) </a:t>
            </a:r>
            <a:r>
              <a:rPr lang="ru-RU" sz="2000" noProof="1">
                <a:cs typeface="Consolas" panose="020B0609020204030204" pitchFamily="49" charset="0"/>
              </a:rPr>
              <a:t>— </a:t>
            </a:r>
            <a:r>
              <a:rPr lang="en" sz="2000" b="0" dirty="0">
                <a:solidFill>
                  <a:srgbClr val="333333"/>
                </a:solidFill>
                <a:effectLst/>
              </a:rPr>
              <a:t>lookahead assertion</a:t>
            </a:r>
            <a:br>
              <a:rPr lang="en" sz="2000" b="1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(?!...) </a:t>
            </a:r>
            <a:r>
              <a:rPr lang="ru-RU" sz="2000" noProof="1">
                <a:cs typeface="Consolas" panose="020B0609020204030204" pitchFamily="49" charset="0"/>
              </a:rPr>
              <a:t>— </a:t>
            </a:r>
            <a:r>
              <a:rPr lang="en" sz="2000" noProof="1">
                <a:cs typeface="Consolas" panose="020B0609020204030204" pitchFamily="49" charset="0"/>
              </a:rPr>
              <a:t>negative lookahead assertion</a:t>
            </a:r>
            <a:br>
              <a:rPr lang="en" sz="2000" b="1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(?&lt;=...)</a:t>
            </a:r>
            <a:r>
              <a:rPr lang="ru-RU" sz="2000" noProof="1">
                <a:cs typeface="Consolas" panose="020B0609020204030204" pitchFamily="49" charset="0"/>
              </a:rPr>
              <a:t>— </a:t>
            </a:r>
            <a:r>
              <a:rPr lang="en" sz="2000" noProof="1">
                <a:cs typeface="Consolas" panose="020B0609020204030204" pitchFamily="49" charset="0"/>
              </a:rPr>
              <a:t>positive lookbehind assertion</a:t>
            </a:r>
            <a:br>
              <a:rPr lang="en-US" sz="2000" b="0" i="0" noProof="1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(?&lt;!...)</a:t>
            </a:r>
            <a:r>
              <a:rPr lang="ru-RU" sz="2000" noProof="1">
                <a:cs typeface="Consolas" panose="020B0609020204030204" pitchFamily="49" charset="0"/>
              </a:rPr>
              <a:t>— </a:t>
            </a:r>
            <a:r>
              <a:rPr lang="en" sz="2000" noProof="1">
                <a:cs typeface="Consolas" panose="020B0609020204030204" pitchFamily="49" charset="0"/>
              </a:rPr>
              <a:t>negative lookbehind assertion</a:t>
            </a:r>
            <a:endParaRPr lang="en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74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47181-BC0F-392E-965B-84EC3D34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59" y="39202"/>
            <a:ext cx="10515600" cy="703181"/>
          </a:xfrm>
        </p:spPr>
        <p:txBody>
          <a:bodyPr>
            <a:normAutofit/>
          </a:bodyPr>
          <a:lstStyle/>
          <a:p>
            <a:r>
              <a:rPr lang="en" dirty="0"/>
              <a:t>regex101.com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A9C32D-62B9-810B-A050-6021F6CEA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2" y="864827"/>
            <a:ext cx="10801538" cy="59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46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FFE24-5263-64E9-B526-1435CBE6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2023" cy="145039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визуализации рег.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F9C2AC-E9A8-2F82-43B5-D04B5CBC9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8760"/>
            <a:ext cx="4775791" cy="650768"/>
          </a:xfrm>
        </p:spPr>
        <p:txBody>
          <a:bodyPr/>
          <a:lstStyle/>
          <a:p>
            <a:pPr marL="0" indent="0">
              <a:buNone/>
            </a:pPr>
            <a:r>
              <a:rPr lang="en" dirty="0">
                <a:hlinkClick r:id="rId2"/>
              </a:rPr>
              <a:t>https://www.debuggex.com/</a:t>
            </a:r>
            <a:r>
              <a:rPr lang="en" dirty="0"/>
              <a:t> 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814974-6AB5-82A8-D72A-80E1CBAD5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5" y="4465679"/>
            <a:ext cx="11289653" cy="23520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8A8AFC-8AA2-A70A-D989-040F7F650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229" y="-45183"/>
            <a:ext cx="6389771" cy="426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6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49753-8080-81DA-D9C3-2DA60B81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822"/>
            <a:ext cx="10515600" cy="807183"/>
          </a:xfrm>
        </p:spPr>
        <p:txBody>
          <a:bodyPr/>
          <a:lstStyle/>
          <a:p>
            <a:r>
              <a:rPr lang="en-US" dirty="0"/>
              <a:t>«</a:t>
            </a:r>
            <a:r>
              <a:rPr lang="ru-RU" dirty="0"/>
              <a:t>Степень параноидальности</a:t>
            </a:r>
            <a:r>
              <a:rPr lang="en-US" dirty="0"/>
              <a:t>»</a:t>
            </a:r>
            <a:r>
              <a:rPr lang="ru-RU" dirty="0"/>
              <a:t> </a:t>
            </a:r>
            <a:r>
              <a:rPr lang="en-US" dirty="0"/>
              <a:t>RegExp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B08A2D-EFEC-8526-CB6E-1B201780B9D7}"/>
              </a:ext>
            </a:extLst>
          </p:cNvPr>
          <p:cNvSpPr/>
          <p:nvPr/>
        </p:nvSpPr>
        <p:spPr>
          <a:xfrm>
            <a:off x="236755" y="958971"/>
            <a:ext cx="11742912" cy="31815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704D493-76D2-C719-1D85-B9180F51F300}"/>
              </a:ext>
            </a:extLst>
          </p:cNvPr>
          <p:cNvSpPr txBox="1">
            <a:spLocks/>
          </p:cNvSpPr>
          <p:nvPr/>
        </p:nvSpPr>
        <p:spPr>
          <a:xfrm>
            <a:off x="311186" y="1043557"/>
            <a:ext cx="5248938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\d{4}-\d\d-\d\d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B117B-DFB6-0792-CB4D-228CBE0038AF}"/>
              </a:ext>
            </a:extLst>
          </p:cNvPr>
          <p:cNvSpPr txBox="1"/>
          <p:nvPr/>
        </p:nvSpPr>
        <p:spPr>
          <a:xfrm>
            <a:off x="5633666" y="1043556"/>
            <a:ext cx="6247148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2023-10-27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3333-33-33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1111-99-99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0000-00-00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2023-33-44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1900-00-00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208DB865-0D29-9289-CF54-616CD81B719A}"/>
              </a:ext>
            </a:extLst>
          </p:cNvPr>
          <p:cNvSpPr txBox="1">
            <a:spLocks/>
          </p:cNvSpPr>
          <p:nvPr/>
        </p:nvSpPr>
        <p:spPr>
          <a:xfrm>
            <a:off x="304097" y="1972135"/>
            <a:ext cx="5241851" cy="82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(?:19|20)\d\d-\d\d-\d\d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CDA40-34B4-13AD-235A-6E78E1041C1E}"/>
              </a:ext>
            </a:extLst>
          </p:cNvPr>
          <p:cNvSpPr txBox="1"/>
          <p:nvPr/>
        </p:nvSpPr>
        <p:spPr>
          <a:xfrm>
            <a:off x="5626577" y="1972134"/>
            <a:ext cx="6261325" cy="829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2023-10-27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3333-33-33, 1111-99-99, 0000-00-00,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2023-33-44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1900-00-00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Объект 4">
            <a:extLst>
              <a:ext uri="{FF2B5EF4-FFF2-40B4-BE49-F238E27FC236}">
                <a16:creationId xmlns:a16="http://schemas.microsoft.com/office/drawing/2014/main" id="{D3EAFD38-F0FA-742D-72B2-E12D33F34E07}"/>
              </a:ext>
            </a:extLst>
          </p:cNvPr>
          <p:cNvSpPr txBox="1">
            <a:spLocks/>
          </p:cNvSpPr>
          <p:nvPr/>
        </p:nvSpPr>
        <p:spPr>
          <a:xfrm>
            <a:off x="300912" y="2884319"/>
            <a:ext cx="7312239" cy="1171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(?:19|20)\d\d-             </a:t>
            </a:r>
            <a:r>
              <a:rPr lang="en-US" sz="24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yyyy</a:t>
            </a:r>
            <a:b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(?:0[1-9] | 1[012])-        </a:t>
            </a:r>
            <a:r>
              <a:rPr lang="en-US" sz="24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dd</a:t>
            </a:r>
            <a:b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(?:0[1-9] | [12]\d | 3[01]) </a:t>
            </a:r>
            <a:r>
              <a:rPr lang="en-US" sz="24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mm</a:t>
            </a:r>
            <a:r>
              <a:rPr lang="en-US" sz="24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/x</a:t>
            </a:r>
            <a:endParaRPr lang="ru-RU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3A745-A97C-AB48-D114-55A8D9D4FEBF}"/>
              </a:ext>
            </a:extLst>
          </p:cNvPr>
          <p:cNvSpPr txBox="1"/>
          <p:nvPr/>
        </p:nvSpPr>
        <p:spPr>
          <a:xfrm>
            <a:off x="7677308" y="2884319"/>
            <a:ext cx="4217683" cy="117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2023-10-27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3333-33-33, 1111-99-99, 0000-00-00, 2023-33-44, 1900-00-00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D2D22ED-F378-B611-B24E-8CB5AF42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308" y="4239244"/>
            <a:ext cx="6863280" cy="248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83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2EB44-2D73-56A9-B291-8F21275C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0515600" cy="807183"/>
          </a:xfrm>
        </p:spPr>
        <p:txBody>
          <a:bodyPr/>
          <a:lstStyle/>
          <a:p>
            <a:r>
              <a:rPr lang="en-US" dirty="0"/>
              <a:t>Date Validation — paranoic level 99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B13BBAA-A37B-604C-FB74-451375FEE2E9}"/>
              </a:ext>
            </a:extLst>
          </p:cNvPr>
          <p:cNvSpPr/>
          <p:nvPr/>
        </p:nvSpPr>
        <p:spPr>
          <a:xfrm>
            <a:off x="236755" y="791918"/>
            <a:ext cx="11742912" cy="32437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4C7665AB-A82C-8C3A-0509-4F526901F256}"/>
              </a:ext>
            </a:extLst>
          </p:cNvPr>
          <p:cNvSpPr txBox="1">
            <a:spLocks/>
          </p:cNvSpPr>
          <p:nvPr/>
        </p:nvSpPr>
        <p:spPr>
          <a:xfrm>
            <a:off x="300912" y="844505"/>
            <a:ext cx="7458617" cy="3112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(?:19|20)\d\d-                   # yyyy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(?: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(?:(?: 0[13578] | 1[02] ) -     # mm with 31 days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 (?: 0[1-9] | [12]\d | 3[01]) 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(?: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(?: 0[469]|11) -              # mm with 30 days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(?: 0[1-9] | [12]\d | 30) )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</a:p>
          <a:p>
            <a:pPr marL="0" indent="0">
              <a:lnSpc>
                <a:spcPct val="88000"/>
              </a:lnSpc>
              <a:spcBef>
                <a:spcPts val="0"/>
              </a:spcBef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  (?: 02 - (? :0[1-9] | [12]\d )) # mm 29</a:t>
            </a:r>
            <a:b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EABB5-B888-1FB0-232F-66B3669BAE30}"/>
              </a:ext>
            </a:extLst>
          </p:cNvPr>
          <p:cNvSpPr txBox="1"/>
          <p:nvPr/>
        </p:nvSpPr>
        <p:spPr>
          <a:xfrm>
            <a:off x="7833946" y="853297"/>
            <a:ext cx="4071304" cy="3103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2023-10-27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2023-02-30,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2023-02-29, 2023-03-31</a:t>
            </a:r>
            <a:r>
              <a:rPr lang="en-US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2023-04-31, </a:t>
            </a:r>
            <a:r>
              <a:rPr lang="en-US" sz="2400" b="0" i="0" noProof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2023-04-30</a:t>
            </a:r>
            <a:endParaRPr lang="ru-RU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F4813C8-6142-9244-E0A0-4914F7E7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313" y="2889956"/>
            <a:ext cx="5924687" cy="39458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86127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6C701EE-3D3F-813C-5524-9FAA4FD0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944514" cy="2852737"/>
          </a:xfrm>
        </p:spPr>
        <p:txBody>
          <a:bodyPr>
            <a:normAutofit/>
          </a:bodyPr>
          <a:lstStyle/>
          <a:p>
            <a:r>
              <a:rPr lang="ru-RU" sz="5400" dirty="0"/>
              <a:t>Как пользоваться</a:t>
            </a:r>
            <a:br>
              <a:rPr lang="ru-RU" sz="5400" dirty="0"/>
            </a:br>
            <a:r>
              <a:rPr lang="ru-RU" sz="5400" dirty="0"/>
              <a:t>регулярными выражениями</a:t>
            </a:r>
            <a:br>
              <a:rPr lang="ru-RU" sz="5400" dirty="0"/>
            </a:br>
            <a:r>
              <a:rPr lang="ru-RU" sz="5400" dirty="0"/>
              <a:t>в </a:t>
            </a:r>
            <a:r>
              <a:rPr lang="en-US" sz="5400" dirty="0"/>
              <a:t>Python</a:t>
            </a:r>
            <a:endParaRPr lang="ru-RU" sz="5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3D6C7F-BA7C-2E4B-28B0-76F309E80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993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342BA-9954-7080-70A3-5F6A2DE6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354"/>
            <a:ext cx="10515600" cy="807183"/>
          </a:xfrm>
        </p:spPr>
        <p:txBody>
          <a:bodyPr/>
          <a:lstStyle/>
          <a:p>
            <a:r>
              <a:rPr lang="ru-RU" dirty="0"/>
              <a:t>Функции модуля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7DDDA55-C8A1-3BB1-4081-B6110A610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23667"/>
              </p:ext>
            </p:extLst>
          </p:nvPr>
        </p:nvGraphicFramePr>
        <p:xfrm>
          <a:off x="838199" y="935238"/>
          <a:ext cx="10515600" cy="5857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347">
                  <a:extLst>
                    <a:ext uri="{9D8B030D-6E8A-4147-A177-3AD203B41FA5}">
                      <a16:colId xmlns:a16="http://schemas.microsoft.com/office/drawing/2014/main" val="170588699"/>
                    </a:ext>
                  </a:extLst>
                </a:gridCol>
                <a:gridCol w="6124253">
                  <a:extLst>
                    <a:ext uri="{9D8B030D-6E8A-4147-A177-3AD203B41FA5}">
                      <a16:colId xmlns:a16="http://schemas.microsoft.com/office/drawing/2014/main" val="2701361442"/>
                    </a:ext>
                  </a:extLst>
                </a:gridCol>
              </a:tblGrid>
              <a:tr h="471558">
                <a:tc>
                  <a:txBody>
                    <a:bodyPr/>
                    <a:lstStyle/>
                    <a:p>
                      <a:pPr algn="ctr"/>
                      <a:r>
                        <a:rPr lang="ru-RU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Её смысл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015549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re.search(pattern, string)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первую строчку, подходящую под шаблон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43928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re.match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(pattern, string)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re.fullmatch(pattern, string)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 шаблон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0871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re.split(pattern, string,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 maxsplit=0)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str.split()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только разделение происходит по подстрокам, подходящим под шаблон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11003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re.findall(pattern, string)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непересекающиеся шаблоны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7599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re.finditer(pattern, string)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выдаются </a:t>
                      </a:r>
                      <a:r>
                        <a:rPr lang="en" sz="2000" dirty="0"/>
                        <a:t>match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объекты);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03944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re.sub(pattern, repl, string,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count=0)</a:t>
                      </a:r>
                      <a:br>
                        <a:rPr lang="ru-RU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re.sub</a:t>
                      </a:r>
                      <a:r>
                        <a:rPr lang="en-US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(pattern, repl, string,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count=0)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en" sz="2000" dirty="0"/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непересекающиеся шаблоны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 </a:t>
                      </a: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repl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4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15548-B335-8624-24B5-713A1140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698"/>
            <a:ext cx="10515600" cy="903502"/>
          </a:xfrm>
        </p:spPr>
        <p:txBody>
          <a:bodyPr/>
          <a:lstStyle/>
          <a:p>
            <a:r>
              <a:rPr lang="ru-RU" dirty="0"/>
              <a:t>Зачем нужны регекспы?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7F198-D242-D6C1-745C-50B685F72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9200"/>
            <a:ext cx="6043247" cy="537930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Валидация данных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Номер телефона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E-mail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IP-</a:t>
            </a:r>
            <a:r>
              <a:rPr lang="ru-RU" dirty="0"/>
              <a:t>адрес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Номер банковской карты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Адрес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Паспортные данные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Доменные имена</a:t>
            </a:r>
          </a:p>
          <a:p>
            <a:pPr>
              <a:lnSpc>
                <a:spcPct val="120000"/>
              </a:lnSpc>
            </a:pPr>
            <a:r>
              <a:rPr lang="ru-RU" dirty="0"/>
              <a:t>Поиск / выделение фрагментов из текста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HTML-</a:t>
            </a:r>
            <a:r>
              <a:rPr lang="ru-RU" dirty="0"/>
              <a:t>теги / их атрибуты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Серийные номера устройств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MAC-</a:t>
            </a:r>
            <a:r>
              <a:rPr lang="ru-RU" dirty="0"/>
              <a:t>адреса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URL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903E783-51FE-65AB-BF65-CCE6D3400482}"/>
              </a:ext>
            </a:extLst>
          </p:cNvPr>
          <p:cNvSpPr txBox="1">
            <a:spLocks/>
          </p:cNvSpPr>
          <p:nvPr/>
        </p:nvSpPr>
        <p:spPr>
          <a:xfrm>
            <a:off x="7045568" y="1219199"/>
            <a:ext cx="4753707" cy="5379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Другие операции: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Замена текста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000" dirty="0"/>
              <a:t>+7</a:t>
            </a:r>
            <a:r>
              <a:rPr lang="en-US" sz="2000" dirty="0"/>
              <a:t>6663332222 →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r>
              <a:rPr lang="ru-RU" sz="2000" dirty="0"/>
              <a:t>+7</a:t>
            </a:r>
            <a:r>
              <a:rPr lang="en-US" sz="2000" dirty="0"/>
              <a:t>(666)3332222</a:t>
            </a:r>
            <a:endParaRPr lang="ru-RU" sz="2000" dirty="0"/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000" dirty="0"/>
              <a:t>Экранировать символы (для </a:t>
            </a:r>
            <a:r>
              <a:rPr lang="en-US" sz="2000" dirty="0"/>
              <a:t>SQL-</a:t>
            </a:r>
            <a:r>
              <a:rPr lang="ru-RU" sz="2000" dirty="0"/>
              <a:t>запроса или </a:t>
            </a:r>
            <a:r>
              <a:rPr lang="en-US" sz="2000" dirty="0"/>
              <a:t>shell</a:t>
            </a:r>
            <a:r>
              <a:rPr lang="ru-RU" sz="2000" dirty="0"/>
              <a:t>)</a:t>
            </a:r>
            <a:endParaRPr lang="en-US" sz="2000" dirty="0"/>
          </a:p>
          <a:p>
            <a:r>
              <a:rPr lang="en-US" sz="2400" dirty="0"/>
              <a:t>Split: </a:t>
            </a:r>
            <a:r>
              <a:rPr lang="ru-RU" sz="2400" dirty="0"/>
              <a:t>Разделить строку по </a:t>
            </a:r>
            <a:r>
              <a:rPr lang="en-US" sz="2400" dirty="0"/>
              <a:t>regex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483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C5661-2825-4469-7599-8DB579D1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r</a:t>
            </a:r>
            <a:r>
              <a:rPr lang="en-US" dirty="0"/>
              <a:t>-</a:t>
            </a:r>
            <a:r>
              <a:rPr lang="ru-RU" dirty="0"/>
              <a:t>строки</a:t>
            </a:r>
            <a:r>
              <a:rPr lang="en-US" dirty="0"/>
              <a:t> + </a:t>
            </a:r>
            <a:r>
              <a:rPr lang="ru-RU" dirty="0"/>
              <a:t>скомпилированные Р.В.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BCDB9-BBC3-B665-421E-B170B40C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709"/>
            <a:ext cx="10515600" cy="1434468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000" b="1" dirty="0"/>
              <a:t>import re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Для экранирования служебных символов в шаблонах поиска и замены используют два способа — обратный слэш 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ru-RU" sz="2000" dirty="0"/>
              <a:t> и «сырые» строки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r''</a:t>
            </a:r>
            <a:r>
              <a:rPr lang="en" sz="2000" dirty="0"/>
              <a:t>. </a:t>
            </a:r>
            <a:r>
              <a:rPr lang="ru-RU" sz="2000" dirty="0"/>
              <a:t>Второй метод предпочтительнее – он позволяет избежать нагромождения слэшей в шаблонах.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069D8-6A15-58A9-415C-B4EE5A0B5590}"/>
              </a:ext>
            </a:extLst>
          </p:cNvPr>
          <p:cNvSpPr txBox="1"/>
          <p:nvPr/>
        </p:nvSpPr>
        <p:spPr>
          <a:xfrm>
            <a:off x="838200" y="2831312"/>
            <a:ext cx="9857509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i="1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escape special characters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bmap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r-string</a:t>
            </a:r>
            <a:br>
              <a:rPr lang="en-US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D0B04-4EFF-38C8-050E-324630167F20}"/>
              </a:ext>
            </a:extLst>
          </p:cNvPr>
          <p:cNvSpPr txBox="1"/>
          <p:nvPr/>
        </p:nvSpPr>
        <p:spPr>
          <a:xfrm>
            <a:off x="838199" y="4360449"/>
            <a:ext cx="9857509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br>
              <a:rPr lang="ru-RU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Карта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 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 объект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bitmap - 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это разные вещи"</a:t>
            </a:r>
            <a:b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map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compile(r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\w*map"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re.ASCII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remap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\w*map"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b="1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i="1" dirty="0">
                <a:solidFill>
                  <a:srgbClr val="0070C0"/>
                </a:solidFill>
                <a:effectLst/>
                <a:latin typeface="Andale Mono" panose="020B0509000000000004" pitchFamily="49" charset="0"/>
              </a:rPr>
              <a:t>['map', 'bitmap']</a:t>
            </a:r>
          </a:p>
        </p:txBody>
      </p:sp>
    </p:spTree>
    <p:extLst>
      <p:ext uri="{BB962C8B-B14F-4D97-AF65-F5344CB8AC3E}">
        <p14:creationId xmlns:p14="http://schemas.microsoft.com/office/powerpoint/2010/main" val="1163712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D56B6-2A62-8B77-55AA-04CFF4EC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303"/>
            <a:ext cx="10515600" cy="807183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re.findall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8A30C-7CEC-FB83-164A-F48BB2E3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694"/>
            <a:ext cx="10515600" cy="1623975"/>
          </a:xfrm>
        </p:spPr>
        <p:txBody>
          <a:bodyPr/>
          <a:lstStyle/>
          <a:p>
            <a:pPr marL="0" indent="0"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findall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200" dirty="0"/>
              <a:t>Возвращает все неперекрывающиеся совпадения шаблона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" sz="2200" dirty="0"/>
              <a:t> </a:t>
            </a:r>
            <a:r>
              <a:rPr lang="ru-RU" sz="2200" dirty="0"/>
              <a:t>в строке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" sz="2200" dirty="0"/>
              <a:t> </a:t>
            </a:r>
            <a:r>
              <a:rPr lang="ru-RU" sz="2200" dirty="0"/>
              <a:t>в виде списка строк. Строка сканируется слева направо, и совпадения возвращаются в найденном порядке.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5FE0B-DF0D-A666-6260-F7021A792727}"/>
              </a:ext>
            </a:extLst>
          </p:cNvPr>
          <p:cNvSpPr txBox="1"/>
          <p:nvPr/>
        </p:nvSpPr>
        <p:spPr>
          <a:xfrm>
            <a:off x="838200" y="2981682"/>
            <a:ext cx="10596937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еда, беда, победа"</a:t>
            </a:r>
            <a:b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еда"</a:t>
            </a:r>
            <a:r>
              <a:rPr lang="ru-RU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['еда', 'еда', 'еда']</a:t>
            </a:r>
            <a:b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ru-RU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ASCII)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b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ru-RU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MULTILINE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DOTALL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['еда', 'беда', 'победа']</a:t>
            </a:r>
            <a:endParaRPr lang="en" sz="2000" i="1" noProof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60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07AED-11B2-ABD7-224A-F5BC6B44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37"/>
            <a:ext cx="10515600" cy="807183"/>
          </a:xfrm>
        </p:spPr>
        <p:txBody>
          <a:bodyPr/>
          <a:lstStyle/>
          <a:p>
            <a:r>
              <a:rPr lang="ru-RU" dirty="0"/>
              <a:t>Результат сохраняющих скобок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3DCE-2AD7-572A-6639-06186E11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615"/>
            <a:ext cx="10515600" cy="421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Применим сохраняющие скобки для вычленения конкретных интересующих частей Р.В.: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14312-EC24-565F-26E4-464A0556194F}"/>
              </a:ext>
            </a:extLst>
          </p:cNvPr>
          <p:cNvSpPr txBox="1"/>
          <p:nvPr/>
        </p:nvSpPr>
        <p:spPr>
          <a:xfrm>
            <a:off x="838200" y="1412437"/>
            <a:ext cx="10596937" cy="53245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"lat = 5, lon=7, a=5"</a:t>
            </a:r>
            <a:b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"(?:lat|lon)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['lat = 5', 'lon=7']</a:t>
            </a:r>
            <a:b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"(lat|lon)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['lat', 'lon']</a:t>
            </a:r>
            <a:br>
              <a:rPr lang="en-US" sz="2000" b="0" i="1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b="0" i="1" noProof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"((lat|lon)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+)"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[('lat = 5', 'lat'), ('lon=7', 'lon')]</a:t>
            </a:r>
            <a:br>
              <a:rPr lang="ru-RU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"(lat|lon)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+)"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[('lat', '5'), ('lon', '7')]</a:t>
            </a:r>
            <a:b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Картинка &lt;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img src='bg.jpg'&gt; 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 тексте&lt;/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p&gt;"</a:t>
            </a:r>
            <a:b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"&lt;img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+[^&gt;]*src=</a:t>
            </a:r>
            <a:r>
              <a:rPr lang="en" sz="2000" b="1" noProof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(.+?)</a:t>
            </a:r>
            <a:r>
              <a:rPr lang="en" sz="2000" b="1" noProof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['bg.jpg']</a:t>
            </a:r>
            <a:endParaRPr lang="en" sz="2000" i="1" noProof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70F024-1199-9BA1-1053-5FB9913C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412437"/>
            <a:ext cx="5257800" cy="83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2FB4445-2B1F-8B83-F2AE-0D84A29185C8}"/>
              </a:ext>
            </a:extLst>
          </p:cNvPr>
          <p:cNvCxnSpPr>
            <a:cxnSpLocks/>
          </p:cNvCxnSpPr>
          <p:nvPr/>
        </p:nvCxnSpPr>
        <p:spPr>
          <a:xfrm flipV="1">
            <a:off x="7883236" y="2242616"/>
            <a:ext cx="1661456" cy="1692075"/>
          </a:xfrm>
          <a:prstGeom prst="straightConnector1">
            <a:avLst/>
          </a:prstGeom>
          <a:ln w="222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51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E0F62-F67D-447C-C4F3-7DCAB80B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383"/>
            <a:ext cx="7955844" cy="807183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re.search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8FD8E8-8FE2-DF0F-F0A5-6F019E396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" y="1160323"/>
            <a:ext cx="8569378" cy="1490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Сканирует строку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sz="2000" dirty="0"/>
              <a:t> в поисках первого совпадения с шаблоном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ru-RU" sz="2000" dirty="0"/>
              <a:t> и возвращает соответствующий объект соответствия.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DC102-862D-6B5D-ED36-8A05DDFEB4B1}"/>
              </a:ext>
            </a:extLst>
          </p:cNvPr>
          <p:cNvSpPr txBox="1"/>
          <p:nvPr/>
        </p:nvSpPr>
        <p:spPr>
          <a:xfrm>
            <a:off x="697913" y="2741491"/>
            <a:ext cx="10861909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 lon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="40.8482"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lat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="52.6274"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 lon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="40.8559"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lat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="52.6361"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" i="1" noProof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i="1" noProof="1">
                <a:solidFill>
                  <a:srgbClr val="0020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line </a:t>
            </a:r>
            <a:r>
              <a:rPr lang="en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f: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match </a:t>
            </a:r>
            <a:r>
              <a:rPr lang="en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search(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"&lt;point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lon=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(?P&lt;lon&gt;[0-9.,]+)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 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lat=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(?P&lt;lat&gt;[0-9.,]+)</a:t>
            </a:r>
            <a:r>
              <a:rPr lang="en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match: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    print( match.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groupdict() )</a:t>
            </a:r>
            <a:b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Andale Mono" panose="020B0509000000000004" pitchFamily="49" charset="0"/>
              </a:rPr>
              <a:t>{'lon': '40.8482', 'lat': '52.6274'}</a:t>
            </a:r>
          </a:p>
          <a:p>
            <a:r>
              <a:rPr lang="en" i="1" noProof="1">
                <a:solidFill>
                  <a:schemeClr val="accent5">
                    <a:lumMod val="50000"/>
                  </a:schemeClr>
                </a:solidFill>
                <a:effectLst/>
                <a:latin typeface="Andale Mono" panose="020B0509000000000004" pitchFamily="49" charset="0"/>
              </a:rPr>
              <a:t># {'lon': '40.8559', 'lat': '52.6361'}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5B6C4-0CD6-B804-4242-256D0D1DC344}"/>
              </a:ext>
            </a:extLst>
          </p:cNvPr>
          <p:cNvSpPr txBox="1"/>
          <p:nvPr/>
        </p:nvSpPr>
        <p:spPr>
          <a:xfrm>
            <a:off x="9200445" y="157480"/>
            <a:ext cx="2812930" cy="24314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re.Match: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.group(group1, ...)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.groups()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groupdict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noProof="1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.start(group)</a:t>
            </a:r>
            <a:r>
              <a:rPr lang="en" sz="1900" b="0" u="sng" noProof="1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900" u="sng" noProof="1">
                <a:solidFill>
                  <a:srgbClr val="21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noProof="1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.end(group)</a:t>
            </a:r>
            <a:br>
              <a:rPr lang="en" sz="1900" b="0" noProof="1">
                <a:solidFill>
                  <a:srgbClr val="2125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.span(group)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1498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FCDE5-0886-A81D-81FA-03283E21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594"/>
            <a:ext cx="5184966" cy="807183"/>
          </a:xfrm>
        </p:spPr>
        <p:txBody>
          <a:bodyPr/>
          <a:lstStyle/>
          <a:p>
            <a:r>
              <a:rPr lang="ru-RU" dirty="0"/>
              <a:t>Объект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75A31-95DA-884A-D414-3164D023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988"/>
            <a:ext cx="10515600" cy="101655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Функции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re.search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re.fullmatch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re.finditer</a:t>
            </a:r>
            <a:r>
              <a:rPr lang="ru-RU" sz="2000" dirty="0"/>
              <a:t> и методы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regex.search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regex.match</a:t>
            </a:r>
            <a:r>
              <a:rPr lang="ru-RU" sz="2000" noProof="1"/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regex.fullmatch</a:t>
            </a:r>
            <a:r>
              <a:rPr lang="ru-RU" sz="2000" dirty="0"/>
              <a:t> возвращают объект 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-US" sz="2000" dirty="0"/>
              <a:t> (</a:t>
            </a:r>
            <a:r>
              <a:rPr lang="ru-RU" sz="2000" dirty="0"/>
              <a:t>или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2000" dirty="0"/>
              <a:t>, </a:t>
            </a:r>
            <a:r>
              <a:rPr lang="ru-RU" sz="2000" dirty="0"/>
              <a:t>если ничего не найдено</a:t>
            </a:r>
            <a:r>
              <a:rPr lang="en-US" sz="2000" dirty="0"/>
              <a:t>).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4798B-51EB-855D-EB9B-449BA0501BC8}"/>
              </a:ext>
            </a:extLst>
          </p:cNvPr>
          <p:cNvSpPr txBox="1"/>
          <p:nvPr/>
        </p:nvSpPr>
        <p:spPr>
          <a:xfrm>
            <a:off x="838200" y="2304655"/>
            <a:ext cx="10596937" cy="4401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&lt;font 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#CC0000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"&gt;'</a:t>
            </a:r>
            <a:b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'(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)="(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#[\da-fA-F]{6}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)"'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&lt;re.Match object; span=(6, 21), match='#CC0000'&gt;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'color="#CC0000"'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'color'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'#CC0000'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('color="#CC0000"', 'color', '#CC0000')</a:t>
            </a:r>
            <a:br>
              <a:rPr lang="en" sz="2000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groups()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('color', '#CC0000')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end(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(6, 11)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span(</a:t>
            </a:r>
            <a:r>
              <a:rPr lang="en" sz="2000" noProof="1">
                <a:solidFill>
                  <a:srgbClr val="FF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(6, 11)</a:t>
            </a:r>
            <a:b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endpos</a:t>
            </a:r>
            <a:r>
              <a:rPr lang="e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i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(0, 22)</a:t>
            </a:r>
            <a:br>
              <a:rPr lang="en" sz="2000" i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    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re.compile(r'(\w+)="(#[\da-fA-F]{6})"', re.UNICODE)</a:t>
            </a:r>
            <a:br>
              <a:rPr lang="en" sz="2000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'&lt;font color="#CC0000"&gt;'</a:t>
            </a:r>
            <a:endParaRPr lang="en" sz="20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F83238-0386-CF25-78A1-CD2A91708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34" y="23902"/>
            <a:ext cx="5184966" cy="114840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42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FCDE5-0886-A81D-81FA-03283E21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183"/>
          </a:xfrm>
        </p:spPr>
        <p:txBody>
          <a:bodyPr>
            <a:normAutofit/>
          </a:bodyPr>
          <a:lstStyle/>
          <a:p>
            <a:r>
              <a:rPr lang="ru-RU" dirty="0"/>
              <a:t>Объект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-US" noProof="1"/>
              <a:t>: </a:t>
            </a:r>
            <a:r>
              <a:rPr lang="ru-RU" noProof="1"/>
              <a:t>именованые группы</a:t>
            </a:r>
            <a:endParaRPr 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4798B-51EB-855D-EB9B-449BA0501BC8}"/>
              </a:ext>
            </a:extLst>
          </p:cNvPr>
          <p:cNvSpPr txBox="1"/>
          <p:nvPr/>
        </p:nvSpPr>
        <p:spPr>
          <a:xfrm>
            <a:off x="838200" y="2304655"/>
            <a:ext cx="10596937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&lt;font 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#CC0000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"&gt;'</a:t>
            </a:r>
            <a:b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search(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?P&lt;key&gt;</a:t>
            </a:r>
            <a:r>
              <a:rPr lang="en" sz="2000" noProof="1">
                <a:solidFill>
                  <a:srgbClr val="000099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)="(</a:t>
            </a:r>
            <a:r>
              <a:rPr lang="en" sz="2000" noProof="1">
                <a:solidFill>
                  <a:srgbClr val="483D8B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?P&lt;value&gt;</a:t>
            </a:r>
            <a:r>
              <a:rPr lang="en" sz="2000" noProof="1">
                <a:solidFill>
                  <a:srgbClr val="483D8B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.+?</a:t>
            </a:r>
            <a:r>
              <a:rPr lang="en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noProof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groupdict()           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{'key': 'color', 'value': '#CC0000'}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lastgroup                   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'value'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Здесь синтаксис:</a:t>
            </a:r>
          </a:p>
          <a:p>
            <a:pPr algn="l"/>
            <a:r>
              <a:rPr lang="en-US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g&lt;name&gt; - </a:t>
            </a:r>
            <a:r>
              <a:rPr lang="ru-RU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обращение к группе по имени;</a:t>
            </a:r>
          </a:p>
          <a:p>
            <a:pPr algn="l"/>
            <a:r>
              <a:rPr lang="en-US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b="0" i="1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\1, \2, … - обращение к группе по номеру.</a:t>
            </a:r>
          </a:p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expand(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\g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&lt;key&gt;: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\g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&lt;value&gt;"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'color:#CC0000'</a:t>
            </a:r>
          </a:p>
        </p:txBody>
      </p:sp>
    </p:spTree>
    <p:extLst>
      <p:ext uri="{BB962C8B-B14F-4D97-AF65-F5344CB8AC3E}">
        <p14:creationId xmlns:p14="http://schemas.microsoft.com/office/powerpoint/2010/main" val="4004815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89F1F-8BCD-D158-D6F4-328AA498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3"/>
            <a:ext cx="10515600" cy="807183"/>
          </a:xfrm>
        </p:spPr>
        <p:txBody>
          <a:bodyPr>
            <a:normAutofit/>
          </a:bodyPr>
          <a:lstStyle/>
          <a:p>
            <a:r>
              <a:rPr lang="ru-RU" dirty="0"/>
              <a:t>Функция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re.finditer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622DB-045E-E313-FAC9-F92F6180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375"/>
            <a:ext cx="10515600" cy="411653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"&lt;font color=#CC0000 bg=#ffffff&gt;"</a:t>
            </a:r>
            <a:b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attre = re.compile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"(?P&lt;key&gt;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+)=(?P&lt;value&gt;#[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a-fA-F]{6})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"')</a:t>
            </a:r>
            <a:br>
              <a:rPr lang="ru-RU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b="0" i="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.search(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attre</a:t>
            </a:r>
            <a:r>
              <a:rPr lang="en" sz="2000" b="0" i="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text)</a:t>
            </a:r>
            <a:br>
              <a:rPr lang="ru-RU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groups()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('color', '#CC0000')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match </a:t>
            </a:r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finditer(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groups())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('color', '#CC0000')</a:t>
            </a:r>
            <a:b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('bg', '#ffffff')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findall(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=</a:t>
            </a:r>
            <a:r>
              <a:rPr lang="en" sz="2000" b="1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[('color', '#CC0000'), ('bg', '#ffffff')]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20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80C6E-8B98-57FC-FFFF-50707EA38576}"/>
              </a:ext>
            </a:extLst>
          </p:cNvPr>
          <p:cNvSpPr txBox="1"/>
          <p:nvPr/>
        </p:nvSpPr>
        <p:spPr>
          <a:xfrm>
            <a:off x="838199" y="5822823"/>
            <a:ext cx="10515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/>
              <a:t>Недостаток последнего метода </a:t>
            </a:r>
            <a:r>
              <a:rPr lang="en-US" sz="2000" dirty="0"/>
              <a:t>—</a:t>
            </a:r>
            <a:r>
              <a:rPr lang="ru-RU" sz="2000" dirty="0"/>
              <a:t> ограниченность данных: здесь лишь список, тогда как два предыдущих метода возвращали объект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" sz="2000" dirty="0"/>
              <a:t>, </a:t>
            </a:r>
            <a:r>
              <a:rPr lang="ru-RU" sz="2000" dirty="0"/>
              <a:t>обладающий, богатым функционалом. Но, часто списка достаточно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445-D424-B95E-F87C-31982D04D3DA}"/>
              </a:ext>
            </a:extLst>
          </p:cNvPr>
          <p:cNvSpPr txBox="1"/>
          <p:nvPr/>
        </p:nvSpPr>
        <p:spPr>
          <a:xfrm>
            <a:off x="838199" y="1055509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finditer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751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BF8A6-2407-2836-1735-C593040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813"/>
            <a:ext cx="10515600" cy="807183"/>
          </a:xfrm>
        </p:spPr>
        <p:txBody>
          <a:bodyPr/>
          <a:lstStyle/>
          <a:p>
            <a:r>
              <a:rPr lang="ru-RU" dirty="0"/>
              <a:t>Функции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US" noProof="1"/>
              <a:t> /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re.full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006F8-F867-8004-8D1F-3EA54CFA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217"/>
            <a:ext cx="10515600" cy="19716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6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fullmatch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6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string, flags=0</a:t>
            </a:r>
            <a:r>
              <a:rPr lang="en" sz="26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6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 отличие от метода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search</a:t>
            </a:r>
            <a:r>
              <a:rPr lang="en" sz="2000" dirty="0"/>
              <a:t>, </a:t>
            </a:r>
            <a:r>
              <a:rPr lang="ru-RU" sz="2000" dirty="0"/>
              <a:t>который ищет совпадение шаблона в любом месте строки, метод </a:t>
            </a:r>
            <a:r>
              <a:rPr lang="en" sz="2000" dirty="0"/>
              <a:t>match </a:t>
            </a:r>
            <a:r>
              <a:rPr lang="ru-RU" sz="2000" dirty="0"/>
              <a:t>смотрим совпадение только вначале. Он возвращает объект совпадения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re.Match</a:t>
            </a:r>
            <a:r>
              <a:rPr lang="en" sz="2000" dirty="0"/>
              <a:t>, </a:t>
            </a:r>
            <a:r>
              <a:rPr lang="ru-RU" sz="2000" dirty="0"/>
              <a:t>либо значение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000" dirty="0"/>
              <a:t>, </a:t>
            </a:r>
            <a:r>
              <a:rPr lang="ru-RU" sz="2000" dirty="0"/>
              <a:t>если шаблон не был найден.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2333E-5518-72B8-33E7-34C1DEC8075B}"/>
              </a:ext>
            </a:extLst>
          </p:cNvPr>
          <p:cNvSpPr txBox="1"/>
          <p:nvPr/>
        </p:nvSpPr>
        <p:spPr>
          <a:xfrm>
            <a:off x="838200" y="3213433"/>
            <a:ext cx="10596937" cy="3477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\+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\(\d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\)\d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{3}-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{2}-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{2}"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"+7(123)456-78-90"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&lt;re.Match object; span=(0, 16), match='+7(123)456-78-90'&gt;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"!!+7(123)456-78-90"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None</a:t>
            </a:r>
            <a:b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"+7(123)456-78-90!!"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&lt;re.Match object; span=(0, 16), match='+7(123)456-78-90'&gt;</a:t>
            </a: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.full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phonere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"+7(123)456-78-90"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&lt;re.Match object; span=(0, 16), match='+7(123)456-78-90'&gt;</a:t>
            </a:r>
            <a:endParaRPr lang="en" sz="20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52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450C9-9134-1D19-B9A0-78972558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501"/>
            <a:ext cx="10515600" cy="807183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re.split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97C0D-8696-7167-59A6-AB78635A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327"/>
            <a:ext cx="10515600" cy="2434492"/>
          </a:xfrm>
        </p:spPr>
        <p:txBody>
          <a:bodyPr/>
          <a:lstStyle/>
          <a:p>
            <a:pPr marL="0" indent="0"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maxsplit=0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flags=0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Делит строку по появлению шаблона регулярного выражения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" sz="2000" dirty="0"/>
              <a:t> </a:t>
            </a:r>
            <a:r>
              <a:rPr lang="ru-RU" sz="2000" dirty="0"/>
              <a:t>и возвращает список получившихся подстрок.</a:t>
            </a:r>
            <a:br>
              <a:rPr lang="ru-RU" sz="2000" dirty="0"/>
            </a:b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Если в шаблоне используются сохраняющие скобки, то текст всех групп в шаблоне также возвращается как часть результирующего списка.</a:t>
            </a:r>
            <a:br>
              <a:rPr lang="ru-RU" sz="2000" dirty="0"/>
            </a:br>
            <a:r>
              <a:rPr lang="ru-RU" sz="2000" dirty="0"/>
              <a:t>Если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maxsplit</a:t>
            </a:r>
            <a:r>
              <a:rPr lang="en" sz="2000" dirty="0"/>
              <a:t> </a:t>
            </a:r>
            <a:r>
              <a:rPr lang="ru-RU" sz="2000" dirty="0"/>
              <a:t>отличен от нуля, происходит максимальное деление строки на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maxsplit</a:t>
            </a:r>
            <a:r>
              <a:rPr lang="en" sz="2000" dirty="0"/>
              <a:t> </a:t>
            </a:r>
            <a:r>
              <a:rPr lang="ru-RU" sz="2000" dirty="0"/>
              <a:t>частей, а остаток строки возвращается как последний элемент списка.</a:t>
            </a:r>
            <a:endParaRPr lang="en" sz="20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5A104-1618-9628-F381-9115CF2134CD}"/>
              </a:ext>
            </a:extLst>
          </p:cNvPr>
          <p:cNvSpPr txBox="1"/>
          <p:nvPr/>
        </p:nvSpPr>
        <p:spPr>
          <a:xfrm>
            <a:off x="849489" y="3505196"/>
            <a:ext cx="10596937" cy="3170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split(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'\W+'</a:t>
            </a:r>
            <a:r>
              <a:rPr lang="ru-RU" sz="2000" dirty="0">
                <a:solidFill>
                  <a:srgbClr val="66CC66"/>
                </a:solidFill>
                <a:effectLst/>
              </a:rPr>
              <a:t> </a:t>
            </a:r>
            <a:r>
              <a:rPr lang="ru-RU" sz="2000" dirty="0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Где, скажите мне, мои очки??!'</a:t>
            </a:r>
            <a:r>
              <a:rPr lang="ru-RU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0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-&gt; ['Где', 'скажите', 'мне', 'мои', 'очки', '']</a:t>
            </a:r>
            <a:br>
              <a:rPr lang="en-US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colstr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'| id   | int(11)   | NO  | PRI | NULL  | auto_increment |'</a:t>
            </a:r>
            <a:br>
              <a:rPr lang="en-US" sz="2000" b="0" i="0" noProof="1">
                <a:solidFill>
                  <a:srgbClr val="8E908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split(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'\s*\|\s*"</a:t>
            </a:r>
            <a:r>
              <a:rPr lang="ru-RU" sz="2000" dirty="0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colstr</a:t>
            </a: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2000" dirty="0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sz="20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sz="2000" dirty="0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-&gt; ['id', 'int(11)', 'NO', 'PRI', 'NULL', 'auto_increment']</a:t>
            </a:r>
            <a:br>
              <a:rPr lang="ru-RU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re.split</a:t>
            </a:r>
            <a:r>
              <a:rPr lang="en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 </a:t>
            </a:r>
            <a:r>
              <a:rPr lang="ru-RU" sz="2000" b="0" i="0" dirty="0">
                <a:solidFill>
                  <a:schemeClr val="accent5">
                    <a:lumMod val="50000"/>
                  </a:schemeClr>
                </a:solidFill>
                <a:effectLst/>
                <a:latin typeface="-apple-system"/>
              </a:rPr>
              <a:t>может добавлять тот кусок текста, по которому был разрез, в список частей</a:t>
            </a:r>
            <a:br>
              <a:rPr lang="ru-RU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split(</a:t>
            </a:r>
            <a:r>
              <a:rPr lang="en" sz="2000" noProof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'(\W+)', 'Words, words, words.'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['Words', ', ', 'words', ', ', 'words', '.', '']</a:t>
            </a:r>
            <a:endParaRPr lang="en" sz="20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866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703A1-3F09-26F5-B365-CFB562E5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368"/>
            <a:ext cx="10515600" cy="807183"/>
          </a:xfrm>
        </p:spPr>
        <p:txBody>
          <a:bodyPr/>
          <a:lstStyle/>
          <a:p>
            <a:r>
              <a:rPr lang="ru-RU" dirty="0"/>
              <a:t>Функции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-US" dirty="0"/>
              <a:t> /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re.subn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53B99-BDA3-EF37-5ACF-FD47B119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52"/>
            <a:ext cx="10515600" cy="2778804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i="1" noProof="1">
                <a:latin typeface="Consolas" panose="020B0609020204030204" pitchFamily="49" charset="0"/>
                <a:cs typeface="Consolas" panose="020B0609020204030204" pitchFamily="49" charset="0"/>
              </a:rPr>
              <a:t>pattern, repl, string, count=0, flags=0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re.</a:t>
            </a:r>
            <a:r>
              <a:rPr lang="en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subn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repl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count=0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b="0" i="1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flags=0</a:t>
            </a:r>
            <a:r>
              <a:rPr lang="en" sz="2400" b="0" i="0" noProof="1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400" b="0" i="0" noProof="1">
              <a:solidFill>
                <a:srgbClr val="22222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" sz="2000" noProof="1"/>
              <a:t> </a:t>
            </a:r>
            <a:r>
              <a:rPr lang="ru-RU" sz="2000" noProof="1"/>
              <a:t>— выполняет</a:t>
            </a:r>
            <a:r>
              <a:rPr lang="ru-RU" sz="2000" dirty="0"/>
              <a:t> замену в строке найденных совпадений строкой или результатом работы функции 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repl</a:t>
            </a:r>
            <a:r>
              <a:rPr lang="ru-RU" sz="2000" dirty="0"/>
              <a:t> и возвращает преобразованную строку.</a:t>
            </a:r>
            <a:br>
              <a:rPr lang="en" sz="2000" noProof="1"/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re.subn</a:t>
            </a:r>
            <a:r>
              <a:rPr lang="en" sz="2000" noProof="1"/>
              <a:t> </a:t>
            </a:r>
            <a:r>
              <a:rPr lang="ru-RU" sz="2000" noProof="1"/>
              <a:t>— </a:t>
            </a:r>
            <a:r>
              <a:rPr lang="ru-RU" sz="2000" dirty="0"/>
              <a:t>возвращает не только преобразованную строку, но и число произведенных замен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" sz="2000" noProof="1"/>
              <a:t>(new_string, number_of_subs_made)</a:t>
            </a:r>
            <a:endParaRPr lang="ru-RU" sz="2000" noProof="1"/>
          </a:p>
          <a:p>
            <a:pPr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noProof="1"/>
              <a:t>repl</a:t>
            </a:r>
            <a:r>
              <a:rPr lang="en" sz="2000" dirty="0"/>
              <a:t> </a:t>
            </a:r>
            <a:r>
              <a:rPr lang="ru-RU" sz="2000" dirty="0"/>
              <a:t>—</a:t>
            </a:r>
            <a:r>
              <a:rPr lang="en" sz="2000" dirty="0"/>
              <a:t> </a:t>
            </a:r>
            <a:r>
              <a:rPr lang="ru-RU" sz="2000" dirty="0"/>
              <a:t>строка или функция для замены найденного выражения;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/>
              <a:t>count </a:t>
            </a:r>
            <a:r>
              <a:rPr lang="ru-RU" sz="2000" dirty="0"/>
              <a:t>—</a:t>
            </a:r>
            <a:r>
              <a:rPr lang="en" sz="2000" dirty="0"/>
              <a:t> </a:t>
            </a:r>
            <a:r>
              <a:rPr lang="ru-RU" sz="2000" dirty="0"/>
              <a:t>максимальное число замен (если не указано, то неограниченно);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F5713-454A-88F4-3CCF-5274DB587D30}"/>
              </a:ext>
            </a:extLst>
          </p:cNvPr>
          <p:cNvSpPr txBox="1"/>
          <p:nvPr/>
        </p:nvSpPr>
        <p:spPr>
          <a:xfrm>
            <a:off x="939797" y="3883379"/>
            <a:ext cx="9999135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Москва Казань</a:t>
            </a:r>
            <a:r>
              <a:rPr lang="en-US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Тверь Самара"</a:t>
            </a:r>
            <a:br>
              <a:rPr lang="ru-RU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rx 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DC143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+)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*"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rx.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sub(rx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algn="l"/>
            <a:r>
              <a:rPr lang="en" sz="2000" noProof="1">
                <a:solidFill>
                  <a:srgbClr val="66CC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"&lt;option&gt;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\1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&lt;/option&gt;</a:t>
            </a:r>
            <a:r>
              <a:rPr lang="en" sz="20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" sz="20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20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&lt;option&gt;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Москва&lt;/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</a:p>
          <a:p>
            <a:pPr algn="l"/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&lt;option&gt;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Казань&lt;/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</a:p>
          <a:p>
            <a:pPr algn="l"/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&lt;option&gt;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Тверь&lt;/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</a:p>
          <a:p>
            <a:pPr algn="l"/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&lt;option&gt;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Самара&lt;/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</a:p>
        </p:txBody>
      </p:sp>
    </p:spTree>
    <p:extLst>
      <p:ext uri="{BB962C8B-B14F-4D97-AF65-F5344CB8AC3E}">
        <p14:creationId xmlns:p14="http://schemas.microsoft.com/office/powerpoint/2010/main" val="265722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84CEC-5A1E-10CF-2858-EBE4A471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4" y="363289"/>
            <a:ext cx="10515600" cy="807183"/>
          </a:xfrm>
        </p:spPr>
        <p:txBody>
          <a:bodyPr/>
          <a:lstStyle/>
          <a:p>
            <a:r>
              <a:rPr lang="ru-RU" dirty="0"/>
              <a:t>История регулярных выражений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B5B7C2-DD86-BDAB-B54C-19419023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4" y="1324707"/>
            <a:ext cx="4848455" cy="4991033"/>
          </a:xfrm>
        </p:spPr>
        <p:txBody>
          <a:bodyPr lIns="90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100" dirty="0"/>
              <a:t>Кен Томпсон встроил их в редактор </a:t>
            </a:r>
            <a:r>
              <a:rPr lang="en" sz="2100" dirty="0"/>
              <a:t>QED, </a:t>
            </a:r>
            <a:r>
              <a:rPr lang="ru-RU" sz="2100" dirty="0"/>
              <a:t>а затем — в редактор 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ed</a:t>
            </a:r>
            <a:r>
              <a:rPr lang="en" sz="2100" dirty="0"/>
              <a:t> </a:t>
            </a:r>
            <a:r>
              <a:rPr lang="ru-RU" sz="2100" dirty="0"/>
              <a:t>под </a:t>
            </a:r>
            <a:r>
              <a:rPr lang="en" sz="2100" dirty="0"/>
              <a:t>UNIX. </a:t>
            </a:r>
            <a:r>
              <a:rPr lang="ru-RU" sz="2100" dirty="0"/>
              <a:t>С этого времени регулярные выражения стали широко использоваться в </a:t>
            </a:r>
            <a:r>
              <a:rPr lang="en" sz="2100" dirty="0"/>
              <a:t>UNIX-</a:t>
            </a:r>
            <a:r>
              <a:rPr lang="ru-RU" sz="2100" dirty="0"/>
              <a:t>подобных утилитах, например в 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en" sz="2100" dirty="0"/>
              <a:t>, </a:t>
            </a:r>
            <a:r>
              <a:rPr lang="en" sz="2100" dirty="0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ru-RU" sz="2100" dirty="0"/>
              <a:t>,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grep</a:t>
            </a:r>
            <a:r>
              <a:rPr lang="en-US" sz="2100" dirty="0"/>
              <a:t> </a:t>
            </a:r>
            <a:r>
              <a:rPr lang="ru-RU" sz="2100" dirty="0"/>
              <a:t>и т.п.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100" dirty="0"/>
              <a:t>Максимальное развитие получили в языке </a:t>
            </a:r>
            <a:r>
              <a:rPr lang="en-US" sz="2100" dirty="0"/>
              <a:t>Perl.</a:t>
            </a:r>
            <a:endParaRPr lang="ru-RU" sz="21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100" dirty="0"/>
              <a:t>Библиотека </a:t>
            </a:r>
            <a:r>
              <a:rPr lang="en" sz="2100" dirty="0"/>
              <a:t>PCRE (Perl-compatible regular expressions — Perl-</a:t>
            </a:r>
            <a:r>
              <a:rPr lang="ru-RU" sz="2100" dirty="0"/>
              <a:t>совместимые регулярные выражения),</a:t>
            </a:r>
            <a:br>
              <a:rPr lang="en-US" sz="2100" dirty="0"/>
            </a:br>
            <a:r>
              <a:rPr lang="ru-RU" sz="2100" dirty="0"/>
              <a:t>используется во многих</a:t>
            </a:r>
            <a:br>
              <a:rPr lang="en-US" sz="2100" dirty="0"/>
            </a:br>
            <a:r>
              <a:rPr lang="ru-RU" sz="2100" dirty="0"/>
              <a:t>инструментах, таких как</a:t>
            </a:r>
            <a:br>
              <a:rPr lang="en-US" sz="2100" dirty="0"/>
            </a:br>
            <a:r>
              <a:rPr lang="en-US" sz="2100" dirty="0"/>
              <a:t>Perl, </a:t>
            </a:r>
            <a:r>
              <a:rPr lang="en" sz="2100" dirty="0"/>
              <a:t>PHP, Apache.</a:t>
            </a:r>
            <a:endParaRPr lang="ru-RU" sz="21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EFF1F8-81C2-24AA-A58F-D057EE526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212" y="1935108"/>
            <a:ext cx="5528975" cy="1105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5C92A2-F7E7-2530-130A-98500F7CDF06}"/>
              </a:ext>
            </a:extLst>
          </p:cNvPr>
          <p:cNvSpPr txBox="1"/>
          <p:nvPr/>
        </p:nvSpPr>
        <p:spPr>
          <a:xfrm>
            <a:off x="6030755" y="1424761"/>
            <a:ext cx="5471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TeX / LaTeX </a:t>
            </a:r>
            <a:r>
              <a:rPr lang="ru-RU" sz="2000" dirty="0"/>
              <a:t>подарил нам язык описания формул: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4DEC3F-69DE-DAE8-B9A0-8AA178FC8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754" y="2914956"/>
            <a:ext cx="5992846" cy="1731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525CF9-C68E-CD83-777C-3BF6D73FBE05}"/>
              </a:ext>
            </a:extLst>
          </p:cNvPr>
          <p:cNvSpPr txBox="1"/>
          <p:nvPr/>
        </p:nvSpPr>
        <p:spPr>
          <a:xfrm>
            <a:off x="6581554" y="4669111"/>
            <a:ext cx="496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Perl </a:t>
            </a:r>
            <a:r>
              <a:rPr lang="ru-RU" sz="2000" dirty="0"/>
              <a:t>подарил нам регулярные выражения: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F3C560C-BFD1-6663-7748-FF777B498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579" y="5204735"/>
            <a:ext cx="6756400" cy="1397000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C0CE854-AD39-BF54-284D-56D92C56A4AE}"/>
              </a:ext>
            </a:extLst>
          </p:cNvPr>
          <p:cNvCxnSpPr/>
          <p:nvPr/>
        </p:nvCxnSpPr>
        <p:spPr>
          <a:xfrm>
            <a:off x="5677786" y="1424761"/>
            <a:ext cx="0" cy="35087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589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60012-757C-A667-D547-FA294B56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11"/>
            <a:ext cx="10515600" cy="807183"/>
          </a:xfrm>
        </p:spPr>
        <p:txBody>
          <a:bodyPr/>
          <a:lstStyle/>
          <a:p>
            <a:r>
              <a:rPr lang="ru-RU" dirty="0"/>
              <a:t>Функции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-US" dirty="0"/>
              <a:t> /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re.subn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54767-4C96-F132-6D2F-48CD7155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3379"/>
            <a:ext cx="10515600" cy="271300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 arrive on 03/25/2018. So you are welcome after 04/01/2018."</a:t>
            </a:r>
            <a:br>
              <a:rPr lang="ru-RU" sz="19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900" noProof="1">
                <a:solidFill>
                  <a:srgbClr val="4D4D4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-US" sz="1900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r'(\d\d)/(\d\d)/(\d{4})', r'\2.\1.\3'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text))</a:t>
            </a:r>
            <a:br>
              <a:rPr lang="ru-RU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-&gt; </a:t>
            </a:r>
            <a:r>
              <a:rPr lang="en" sz="19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('We arrive on 25.03.2018. So you are welcome after 01.04.2018.', 2)</a:t>
            </a:r>
            <a:br>
              <a:rPr lang="en" sz="19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9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re.sub</a:t>
            </a: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solidFill>
                  <a:srgbClr val="4D4D4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r'(?P&lt;mm&gt;\d\d)/(?P&lt;dd&gt;\d\d)/(?P&lt;yyyy&gt;\d{4})'</a:t>
            </a: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r'\g&lt;dd&gt;.\g&lt;mm&gt;.\g&lt;yyyy&gt;'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text))</a:t>
            </a:r>
            <a:b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190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'We arrive on 25.03.2018. So you are welcome after 01.04.2018.'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79181-2CA8-005E-F867-CF50B19B13C7}"/>
              </a:ext>
            </a:extLst>
          </p:cNvPr>
          <p:cNvSpPr txBox="1"/>
          <p:nvPr/>
        </p:nvSpPr>
        <p:spPr>
          <a:xfrm>
            <a:off x="838200" y="888996"/>
            <a:ext cx="10515600" cy="3016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Москва Казань"</a:t>
            </a:r>
            <a:br>
              <a:rPr lang="ru-RU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replopt</a:t>
            </a:r>
            <a: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9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count; count +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solidFill>
                  <a:srgbClr val="FF4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900" b="1" noProof="1">
                <a:solidFill>
                  <a:srgbClr val="FF7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"&lt;opt val='{count}'&gt;{m.group(1)}&lt;/opt&gt;</a:t>
            </a:r>
            <a:r>
              <a:rPr lang="en" sz="1900" b="1" noProof="1">
                <a:solidFill>
                  <a:srgbClr val="00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" sz="1900" noProof="1">
                <a:solidFill>
                  <a:srgbClr val="483D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" sz="1900" i="1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900" i="1" noProof="1">
                <a:solidFill>
                  <a:srgbClr val="483D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rx.</a:t>
            </a:r>
            <a: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sub(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replopt</a:t>
            </a:r>
            <a:r>
              <a:rPr lang="en" sz="1900" noProof="1">
                <a:solidFill>
                  <a:srgbClr val="66CC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  <a: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9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&lt;option value='1'&gt;</a:t>
            </a:r>
            <a:r>
              <a:rPr lang="ru-RU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Москва&lt;/</a:t>
            </a: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  <a:br>
              <a:rPr lang="en" sz="19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&lt;option value='2'&gt;</a:t>
            </a:r>
            <a:r>
              <a:rPr lang="ru-RU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Казань&lt;/</a:t>
            </a:r>
            <a:r>
              <a:rPr lang="en" sz="1900" b="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option&gt;</a:t>
            </a:r>
            <a:endParaRPr lang="en" sz="1900" i="1" noProof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03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AFB5E-40E1-5970-4A5D-2A060F56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634"/>
            <a:ext cx="10515600" cy="696033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re.Regex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B787EBC-CF70-3BB0-6EF7-A8AE9BA54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90863"/>
              </p:ext>
            </p:extLst>
          </p:nvPr>
        </p:nvGraphicFramePr>
        <p:xfrm>
          <a:off x="214488" y="901371"/>
          <a:ext cx="11751733" cy="580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446">
                  <a:extLst>
                    <a:ext uri="{9D8B030D-6E8A-4147-A177-3AD203B41FA5}">
                      <a16:colId xmlns:a16="http://schemas.microsoft.com/office/drawing/2014/main" val="170588699"/>
                    </a:ext>
                  </a:extLst>
                </a:gridCol>
                <a:gridCol w="6107287">
                  <a:extLst>
                    <a:ext uri="{9D8B030D-6E8A-4147-A177-3AD203B41FA5}">
                      <a16:colId xmlns:a16="http://schemas.microsoft.com/office/drawing/2014/main" val="2701361442"/>
                    </a:ext>
                  </a:extLst>
                </a:gridCol>
              </a:tblGrid>
              <a:tr h="471558">
                <a:tc>
                  <a:txBody>
                    <a:bodyPr/>
                    <a:lstStyle/>
                    <a:p>
                      <a:pPr algn="ctr"/>
                      <a:r>
                        <a:rPr lang="ru-RU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Её смысл</a:t>
                      </a:r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015549"/>
                  </a:ext>
                </a:extLst>
              </a:tr>
              <a:tr h="659071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regex.search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первую строчку, подходящую под шаблон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43928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regex.match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regex.fullmatch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 шаблон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0871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regex.split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maxsplit=0 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Разделить строку 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подстрокам по шаблону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pattern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11003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regex.findall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непересекающиеся шаблоны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7599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regex.finditer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endpos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в строке 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выдаются </a:t>
                      </a:r>
                      <a:r>
                        <a:rPr lang="en" sz="2000" dirty="0"/>
                        <a:t>match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объекты);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03944"/>
                  </a:ext>
                </a:extLst>
              </a:tr>
              <a:tr h="767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regex.sub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repl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count=0 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b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</a:b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regex.subn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 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repl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 </a:t>
                      </a:r>
                      <a:r>
                        <a:rPr lang="en" sz="2000" b="0" i="1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count=0 </a:t>
                      </a:r>
                      <a:r>
                        <a:rPr lang="en" sz="2000" b="0" i="0" kern="1200" noProof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endParaRPr lang="en" sz="2000" noProof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en" sz="2000" dirty="0"/>
                        <a:t>string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непересекающиеся шаблоны на </a:t>
                      </a: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repl</a:t>
                      </a:r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48525"/>
                  </a:ext>
                </a:extLst>
              </a:tr>
              <a:tr h="355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regex matching flags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0528"/>
                  </a:ext>
                </a:extLst>
              </a:tr>
              <a:tr h="388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regex.groups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capturing groups in the pattern.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50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966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7DB86-0F33-D98B-B250-B4DDE0B7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32" y="98505"/>
            <a:ext cx="11488790" cy="514595"/>
          </a:xfrm>
        </p:spPr>
        <p:txBody>
          <a:bodyPr>
            <a:normAutofit fontScale="90000"/>
          </a:bodyPr>
          <a:lstStyle/>
          <a:p>
            <a:r>
              <a:rPr lang="en" dirty="0"/>
              <a:t>UTS #18: Unicode Regular Expressions</a:t>
            </a:r>
            <a:r>
              <a:rPr lang="ru-RU" dirty="0"/>
              <a:t>, модуль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8FA6C99-AFE7-722C-30EF-45EB38C4B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23032"/>
              </p:ext>
            </p:extLst>
          </p:nvPr>
        </p:nvGraphicFramePr>
        <p:xfrm>
          <a:off x="470328" y="689430"/>
          <a:ext cx="11170292" cy="465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587">
                  <a:extLst>
                    <a:ext uri="{9D8B030D-6E8A-4147-A177-3AD203B41FA5}">
                      <a16:colId xmlns:a16="http://schemas.microsoft.com/office/drawing/2014/main" val="2839428137"/>
                    </a:ext>
                  </a:extLst>
                </a:gridCol>
                <a:gridCol w="2383604">
                  <a:extLst>
                    <a:ext uri="{9D8B030D-6E8A-4147-A177-3AD203B41FA5}">
                      <a16:colId xmlns:a16="http://schemas.microsoft.com/office/drawing/2014/main" val="3820221512"/>
                    </a:ext>
                  </a:extLst>
                </a:gridCol>
                <a:gridCol w="7911101">
                  <a:extLst>
                    <a:ext uri="{9D8B030D-6E8A-4147-A177-3AD203B41FA5}">
                      <a16:colId xmlns:a16="http://schemas.microsoft.com/office/drawing/2014/main" val="564058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Кратко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Полная форма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Функциональность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9641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sz="1600" b="1" dirty="0"/>
                        <a:t>Буквы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5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\p{L}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\p{Letter}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любые буквы любого языка</a:t>
                      </a:r>
                      <a:endParaRPr lang="en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61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\p{Ll}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\p{Lowercase_Letter}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буквы нижнего регистра (строчные) из тех, что имеют прописной вариант написания</a:t>
                      </a:r>
                      <a:endParaRPr lang="en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8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\p{Lu}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\p{Uppercase_Letter}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буквы верхнего регистра (прописные) для тех, что имеют строчный вариант написания</a:t>
                      </a:r>
                      <a:endParaRPr lang="en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16606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Специальные символы</a:t>
                      </a:r>
                      <a:endParaRPr lang="ru-RU" sz="16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98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\p{M}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\p{Mark}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символы, вставленные для комбинирования с другими символами (например акценты, умляуты, оборачивающие скобки)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60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\p{Me}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 noProof="1">
                          <a:effectLst/>
                        </a:rPr>
                        <a:t>\p{Enclosing_Mark}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символы, которые оборачивают символ. Например круг, квадрат и т.п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25963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Пробелы и разделители</a:t>
                      </a:r>
                      <a:endParaRPr lang="ru-RU" sz="16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 dirty="0">
                          <a:effectLst/>
                        </a:rPr>
                        <a:t>\p{Z}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\p{Separator}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любые виды пробелов или невидимых разделителей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7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\p{Zs}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\p{Space_Separator}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пробельные символы, которые невидимы, но имеют ширину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69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600">
                          <a:effectLst/>
                        </a:rPr>
                        <a:t>\p{Zl}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600" noProof="1">
                          <a:effectLst/>
                        </a:rPr>
                        <a:t>\p{Line_Separator}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символ разделения в виде линии </a:t>
                      </a:r>
                      <a:r>
                        <a:rPr lang="en" sz="1600" dirty="0">
                          <a:effectLst/>
                        </a:rPr>
                        <a:t>U+2028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0552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B52087-FBD7-034E-E1B6-1A5285409BEE}"/>
              </a:ext>
            </a:extLst>
          </p:cNvPr>
          <p:cNvSpPr txBox="1"/>
          <p:nvPr/>
        </p:nvSpPr>
        <p:spPr>
          <a:xfrm>
            <a:off x="470328" y="5578867"/>
            <a:ext cx="10420279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noProof="1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regex</a:t>
            </a:r>
            <a:b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regex.findall(</a:t>
            </a:r>
            <a:r>
              <a:rPr lang="en" sz="2000" noProof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r'\p{Lu}'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2000" noProof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r"Hello World </a:t>
            </a:r>
            <a:r>
              <a:rPr lang="ru-RU" sz="2000" noProof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Привет Мир</a:t>
            </a:r>
            <a:r>
              <a:rPr lang="en" sz="2000" noProof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2000" i="1" noProof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 'W', '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ru-RU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</a:t>
            </a:r>
            <a:r>
              <a:rPr lang="en" sz="2000" i="1" noProof="1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452963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27E10-6533-6B6B-8EB4-10EF6639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8"/>
            <a:ext cx="10515600" cy="708768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64DB47-BB14-1695-E227-99F990A5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6"/>
            <a:ext cx="10825716" cy="5964863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Регулярные выражения — это очень мощный инструмент.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Однако, есть и подводные камни:</a:t>
            </a: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ru-RU" sz="2000" dirty="0"/>
              <a:t>Плохо написанные регулярные выражения работают медленно.</a:t>
            </a:r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ru-RU" sz="2000" dirty="0"/>
              <a:t>Зачастую сложно читать, особенно если регулярка написана не лично тобой пять минут назад.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ru-RU" sz="2000" dirty="0"/>
              <a:t>Используем флаг </a:t>
            </a:r>
            <a:r>
              <a:rPr lang="en-US" sz="2000" dirty="0"/>
              <a:t>VERBOSE </a:t>
            </a:r>
            <a:r>
              <a:rPr lang="ru-RU" sz="2000" dirty="0"/>
              <a:t>и форматируем </a:t>
            </a:r>
            <a:r>
              <a:rPr lang="en-US" sz="2000" dirty="0"/>
              <a:t>RE + </a:t>
            </a:r>
            <a:r>
              <a:rPr lang="ru-RU" sz="2000" dirty="0"/>
              <a:t>добавляем комментарии!</a:t>
            </a:r>
            <a:r>
              <a:rPr lang="en-US" sz="2000" dirty="0"/>
              <a:t>)</a:t>
            </a:r>
            <a:endParaRPr lang="ru-RU" sz="2000" dirty="0"/>
          </a:p>
          <a:p>
            <a:pPr>
              <a:lnSpc>
                <a:spcPct val="110000"/>
              </a:lnSpc>
              <a:spcBef>
                <a:spcPts val="700"/>
              </a:spcBef>
            </a:pPr>
            <a:r>
              <a:rPr lang="ru-RU" sz="2000" dirty="0"/>
              <a:t>Часто небольшое изменение задачи (того, что требуется найти) приводит к значительному изменению выражения.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Поэтому про регулярки часто говорят, что это </a:t>
            </a:r>
            <a:r>
              <a:rPr lang="en" sz="2000" b="1" dirty="0"/>
              <a:t>write only code</a:t>
            </a:r>
            <a:r>
              <a:rPr lang="en" sz="2000" dirty="0"/>
              <a:t> (</a:t>
            </a:r>
            <a:r>
              <a:rPr lang="ru-RU" sz="2000" dirty="0"/>
              <a:t>код, который только пишут с нуля, но не читают и не правят).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А также шутят: 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«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Некоторые люди, когда сталкиваются с проблемой, думают «Я знаю, я решу её с помощью регулярных выражений.» Теперь у них две проблемы.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»</a:t>
            </a:r>
            <a:endParaRPr lang="ru-RU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Вот пример </a:t>
            </a:r>
            <a:r>
              <a:rPr lang="en" sz="2000" dirty="0"/>
              <a:t>write-only </a:t>
            </a:r>
            <a:r>
              <a:rPr lang="ru-RU" sz="2000" dirty="0"/>
              <a:t>регулярки (для проверки валидности </a:t>
            </a:r>
            <a:r>
              <a:rPr lang="en" sz="2000" dirty="0"/>
              <a:t>e-mail </a:t>
            </a:r>
            <a:r>
              <a:rPr lang="ru-RU" sz="2000" dirty="0"/>
              <a:t>адреса):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(?:[</a:t>
            </a:r>
            <a:r>
              <a:rPr lang="en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a-z0-9!#$%&amp;'*+/=?^_`{|}~-]+(?:\.[a-z0-9!#$%&amp;'*+/=?^_`{|}~-]+)*|"(?:[\x01-\x08\x0b\x0c\x0e-\x1f\x21\x23-\x5b\x5d-\x7f]|\\[\x01-\x09\x0b\x0c\x0e-\x7f])*")@(?:(?:[a-z0-9](?:[a-z0-9-]*[a-z0-9])?\.)+[a-z0-9](?:[a-z0-9-]*[a-z0-9])?|\[(?:(?:25[0-5]| 2[0-4][0-9]|[01]?[0-9][0-9]?)\.){3}(?:25[0-5]|2[0-4][0-9]|[01]?[0-9][0-9]?|[a-z0-9-]*[a-z0-9]:(?:[\x01-\x08\x0b\x0c\x0e-\x1f\x21-\x5a\x53-\x7f]|\\[\x01-\x09\x0b\x0c\x0e-\x7f])+)\])</a:t>
            </a:r>
            <a:endParaRPr lang="ru-RU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45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E7EAC-E1CA-6405-B9C8-86DA459E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Документация и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8ED01C-2A1A-2AD6-7837-F4E4AE81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Оригинальная документация:</a:t>
            </a:r>
            <a:br>
              <a:rPr lang="en-US" dirty="0"/>
            </a:br>
            <a:r>
              <a:rPr lang="en" dirty="0">
                <a:hlinkClick r:id="rId2"/>
              </a:rPr>
              <a:t>https://docs.python.org/3/library/re.html</a:t>
            </a:r>
            <a:r>
              <a:rPr lang="en" dirty="0"/>
              <a:t>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Очень подробный и обстоятельный материал:</a:t>
            </a:r>
            <a:br>
              <a:rPr lang="en-US" dirty="0"/>
            </a:br>
            <a:r>
              <a:rPr lang="en" dirty="0">
                <a:hlinkClick r:id="rId3"/>
              </a:rPr>
              <a:t>https://www.regular-expressions.info/</a:t>
            </a:r>
            <a:r>
              <a:rPr lang="en" dirty="0"/>
              <a:t>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Разные сложные трюки и тонкости с примерами:</a:t>
            </a:r>
            <a:br>
              <a:rPr lang="en-US" dirty="0"/>
            </a:br>
            <a:r>
              <a:rPr lang="en" dirty="0">
                <a:hlinkClick r:id="rId4"/>
              </a:rPr>
              <a:t>http://www.rexegg.com/</a:t>
            </a:r>
            <a:r>
              <a:rPr lang="en" dirty="0"/>
              <a:t>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Он-лайн отладка регулярок</a:t>
            </a:r>
            <a:br>
              <a:rPr lang="en-US" dirty="0"/>
            </a:br>
            <a:r>
              <a:rPr lang="en" dirty="0">
                <a:hlinkClick r:id="rId5"/>
              </a:rPr>
              <a:t>https://regex101.com</a:t>
            </a:r>
            <a:r>
              <a:rPr lang="en" dirty="0"/>
              <a:t> (</a:t>
            </a:r>
            <a:r>
              <a:rPr lang="ru-RU" dirty="0"/>
              <a:t>не забудьте выбрать </a:t>
            </a:r>
            <a:r>
              <a:rPr lang="en" dirty="0"/>
              <a:t>Python</a:t>
            </a:r>
            <a:r>
              <a:rPr lang="ru-RU" dirty="0"/>
              <a:t>);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Он-лайн визуализация регулярок</a:t>
            </a:r>
            <a:br>
              <a:rPr lang="en-US" dirty="0"/>
            </a:br>
            <a:r>
              <a:rPr lang="en" dirty="0">
                <a:hlinkClick r:id="rId6"/>
              </a:rPr>
              <a:t>https://www.debuggex.com/</a:t>
            </a:r>
            <a:r>
              <a:rPr lang="en" dirty="0"/>
              <a:t> (</a:t>
            </a:r>
            <a:r>
              <a:rPr lang="ru-RU" dirty="0"/>
              <a:t>не забудьте выбрать </a:t>
            </a:r>
            <a:r>
              <a:rPr lang="en" dirty="0"/>
              <a:t>Python);</a:t>
            </a:r>
          </a:p>
        </p:txBody>
      </p:sp>
    </p:spTree>
    <p:extLst>
      <p:ext uri="{BB962C8B-B14F-4D97-AF65-F5344CB8AC3E}">
        <p14:creationId xmlns:p14="http://schemas.microsoft.com/office/powerpoint/2010/main" val="158256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6C701EE-3D3F-813C-5524-9FAA4FD0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1070"/>
          </a:xfrm>
        </p:spPr>
        <p:txBody>
          <a:bodyPr>
            <a:normAutofit/>
          </a:bodyPr>
          <a:lstStyle/>
          <a:p>
            <a:r>
              <a:rPr lang="ru-RU" sz="5400" dirty="0"/>
              <a:t>Синтаксис</a:t>
            </a:r>
            <a:r>
              <a:rPr lang="en-US" sz="5400" dirty="0"/>
              <a:t> / </a:t>
            </a:r>
            <a:r>
              <a:rPr lang="ru-RU" sz="5400" dirty="0"/>
              <a:t>язык</a:t>
            </a:r>
            <a:br>
              <a:rPr lang="ru-RU" sz="5400" dirty="0"/>
            </a:br>
            <a:r>
              <a:rPr lang="ru-RU" sz="5400" dirty="0"/>
              <a:t>регулярных выражений в </a:t>
            </a:r>
            <a:r>
              <a:rPr lang="en-US" sz="5400" dirty="0"/>
              <a:t>Python</a:t>
            </a:r>
            <a:endParaRPr lang="ru-RU" sz="5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3D6C7F-BA7C-2E4B-28B0-76F309E8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00809"/>
            <a:ext cx="10515600" cy="1500187"/>
          </a:xfrm>
        </p:spPr>
        <p:txBody>
          <a:bodyPr/>
          <a:lstStyle/>
          <a:p>
            <a:r>
              <a:rPr lang="ru-RU" dirty="0"/>
              <a:t>Символы и метасимволы</a:t>
            </a:r>
          </a:p>
        </p:txBody>
      </p:sp>
    </p:spTree>
    <p:extLst>
      <p:ext uri="{BB962C8B-B14F-4D97-AF65-F5344CB8AC3E}">
        <p14:creationId xmlns:p14="http://schemas.microsoft.com/office/powerpoint/2010/main" val="20034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2171B59-CAB0-816E-AABD-5676CEBD1891}"/>
              </a:ext>
            </a:extLst>
          </p:cNvPr>
          <p:cNvSpPr/>
          <p:nvPr/>
        </p:nvSpPr>
        <p:spPr>
          <a:xfrm>
            <a:off x="767311" y="4649972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B658E50-6761-CFE9-9F13-7C4799CD1864}"/>
              </a:ext>
            </a:extLst>
          </p:cNvPr>
          <p:cNvSpPr/>
          <p:nvPr/>
        </p:nvSpPr>
        <p:spPr>
          <a:xfrm>
            <a:off x="767311" y="2395861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290B7-448C-0A30-2AD2-D5D26CD412EF}"/>
              </a:ext>
            </a:extLst>
          </p:cNvPr>
          <p:cNvSpPr/>
          <p:nvPr/>
        </p:nvSpPr>
        <p:spPr>
          <a:xfrm>
            <a:off x="763769" y="148844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644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любые символы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21264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Любые символы (кроме </a:t>
            </a:r>
            <a:r>
              <a:rPr lang="en-US" sz="2200" dirty="0"/>
              <a:t>«</a:t>
            </a:r>
            <a:r>
              <a:rPr lang="en-US" sz="2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\.^$?+*{}[]()|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»</a:t>
            </a:r>
            <a:r>
              <a:rPr lang="ru-RU" sz="2200" dirty="0"/>
              <a:t>) —</a:t>
            </a:r>
            <a:br>
              <a:rPr lang="en-US" sz="2200" dirty="0"/>
            </a:br>
            <a:r>
              <a:rPr lang="ru-RU" sz="2200" dirty="0"/>
              <a:t>означают сами себя.</a:t>
            </a:r>
            <a:r>
              <a:rPr lang="en-US" sz="2200" dirty="0"/>
              <a:t> Case sensitive!</a:t>
            </a:r>
            <a:br>
              <a:rPr lang="ru-RU" sz="2100" dirty="0"/>
            </a:br>
            <a:endParaRPr lang="ru-RU" sz="21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200" y="1220421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мыла 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s012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508744" y="1216807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Мама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мыла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МЫЛА раму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x-x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012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3456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S012</a:t>
            </a:r>
            <a:endParaRPr lang="ru-RU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FEEE02DE-F265-691A-4F05-3CC06658D93D}"/>
              </a:ext>
            </a:extLst>
          </p:cNvPr>
          <p:cNvSpPr txBox="1">
            <a:spLocks/>
          </p:cNvSpPr>
          <p:nvPr/>
        </p:nvSpPr>
        <p:spPr>
          <a:xfrm>
            <a:off x="838200" y="2461164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\n \t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F4664-1A91-7BD2-2DE5-C35792F4C3C6}"/>
              </a:ext>
            </a:extLst>
          </p:cNvPr>
          <p:cNvSpPr txBox="1"/>
          <p:nvPr/>
        </p:nvSpPr>
        <p:spPr>
          <a:xfrm>
            <a:off x="3508744" y="246116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100" dirty="0"/>
              <a:t>Экранирование зарезервированного символа: </a:t>
            </a:r>
            <a:r>
              <a:rPr lang="en-US" sz="2100" dirty="0"/>
              <a:t>«</a:t>
            </a:r>
            <a:r>
              <a:rPr lang="en-US" sz="21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\.^$?+*{}[]()|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»</a:t>
            </a:r>
            <a:br>
              <a:rPr lang="ru-RU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100" dirty="0">
                <a:latin typeface="Lucida Console" panose="020B0609040504020204" pitchFamily="49" charset="0"/>
                <a:cs typeface="Consolas" panose="020B0609020204030204" pitchFamily="49" charset="0"/>
              </a:rPr>
              <a:t>\n</a:t>
            </a:r>
            <a:r>
              <a:rPr lang="en" sz="2100" dirty="0"/>
              <a:t> — </a:t>
            </a:r>
            <a:r>
              <a:rPr lang="ru-RU" sz="2100" dirty="0"/>
              <a:t>конец строки, </a:t>
            </a:r>
            <a:r>
              <a:rPr lang="ru-RU" sz="2100" dirty="0">
                <a:latin typeface="Lucida Console" panose="020B0609040504020204" pitchFamily="49" charset="0"/>
              </a:rPr>
              <a:t>\</a:t>
            </a:r>
            <a:r>
              <a:rPr lang="en" sz="2100" dirty="0">
                <a:latin typeface="Lucida Console" panose="020B0609040504020204" pitchFamily="49" charset="0"/>
              </a:rPr>
              <a:t>t</a:t>
            </a:r>
            <a:r>
              <a:rPr lang="en" sz="2100" dirty="0"/>
              <a:t> — </a:t>
            </a:r>
            <a:r>
              <a:rPr lang="ru-RU" sz="2100" dirty="0"/>
              <a:t>табуляция</a:t>
            </a:r>
          </a:p>
        </p:txBody>
      </p:sp>
      <p:sp>
        <p:nvSpPr>
          <p:cNvPr id="18" name="Объект 4">
            <a:extLst>
              <a:ext uri="{FF2B5EF4-FFF2-40B4-BE49-F238E27FC236}">
                <a16:creationId xmlns:a16="http://schemas.microsoft.com/office/drawing/2014/main" id="{15EC1AFD-265B-6D1F-5FF5-D2FD8207B854}"/>
              </a:ext>
            </a:extLst>
          </p:cNvPr>
          <p:cNvSpPr txBox="1">
            <a:spLocks/>
          </p:cNvSpPr>
          <p:nvPr/>
        </p:nvSpPr>
        <p:spPr>
          <a:xfrm>
            <a:off x="838200" y="3468941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\[\]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\.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CFC47C-F343-931B-6DDA-1394C5A63092}"/>
              </a:ext>
            </a:extLst>
          </p:cNvPr>
          <p:cNvSpPr txBox="1"/>
          <p:nvPr/>
        </p:nvSpPr>
        <p:spPr>
          <a:xfrm>
            <a:off x="3508744" y="3465327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Я предпочитаю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круглым скобкам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Всё кончено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Объект 4">
            <a:extLst>
              <a:ext uri="{FF2B5EF4-FFF2-40B4-BE49-F238E27FC236}">
                <a16:creationId xmlns:a16="http://schemas.microsoft.com/office/drawing/2014/main" id="{EE8267A9-E4C3-284E-8C34-F13630F9686A}"/>
              </a:ext>
            </a:extLst>
          </p:cNvPr>
          <p:cNvSpPr txBox="1">
            <a:spLocks/>
          </p:cNvSpPr>
          <p:nvPr/>
        </p:nvSpPr>
        <p:spPr>
          <a:xfrm>
            <a:off x="838200" y="472004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260BC-254C-729B-3EB9-D6F017AE69C3}"/>
              </a:ext>
            </a:extLst>
          </p:cNvPr>
          <p:cNvSpPr txBox="1"/>
          <p:nvPr/>
        </p:nvSpPr>
        <p:spPr>
          <a:xfrm>
            <a:off x="3508744" y="472004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Заменяет любой символ</a:t>
            </a:r>
            <a:br>
              <a:rPr lang="ru-RU" sz="2200" dirty="0"/>
            </a:br>
            <a:r>
              <a:rPr lang="en-US" sz="2200" dirty="0"/>
              <a:t>(</a:t>
            </a:r>
            <a:r>
              <a:rPr lang="ru-RU" sz="2200" dirty="0"/>
              <a:t>кроме перевода каретки</a:t>
            </a:r>
            <a:r>
              <a:rPr lang="en-US" sz="2200" dirty="0"/>
              <a:t>)</a:t>
            </a:r>
            <a:endParaRPr lang="ru-RU" sz="2200" dirty="0"/>
          </a:p>
        </p:txBody>
      </p:sp>
      <p:sp>
        <p:nvSpPr>
          <p:cNvPr id="26" name="Объект 4">
            <a:extLst>
              <a:ext uri="{FF2B5EF4-FFF2-40B4-BE49-F238E27FC236}">
                <a16:creationId xmlns:a16="http://schemas.microsoft.com/office/drawing/2014/main" id="{CD47AADD-0FD9-67E1-E79D-D8933697F5A5}"/>
              </a:ext>
            </a:extLst>
          </p:cNvPr>
          <p:cNvSpPr txBox="1">
            <a:spLocks/>
          </p:cNvSpPr>
          <p:nvPr/>
        </p:nvSpPr>
        <p:spPr>
          <a:xfrm>
            <a:off x="838200" y="5719849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ы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б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г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р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DF8B11-7137-CE29-D4D2-4B81475063B4}"/>
              </a:ext>
            </a:extLst>
          </p:cNvPr>
          <p:cNvSpPr txBox="1"/>
          <p:nvPr/>
        </p:nvSpPr>
        <p:spPr>
          <a:xfrm>
            <a:off x="3508744" y="5719848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Мама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мыла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раму</a:t>
            </a:r>
            <a:b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Я хочу стать 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блогер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ом с большой буквы!</a:t>
            </a:r>
          </a:p>
        </p:txBody>
      </p:sp>
    </p:spTree>
    <p:extLst>
      <p:ext uri="{BB962C8B-B14F-4D97-AF65-F5344CB8AC3E}">
        <p14:creationId xmlns:p14="http://schemas.microsoft.com/office/powerpoint/2010/main" val="373593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2371051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85048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4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948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Любая цифра</a:t>
            </a:r>
            <a:br>
              <a:rPr lang="ru-RU" sz="2200" dirty="0"/>
            </a:br>
            <a:r>
              <a:rPr lang="ru-RU" sz="2200" dirty="0"/>
              <a:t>(не только 0-9, но и любые цифры </a:t>
            </a:r>
            <a:r>
              <a:rPr lang="en-US" sz="2200" dirty="0"/>
              <a:t>Unicode)</a:t>
            </a:r>
            <a:br>
              <a:rPr lang="ru-RU" sz="2200" dirty="0"/>
            </a:br>
            <a:endParaRPr lang="ru-RU" sz="22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200" y="1167261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ru-RU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508744" y="1163647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١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٣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٥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٧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٩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١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٣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٥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٧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٩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2434034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243403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Любая буква, а также цифры и </a:t>
            </a:r>
            <a:r>
              <a:rPr lang="en-US" sz="2200" dirty="0"/>
              <a:t>«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200" dirty="0"/>
              <a:t>»</a:t>
            </a:r>
            <a:r>
              <a:rPr lang="ru-RU" sz="2200" dirty="0"/>
              <a:t>.</a:t>
            </a:r>
            <a:br>
              <a:rPr lang="ru-RU" sz="2200" dirty="0"/>
            </a:br>
            <a:r>
              <a:rPr lang="ru-RU" sz="2200" dirty="0"/>
              <a:t>В </a:t>
            </a:r>
            <a:r>
              <a:rPr lang="en-US" sz="2200" dirty="0"/>
              <a:t>ASCII </a:t>
            </a:r>
            <a:r>
              <a:rPr lang="ru-RU" sz="2200" dirty="0"/>
              <a:t>режиме — эквивалент</a:t>
            </a:r>
            <a:r>
              <a:rPr lang="en" sz="2200" dirty="0"/>
              <a:t> 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[a-zA-Z0-9_]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200" y="3433835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\w\w\w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\w\w\w-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508744" y="3433834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Год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f_3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qwe</a:t>
            </a:r>
            <a:r>
              <a:rPr lang="en" sz="2400" noProof="1"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-dfx-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щщ-</a:t>
            </a:r>
            <a:r>
              <a:rPr lang="ru-RU" sz="2400" noProof="1">
                <a:latin typeface="Consolas" panose="020B0609020204030204" pitchFamily="49" charset="0"/>
                <a:cs typeface="Consolas" panose="020B0609020204030204" pitchFamily="49" charset="0"/>
              </a:rPr>
              <a:t>, -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4_к-</a:t>
            </a:r>
            <a:endParaRPr lang="en" sz="24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B485EE8-8AF5-1EA9-BABB-E8EC39DD9E92}"/>
              </a:ext>
            </a:extLst>
          </p:cNvPr>
          <p:cNvSpPr/>
          <p:nvPr/>
        </p:nvSpPr>
        <p:spPr>
          <a:xfrm>
            <a:off x="767313" y="4692496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4">
            <a:extLst>
              <a:ext uri="{FF2B5EF4-FFF2-40B4-BE49-F238E27FC236}">
                <a16:creationId xmlns:a16="http://schemas.microsoft.com/office/drawing/2014/main" id="{4BFD5083-4669-0E19-135D-B02B62DF0D9D}"/>
              </a:ext>
            </a:extLst>
          </p:cNvPr>
          <p:cNvSpPr txBox="1">
            <a:spLocks/>
          </p:cNvSpPr>
          <p:nvPr/>
        </p:nvSpPr>
        <p:spPr>
          <a:xfrm>
            <a:off x="838200" y="4788679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6A9E21-12E1-7C48-20B8-C547328DAEFB}"/>
              </a:ext>
            </a:extLst>
          </p:cNvPr>
          <p:cNvSpPr txBox="1"/>
          <p:nvPr/>
        </p:nvSpPr>
        <p:spPr>
          <a:xfrm>
            <a:off x="3508744" y="4788678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Любой пробельный символ (пробел, табуляция, конец строки)</a:t>
            </a:r>
            <a:r>
              <a:rPr lang="en-US" sz="2200" dirty="0"/>
              <a:t>.</a:t>
            </a:r>
            <a:br>
              <a:rPr lang="ru-RU" sz="2200" dirty="0">
                <a:solidFill>
                  <a:srgbClr val="333333"/>
                </a:solidFill>
                <a:latin typeface="-apple-system"/>
              </a:rPr>
            </a:br>
            <a:r>
              <a:rPr lang="ru-RU" sz="2200" dirty="0"/>
              <a:t>Эквивалент </a:t>
            </a:r>
            <a:r>
              <a:rPr lang="en" sz="2200" dirty="0">
                <a:latin typeface="Consolas" panose="020B0609020204030204" pitchFamily="49" charset="0"/>
                <a:cs typeface="Consolas" panose="020B0609020204030204" pitchFamily="49" charset="0"/>
              </a:rPr>
              <a:t>[\f\n\r\t\v]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Объект 4">
            <a:extLst>
              <a:ext uri="{FF2B5EF4-FFF2-40B4-BE49-F238E27FC236}">
                <a16:creationId xmlns:a16="http://schemas.microsoft.com/office/drawing/2014/main" id="{5333E9BC-C8AE-59A6-5B89-14EB58DC22F2}"/>
              </a:ext>
            </a:extLst>
          </p:cNvPr>
          <p:cNvSpPr txBox="1">
            <a:spLocks/>
          </p:cNvSpPr>
          <p:nvPr/>
        </p:nvSpPr>
        <p:spPr>
          <a:xfrm>
            <a:off x="838200" y="5796456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бор\</a:t>
            </a:r>
            <a:r>
              <a:rPr lang="en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ru-RU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ода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49968-46D1-D49E-0905-92377EB177F0}"/>
              </a:ext>
            </a:extLst>
          </p:cNvPr>
          <p:cNvSpPr txBox="1"/>
          <p:nvPr/>
        </p:nvSpPr>
        <p:spPr>
          <a:xfrm>
            <a:off x="3508744" y="5792842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бор ода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борода, 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бор</a:t>
            </a:r>
            <a:r>
              <a:rPr lang="ru-RU" sz="2400" b="0" i="0" noProof="1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↵</a:t>
            </a:r>
            <a:r>
              <a:rPr lang="ru-RU" sz="24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ода</a:t>
            </a:r>
          </a:p>
        </p:txBody>
      </p:sp>
    </p:spTree>
    <p:extLst>
      <p:ext uri="{BB962C8B-B14F-4D97-AF65-F5344CB8AC3E}">
        <p14:creationId xmlns:p14="http://schemas.microsoft.com/office/powerpoint/2010/main" val="142923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2371051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85048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4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948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Всё кроме цифр. Противоположность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\d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199" y="1167261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>
                <a:solidFill>
                  <a:srgbClr val="333333"/>
                </a:solidFill>
                <a:latin typeface="Menlo" panose="020B0609030804020204" pitchFamily="49" charset="0"/>
                <a:cs typeface="Consolas" panose="020B0609020204030204" pitchFamily="49" charset="0"/>
              </a:rPr>
              <a:t>\d\d</a:t>
            </a:r>
            <a:r>
              <a:rPr lang="en" sz="2600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\D</a:t>
            </a:r>
            <a:r>
              <a:rPr lang="en-US" sz="2600" dirty="0">
                <a:solidFill>
                  <a:srgbClr val="333333"/>
                </a:solidFill>
                <a:latin typeface="Menlo" panose="020B0609030804020204" pitchFamily="49" charset="0"/>
                <a:cs typeface="Consolas" panose="020B0609020204030204" pitchFamily="49" charset="0"/>
              </a:rPr>
              <a:t>\d\d</a:t>
            </a: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К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12\D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806456" y="1163647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12-34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12356,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А33</a:t>
            </a:r>
            <a:b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К12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K13B, K123,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K12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ru-RU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2434034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\W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2434033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dirty="0"/>
              <a:t>Противоположность </a:t>
            </a:r>
            <a:r>
              <a:rPr lang="en-US" sz="2000" dirty="0"/>
              <a:t>\w.</a:t>
            </a:r>
            <a:br>
              <a:rPr lang="en-US" sz="2000" dirty="0"/>
            </a:br>
            <a:r>
              <a:rPr lang="ru-RU" sz="2000" dirty="0"/>
              <a:t>Любая не-буква</a:t>
            </a:r>
            <a:r>
              <a:rPr lang="en-US" sz="2000" dirty="0"/>
              <a:t> (</a:t>
            </a:r>
            <a:r>
              <a:rPr lang="ru-RU" sz="2000" dirty="0"/>
              <a:t>также не-цифра и не подчёркивание).</a:t>
            </a:r>
            <a:br>
              <a:rPr lang="en-US" sz="2000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В 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ASCII 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режиме — эквивалент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[^a-zA-Z0-9]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200" y="3433835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сом\</a:t>
            </a: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508744" y="3433834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сом!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сом?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B485EE8-8AF5-1EA9-BABB-E8EC39DD9E92}"/>
              </a:ext>
            </a:extLst>
          </p:cNvPr>
          <p:cNvSpPr/>
          <p:nvPr/>
        </p:nvSpPr>
        <p:spPr>
          <a:xfrm>
            <a:off x="767313" y="4692496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4">
            <a:extLst>
              <a:ext uri="{FF2B5EF4-FFF2-40B4-BE49-F238E27FC236}">
                <a16:creationId xmlns:a16="http://schemas.microsoft.com/office/drawing/2014/main" id="{4BFD5083-4669-0E19-135D-B02B62DF0D9D}"/>
              </a:ext>
            </a:extLst>
          </p:cNvPr>
          <p:cNvSpPr txBox="1">
            <a:spLocks/>
          </p:cNvSpPr>
          <p:nvPr/>
        </p:nvSpPr>
        <p:spPr>
          <a:xfrm>
            <a:off x="838200" y="4788679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6A9E21-12E1-7C48-20B8-C547328DAEFB}"/>
              </a:ext>
            </a:extLst>
          </p:cNvPr>
          <p:cNvSpPr txBox="1"/>
          <p:nvPr/>
        </p:nvSpPr>
        <p:spPr>
          <a:xfrm>
            <a:off x="3508744" y="4788678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200" dirty="0"/>
              <a:t>Любой непробельный символ. Противоположность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\s</a:t>
            </a:r>
            <a:endParaRPr lang="ru-RU" sz="2200" dirty="0"/>
          </a:p>
        </p:txBody>
      </p:sp>
      <p:sp>
        <p:nvSpPr>
          <p:cNvPr id="22" name="Объект 4">
            <a:extLst>
              <a:ext uri="{FF2B5EF4-FFF2-40B4-BE49-F238E27FC236}">
                <a16:creationId xmlns:a16="http://schemas.microsoft.com/office/drawing/2014/main" id="{5333E9BC-C8AE-59A6-5B89-14EB58DC22F2}"/>
              </a:ext>
            </a:extLst>
          </p:cNvPr>
          <p:cNvSpPr txBox="1">
            <a:spLocks/>
          </p:cNvSpPr>
          <p:nvPr/>
        </p:nvSpPr>
        <p:spPr>
          <a:xfrm>
            <a:off x="838200" y="5796456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\S123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49968-46D1-D49E-0905-92377EB177F0}"/>
              </a:ext>
            </a:extLst>
          </p:cNvPr>
          <p:cNvSpPr txBox="1"/>
          <p:nvPr/>
        </p:nvSpPr>
        <p:spPr>
          <a:xfrm>
            <a:off x="3508744" y="5792842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X123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я123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!123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456, 1 + 123456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83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0407F0D-A857-5BFA-6616-38EEB8ABF772}"/>
              </a:ext>
            </a:extLst>
          </p:cNvPr>
          <p:cNvSpPr/>
          <p:nvPr/>
        </p:nvSpPr>
        <p:spPr>
          <a:xfrm>
            <a:off x="763769" y="3753285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8B73C9-5C41-1E60-A3A2-6FE50F064307}"/>
              </a:ext>
            </a:extLst>
          </p:cNvPr>
          <p:cNvSpPr/>
          <p:nvPr/>
        </p:nvSpPr>
        <p:spPr>
          <a:xfrm>
            <a:off x="763769" y="1467282"/>
            <a:ext cx="10793820" cy="20733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D9CAF6-E904-D112-F9C4-944C4F7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18"/>
            <a:ext cx="2574850" cy="92332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\b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CA278-6D25-CA05-1D9F-9E8EA79EC94D}"/>
              </a:ext>
            </a:extLst>
          </p:cNvPr>
          <p:cNvSpPr txBox="1"/>
          <p:nvPr/>
        </p:nvSpPr>
        <p:spPr>
          <a:xfrm>
            <a:off x="3508744" y="154171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46800">
            <a:noAutofit/>
          </a:bodyPr>
          <a:lstStyle/>
          <a:p>
            <a:r>
              <a:rPr lang="ru-RU" sz="2000" dirty="0"/>
              <a:t>Граница слова (начало или конец слова):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-apple-system"/>
              </a:rPr>
              <a:t>слева пусто или не-буква, справа буква и наоборот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Метасимвол "нулевой длины" — соответствует позиции, а не символу.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081D3CC6-15F8-F664-83F4-25C6BF5F10FF}"/>
              </a:ext>
            </a:extLst>
          </p:cNvPr>
          <p:cNvSpPr txBox="1">
            <a:spLocks/>
          </p:cNvSpPr>
          <p:nvPr/>
        </p:nvSpPr>
        <p:spPr>
          <a:xfrm>
            <a:off x="838199" y="2549495"/>
            <a:ext cx="2894715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ru-RU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C719A-B3AB-9922-89B1-389EEB7E3D7E}"/>
              </a:ext>
            </a:extLst>
          </p:cNvPr>
          <p:cNvSpPr txBox="1"/>
          <p:nvPr/>
        </p:nvSpPr>
        <p:spPr>
          <a:xfrm>
            <a:off x="3806456" y="2545881"/>
            <a:ext cx="767759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перевал, Перевалка,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ы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endParaRPr lang="ru-RU" sz="2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9FD823C0-E011-D2D1-21D7-C953FD276D93}"/>
              </a:ext>
            </a:extLst>
          </p:cNvPr>
          <p:cNvSpPr txBox="1">
            <a:spLocks/>
          </p:cNvSpPr>
          <p:nvPr/>
        </p:nvSpPr>
        <p:spPr>
          <a:xfrm>
            <a:off x="838200" y="3816268"/>
            <a:ext cx="2574850" cy="923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55FB-2471-B893-C4C2-60E75CA3468C}"/>
              </a:ext>
            </a:extLst>
          </p:cNvPr>
          <p:cNvSpPr txBox="1"/>
          <p:nvPr/>
        </p:nvSpPr>
        <p:spPr>
          <a:xfrm>
            <a:off x="3508744" y="3816267"/>
            <a:ext cx="7975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000" b="0" i="0" dirty="0">
                <a:solidFill>
                  <a:srgbClr val="333333"/>
                </a:solidFill>
                <a:effectLst/>
              </a:rPr>
              <a:t>Не граница слова: либо и слева, и справа буквы,</a:t>
            </a:r>
            <a:br>
              <a:rPr lang="ru-RU" sz="2000" dirty="0"/>
            </a:br>
            <a:r>
              <a:rPr lang="ru-RU" sz="2000" b="0" i="0" dirty="0">
                <a:solidFill>
                  <a:srgbClr val="333333"/>
                </a:solidFill>
                <a:effectLst/>
              </a:rPr>
              <a:t>либо и слева, и справа НЕ буквы.</a:t>
            </a:r>
            <a:endParaRPr lang="ru-RU" dirty="0">
              <a:cs typeface="Consolas" panose="020B0609020204030204" pitchFamily="49" charset="0"/>
            </a:endParaRP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05CDF903-1E7C-4BA9-3601-F3DF3D480195}"/>
              </a:ext>
            </a:extLst>
          </p:cNvPr>
          <p:cNvSpPr txBox="1">
            <a:spLocks/>
          </p:cNvSpPr>
          <p:nvPr/>
        </p:nvSpPr>
        <p:spPr>
          <a:xfrm>
            <a:off x="838200" y="4816069"/>
            <a:ext cx="2574850" cy="923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br>
              <a:rPr lang="ru-RU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e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\B</a:t>
            </a:r>
            <a:r>
              <a:rPr lang="ru-RU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AB15E-C724-8A2D-16D3-DACF60976B5B}"/>
              </a:ext>
            </a:extLst>
          </p:cNvPr>
          <p:cNvSpPr txBox="1"/>
          <p:nvPr/>
        </p:nvSpPr>
        <p:spPr>
          <a:xfrm>
            <a:off x="3508744" y="4816068"/>
            <a:ext cx="797530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пере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, вал, Пере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ка</a:t>
            </a:r>
            <a:b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перевал, вал, Пере</a:t>
            </a:r>
            <a:r>
              <a:rPr lang="ru-RU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вал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22DE9-91CD-3D48-D1F3-D31B03F0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68"/>
            <a:ext cx="10515600" cy="708768"/>
          </a:xfrm>
        </p:spPr>
        <p:txBody>
          <a:bodyPr/>
          <a:lstStyle/>
          <a:p>
            <a:r>
              <a:rPr lang="ru-RU" dirty="0"/>
              <a:t>Метасимволы, соответствующие позиции</a:t>
            </a:r>
          </a:p>
        </p:txBody>
      </p:sp>
    </p:spTree>
    <p:extLst>
      <p:ext uri="{BB962C8B-B14F-4D97-AF65-F5344CB8AC3E}">
        <p14:creationId xmlns:p14="http://schemas.microsoft.com/office/powerpoint/2010/main" val="3262969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13058</TotalTime>
  <Words>5899</Words>
  <Application>Microsoft Macintosh PowerPoint</Application>
  <PresentationFormat>Широкоэкранный</PresentationFormat>
  <Paragraphs>416</Paragraphs>
  <Slides>44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7" baseType="lpstr">
      <vt:lpstr>-apple-system</vt:lpstr>
      <vt:lpstr>Andale Mono</vt:lpstr>
      <vt:lpstr>Arial</vt:lpstr>
      <vt:lpstr>Calibri</vt:lpstr>
      <vt:lpstr>Calibri Light</vt:lpstr>
      <vt:lpstr>Consolas</vt:lpstr>
      <vt:lpstr>Linux Libertine</vt:lpstr>
      <vt:lpstr>Lucida Console</vt:lpstr>
      <vt:lpstr>Lucida Grande</vt:lpstr>
      <vt:lpstr>Menlo</vt:lpstr>
      <vt:lpstr>Roboto</vt:lpstr>
      <vt:lpstr>Yandex Sans Display Light</vt:lpstr>
      <vt:lpstr>Тема Office</vt:lpstr>
      <vt:lpstr>Регулярные Выражения Regular Expressions</vt:lpstr>
      <vt:lpstr>Что такое регулярные выражения?</vt:lpstr>
      <vt:lpstr>Зачем нужны регекспы?</vt:lpstr>
      <vt:lpstr>История регулярных выражений</vt:lpstr>
      <vt:lpstr>Синтаксис / язык регулярных выражений в Python</vt:lpstr>
      <vt:lpstr>Презентация PowerPoint</vt:lpstr>
      <vt:lpstr>Презентация PowerPoint</vt:lpstr>
      <vt:lpstr>Презентация PowerPoint</vt:lpstr>
      <vt:lpstr>Метасимволы, соответствующие позиции</vt:lpstr>
      <vt:lpstr>Метасимволы, соответствующие позиции</vt:lpstr>
      <vt:lpstr>Метасимволы, соответствующие позиции</vt:lpstr>
      <vt:lpstr>Наборы / множества</vt:lpstr>
      <vt:lpstr>Квантификаторы</vt:lpstr>
      <vt:lpstr>Квантификаторы</vt:lpstr>
      <vt:lpstr>Жадные / нежадные квантификаторы</vt:lpstr>
      <vt:lpstr>Группировки / или</vt:lpstr>
      <vt:lpstr>Группы / сохраняющие скобки</vt:lpstr>
      <vt:lpstr>Lookahead / Lookbehind (просмотр вперёд / назад)</vt:lpstr>
      <vt:lpstr>Флаги</vt:lpstr>
      <vt:lpstr>Флаг VERBOSE</vt:lpstr>
      <vt:lpstr>Переключение флагов внутри regexp</vt:lpstr>
      <vt:lpstr>Примеры регулярных выражений</vt:lpstr>
      <vt:lpstr>Язык регулярных выражений</vt:lpstr>
      <vt:lpstr>regex101.com</vt:lpstr>
      <vt:lpstr>Пример визуализации рег. выражений</vt:lpstr>
      <vt:lpstr>«Степень параноидальности» RegExp</vt:lpstr>
      <vt:lpstr>Date Validation — paranoic level 99</vt:lpstr>
      <vt:lpstr>Как пользоваться регулярными выражениями в Python</vt:lpstr>
      <vt:lpstr>Функции модуля re</vt:lpstr>
      <vt:lpstr>r-строки + скомпилированные Р.В.</vt:lpstr>
      <vt:lpstr>Функция re.findall</vt:lpstr>
      <vt:lpstr>Результат сохраняющих скобок</vt:lpstr>
      <vt:lpstr>Функция re.search</vt:lpstr>
      <vt:lpstr>Объект re.Match</vt:lpstr>
      <vt:lpstr>Объект re.Match: именованые группы</vt:lpstr>
      <vt:lpstr>Функция re.finditer</vt:lpstr>
      <vt:lpstr>Функции re.match / re.fullmatch</vt:lpstr>
      <vt:lpstr>Функция re.split</vt:lpstr>
      <vt:lpstr>Функции re.sub / re.subn</vt:lpstr>
      <vt:lpstr>Функции re.sub / re.subn</vt:lpstr>
      <vt:lpstr>Класс re.Regex</vt:lpstr>
      <vt:lpstr>UTS #18: Unicode Regular Expressions, модуль regex</vt:lpstr>
      <vt:lpstr>Выводы</vt:lpstr>
      <vt:lpstr>Документация и 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Регулярные Выражения Regular Expressions</dc:title>
  <dc:creator>Валерий Студенников</dc:creator>
  <cp:lastModifiedBy>Валерий Студенников</cp:lastModifiedBy>
  <cp:revision>17</cp:revision>
  <dcterms:created xsi:type="dcterms:W3CDTF">2023-10-12T15:01:54Z</dcterms:created>
  <dcterms:modified xsi:type="dcterms:W3CDTF">2023-10-31T08:57:40Z</dcterms:modified>
</cp:coreProperties>
</file>