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2" r:id="rId6"/>
    <p:sldId id="265" r:id="rId7"/>
    <p:sldId id="276" r:id="rId8"/>
    <p:sldId id="269" r:id="rId9"/>
    <p:sldId id="267" r:id="rId10"/>
    <p:sldId id="279" r:id="rId11"/>
    <p:sldId id="280" r:id="rId12"/>
    <p:sldId id="281" r:id="rId13"/>
    <p:sldId id="272" r:id="rId14"/>
    <p:sldId id="270" r:id="rId15"/>
    <p:sldId id="282" r:id="rId16"/>
    <p:sldId id="283" r:id="rId17"/>
    <p:sldId id="278" r:id="rId18"/>
    <p:sldId id="277" r:id="rId19"/>
    <p:sldId id="271" r:id="rId20"/>
    <p:sldId id="273" r:id="rId21"/>
    <p:sldId id="274" r:id="rId22"/>
    <p:sldId id="266" r:id="rId23"/>
    <p:sldId id="261" r:id="rId24"/>
    <p:sldId id="27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87191"/>
  </p:normalViewPr>
  <p:slideViewPr>
    <p:cSldViewPr snapToGrid="0">
      <p:cViewPr>
        <p:scale>
          <a:sx n="231" d="100"/>
          <a:sy n="231" d="100"/>
        </p:scale>
        <p:origin x="-632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7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6BFD625-BAB8-BCB2-44BA-6BCBC295C0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E411FA-E31E-A277-F2A5-B9D62C1BF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BC79-E6E7-334E-BA04-2131A5D47E3C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8538A7-843F-99DF-A643-59FE495FCB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A652A0-5613-6417-8A80-77BD01A3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B7DC0-83DE-1048-B883-033BD8654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08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B1F8B-8324-A845-AB86-BCBFA0687F43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EBDF6-1938-7745-81F1-156D0A0C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rt.com/en/unicode/category/M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mpart.com/en/unicode/category/M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EBDF6-1938-7745-81F1-156D0A0C4B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8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EBDF6-1938-7745-81F1-156D0A0C4B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78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4000" indent="-144000"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M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/ </a:t>
            </a: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Mark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–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символ, предназначенный для сочетания с другим символом.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44000" indent="-144000"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Mn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/ </a:t>
            </a:r>
            <a:r>
              <a:rPr lang="en" b="1" i="0" noProof="1">
                <a:solidFill>
                  <a:srgbClr val="333333"/>
                </a:solidFill>
                <a:effectLst/>
                <a:latin typeface="-apple-system"/>
              </a:rPr>
              <a:t>Non_Spacing_Mark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–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символ, предназначенный для сочетания с другим символом, не занимая дополнительного места (например, ударения, умляуты и т.д.). 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*</a:t>
            </a:r>
            <a:endParaRPr lang="en-US" b="0" i="0" u="none" strike="noStrike" dirty="0">
              <a:solidFill>
                <a:srgbClr val="333333"/>
              </a:solidFill>
              <a:effectLst/>
              <a:latin typeface="-apple-system"/>
            </a:endParaRPr>
          </a:p>
          <a:p>
            <a:pPr marL="144000" indent="-144000"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Mc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/ </a:t>
            </a:r>
            <a:r>
              <a:rPr lang="en" b="1" i="0" noProof="1">
                <a:solidFill>
                  <a:srgbClr val="333333"/>
                </a:solidFill>
                <a:effectLst/>
                <a:latin typeface="-apple-system"/>
              </a:rPr>
              <a:t>Spacing_Combining_Mark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–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символ, предназначенный для сочетания с другим символом, занимающий дополнительное место (как знаки гласных во многих восточных языках).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44000" indent="-144000" algn="l">
              <a:buFont typeface="Arial" panose="020B0604020202020204" pitchFamily="34" charset="0"/>
              <a:buChar char="•"/>
            </a:pPr>
            <a:r>
              <a:rPr lang="en" b="1" i="0" noProof="1">
                <a:solidFill>
                  <a:srgbClr val="333333"/>
                </a:solidFill>
                <a:effectLst/>
                <a:latin typeface="-apple-system"/>
              </a:rPr>
              <a:t>Me</a:t>
            </a:r>
            <a:r>
              <a:rPr lang="en" b="0" i="0" noProof="1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noProof="1">
                <a:solidFill>
                  <a:srgbClr val="333333"/>
                </a:solidFill>
                <a:effectLst/>
                <a:latin typeface="-apple-system"/>
              </a:rPr>
              <a:t>/ </a:t>
            </a:r>
            <a:r>
              <a:rPr lang="en" b="1" i="0" noProof="1">
                <a:solidFill>
                  <a:srgbClr val="333333"/>
                </a:solidFill>
                <a:effectLst/>
                <a:latin typeface="-apple-system"/>
              </a:rPr>
              <a:t>Enclosing_Mark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–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символ, который окружает символ, с которым он сочетается (круг, квадрат и т.д.). 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4"/>
              </a:rPr>
              <a:t>*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EBDF6-1938-7745-81F1-156D0A0C4B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5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20A66-FCAA-F0D6-3646-18559EA74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B4AE92-CB38-6B23-A742-8E4411893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24B1-B244-672C-1261-06E713AA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95ECE-9017-4A88-E77E-7357E9BE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87BBC-8289-38D9-F09E-14EB52AE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A9850-C236-E927-4E14-1B84404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D74A14-CB14-8633-F96C-5E7142324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FD9E9-F9D9-C11C-8191-F172666F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FB604-C031-75A4-625B-A0B61290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02922-3F5C-AAB8-0910-C238E4C0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4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9FF2A9-7B24-76CA-C02A-2AF7D309F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643CAA-2F0A-0EE5-01BD-F7EBCB9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73030-9D95-5AD3-F14A-9F121895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FFFBD-A039-452B-32EF-DCB54149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0F508-D5D0-857B-F6C8-571303DE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0CB05-6C8D-C9D4-E520-DEE3511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556FD-CCF8-507B-4DD2-7437F5B6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D22DE7-89C1-59CF-0B07-3425070B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257DE-0569-D6DF-FE1A-81F712FB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C8E6D-9320-BE96-DA72-0F3926D9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6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82AE-CEDE-8F5B-58E8-D5B86A34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ECBA5E-A8D6-C245-BB92-B6FBBCED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1040C9-8D80-22FF-8D14-5802B237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0BDE6-C0D0-C527-F461-02201146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2DCE3-A5C4-7E2F-EE60-4C6DB994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CE8D3-BA8B-5644-2AC1-544EAA31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82C85-1F77-9735-9B75-8741FD70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B5A089-DEC1-FD24-1BAD-938096CA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45E8D7-742A-BE8C-9D3E-D2239219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649894-C320-2606-B878-FB064BB6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042E4-8D87-7DF6-957D-1D036449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E3888-AC0B-21A6-7B31-8355AC50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F60536-9AAC-E765-8009-CBC1A1A2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4DFA51-983E-DCF6-9B84-9FC6C9307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FA637F-517C-8FBA-4F1E-A8482F1FB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7CDEC5-9E56-385B-8C2F-2AF9C1A96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242CAC-AF7F-9F00-30F3-7D9D1F99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741FA4-44F4-0AFF-33EE-F72C2A8B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4A6651-C8FE-3BC3-88A8-D10CE157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94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8A936-BD81-F20D-FC28-3C51E89D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86BD3E-BDE4-23CB-0A57-184ED92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764A6-E685-35E7-3715-031CCB6A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9E8648-AEE8-5326-CC8D-1C332594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8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744D34-44E6-E13F-83E3-6E4740C0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72EE88-E8A6-D78B-C9C9-208247A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8DD3DB-943B-8F0B-8A84-916ECD0A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F0288-4780-AE24-C8A5-A231C19D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D02B7-B5BD-B2F4-7976-DC30EA63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93D061-C452-2BBF-2101-E80BDAE9D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C1A644-9C2B-639D-5F9D-10A5EAF5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0098D-C274-04F8-A5DF-C7967159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42578C-991A-7C1E-51A9-72867463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4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CB71-BFFB-11F9-E7F9-F9FBD5F3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01D9E9-78D1-6FC2-B73B-5A2AD1F7B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6F1F90-D826-095E-EF74-96B080D4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F3812-8A1B-4B0B-09C4-ECE83AF3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C71AA0-00A9-996B-A88A-29804C01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5BFAF8-5CAE-A74F-226C-C77CD974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2C0BF-F947-9367-4537-C8B291B0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9D0367-9D90-2EC1-60CD-4DCE8E8C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540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9053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mojipedia.org/woman-in-motorized-wheelchair-dark-skin-to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t.com/en/unicode/block/U+0080" TargetMode="External"/><Relationship Id="rId7" Type="http://schemas.openxmlformats.org/officeDocument/2006/relationships/hyperlink" Target="https://www.compart.com/en/unicode/combining/0" TargetMode="External"/><Relationship Id="rId2" Type="http://schemas.openxmlformats.org/officeDocument/2006/relationships/hyperlink" Target="https://www.compart.com/en/unicode/plane/U+0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art.com/en/unicode/bidiclass/ON" TargetMode="External"/><Relationship Id="rId5" Type="http://schemas.openxmlformats.org/officeDocument/2006/relationships/hyperlink" Target="https://www.compart.com/en/unicode/category/So" TargetMode="External"/><Relationship Id="rId4" Type="http://schemas.openxmlformats.org/officeDocument/2006/relationships/hyperlink" Target="https://www.compart.com/en/unicode/scripts/Zyy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unebook.dev/ru/docs/python/library/unicodedata#id3" TargetMode="External"/><Relationship Id="rId2" Type="http://schemas.openxmlformats.org/officeDocument/2006/relationships/hyperlink" Target="https://runebook.dev/ru/docs/python/library/exceptions#KeyErr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nebook.dev/ru/docs/python/library/unicodedata#id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unicode.or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031" y="1909767"/>
            <a:ext cx="5708693" cy="1992864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/>
                </a:solidFill>
              </a:rPr>
              <a:t>Uni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</a:rPr>
              <a:t>code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641" y="4623798"/>
            <a:ext cx="2774347" cy="461963"/>
          </a:xfrm>
        </p:spPr>
        <p:txBody>
          <a:bodyPr>
            <a:normAutofit fontScale="92500"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117708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80FB91-5818-9652-BC83-F1D3F5CFA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473" y="2067629"/>
            <a:ext cx="2774347" cy="33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D3681-C7C7-C1B7-031B-618F0836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Плоскости / </a:t>
            </a:r>
            <a:r>
              <a:rPr lang="en-US" dirty="0"/>
              <a:t>Planes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B2E6-8709-A2F7-0B15-4AEBA6A5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524"/>
            <a:ext cx="10515600" cy="554501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Кодовое пространство разбито на 17 плоскостей (</a:t>
            </a:r>
            <a:r>
              <a:rPr lang="en" dirty="0"/>
              <a:t>planes) </a:t>
            </a:r>
            <a:r>
              <a:rPr lang="ru-RU" dirty="0"/>
              <a:t>по 2</a:t>
            </a:r>
            <a:r>
              <a:rPr lang="ru-RU" baseline="30000" dirty="0"/>
              <a:t>16</a:t>
            </a:r>
            <a:r>
              <a:rPr lang="ru-RU" dirty="0"/>
              <a:t> (65 536) символов.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</a:rPr>
              <a:t>plane 0</a:t>
            </a:r>
            <a:r>
              <a:rPr lang="en" dirty="0"/>
              <a:t>: (U+0000 – U+FFFF) </a:t>
            </a:r>
            <a:r>
              <a:rPr lang="ru-RU" dirty="0"/>
              <a:t>— Базовая многоязыковая плоскость (</a:t>
            </a:r>
            <a:r>
              <a:rPr lang="en" i="1" dirty="0">
                <a:solidFill>
                  <a:schemeClr val="accent6">
                    <a:lumMod val="50000"/>
                  </a:schemeClr>
                </a:solidFill>
              </a:rPr>
              <a:t>Basic Multilingual Plane, BMP</a:t>
            </a:r>
            <a:r>
              <a:rPr lang="en" dirty="0"/>
              <a:t>)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dirty="0"/>
              <a:t>содержит символы наиболее употребительных письменностей.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Остальные плоскости — дополнительные (</a:t>
            </a:r>
            <a:r>
              <a:rPr lang="en" i="1" dirty="0"/>
              <a:t>Supplementary</a:t>
            </a:r>
            <a:r>
              <a:rPr lang="en" dirty="0"/>
              <a:t>):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</a:rPr>
              <a:t>plane 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" dirty="0"/>
              <a:t>: (U+10000 – U+1FFFF)</a:t>
            </a:r>
            <a:r>
              <a:rPr lang="ru-RU" dirty="0"/>
              <a:t> — Дополнительная многоязыковая плоскость (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Supplementary Multilingual Plane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SMP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" dirty="0"/>
              <a:t>: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dirty="0"/>
              <a:t>для исторических письменностей </a:t>
            </a:r>
            <a:r>
              <a:rPr lang="en-US" dirty="0"/>
              <a:t>+ </a:t>
            </a:r>
            <a:r>
              <a:rPr lang="ru-RU" dirty="0"/>
              <a:t>Эмодзи</a:t>
            </a:r>
            <a:r>
              <a:rPr lang="en-US" dirty="0"/>
              <a:t> 😀😁😂</a:t>
            </a:r>
            <a:endParaRPr lang="ru-RU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</a:rPr>
              <a:t>plane 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" dirty="0"/>
              <a:t>: (U+</a:t>
            </a:r>
            <a:r>
              <a:rPr lang="ru-RU" dirty="0"/>
              <a:t>2</a:t>
            </a:r>
            <a:r>
              <a:rPr lang="en" dirty="0"/>
              <a:t>0000 – U+</a:t>
            </a:r>
            <a:r>
              <a:rPr lang="ru-RU" dirty="0"/>
              <a:t>2</a:t>
            </a:r>
            <a:r>
              <a:rPr lang="en" dirty="0"/>
              <a:t>FFFF)</a:t>
            </a:r>
            <a:r>
              <a:rPr lang="ru-RU" dirty="0"/>
              <a:t> — Дополнительная идеографическая плоскость</a:t>
            </a:r>
            <a:r>
              <a:rPr lang="en-US" dirty="0"/>
              <a:t> (</a:t>
            </a:r>
            <a:r>
              <a:rPr lang="en" b="0" i="0" dirty="0">
                <a:solidFill>
                  <a:schemeClr val="accent6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Supplementary Ideographic Plane, SID)</a:t>
            </a:r>
            <a:r>
              <a:rPr lang="en" dirty="0"/>
              <a:t>: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dirty="0"/>
              <a:t>для редко используемых иероглифов китайского письма (</a:t>
            </a:r>
            <a:r>
              <a:rPr lang="en-US" dirty="0"/>
              <a:t>CJK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остальные плоскости</a:t>
            </a:r>
            <a:r>
              <a:rPr lang="ru-RU" dirty="0"/>
              <a:t> — зарезервированы / не используются / почти не используются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39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1CCB4-E3FC-C1AF-01F1-2635DBE9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50540" cy="713398"/>
          </a:xfrm>
        </p:spPr>
        <p:txBody>
          <a:bodyPr>
            <a:normAutofit/>
          </a:bodyPr>
          <a:lstStyle/>
          <a:p>
            <a:r>
              <a:rPr lang="ru-RU" dirty="0"/>
              <a:t>Блоки</a:t>
            </a:r>
            <a:r>
              <a:rPr lang="en-US" dirty="0"/>
              <a:t> Unicode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987A5-432D-EBAC-8AAF-D48F7D2B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19200"/>
            <a:ext cx="6642370" cy="537615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Блок (</a:t>
            </a:r>
            <a:r>
              <a:rPr lang="en" dirty="0"/>
              <a:t>block) — </a:t>
            </a:r>
            <a:r>
              <a:rPr lang="ru-RU" dirty="0"/>
              <a:t>непрерывный диапазон кодовых позиций </a:t>
            </a:r>
            <a:r>
              <a:rPr lang="en-US" dirty="0"/>
              <a:t>Unicode.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Названия блоков уникальны, блоки не дублируются и не пересекаются.</a:t>
            </a: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Они имеют начальную кодовую позицию в формате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nnn0</a:t>
            </a:r>
            <a:r>
              <a:rPr lang="en" dirty="0"/>
              <a:t> </a:t>
            </a:r>
            <a:r>
              <a:rPr lang="ru-RU" dirty="0"/>
              <a:t>и конечную кодовую позицию в формате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nnnF</a:t>
            </a:r>
            <a:r>
              <a:rPr lang="en" dirty="0"/>
              <a:t>.</a:t>
            </a:r>
            <a:br>
              <a:rPr lang="en" dirty="0"/>
            </a:br>
            <a:r>
              <a:rPr lang="ru-RU" dirty="0"/>
              <a:t>Размер блока является числом, кратным 16 и не превосходящим 65 536 (размер плоскости). Блок может включать зарезервированные и несимвольные кодовые позиции.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sz="2900" dirty="0"/>
              <a:t>Unicode</a:t>
            </a:r>
            <a:r>
              <a:rPr lang="ru-RU" sz="2900" dirty="0"/>
              <a:t> 15.0 содержит 327 блоков:</a:t>
            </a:r>
          </a:p>
          <a:p>
            <a:pPr algn="l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900" dirty="0"/>
              <a:t>164 в плоскости 0, </a:t>
            </a:r>
            <a:r>
              <a:rPr lang="en" sz="2900" dirty="0"/>
              <a:t>BMP;</a:t>
            </a:r>
          </a:p>
          <a:p>
            <a:pPr algn="l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2900" dirty="0"/>
              <a:t>151 </a:t>
            </a:r>
            <a:r>
              <a:rPr lang="ru-RU" sz="2900" dirty="0"/>
              <a:t>в плоскости 1, </a:t>
            </a:r>
            <a:r>
              <a:rPr lang="en" sz="2900" dirty="0"/>
              <a:t>SMP;</a:t>
            </a:r>
          </a:p>
          <a:p>
            <a:pPr algn="l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2900" dirty="0"/>
              <a:t>6 </a:t>
            </a:r>
            <a:r>
              <a:rPr lang="ru-RU" sz="2900" dirty="0"/>
              <a:t>в плоскости 2, </a:t>
            </a:r>
            <a:r>
              <a:rPr lang="en" sz="2900" dirty="0"/>
              <a:t>SIP;</a:t>
            </a:r>
          </a:p>
          <a:p>
            <a:pPr algn="l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2900" dirty="0"/>
              <a:t>2 </a:t>
            </a:r>
            <a:r>
              <a:rPr lang="ru-RU" sz="2900" dirty="0"/>
              <a:t>в плоскости 3, </a:t>
            </a:r>
            <a:r>
              <a:rPr lang="en" sz="2900" dirty="0"/>
              <a:t>TIP;</a:t>
            </a:r>
          </a:p>
          <a:p>
            <a:pPr algn="l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2900" dirty="0"/>
              <a:t>2 </a:t>
            </a:r>
            <a:r>
              <a:rPr lang="ru-RU" sz="2900" dirty="0"/>
              <a:t>в плоскости 14, </a:t>
            </a:r>
            <a:r>
              <a:rPr lang="en" sz="2900" dirty="0"/>
              <a:t>SSP;</a:t>
            </a:r>
          </a:p>
          <a:p>
            <a:pPr algn="l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900" dirty="0"/>
              <a:t>по одному в плоскостях 15 и 16, </a:t>
            </a:r>
            <a:r>
              <a:rPr lang="en" sz="2900" dirty="0"/>
              <a:t>S PUA.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04296C-C8CD-EAA8-40C8-1A855CA3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74" y="888498"/>
            <a:ext cx="4563226" cy="577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73A54-B258-4867-9F29-BE6C3CF884BD}"/>
              </a:ext>
            </a:extLst>
          </p:cNvPr>
          <p:cNvSpPr txBox="1"/>
          <p:nvPr/>
        </p:nvSpPr>
        <p:spPr>
          <a:xfrm>
            <a:off x="7587574" y="365126"/>
            <a:ext cx="447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 блоков из </a:t>
            </a:r>
            <a:r>
              <a:rPr lang="en" dirty="0"/>
              <a:t>Basic Multilingual Plane</a:t>
            </a:r>
            <a:r>
              <a:rPr lang="ru-RU" dirty="0"/>
              <a:t>: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6950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A0515-3A54-5A1E-26A8-21C58866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31" y="179984"/>
            <a:ext cx="6051116" cy="713398"/>
          </a:xfrm>
        </p:spPr>
        <p:txBody>
          <a:bodyPr/>
          <a:lstStyle/>
          <a:p>
            <a:r>
              <a:rPr lang="ru-RU" dirty="0"/>
              <a:t>Письменности </a:t>
            </a:r>
            <a:r>
              <a:rPr lang="en-US" dirty="0"/>
              <a:t>(Scripts)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67B7E-E44E-F240-14C7-F061004E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29" y="944219"/>
            <a:ext cx="6051117" cy="71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Unicode 15.1</a:t>
            </a:r>
            <a:r>
              <a:rPr lang="en" sz="2000" dirty="0"/>
              <a:t>:  194 </a:t>
            </a:r>
            <a:r>
              <a:rPr lang="ru-RU" sz="2000" dirty="0"/>
              <a:t>письменности.</a:t>
            </a:r>
            <a:br>
              <a:rPr lang="en-US" sz="2000" dirty="0"/>
            </a:br>
            <a:r>
              <a:rPr lang="en" sz="2000" dirty="0"/>
              <a:t>ISO 15924 — </a:t>
            </a:r>
            <a:r>
              <a:rPr lang="ru-RU" sz="2000" dirty="0"/>
              <a:t>коды для обозначения письменности.</a:t>
            </a:r>
            <a:endParaRPr lang="en" sz="2000" dirty="0"/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AE074B7-64AB-29B2-1B2D-B8B9C27E7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26042"/>
              </p:ext>
            </p:extLst>
          </p:nvPr>
        </p:nvGraphicFramePr>
        <p:xfrm>
          <a:off x="7301500" y="104977"/>
          <a:ext cx="4546947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035">
                  <a:extLst>
                    <a:ext uri="{9D8B030D-6E8A-4147-A177-3AD203B41FA5}">
                      <a16:colId xmlns:a16="http://schemas.microsoft.com/office/drawing/2014/main" val="1631033781"/>
                    </a:ext>
                  </a:extLst>
                </a:gridCol>
                <a:gridCol w="2943617">
                  <a:extLst>
                    <a:ext uri="{9D8B030D-6E8A-4147-A177-3AD203B41FA5}">
                      <a16:colId xmlns:a16="http://schemas.microsoft.com/office/drawing/2014/main" val="1376599309"/>
                    </a:ext>
                  </a:extLst>
                </a:gridCol>
                <a:gridCol w="864295">
                  <a:extLst>
                    <a:ext uri="{9D8B030D-6E8A-4147-A177-3AD203B41FA5}">
                      <a16:colId xmlns:a16="http://schemas.microsoft.com/office/drawing/2014/main" val="2485559632"/>
                    </a:ext>
                  </a:extLst>
                </a:gridCol>
              </a:tblGrid>
              <a:tr h="249427">
                <a:tc>
                  <a:txBody>
                    <a:bodyPr/>
                    <a:lstStyle/>
                    <a:p>
                      <a:pPr algn="ctr" fontAlgn="b"/>
                      <a:r>
                        <a:rPr lang="en" dirty="0"/>
                        <a:t>Key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dirty="0"/>
                        <a:t>Name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dirty="0"/>
                        <a:t>Chars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165273324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Hani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dirty="0"/>
                        <a:t>Han (Hanzi Kanji Hanja)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94204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2206933222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Hang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dirty="0"/>
                        <a:t>Hangul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11739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2874083215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Zyyy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dirty="0"/>
                        <a:t>Undetermined script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8087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2186522026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Tang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Tangut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6914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1583741761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Latn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Latin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1374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2680126915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Arab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Arabic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1291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1479254161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Xsux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Cuneiform Sumero-Akkadian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1234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3793125432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Yiii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Yi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1220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2561145740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Egyp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Egyptian hieroglyphs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1080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3387876243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Cans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dirty="0"/>
                        <a:t>Canadian Aboriginal Syllabics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710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2194047629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Sgnw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SignWriting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672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3228126317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Bamu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Bamum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657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1455106025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Hluw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Anatolian Hieroglyphs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583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2166660091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Zinh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Code for inherited script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573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1407836816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Grek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Greek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518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4188091183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Ethi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Ethiopic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495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1015971088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Kits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Khitan small script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471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2606842379"/>
                  </a:ext>
                </a:extLst>
              </a:tr>
              <a:tr h="249427">
                <a:tc>
                  <a:txBody>
                    <a:bodyPr/>
                    <a:lstStyle/>
                    <a:p>
                      <a:pPr algn="l" fontAlgn="b"/>
                      <a:r>
                        <a:rPr lang="en" noProof="1"/>
                        <a:t>Cyrl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/>
                        <a:t>Cyrillic</a:t>
                      </a:r>
                    </a:p>
                  </a:txBody>
                  <a:tcPr marL="72000" marR="7200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dirty="0"/>
                        <a:t>443</a:t>
                      </a:r>
                    </a:p>
                  </a:txBody>
                  <a:tcPr marL="72000" marR="72000" marT="0" marB="0" anchor="b"/>
                </a:tc>
                <a:extLst>
                  <a:ext uri="{0D108BD9-81ED-4DB2-BD59-A6C34878D82A}">
                    <a16:rowId xmlns:a16="http://schemas.microsoft.com/office/drawing/2014/main" val="133051736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12EFF2-D8BC-3E66-7E33-3C45D47E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5" y="1827732"/>
            <a:ext cx="6292905" cy="47452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4D6006-2DC9-C300-A246-750EC9342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604" y="3695177"/>
            <a:ext cx="1630204" cy="1782086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3C2FA48D-C5FD-C307-A806-7E1CD050BBEB}"/>
              </a:ext>
            </a:extLst>
          </p:cNvPr>
          <p:cNvSpPr txBox="1">
            <a:spLocks/>
          </p:cNvSpPr>
          <p:nvPr/>
        </p:nvSpPr>
        <p:spPr>
          <a:xfrm>
            <a:off x="7301500" y="5416704"/>
            <a:ext cx="4518746" cy="1336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en" sz="2000" dirty="0"/>
              <a:t>CJK —</a:t>
            </a:r>
            <a:r>
              <a:rPr lang="ru-RU" sz="2000" dirty="0"/>
              <a:t>собирательный термин для китайского, японского и корейского языков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en" sz="2000" dirty="0"/>
              <a:t>CJKV — </a:t>
            </a:r>
            <a:r>
              <a:rPr lang="ru-RU" sz="2000" dirty="0"/>
              <a:t>плюс вьетнамский язык</a:t>
            </a:r>
          </a:p>
        </p:txBody>
      </p:sp>
    </p:spTree>
    <p:extLst>
      <p:ext uri="{BB962C8B-B14F-4D97-AF65-F5344CB8AC3E}">
        <p14:creationId xmlns:p14="http://schemas.microsoft.com/office/powerpoint/2010/main" val="238824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D1F87F-2088-EAEF-F22E-BEEDA8723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36241"/>
              </p:ext>
            </p:extLst>
          </p:nvPr>
        </p:nvGraphicFramePr>
        <p:xfrm>
          <a:off x="190005" y="735785"/>
          <a:ext cx="11763905" cy="602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79">
                  <a:extLst>
                    <a:ext uri="{9D8B030D-6E8A-4147-A177-3AD203B41FA5}">
                      <a16:colId xmlns:a16="http://schemas.microsoft.com/office/drawing/2014/main" val="69149703"/>
                    </a:ext>
                  </a:extLst>
                </a:gridCol>
                <a:gridCol w="1850075">
                  <a:extLst>
                    <a:ext uri="{9D8B030D-6E8A-4147-A177-3AD203B41FA5}">
                      <a16:colId xmlns:a16="http://schemas.microsoft.com/office/drawing/2014/main" val="843522779"/>
                    </a:ext>
                  </a:extLst>
                </a:gridCol>
                <a:gridCol w="2655402">
                  <a:extLst>
                    <a:ext uri="{9D8B030D-6E8A-4147-A177-3AD203B41FA5}">
                      <a16:colId xmlns:a16="http://schemas.microsoft.com/office/drawing/2014/main" val="582182203"/>
                    </a:ext>
                  </a:extLst>
                </a:gridCol>
                <a:gridCol w="1042165">
                  <a:extLst>
                    <a:ext uri="{9D8B030D-6E8A-4147-A177-3AD203B41FA5}">
                      <a16:colId xmlns:a16="http://schemas.microsoft.com/office/drawing/2014/main" val="6038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1908381"/>
                    </a:ext>
                  </a:extLst>
                </a:gridCol>
                <a:gridCol w="1002331">
                  <a:extLst>
                    <a:ext uri="{9D8B030D-6E8A-4147-A177-3AD203B41FA5}">
                      <a16:colId xmlns:a16="http://schemas.microsoft.com/office/drawing/2014/main" val="153682786"/>
                    </a:ext>
                  </a:extLst>
                </a:gridCol>
                <a:gridCol w="2228161">
                  <a:extLst>
                    <a:ext uri="{9D8B030D-6E8A-4147-A177-3AD203B41FA5}">
                      <a16:colId xmlns:a16="http://schemas.microsoft.com/office/drawing/2014/main" val="3179162686"/>
                    </a:ext>
                  </a:extLst>
                </a:gridCol>
                <a:gridCol w="1118656">
                  <a:extLst>
                    <a:ext uri="{9D8B030D-6E8A-4147-A177-3AD203B41FA5}">
                      <a16:colId xmlns:a16="http://schemas.microsoft.com/office/drawing/2014/main" val="1522209712"/>
                    </a:ext>
                  </a:extLst>
                </a:gridCol>
                <a:gridCol w="1118656">
                  <a:extLst>
                    <a:ext uri="{9D8B030D-6E8A-4147-A177-3AD203B41FA5}">
                      <a16:colId xmlns:a16="http://schemas.microsoft.com/office/drawing/2014/main" val="2962452637"/>
                    </a:ext>
                  </a:extLst>
                </a:gridCol>
              </a:tblGrid>
              <a:tr h="625134">
                <a:tc>
                  <a:txBody>
                    <a:bodyPr/>
                    <a:lstStyle/>
                    <a:p>
                      <a:pPr algn="ctr"/>
                      <a:r>
                        <a:rPr lang="e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64354"/>
                  </a:ext>
                </a:extLst>
              </a:tr>
              <a:tr h="641308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Управляющие коды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65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Connector Punctuation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10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16131330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Cf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Форматирование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161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Dash Punctuation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25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451597756"/>
                  </a:ext>
                </a:extLst>
              </a:tr>
              <a:tr h="41053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Ll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Lowercase Letter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Буква нижний регистр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2155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Close Punctuation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73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235951700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Lm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Modifier Letter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r>
                        <a:rPr lang="ru-RU" noProof="0" dirty="0"/>
                        <a:t>Символы-буквы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260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Final Punctuation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10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1155537517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Other Letter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Прочие буквы (</a:t>
                      </a:r>
                      <a:r>
                        <a:rPr lang="iu-Cans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ᙲ</a:t>
                      </a:r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㑺</a:t>
                      </a:r>
                      <a:r>
                        <a:rPr lang="ru-RU" dirty="0"/>
                        <a:t>)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127004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Initial Punctuation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12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1709220981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Lt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Titlecase Letter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Заглавный диграф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31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Other Punctuation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593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4102581427"/>
                  </a:ext>
                </a:extLst>
              </a:tr>
              <a:tr h="41053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Lu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Uppercase Letter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Буква верхний регистр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1791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Open Punctuation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75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2595028347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Mc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Spacing Mark</a:t>
                      </a:r>
                      <a:endParaRPr lang="ru-RU" dirty="0"/>
                    </a:p>
                  </a:txBody>
                  <a:tcPr marT="54000" marB="54000"/>
                </a:tc>
                <a:tc rowSpan="3"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Символ, предназначенный для сочетания с другим символом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443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Currency Symbol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62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3949430676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Enclosing Mark</a:t>
                      </a:r>
                      <a:endParaRPr lang="ru-RU" dirty="0"/>
                    </a:p>
                  </a:txBody>
                  <a:tcPr marT="54000" marB="54000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13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Modifier Symbol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123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2234126174"/>
                  </a:ext>
                </a:extLst>
              </a:tr>
              <a:tr h="430351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Nonspacing Mark</a:t>
                      </a:r>
                      <a:endParaRPr lang="ru-RU" dirty="0"/>
                    </a:p>
                  </a:txBody>
                  <a:tcPr marT="54000" marB="54000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1839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Math Symbol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948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2207027930"/>
                  </a:ext>
                </a:extLst>
              </a:tr>
              <a:tr h="41053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Decimal Number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Цифра от 0 до 9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650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Other Symbol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6431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169131294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Nl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Letter Number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Число–буква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236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Zl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Separator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2817191579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Other Number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Число не цифра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895</a:t>
                      </a:r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Zs</a:t>
                      </a:r>
                      <a:endParaRPr lang="ru-RU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Space Separator</a:t>
                      </a:r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marT="54000" marB="54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17</a:t>
                      </a:r>
                    </a:p>
                  </a:txBody>
                  <a:tcPr marT="54000" marB="54000"/>
                </a:tc>
                <a:extLst>
                  <a:ext uri="{0D108BD9-81ED-4DB2-BD59-A6C34878D82A}">
                    <a16:rowId xmlns:a16="http://schemas.microsoft.com/office/drawing/2014/main" val="798691442"/>
                  </a:ext>
                </a:extLst>
              </a:tr>
            </a:tbl>
          </a:graphicData>
        </a:graphic>
      </p:graphicFrame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4123632-3147-A334-DD72-D3207C40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90" y="26110"/>
            <a:ext cx="10515600" cy="713398"/>
          </a:xfrm>
        </p:spPr>
        <p:txBody>
          <a:bodyPr>
            <a:normAutofit/>
          </a:bodyPr>
          <a:lstStyle/>
          <a:p>
            <a:r>
              <a:rPr lang="ru-RU" dirty="0"/>
              <a:t>Категории символов / </a:t>
            </a:r>
            <a:r>
              <a:rPr lang="en" dirty="0"/>
              <a:t>Character Categories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70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93D0B-A8CD-C1C1-080E-312621B5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5" y="400186"/>
            <a:ext cx="6750486" cy="639474"/>
          </a:xfrm>
        </p:spPr>
        <p:txBody>
          <a:bodyPr>
            <a:normAutofit fontScale="90000"/>
          </a:bodyPr>
          <a:lstStyle/>
          <a:p>
            <a:r>
              <a:rPr lang="en-US" dirty="0"/>
              <a:t>«</a:t>
            </a:r>
            <a:r>
              <a:rPr lang="ru-RU" dirty="0"/>
              <a:t>Политкорректные</a:t>
            </a:r>
            <a:r>
              <a:rPr lang="en-US" dirty="0"/>
              <a:t>» </a:t>
            </a:r>
            <a:r>
              <a:rPr lang="ru-RU" dirty="0"/>
              <a:t>эмодзи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CB9440F-BF9F-7843-E39E-F3375715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08252"/>
              </p:ext>
            </p:extLst>
          </p:nvPr>
        </p:nvGraphicFramePr>
        <p:xfrm>
          <a:off x="547924" y="2880986"/>
          <a:ext cx="6404020" cy="350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34">
                  <a:extLst>
                    <a:ext uri="{9D8B030D-6E8A-4147-A177-3AD203B41FA5}">
                      <a16:colId xmlns:a16="http://schemas.microsoft.com/office/drawing/2014/main" val="3848471307"/>
                    </a:ext>
                  </a:extLst>
                </a:gridCol>
                <a:gridCol w="4271375">
                  <a:extLst>
                    <a:ext uri="{9D8B030D-6E8A-4147-A177-3AD203B41FA5}">
                      <a16:colId xmlns:a16="http://schemas.microsoft.com/office/drawing/2014/main" val="4009289529"/>
                    </a:ext>
                  </a:extLst>
                </a:gridCol>
                <a:gridCol w="1064711">
                  <a:extLst>
                    <a:ext uri="{9D8B030D-6E8A-4147-A177-3AD203B41FA5}">
                      <a16:colId xmlns:a16="http://schemas.microsoft.com/office/drawing/2014/main" val="2698174733"/>
                    </a:ext>
                  </a:extLst>
                </a:gridCol>
              </a:tblGrid>
              <a:tr h="374898">
                <a:tc>
                  <a:txBody>
                    <a:bodyPr/>
                    <a:lstStyle/>
                    <a:p>
                      <a:pPr algn="ctr" fontAlgn="t"/>
                      <a:r>
                        <a:rPr lang="en" sz="2400" dirty="0"/>
                        <a:t>Code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400" dirty="0"/>
                        <a:t>Unicode Character Name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400" dirty="0"/>
                        <a:t>Char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05604496"/>
                  </a:ext>
                </a:extLst>
              </a:tr>
              <a:tr h="509393">
                <a:tc>
                  <a:txBody>
                    <a:bodyPr/>
                    <a:lstStyle/>
                    <a:p>
                      <a:pPr algn="l" fontAlgn="t"/>
                      <a:r>
                        <a:rPr lang="en" sz="2000" dirty="0"/>
                        <a:t>U+1F3FB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000" dirty="0"/>
                        <a:t>EMOJI MODIFIER FITZPATRICK TYPE-1-2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4000" dirty="0"/>
                        <a:t>🏻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1101199"/>
                  </a:ext>
                </a:extLst>
              </a:tr>
              <a:tr h="509393">
                <a:tc>
                  <a:txBody>
                    <a:bodyPr/>
                    <a:lstStyle/>
                    <a:p>
                      <a:pPr algn="l" fontAlgn="t"/>
                      <a:r>
                        <a:rPr lang="en" sz="2000" dirty="0"/>
                        <a:t>U+1F3FC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000"/>
                        <a:t>EMOJI MODIFIER FITZPATRICK TYPE-3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4000" dirty="0"/>
                        <a:t>🏼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88956418"/>
                  </a:ext>
                </a:extLst>
              </a:tr>
              <a:tr h="509393">
                <a:tc>
                  <a:txBody>
                    <a:bodyPr/>
                    <a:lstStyle/>
                    <a:p>
                      <a:pPr algn="l" fontAlgn="t"/>
                      <a:r>
                        <a:rPr lang="en" sz="2000" dirty="0"/>
                        <a:t>U+1F3FD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000"/>
                        <a:t>EMOJI MODIFIER FITZPATRICK TYPE-4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4000" dirty="0"/>
                        <a:t>🏽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2154777"/>
                  </a:ext>
                </a:extLst>
              </a:tr>
              <a:tr h="509393">
                <a:tc>
                  <a:txBody>
                    <a:bodyPr/>
                    <a:lstStyle/>
                    <a:p>
                      <a:pPr algn="l" fontAlgn="t"/>
                      <a:r>
                        <a:rPr lang="en" sz="2000" dirty="0"/>
                        <a:t>U+1F3FE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000" dirty="0"/>
                        <a:t>EMOJI MODIFIER FITZPATRICK TYPE-5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4000" dirty="0"/>
                        <a:t>🏾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7765610"/>
                  </a:ext>
                </a:extLst>
              </a:tr>
              <a:tr h="509393">
                <a:tc>
                  <a:txBody>
                    <a:bodyPr/>
                    <a:lstStyle/>
                    <a:p>
                      <a:pPr algn="l" fontAlgn="t"/>
                      <a:r>
                        <a:rPr lang="en" sz="2000"/>
                        <a:t>U+1F3FF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000" dirty="0"/>
                        <a:t>EMOJI MODIFIER FITZPATRICK TYPE-6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4000" dirty="0"/>
                        <a:t>🏿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69513854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7274FD-7A2D-1864-EFE7-C0F3420C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10" y="0"/>
            <a:ext cx="4893590" cy="685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1D6607-E714-0D62-65CA-48555F3BC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46" y="1364367"/>
            <a:ext cx="5216954" cy="11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0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8DC3F-3402-ADBE-C52F-577C931A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/>
              <a:t>Emoji ZWJ Sequences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6EE9B8-F02C-7358-A03B-5F083B11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2" y="1443650"/>
            <a:ext cx="11502733" cy="370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900" b="0" i="0" dirty="0">
                <a:effectLst/>
                <a:latin typeface="Apple Color Emoji" pitchFamily="2" charset="0"/>
              </a:rPr>
              <a:t>👯🏼‍♀️</a:t>
            </a:r>
            <a:r>
              <a:rPr lang="ru-RU" b="0" i="0" dirty="0">
                <a:effectLst/>
                <a:latin typeface="ui-sans-serif"/>
              </a:rPr>
              <a:t> </a:t>
            </a:r>
            <a:r>
              <a:rPr lang="ru-RU" sz="19600" b="0" i="0" dirty="0">
                <a:effectLst/>
                <a:latin typeface="ui-sans-serif"/>
              </a:rPr>
              <a:t>🧟</a:t>
            </a:r>
            <a:r>
              <a:rPr lang="ru-RU" b="0" i="0" dirty="0">
                <a:effectLst/>
                <a:latin typeface="Apple Color Emoji" pitchFamily="2" charset="0"/>
              </a:rPr>
              <a:t> </a:t>
            </a:r>
            <a:r>
              <a:rPr lang="ru-RU" sz="20000" b="0" i="0" dirty="0">
                <a:effectLst/>
                <a:latin typeface="Apple Color Emoji" pitchFamily="2" charset="0"/>
              </a:rPr>
              <a:t>🧘🏿</a:t>
            </a:r>
            <a:r>
              <a:rPr lang="ru-RU" b="0" i="0" dirty="0">
                <a:effectLst/>
                <a:latin typeface="Apple Color Emoji" pitchFamily="2" charset="0"/>
                <a:hlinkClick r:id="rId2"/>
              </a:rPr>
              <a:t> </a:t>
            </a:r>
            <a:r>
              <a:rPr lang="ru-RU" sz="19900" b="0" i="0" dirty="0">
                <a:effectLst/>
                <a:latin typeface="Apple Color Emoji" pitchFamily="2" charset="0"/>
                <a:hlinkClick r:id="rId2"/>
              </a:rPr>
              <a:t>👩🏿‍🦼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89561B-8FA0-2E9F-130B-27C88C7C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885" y="3820103"/>
            <a:ext cx="3390900" cy="3390900"/>
          </a:xfrm>
          <a:prstGeom prst="rect">
            <a:avLst/>
          </a:prstGeom>
        </p:spPr>
      </p:pic>
      <p:pic>
        <p:nvPicPr>
          <p:cNvPr id="2052" name="Picture 4" descr="Combined Emoji">
            <a:extLst>
              <a:ext uri="{FF2B5EF4-FFF2-40B4-BE49-F238E27FC236}">
                <a16:creationId xmlns:a16="http://schemas.microsoft.com/office/drawing/2014/main" id="{4C896671-3457-714C-E3D8-035F23D5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5" y="4779819"/>
            <a:ext cx="2078181" cy="207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1BC676-DE9D-4E40-B8E0-746C67E2B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55" y="3380509"/>
            <a:ext cx="3390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9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E9FC7-0AA5-AFC4-A9D8-D102FACB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4793A-7479-7EEC-414E-25CF9623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8800" dirty="0"/>
              <a:t>🧑🏿‍❤️‍💋‍🧑🏻🧑🏿‍❤️‍💋‍🧑🏼🧑🏿‍❤️‍💋‍🧑🏽🧑🏿‍❤️‍💋‍🧑🏾🧑🏿‍❤️‍🧑🏻</a:t>
            </a:r>
            <a:r>
              <a:rPr lang="ru-RU" sz="6600" dirty="0"/>
              <a:t> </a:t>
            </a:r>
            <a:r>
              <a:rPr lang="ru-RU" sz="9600" dirty="0"/>
              <a:t>🧑🏿‍🎄</a:t>
            </a:r>
            <a:r>
              <a:rPr lang="ru-RU" sz="6600" dirty="0"/>
              <a:t> </a:t>
            </a:r>
            <a:r>
              <a:rPr lang="ru-RU" sz="11500" dirty="0"/>
              <a:t>👨‍🦼</a:t>
            </a:r>
            <a:r>
              <a:rPr lang="ru-RU" sz="6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138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🦼</a:t>
            </a:r>
            <a:endParaRPr lang="ru-RU" sz="66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4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E6911-B89F-D3CF-6CFB-DDA845F6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7"/>
            <a:ext cx="10515600" cy="713398"/>
          </a:xfrm>
        </p:spPr>
        <p:txBody>
          <a:bodyPr>
            <a:normAutofit/>
          </a:bodyPr>
          <a:lstStyle/>
          <a:p>
            <a:r>
              <a:rPr lang="ru-RU" dirty="0"/>
              <a:t>Пример описания </a:t>
            </a:r>
            <a:r>
              <a:rPr lang="en-US" dirty="0"/>
              <a:t>code point </a:t>
            </a:r>
            <a:r>
              <a:rPr lang="en" dirty="0"/>
              <a:t>“®” (U+00AE)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1FDEE1D-B5FE-A477-B72A-8302BE6A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367"/>
              </p:ext>
            </p:extLst>
          </p:nvPr>
        </p:nvGraphicFramePr>
        <p:xfrm>
          <a:off x="653143" y="819397"/>
          <a:ext cx="10818421" cy="587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684">
                  <a:extLst>
                    <a:ext uri="{9D8B030D-6E8A-4147-A177-3AD203B41FA5}">
                      <a16:colId xmlns:a16="http://schemas.microsoft.com/office/drawing/2014/main" val="3680207892"/>
                    </a:ext>
                  </a:extLst>
                </a:gridCol>
                <a:gridCol w="7446737">
                  <a:extLst>
                    <a:ext uri="{9D8B030D-6E8A-4147-A177-3AD203B41FA5}">
                      <a16:colId xmlns:a16="http://schemas.microsoft.com/office/drawing/2014/main" val="4037023335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r>
                        <a:rPr lang="ru-RU" dirty="0"/>
                        <a:t>Свойство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1712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r>
                        <a:rPr lang="en-US" sz="2000" dirty="0"/>
                        <a:t>Codepoint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U+00AE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36110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 Version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dirty="0">
                          <a:effectLst/>
                        </a:rPr>
                        <a:t>1.1 (June 1993)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04203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 dirty="0">
                          <a:effectLst/>
                        </a:rPr>
                        <a:t>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u="none" strike="noStrike" dirty="0">
                          <a:solidFill>
                            <a:srgbClr val="DF000F"/>
                          </a:solidFill>
                          <a:effectLst/>
                          <a:hlinkClick r:id="rId2"/>
                        </a:rPr>
                        <a:t>Basic Multilingual Plane, U+0000 - U+FFFF</a:t>
                      </a:r>
                      <a:endParaRPr lang="en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33676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Latin-1 Supplement, U+0080 - U+00FF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77547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 dirty="0">
                          <a:effectLst/>
                        </a:rPr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u="none" strike="noStrike" dirty="0">
                          <a:solidFill>
                            <a:srgbClr val="DF000F"/>
                          </a:solidFill>
                          <a:effectLst/>
                          <a:hlinkClick r:id="rId4"/>
                        </a:rPr>
                        <a:t>Code for undetermined script</a:t>
                      </a:r>
                      <a:r>
                        <a:rPr lang="en" sz="2000" u="none" strike="noStrike" dirty="0">
                          <a:solidFill>
                            <a:srgbClr val="DF000F"/>
                          </a:solidFill>
                          <a:effectLst/>
                        </a:rPr>
                        <a:t>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(Zyyy)</a:t>
                      </a:r>
                      <a:endParaRPr lang="en" sz="20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44972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 dirty="0">
                          <a:effectLst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u="none" strike="noStrike" dirty="0">
                          <a:solidFill>
                            <a:srgbClr val="DF000F"/>
                          </a:solidFill>
                          <a:effectLst/>
                          <a:hlinkClick r:id="rId5"/>
                        </a:rPr>
                        <a:t>Other Symbol</a:t>
                      </a:r>
                      <a:r>
                        <a:rPr lang="en" sz="2000" dirty="0">
                          <a:effectLst/>
                        </a:rPr>
                        <a:t> (So)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04498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 dirty="0">
                          <a:effectLst/>
                        </a:rPr>
                        <a:t>Bidirectional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u="none" strike="noStrike" dirty="0">
                          <a:solidFill>
                            <a:srgbClr val="DF000F"/>
                          </a:solidFill>
                          <a:effectLst/>
                          <a:hlinkClick r:id="rId6"/>
                        </a:rPr>
                        <a:t>Other Neutral</a:t>
                      </a:r>
                      <a:r>
                        <a:rPr lang="en" sz="2000" dirty="0">
                          <a:effectLst/>
                        </a:rPr>
                        <a:t> (ON)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34817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 dirty="0">
                          <a:effectLst/>
                        </a:rPr>
                        <a:t>Combining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u="none" strike="noStrike" dirty="0">
                          <a:solidFill>
                            <a:srgbClr val="DF000F"/>
                          </a:solidFill>
                          <a:effectLst/>
                          <a:hlinkClick r:id="rId7"/>
                        </a:rPr>
                        <a:t>Not Reordered</a:t>
                      </a:r>
                      <a:r>
                        <a:rPr lang="en" sz="2000" dirty="0">
                          <a:effectLst/>
                        </a:rPr>
                        <a:t> 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25527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 dirty="0">
                          <a:effectLst/>
                        </a:rPr>
                        <a:t>Character is Mirrored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dirty="0">
                          <a:effectLst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40716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 dirty="0">
                          <a:effectLst/>
                        </a:rPr>
                        <a:t>HTML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buFont typeface="Arial" panose="020B0604020202020204" pitchFamily="34" charset="0"/>
                        <a:buNone/>
                      </a:pPr>
                      <a:r>
                        <a:rPr lang="en" sz="2000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&amp;#174; &amp;#xAE; </a:t>
                      </a:r>
                      <a:r>
                        <a:rPr lang="en" sz="2000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&amp;reg;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13977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 dirty="0">
                          <a:effectLst/>
                        </a:rPr>
                        <a:t>UTF-8 Encoding: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0xC2 0xAE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07110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>
                          <a:effectLst/>
                        </a:rPr>
                        <a:t>UTF-16 Encoding: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77014"/>
                  </a:ext>
                </a:extLst>
              </a:tr>
              <a:tr h="419453">
                <a:tc>
                  <a:txBody>
                    <a:bodyPr/>
                    <a:lstStyle/>
                    <a:p>
                      <a:pPr fontAlgn="t"/>
                      <a:r>
                        <a:rPr lang="en" sz="2000" b="0">
                          <a:effectLst/>
                        </a:rPr>
                        <a:t>UTF-32 Encoding: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81667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4ECEF334-F02C-6000-A0A7-1E3F9291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424" y="163246"/>
            <a:ext cx="1093519" cy="1797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3800" dirty="0">
                <a:solidFill>
                  <a:srgbClr val="C00000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181479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E2F6D-8A74-D075-6C86-FC535ADE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66" y="377001"/>
            <a:ext cx="10515600" cy="713398"/>
          </a:xfrm>
        </p:spPr>
        <p:txBody>
          <a:bodyPr/>
          <a:lstStyle/>
          <a:p>
            <a:r>
              <a:rPr lang="en-US" dirty="0"/>
              <a:t>Unicode Category: Control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A359B-648B-CD5E-3C81-5E5B987E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66" y="1219200"/>
            <a:ext cx="10760034" cy="5404338"/>
          </a:xfrm>
        </p:spPr>
        <p:txBody>
          <a:bodyPr/>
          <a:lstStyle/>
          <a:p>
            <a:pPr marL="0" indent="0" algn="l">
              <a:buNone/>
            </a:pPr>
            <a:r>
              <a:rPr lang="en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" b="1" dirty="0">
                <a:latin typeface="Consolas" panose="020B0609020204030204" pitchFamily="49" charset="0"/>
                <a:cs typeface="Consolas" panose="020B0609020204030204" pitchFamily="49" charset="0"/>
              </a:rPr>
              <a:t> Other</a:t>
            </a:r>
            <a:r>
              <a:rPr lang="en" dirty="0"/>
              <a:t> — </a:t>
            </a:r>
            <a:r>
              <a:rPr lang="ru-RU" dirty="0"/>
              <a:t>невидимые управляющие символы и неиспользуемые коды.</a:t>
            </a:r>
          </a:p>
          <a:p>
            <a:pPr marL="285750" indent="-285750"/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Cc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Control</a:t>
            </a:r>
            <a:r>
              <a:rPr lang="en" dirty="0"/>
              <a:t> — </a:t>
            </a:r>
            <a:r>
              <a:rPr lang="ru-RU" dirty="0"/>
              <a:t>управляющие </a:t>
            </a:r>
            <a:r>
              <a:rPr lang="en" dirty="0"/>
              <a:t>ASCII </a:t>
            </a:r>
            <a:r>
              <a:rPr lang="ru-RU" dirty="0"/>
              <a:t>или </a:t>
            </a:r>
            <a:r>
              <a:rPr lang="en" dirty="0"/>
              <a:t>Latin-1 </a:t>
            </a:r>
            <a:r>
              <a:rPr lang="ru-RU" dirty="0"/>
              <a:t>символы: 0</a:t>
            </a:r>
            <a:r>
              <a:rPr lang="en" dirty="0"/>
              <a:t>x00–0x1F </a:t>
            </a:r>
            <a:r>
              <a:rPr lang="ru-RU" dirty="0"/>
              <a:t>и 0</a:t>
            </a:r>
            <a:r>
              <a:rPr lang="en" dirty="0"/>
              <a:t>x7F–0x9F.</a:t>
            </a:r>
          </a:p>
          <a:p>
            <a:pPr marL="457200" lvl="1" indent="0">
              <a:buNone/>
            </a:pPr>
            <a:r>
              <a:rPr lang="en" b="0" i="0" u="none" strike="noStrike" dirty="0">
                <a:solidFill>
                  <a:srgbClr val="0399F7"/>
                </a:solidFill>
                <a:effectLst/>
                <a:latin typeface="Source Sans Pro" panose="020B0503030403020204" pitchFamily="34" charset="0"/>
              </a:rPr>
              <a:t>U+0000 — NUL             U+0007 — BEL</a:t>
            </a:r>
          </a:p>
          <a:p>
            <a:pPr marL="457200" lvl="1" indent="0">
              <a:buNone/>
            </a:pPr>
            <a:r>
              <a:rPr lang="en" b="0" i="0" u="none" strike="noStrike" dirty="0">
                <a:solidFill>
                  <a:srgbClr val="0399F7"/>
                </a:solidFill>
                <a:effectLst/>
                <a:latin typeface="Source Sans Pro" panose="020B0503030403020204" pitchFamily="34" charset="0"/>
              </a:rPr>
              <a:t>U+0008 — HT — </a:t>
            </a:r>
            <a:r>
              <a:rPr lang="ru-RU" b="0" i="0" u="none" strike="noStrike" dirty="0">
                <a:solidFill>
                  <a:srgbClr val="0399F7"/>
                </a:solidFill>
                <a:effectLst/>
                <a:latin typeface="Source Sans Pro" panose="020B0503030403020204" pitchFamily="34" charset="0"/>
              </a:rPr>
              <a:t>табуляция ("\</a:t>
            </a:r>
            <a:r>
              <a:rPr lang="en-US" b="0" i="0" u="none" strike="noStrike" dirty="0">
                <a:solidFill>
                  <a:srgbClr val="0399F7"/>
                </a:solidFill>
                <a:effectLst/>
                <a:latin typeface="Source Sans Pro" panose="020B0503030403020204" pitchFamily="34" charset="0"/>
              </a:rPr>
              <a:t>t</a:t>
            </a:r>
            <a:r>
              <a:rPr lang="ru-RU" b="0" i="0" u="none" strike="noStrike" dirty="0">
                <a:solidFill>
                  <a:srgbClr val="0399F7"/>
                </a:solidFill>
                <a:effectLst/>
                <a:latin typeface="Source Sans Pro" panose="020B0503030403020204" pitchFamily="34" charset="0"/>
              </a:rPr>
              <a:t>")</a:t>
            </a:r>
          </a:p>
          <a:p>
            <a:pPr marL="457200" lvl="1" indent="0">
              <a:buNone/>
            </a:pPr>
            <a:r>
              <a:rPr lang="en" b="0" i="0" u="none" strike="noStrike" dirty="0">
                <a:solidFill>
                  <a:srgbClr val="0399F7"/>
                </a:solidFill>
                <a:effectLst/>
                <a:latin typeface="Source Sans Pro" panose="020B0503030403020204" pitchFamily="34" charset="0"/>
              </a:rPr>
              <a:t>U+0008 — CR — </a:t>
            </a:r>
            <a:r>
              <a:rPr lang="ru-RU" b="0" i="0" u="none" strike="noStrike" dirty="0">
                <a:solidFill>
                  <a:srgbClr val="0399F7"/>
                </a:solidFill>
                <a:effectLst/>
                <a:latin typeface="Source Sans Pro" panose="020B0503030403020204" pitchFamily="34" charset="0"/>
              </a:rPr>
              <a:t>возврат каретки</a:t>
            </a:r>
            <a:endParaRPr lang="en" dirty="0"/>
          </a:p>
          <a:p>
            <a:pPr marL="285750" indent="-285750"/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Cf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dirty="0"/>
              <a:t> — </a:t>
            </a:r>
            <a:r>
              <a:rPr lang="ru-RU" dirty="0"/>
              <a:t>невидимый индикатор форматирования.</a:t>
            </a:r>
          </a:p>
          <a:p>
            <a:pPr marL="742950" lvl="1" indent="-285750"/>
            <a:endParaRPr lang="ru-RU" dirty="0"/>
          </a:p>
          <a:p>
            <a:pPr marL="285750" indent="-285750"/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Cn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Unassigned</a:t>
            </a:r>
            <a:r>
              <a:rPr lang="en" dirty="0"/>
              <a:t> — </a:t>
            </a:r>
            <a:r>
              <a:rPr lang="ru-RU" dirty="0"/>
              <a:t>любой код, которому не присвоен ни один символ.</a:t>
            </a:r>
          </a:p>
        </p:txBody>
      </p:sp>
    </p:spTree>
    <p:extLst>
      <p:ext uri="{BB962C8B-B14F-4D97-AF65-F5344CB8AC3E}">
        <p14:creationId xmlns:p14="http://schemas.microsoft.com/office/powerpoint/2010/main" val="312109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333DF-D639-EEC8-4DEA-A63C847B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270124"/>
            <a:ext cx="10515600" cy="713398"/>
          </a:xfrm>
        </p:spPr>
        <p:txBody>
          <a:bodyPr/>
          <a:lstStyle/>
          <a:p>
            <a:r>
              <a:rPr lang="ru-RU" dirty="0"/>
              <a:t>Составные / монолитные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EDA09-97A6-21FB-CE10-B78A17AD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92" y="1088536"/>
            <a:ext cx="6578931" cy="5404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000" dirty="0"/>
              <a:t>Комбинируемые символы — это символы, предназначенные для изменения других символов. Например, в латинице: комбинируемые диакритические знаки.</a:t>
            </a:r>
          </a:p>
          <a:p>
            <a:pPr marL="0" indent="0" algn="l">
              <a:buNone/>
            </a:pPr>
            <a:r>
              <a:rPr lang="en-US" sz="2000" dirty="0"/>
              <a:t>Unicode</a:t>
            </a:r>
            <a:r>
              <a:rPr lang="ru-RU" sz="2000" dirty="0"/>
              <a:t> содержит много предварительно составленных символов, так что во многих случаях можно использовать как комбинируемые диакритические знаки, так и предварительно составленные символы по выбору пользователя или приложения.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Составной вариант — </a:t>
            </a:r>
            <a:r>
              <a:rPr lang="en" sz="2000" b="1" dirty="0"/>
              <a:t>composite character</a:t>
            </a:r>
            <a:endParaRPr lang="ru-RU" sz="20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виде единого символа (монолитный вариант) — </a:t>
            </a:r>
            <a:r>
              <a:rPr lang="en" sz="2000" b="1" dirty="0"/>
              <a:t>precomposed character</a:t>
            </a:r>
            <a:r>
              <a:rPr lang="en" sz="2000" dirty="0"/>
              <a:t>.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 2014 года считается, что все буквы крупных письменностей в Юникод внесены, и если символ доступен в составном варианте, дублировать его в монолитном виде не нужно.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3975BD-EBD7-31E5-5357-FA7A2E662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5" t="5692" r="7068" b="6681"/>
          <a:stretch/>
        </p:blipFill>
        <p:spPr>
          <a:xfrm>
            <a:off x="7089567" y="1078524"/>
            <a:ext cx="5036127" cy="1674422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197DC-649F-37A1-9BFB-6010FB7F40CF}"/>
              </a:ext>
            </a:extLst>
          </p:cNvPr>
          <p:cNvSpPr txBox="1"/>
          <p:nvPr/>
        </p:nvSpPr>
        <p:spPr>
          <a:xfrm>
            <a:off x="7374577" y="3930731"/>
            <a:ext cx="4381995" cy="29569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ru-RU" sz="2000" dirty="0"/>
              <a:t>Поскольку символы могут быть представлены как в монолитном, так и в составном варианте —</a:t>
            </a:r>
          </a:p>
          <a:p>
            <a:r>
              <a:rPr lang="ru-RU" sz="2000" dirty="0"/>
              <a:t>это приводит к требованию выполнить </a:t>
            </a:r>
            <a:r>
              <a:rPr lang="ru-RU" sz="2000" b="1" dirty="0"/>
              <a:t>нормализацию</a:t>
            </a:r>
            <a:r>
              <a:rPr lang="ru-RU" sz="2000" dirty="0"/>
              <a:t> </a:t>
            </a:r>
            <a:r>
              <a:rPr lang="en-US" sz="2000" dirty="0"/>
              <a:t>Unicode</a:t>
            </a:r>
            <a:r>
              <a:rPr lang="ru-RU" sz="2000" dirty="0"/>
              <a:t> перед сравнением </a:t>
            </a:r>
            <a:r>
              <a:rPr lang="en-US" sz="2000" dirty="0"/>
              <a:t>/ </a:t>
            </a:r>
            <a:r>
              <a:rPr lang="ru-RU" sz="2000" dirty="0"/>
              <a:t>сортировкой строк Юникода: чтобы правильно сопоставить все допустимые способы представления символа в </a:t>
            </a:r>
            <a:r>
              <a:rPr lang="en-US" sz="2000" dirty="0"/>
              <a:t>Unicode.</a:t>
            </a:r>
            <a:endParaRPr lang="ru-RU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BDBE14-6207-6DB8-BB84-A6CF041A2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74" y="2907323"/>
            <a:ext cx="2794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3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D08CC39-8C43-602C-5E78-430E8511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173454"/>
            <a:ext cx="10515600" cy="598086"/>
          </a:xfrm>
        </p:spPr>
        <p:txBody>
          <a:bodyPr>
            <a:normAutofit fontScale="90000"/>
          </a:bodyPr>
          <a:lstStyle/>
          <a:p>
            <a:r>
              <a:rPr lang="en-US" dirty="0"/>
              <a:t>ASCII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DF400-E3FC-A88C-9856-83AF4332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38" y="771540"/>
            <a:ext cx="10779370" cy="33432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ASCII (American Standard Code for Information Interchange) — </a:t>
            </a:r>
            <a:r>
              <a:rPr lang="ru-RU" sz="2000" dirty="0"/>
              <a:t>стандарт кодирования символов (знаков латинского алфавита, цифр, некоторых специальных знаков) и управляющих последовательностей, принятый в 1963</a:t>
            </a:r>
            <a:r>
              <a:rPr lang="en-US" sz="2000" dirty="0"/>
              <a:t> (</a:t>
            </a:r>
            <a:r>
              <a:rPr lang="ru-RU" sz="2000" dirty="0"/>
              <a:t>1967</a:t>
            </a:r>
            <a:r>
              <a:rPr lang="en-US" sz="2000" dirty="0"/>
              <a:t>)</a:t>
            </a:r>
            <a:r>
              <a:rPr lang="ru-RU" sz="2000" dirty="0"/>
              <a:t> году Американской ассоциацией стандартов </a:t>
            </a:r>
            <a:r>
              <a:rPr lang="en-US" sz="2000" dirty="0"/>
              <a:t>(ANSI)</a:t>
            </a:r>
            <a:r>
              <a:rPr lang="ru-RU" sz="2000" dirty="0"/>
              <a:t>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Таблица </a:t>
            </a:r>
            <a:r>
              <a:rPr lang="en" sz="2000" dirty="0"/>
              <a:t>ASCII </a:t>
            </a:r>
            <a:r>
              <a:rPr lang="ru-RU" sz="2000" dirty="0"/>
              <a:t>определяет коды для символов:</a:t>
            </a:r>
            <a:endParaRPr lang="en-US" sz="20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управляющие символы (33)</a:t>
            </a:r>
            <a:r>
              <a:rPr lang="en-US" sz="2000" dirty="0"/>
              <a:t>;</a:t>
            </a:r>
          </a:p>
          <a:p>
            <a:pPr marL="180000" indent="-1800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десятичные цифры</a:t>
            </a:r>
            <a:r>
              <a:rPr lang="en-US" sz="2000" dirty="0"/>
              <a:t> (</a:t>
            </a:r>
            <a:r>
              <a:rPr lang="ru-RU" sz="2000" dirty="0"/>
              <a:t>10</a:t>
            </a:r>
            <a:r>
              <a:rPr lang="en-US" sz="2000" dirty="0"/>
              <a:t>);</a:t>
            </a:r>
            <a:endParaRPr lang="ru-RU" sz="2000" dirty="0"/>
          </a:p>
          <a:p>
            <a:pPr marL="180000" indent="-1800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латинский алфавит (26</a:t>
            </a:r>
            <a:r>
              <a:rPr lang="en-US" sz="2000" dirty="0"/>
              <a:t>*2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специальные символы (33): </a:t>
            </a:r>
            <a:r>
              <a:rPr lang="ru-RU" sz="1800" dirty="0"/>
              <a:t>знаки препинания</a:t>
            </a:r>
            <a:r>
              <a:rPr lang="en-US" sz="1800" dirty="0"/>
              <a:t>,</a:t>
            </a:r>
            <a:br>
              <a:rPr lang="ru-RU" sz="1800" dirty="0"/>
            </a:br>
            <a:r>
              <a:rPr lang="ru-RU" sz="1800" dirty="0"/>
              <a:t>финансовые и биржевые операции</a:t>
            </a:r>
            <a:r>
              <a:rPr lang="en-US" sz="1800" dirty="0"/>
              <a:t>, </a:t>
            </a:r>
            <a:r>
              <a:rPr lang="ru-RU" sz="1800" dirty="0"/>
              <a:t>скобки</a:t>
            </a:r>
            <a:r>
              <a:rPr lang="en-US" sz="1800" dirty="0"/>
              <a:t>, </a:t>
            </a:r>
            <a:r>
              <a:rPr lang="ru-RU" sz="1800" dirty="0"/>
              <a:t>математические символы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CDD568-4BA3-E4FC-DB1F-ED97F222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769" y="3807475"/>
            <a:ext cx="7772400" cy="3073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ABF755-C54C-A2BA-3A8F-03C0C20A8DFB}"/>
              </a:ext>
            </a:extLst>
          </p:cNvPr>
          <p:cNvSpPr txBox="1"/>
          <p:nvPr/>
        </p:nvSpPr>
        <p:spPr>
          <a:xfrm>
            <a:off x="8282354" y="3115789"/>
            <a:ext cx="3645877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Наложение символов:</a:t>
            </a:r>
            <a:br>
              <a:rPr lang="ru-RU" dirty="0"/>
            </a:br>
            <a:r>
              <a:rPr lang="ru-RU" dirty="0"/>
              <a:t>С помощью символа </a:t>
            </a:r>
            <a:r>
              <a:rPr lang="en" dirty="0"/>
              <a:t>Backspace (BS)</a:t>
            </a:r>
            <a:r>
              <a:rPr lang="ru-RU" dirty="0"/>
              <a:t> на принтере можно печатать один символ поверх другого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⌫ ' → á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⌫ ` → à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⌫ ^ → â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 ⌫ / → ø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⌫ , → ç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⌫ ~ → ñ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⌫</a:t>
            </a:r>
            <a:r>
              <a:rPr lang="en" sz="2000" b="0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 → </a:t>
            </a:r>
            <a:r>
              <a:rPr lang="en" sz="2000" b="1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2000" b="0" i="0" dirty="0">
              <a:solidFill>
                <a:srgbClr val="2021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⌫</a:t>
            </a:r>
            <a:r>
              <a:rPr lang="en" sz="2000" b="0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 → </a:t>
            </a:r>
            <a:r>
              <a:rPr lang="en" sz="2000" b="0" i="0" u="sng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2000" b="0" i="0" dirty="0">
              <a:solidFill>
                <a:srgbClr val="2021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50230-12FA-9C79-EFA0-10B7B1ABB690}"/>
              </a:ext>
            </a:extLst>
          </p:cNvPr>
          <p:cNvSpPr txBox="1"/>
          <p:nvPr/>
        </p:nvSpPr>
        <p:spPr>
          <a:xfrm>
            <a:off x="8282354" y="2286000"/>
            <a:ext cx="36458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До </a:t>
            </a:r>
            <a:r>
              <a:rPr lang="en-US" dirty="0"/>
              <a:t>ASCII — </a:t>
            </a:r>
            <a:r>
              <a:rPr lang="ru-RU" dirty="0"/>
              <a:t>стандарты </a:t>
            </a:r>
            <a:r>
              <a:rPr lang="en" dirty="0"/>
              <a:t>BCDIC</a:t>
            </a:r>
            <a:r>
              <a:rPr lang="ru-RU" dirty="0"/>
              <a:t> (6 </a:t>
            </a:r>
            <a:r>
              <a:rPr lang="en-US" dirty="0"/>
              <a:t>bit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" dirty="0"/>
              <a:t>EBCDIC</a:t>
            </a:r>
            <a:r>
              <a:rPr lang="ru-RU" dirty="0"/>
              <a:t> (</a:t>
            </a:r>
            <a:r>
              <a:rPr lang="en-US" dirty="0"/>
              <a:t>8 bit</a:t>
            </a:r>
            <a:r>
              <a:rPr lang="ru-RU" dirty="0"/>
              <a:t>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8007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891D1-3398-DF98-7DBF-52EF9A15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3E878-30B7-813A-F4E9-D6092907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Все </a:t>
            </a:r>
            <a:r>
              <a:rPr lang="en" dirty="0"/>
              <a:t>regex-</a:t>
            </a:r>
            <a:r>
              <a:rPr lang="ru-RU" dirty="0"/>
              <a:t>движки с поддержкой юникода, обсуждаемые здесь, рассматривают любой отдельный </a:t>
            </a:r>
            <a:r>
              <a:rPr lang="en" dirty="0"/>
              <a:t>Unicode </a:t>
            </a:r>
            <a:r>
              <a:rPr lang="ru-RU" dirty="0"/>
              <a:t>код как отдельный символ. Когда говорится, что . соответствует любому отдельному символу, это переводится на язык </a:t>
            </a:r>
            <a:r>
              <a:rPr lang="en" dirty="0"/>
              <a:t>Unicode </a:t>
            </a:r>
            <a:r>
              <a:rPr lang="ru-RU" dirty="0"/>
              <a:t>как ". соответствует любому отдельному коду </a:t>
            </a:r>
            <a:r>
              <a:rPr lang="en" dirty="0"/>
              <a:t>Unicode". </a:t>
            </a:r>
            <a:r>
              <a:rPr lang="ru-RU" dirty="0"/>
              <a:t>В юникоде символ </a:t>
            </a:r>
            <a:r>
              <a:rPr lang="en" dirty="0" err="1"/>
              <a:t>à</a:t>
            </a:r>
            <a:r>
              <a:rPr lang="en" dirty="0"/>
              <a:t> </a:t>
            </a:r>
            <a:r>
              <a:rPr lang="ru-RU" dirty="0"/>
              <a:t>может быть представлен через два кода: </a:t>
            </a:r>
            <a:r>
              <a:rPr lang="en" dirty="0"/>
              <a:t>U+0061 (a), </a:t>
            </a:r>
            <a:r>
              <a:rPr lang="ru-RU" dirty="0"/>
              <a:t>за которым следует </a:t>
            </a:r>
            <a:r>
              <a:rPr lang="en" dirty="0"/>
              <a:t>U+0300 (</a:t>
            </a:r>
            <a:r>
              <a:rPr lang="ru-RU" dirty="0"/>
              <a:t>гравис). В этой ситуации ., примененная к </a:t>
            </a:r>
            <a:r>
              <a:rPr lang="en" dirty="0" err="1"/>
              <a:t>à</a:t>
            </a:r>
            <a:r>
              <a:rPr lang="en" dirty="0"/>
              <a:t>, </a:t>
            </a:r>
            <a:r>
              <a:rPr lang="ru-RU" dirty="0"/>
              <a:t>будет соответствовать </a:t>
            </a:r>
            <a:r>
              <a:rPr lang="en" dirty="0"/>
              <a:t>a </a:t>
            </a:r>
            <a:r>
              <a:rPr lang="ru-RU" dirty="0"/>
              <a:t>без грависа.</a:t>
            </a:r>
            <a:br>
              <a:rPr lang="ru-RU" dirty="0"/>
            </a:br>
            <a:r>
              <a:rPr lang="ru-RU" dirty="0"/>
              <a:t>^.$ не будет соответствовать данной строке, так как она состоит из двух кодов, в то время как ^..$ соответствует.</a:t>
            </a:r>
          </a:p>
          <a:p>
            <a:pPr algn="l"/>
            <a:r>
              <a:rPr lang="ru-RU" dirty="0"/>
              <a:t>Код </a:t>
            </a:r>
            <a:r>
              <a:rPr lang="en" dirty="0"/>
              <a:t>U+0300 (</a:t>
            </a:r>
            <a:r>
              <a:rPr lang="ru-RU" dirty="0"/>
              <a:t>гравис) является комбинируемым символом. За любым кодом, который не является комбинируемым символом, может следовать любое количество комбинируемых. Эта последовательность, как и </a:t>
            </a:r>
            <a:r>
              <a:rPr lang="en" dirty="0"/>
              <a:t>U+0061 U+0300 </a:t>
            </a:r>
            <a:r>
              <a:rPr lang="ru-RU" dirty="0"/>
              <a:t>выше, отображается на экране как одна графема.</a:t>
            </a:r>
          </a:p>
          <a:p>
            <a:pPr algn="l"/>
            <a:r>
              <a:rPr lang="en" dirty="0" err="1"/>
              <a:t>à</a:t>
            </a:r>
            <a:r>
              <a:rPr lang="en" dirty="0"/>
              <a:t> </a:t>
            </a:r>
            <a:r>
              <a:rPr lang="ru-RU" dirty="0"/>
              <a:t>также может быть представлен единственным кодом </a:t>
            </a:r>
            <a:r>
              <a:rPr lang="en" dirty="0"/>
              <a:t>U+00E0 (a </a:t>
            </a:r>
            <a:r>
              <a:rPr lang="ru-RU" dirty="0"/>
              <a:t>с грависом). Причина такой двойственности в том, что многие исторические наборы символов кодируют "</a:t>
            </a:r>
            <a:r>
              <a:rPr lang="en" dirty="0"/>
              <a:t>a </a:t>
            </a:r>
            <a:r>
              <a:rPr lang="ru-RU" dirty="0"/>
              <a:t>с грависом" как один символ. Разработчики юникода решили, что будет полезно иметь сопоставление один к одному с популярными историческими наборами символов, в дополнение к способу юникода разделять знаки и базовые буквы (что делает возможными произвольные комбинации, не поддерживаемые историческими наборами символов).</a:t>
            </a:r>
            <a:endParaRPr lang="en-US" dirty="0"/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Вы можете представить Юникод как расширенную версию </a:t>
            </a:r>
            <a:r>
              <a:rPr lang="en" b="0" i="0" dirty="0">
                <a:solidFill>
                  <a:srgbClr val="000000"/>
                </a:solidFill>
                <a:effectLst/>
                <a:latin typeface="Inter"/>
              </a:rPr>
              <a:t>ASCII-</a:t>
            </a: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таблицы — с 1 114 112 возможными кодовыми точками, от 0 до 1 114 111. Это 17*(216) или </a:t>
            </a:r>
            <a:r>
              <a:rPr lang="ru-RU" dirty="0"/>
              <a:t>0</a:t>
            </a:r>
            <a:r>
              <a:rPr lang="en" dirty="0"/>
              <a:t>x10ffff</a:t>
            </a:r>
            <a:r>
              <a:rPr lang="en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в шестнадцатеричном представлении. Фактически, </a:t>
            </a:r>
            <a:r>
              <a:rPr lang="en" b="0" i="0" dirty="0">
                <a:solidFill>
                  <a:srgbClr val="000000"/>
                </a:solidFill>
                <a:effectLst/>
                <a:latin typeface="Inter"/>
              </a:rPr>
              <a:t>ASCII </a:t>
            </a: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является частью Юникода, так как первые 128 символов этих кодировок полностью совпадают.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68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3A29B-93DF-8FEE-087E-2A8BD98B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Письменности в </a:t>
            </a:r>
            <a:r>
              <a:rPr lang="en-US" dirty="0"/>
              <a:t>Unicode (Scripts)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78F59-DCBB-425B-D0D9-D8FE276A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Стандарт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Unicode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помещает каждый назначенный код (символ) в одну категорию письменности.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Некоторые категории, например 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Thai,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соответствуют одному человеческому языку. Другие категории, например 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Latin,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относятся к нескольким языкам.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Некоторые языки состоят из нескольких письменностей. Японской письменности в юникоде не существует. Вместо этого юникод предлагает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хира́гану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ката́кану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китайское письмо и латиницу, из которых обычно состоят японские документы.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Особой категорией является 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Common script.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Здесь содержатся всевозможные символы, которые являются общими для широкого числа письменностей. Категория включает в себя всевозможные знаки препинания, пробелы и различные прочие символы.</a:t>
            </a:r>
          </a:p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52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3236F-560F-EAD7-18B4-D1078B15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6B164D-4877-269B-02DB-82750349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5404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Была признана необходимость создания единой «широкой» кодировки. Кодировки с переменной длиной символа, широко использующиеся в Восточной Азии, были признаны слишком сложными в использовании, поэтому было решено использовать символы фиксированной ширины. Использование 32-битных символов казалось слишком расточительным, поэтому было решено использовать 16-битные.</a:t>
            </a:r>
          </a:p>
          <a:p>
            <a:pPr>
              <a:lnSpc>
                <a:spcPct val="120000"/>
              </a:lnSpc>
            </a:pPr>
            <a:r>
              <a:rPr lang="ru-RU" dirty="0"/>
              <a:t>Первая версия Юникода представляла собой кодировку с фиксированным размером символа в 16 бит, то есть общее число кодов было 216 (65 536). С тех пор символы стали обозначать четырьмя шестнадцатеричными цифрами (например, </a:t>
            </a:r>
            <a:r>
              <a:rPr lang="en" dirty="0"/>
              <a:t>U+04F0). </a:t>
            </a:r>
            <a:r>
              <a:rPr lang="ru-RU" dirty="0"/>
              <a:t>При этом в Юникоде планировалось кодировать не все существующие символы, а только те, которые необходимы в повседневном обиходе. Редко используемые символы должны были размещаться в «области пользовательских символов» (</a:t>
            </a:r>
            <a:r>
              <a:rPr lang="en" dirty="0"/>
              <a:t>private use area), </a:t>
            </a:r>
            <a:r>
              <a:rPr lang="ru-RU" dirty="0"/>
              <a:t>которая первоначально занимала коды </a:t>
            </a:r>
            <a:r>
              <a:rPr lang="en" dirty="0"/>
              <a:t>U+D800…U+F8FF. </a:t>
            </a:r>
            <a:r>
              <a:rPr lang="ru-RU" dirty="0"/>
              <a:t>Чтобы использовать Юникод также и в качестве промежуточного звена при преобразовании разных кодировок друг в друга, в него включили все символы, представленные во всех наиболее известных кодировках.</a:t>
            </a:r>
          </a:p>
          <a:p>
            <a:pPr>
              <a:lnSpc>
                <a:spcPct val="120000"/>
              </a:lnSpc>
            </a:pPr>
            <a:r>
              <a:rPr lang="ru-RU" dirty="0"/>
              <a:t>Поскольку в ряде компьютерных систем (например, </a:t>
            </a:r>
            <a:r>
              <a:rPr lang="en" dirty="0"/>
              <a:t>Windows NT) </a:t>
            </a:r>
            <a:r>
              <a:rPr lang="ru-RU" dirty="0"/>
              <a:t>фиксированные 16-битные символы уже использовались в качестве кодировки по умолчанию, было решено все наиболее важные знаки кодировать только в пределах первых 65 536 позиций (т.н. </a:t>
            </a:r>
            <a:r>
              <a:rPr lang="en" dirty="0"/>
              <a:t>Basic Multilingual Plane, BMP). </a:t>
            </a:r>
            <a:r>
              <a:rPr lang="ru-RU" dirty="0"/>
              <a:t>Остальное пространство используется для «дополнительных символов» (</a:t>
            </a:r>
            <a:r>
              <a:rPr lang="en" dirty="0"/>
              <a:t>supplementary characters): </a:t>
            </a:r>
            <a:r>
              <a:rPr lang="ru-RU" dirty="0"/>
              <a:t>систем письма вымерших языков или очень редко используемых китайских иероглифов, математических и музыкальных символов.</a:t>
            </a:r>
          </a:p>
          <a:p>
            <a:pPr>
              <a:lnSpc>
                <a:spcPct val="120000"/>
              </a:lnSpc>
            </a:pPr>
            <a:r>
              <a:rPr lang="ru-RU" dirty="0"/>
              <a:t>Для совместимости со старыми 16-битными системами была изобретена система </a:t>
            </a:r>
            <a:r>
              <a:rPr lang="en" dirty="0"/>
              <a:t>UTF-16, </a:t>
            </a:r>
            <a:r>
              <a:rPr lang="ru-RU" dirty="0"/>
              <a:t>где первые 65536 позиций, за исключением позиций из интервала </a:t>
            </a:r>
            <a:r>
              <a:rPr lang="en" dirty="0"/>
              <a:t>U+D800…U+DFFF, </a:t>
            </a:r>
            <a:r>
              <a:rPr lang="ru-RU" dirty="0"/>
              <a:t>отображаются непосредственно как 16-битные числа, а остальные представляются в виде «суррогатных пар» (первый элемент пары из области </a:t>
            </a:r>
            <a:r>
              <a:rPr lang="en" dirty="0"/>
              <a:t>U+D800…U+DBFF, </a:t>
            </a:r>
            <a:r>
              <a:rPr lang="ru-RU" dirty="0"/>
              <a:t>второй элемент пары из области </a:t>
            </a:r>
            <a:r>
              <a:rPr lang="en" dirty="0"/>
              <a:t>U+DC00…U+DFFF). </a:t>
            </a:r>
            <a:r>
              <a:rPr lang="ru-RU" dirty="0"/>
              <a:t>Для суррогатных пар была использована часть кодового пространства (2048 позиций), отведённого «для частного использования».</a:t>
            </a:r>
          </a:p>
          <a:p>
            <a:pPr algn="l"/>
            <a:r>
              <a:rPr lang="ru-RU" dirty="0"/>
              <a:t>Поскольку в </a:t>
            </a:r>
            <a:r>
              <a:rPr lang="en" dirty="0"/>
              <a:t>UTF-16 </a:t>
            </a:r>
            <a:r>
              <a:rPr lang="ru-RU" dirty="0"/>
              <a:t>можно отобразить только 220+216−2048 (1 112 064) символов, то это число и было выбрано в качестве окончательной величины кодового пространства Юникода (диапазон кодов: 0</a:t>
            </a:r>
            <a:r>
              <a:rPr lang="en" dirty="0"/>
              <a:t>x000000-0x10FFFF).</a:t>
            </a:r>
          </a:p>
          <a:p>
            <a:pPr algn="l"/>
            <a:r>
              <a:rPr lang="ru-RU" dirty="0"/>
              <a:t>Хотя кодовая область Юникода была расширена за пределы 216 уже в версии 2.0, первые символы в «верхней» области были размещены только в версии 3.1.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95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31EBC-E0A3-8D99-BF54-5EE1CA71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BC45DA7-E2D6-3523-8E98-F4CE7926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2016369"/>
          </a:xfrm>
        </p:spPr>
        <p:txBody>
          <a:bodyPr/>
          <a:lstStyle/>
          <a:p>
            <a:r>
              <a:rPr lang="en-US" dirty="0"/>
              <a:t>xx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7D760E-B256-F58F-C68E-2C577084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26" y="1478574"/>
            <a:ext cx="10977943" cy="3011365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2A680C6D-AFCB-7E2B-9AD2-76A5D73347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565400"/>
            <a:ext cx="88900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D27FAC-6A0C-5D36-618B-ABA606D3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5" y="4345841"/>
            <a:ext cx="11095943" cy="21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5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95FC7-9280-B54E-625E-784371CC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</a:t>
            </a:r>
            <a:r>
              <a:rPr lang="en" noProof="1"/>
              <a:t>unicodedata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68461-C945-E54B-BDCE-D07D33CE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Этот модуль обеспечивает доступ к базе данных символов </a:t>
            </a:r>
            <a:r>
              <a:rPr lang="en-US" dirty="0"/>
              <a:t>Unicode</a:t>
            </a:r>
            <a:r>
              <a:rPr lang="en" dirty="0"/>
              <a:t>, </a:t>
            </a:r>
            <a:r>
              <a:rPr lang="ru-RU" dirty="0"/>
              <a:t>которая определяет свойства символов. </a:t>
            </a:r>
          </a:p>
          <a:p>
            <a:r>
              <a:rPr lang="en" dirty="0" err="1"/>
              <a:t>unicodedata.lookup</a:t>
            </a:r>
            <a:r>
              <a:rPr lang="en" dirty="0"/>
              <a:t>(name)</a:t>
            </a:r>
            <a:r>
              <a:rPr lang="ru-RU" dirty="0"/>
              <a:t>Найдите персонажа по имени. Если персонаж с данным именем найден, верните соответствующий символ. Если не найден, выдается </a:t>
            </a:r>
            <a:r>
              <a:rPr lang="en" dirty="0">
                <a:hlinkClick r:id="rId2"/>
              </a:rPr>
              <a:t>KeyError </a:t>
            </a:r>
            <a:r>
              <a:rPr lang="en" dirty="0"/>
              <a:t>.</a:t>
            </a:r>
          </a:p>
          <a:p>
            <a:r>
              <a:rPr lang="ru-RU" dirty="0"/>
              <a:t>Изменено в версии 3.3: Добавлена поддержка псевдонимов имен </a:t>
            </a:r>
            <a:r>
              <a:rPr lang="ru-RU" dirty="0">
                <a:hlinkClick r:id="rId3"/>
              </a:rPr>
              <a:t>1</a:t>
            </a:r>
            <a:r>
              <a:rPr lang="ru-RU" dirty="0"/>
              <a:t> и именованных последовательностей </a:t>
            </a:r>
            <a:r>
              <a:rPr lang="ru-RU" dirty="0">
                <a:hlinkClick r:id="rId4"/>
              </a:rPr>
              <a:t>2</a:t>
            </a:r>
            <a:r>
              <a:rPr lang="ru-RU" dirty="0"/>
              <a:t> 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82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9D64B-099F-77DC-30E8-F7E4C462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6" y="152399"/>
            <a:ext cx="11792934" cy="641690"/>
          </a:xfrm>
        </p:spPr>
        <p:txBody>
          <a:bodyPr>
            <a:noAutofit/>
          </a:bodyPr>
          <a:lstStyle/>
          <a:p>
            <a:r>
              <a:rPr lang="ru-RU" sz="3500" dirty="0"/>
              <a:t>Однобайтовые кодировки / кодовые страницы (кириллица):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CAA853-762C-98F0-A2E4-BC4B15EB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" y="1195057"/>
            <a:ext cx="4590613" cy="25544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D43FD-12AC-48EF-8F54-59780F80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21" y="4287811"/>
            <a:ext cx="4618891" cy="25701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AB48B1-1EB6-E030-4558-E0BC72A9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7810"/>
            <a:ext cx="4618892" cy="25701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274DF4-539A-BB40-E945-F0026980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030" y="1220235"/>
            <a:ext cx="4590613" cy="25544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9FDDF1-26F2-DBA8-5CBC-8A0A951E4F42}"/>
              </a:ext>
            </a:extLst>
          </p:cNvPr>
          <p:cNvSpPr txBox="1"/>
          <p:nvPr/>
        </p:nvSpPr>
        <p:spPr>
          <a:xfrm>
            <a:off x="4992978" y="778613"/>
            <a:ext cx="2004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KOI8-U (UNIX)</a:t>
            </a:r>
            <a:endParaRPr lang="ru-RU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7A601-0551-5A73-8DCD-92DBE490F085}"/>
              </a:ext>
            </a:extLst>
          </p:cNvPr>
          <p:cNvSpPr txBox="1"/>
          <p:nvPr/>
        </p:nvSpPr>
        <p:spPr>
          <a:xfrm>
            <a:off x="340449" y="3856750"/>
            <a:ext cx="2317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CP1251 (Win 3.1)</a:t>
            </a:r>
            <a:endParaRPr lang="ru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2A495-48C5-869E-E076-790920E0B688}"/>
              </a:ext>
            </a:extLst>
          </p:cNvPr>
          <p:cNvSpPr txBox="1"/>
          <p:nvPr/>
        </p:nvSpPr>
        <p:spPr>
          <a:xfrm>
            <a:off x="5083380" y="3863798"/>
            <a:ext cx="239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Mac Cyrillic</a:t>
            </a:r>
            <a:endParaRPr lang="ru-RU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F30F6-1319-F5D0-D161-3FD8FA6E13D8}"/>
              </a:ext>
            </a:extLst>
          </p:cNvPr>
          <p:cNvSpPr txBox="1"/>
          <p:nvPr/>
        </p:nvSpPr>
        <p:spPr>
          <a:xfrm>
            <a:off x="305280" y="766638"/>
            <a:ext cx="1649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CP866 (DOS)</a:t>
            </a:r>
            <a:endParaRPr lang="ru-RU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C9D5D-FB6F-4915-C88F-A40C574A8918}"/>
              </a:ext>
            </a:extLst>
          </p:cNvPr>
          <p:cNvSpPr txBox="1"/>
          <p:nvPr/>
        </p:nvSpPr>
        <p:spPr>
          <a:xfrm>
            <a:off x="9471841" y="1258491"/>
            <a:ext cx="26133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Ещё кириллические кодировки:</a:t>
            </a:r>
            <a:endParaRPr lang="en" sz="2000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CP1125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KOI-R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KOI8-RU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MAC Ukrainian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ISO 8859-5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KOI-7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Примеры кодовых страниц:</a:t>
            </a:r>
            <a:br>
              <a:rPr lang="ru-RU" sz="2000" dirty="0"/>
            </a:br>
            <a:r>
              <a:rPr lang="en-US" sz="2000" dirty="0"/>
              <a:t>CP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862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иврит</a:t>
            </a:r>
            <a:b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CP866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кириллица</a:t>
            </a:r>
            <a:b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CP737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греческий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78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89D34-9E6E-8741-D41D-4474A59F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9" y="384364"/>
            <a:ext cx="4586057" cy="1133736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Диалог</a:t>
            </a:r>
            <a:br>
              <a:rPr lang="ru-RU" dirty="0"/>
            </a:br>
            <a:r>
              <a:rPr lang="en-US" dirty="0"/>
              <a:t>«</a:t>
            </a:r>
            <a:r>
              <a:rPr lang="ru-RU" dirty="0"/>
              <a:t>Выбор кодировки</a:t>
            </a:r>
            <a:r>
              <a:rPr lang="en-US" dirty="0"/>
              <a:t>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925E05-8E9E-30E3-672F-669559D56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9" y="2007156"/>
            <a:ext cx="4586057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C6BDE9-882D-6D1D-5F24-11FDFFC5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79" y="395143"/>
            <a:ext cx="6300902" cy="21665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30E378-93FB-23D4-F45E-96942F675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079" y="2809463"/>
            <a:ext cx="6395039" cy="39056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927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28EE-7BFE-BC6C-4559-B15F4CDA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957"/>
            <a:ext cx="10978662" cy="713398"/>
          </a:xfrm>
        </p:spPr>
        <p:txBody>
          <a:bodyPr>
            <a:normAutofit/>
          </a:bodyPr>
          <a:lstStyle/>
          <a:p>
            <a:r>
              <a:rPr lang="ru-RU" dirty="0"/>
              <a:t>Проблемы однобайтных / старых кодировок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7BF39-7B2F-5204-9855-4A4C64B5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585"/>
            <a:ext cx="105156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Существуют разные варианты кодировок, не всегда совместимые между собой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dirty="0"/>
              <a:t>Нет возможности взаимно-однозначно перекодировать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Надо уметь перекодировать: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dirty="0"/>
              <a:t>усложняется код — весь софт должен уметь работать с кодировками,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dirty="0"/>
              <a:t>усложняется </a:t>
            </a:r>
            <a:r>
              <a:rPr lang="en-US" dirty="0"/>
              <a:t>UI,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dirty="0"/>
              <a:t>усложняются процессы / лишние операции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Вместе с текстом нужно иметь информацию о кодировке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dirty="0"/>
              <a:t>Хранить отдельно / указывать вручную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en-US" dirty="0"/>
              <a:t>Content-type=text/html; </a:t>
            </a:r>
            <a:r>
              <a:rPr lang="en" dirty="0">
                <a:effectLst/>
              </a:rPr>
              <a:t>charset=windows-1251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Сложно / невозможно в одном документе уместить разные языки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effectLst/>
              </a:rPr>
              <a:t>Языки с иероглифами — не умещаются в однобайтовые кодировки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dirty="0"/>
              <a:t>Китайский, Японский</a:t>
            </a:r>
            <a:r>
              <a:rPr lang="en-US" dirty="0"/>
              <a:t> — </a:t>
            </a:r>
            <a:r>
              <a:rPr lang="ru-RU" dirty="0"/>
              <a:t>двухбайтовые кодировки (</a:t>
            </a:r>
            <a:r>
              <a:rPr lang="en" dirty="0"/>
              <a:t>DBCS</a:t>
            </a:r>
            <a:r>
              <a:rPr lang="ru-RU" dirty="0"/>
              <a:t>),</a:t>
            </a:r>
            <a:br>
              <a:rPr lang="ru-RU" dirty="0"/>
            </a:br>
            <a:r>
              <a:rPr lang="ru-RU" dirty="0"/>
              <a:t>о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дни символы определялись одним байтом другие двумя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Мало специальных символов, а они нужны: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dirty="0"/>
              <a:t>Текстовые процессоры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dirty="0"/>
              <a:t>Математические программы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dirty="0"/>
              <a:t>Нотные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66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0CF0E-A371-37D9-36FA-08F4584F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Предпосылки создания </a:t>
            </a:r>
            <a:r>
              <a:rPr lang="en-US" dirty="0"/>
              <a:t>Unicode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3E44E-1371-A100-E9E4-9276BBEB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Проблема неправильной раскодировки: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sz="1800" dirty="0"/>
              <a:t>Появление в документе символов иностранных языков / псевдографических символов (</a:t>
            </a:r>
            <a:r>
              <a:rPr lang="en-US" sz="1800" dirty="0"/>
              <a:t>«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кракозябров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»</a:t>
            </a:r>
            <a:r>
              <a:rPr lang="ru-RU" sz="1800" dirty="0"/>
              <a:t>)</a:t>
            </a:r>
            <a:r>
              <a:rPr lang="en-US" sz="1800" dirty="0"/>
              <a:t>;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sz="1800" dirty="0"/>
              <a:t>Отсутствие стандартизированной формы указания кодировки для файла</a:t>
            </a:r>
            <a:r>
              <a:rPr lang="en-US" sz="1800" dirty="0"/>
              <a:t> / </a:t>
            </a:r>
            <a:r>
              <a:rPr lang="ru-RU" sz="1800" dirty="0"/>
              <a:t>документа / потока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sz="2400" dirty="0"/>
              <a:t>Проблема ограниченности набора символов;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sz="1800" dirty="0"/>
              <a:t>Нет места для широкого набора спецсимволов</a:t>
            </a:r>
            <a:r>
              <a:rPr lang="en-US" sz="1800" dirty="0"/>
              <a:t>;</a:t>
            </a:r>
            <a:endParaRPr lang="ru-RU" sz="1800" dirty="0"/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sz="1800" dirty="0"/>
              <a:t>Приходилось в документе несколько раз переключать шрифты — при попытке переноса документа в другую систему все нестандартные символы превращались в «кракозябры»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sz="2400" dirty="0"/>
              <a:t>Проблема преобразования одной кодировки в другую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sz="1800" dirty="0"/>
              <a:t>Не взаимно-однозначно, поскольку часть символов отсутствует там и там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sz="2400" dirty="0"/>
              <a:t>Проблема дублирования шрифтов: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sz="1800" dirty="0"/>
              <a:t>Приходится плодить разные шрифты для разных кодировок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ru-RU" sz="1800" dirty="0"/>
              <a:t>одни и те же символы (</a:t>
            </a:r>
            <a:r>
              <a:rPr lang="en-US" sz="1800" dirty="0"/>
              <a:t>ASCII</a:t>
            </a:r>
            <a:r>
              <a:rPr lang="ru-RU" sz="1800" dirty="0"/>
              <a:t>) дублируются в разных шрифтах</a:t>
            </a:r>
            <a:r>
              <a:rPr lang="en-US" sz="1800" dirty="0"/>
              <a:t>;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ru-RU" sz="1800" dirty="0"/>
              <a:t>Можно создать «больше» шрифты, из которых впоследствии выбирались бы нужные для данной кодировки символы. Однако это требовало создания единого реестра символов, чтобы определять, чему что соответствует.</a:t>
            </a:r>
          </a:p>
        </p:txBody>
      </p:sp>
    </p:spTree>
    <p:extLst>
      <p:ext uri="{BB962C8B-B14F-4D97-AF65-F5344CB8AC3E}">
        <p14:creationId xmlns:p14="http://schemas.microsoft.com/office/powerpoint/2010/main" val="406328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78B15-A1BD-F273-EC80-0384CBB0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370"/>
            <a:ext cx="10515600" cy="713398"/>
          </a:xfrm>
        </p:spPr>
        <p:txBody>
          <a:bodyPr/>
          <a:lstStyle/>
          <a:p>
            <a:r>
              <a:rPr lang="en-US" dirty="0"/>
              <a:t>Unicode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E62B2-F194-DE39-02EA-00F46725B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" t="1640" r="788" b="3917"/>
          <a:stretch/>
        </p:blipFill>
        <p:spPr>
          <a:xfrm>
            <a:off x="838200" y="1997445"/>
            <a:ext cx="10414661" cy="4670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C9778A-2C23-CBE7-1CF7-F5B8784C7FBD}"/>
              </a:ext>
            </a:extLst>
          </p:cNvPr>
          <p:cNvSpPr txBox="1"/>
          <p:nvPr/>
        </p:nvSpPr>
        <p:spPr>
          <a:xfrm>
            <a:off x="838200" y="793517"/>
            <a:ext cx="10880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Стандарт предложен в 1991 году некоммерческой организацией</a:t>
            </a:r>
            <a:br>
              <a:rPr lang="en-US" sz="2400" dirty="0"/>
            </a:br>
            <a:r>
              <a:rPr lang="en" sz="2400" i="1" dirty="0"/>
              <a:t>Unicode Consortium.</a:t>
            </a:r>
          </a:p>
          <a:p>
            <a:r>
              <a:rPr lang="en-US" sz="2400" dirty="0">
                <a:hlinkClick r:id="rId3"/>
              </a:rPr>
              <a:t>https://home.unicode.org/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76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6F844-17C3-D898-1DF2-9A2871F5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— Code Points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4EFCB-9EF4-C11A-4524-59A3FB311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5448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Unicode — </a:t>
            </a:r>
            <a:r>
              <a:rPr lang="ru-RU" dirty="0"/>
              <a:t>набор символов и их кодов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Графические или печатаемые символы — это символы, имеющие видимое изображение</a:t>
            </a:r>
            <a:r>
              <a:rPr lang="en-US" dirty="0"/>
              <a:t> (Glyphs)</a:t>
            </a:r>
            <a:r>
              <a:rPr lang="ru-RU" dirty="0"/>
              <a:t>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Управляющие и форматирующие символы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Кодовые позиции (</a:t>
            </a:r>
            <a:r>
              <a:rPr lang="en-US" dirty="0"/>
              <a:t>Code Points</a:t>
            </a:r>
            <a:r>
              <a:rPr lang="ru-RU" dirty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Обозначение: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U+0005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U+1FE015</a:t>
            </a:r>
          </a:p>
          <a:p>
            <a:pPr lvl="1">
              <a:lnSpc>
                <a:spcPct val="120000"/>
              </a:lnSpc>
            </a:pP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1 114 112 возможны</a:t>
            </a:r>
            <a:r>
              <a:rPr lang="ru-RU" dirty="0">
                <a:solidFill>
                  <a:srgbClr val="000000"/>
                </a:solidFill>
                <a:latin typeface="Inter"/>
              </a:rPr>
              <a:t>х</a:t>
            </a: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 кодовых точек или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0x10ffff</a:t>
            </a:r>
          </a:p>
          <a:p>
            <a:pPr lvl="1">
              <a:lnSpc>
                <a:spcPct val="120000"/>
              </a:lnSpc>
            </a:pPr>
            <a:r>
              <a:rPr lang="en" dirty="0"/>
              <a:t>UTF-8 </a:t>
            </a:r>
            <a:r>
              <a:rPr lang="ru-RU" dirty="0"/>
              <a:t>позволяет кодировать до 2</a:t>
            </a:r>
            <a:r>
              <a:rPr lang="ru-RU" baseline="30000" dirty="0"/>
              <a:t>21</a:t>
            </a:r>
            <a:r>
              <a:rPr lang="ru-RU" dirty="0"/>
              <a:t> (2 097 152) кодовых позиций, было принято решение использовать лишь 1 112 064 для совместимости с </a:t>
            </a:r>
            <a:r>
              <a:rPr lang="en" dirty="0"/>
              <a:t>UTF-16</a:t>
            </a:r>
          </a:p>
          <a:p>
            <a:pPr lvl="1">
              <a:lnSpc>
                <a:spcPct val="120000"/>
              </a:lnSpc>
            </a:pP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Фактически, </a:t>
            </a:r>
            <a:r>
              <a:rPr lang="en" b="0" i="0" u="sng" dirty="0">
                <a:solidFill>
                  <a:srgbClr val="000000"/>
                </a:solidFill>
                <a:effectLst/>
                <a:latin typeface="Inter"/>
              </a:rPr>
              <a:t>ASCII </a:t>
            </a:r>
            <a:r>
              <a:rPr lang="ru-RU" b="0" i="0" u="sng" dirty="0">
                <a:solidFill>
                  <a:srgbClr val="000000"/>
                </a:solidFill>
                <a:effectLst/>
                <a:latin typeface="Inter"/>
              </a:rPr>
              <a:t>является частью Юникода</a:t>
            </a: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, так как первые 128 символов этих кодировок полностью совпадают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ru-RU" dirty="0"/>
              <a:t>Стандарт</a:t>
            </a:r>
            <a:r>
              <a:rPr lang="en-US" dirty="0"/>
              <a:t> Unicode </a:t>
            </a:r>
            <a:r>
              <a:rPr lang="ru-RU" dirty="0"/>
              <a:t>не определяет стандарты хранения / передачи символов / текста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Unicode </a:t>
            </a:r>
            <a:r>
              <a:rPr lang="ru-RU" dirty="0"/>
              <a:t>не является </a:t>
            </a:r>
            <a:r>
              <a:rPr lang="en-US" dirty="0"/>
              <a:t>«</a:t>
            </a:r>
            <a:r>
              <a:rPr lang="ru-RU" dirty="0"/>
              <a:t>Кодировкой</a:t>
            </a:r>
            <a:r>
              <a:rPr lang="en-US" dirty="0"/>
              <a:t>» (encoding)</a:t>
            </a:r>
          </a:p>
        </p:txBody>
      </p:sp>
    </p:spTree>
    <p:extLst>
      <p:ext uri="{BB962C8B-B14F-4D97-AF65-F5344CB8AC3E}">
        <p14:creationId xmlns:p14="http://schemas.microsoft.com/office/powerpoint/2010/main" val="354621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68DA7E-35E3-A47A-3103-56AC5203F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7155"/>
          <a:stretch/>
        </p:blipFill>
        <p:spPr bwMode="auto">
          <a:xfrm>
            <a:off x="185810" y="5269610"/>
            <a:ext cx="12006190" cy="16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832BAC9-2C50-E011-A12F-141117549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29226"/>
              </p:ext>
            </p:extLst>
          </p:nvPr>
        </p:nvGraphicFramePr>
        <p:xfrm>
          <a:off x="296884" y="841018"/>
          <a:ext cx="4631375" cy="434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961">
                  <a:extLst>
                    <a:ext uri="{9D8B030D-6E8A-4147-A177-3AD203B41FA5}">
                      <a16:colId xmlns:a16="http://schemas.microsoft.com/office/drawing/2014/main" val="1870710424"/>
                    </a:ext>
                  </a:extLst>
                </a:gridCol>
                <a:gridCol w="1057863">
                  <a:extLst>
                    <a:ext uri="{9D8B030D-6E8A-4147-A177-3AD203B41FA5}">
                      <a16:colId xmlns:a16="http://schemas.microsoft.com/office/drawing/2014/main" val="465200478"/>
                    </a:ext>
                  </a:extLst>
                </a:gridCol>
                <a:gridCol w="1161069">
                  <a:extLst>
                    <a:ext uri="{9D8B030D-6E8A-4147-A177-3AD203B41FA5}">
                      <a16:colId xmlns:a16="http://schemas.microsoft.com/office/drawing/2014/main" val="108933708"/>
                    </a:ext>
                  </a:extLst>
                </a:gridCol>
                <a:gridCol w="1367482">
                  <a:extLst>
                    <a:ext uri="{9D8B030D-6E8A-4147-A177-3AD203B41FA5}">
                      <a16:colId xmlns:a16="http://schemas.microsoft.com/office/drawing/2014/main" val="2330488725"/>
                    </a:ext>
                  </a:extLst>
                </a:gridCol>
              </a:tblGrid>
              <a:tr h="77236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№ вер­сии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Год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во</a:t>
                      </a:r>
                      <a:endParaRPr lang="en-US" dirty="0"/>
                    </a:p>
                    <a:p>
                      <a:r>
                        <a:rPr lang="ru-RU" sz="1400" dirty="0"/>
                        <a:t>пись­мен­но­стей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</a:t>
                      </a:r>
                      <a:b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сим­во­лов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27333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1.0.0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7161</a:t>
                      </a:r>
                      <a:endParaRPr lang="ru-RU" dirty="0"/>
                    </a:p>
                  </a:txBody>
                  <a:tcPr marL="72000" marR="90000" marT="36000" marB="0"/>
                </a:tc>
                <a:extLst>
                  <a:ext uri="{0D108BD9-81ED-4DB2-BD59-A6C34878D82A}">
                    <a16:rowId xmlns:a16="http://schemas.microsoft.com/office/drawing/2014/main" val="2057683728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r>
                        <a:rPr lang="ru-RU" dirty="0"/>
                        <a:t>2.0</a:t>
                      </a:r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1996</a:t>
                      </a:r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38 950</a:t>
                      </a:r>
                    </a:p>
                  </a:txBody>
                  <a:tcPr marL="72000" marR="90000" marT="36000" marB="0" anchor="ctr"/>
                </a:tc>
                <a:extLst>
                  <a:ext uri="{0D108BD9-81ED-4DB2-BD59-A6C34878D82A}">
                    <a16:rowId xmlns:a16="http://schemas.microsoft.com/office/drawing/2014/main" val="3097390621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r>
                        <a:rPr lang="ru-RU" dirty="0"/>
                        <a:t>3.0</a:t>
                      </a:r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1999</a:t>
                      </a:r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</a:t>
                      </a:r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49 259</a:t>
                      </a:r>
                    </a:p>
                  </a:txBody>
                  <a:tcPr marL="72000" marR="90000" marT="36000" marB="0" anchor="ctr"/>
                </a:tc>
                <a:extLst>
                  <a:ext uri="{0D108BD9-81ED-4DB2-BD59-A6C34878D82A}">
                    <a16:rowId xmlns:a16="http://schemas.microsoft.com/office/drawing/2014/main" val="1139771083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r>
                        <a:rPr lang="en-US" dirty="0"/>
                        <a:t>.0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96 447</a:t>
                      </a:r>
                    </a:p>
                  </a:txBody>
                  <a:tcPr marL="72000" marR="90000" marT="36000" marB="0" anchor="ctr"/>
                </a:tc>
                <a:extLst>
                  <a:ext uri="{0D108BD9-81ED-4DB2-BD59-A6C34878D82A}">
                    <a16:rowId xmlns:a16="http://schemas.microsoft.com/office/drawing/2014/main" val="2226162999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2006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99 089</a:t>
                      </a:r>
                    </a:p>
                  </a:txBody>
                  <a:tcPr marL="72000" marR="90000" marT="36000" marB="0" anchor="ctr"/>
                </a:tc>
                <a:extLst>
                  <a:ext uri="{0D108BD9-81ED-4DB2-BD59-A6C34878D82A}">
                    <a16:rowId xmlns:a16="http://schemas.microsoft.com/office/drawing/2014/main" val="2056247292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93😘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109 449</a:t>
                      </a:r>
                    </a:p>
                  </a:txBody>
                  <a:tcPr marL="72000" marR="90000" marT="36000" marB="0" anchor="ctr"/>
                </a:tc>
                <a:extLst>
                  <a:ext uri="{0D108BD9-81ED-4DB2-BD59-A6C34878D82A}">
                    <a16:rowId xmlns:a16="http://schemas.microsoft.com/office/drawing/2014/main" val="1990694999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r>
                        <a:rPr lang="en-US" dirty="0"/>
                        <a:t>.0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113 021</a:t>
                      </a:r>
                    </a:p>
                  </a:txBody>
                  <a:tcPr marL="72000" marR="90000" marT="36000" marB="0" anchor="ctr"/>
                </a:tc>
                <a:extLst>
                  <a:ext uri="{0D108BD9-81ED-4DB2-BD59-A6C34878D82A}">
                    <a16:rowId xmlns:a16="http://schemas.microsoft.com/office/drawing/2014/main" val="87972835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🤣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120 737</a:t>
                      </a:r>
                    </a:p>
                  </a:txBody>
                  <a:tcPr marL="72000" marR="90000" marT="36000" marB="0" anchor="ctr"/>
                </a:tc>
                <a:extLst>
                  <a:ext uri="{0D108BD9-81ED-4DB2-BD59-A6C34878D82A}">
                    <a16:rowId xmlns:a16="http://schemas.microsoft.com/office/drawing/2014/main" val="1265648585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ru-RU" dirty="0"/>
                    </a:p>
                  </a:txBody>
                  <a:tcPr marL="72000" marR="90000" marT="3600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149 878</a:t>
                      </a:r>
                    </a:p>
                  </a:txBody>
                  <a:tcPr marL="72000" marR="90000" marT="36000" marB="0" anchor="ctr"/>
                </a:tc>
                <a:extLst>
                  <a:ext uri="{0D108BD9-81ED-4DB2-BD59-A6C34878D82A}">
                    <a16:rowId xmlns:a16="http://schemas.microsoft.com/office/drawing/2014/main" val="2421901823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FC57EF-A934-5844-40CD-BC802265E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539" y="389318"/>
            <a:ext cx="6555179" cy="24485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331A16-F415-7F03-EA16-BD2767BD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964" y="2844579"/>
            <a:ext cx="6350330" cy="24273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16B75-24C9-2CE1-947C-50659133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127620"/>
            <a:ext cx="10515600" cy="713398"/>
          </a:xfrm>
        </p:spPr>
        <p:txBody>
          <a:bodyPr/>
          <a:lstStyle/>
          <a:p>
            <a:r>
              <a:rPr lang="ru-RU" dirty="0"/>
              <a:t>Версии стандарта </a:t>
            </a:r>
            <a:r>
              <a:rPr lang="en-US" dirty="0"/>
              <a:t>Unicode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681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2564</Words>
  <Application>Microsoft Macintosh PowerPoint</Application>
  <PresentationFormat>Широкоэкранный</PresentationFormat>
  <Paragraphs>398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5" baseType="lpstr">
      <vt:lpstr>-apple-system</vt:lpstr>
      <vt:lpstr>Andale Mono</vt:lpstr>
      <vt:lpstr>Apple Color Emoji</vt:lpstr>
      <vt:lpstr>Arial</vt:lpstr>
      <vt:lpstr>Calibri</vt:lpstr>
      <vt:lpstr>Calibri Light</vt:lpstr>
      <vt:lpstr>Consolas</vt:lpstr>
      <vt:lpstr>Inter</vt:lpstr>
      <vt:lpstr>Source Sans Pro</vt:lpstr>
      <vt:lpstr>ui-sans-serif</vt:lpstr>
      <vt:lpstr>Тема Office</vt:lpstr>
      <vt:lpstr>Unicode</vt:lpstr>
      <vt:lpstr>ASCII</vt:lpstr>
      <vt:lpstr>Однобайтовые кодировки / кодовые страницы (кириллица):</vt:lpstr>
      <vt:lpstr>Диалог «Выбор кодировки»</vt:lpstr>
      <vt:lpstr>Проблемы однобайтных / старых кодировок</vt:lpstr>
      <vt:lpstr>Предпосылки создания Unicode</vt:lpstr>
      <vt:lpstr>Unicode</vt:lpstr>
      <vt:lpstr>Unicode — Code Points</vt:lpstr>
      <vt:lpstr>Версии стандарта Unicode</vt:lpstr>
      <vt:lpstr>Плоскости / Planes</vt:lpstr>
      <vt:lpstr>Блоки Unicode</vt:lpstr>
      <vt:lpstr>Письменности (Scripts)</vt:lpstr>
      <vt:lpstr>Категории символов / Character Categories</vt:lpstr>
      <vt:lpstr>«Политкорректные» эмодзи</vt:lpstr>
      <vt:lpstr>Emoji ZWJ Sequences </vt:lpstr>
      <vt:lpstr>Презентация PowerPoint</vt:lpstr>
      <vt:lpstr>Пример описания code point “®” (U+00AE)</vt:lpstr>
      <vt:lpstr>Unicode Category: Control </vt:lpstr>
      <vt:lpstr>Составные / монолитные элементы</vt:lpstr>
      <vt:lpstr>Презентация PowerPoint</vt:lpstr>
      <vt:lpstr>Письменности в Unicode (Scripts)</vt:lpstr>
      <vt:lpstr>Презентация PowerPoint</vt:lpstr>
      <vt:lpstr>Презентация PowerPoint</vt:lpstr>
      <vt:lpstr>Модуль unicodedata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Unicode</dc:title>
  <dc:creator>Валерий Студенников</dc:creator>
  <cp:lastModifiedBy>Валерий Студенников</cp:lastModifiedBy>
  <cp:revision>6</cp:revision>
  <dcterms:created xsi:type="dcterms:W3CDTF">2023-10-29T08:47:07Z</dcterms:created>
  <dcterms:modified xsi:type="dcterms:W3CDTF">2023-10-31T06:27:20Z</dcterms:modified>
</cp:coreProperties>
</file>