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256" r:id="rId2"/>
    <p:sldId id="327" r:id="rId3"/>
    <p:sldId id="329" r:id="rId4"/>
    <p:sldId id="324" r:id="rId5"/>
    <p:sldId id="325" r:id="rId6"/>
    <p:sldId id="326" r:id="rId7"/>
    <p:sldId id="330" r:id="rId8"/>
    <p:sldId id="265" r:id="rId9"/>
    <p:sldId id="318" r:id="rId10"/>
    <p:sldId id="332" r:id="rId11"/>
    <p:sldId id="257" r:id="rId12"/>
    <p:sldId id="319" r:id="rId13"/>
    <p:sldId id="321" r:id="rId14"/>
    <p:sldId id="258" r:id="rId15"/>
    <p:sldId id="259" r:id="rId16"/>
    <p:sldId id="260" r:id="rId17"/>
    <p:sldId id="261" r:id="rId18"/>
    <p:sldId id="262" r:id="rId19"/>
    <p:sldId id="263" r:id="rId20"/>
    <p:sldId id="267" r:id="rId21"/>
    <p:sldId id="269" r:id="rId22"/>
    <p:sldId id="272" r:id="rId23"/>
    <p:sldId id="274" r:id="rId24"/>
    <p:sldId id="275" r:id="rId25"/>
    <p:sldId id="320" r:id="rId26"/>
    <p:sldId id="333" r:id="rId27"/>
    <p:sldId id="276" r:id="rId28"/>
    <p:sldId id="277" r:id="rId29"/>
    <p:sldId id="278" r:id="rId30"/>
    <p:sldId id="279" r:id="rId31"/>
    <p:sldId id="280" r:id="rId32"/>
    <p:sldId id="281" r:id="rId33"/>
    <p:sldId id="282" r:id="rId34"/>
    <p:sldId id="331" r:id="rId35"/>
    <p:sldId id="283" r:id="rId36"/>
    <p:sldId id="284" r:id="rId37"/>
    <p:sldId id="285" r:id="rId38"/>
    <p:sldId id="286" r:id="rId39"/>
    <p:sldId id="287" r:id="rId40"/>
    <p:sldId id="288" r:id="rId41"/>
    <p:sldId id="334" r:id="rId42"/>
    <p:sldId id="289" r:id="rId43"/>
    <p:sldId id="335" r:id="rId44"/>
    <p:sldId id="336" r:id="rId45"/>
    <p:sldId id="322" r:id="rId46"/>
    <p:sldId id="323" r:id="rId47"/>
    <p:sldId id="337" r:id="rId48"/>
    <p:sldId id="290" r:id="rId49"/>
    <p:sldId id="293" r:id="rId50"/>
    <p:sldId id="294" r:id="rId51"/>
    <p:sldId id="338" r:id="rId52"/>
    <p:sldId id="295" r:id="rId53"/>
    <p:sldId id="296" r:id="rId54"/>
    <p:sldId id="297" r:id="rId55"/>
    <p:sldId id="298" r:id="rId56"/>
    <p:sldId id="271" r:id="rId57"/>
    <p:sldId id="301" r:id="rId58"/>
    <p:sldId id="299" r:id="rId59"/>
    <p:sldId id="300" r:id="rId60"/>
    <p:sldId id="339" r:id="rId61"/>
    <p:sldId id="302" r:id="rId62"/>
    <p:sldId id="303" r:id="rId63"/>
    <p:sldId id="304" r:id="rId64"/>
    <p:sldId id="305" r:id="rId65"/>
    <p:sldId id="306" r:id="rId66"/>
    <p:sldId id="340" r:id="rId67"/>
    <p:sldId id="307" r:id="rId68"/>
    <p:sldId id="308" r:id="rId69"/>
    <p:sldId id="309" r:id="rId70"/>
    <p:sldId id="310" r:id="rId71"/>
    <p:sldId id="311" r:id="rId72"/>
    <p:sldId id="312" r:id="rId73"/>
    <p:sldId id="341" r:id="rId74"/>
    <p:sldId id="313" r:id="rId75"/>
    <p:sldId id="314" r:id="rId76"/>
    <p:sldId id="315" r:id="rId77"/>
    <p:sldId id="316" r:id="rId78"/>
    <p:sldId id="317" r:id="rId7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046BF0-6FEB-861C-5988-703007463D14}" name="Валерий Студенников" initials="ВС" userId="bda525d7a6e2623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6327"/>
  </p:normalViewPr>
  <p:slideViewPr>
    <p:cSldViewPr snapToGrid="0">
      <p:cViewPr>
        <p:scale>
          <a:sx n="121" d="100"/>
          <a:sy n="121" d="100"/>
        </p:scale>
        <p:origin x="14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64712-3F8B-5E4C-9A35-3F0227E3963B}" type="datetimeFigureOut">
              <a:rPr lang="ru-RU" smtClean="0"/>
              <a:t>07.09.2023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B519D-B563-6D40-BCDD-5D4D81867A25}" type="slidenum">
              <a:rPr lang="ru-RU" smtClean="0"/>
              <a:t>‹#›</a:t>
            </a:fld>
            <a:endParaRPr lang="ru-RU"/>
          </a:p>
        </p:txBody>
      </p:sp>
    </p:spTree>
    <p:extLst>
      <p:ext uri="{BB962C8B-B14F-4D97-AF65-F5344CB8AC3E}">
        <p14:creationId xmlns:p14="http://schemas.microsoft.com/office/powerpoint/2010/main" val="269633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C15E22-E647-ED40-B5B3-B9B4E353C89D}" type="slidenum">
              <a:rPr lang="en-US" altLang="en-US" sz="1200"/>
              <a:pPr eaLnBrk="1" hangingPunct="1"/>
              <a:t>4</a:t>
            </a:fld>
            <a:endParaRPr lang="en-US" altLang="en-US" sz="1200"/>
          </a:p>
        </p:txBody>
      </p:sp>
    </p:spTree>
    <p:extLst>
      <p:ext uri="{BB962C8B-B14F-4D97-AF65-F5344CB8AC3E}">
        <p14:creationId xmlns:p14="http://schemas.microsoft.com/office/powerpoint/2010/main" val="171349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E4FF86-447F-154A-B7D4-4A4E2E9A3D65}" type="slidenum">
              <a:rPr lang="en-US" altLang="en-US" sz="1200"/>
              <a:pPr eaLnBrk="1" hangingPunct="1"/>
              <a:t>5</a:t>
            </a:fld>
            <a:endParaRPr lang="en-US" altLang="en-US" sz="1200"/>
          </a:p>
        </p:txBody>
      </p:sp>
    </p:spTree>
    <p:extLst>
      <p:ext uri="{BB962C8B-B14F-4D97-AF65-F5344CB8AC3E}">
        <p14:creationId xmlns:p14="http://schemas.microsoft.com/office/powerpoint/2010/main" val="108519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6</a:t>
            </a:fld>
            <a:endParaRPr lang="en-US" altLang="en-US" sz="1200"/>
          </a:p>
        </p:txBody>
      </p:sp>
    </p:spTree>
    <p:extLst>
      <p:ext uri="{BB962C8B-B14F-4D97-AF65-F5344CB8AC3E}">
        <p14:creationId xmlns:p14="http://schemas.microsoft.com/office/powerpoint/2010/main" val="211877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8</a:t>
            </a:fld>
            <a:endParaRPr lang="en-US" altLang="en-US" sz="1200"/>
          </a:p>
        </p:txBody>
      </p:sp>
    </p:spTree>
    <p:extLst>
      <p:ext uri="{BB962C8B-B14F-4D97-AF65-F5344CB8AC3E}">
        <p14:creationId xmlns:p14="http://schemas.microsoft.com/office/powerpoint/2010/main" val="151545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D94213-9D00-2A92-34FE-3BEC83E874B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6F13D8B-6795-68FA-8109-5579A52A1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FA3BC78-E714-1FBF-D542-8BE12D4947BE}"/>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5" name="Нижний колонтитул 4">
            <a:extLst>
              <a:ext uri="{FF2B5EF4-FFF2-40B4-BE49-F238E27FC236}">
                <a16:creationId xmlns:a16="http://schemas.microsoft.com/office/drawing/2014/main" id="{ACB04696-9D38-8376-EB7F-05DE28AF7F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BE097F-7B51-4B2E-76EA-A94F95E3E5B3}"/>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84395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68C1B3-FE2E-BDBB-C660-B4695DC1A22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9418B09-54C1-1752-E6E2-5F79854637F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8C8635-A8CA-F94E-1D5F-60A3C182C54D}"/>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5" name="Нижний колонтитул 4">
            <a:extLst>
              <a:ext uri="{FF2B5EF4-FFF2-40B4-BE49-F238E27FC236}">
                <a16:creationId xmlns:a16="http://schemas.microsoft.com/office/drawing/2014/main" id="{4ADEDC06-A1AA-6320-1157-6D95167D4F2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0BA257D-691A-3920-7D8A-7217D6BC0058}"/>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2607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F3294FA-BF70-6B2A-002E-DC1296FFF9E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E8BB55-4BE4-33A9-0BE2-4B9BB1D6F68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C67915F-78AE-0CDD-A648-14DAD68E819C}"/>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5" name="Нижний колонтитул 4">
            <a:extLst>
              <a:ext uri="{FF2B5EF4-FFF2-40B4-BE49-F238E27FC236}">
                <a16:creationId xmlns:a16="http://schemas.microsoft.com/office/drawing/2014/main" id="{4D926A5C-F252-0856-B00C-1C08E274AD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8B5E37F-C9EE-A8CE-88D6-AE5B41D3FC9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55128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FE77A-CF02-8B22-74A4-A81D67C26AC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2A15648-E213-49A8-5403-765622A6860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71753D-FFCE-6EB7-0485-C9F262466D32}"/>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5" name="Нижний колонтитул 4">
            <a:extLst>
              <a:ext uri="{FF2B5EF4-FFF2-40B4-BE49-F238E27FC236}">
                <a16:creationId xmlns:a16="http://schemas.microsoft.com/office/drawing/2014/main" id="{8195E0BC-C14C-C408-9F1B-5643B3CC1C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28553E-2A32-5156-C5D1-169ED658602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99934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B8C8F-4DBA-C2CC-459E-759D072BFD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A91B78C-B880-3272-515C-3004D9A4B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0E6FFC9-2089-9CCA-9A6E-21F9C6910C90}"/>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5" name="Нижний колонтитул 4">
            <a:extLst>
              <a:ext uri="{FF2B5EF4-FFF2-40B4-BE49-F238E27FC236}">
                <a16:creationId xmlns:a16="http://schemas.microsoft.com/office/drawing/2014/main" id="{CF820ADC-74C6-78B9-196C-7BFA744B7E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6DEBE4-3D2A-0F7D-B0C8-D40D8D3C52A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5994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E34D5-E9EE-1918-C66C-0D92A1789B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DE6421-A033-3B3A-6A87-1DF53FB2929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469BFB6-CB7E-6FE2-0569-1578B6BE034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343EEBE-16F4-804B-AA4A-E3C2D0EF9B5F}"/>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6" name="Нижний колонтитул 5">
            <a:extLst>
              <a:ext uri="{FF2B5EF4-FFF2-40B4-BE49-F238E27FC236}">
                <a16:creationId xmlns:a16="http://schemas.microsoft.com/office/drawing/2014/main" id="{2C93B10A-446A-2ACF-0E41-9B6BEEA13DA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70ECF22-D502-05CB-C4DD-54DD81F317FE}"/>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66671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855519-C080-E3E4-6265-5BC33F26BAA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FE03636-24C4-0D72-9766-1CA025E00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682C110-9D48-A756-6C70-593033BBC2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E8D3517-EAC8-C203-0118-9F9EAB17E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561D21-A874-A045-9B24-ABFE1D8C874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13CC9A0-86F6-4FB5-F771-F04783FF53FA}"/>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8" name="Нижний колонтитул 7">
            <a:extLst>
              <a:ext uri="{FF2B5EF4-FFF2-40B4-BE49-F238E27FC236}">
                <a16:creationId xmlns:a16="http://schemas.microsoft.com/office/drawing/2014/main" id="{880A32AF-079B-851B-5035-F2C12F7BCAA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CFB58D2-979A-FEFD-5ABA-18B2CB63AE3C}"/>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1697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91870-83BA-481B-266E-98E2A89CA7B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03A5E7-1D04-3734-2845-C16AB4F45F43}"/>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4" name="Нижний колонтитул 3">
            <a:extLst>
              <a:ext uri="{FF2B5EF4-FFF2-40B4-BE49-F238E27FC236}">
                <a16:creationId xmlns:a16="http://schemas.microsoft.com/office/drawing/2014/main" id="{1E542653-1898-54BB-2443-B759549E5FB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ACE1A32-53B4-6FA6-940E-25B54A040F0A}"/>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3257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1DDC941-028F-9A89-760F-FFEDA79949D0}"/>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3" name="Нижний колонтитул 2">
            <a:extLst>
              <a:ext uri="{FF2B5EF4-FFF2-40B4-BE49-F238E27FC236}">
                <a16:creationId xmlns:a16="http://schemas.microsoft.com/office/drawing/2014/main" id="{3B3E74DF-78F9-097A-3FAF-69965989B27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F654617-E7A7-A36C-AA96-C7DEF48AFB1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55235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F5871-325C-ADE6-A01A-CABC5EAD16D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0678A79-1886-227F-DB26-0FF139039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B0EB877-79C8-0E2A-C36C-B6A3E955E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84882FF-3C71-3CB9-81A0-83E556EE00B1}"/>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6" name="Нижний колонтитул 5">
            <a:extLst>
              <a:ext uri="{FF2B5EF4-FFF2-40B4-BE49-F238E27FC236}">
                <a16:creationId xmlns:a16="http://schemas.microsoft.com/office/drawing/2014/main" id="{8A454681-CAEB-F14E-3D5F-B2B6FCAFDB8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600FA98-75D0-F456-5B08-FC8643371E6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84161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78698-27A1-F4CD-2C27-85C01EB6DA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B4A7D7-D520-2A79-2345-D86E9468E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DFD6D36-3FFF-DA2F-E633-E465AEF3E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60469AD-F8CC-4E4F-BE06-B86E1DC2134A}"/>
              </a:ext>
            </a:extLst>
          </p:cNvPr>
          <p:cNvSpPr>
            <a:spLocks noGrp="1"/>
          </p:cNvSpPr>
          <p:nvPr>
            <p:ph type="dt" sz="half" idx="10"/>
          </p:nvPr>
        </p:nvSpPr>
        <p:spPr/>
        <p:txBody>
          <a:bodyPr/>
          <a:lstStyle/>
          <a:p>
            <a:fld id="{C537E6AD-B6EA-6747-B27A-2787C89F80D2}" type="datetimeFigureOut">
              <a:rPr lang="ru-RU" smtClean="0"/>
              <a:t>07.09.2023</a:t>
            </a:fld>
            <a:endParaRPr lang="ru-RU"/>
          </a:p>
        </p:txBody>
      </p:sp>
      <p:sp>
        <p:nvSpPr>
          <p:cNvPr id="6" name="Нижний колонтитул 5">
            <a:extLst>
              <a:ext uri="{FF2B5EF4-FFF2-40B4-BE49-F238E27FC236}">
                <a16:creationId xmlns:a16="http://schemas.microsoft.com/office/drawing/2014/main" id="{994BCA95-ECFB-452D-805C-7DC681A8E46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068B77-DDAA-0511-2B4C-D83EFFB09359}"/>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81546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0CB5D7-13CC-BCF3-77F7-69D235ADD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C457835-CD3F-34D1-1FFE-E0D30B7DD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795E0C3-3460-8D9A-302B-9E03A2C2B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7E6AD-B6EA-6747-B27A-2787C89F80D2}" type="datetimeFigureOut">
              <a:rPr lang="ru-RU" smtClean="0"/>
              <a:t>07.09.2023</a:t>
            </a:fld>
            <a:endParaRPr lang="ru-RU"/>
          </a:p>
        </p:txBody>
      </p:sp>
      <p:sp>
        <p:nvSpPr>
          <p:cNvPr id="5" name="Нижний колонтитул 4">
            <a:extLst>
              <a:ext uri="{FF2B5EF4-FFF2-40B4-BE49-F238E27FC236}">
                <a16:creationId xmlns:a16="http://schemas.microsoft.com/office/drawing/2014/main" id="{FCFBB98C-DA1C-343A-7C71-28DAE8777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111EB36-D4DA-98B5-3B6D-8D7672816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7FEE-2D94-3743-BBFB-DBD4197CA945}" type="slidenum">
              <a:rPr lang="ru-RU" smtClean="0"/>
              <a:t>‹#›</a:t>
            </a:fld>
            <a:endParaRPr lang="ru-RU"/>
          </a:p>
        </p:txBody>
      </p:sp>
    </p:spTree>
    <p:extLst>
      <p:ext uri="{BB962C8B-B14F-4D97-AF65-F5344CB8AC3E}">
        <p14:creationId xmlns:p14="http://schemas.microsoft.com/office/powerpoint/2010/main" val="296691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ozon.ru/context/detail/id/1657382/"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validator.w3.org/source/"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oogle.github.io/styleguide/pyguid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reg.ru/coding_standar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7FDCB-0843-B6A8-CFC8-E080522F2B71}"/>
              </a:ext>
            </a:extLst>
          </p:cNvPr>
          <p:cNvSpPr>
            <a:spLocks noGrp="1"/>
          </p:cNvSpPr>
          <p:nvPr>
            <p:ph type="ctrTitle"/>
          </p:nvPr>
        </p:nvSpPr>
        <p:spPr/>
        <p:txBody>
          <a:bodyPr/>
          <a:lstStyle/>
          <a:p>
            <a:r>
              <a:rPr lang="ru-RU" dirty="0">
                <a:solidFill>
                  <a:srgbClr val="0070C0"/>
                </a:solidFill>
              </a:rPr>
              <a:t>Стандарты </a:t>
            </a:r>
            <a:r>
              <a:rPr lang="ru-RU" dirty="0">
                <a:solidFill>
                  <a:schemeClr val="accent5">
                    <a:lumMod val="50000"/>
                  </a:schemeClr>
                </a:solidFill>
              </a:rPr>
              <a:t>кодирования</a:t>
            </a:r>
          </a:p>
        </p:txBody>
      </p:sp>
      <p:sp>
        <p:nvSpPr>
          <p:cNvPr id="3" name="Подзаголовок 2">
            <a:extLst>
              <a:ext uri="{FF2B5EF4-FFF2-40B4-BE49-F238E27FC236}">
                <a16:creationId xmlns:a16="http://schemas.microsoft.com/office/drawing/2014/main" id="{04413FF4-57A3-911F-3242-8EB0C4E75A5B}"/>
              </a:ext>
            </a:extLst>
          </p:cNvPr>
          <p:cNvSpPr>
            <a:spLocks noGrp="1"/>
          </p:cNvSpPr>
          <p:nvPr>
            <p:ph type="subTitle" idx="1"/>
          </p:nvPr>
        </p:nvSpPr>
        <p:spPr>
          <a:xfrm>
            <a:off x="1524000" y="3602038"/>
            <a:ext cx="9144000" cy="2504122"/>
          </a:xfrm>
        </p:spPr>
        <p:txBody>
          <a:bodyPr/>
          <a:lstStyle/>
          <a:p>
            <a:r>
              <a:rPr lang="ru-RU" dirty="0"/>
              <a:t>Зачем они нужны?</a:t>
            </a:r>
          </a:p>
          <a:p>
            <a:r>
              <a:rPr lang="ru-RU" dirty="0"/>
              <a:t>Примеры стандартов оформления кода для</a:t>
            </a:r>
            <a:br>
              <a:rPr lang="en-US" dirty="0"/>
            </a:br>
            <a:r>
              <a:rPr lang="en-US" dirty="0"/>
              <a:t>Python / SQL / HTML / JavaScript</a:t>
            </a:r>
          </a:p>
          <a:p>
            <a:endParaRPr lang="en-US" dirty="0"/>
          </a:p>
          <a:p>
            <a:r>
              <a:rPr lang="en-US" sz="2400" dirty="0"/>
              <a:t>© </a:t>
            </a:r>
            <a:r>
              <a:rPr lang="ru-RU" sz="2400" dirty="0"/>
              <a:t>Валерий Студенников</a:t>
            </a:r>
          </a:p>
        </p:txBody>
      </p:sp>
      <p:pic>
        <p:nvPicPr>
          <p:cNvPr id="4" name="Рисунок 3">
            <a:extLst>
              <a:ext uri="{FF2B5EF4-FFF2-40B4-BE49-F238E27FC236}">
                <a16:creationId xmlns:a16="http://schemas.microsoft.com/office/drawing/2014/main" id="{D7D67B95-B400-9C70-F8DF-5447F8EE26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5" name="TextBox 4">
            <a:extLst>
              <a:ext uri="{FF2B5EF4-FFF2-40B4-BE49-F238E27FC236}">
                <a16:creationId xmlns:a16="http://schemas.microsoft.com/office/drawing/2014/main" id="{4CC1F548-389A-2D0E-E785-72F4A65E5FB4}"/>
              </a:ext>
            </a:extLst>
          </p:cNvPr>
          <p:cNvSpPr txBox="1"/>
          <p:nvPr/>
        </p:nvSpPr>
        <p:spPr>
          <a:xfrm>
            <a:off x="8070573" y="311459"/>
            <a:ext cx="3615247" cy="707886"/>
          </a:xfrm>
          <a:prstGeom prst="rect">
            <a:avLst/>
          </a:prstGeom>
          <a:noFill/>
        </p:spPr>
        <p:txBody>
          <a:bodyPr wrap="square" rtlCol="0">
            <a:spAutoFit/>
          </a:bodyPr>
          <a:lstStyle/>
          <a:p>
            <a:r>
              <a:rPr lang="ru-RU" sz="2000" dirty="0">
                <a:solidFill>
                  <a:schemeClr val="accent5">
                    <a:lumMod val="50000"/>
                  </a:schemeClr>
                </a:solidFill>
              </a:rPr>
              <a:t>Курс «Технологии и методы программирования»</a:t>
            </a:r>
          </a:p>
        </p:txBody>
      </p:sp>
    </p:spTree>
    <p:extLst>
      <p:ext uri="{BB962C8B-B14F-4D97-AF65-F5344CB8AC3E}">
        <p14:creationId xmlns:p14="http://schemas.microsoft.com/office/powerpoint/2010/main" val="392206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8DD11E9-5518-3125-ADA1-E2A15ED724CA}"/>
              </a:ext>
            </a:extLst>
          </p:cNvPr>
          <p:cNvSpPr>
            <a:spLocks noGrp="1"/>
          </p:cNvSpPr>
          <p:nvPr>
            <p:ph type="title"/>
          </p:nvPr>
        </p:nvSpPr>
        <p:spPr>
          <a:xfrm>
            <a:off x="831850" y="1709739"/>
            <a:ext cx="10515600" cy="2252662"/>
          </a:xfrm>
        </p:spPr>
        <p:txBody>
          <a:bodyPr/>
          <a:lstStyle/>
          <a:p>
            <a:r>
              <a:rPr lang="ru-RU" dirty="0"/>
              <a:t>Оформление кода</a:t>
            </a:r>
          </a:p>
        </p:txBody>
      </p:sp>
      <p:sp>
        <p:nvSpPr>
          <p:cNvPr id="5" name="Текст 4">
            <a:extLst>
              <a:ext uri="{FF2B5EF4-FFF2-40B4-BE49-F238E27FC236}">
                <a16:creationId xmlns:a16="http://schemas.microsoft.com/office/drawing/2014/main" id="{00830973-90CE-50F0-7A5A-BFA1B077824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1359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3E62B-E0D7-AE8C-3853-E59D70C23C35}"/>
              </a:ext>
            </a:extLst>
          </p:cNvPr>
          <p:cNvSpPr>
            <a:spLocks noGrp="1"/>
          </p:cNvSpPr>
          <p:nvPr>
            <p:ph type="title"/>
          </p:nvPr>
        </p:nvSpPr>
        <p:spPr>
          <a:xfrm>
            <a:off x="838200" y="498764"/>
            <a:ext cx="10515600" cy="909525"/>
          </a:xfrm>
        </p:spPr>
        <p:txBody>
          <a:bodyPr>
            <a:normAutofit/>
          </a:bodyPr>
          <a:lstStyle/>
          <a:p>
            <a:r>
              <a:rPr lang="ru-RU" dirty="0"/>
              <a:t>Лесенка в 4 пробела</a:t>
            </a:r>
          </a:p>
        </p:txBody>
      </p:sp>
      <p:sp>
        <p:nvSpPr>
          <p:cNvPr id="3" name="Объект 2">
            <a:extLst>
              <a:ext uri="{FF2B5EF4-FFF2-40B4-BE49-F238E27FC236}">
                <a16:creationId xmlns:a16="http://schemas.microsoft.com/office/drawing/2014/main" id="{5E459A19-D5B2-E989-74E8-422342487063}"/>
              </a:ext>
            </a:extLst>
          </p:cNvPr>
          <p:cNvSpPr>
            <a:spLocks noGrp="1"/>
          </p:cNvSpPr>
          <p:nvPr>
            <p:ph idx="1"/>
          </p:nvPr>
        </p:nvSpPr>
        <p:spPr>
          <a:xfrm>
            <a:off x="838200" y="1541167"/>
            <a:ext cx="10515600" cy="3123640"/>
          </a:xfrm>
        </p:spPr>
        <p:txBody>
          <a:bodyPr>
            <a:normAutofit fontScale="70000" lnSpcReduction="20000"/>
          </a:bodyPr>
          <a:lstStyle/>
          <a:p>
            <a:pPr marL="0" indent="0" algn="l">
              <a:lnSpc>
                <a:spcPct val="120000"/>
              </a:lnSpc>
              <a:buNone/>
            </a:pPr>
            <a:r>
              <a:rPr lang="ru-RU" dirty="0"/>
              <a:t>Обязательна «лесенка» с отступом в 4 пробела (</a:t>
            </a:r>
            <a:r>
              <a:rPr lang="en" dirty="0"/>
              <a:t>half-tab).</a:t>
            </a:r>
            <a:br>
              <a:rPr lang="en" dirty="0"/>
            </a:br>
            <a:r>
              <a:rPr lang="ru-RU" dirty="0"/>
              <a:t>При этом запрещается в редакторе изменять размер отображаемой табуляции, например выставлять отображение табуляции в 4 пробела.</a:t>
            </a:r>
            <a:br>
              <a:rPr lang="en-US" dirty="0"/>
            </a:br>
            <a:r>
              <a:rPr lang="ru-RU" dirty="0"/>
              <a:t>Код, созданный Вами при таких настройках, будет некорректно отображаться в других редакторах с другими настройками.</a:t>
            </a:r>
            <a:endParaRPr lang="en-US" dirty="0"/>
          </a:p>
          <a:p>
            <a:pPr marL="0" indent="0" algn="l">
              <a:lnSpc>
                <a:spcPct val="120000"/>
              </a:lnSpc>
              <a:buNone/>
            </a:pPr>
            <a:r>
              <a:rPr lang="ru-RU" dirty="0"/>
              <a:t>Пробелы — самый предпочтительный метод отступов.</a:t>
            </a:r>
            <a:br>
              <a:rPr lang="en-US" dirty="0"/>
            </a:br>
            <a:r>
              <a:rPr lang="ru-RU" dirty="0"/>
              <a:t>Табуляция должна использоваться только для поддержки кода, написанного с отступами с помощью табуляции.</a:t>
            </a:r>
            <a:br>
              <a:rPr lang="en-US" dirty="0"/>
            </a:br>
            <a:r>
              <a:rPr lang="en" dirty="0"/>
              <a:t>Python 3 </a:t>
            </a:r>
            <a:r>
              <a:rPr lang="ru-RU" dirty="0"/>
              <a:t>запрещает смешивание табуляции и пробелов в отступах.</a:t>
            </a:r>
          </a:p>
          <a:p>
            <a:pPr marL="0" indent="0">
              <a:lnSpc>
                <a:spcPct val="100000"/>
              </a:lnSpc>
              <a:buNone/>
            </a:pPr>
            <a:endParaRPr lang="ru-RU" dirty="0"/>
          </a:p>
        </p:txBody>
      </p:sp>
      <p:sp>
        <p:nvSpPr>
          <p:cNvPr id="4" name="Объект 2">
            <a:extLst>
              <a:ext uri="{FF2B5EF4-FFF2-40B4-BE49-F238E27FC236}">
                <a16:creationId xmlns:a16="http://schemas.microsoft.com/office/drawing/2014/main" id="{AD6A52BA-9EC6-D54B-F6E2-42A5CE9D11C8}"/>
              </a:ext>
            </a:extLst>
          </p:cNvPr>
          <p:cNvSpPr txBox="1">
            <a:spLocks/>
          </p:cNvSpPr>
          <p:nvPr/>
        </p:nvSpPr>
        <p:spPr>
          <a:xfrm>
            <a:off x="838200" y="4811540"/>
            <a:ext cx="10515600" cy="141809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True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False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pass</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0265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321A39-6878-4D84-BFE7-50AC268DCABF}"/>
              </a:ext>
            </a:extLst>
          </p:cNvPr>
          <p:cNvSpPr>
            <a:spLocks noGrp="1"/>
          </p:cNvSpPr>
          <p:nvPr>
            <p:ph type="title"/>
          </p:nvPr>
        </p:nvSpPr>
        <p:spPr>
          <a:xfrm>
            <a:off x="838200" y="156955"/>
            <a:ext cx="10515600" cy="666970"/>
          </a:xfrm>
        </p:spPr>
        <p:txBody>
          <a:bodyPr>
            <a:normAutofit fontScale="90000"/>
          </a:bodyPr>
          <a:lstStyle/>
          <a:p>
            <a:r>
              <a:rPr lang="ru-RU" dirty="0"/>
              <a:t>Правила для отступов</a:t>
            </a:r>
          </a:p>
        </p:txBody>
      </p:sp>
      <p:sp>
        <p:nvSpPr>
          <p:cNvPr id="3" name="Объект 2">
            <a:extLst>
              <a:ext uri="{FF2B5EF4-FFF2-40B4-BE49-F238E27FC236}">
                <a16:creationId xmlns:a16="http://schemas.microsoft.com/office/drawing/2014/main" id="{9A97F77D-94B7-2021-A00A-E356A00EE962}"/>
              </a:ext>
            </a:extLst>
          </p:cNvPr>
          <p:cNvSpPr>
            <a:spLocks noGrp="1"/>
          </p:cNvSpPr>
          <p:nvPr>
            <p:ph idx="1"/>
          </p:nvPr>
        </p:nvSpPr>
        <p:spPr>
          <a:xfrm>
            <a:off x="838200" y="904949"/>
            <a:ext cx="10515600" cy="1676207"/>
          </a:xfrm>
        </p:spPr>
        <p:txBody>
          <a:bodyPr>
            <a:noAutofit/>
          </a:bodyPr>
          <a:lstStyle/>
          <a:p>
            <a:pPr marL="0" indent="0" algn="l">
              <a:lnSpc>
                <a:spcPct val="100000"/>
              </a:lnSpc>
              <a:buNone/>
            </a:pPr>
            <a:r>
              <a:rPr lang="ru-RU" sz="1800" dirty="0"/>
              <a:t>Продолжительные строки должны выравнивать обернутые элементы либо вертикально, используя неявную линию в скобках (круглых, квадратных или фигурных), либо с использованием висячего отступа.</a:t>
            </a:r>
            <a:endParaRPr lang="en-US" sz="1800" dirty="0"/>
          </a:p>
          <a:p>
            <a:pPr marL="0" indent="0" algn="l">
              <a:lnSpc>
                <a:spcPct val="100000"/>
              </a:lnSpc>
              <a:buNone/>
            </a:pPr>
            <a:r>
              <a:rPr lang="ru-RU" sz="1800" dirty="0"/>
              <a:t>При использовании висячего отступа следует применять следующие соображения: на первой линии не должно быть аргументов, а остальные строки должны четко восприниматься как продолжение линии.</a:t>
            </a:r>
          </a:p>
        </p:txBody>
      </p:sp>
      <p:sp>
        <p:nvSpPr>
          <p:cNvPr id="4" name="Объект 2">
            <a:extLst>
              <a:ext uri="{FF2B5EF4-FFF2-40B4-BE49-F238E27FC236}">
                <a16:creationId xmlns:a16="http://schemas.microsoft.com/office/drawing/2014/main" id="{5DA78237-FF16-FC89-1347-A2A17AE0B237}"/>
              </a:ext>
            </a:extLst>
          </p:cNvPr>
          <p:cNvSpPr txBox="1">
            <a:spLocks/>
          </p:cNvSpPr>
          <p:nvPr/>
        </p:nvSpPr>
        <p:spPr>
          <a:xfrm>
            <a:off x="204457" y="2581157"/>
            <a:ext cx="5517470"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ru-RU" sz="1800" i="1" noProof="1">
                <a:solidFill>
                  <a:srgbClr val="00B050"/>
                </a:solidFill>
                <a:latin typeface="Consolas" panose="020B0609020204030204" pitchFamily="49" charset="0"/>
                <a:cs typeface="Consolas" panose="020B0609020204030204" pitchFamily="49" charset="0"/>
              </a:rPr>
              <a:t>ПРАВИЛЬНО</a:t>
            </a:r>
            <a:br>
              <a:rPr lang="ru-RU" sz="1800" i="1" noProof="1">
                <a:solidFill>
                  <a:schemeClr val="accent6">
                    <a:lumMod val="50000"/>
                  </a:schemeClr>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Выровнено по открывающему разделителю</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Либо такой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ru-RU" sz="1800" noProof="1">
                <a:solidFill>
                  <a:srgbClr val="007020"/>
                </a:solidFill>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Мой любимый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E6065F2-E407-404B-17EF-BE00692BA4FF}"/>
              </a:ext>
            </a:extLst>
          </p:cNvPr>
          <p:cNvSpPr txBox="1">
            <a:spLocks/>
          </p:cNvSpPr>
          <p:nvPr/>
        </p:nvSpPr>
        <p:spPr>
          <a:xfrm>
            <a:off x="5846619" y="2581157"/>
            <a:ext cx="6238886"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en-US" sz="1800" i="1" noProof="1">
                <a:solidFill>
                  <a:srgbClr val="FF0000"/>
                </a:solidFill>
                <a:latin typeface="Consolas" panose="020B0609020204030204" pitchFamily="49" charset="0"/>
                <a:cs typeface="Consolas" panose="020B0609020204030204" pitchFamily="49" charset="0"/>
              </a:rPr>
              <a:t>Н</a:t>
            </a:r>
            <a:r>
              <a:rPr lang="ru-RU" sz="1800" i="1" noProof="1">
                <a:solidFill>
                  <a:srgbClr val="FF0000"/>
                </a:solidFill>
                <a:latin typeface="Consolas" panose="020B0609020204030204" pitchFamily="49" charset="0"/>
                <a:cs typeface="Consolas" panose="020B0609020204030204" pitchFamily="49" charset="0"/>
              </a:rPr>
              <a:t>ЕПРАВИЛЬНО</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Аргументы на первой линии запрещены,</a:t>
            </a:r>
            <a:br>
              <a:rPr lang="en-US" sz="1800" i="1" noProof="1">
                <a:solidFill>
                  <a:srgbClr val="408090"/>
                </a:solidFill>
                <a:effectLst/>
                <a:latin typeface="Consolas" panose="020B0609020204030204" pitchFamily="49" charset="0"/>
                <a:cs typeface="Consolas" panose="020B0609020204030204" pitchFamily="49" charset="0"/>
              </a:rPr>
            </a:br>
            <a:r>
              <a:rPr lang="en-US"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если не используется вертикальное выравнивание</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long_function_name(var_one,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Больше отступов требуется, для отличения</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его от остальных</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 var_three,</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var_four):</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en" sz="1800" noProof="1">
              <a:effectLst/>
              <a:latin typeface="Consolas" panose="020B0609020204030204" pitchFamily="49" charset="0"/>
              <a:cs typeface="Consolas" panose="020B0609020204030204" pitchFamily="49" charset="0"/>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0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9EFF4-2EAD-AF66-1D10-FFDFC29C7EDD}"/>
              </a:ext>
            </a:extLst>
          </p:cNvPr>
          <p:cNvSpPr>
            <a:spLocks noGrp="1"/>
          </p:cNvSpPr>
          <p:nvPr>
            <p:ph type="title"/>
          </p:nvPr>
        </p:nvSpPr>
        <p:spPr>
          <a:xfrm>
            <a:off x="838200" y="365125"/>
            <a:ext cx="10515600" cy="725545"/>
          </a:xfrm>
        </p:spPr>
        <p:txBody>
          <a:bodyPr/>
          <a:lstStyle/>
          <a:p>
            <a:r>
              <a:rPr lang="ru-RU" dirty="0"/>
              <a:t>Отступы при перенесённых строк</a:t>
            </a:r>
          </a:p>
        </p:txBody>
      </p:sp>
      <p:sp>
        <p:nvSpPr>
          <p:cNvPr id="3" name="Объект 2">
            <a:extLst>
              <a:ext uri="{FF2B5EF4-FFF2-40B4-BE49-F238E27FC236}">
                <a16:creationId xmlns:a16="http://schemas.microsoft.com/office/drawing/2014/main" id="{93A8CFD8-0FBB-83CE-B202-41F70E9F9161}"/>
              </a:ext>
            </a:extLst>
          </p:cNvPr>
          <p:cNvSpPr>
            <a:spLocks noGrp="1"/>
          </p:cNvSpPr>
          <p:nvPr>
            <p:ph idx="1"/>
          </p:nvPr>
        </p:nvSpPr>
        <p:spPr>
          <a:xfrm>
            <a:off x="838200" y="2182172"/>
            <a:ext cx="10515600" cy="4171892"/>
          </a:xfrm>
          <a:solidFill>
            <a:schemeClr val="accent3">
              <a:lumMod val="20000"/>
              <a:lumOff val="80000"/>
            </a:schemeClr>
          </a:solidFill>
        </p:spPr>
        <p:txBody>
          <a:bodyPr>
            <a:normAutofit fontScale="92500" lnSpcReduction="20000"/>
          </a:bodyPr>
          <a:lstStyle/>
          <a:p>
            <a:pPr marL="0" indent="0">
              <a:lnSpc>
                <a:spcPct val="110000"/>
              </a:lnSpc>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Rectangle(Blob):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(self,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'black'</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'strong'</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&gt;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100</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"sorry, you lose"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is</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"I don't think so -- values are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Blob.</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emphasis, highlight)</a:t>
            </a:r>
            <a:br>
              <a:rPr lang="en" sz="2000" dirty="0">
                <a:effectLst/>
                <a:latin typeface="Consolas" panose="020B0609020204030204" pitchFamily="49" charset="0"/>
                <a:cs typeface="Consolas" panose="020B0609020204030204" pitchFamily="49" charset="0"/>
              </a:rPr>
            </a:br>
            <a:endParaRPr lang="en" sz="2000" dirty="0">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1E23EEF6-6FFA-E761-B129-891E5AD8BD54}"/>
              </a:ext>
            </a:extLst>
          </p:cNvPr>
          <p:cNvSpPr txBox="1"/>
          <p:nvPr/>
        </p:nvSpPr>
        <p:spPr>
          <a:xfrm>
            <a:off x="838200" y="1167788"/>
            <a:ext cx="10515600" cy="707886"/>
          </a:xfrm>
          <a:prstGeom prst="rect">
            <a:avLst/>
          </a:prstGeom>
          <a:noFill/>
        </p:spPr>
        <p:txBody>
          <a:bodyPr wrap="square" rtlCol="0">
            <a:spAutoFit/>
          </a:bodyPr>
          <a:lstStyle/>
          <a:p>
            <a:r>
              <a:rPr lang="ru-RU" sz="2000" dirty="0"/>
              <a:t>Предпочтительнее вставить перенос строки после логического оператора, но не перед ним.</a:t>
            </a:r>
            <a:br>
              <a:rPr lang="ru-RU" sz="2000" dirty="0"/>
            </a:br>
            <a:r>
              <a:rPr lang="ru-RU" sz="2000" dirty="0"/>
              <a:t>Например:</a:t>
            </a:r>
          </a:p>
        </p:txBody>
      </p:sp>
    </p:spTree>
    <p:extLst>
      <p:ext uri="{BB962C8B-B14F-4D97-AF65-F5344CB8AC3E}">
        <p14:creationId xmlns:p14="http://schemas.microsoft.com/office/powerpoint/2010/main" val="437715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4A537F-1736-FEC9-5ED4-FC27DEFF6EC1}"/>
              </a:ext>
            </a:extLst>
          </p:cNvPr>
          <p:cNvSpPr>
            <a:spLocks noGrp="1"/>
          </p:cNvSpPr>
          <p:nvPr>
            <p:ph type="title"/>
          </p:nvPr>
        </p:nvSpPr>
        <p:spPr>
          <a:xfrm>
            <a:off x="838200" y="365126"/>
            <a:ext cx="10515600" cy="1079362"/>
          </a:xfrm>
        </p:spPr>
        <p:txBody>
          <a:bodyPr/>
          <a:lstStyle/>
          <a:p>
            <a:r>
              <a:rPr lang="ru-RU" dirty="0"/>
              <a:t>Пробелы после запятых</a:t>
            </a:r>
          </a:p>
        </p:txBody>
      </p:sp>
      <p:sp>
        <p:nvSpPr>
          <p:cNvPr id="4" name="Объект 2">
            <a:extLst>
              <a:ext uri="{FF2B5EF4-FFF2-40B4-BE49-F238E27FC236}">
                <a16:creationId xmlns:a16="http://schemas.microsoft.com/office/drawing/2014/main" id="{05470C09-E13C-9DF2-F718-CD408E383940}"/>
              </a:ext>
            </a:extLst>
          </p:cNvPr>
          <p:cNvSpPr>
            <a:spLocks noGrp="1"/>
          </p:cNvSpPr>
          <p:nvPr>
            <p:ph idx="1"/>
          </p:nvPr>
        </p:nvSpPr>
        <p:spPr>
          <a:xfrm>
            <a:off x="838200" y="1825626"/>
            <a:ext cx="10515600" cy="2060574"/>
          </a:xfrm>
        </p:spPr>
        <p:txBody>
          <a:bodyPr>
            <a:normAutofit/>
          </a:bodyPr>
          <a:lstStyle/>
          <a:p>
            <a:pPr marL="0" indent="0">
              <a:lnSpc>
                <a:spcPct val="110000"/>
              </a:lnSpc>
              <a:buNone/>
            </a:pPr>
            <a:r>
              <a:rPr lang="ru-RU" sz="2400" dirty="0"/>
              <a:t>После запятых и точек с запятой (если, конечно, они не расположены в конце строки) ставятся пробелы.</a:t>
            </a:r>
            <a:endParaRPr lang="en-US" sz="2400" dirty="0"/>
          </a:p>
          <a:p>
            <a:pPr marL="0" indent="0">
              <a:lnSpc>
                <a:spcPct val="110000"/>
              </a:lnSpc>
              <a:buNone/>
            </a:pPr>
            <a:r>
              <a:rPr lang="ru-RU" sz="2400" dirty="0"/>
              <a:t>Перед запятой и точкой с запятой пробелы не ставятся:</a:t>
            </a:r>
          </a:p>
        </p:txBody>
      </p:sp>
      <p:sp>
        <p:nvSpPr>
          <p:cNvPr id="5" name="Объект 2">
            <a:extLst>
              <a:ext uri="{FF2B5EF4-FFF2-40B4-BE49-F238E27FC236}">
                <a16:creationId xmlns:a16="http://schemas.microsoft.com/office/drawing/2014/main" id="{F56954CE-3444-2A92-DC2A-03352E562B4B}"/>
              </a:ext>
            </a:extLst>
          </p:cNvPr>
          <p:cNvSpPr txBox="1">
            <a:spLocks/>
          </p:cNvSpPr>
          <p:nvPr/>
        </p:nvSpPr>
        <p:spPr>
          <a:xfrm>
            <a:off x="838200" y="4032112"/>
            <a:ext cx="10515600"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fruits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"apple"</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"banana"</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"cherry"</a:t>
            </a:r>
            <a:r>
              <a:rPr lang="en" noProof="1">
                <a:effectLst/>
                <a:latin typeface="Lucida Console" panose="020B0609040504020204" pitchFamily="49" charset="0"/>
              </a:rPr>
              <a:t>]</a:t>
            </a:r>
            <a:br>
              <a:rPr lang="en" noProof="1">
                <a:effectLst/>
                <a:latin typeface="Lucida Console" panose="020B0609040504020204" pitchFamily="49" charset="0"/>
              </a:rPr>
            </a:b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fruit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fruits:</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print</a:t>
            </a:r>
            <a:r>
              <a:rPr lang="en" noProof="1">
                <a:effectLst/>
                <a:latin typeface="Lucida Console" panose="020B0609040504020204" pitchFamily="49" charset="0"/>
              </a:rPr>
              <a:t>(fruit)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06784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02261"/>
            <a:ext cx="10515600" cy="857746"/>
          </a:xfrm>
        </p:spPr>
        <p:txBody>
          <a:bodyPr/>
          <a:lstStyle/>
          <a:p>
            <a:r>
              <a:rPr lang="ru-RU" dirty="0"/>
              <a:t>Пробелы вокруг знаков операций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35507"/>
            <a:ext cx="10515600" cy="2500829"/>
          </a:xfrm>
        </p:spPr>
        <p:txBody>
          <a:bodyPr>
            <a:normAutofit fontScale="70000" lnSpcReduction="20000"/>
          </a:bodyPr>
          <a:lstStyle/>
          <a:p>
            <a:pPr marL="0" indent="0" algn="l">
              <a:lnSpc>
                <a:spcPct val="120000"/>
              </a:lnSpc>
              <a:buNone/>
            </a:pPr>
            <a:r>
              <a:rPr lang="ru-RU" dirty="0"/>
              <a:t>Любые операторы / знаки операций (например </a:t>
            </a:r>
            <a:r>
              <a:rPr lang="en-US" dirty="0"/>
              <a:t>“</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&lt;</a:t>
            </a:r>
            <a:r>
              <a:rPr lang="en-US" dirty="0"/>
              <a:t>”</a:t>
            </a:r>
            <a:r>
              <a:rPr lang="ru-RU" dirty="0"/>
              <a:t>, </a:t>
            </a:r>
            <a:r>
              <a:rPr lang="en-US" dirty="0"/>
              <a:t>“</a:t>
            </a:r>
            <a:r>
              <a:rPr lang="ru-RU" dirty="0">
                <a:highlight>
                  <a:srgbClr val="FFFF00"/>
                </a:highlight>
                <a:latin typeface="Lucida Console" panose="020B0609040504020204" pitchFamily="49" charset="0"/>
              </a:rPr>
              <a:t>&gt;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и т.п.) обязательно отделяются пробелами с обоих сторон</a:t>
            </a:r>
            <a:r>
              <a:rPr lang="en-US" dirty="0"/>
              <a:t>.</a:t>
            </a:r>
          </a:p>
          <a:p>
            <a:pPr marL="0" indent="0" algn="l">
              <a:lnSpc>
                <a:spcPct val="120000"/>
              </a:lnSpc>
              <a:buNone/>
            </a:pPr>
            <a:r>
              <a:rPr lang="ru-RU" dirty="0"/>
              <a:t>В арифметических выражениях количество пробелов вокруг знаков операций можно варьировать, чтобы подчеркнуть приоритет операций.</a:t>
            </a:r>
            <a:endParaRPr lang="en-US" dirty="0"/>
          </a:p>
          <a:p>
            <a:pPr marL="0" indent="0" algn="l">
              <a:lnSpc>
                <a:spcPct val="120000"/>
              </a:lnSpc>
              <a:buNone/>
            </a:pPr>
            <a:r>
              <a:rPr lang="en-US" dirty="0"/>
              <a:t>PEP8: </a:t>
            </a:r>
            <a:r>
              <a:rPr lang="ru-RU" dirty="0"/>
              <a:t>Также если используются операторы с разными приоритетами, возможно также убрать пробелы вокруг операторов с самым низким приоритетом. </a:t>
            </a:r>
            <a:br>
              <a:rPr lang="ru-RU" dirty="0"/>
            </a:br>
            <a:r>
              <a:rPr lang="ru-RU" dirty="0"/>
              <a:t>Примеры: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1836"/>
            <a:ext cx="10515600" cy="2831335"/>
          </a:xfrm>
          <a:prstGeom prst="rect">
            <a:avLst/>
          </a:prstGeom>
          <a:solidFill>
            <a:schemeClr val="accent3">
              <a:lumMod val="20000"/>
              <a:lumOff val="8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My style:</a:t>
            </a:r>
            <a:br>
              <a:rPr lang="ru-RU"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PEP8-style:</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ru-RU"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hypot2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y</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a:t>
            </a:r>
          </a:p>
        </p:txBody>
      </p:sp>
    </p:spTree>
    <p:extLst>
      <p:ext uri="{BB962C8B-B14F-4D97-AF65-F5344CB8AC3E}">
        <p14:creationId xmlns:p14="http://schemas.microsoft.com/office/powerpoint/2010/main" val="123915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55982" y="365126"/>
            <a:ext cx="11403234" cy="814317"/>
          </a:xfrm>
        </p:spPr>
        <p:txBody>
          <a:bodyPr>
            <a:normAutofit fontScale="90000"/>
          </a:bodyPr>
          <a:lstStyle/>
          <a:p>
            <a:r>
              <a:rPr lang="ru-RU" dirty="0"/>
              <a:t>Пробелы вокруг сложных индексных выражений</a:t>
            </a:r>
            <a:r>
              <a:rPr lang="en-US" dirty="0"/>
              <a:t> </a:t>
            </a:r>
            <a:r>
              <a:rPr lang="en-US" sz="4400" dirty="0">
                <a:solidFill>
                  <a:srgbClr val="FF0000"/>
                </a:solidFill>
              </a:rPr>
              <a:t>(!)</a:t>
            </a:r>
            <a:r>
              <a:rPr lang="en-US" sz="4400" baseline="30000" dirty="0">
                <a:solidFill>
                  <a:srgbClr val="FF0000"/>
                </a:solidFill>
              </a:rPr>
              <a:t>*</a:t>
            </a:r>
            <a:endParaRPr lang="ru-RU" baseline="30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55983" y="1361663"/>
            <a:ext cx="10515600" cy="1300056"/>
          </a:xfrm>
        </p:spPr>
        <p:txBody>
          <a:bodyPr>
            <a:normAutofit/>
          </a:bodyPr>
          <a:lstStyle/>
          <a:p>
            <a:pPr marL="0" indent="0">
              <a:lnSpc>
                <a:spcPct val="110000"/>
              </a:lnSpc>
              <a:buNone/>
            </a:pPr>
            <a:r>
              <a:rPr lang="ru-RU" sz="2000" dirty="0"/>
              <a:t>В случае, если Вы обращаетесь к элементу массива или хэша по индексу и индексное выражение достаточно сложное, отделяйте его пробелами для улучшения удобочитаемости.</a:t>
            </a:r>
            <a:endParaRPr lang="en-US" sz="2000" dirty="0"/>
          </a:p>
          <a:p>
            <a:pPr marL="0" indent="0">
              <a:lnSpc>
                <a:spcPct val="110000"/>
              </a:lnSpc>
              <a:buNone/>
            </a:pPr>
            <a:r>
              <a:rPr lang="ru-RU" sz="2000" dirty="0"/>
              <a:t>Если выражение простое — пробелы не обязательны.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17850" y="2768136"/>
            <a:ext cx="10515600" cy="111580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latin typeface="Lucida Console" panose="020B0609040504020204" pitchFamily="49" charset="0"/>
              </a:rPr>
              <a:t>list</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list[</a:t>
            </a:r>
            <a:r>
              <a:rPr lang="en" noProof="1">
                <a:effectLst/>
                <a:highlight>
                  <a:srgbClr val="FFFF00"/>
                </a:highlight>
                <a:latin typeface="Lucida Console" panose="020B0609040504020204" pitchFamily="49" charset="0"/>
              </a:rPr>
              <a:t>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function(</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b[c</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p>
        </p:txBody>
      </p:sp>
      <p:sp>
        <p:nvSpPr>
          <p:cNvPr id="3" name="Объект 2">
            <a:extLst>
              <a:ext uri="{FF2B5EF4-FFF2-40B4-BE49-F238E27FC236}">
                <a16:creationId xmlns:a16="http://schemas.microsoft.com/office/drawing/2014/main" id="{3F4013F5-819E-2833-0BE0-A956C696B9E2}"/>
              </a:ext>
            </a:extLst>
          </p:cNvPr>
          <p:cNvSpPr txBox="1">
            <a:spLocks/>
          </p:cNvSpPr>
          <p:nvPr/>
        </p:nvSpPr>
        <p:spPr>
          <a:xfrm>
            <a:off x="717850" y="5341545"/>
            <a:ext cx="10515600" cy="970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800" baseline="30000" dirty="0"/>
              <a:t>*</a:t>
            </a:r>
            <a:r>
              <a:rPr lang="en-US" sz="1800" dirty="0"/>
              <a:t> </a:t>
            </a:r>
            <a:r>
              <a:rPr lang="ru-RU" sz="1800" dirty="0"/>
              <a:t>Здесь и далее, знак </a:t>
            </a:r>
            <a:r>
              <a:rPr lang="en-US" sz="1800" dirty="0">
                <a:solidFill>
                  <a:srgbClr val="FF0000"/>
                </a:solidFill>
              </a:rPr>
              <a:t>(!)</a:t>
            </a:r>
            <a:r>
              <a:rPr lang="ru-RU" sz="1800" dirty="0"/>
              <a:t> означает, что данная рекомендация конфликтует со стандартом </a:t>
            </a:r>
            <a:r>
              <a:rPr lang="en-US" sz="1800" dirty="0"/>
              <a:t>PEP8.</a:t>
            </a:r>
            <a:br>
              <a:rPr lang="ru-RU" sz="1800" dirty="0"/>
            </a:br>
            <a:r>
              <a:rPr lang="en-US" sz="1800" dirty="0"/>
              <a:t>PEP8: </a:t>
            </a:r>
            <a:r>
              <a:rPr lang="en" sz="1800" b="0" i="0" dirty="0">
                <a:solidFill>
                  <a:srgbClr val="333333"/>
                </a:solidFill>
                <a:effectLst/>
                <a:latin typeface="-apple-system"/>
              </a:rPr>
              <a:t>Many projects have their own coding style guidelines. In the event of any conflicts, such project-specific guides take precedence for that project.</a:t>
            </a:r>
            <a:endParaRPr lang="ru-RU" sz="1800" baseline="30000" dirty="0"/>
          </a:p>
        </p:txBody>
      </p:sp>
    </p:spTree>
    <p:extLst>
      <p:ext uri="{BB962C8B-B14F-4D97-AF65-F5344CB8AC3E}">
        <p14:creationId xmlns:p14="http://schemas.microsoft.com/office/powerpoint/2010/main" val="211668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304799" y="305491"/>
            <a:ext cx="11648661" cy="1129196"/>
          </a:xfrm>
        </p:spPr>
        <p:txBody>
          <a:bodyPr>
            <a:noAutofit/>
          </a:bodyPr>
          <a:lstStyle/>
          <a:p>
            <a:r>
              <a:rPr lang="ru-RU" sz="3800" dirty="0"/>
              <a:t>Пробелы внутри круглых скобок</a:t>
            </a:r>
            <a:br>
              <a:rPr lang="en-US" sz="3800" dirty="0"/>
            </a:br>
            <a:r>
              <a:rPr lang="ru-RU" sz="3800" dirty="0"/>
              <a:t>при вызове функций</a:t>
            </a:r>
            <a:r>
              <a:rPr lang="en-US" sz="3800" dirty="0"/>
              <a:t> </a:t>
            </a:r>
            <a:r>
              <a:rPr lang="en-US" sz="4000" dirty="0">
                <a:solidFill>
                  <a:srgbClr val="FF0000"/>
                </a:solidFill>
              </a:rPr>
              <a:t>(!)</a:t>
            </a:r>
            <a:endParaRPr lang="ru-RU" sz="38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52262" y="1712149"/>
            <a:ext cx="10515600" cy="1580321"/>
          </a:xfrm>
        </p:spPr>
        <p:txBody>
          <a:bodyPr>
            <a:normAutofit/>
          </a:bodyPr>
          <a:lstStyle/>
          <a:p>
            <a:pPr marL="0" indent="0">
              <a:lnSpc>
                <a:spcPct val="110000"/>
              </a:lnSpc>
              <a:buNone/>
            </a:pPr>
            <a:r>
              <a:rPr lang="ru-RU" sz="2000" dirty="0"/>
              <a:t>При вызове функций с аргументами, если аргументов больше одного и аргументы сложны, для улучшения визуального восприятия аргументов, лучше сделать пробелы внутри круглых скобок:</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52262" y="3637722"/>
            <a:ext cx="11117656"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400" noProof="1">
                <a:effectLst/>
                <a:latin typeface="Lucida Console" panose="020B0609040504020204" pitchFamily="49" charset="0"/>
              </a:rPr>
              <a:t>simple(</a:t>
            </a:r>
            <a:r>
              <a:rPr lang="en" sz="2400" noProof="1">
                <a:solidFill>
                  <a:srgbClr val="036A07"/>
                </a:solidFill>
                <a:effectLst/>
                <a:latin typeface="Lucida Console" panose="020B0609040504020204" pitchFamily="49" charset="0"/>
              </a:rPr>
              <a:t>'abc'</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Т</a:t>
            </a:r>
            <a:r>
              <a:rPr lang="en-US" sz="2400" noProof="1">
                <a:solidFill>
                  <a:srgbClr val="0066FF"/>
                </a:solidFill>
                <a:latin typeface="Lucida Console" panose="020B0609040504020204" pitchFamily="49" charset="0"/>
              </a:rPr>
              <a:t>у</a:t>
            </a:r>
            <a:r>
              <a:rPr lang="ru-RU" sz="2400" noProof="1">
                <a:solidFill>
                  <a:srgbClr val="0066FF"/>
                </a:solidFill>
                <a:latin typeface="Lucida Console" panose="020B0609040504020204" pitchFamily="49" charset="0"/>
              </a:rPr>
              <a:t>т </a:t>
            </a:r>
            <a:r>
              <a:rPr lang="ru-RU" sz="2400" noProof="1">
                <a:solidFill>
                  <a:srgbClr val="0066FF"/>
                </a:solidFill>
                <a:effectLst/>
                <a:latin typeface="Lucida Console" panose="020B0609040504020204" pitchFamily="49" charset="0"/>
              </a:rPr>
              <a:t>аргументы пробелами можно не отделять</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a:t>
            </a:r>
            <a:r>
              <a:rPr lang="ru-RU" sz="2400" noProof="1">
                <a:effectLst/>
                <a:latin typeface="Lucida Console" panose="020B0609040504020204" pitchFamily="49" charset="0"/>
              </a:rPr>
              <a:t>l</a:t>
            </a:r>
            <a:r>
              <a:rPr lang="en-US" sz="2400" noProof="1">
                <a:effectLst/>
                <a:latin typeface="Lucida Console" panose="020B0609040504020204" pitchFamily="49" charset="0"/>
              </a:rPr>
              <a:t>ex</a:t>
            </a:r>
            <a:r>
              <a:rPr lang="en" sz="2400" noProof="1">
                <a:effectLst/>
                <a:latin typeface="Lucida Console" panose="020B0609040504020204" pitchFamily="49" charset="0"/>
              </a:rPr>
              <a:t>( 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Хорошо</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complex(a[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ПЛОХО!</a:t>
            </a:r>
            <a:br>
              <a:rPr lang="en" noProof="1">
                <a:solidFill>
                  <a:srgbClr val="0066FF"/>
                </a:solidFill>
                <a:effectLst/>
                <a:latin typeface="Lucida Console" panose="020B0609040504020204" pitchFamily="49" charset="0"/>
              </a:rPr>
            </a:br>
            <a:endParaRPr lang="en" noProof="1">
              <a:effectLst/>
              <a:latin typeface="Lucida Console" panose="020B0609040504020204" pitchFamily="49" charset="0"/>
            </a:endParaRPr>
          </a:p>
        </p:txBody>
      </p:sp>
    </p:spTree>
    <p:extLst>
      <p:ext uri="{BB962C8B-B14F-4D97-AF65-F5344CB8AC3E}">
        <p14:creationId xmlns:p14="http://schemas.microsoft.com/office/powerpoint/2010/main" val="420024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65126"/>
            <a:ext cx="10515600" cy="1066110"/>
          </a:xfrm>
        </p:spPr>
        <p:txBody>
          <a:bodyPr>
            <a:normAutofit fontScale="90000"/>
          </a:bodyPr>
          <a:lstStyle/>
          <a:p>
            <a:r>
              <a:rPr lang="ru-RU" dirty="0"/>
              <a:t>Пробелы после знака комментария +</a:t>
            </a:r>
            <a:br>
              <a:rPr lang="en-US" dirty="0"/>
            </a:br>
            <a:r>
              <a:rPr lang="ru-RU" dirty="0"/>
              <a:t>Комментарии с заглавной буквы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85554"/>
            <a:ext cx="10515600" cy="967935"/>
          </a:xfrm>
        </p:spPr>
        <p:txBody>
          <a:bodyPr>
            <a:normAutofit/>
          </a:bodyPr>
          <a:lstStyle/>
          <a:p>
            <a:pPr marL="0" indent="0">
              <a:lnSpc>
                <a:spcPct val="110000"/>
              </a:lnSpc>
              <a:buNone/>
            </a:pPr>
            <a:r>
              <a:rPr lang="ru-RU" sz="2400" dirty="0"/>
              <a:t>После символа начала комментария («#») перед текстом самого комментария ставится пробел:</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0557"/>
            <a:ext cx="10515600" cy="1059483"/>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b="0" dirty="0">
                <a:solidFill>
                  <a:srgbClr val="002060"/>
                </a:solidFill>
                <a:effectLst/>
                <a:latin typeface="Courier New" panose="02070309020205020404" pitchFamily="49" charset="0"/>
              </a:rPr>
              <a:t># Комментарии начинаются С ЗАГЛАВНОЙ БУКВЫ!</a:t>
            </a:r>
            <a:endParaRPr lang="en-US" dirty="0">
              <a:solidFill>
                <a:srgbClr val="002060"/>
              </a:solidFill>
              <a:latin typeface="Courier New" panose="02070309020205020404" pitchFamily="49" charset="0"/>
            </a:endParaRPr>
          </a:p>
          <a:p>
            <a:pPr marL="0" indent="0">
              <a:buNone/>
            </a:pPr>
            <a:r>
              <a:rPr lang="ru-RU" b="0" dirty="0">
                <a:solidFill>
                  <a:srgbClr val="002060"/>
                </a:solidFill>
                <a:effectLst/>
                <a:latin typeface="Courier New" panose="02070309020205020404" pitchFamily="49" charset="0"/>
              </a:rPr>
              <a:t># Вторая строка комментария</a:t>
            </a:r>
            <a:br>
              <a:rPr lang="en" dirty="0">
                <a:effectLst/>
                <a:latin typeface="Lucida Console" panose="020B0609040504020204" pitchFamily="49" charset="0"/>
              </a:rPr>
            </a:br>
            <a:endParaRPr lang="en" dirty="0">
              <a:effectLst/>
              <a:latin typeface="Lucida Console" panose="020B0609040504020204" pitchFamily="49" charset="0"/>
            </a:endParaRPr>
          </a:p>
        </p:txBody>
      </p:sp>
      <p:sp>
        <p:nvSpPr>
          <p:cNvPr id="3" name="Объект 2">
            <a:extLst>
              <a:ext uri="{FF2B5EF4-FFF2-40B4-BE49-F238E27FC236}">
                <a16:creationId xmlns:a16="http://schemas.microsoft.com/office/drawing/2014/main" id="{3572D7E7-C1E8-A9B1-3F2A-613A9EE6DDC0}"/>
              </a:ext>
            </a:extLst>
          </p:cNvPr>
          <p:cNvSpPr txBox="1">
            <a:spLocks/>
          </p:cNvSpPr>
          <p:nvPr/>
        </p:nvSpPr>
        <p:spPr>
          <a:xfrm>
            <a:off x="838200" y="3703984"/>
            <a:ext cx="10515600" cy="985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ru-RU" sz="2400" b="0" i="0" dirty="0">
                <a:effectLst/>
                <a:latin typeface="Inter"/>
              </a:rPr>
              <a:t>Исключение составляют </a:t>
            </a:r>
            <a:r>
              <a:rPr lang="en" sz="2400" b="0" i="0" dirty="0">
                <a:effectLst/>
                <a:latin typeface="Inter"/>
              </a:rPr>
              <a:t>fancy comments, </a:t>
            </a:r>
            <a:r>
              <a:rPr lang="ru-RU" sz="2400" b="0" i="0" dirty="0">
                <a:effectLst/>
                <a:latin typeface="Inter"/>
              </a:rPr>
              <a:t>где допускается сливать начальный символ решётки с последующими символами:</a:t>
            </a:r>
            <a:endParaRPr lang="ru-RU" sz="2400" dirty="0"/>
          </a:p>
        </p:txBody>
      </p:sp>
      <p:sp>
        <p:nvSpPr>
          <p:cNvPr id="6" name="Объект 2">
            <a:extLst>
              <a:ext uri="{FF2B5EF4-FFF2-40B4-BE49-F238E27FC236}">
                <a16:creationId xmlns:a16="http://schemas.microsoft.com/office/drawing/2014/main" id="{27EBFAF6-5CBA-95EB-D37C-A65A8844300D}"/>
              </a:ext>
            </a:extLst>
          </p:cNvPr>
          <p:cNvSpPr txBox="1">
            <a:spLocks/>
          </p:cNvSpPr>
          <p:nvPr/>
        </p:nvSpPr>
        <p:spPr>
          <a:xfrm>
            <a:off x="838200" y="4896678"/>
            <a:ext cx="10515600" cy="1059483"/>
          </a:xfrm>
          <a:prstGeom prst="rect">
            <a:avLst/>
          </a:prstGeom>
          <a:solidFill>
            <a:schemeClr val="accent3">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0" dirty="0">
                <a:solidFill>
                  <a:srgbClr val="002060"/>
                </a:solidFill>
                <a:effectLst/>
                <a:latin typeface="Courier New" panose="02070309020205020404" pitchFamily="49" charset="0"/>
              </a:rPr>
              <a:t>############# MY COMMENT ############### #************** INIT *******************</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251634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742121" y="179596"/>
            <a:ext cx="10515600" cy="801065"/>
          </a:xfrm>
        </p:spPr>
        <p:txBody>
          <a:bodyPr/>
          <a:lstStyle/>
          <a:p>
            <a:r>
              <a:rPr lang="ru-RU" dirty="0"/>
              <a:t>«Опять пробелы???»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42121" y="969894"/>
            <a:ext cx="11105321" cy="2881398"/>
          </a:xfrm>
        </p:spPr>
        <p:txBody>
          <a:bodyPr>
            <a:normAutofit lnSpcReduction="10000"/>
          </a:bodyPr>
          <a:lstStyle/>
          <a:p>
            <a:pPr marL="0" indent="0" algn="l">
              <a:lnSpc>
                <a:spcPct val="120000"/>
              </a:lnSpc>
              <a:buNone/>
            </a:pPr>
            <a:r>
              <a:rPr lang="ru-RU" sz="2000" dirty="0"/>
              <a:t>Для того, чтобы понять, насколько хорошо отформатирован Ваш исходный текст: достаточно ли отступов, пробелов и пустых строк — попробуйте отключить подсветку синтаксиса в Вашем редакторе.</a:t>
            </a:r>
            <a:br>
              <a:rPr lang="en-US" sz="2000" dirty="0"/>
            </a:br>
            <a:r>
              <a:rPr lang="ru-RU" sz="2000" dirty="0"/>
              <a:t>Если после отключения подсветки код по-прежнему легко читаем (просмотр и анализ текста производится легко, любые конструкции легко выделяются визуально) — значит код действительно удобочитаем.</a:t>
            </a:r>
            <a:br>
              <a:rPr lang="en-US" sz="2000" dirty="0"/>
            </a:br>
            <a:r>
              <a:rPr lang="ru-RU" sz="2000" dirty="0"/>
              <a:t>Не стоит полагаться на подсветку синтаксиса как на «костыль», скрывающий недостатки форматирования.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42121" y="4128386"/>
            <a:ext cx="11105321" cy="194196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os.makedirs(os.path.dirname(log_file),exist_ok=True)</a:t>
            </a:r>
          </a:p>
          <a:p>
            <a:pPr marL="0" indent="0">
              <a:buNone/>
            </a:pPr>
            <a:r>
              <a:rPr lang="en" noProof="1">
                <a:effectLst/>
                <a:latin typeface="Lucida Console" panose="020B0609040504020204" pitchFamily="49" charset="0"/>
              </a:rPr>
              <a:t>numeric_level=getattr(logging,loglevel.upper(),None)</a:t>
            </a:r>
          </a:p>
          <a:p>
            <a:pPr marL="0" indent="0">
              <a:buNone/>
            </a:pPr>
            <a:r>
              <a:rPr lang="en" noProof="1">
                <a:effectLst/>
                <a:latin typeface="Lucida Console" panose="020B0609040504020204" pitchFamily="49" charset="0"/>
              </a:rPr>
              <a:t>if not isinstance(numeric_level,int):</a:t>
            </a:r>
          </a:p>
          <a:p>
            <a:pPr marL="0" indent="0">
              <a:buNone/>
            </a:pPr>
            <a:r>
              <a:rPr lang="en" noProof="1">
                <a:effectLst/>
                <a:latin typeface="Lucida Console" panose="020B0609040504020204" pitchFamily="49" charset="0"/>
              </a:rPr>
              <a:t>    raise ValueError(f"Invalid log level: {loglevel}")</a:t>
            </a:r>
          </a:p>
          <a:p>
            <a:pPr marL="0" indent="0">
              <a:buNone/>
            </a:pPr>
            <a:r>
              <a:rPr lang="en" noProof="1">
                <a:effectLst/>
                <a:latin typeface="Lucida Console" panose="020B0609040504020204" pitchFamily="49" charset="0"/>
              </a:rPr>
              <a:t>logging.basicConfig(filename=log_file,encoding='utf-8',level=numeric_level)</a:t>
            </a:r>
          </a:p>
          <a:p>
            <a:pPr marL="0" indent="0">
              <a:buNone/>
            </a:pPr>
            <a:r>
              <a:rPr lang="en" noProof="1">
                <a:latin typeface="Lucida Console" panose="020B0609040504020204" pitchFamily="49" charset="0"/>
              </a:rPr>
              <a:t>😢</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173788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64060B-D248-FB6D-BC8E-45EFDCCDDB03}"/>
              </a:ext>
            </a:extLst>
          </p:cNvPr>
          <p:cNvSpPr>
            <a:spLocks noGrp="1"/>
          </p:cNvSpPr>
          <p:nvPr>
            <p:ph type="title"/>
          </p:nvPr>
        </p:nvSpPr>
        <p:spPr>
          <a:xfrm>
            <a:off x="354724" y="365125"/>
            <a:ext cx="4900448" cy="706930"/>
          </a:xfrm>
        </p:spPr>
        <p:txBody>
          <a:bodyPr/>
          <a:lstStyle/>
          <a:p>
            <a:r>
              <a:rPr lang="en-US" dirty="0"/>
              <a:t>Perl Golf</a:t>
            </a:r>
            <a:endParaRPr lang="ru-RU" dirty="0"/>
          </a:p>
        </p:txBody>
      </p:sp>
      <p:sp>
        <p:nvSpPr>
          <p:cNvPr id="3" name="Объект 2">
            <a:extLst>
              <a:ext uri="{FF2B5EF4-FFF2-40B4-BE49-F238E27FC236}">
                <a16:creationId xmlns:a16="http://schemas.microsoft.com/office/drawing/2014/main" id="{8B482AF6-7A2B-FAE6-FE68-6F23AAB0DC81}"/>
              </a:ext>
            </a:extLst>
          </p:cNvPr>
          <p:cNvSpPr>
            <a:spLocks noGrp="1"/>
          </p:cNvSpPr>
          <p:nvPr>
            <p:ph idx="1"/>
          </p:nvPr>
        </p:nvSpPr>
        <p:spPr>
          <a:xfrm>
            <a:off x="438807" y="1072055"/>
            <a:ext cx="5657193" cy="5420820"/>
          </a:xfrm>
          <a:solidFill>
            <a:schemeClr val="accent3">
              <a:lumMod val="20000"/>
              <a:lumOff val="80000"/>
            </a:schemeClr>
          </a:solidFill>
        </p:spPr>
        <p:txBody>
          <a:bodyPr>
            <a:normAutofit/>
          </a:bodyPr>
          <a:lstStyle/>
          <a:p>
            <a:pPr marL="0" indent="0">
              <a:lnSpc>
                <a:spcPct val="110000"/>
              </a:lnSpc>
              <a:buNone/>
            </a:pPr>
            <a:r>
              <a:rPr lang="en" b="0" i="0" noProof="1">
                <a:solidFill>
                  <a:srgbClr val="8E908C"/>
                </a:solidFill>
                <a:effectLst/>
                <a:latin typeface="Consolas" panose="020B0609020204030204" pitchFamily="49" charset="0"/>
                <a:cs typeface="Consolas" panose="020B0609020204030204" pitchFamily="49" charset="0"/>
              </a:rPr>
              <a:t>#!perl</a:t>
            </a:r>
            <a:br>
              <a:rPr lang="en" b="0" i="0" noProof="1">
                <a:solidFill>
                  <a:srgbClr val="8E908C"/>
                </a:solidFill>
                <a:effectLst/>
                <a:latin typeface="Consolas" panose="020B0609020204030204" pitchFamily="49" charset="0"/>
                <a:cs typeface="Consolas" panose="020B0609020204030204" pitchFamily="49" charset="0"/>
              </a:rPr>
            </a:br>
            <a:r>
              <a:rPr lang="en" b="0" i="0" noProof="1">
                <a:solidFill>
                  <a:srgbClr val="4D4D4C"/>
                </a:solidFill>
                <a:effectLst/>
                <a:latin typeface="Consolas" panose="020B0609020204030204" pitchFamily="49" charset="0"/>
                <a:cs typeface="Consolas" panose="020B0609020204030204" pitchFamily="49" charset="0"/>
              </a:rPr>
              <a:t>$b=++$/x11 .&lt;&gt;;</a:t>
            </a:r>
            <a:r>
              <a:rPr lang="en" b="1" i="0" noProof="1">
                <a:solidFill>
                  <a:srgbClr val="8959A8"/>
                </a:solidFill>
                <a:effectLst/>
                <a:latin typeface="Consolas" panose="020B0609020204030204" pitchFamily="49" charset="0"/>
                <a:cs typeface="Consolas" panose="020B0609020204030204" pitchFamily="49" charset="0"/>
              </a:rPr>
              <a:t>for</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F5871F"/>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99</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if</a:t>
            </a:r>
            <a:r>
              <a:rPr lang="en" b="0" i="0" noProof="1">
                <a:solidFill>
                  <a:srgbClr val="4D4D4C"/>
                </a:solidFill>
                <a:effectLst/>
                <a:latin typeface="Consolas" panose="020B0609020204030204" pitchFamily="49" charset="0"/>
                <a:cs typeface="Consolas" panose="020B0609020204030204" pitchFamily="49" charset="0"/>
              </a:rPr>
              <a:t>(($x=$b)=~</a:t>
            </a:r>
            <a:r>
              <a:rPr lang="en" b="0" i="0" noProof="1">
                <a:solidFill>
                  <a:srgbClr val="C82829"/>
                </a:solidFill>
                <a:effectLst/>
                <a:latin typeface="Consolas" panose="020B0609020204030204" pitchFamily="49" charset="0"/>
                <a:cs typeface="Consolas" panose="020B0609020204030204" pitchFamily="49" charset="0"/>
              </a:rPr>
              <a:t>s/^(.{$i}) /$1x/s</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($x=~</a:t>
            </a:r>
            <a:r>
              <a:rPr lang="en" b="0" i="0" noProof="1">
                <a:solidFill>
                  <a:srgbClr val="C82829"/>
                </a:solidFill>
                <a:effectLst/>
                <a:latin typeface="Consolas" panose="020B0609020204030204" pitchFamily="49" charset="0"/>
                <a:cs typeface="Consolas" panose="020B0609020204030204" pitchFamily="49" charset="0"/>
              </a:rPr>
              <a:t>/w/g</a:t>
            </a:r>
            <a:r>
              <a:rPr lang="en" b="0" i="0" noProof="1">
                <a:solidFill>
                  <a:srgbClr val="4D4D4C"/>
                </a:solidFill>
                <a:effectLst/>
                <a:latin typeface="Consolas" panose="020B0609020204030204" pitchFamily="49" charset="0"/>
                <a:cs typeface="Consolas" panose="020B0609020204030204" pitchFamily="49" charset="0"/>
              </a:rPr>
              <a:t>){$_=</a:t>
            </a:r>
            <a:r>
              <a:rPr lang="en" b="0" i="0" noProof="1">
                <a:solidFill>
                  <a:srgbClr val="718C00"/>
                </a:solidFill>
                <a:effectLst/>
                <a:latin typeface="Consolas" panose="020B0609020204030204" pitchFamily="49" charset="0"/>
                <a:cs typeface="Consolas" panose="020B0609020204030204" pitchFamily="49" charset="0"/>
              </a:rPr>
              <a:t>"$`W$'"</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1</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 s/w((?&lt;=W.</a:t>
            </a:r>
            <a:r>
              <a:rPr lang="en" b="0" i="0" noProof="1">
                <a:solidFill>
                  <a:srgbClr val="718C00"/>
                </a:solidFill>
                <a:effectLst/>
                <a:latin typeface="Consolas" panose="020B0609020204030204" pitchFamily="49" charset="0"/>
                <a:cs typeface="Consolas" panose="020B0609020204030204" pitchFamily="49" charset="0"/>
              </a:rPr>
              <a:t>{10}</a:t>
            </a:r>
            <a:r>
              <a:rPr lang="en" b="0" i="0" noProof="1">
                <a:solidFill>
                  <a:srgbClr val="4D4D4C"/>
                </a:solidFill>
                <a:effectLst/>
                <a:latin typeface="Consolas" panose="020B0609020204030204" pitchFamily="49" charset="0"/>
                <a:cs typeface="Consolas" panose="020B0609020204030204" pitchFamily="49" charset="0"/>
              </a:rPr>
              <a:t>)|(?&lt;=W.)|(?=.</a:t>
            </a:r>
            <a:r>
              <a:rPr lang="en" b="0" i="0" noProof="1">
                <a:solidFill>
                  <a:srgbClr val="718C00"/>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W|W))/W/s;</a:t>
            </a:r>
            <a:r>
              <a:rPr lang="en" b="0" i="0" noProof="1">
                <a:solidFill>
                  <a:srgbClr val="C82829"/>
                </a:solidFill>
                <a:effectLst/>
                <a:latin typeface="Consolas" panose="020B0609020204030204" pitchFamily="49" charset="0"/>
                <a:cs typeface="Consolas" panose="020B0609020204030204" pitchFamily="49" charset="0"/>
              </a:rPr>
              <a:t>/W((?&lt;= .{10})|(?&lt;= .)|(?=.{9} | ))/s</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C82829"/>
                </a:solidFill>
                <a:effectLst/>
                <a:latin typeface="Consolas" panose="020B0609020204030204" pitchFamily="49" charset="0"/>
                <a:cs typeface="Consolas" panose="020B0609020204030204" pitchFamily="49" charset="0"/>
              </a:rPr>
              <a:t>/./</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print</a:t>
            </a:r>
            <a:r>
              <a:rPr lang="en" b="0" i="0" noProof="1">
                <a:solidFill>
                  <a:srgbClr val="718C00"/>
                </a:solidFill>
                <a:effectLst/>
                <a:latin typeface="Consolas" panose="020B0609020204030204" pitchFamily="49" charset="0"/>
                <a:cs typeface="Consolas" panose="020B0609020204030204" pitchFamily="49" charset="0"/>
              </a:rPr>
              <a:t>"$&amp; $'\n"</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last</a:t>
            </a:r>
            <a:r>
              <a:rPr lang="en" b="0" i="0" noProof="1">
                <a:solidFill>
                  <a:srgbClr val="4D4D4C"/>
                </a:solidFill>
                <a:effectLst/>
                <a:latin typeface="Consolas" panose="020B0609020204030204" pitchFamily="49" charset="0"/>
                <a:cs typeface="Consolas" panose="020B0609020204030204" pitchFamily="49" charset="0"/>
              </a:rPr>
              <a:t>}}}</a:t>
            </a:r>
            <a:endParaRPr lang="en" noProof="1">
              <a:latin typeface="Consolas" panose="020B0609020204030204" pitchFamily="49" charset="0"/>
              <a:cs typeface="Consolas" panose="020B0609020204030204" pitchFamily="49" charset="0"/>
            </a:endParaRPr>
          </a:p>
        </p:txBody>
      </p:sp>
      <p:pic>
        <p:nvPicPr>
          <p:cNvPr id="7" name="Рисунок 6">
            <a:extLst>
              <a:ext uri="{FF2B5EF4-FFF2-40B4-BE49-F238E27FC236}">
                <a16:creationId xmlns:a16="http://schemas.microsoft.com/office/drawing/2014/main" id="{D075A8E8-CFC5-48E1-9151-E4248F89791D}"/>
              </a:ext>
            </a:extLst>
          </p:cNvPr>
          <p:cNvPicPr>
            <a:picLocks noChangeAspect="1"/>
          </p:cNvPicPr>
          <p:nvPr/>
        </p:nvPicPr>
        <p:blipFill>
          <a:blip r:embed="rId2"/>
          <a:stretch>
            <a:fillRect/>
          </a:stretch>
        </p:blipFill>
        <p:spPr>
          <a:xfrm>
            <a:off x="6417693" y="0"/>
            <a:ext cx="5774307" cy="6858000"/>
          </a:xfrm>
          <a:prstGeom prst="rect">
            <a:avLst/>
          </a:prstGeom>
        </p:spPr>
      </p:pic>
    </p:spTree>
    <p:extLst>
      <p:ext uri="{BB962C8B-B14F-4D97-AF65-F5344CB8AC3E}">
        <p14:creationId xmlns:p14="http://schemas.microsoft.com/office/powerpoint/2010/main" val="399744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rmAutofit/>
          </a:bodyPr>
          <a:lstStyle/>
          <a:p>
            <a:r>
              <a:rPr lang="ru-RU" sz="3800" dirty="0"/>
              <a:t>Выравнивайте комментарии точно так же, как и код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a:bodyPr>
          <a:lstStyle/>
          <a:p>
            <a:pPr marL="0" indent="0">
              <a:lnSpc>
                <a:spcPct val="110000"/>
              </a:lnSpc>
              <a:buNone/>
            </a:pPr>
            <a:r>
              <a:rPr lang="ru-RU" sz="2000" dirty="0"/>
              <a:t>Левый край комментариев выравнивается точно так же, как и основной код, т.е. используется принцип "лесенки".</a:t>
            </a:r>
            <a:endParaRPr lang="en-US" sz="2000" dirty="0"/>
          </a:p>
          <a:p>
            <a:pPr marL="0" indent="0">
              <a:lnSpc>
                <a:spcPct val="110000"/>
              </a:lnSpc>
              <a:buNone/>
            </a:pPr>
            <a:r>
              <a:rPr lang="ru-RU" sz="2000" dirty="0"/>
              <a:t>Ставить символы «решётки» вначале строки, если левая граница кода находится правее, не допускается.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7326"/>
            <a:ext cx="10515600" cy="395493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дело мне по силе,</a:t>
            </a:r>
            <a:br>
              <a:rPr lang="en" dirty="0">
                <a:solidFill>
                  <a:srgbClr val="0066FF"/>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Откажусь теперь едва ли.</a:t>
            </a:r>
            <a:br>
              <a:rPr lang="en" dirty="0">
                <a:solidFill>
                  <a:srgbClr val="0066FF"/>
                </a:solidFill>
                <a:effectLst/>
                <a:latin typeface="Lucida Console" panose="020B0609040504020204" pitchFamily="49" charset="0"/>
              </a:rPr>
            </a:br>
            <a:r>
              <a:rPr lang="en" b="1" dirty="0">
                <a:solidFill>
                  <a:srgbClr val="0000FF"/>
                </a:solidFill>
                <a:effectLst/>
                <a:latin typeface="Lucida Console" panose="020B0609040504020204" pitchFamily="49" charset="0"/>
              </a:rPr>
              <a:t>else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мы не проходили,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нам не задавали!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endParaRPr lang="en-US" dirty="0">
              <a:solidFill>
                <a:srgbClr val="0066FF"/>
              </a:solidFill>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ТАК ДЕЛАТЬ НЕЛЬЗЯ!!!</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US" b="1" dirty="0">
                <a:solidFill>
                  <a:srgbClr val="0066FF"/>
                </a:solidFill>
                <a:effectLst/>
                <a:latin typeface="Lucida Console" panose="020B0609040504020204" pitchFamily="49" charset="0"/>
              </a:rPr>
              <a:t>    </a:t>
            </a:r>
            <a:r>
              <a:rPr lang="en" b="1" dirty="0">
                <a:solidFill>
                  <a:srgbClr val="0000FF"/>
                </a:solidFill>
                <a:effectLst/>
                <a:latin typeface="Lucida Console" panose="020B0609040504020204" pitchFamily="49" charset="0"/>
              </a:rPr>
              <a:t>pass</a:t>
            </a:r>
            <a:endParaRPr lang="en" dirty="0">
              <a:solidFill>
                <a:srgbClr val="0066FF"/>
              </a:solidFill>
              <a:effectLst/>
              <a:latin typeface="Lucida Console" panose="020B0609040504020204" pitchFamily="49" charset="0"/>
            </a:endParaRPr>
          </a:p>
        </p:txBody>
      </p:sp>
    </p:spTree>
    <p:extLst>
      <p:ext uri="{BB962C8B-B14F-4D97-AF65-F5344CB8AC3E}">
        <p14:creationId xmlns:p14="http://schemas.microsoft.com/office/powerpoint/2010/main" val="206746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Autofit/>
          </a:bodyPr>
          <a:lstStyle/>
          <a:p>
            <a:r>
              <a:rPr lang="ru-RU" sz="3600" dirty="0"/>
              <a:t>Максимальная длина строк. Разбиение длинных строк</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lnSpcReduction="10000"/>
          </a:bodyPr>
          <a:lstStyle/>
          <a:p>
            <a:pPr marL="0" indent="0">
              <a:lnSpc>
                <a:spcPct val="120000"/>
              </a:lnSpc>
              <a:buNone/>
            </a:pPr>
            <a:r>
              <a:rPr lang="ru-RU" sz="2000" dirty="0"/>
              <a:t>Строки желательно не оставлять слишком длинными; условное ограничение — 80-100-120 символов в строке.</a:t>
            </a:r>
            <a:endParaRPr lang="en-US" sz="2000" dirty="0"/>
          </a:p>
          <a:p>
            <a:pPr marL="0" indent="0">
              <a:lnSpc>
                <a:spcPct val="120000"/>
              </a:lnSpc>
              <a:buNone/>
            </a:pPr>
            <a:r>
              <a:rPr lang="ru-RU" sz="2000" dirty="0"/>
              <a:t>При необходимости строка разбивается на несколько.</a:t>
            </a:r>
            <a:br>
              <a:rPr lang="ru-RU" sz="2000" dirty="0"/>
            </a:br>
            <a:r>
              <a:rPr lang="ru-RU" sz="2000" dirty="0"/>
              <a:t>Примеры допустимого разбивания конструкций: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852530"/>
            <a:ext cx="10515600" cy="3739734"/>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dirty="0">
                <a:solidFill>
                  <a:srgbClr val="0000FF"/>
                </a:solidFill>
                <a:effectLst/>
                <a:latin typeface="Lucida Console" panose="020B0609040504020204" pitchFamily="49" charset="0"/>
              </a:rPr>
              <a:t>with</a:t>
            </a: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'file/you/want/to/read'</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file_1,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'file/being/written'</a:t>
            </a: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'w'</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file_2:</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file_2.write( file_1.read() )</a:t>
            </a:r>
            <a:br>
              <a:rPr lang="en" dirty="0">
                <a:solidFill>
                  <a:srgbClr val="000000"/>
                </a:solidFill>
                <a:effectLst/>
                <a:latin typeface="Lucida Console" panose="020B0609040504020204" pitchFamily="49" charset="0"/>
              </a:rPr>
            </a:br>
            <a:endParaRPr lang="en" dirty="0">
              <a:solidFill>
                <a:srgbClr val="000000"/>
              </a:solidFill>
              <a:effectLst/>
              <a:latin typeface="Lucida Console" panose="020B0609040504020204" pitchFamily="49" charset="0"/>
            </a:endParaRPr>
          </a:p>
          <a:p>
            <a:pPr marL="0" indent="0">
              <a:lnSpc>
                <a:spcPct val="120000"/>
              </a:lnSpc>
              <a:buNone/>
            </a:pPr>
            <a:r>
              <a:rPr lang="en" b="1" dirty="0">
                <a:solidFill>
                  <a:srgbClr val="0000FF"/>
                </a:solidFill>
                <a:effectLst/>
                <a:latin typeface="Lucida Console" panose="020B0609040504020204" pitchFamily="49" charset="0"/>
              </a:rPr>
              <a:t>if</a:t>
            </a:r>
            <a:r>
              <a:rPr lang="en" dirty="0">
                <a:effectLst/>
                <a:latin typeface="Lucida Console" panose="020B0609040504020204" pitchFamily="49" charset="0"/>
              </a:rPr>
              <a:t> check_condition_1() </a:t>
            </a:r>
            <a:r>
              <a:rPr lang="en" b="1" dirty="0">
                <a:solidFill>
                  <a:srgbClr val="0000FF"/>
                </a:solidFill>
                <a:effectLst/>
                <a:latin typeface="Lucida Console" panose="020B0609040504020204" pitchFamily="49" charset="0"/>
              </a:rPr>
              <a:t>and</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check_condition_2():</a:t>
            </a:r>
            <a:br>
              <a:rPr lang="en" dirty="0">
                <a:effectLst/>
                <a:latin typeface="Lucida Console" panose="020B0609040504020204" pitchFamily="49" charset="0"/>
              </a:rPr>
            </a:br>
            <a:r>
              <a:rPr lang="en" dirty="0">
                <a:effectLst/>
                <a:latin typeface="Lucida Console" panose="020B0609040504020204" pitchFamily="49" charset="0"/>
              </a:rPr>
              <a:t>    </a:t>
            </a:r>
            <a:r>
              <a:rPr lang="en" b="1" dirty="0">
                <a:solidFill>
                  <a:srgbClr val="3C4C72"/>
                </a:solidFill>
                <a:effectLst/>
                <a:latin typeface="Lucida Console" panose="020B0609040504020204" pitchFamily="49" charset="0"/>
              </a:rPr>
              <a:t>print</a:t>
            </a:r>
            <a:r>
              <a:rPr lang="en" dirty="0">
                <a:effectLst/>
                <a:latin typeface="Lucida Console" panose="020B0609040504020204" pitchFamily="49" charset="0"/>
              </a:rPr>
              <a:t>(</a:t>
            </a:r>
            <a:r>
              <a:rPr lang="en" dirty="0">
                <a:solidFill>
                  <a:srgbClr val="0000CD"/>
                </a:solidFill>
                <a:effectLst/>
                <a:latin typeface="Lucida Console" panose="020B0609040504020204" pitchFamily="49" charset="0"/>
              </a:rPr>
              <a:t>123</a:t>
            </a:r>
            <a:r>
              <a:rPr lang="en" dirty="0">
                <a:effectLst/>
                <a:latin typeface="Lucida Console" panose="020B0609040504020204" pitchFamily="49" charset="0"/>
              </a:rPr>
              <a:t>)</a:t>
            </a:r>
          </a:p>
          <a:p>
            <a:pPr marL="0" indent="0">
              <a:lnSpc>
                <a:spcPct val="120000"/>
              </a:lnSpc>
              <a:buNone/>
            </a:pPr>
            <a:endParaRPr lang="en" b="1" dirty="0">
              <a:solidFill>
                <a:srgbClr val="3C4C72"/>
              </a:solidFill>
              <a:effectLst/>
              <a:latin typeface="Helvetica" pitchFamily="2" charset="0"/>
            </a:endParaRPr>
          </a:p>
          <a:p>
            <a:pPr marL="0" indent="0">
              <a:lnSpc>
                <a:spcPct val="120000"/>
              </a:lnSpc>
              <a:buNone/>
            </a:pPr>
            <a:r>
              <a:rPr lang="en" b="1" dirty="0">
                <a:solidFill>
                  <a:srgbClr val="3C4C72"/>
                </a:solidFill>
                <a:effectLst/>
                <a:latin typeface="Lucida Console" panose="020B0609040504020204" pitchFamily="49" charset="0"/>
              </a:rPr>
              <a:t>print</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"How many times were you frustrated while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"looking out for a good collection of prog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"interview questions?"</a:t>
            </a:r>
            <a:r>
              <a:rPr lang="en" dirty="0">
                <a:solidFill>
                  <a:srgbClr val="000000"/>
                </a:solidFill>
                <a:effectLst/>
                <a:latin typeface="Lucida Console" panose="020B0609040504020204" pitchFamily="49" charset="0"/>
              </a:rPr>
              <a:t>)</a:t>
            </a:r>
            <a:endParaRPr lang="en" dirty="0">
              <a:effectLst/>
              <a:latin typeface="Lucida Console" panose="020B0609040504020204" pitchFamily="49" charset="0"/>
            </a:endParaRPr>
          </a:p>
        </p:txBody>
      </p:sp>
    </p:spTree>
    <p:extLst>
      <p:ext uri="{BB962C8B-B14F-4D97-AF65-F5344CB8AC3E}">
        <p14:creationId xmlns:p14="http://schemas.microsoft.com/office/powerpoint/2010/main" val="178790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4"/>
            <a:ext cx="10909852" cy="1366322"/>
          </a:xfrm>
        </p:spPr>
        <p:txBody>
          <a:bodyPr>
            <a:noAutofit/>
          </a:bodyPr>
          <a:lstStyle/>
          <a:p>
            <a:r>
              <a:rPr lang="ru-RU" sz="4000" dirty="0"/>
              <a:t>Ставьте запятую после каждого значения в многострочном списке</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648691"/>
            <a:ext cx="10515600" cy="1366322"/>
          </a:xfrm>
        </p:spPr>
        <p:txBody>
          <a:bodyPr>
            <a:normAutofit fontScale="85000" lnSpcReduction="10000"/>
          </a:bodyPr>
          <a:lstStyle/>
          <a:p>
            <a:pPr marL="0" indent="0">
              <a:lnSpc>
                <a:spcPct val="120000"/>
              </a:lnSpc>
              <a:buNone/>
            </a:pPr>
            <a:r>
              <a:rPr lang="ru-RU" dirty="0"/>
              <a:t>Следуя этому правилу, Вы сможете избежать лишних ошибок при добавлении элементов в конец списка. Также Вам будет проще перегруппировывать элементы списков, не заботясь о расстановке запятых.</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19670"/>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dirty="0">
                <a:effectLst/>
                <a:latin typeface="Lucida Console" panose="020B0609040504020204" pitchFamily="49" charset="0"/>
              </a:rPr>
              <a:t>dwarves </a:t>
            </a:r>
            <a:r>
              <a:rPr lang="en" b="1" dirty="0">
                <a:solidFill>
                  <a:srgbClr val="0000FF"/>
                </a:solidFill>
                <a:effectLst/>
                <a:latin typeface="Lucida Console" panose="020B0609040504020204" pitchFamily="49" charset="0"/>
              </a:rPr>
              <a:t>=</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'Happy'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'Sleepy'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'Dopey'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'Sneezy'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'Grumpy'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'Bashful'</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'Doc'</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a:t>
            </a:r>
          </a:p>
        </p:txBody>
      </p:sp>
    </p:spTree>
    <p:extLst>
      <p:ext uri="{BB962C8B-B14F-4D97-AF65-F5344CB8AC3E}">
        <p14:creationId xmlns:p14="http://schemas.microsoft.com/office/powerpoint/2010/main" val="346128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Разбивайте код на абзацы, при необходимости снабжённые комментариями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9262"/>
            <a:ext cx="10515600" cy="1344497"/>
          </a:xfrm>
        </p:spPr>
        <p:txBody>
          <a:bodyPr>
            <a:normAutofit fontScale="70000" lnSpcReduction="20000"/>
          </a:bodyPr>
          <a:lstStyle/>
          <a:p>
            <a:pPr marL="0" indent="0">
              <a:lnSpc>
                <a:spcPct val="120000"/>
              </a:lnSpc>
              <a:buNone/>
            </a:pPr>
            <a:r>
              <a:rPr lang="ru-RU" dirty="0"/>
              <a:t>Код внутри функций должен быть разделён на смысловые блоки, выполняющие определённую узкую задачу. Смысловые блоки отделяются друг от друга пустыми строками. Для дальнейшего улучшения сопровождабельности кода, добавляйте вначале каждого абзаца однострочный комментарий, объясняющий, что делает эта последовательность операторов.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553759"/>
            <a:ext cx="10732129" cy="43135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on different commands - answer in Telegram</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"start"</a:t>
            </a:r>
            <a:r>
              <a:rPr lang="en" sz="1600" noProof="1">
                <a:effectLst/>
                <a:latin typeface="Consolas" panose="020B0609020204030204" pitchFamily="49" charset="0"/>
                <a:cs typeface="Consolas" panose="020B0609020204030204" pitchFamily="49" charset="0"/>
              </a:rPr>
              <a:t>, start)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"help"</a:t>
            </a:r>
            <a:r>
              <a:rPr lang="en" sz="1600" noProof="1">
                <a:effectLst/>
                <a:latin typeface="Consolas" panose="020B0609020204030204" pitchFamily="49" charset="0"/>
                <a:cs typeface="Consolas" panose="020B0609020204030204" pitchFamily="49" charset="0"/>
              </a:rPr>
              <a:t>, help_command) )</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catch a text-only message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a:t>
            </a:r>
            <a:r>
              <a:rPr lang="en" sz="1600" b="1" noProof="1">
                <a:solidFill>
                  <a:srgbClr val="C5060B"/>
                </a:solidFill>
                <a:effectLst/>
                <a:latin typeface="Consolas" panose="020B0609020204030204" pitchFamily="49" charset="0"/>
                <a:cs typeface="Consolas" panose="020B0609020204030204" pitchFamily="49" charset="0"/>
              </a:rPr>
              <a:t>TEXT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echo,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p>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catch a message that contains image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filters.Document.</a:t>
            </a:r>
            <a:r>
              <a:rPr lang="en" sz="1600" b="1" noProof="1">
                <a:solidFill>
                  <a:srgbClr val="C5060B"/>
                </a:solidFill>
                <a:effectLst/>
                <a:latin typeface="Consolas" panose="020B0609020204030204" pitchFamily="49" charset="0"/>
                <a:cs typeface="Consolas" panose="020B0609020204030204" pitchFamily="49" charset="0"/>
              </a:rPr>
              <a:t>IMAGE</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filters.</a:t>
            </a:r>
            <a:r>
              <a:rPr lang="en" sz="1600" b="1" noProof="1">
                <a:solidFill>
                  <a:srgbClr val="C5060B"/>
                </a:solidFill>
                <a:effectLst/>
                <a:latin typeface="Consolas" panose="020B0609020204030204" pitchFamily="49" charset="0"/>
                <a:cs typeface="Consolas" panose="020B0609020204030204" pitchFamily="49" charset="0"/>
              </a:rPr>
              <a:t>PHOTO</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process_img,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79851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41074" y="335310"/>
            <a:ext cx="10909852" cy="814317"/>
          </a:xfrm>
        </p:spPr>
        <p:txBody>
          <a:bodyPr>
            <a:noAutofit/>
          </a:bodyPr>
          <a:lstStyle/>
          <a:p>
            <a:r>
              <a:rPr lang="ru-RU" sz="3600" dirty="0"/>
              <a:t>Выравнивайте сходные элементы кода по вертикали</a:t>
            </a:r>
            <a:r>
              <a:rPr lang="en-US" sz="3600" dirty="0"/>
              <a:t> </a:t>
            </a:r>
            <a:r>
              <a:rPr lang="en-US" sz="3600" dirty="0">
                <a:solidFill>
                  <a:srgbClr val="FF0000"/>
                </a:solidFill>
              </a:rPr>
              <a:t>(!)</a:t>
            </a:r>
            <a:endParaRPr lang="ru-RU" sz="3600" dirty="0">
              <a:solidFill>
                <a:srgbClr val="FF0000"/>
              </a:solidFill>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49627"/>
            <a:ext cx="10515600" cy="642959"/>
          </a:xfrm>
        </p:spPr>
        <p:txBody>
          <a:bodyPr>
            <a:normAutofit/>
          </a:bodyPr>
          <a:lstStyle/>
          <a:p>
            <a:pPr marL="0" indent="0">
              <a:lnSpc>
                <a:spcPct val="120000"/>
              </a:lnSpc>
              <a:buNone/>
            </a:pPr>
            <a:r>
              <a:rPr lang="ru-RU" sz="2000" dirty="0"/>
              <a:t>Для улучшения удобочитаемости вы можете выравнивать сходные элементы по вертикали: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126974"/>
            <a:ext cx="10515600" cy="4465290"/>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noProof="1">
                <a:effectLst/>
                <a:latin typeface="Lucida Console" panose="020B0609040504020204" pitchFamily="49" charset="0"/>
              </a:rPr>
              <a:t>db_config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'user'</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'myuser'</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'password'</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'mypass'</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'host'</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'localhost'</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'port'</a:t>
            </a: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3690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matrix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5162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FF3BA-353F-CAD0-597A-6FD7FB6B8178}"/>
              </a:ext>
            </a:extLst>
          </p:cNvPr>
          <p:cNvSpPr>
            <a:spLocks noGrp="1"/>
          </p:cNvSpPr>
          <p:nvPr>
            <p:ph type="title"/>
          </p:nvPr>
        </p:nvSpPr>
        <p:spPr>
          <a:xfrm>
            <a:off x="838200" y="365125"/>
            <a:ext cx="10515600" cy="703511"/>
          </a:xfrm>
        </p:spPr>
        <p:txBody>
          <a:bodyPr/>
          <a:lstStyle/>
          <a:p>
            <a:r>
              <a:rPr lang="ru-RU" dirty="0"/>
              <a:t>Выравнивание закрывающих скобок</a:t>
            </a:r>
          </a:p>
        </p:txBody>
      </p:sp>
      <p:sp>
        <p:nvSpPr>
          <p:cNvPr id="3" name="Объект 2">
            <a:extLst>
              <a:ext uri="{FF2B5EF4-FFF2-40B4-BE49-F238E27FC236}">
                <a16:creationId xmlns:a16="http://schemas.microsoft.com/office/drawing/2014/main" id="{8B9B6D8A-D60B-F1CC-9B01-A441B3ACEC2A}"/>
              </a:ext>
            </a:extLst>
          </p:cNvPr>
          <p:cNvSpPr>
            <a:spLocks noGrp="1"/>
          </p:cNvSpPr>
          <p:nvPr>
            <p:ph idx="1"/>
          </p:nvPr>
        </p:nvSpPr>
        <p:spPr>
          <a:xfrm>
            <a:off x="838200" y="1200839"/>
            <a:ext cx="10515600" cy="703511"/>
          </a:xfrm>
        </p:spPr>
        <p:txBody>
          <a:bodyPr>
            <a:normAutofit/>
          </a:bodyPr>
          <a:lstStyle/>
          <a:p>
            <a:pPr marL="0" indent="0">
              <a:buNone/>
            </a:pPr>
            <a:r>
              <a:rPr lang="ru-RU" sz="2000" dirty="0"/>
              <a:t>Закрывающие круглые / квадратные / фигурные скобки в многострочных конструкциях могут быть под первым символом строки, начинающей многострочную конструкцию:</a:t>
            </a:r>
          </a:p>
        </p:txBody>
      </p:sp>
      <p:sp>
        <p:nvSpPr>
          <p:cNvPr id="4" name="Объект 2">
            <a:extLst>
              <a:ext uri="{FF2B5EF4-FFF2-40B4-BE49-F238E27FC236}">
                <a16:creationId xmlns:a16="http://schemas.microsoft.com/office/drawing/2014/main" id="{933EBFD3-393B-F7BC-56D0-8AE76477FB38}"/>
              </a:ext>
            </a:extLst>
          </p:cNvPr>
          <p:cNvSpPr txBox="1">
            <a:spLocks/>
          </p:cNvSpPr>
          <p:nvPr/>
        </p:nvSpPr>
        <p:spPr>
          <a:xfrm>
            <a:off x="838200" y="1904350"/>
            <a:ext cx="10515600" cy="4687913"/>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effectLst/>
                <a:latin typeface="Consolas" panose="020B0609020204030204" pitchFamily="49" charset="0"/>
                <a:cs typeface="Consolas" panose="020B0609020204030204" pitchFamily="49" charset="0"/>
              </a:rPr>
              <a:t>my_list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4</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6</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some_function_with_arguments(</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another_function(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subfunction(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'i'</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'j'</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'k'</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98292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FF5B24B-B0DF-CA1D-F696-A69733AAFF46}"/>
              </a:ext>
            </a:extLst>
          </p:cNvPr>
          <p:cNvSpPr>
            <a:spLocks noGrp="1"/>
          </p:cNvSpPr>
          <p:nvPr>
            <p:ph type="title"/>
          </p:nvPr>
        </p:nvSpPr>
        <p:spPr>
          <a:xfrm>
            <a:off x="831850" y="1709738"/>
            <a:ext cx="10515600" cy="2543607"/>
          </a:xfrm>
        </p:spPr>
        <p:txBody>
          <a:bodyPr/>
          <a:lstStyle/>
          <a:p>
            <a:r>
              <a:rPr lang="ru-RU" dirty="0"/>
              <a:t>Переменные и константы</a:t>
            </a:r>
          </a:p>
        </p:txBody>
      </p:sp>
      <p:sp>
        <p:nvSpPr>
          <p:cNvPr id="5" name="Текст 4">
            <a:extLst>
              <a:ext uri="{FF2B5EF4-FFF2-40B4-BE49-F238E27FC236}">
                <a16:creationId xmlns:a16="http://schemas.microsoft.com/office/drawing/2014/main" id="{1E2DEF52-A9AB-93C0-9E02-4510E5A5ADB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65047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596052"/>
          </a:xfrm>
        </p:spPr>
        <p:txBody>
          <a:bodyPr>
            <a:noAutofit/>
          </a:bodyPr>
          <a:lstStyle/>
          <a:p>
            <a:pPr algn="l"/>
            <a:r>
              <a:rPr lang="ru-RU" sz="3600" dirty="0"/>
              <a:t>Не отделяйте имена переменных и функций от следующей за ними открывающей скобки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2082297"/>
            <a:ext cx="10515600" cy="1406337"/>
          </a:xfrm>
        </p:spPr>
        <p:txBody>
          <a:bodyPr>
            <a:normAutofit/>
          </a:bodyPr>
          <a:lstStyle/>
          <a:p>
            <a:pPr marL="0" indent="0">
              <a:lnSpc>
                <a:spcPct val="100000"/>
              </a:lnSpc>
              <a:buNone/>
            </a:pPr>
            <a:r>
              <a:rPr lang="ru-RU" sz="2000" dirty="0"/>
              <a:t>Важно ставить открывающую скобку слитно с именем функции или переменной</a:t>
            </a:r>
            <a:r>
              <a:rPr lang="en-US" sz="2000" dirty="0"/>
              <a:t> </a:t>
            </a:r>
            <a:r>
              <a:rPr lang="ru-RU" sz="2000" dirty="0"/>
              <a:t>с индексом.</a:t>
            </a:r>
          </a:p>
          <a:p>
            <a:pPr marL="0" indent="0">
              <a:lnSpc>
                <a:spcPct val="100000"/>
              </a:lnSpc>
              <a:buNone/>
            </a:pPr>
            <a:r>
              <a:rPr lang="ru-RU" sz="2000" dirty="0"/>
              <a:t>В противном случае можно визуально спутать функцию с ключевым словом, а начало выражения для элемента списка или словаря со скалярной переменной.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657600"/>
            <a:ext cx="10515600" cy="29346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[value]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OK</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 value ]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90713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76047"/>
          </a:xfrm>
        </p:spPr>
        <p:txBody>
          <a:bodyPr>
            <a:noAutofit/>
          </a:bodyPr>
          <a:lstStyle/>
          <a:p>
            <a:r>
              <a:rPr lang="ru-RU" sz="3600" dirty="0"/>
              <a:t>Осмысленные названия идентификаторов на английском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17984"/>
            <a:ext cx="10515600" cy="1752599"/>
          </a:xfrm>
        </p:spPr>
        <p:txBody>
          <a:bodyPr>
            <a:normAutofit fontScale="62500" lnSpcReduction="20000"/>
          </a:bodyPr>
          <a:lstStyle/>
          <a:p>
            <a:pPr marL="0" indent="0">
              <a:lnSpc>
                <a:spcPct val="120000"/>
              </a:lnSpc>
              <a:buNone/>
            </a:pPr>
            <a:r>
              <a:rPr lang="ru-RU" dirty="0"/>
              <a:t>Выбирайте осмысленные названия для идентификаторов (переменных, констант, функций). Исключение составляют итераторы циклов, где допускаются общеупотребимые короткие идентификаторы: </a:t>
            </a:r>
            <a:r>
              <a:rPr lang="en" noProof="1">
                <a:highlight>
                  <a:srgbClr val="FFFF00"/>
                </a:highlight>
                <a:latin typeface="Lucida Console" panose="020B0609040504020204" pitchFamily="49" charset="0"/>
              </a:rPr>
              <a:t>i</a:t>
            </a:r>
            <a:r>
              <a:rPr lang="en" noProof="1"/>
              <a:t>, </a:t>
            </a:r>
            <a:r>
              <a:rPr lang="en" noProof="1">
                <a:highlight>
                  <a:srgbClr val="FFFF00"/>
                </a:highlight>
                <a:latin typeface="Lucida Console" panose="020B0609040504020204" pitchFamily="49" charset="0"/>
              </a:rPr>
              <a:t>j</a:t>
            </a:r>
            <a:r>
              <a:rPr lang="en" noProof="1"/>
              <a:t>, </a:t>
            </a:r>
            <a:r>
              <a:rPr lang="en" noProof="1">
                <a:highlight>
                  <a:srgbClr val="FFFF00"/>
                </a:highlight>
                <a:latin typeface="Lucida Console" panose="020B0609040504020204" pitchFamily="49" charset="0"/>
              </a:rPr>
              <a:t>n</a:t>
            </a:r>
            <a:r>
              <a:rPr lang="ru-RU" noProof="1"/>
              <a:t>, </a:t>
            </a:r>
            <a:r>
              <a:rPr lang="ru-RU" noProof="1">
                <a:highlight>
                  <a:srgbClr val="FFFF00"/>
                </a:highlight>
                <a:latin typeface="Lucida Console" panose="020B0609040504020204" pitchFamily="49" charset="0"/>
              </a:rPr>
              <a:t>m</a:t>
            </a:r>
            <a:r>
              <a:rPr lang="ru-RU" dirty="0"/>
              <a:t>.</a:t>
            </a:r>
            <a:br>
              <a:rPr lang="en-US" dirty="0"/>
            </a:br>
            <a:r>
              <a:rPr lang="ru-RU" dirty="0"/>
              <a:t>Также допускаются общеупотребимые короткие имена вроде </a:t>
            </a:r>
            <a:r>
              <a:rPr lang="ru-RU" noProof="1">
                <a:highlight>
                  <a:srgbClr val="FFFF00"/>
                </a:highlight>
                <a:latin typeface="Lucida Console" panose="020B0609040504020204" pitchFamily="49" charset="0"/>
              </a:rPr>
              <a:t>x</a:t>
            </a:r>
            <a:r>
              <a:rPr lang="en-US" noProof="1"/>
              <a:t>, </a:t>
            </a:r>
            <a:r>
              <a:rPr lang="en-US" noProof="1">
                <a:highlight>
                  <a:srgbClr val="FFFF00"/>
                </a:highlight>
                <a:latin typeface="Lucida Console" panose="020B0609040504020204" pitchFamily="49" charset="0"/>
              </a:rPr>
              <a:t>y</a:t>
            </a:r>
            <a:r>
              <a:rPr lang="en-US" noProof="1"/>
              <a:t>, </a:t>
            </a:r>
            <a:r>
              <a:rPr lang="en-US" noProof="1">
                <a:highlight>
                  <a:srgbClr val="FFFF00"/>
                </a:highlight>
                <a:latin typeface="Lucida Console" panose="020B0609040504020204" pitchFamily="49" charset="0"/>
              </a:rPr>
              <a:t>z</a:t>
            </a:r>
            <a:r>
              <a:rPr lang="en-US" dirty="0"/>
              <a:t> </a:t>
            </a:r>
            <a:r>
              <a:rPr lang="ru-RU" dirty="0"/>
              <a:t>для обозначения координат.</a:t>
            </a:r>
            <a:endParaRPr lang="en-US" dirty="0"/>
          </a:p>
          <a:p>
            <a:pPr marL="0" indent="0">
              <a:lnSpc>
                <a:spcPct val="120000"/>
              </a:lnSpc>
              <a:buNone/>
            </a:pPr>
            <a:r>
              <a:rPr lang="ru-RU" dirty="0"/>
              <a:t>При этом не допускается калька с русского языка </a:t>
            </a:r>
            <a:r>
              <a:rPr lang="ru-RU" noProof="1"/>
              <a:t>(«</a:t>
            </a:r>
            <a:r>
              <a:rPr lang="en" noProof="1">
                <a:highlight>
                  <a:srgbClr val="FFFF00"/>
                </a:highlight>
                <a:latin typeface="Lucida Console" panose="020B0609040504020204" pitchFamily="49" charset="0"/>
              </a:rPr>
              <a:t>polzovatel</a:t>
            </a:r>
            <a:r>
              <a:rPr lang="en" noProof="1"/>
              <a:t>», «</a:t>
            </a:r>
            <a:r>
              <a:rPr lang="en" noProof="1">
                <a:highlight>
                  <a:srgbClr val="FFFF00"/>
                </a:highlight>
                <a:latin typeface="Lucida Console" panose="020B0609040504020204" pitchFamily="49" charset="0"/>
              </a:rPr>
              <a:t>sajt</a:t>
            </a:r>
            <a:r>
              <a:rPr lang="en" noProof="1"/>
              <a:t>»</a:t>
            </a:r>
            <a:r>
              <a:rPr lang="en" dirty="0"/>
              <a:t> </a:t>
            </a:r>
            <a:r>
              <a:rPr lang="ru-RU" dirty="0"/>
              <a:t>и т.п.). Если вы не можете вспомнить, что это имя значит — у вас проблемы.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81130"/>
            <a:ext cx="10515600" cy="3707296"/>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deti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rodilel.deti()</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GOOD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private_key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children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parent.get_children()</a:t>
            </a:r>
          </a:p>
          <a:p>
            <a:pPr marL="0" indent="0">
              <a:lnSpc>
                <a:spcPct val="120000"/>
              </a:lnSpc>
              <a:spcBef>
                <a:spcPts val="0"/>
              </a:spcBef>
              <a:buNone/>
            </a:pPr>
            <a:endParaRPr lang="en" noProof="1">
              <a:effectLst/>
              <a:latin typeface="Lucida Console" panose="020B0609040504020204" pitchFamily="49" charset="0"/>
            </a:endParaRPr>
          </a:p>
          <a:p>
            <a:pPr marL="0" indent="0">
              <a:lnSpc>
                <a:spcPct val="120000"/>
              </a:lnSpc>
              <a:spcBef>
                <a:spcPts val="0"/>
              </a:spcBef>
              <a:buNone/>
            </a:pPr>
            <a:r>
              <a:rPr lang="en" noProof="1">
                <a:effectLst/>
                <a:latin typeface="Lucida Console" panose="020B0609040504020204" pitchFamily="49" charset="0"/>
              </a:rPr>
              <a:t>x, y, z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object.get_coords()</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 i</a:t>
            </a:r>
            <a:r>
              <a:rPr lang="en" b="1" noProof="1">
                <a:solidFill>
                  <a:srgbClr val="0000FF"/>
                </a:solidFill>
                <a:effectLst/>
                <a:latin typeface="Lucida Console" panose="020B0609040504020204" pitchFamily="49" charset="0"/>
              </a:rPr>
              <a:t>**</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i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range</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 ]</a:t>
            </a:r>
          </a:p>
          <a:p>
            <a:pPr marL="0" indent="0">
              <a:buNone/>
            </a:pPr>
            <a:endParaRPr lang="en" noProof="1">
              <a:effectLst/>
              <a:latin typeface="Lucida Console" panose="020B0609040504020204" pitchFamily="49" charset="0"/>
            </a:endParaRPr>
          </a:p>
        </p:txBody>
      </p:sp>
    </p:spTree>
    <p:extLst>
      <p:ext uri="{BB962C8B-B14F-4D97-AF65-F5344CB8AC3E}">
        <p14:creationId xmlns:p14="http://schemas.microsoft.com/office/powerpoint/2010/main" val="442458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US" sz="3600" dirty="0"/>
              <a:t>Snake case </a:t>
            </a:r>
            <a:r>
              <a:rPr lang="ru-RU" sz="3600" dirty="0"/>
              <a:t>для названий переменных и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15732"/>
            <a:ext cx="10515600" cy="2313268"/>
          </a:xfrm>
        </p:spPr>
        <p:txBody>
          <a:bodyPr>
            <a:normAutofit lnSpcReduction="10000"/>
          </a:bodyPr>
          <a:lstStyle/>
          <a:p>
            <a:pPr marL="0" indent="0">
              <a:lnSpc>
                <a:spcPct val="110000"/>
              </a:lnSpc>
              <a:buNone/>
            </a:pPr>
            <a:r>
              <a:rPr lang="ru-RU" sz="2000" noProof="1"/>
              <a:t>Существует несколько стилей именования идентификаторов (при слиянии нескольких слов):</a:t>
            </a:r>
            <a:endParaRPr lang="en-US" sz="2000" noProof="1"/>
          </a:p>
          <a:p>
            <a:pPr>
              <a:lnSpc>
                <a:spcPct val="110000"/>
              </a:lnSpc>
            </a:pPr>
            <a:r>
              <a:rPr lang="ru-RU" sz="2000" noProof="1"/>
              <a:t>слитное написание</a:t>
            </a:r>
            <a:r>
              <a:rPr lang="en-US" sz="2000" noProof="1"/>
              <a:t>: </a:t>
            </a:r>
            <a:r>
              <a:rPr lang="en" sz="2000" noProof="1">
                <a:effectLst/>
                <a:highlight>
                  <a:srgbClr val="FFFF00"/>
                </a:highlight>
                <a:latin typeface="Lucida Console" panose="020B0609040504020204" pitchFamily="49" charset="0"/>
              </a:rPr>
              <a:t>getdomainname</a:t>
            </a:r>
            <a:r>
              <a:rPr lang="ru-RU" noProof="1"/>
              <a:t> </a:t>
            </a:r>
            <a:r>
              <a:rPr lang="ru-RU" sz="2000" noProof="1"/>
              <a:t>👎🏾</a:t>
            </a:r>
            <a:endParaRPr lang="en-US" sz="2000" noProof="1">
              <a:effectLst/>
              <a:latin typeface="Lucida Console" panose="020B0609040504020204" pitchFamily="49" charset="0"/>
            </a:endParaRPr>
          </a:p>
          <a:p>
            <a:pPr>
              <a:lnSpc>
                <a:spcPct val="110000"/>
              </a:lnSpc>
            </a:pPr>
            <a:r>
              <a:rPr lang="en" sz="2000" noProof="1"/>
              <a:t>snake_case: </a:t>
            </a:r>
            <a:r>
              <a:rPr lang="en" sz="2000" noProof="1">
                <a:effectLst/>
                <a:highlight>
                  <a:srgbClr val="FFFF00"/>
                </a:highlight>
                <a:latin typeface="Lucida Console" panose="020B0609040504020204" pitchFamily="49" charset="0"/>
              </a:rPr>
              <a:t>get_domain_name</a:t>
            </a:r>
            <a:r>
              <a:rPr lang="ru-RU" sz="2000" noProof="1">
                <a:latin typeface="Lucida Console" panose="020B0609040504020204" pitchFamily="49" charset="0"/>
              </a:rPr>
              <a:t> ✅</a:t>
            </a:r>
            <a:endParaRPr lang="en" sz="2000" noProof="1">
              <a:effectLst/>
              <a:latin typeface="Lucida Console" panose="020B0609040504020204" pitchFamily="49" charset="0"/>
            </a:endParaRPr>
          </a:p>
          <a:p>
            <a:pPr>
              <a:lnSpc>
                <a:spcPct val="110000"/>
              </a:lnSpc>
            </a:pPr>
            <a:r>
              <a:rPr lang="en" sz="2000" noProof="1"/>
              <a:t>camel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a:p>
            <a:pPr>
              <a:lnSpc>
                <a:spcPct val="110000"/>
              </a:lnSpc>
            </a:pPr>
            <a:r>
              <a:rPr lang="en" sz="2000" noProof="1"/>
              <a:t>pascal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8437"/>
            <a:ext cx="10515600" cy="242259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3C4C72"/>
                </a:solidFill>
                <a:effectLst/>
                <a:latin typeface="Lucida Console" panose="020B0609040504020204" pitchFamily="49" charset="0"/>
              </a:rPr>
              <a:t>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update.message.photo[</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1</a:t>
            </a:r>
            <a:r>
              <a:rPr lang="en" sz="2000" noProof="1">
                <a:effectLst/>
                <a:latin typeface="Lucida Console" panose="020B0609040504020204" pitchFamily="49" charset="0"/>
              </a:rPr>
              <a:t>] \</a:t>
            </a:r>
            <a:br>
              <a:rPr lang="en" sz="2000" noProof="1">
                <a:effectLst/>
                <a:latin typeface="Lucida Console" panose="020B0609040504020204" pitchFamily="49" charset="0"/>
              </a:rPr>
            </a:b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if</a:t>
            </a:r>
            <a:r>
              <a:rPr lang="en" sz="2000" noProof="1">
                <a:effectLst/>
                <a:latin typeface="Lucida Console" panose="020B0609040504020204" pitchFamily="49" charset="0"/>
              </a:rPr>
              <a:t> update.message.photo </a:t>
            </a:r>
            <a:r>
              <a:rPr lang="en" sz="2000" b="1" noProof="1">
                <a:solidFill>
                  <a:srgbClr val="0000FF"/>
                </a:solidFill>
                <a:effectLst/>
                <a:latin typeface="Lucida Console" panose="020B0609040504020204" pitchFamily="49" charset="0"/>
              </a:rPr>
              <a:t>else</a:t>
            </a:r>
            <a:r>
              <a:rPr lang="en" sz="2000" noProof="1">
                <a:effectLst/>
                <a:latin typeface="Lucida Console" panose="020B0609040504020204" pitchFamily="49" charset="0"/>
              </a:rPr>
              <a:t> update.message.document</a:t>
            </a:r>
            <a:br>
              <a:rPr lang="en" sz="2000" noProof="1">
                <a:effectLst/>
                <a:latin typeface="Lucida Console" panose="020B0609040504020204" pitchFamily="49" charset="0"/>
              </a:rPr>
            </a:br>
            <a:endParaRPr lang="en" sz="2000" noProof="1">
              <a:effectLst/>
              <a:latin typeface="Lucida Console" panose="020B0609040504020204" pitchFamily="49" charset="0"/>
            </a:endParaRPr>
          </a:p>
          <a:p>
            <a:pPr marL="0" indent="0">
              <a:lnSpc>
                <a:spcPct val="100000"/>
              </a:lnSpc>
              <a:buNone/>
            </a:pPr>
            <a:r>
              <a:rPr lang="en" sz="2000" noProof="1">
                <a:effectLst/>
                <a:latin typeface="Lucida Console" panose="020B0609040504020204" pitchFamily="49" charset="0"/>
              </a:rPr>
              <a:t>new_file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file</a:t>
            </a:r>
            <a:r>
              <a:rPr lang="en" sz="2000" noProof="1">
                <a:effectLst/>
                <a:latin typeface="Lucida Console" panose="020B0609040504020204" pitchFamily="49" charset="0"/>
              </a:rPr>
              <a:t>.get_file()</a:t>
            </a:r>
            <a:br>
              <a:rPr lang="en" sz="2000" noProof="1">
                <a:effectLst/>
                <a:latin typeface="Lucida Console" panose="020B0609040504020204" pitchFamily="49" charset="0"/>
              </a:rPr>
            </a:br>
            <a:r>
              <a:rPr lang="en" sz="2000" noProof="1">
                <a:effectLst/>
                <a:latin typeface="Lucida Console" panose="020B0609040504020204" pitchFamily="49" charset="0"/>
              </a:rPr>
              <a:t>img_path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new_file.download_to_drive(</a:t>
            </a:r>
            <a:br>
              <a:rPr lang="en" sz="2000" noProof="1">
                <a:effectLst/>
                <a:latin typeface="Lucida Console" panose="020B0609040504020204" pitchFamily="49" charset="0"/>
              </a:rPr>
            </a:br>
            <a:r>
              <a:rPr lang="en" sz="2000" noProof="1">
                <a:effectLst/>
                <a:latin typeface="Lucida Console" panose="020B0609040504020204" pitchFamily="49" charset="0"/>
              </a:rPr>
              <a:t>    tempfile.gettempdir()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new_file.file_unique_id</a:t>
            </a:r>
            <a:br>
              <a:rPr lang="en" sz="2000" noProof="1">
                <a:effectLst/>
                <a:latin typeface="Lucida Console" panose="020B0609040504020204" pitchFamily="49" charset="0"/>
              </a:rPr>
            </a:br>
            <a:r>
              <a:rPr lang="en" sz="2000" noProof="1">
                <a:effectLst/>
                <a:latin typeface="Lucida Console" panose="020B0609040504020204" pitchFamily="49" charset="0"/>
              </a:rPr>
              <a:t>)</a:t>
            </a:r>
          </a:p>
        </p:txBody>
      </p:sp>
    </p:spTree>
    <p:extLst>
      <p:ext uri="{BB962C8B-B14F-4D97-AF65-F5344CB8AC3E}">
        <p14:creationId xmlns:p14="http://schemas.microsoft.com/office/powerpoint/2010/main" val="147419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FAF2D-80DD-34F1-EDCF-3FF7B77969B7}"/>
              </a:ext>
            </a:extLst>
          </p:cNvPr>
          <p:cNvSpPr>
            <a:spLocks noGrp="1"/>
          </p:cNvSpPr>
          <p:nvPr>
            <p:ph type="title"/>
          </p:nvPr>
        </p:nvSpPr>
        <p:spPr>
          <a:xfrm>
            <a:off x="838200" y="365125"/>
            <a:ext cx="10515600" cy="879781"/>
          </a:xfrm>
        </p:spPr>
        <p:txBody>
          <a:bodyPr/>
          <a:lstStyle/>
          <a:p>
            <a:r>
              <a:rPr lang="ru-RU" dirty="0"/>
              <a:t>Почему важно писать читабельный код?</a:t>
            </a:r>
          </a:p>
        </p:txBody>
      </p:sp>
      <p:sp>
        <p:nvSpPr>
          <p:cNvPr id="3" name="Текст 2">
            <a:extLst>
              <a:ext uri="{FF2B5EF4-FFF2-40B4-BE49-F238E27FC236}">
                <a16:creationId xmlns:a16="http://schemas.microsoft.com/office/drawing/2014/main" id="{1ECBDB48-265F-B564-2A71-A8908647A9CA}"/>
              </a:ext>
            </a:extLst>
          </p:cNvPr>
          <p:cNvSpPr>
            <a:spLocks noGrp="1"/>
          </p:cNvSpPr>
          <p:nvPr>
            <p:ph type="body" idx="1"/>
          </p:nvPr>
        </p:nvSpPr>
        <p:spPr>
          <a:xfrm>
            <a:off x="838200" y="1594884"/>
            <a:ext cx="10515600" cy="4731487"/>
          </a:xfrm>
        </p:spPr>
        <p:txBody>
          <a:bodyPr>
            <a:normAutofit fontScale="77500" lnSpcReduction="20000"/>
          </a:bodyPr>
          <a:lstStyle/>
          <a:p>
            <a:pPr>
              <a:lnSpc>
                <a:spcPct val="120000"/>
              </a:lnSpc>
            </a:pPr>
            <a:r>
              <a:rPr lang="ru-RU" dirty="0"/>
              <a:t>Вы пишите код 1 раз, читаете 10 (то есть 90</a:t>
            </a:r>
            <a:r>
              <a:rPr lang="en-US" dirty="0"/>
              <a:t>% </a:t>
            </a:r>
            <a:r>
              <a:rPr lang="ru-RU" dirty="0"/>
              <a:t>времени вы читаете / понимаете код, и 10</a:t>
            </a:r>
            <a:r>
              <a:rPr lang="en-US" dirty="0"/>
              <a:t>% </a:t>
            </a:r>
            <a:r>
              <a:rPr lang="ru-RU" dirty="0"/>
              <a:t>времени пишете новый)</a:t>
            </a:r>
          </a:p>
          <a:p>
            <a:pPr>
              <a:lnSpc>
                <a:spcPct val="120000"/>
              </a:lnSpc>
            </a:pPr>
            <a:r>
              <a:rPr lang="ru-RU" dirty="0"/>
              <a:t>Читабельный код </a:t>
            </a:r>
            <a:r>
              <a:rPr lang="ru-RU" b="1" dirty="0"/>
              <a:t>проще понять</a:t>
            </a:r>
          </a:p>
          <a:p>
            <a:pPr>
              <a:lnSpc>
                <a:spcPct val="120000"/>
              </a:lnSpc>
            </a:pPr>
            <a:r>
              <a:rPr lang="ru-RU" dirty="0"/>
              <a:t>Практически везде вы работаете в команде, это значит, что ваш код </a:t>
            </a:r>
            <a:r>
              <a:rPr lang="ru-RU" b="1" dirty="0"/>
              <a:t>читает коллега</a:t>
            </a:r>
          </a:p>
          <a:p>
            <a:pPr>
              <a:lnSpc>
                <a:spcPct val="120000"/>
              </a:lnSpc>
            </a:pPr>
            <a:r>
              <a:rPr lang="ru-RU" dirty="0"/>
              <a:t>Даже </a:t>
            </a:r>
            <a:r>
              <a:rPr lang="ru-RU" b="1" dirty="0"/>
              <a:t>вы сами</a:t>
            </a:r>
            <a:r>
              <a:rPr lang="ru-RU" dirty="0"/>
              <a:t> через несколько недель / месяцев можете не понять собственный код</a:t>
            </a:r>
          </a:p>
          <a:p>
            <a:pPr>
              <a:lnSpc>
                <a:spcPct val="120000"/>
              </a:lnSpc>
            </a:pPr>
            <a:r>
              <a:rPr lang="ru-RU" i="0" dirty="0">
                <a:solidFill>
                  <a:srgbClr val="333333"/>
                </a:solidFill>
                <a:effectLst/>
                <a:latin typeface="-apple-system"/>
              </a:rPr>
              <a:t>Значительно </a:t>
            </a:r>
            <a:r>
              <a:rPr lang="ru-RU" b="1" i="0" dirty="0">
                <a:solidFill>
                  <a:srgbClr val="333333"/>
                </a:solidFill>
                <a:effectLst/>
                <a:latin typeface="-apple-system"/>
              </a:rPr>
              <a:t>ускоряет процесс адаптации</a:t>
            </a:r>
            <a:r>
              <a:rPr lang="ru-RU" i="0" dirty="0">
                <a:solidFill>
                  <a:srgbClr val="333333"/>
                </a:solidFill>
                <a:effectLst/>
                <a:latin typeface="-apple-system"/>
              </a:rPr>
              <a:t> новых программистов</a:t>
            </a:r>
            <a:r>
              <a:rPr lang="ru-RU" dirty="0"/>
              <a:t>,</a:t>
            </a:r>
            <a:br>
              <a:rPr lang="ru-RU" dirty="0"/>
            </a:br>
            <a:r>
              <a:rPr lang="ru-RU" dirty="0"/>
              <a:t>новички будут совершать меньше ошибок и будет меньше отвлекать коллег</a:t>
            </a:r>
          </a:p>
          <a:p>
            <a:pPr>
              <a:lnSpc>
                <a:spcPct val="120000"/>
              </a:lnSpc>
            </a:pPr>
            <a:r>
              <a:rPr lang="ru-RU" dirty="0"/>
              <a:t>Проще / безопаснее вносить изменения</a:t>
            </a:r>
          </a:p>
          <a:p>
            <a:pPr>
              <a:lnSpc>
                <a:spcPct val="120000"/>
              </a:lnSpc>
            </a:pPr>
            <a:r>
              <a:rPr lang="ru-RU" dirty="0"/>
              <a:t>Проще / безопаснее делать рефакторинг</a:t>
            </a:r>
          </a:p>
          <a:p>
            <a:pPr>
              <a:lnSpc>
                <a:spcPct val="120000"/>
              </a:lnSpc>
            </a:pPr>
            <a:r>
              <a:rPr lang="ru-RU" dirty="0"/>
              <a:t>Проще поддерживать</a:t>
            </a:r>
          </a:p>
        </p:txBody>
      </p:sp>
    </p:spTree>
    <p:extLst>
      <p:ext uri="{BB962C8B-B14F-4D97-AF65-F5344CB8AC3E}">
        <p14:creationId xmlns:p14="http://schemas.microsoft.com/office/powerpoint/2010/main" val="3073667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Заглавные буквы для констант</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4355"/>
            <a:ext cx="10515600" cy="1671635"/>
          </a:xfrm>
        </p:spPr>
        <p:txBody>
          <a:bodyPr>
            <a:normAutofit/>
          </a:bodyPr>
          <a:lstStyle/>
          <a:p>
            <a:pPr marL="0" indent="0">
              <a:lnSpc>
                <a:spcPct val="120000"/>
              </a:lnSpc>
              <a:buNone/>
            </a:pPr>
            <a:r>
              <a:rPr lang="ru-RU" sz="2000" dirty="0"/>
              <a:t>Константы обычно определяются на уровне модуля и записываются заглавными буквами с подчеркиваниями, разделяющими слова</a:t>
            </a:r>
            <a:r>
              <a:rPr lang="en-US" sz="2000" dirty="0"/>
              <a:t>, </a:t>
            </a:r>
            <a:r>
              <a:rPr lang="ru-RU" sz="2000" dirty="0"/>
              <a:t>хотя допустимы константы со строчными буквами. Примеры: </a:t>
            </a:r>
            <a:r>
              <a:rPr lang="en" sz="2000" dirty="0">
                <a:highlight>
                  <a:srgbClr val="FFFF00"/>
                </a:highlight>
                <a:latin typeface="Lucida Console" panose="020B0609040504020204" pitchFamily="49" charset="0"/>
              </a:rPr>
              <a:t>MAX_OVERFLOW</a:t>
            </a:r>
            <a:r>
              <a:rPr lang="en" sz="2000" dirty="0"/>
              <a:t> </a:t>
            </a:r>
            <a:r>
              <a:rPr lang="ru-RU" sz="2000" dirty="0"/>
              <a:t>и </a:t>
            </a:r>
            <a:r>
              <a:rPr lang="en" sz="2000" dirty="0">
                <a:highlight>
                  <a:srgbClr val="FFFF00"/>
                </a:highlight>
                <a:latin typeface="Lucida Console" panose="020B0609040504020204" pitchFamily="49" charset="0"/>
              </a:rPr>
              <a:t>TOTAL</a:t>
            </a:r>
            <a:r>
              <a:rPr lang="en" sz="2000" dirty="0"/>
              <a:t>.</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15013"/>
            <a:ext cx="10515600" cy="357725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C5060B"/>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"INFO»</a:t>
            </a:r>
            <a:endParaRPr lang="ru-RU" sz="2000" noProof="1">
              <a:solidFill>
                <a:srgbClr val="036A07"/>
              </a:solidFill>
              <a:effectLst/>
              <a:latin typeface="Consolas" panose="020B0609020204030204" pitchFamily="49" charset="0"/>
              <a:cs typeface="Consolas" panose="020B0609020204030204" pitchFamily="49" charset="0"/>
            </a:endParaRPr>
          </a:p>
          <a:p>
            <a:pPr marL="0" indent="0">
              <a:lnSpc>
                <a:spcPct val="100000"/>
              </a:lnSpc>
              <a:buNone/>
            </a:pPr>
            <a:r>
              <a:rPr lang="en" sz="2000" noProof="1">
                <a:effectLst/>
                <a:latin typeface="Consolas" panose="020B0609020204030204" pitchFamily="49" charset="0"/>
                <a:cs typeface="Consolas" panose="020B0609020204030204" pitchFamily="49" charset="0"/>
              </a:rPr>
              <a:t>db_config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'user'</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'myuser'</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'password'</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'mypass'</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'host'</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'localhost'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'port'</a:t>
            </a:r>
            <a:r>
              <a:rPr lang="en" sz="2000" noProof="1">
                <a:effectLst/>
                <a:latin typeface="Consolas" panose="020B0609020204030204" pitchFamily="49" charset="0"/>
                <a:cs typeface="Consolas" panose="020B0609020204030204" pitchFamily="49" charset="0"/>
              </a:rPr>
              <a:t>     : </a:t>
            </a:r>
            <a:r>
              <a:rPr lang="en" sz="2000" noProof="1">
                <a:solidFill>
                  <a:srgbClr val="0000CD"/>
                </a:solidFill>
                <a:effectLst/>
                <a:latin typeface="Consolas" panose="020B0609020204030204" pitchFamily="49" charset="0"/>
                <a:cs typeface="Consolas" panose="020B0609020204030204" pitchFamily="49" charset="0"/>
              </a:rPr>
              <a:t>3690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65105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56168"/>
          </a:xfrm>
        </p:spPr>
        <p:txBody>
          <a:bodyPr>
            <a:noAutofit/>
          </a:bodyPr>
          <a:lstStyle/>
          <a:p>
            <a:r>
              <a:rPr lang="ru-RU" sz="3600" dirty="0"/>
              <a:t>Именуйте списки во множественном числе,</a:t>
            </a:r>
            <a:br>
              <a:rPr lang="ru-RU" sz="3600" dirty="0"/>
            </a:br>
            <a:r>
              <a:rPr lang="ru-RU" sz="3600" dirty="0"/>
              <a:t>а скаляры в единственном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220881"/>
          </a:xfrm>
        </p:spPr>
        <p:txBody>
          <a:bodyPr>
            <a:normAutofit fontScale="70000" lnSpcReduction="20000"/>
          </a:bodyPr>
          <a:lstStyle/>
          <a:p>
            <a:pPr marL="0" indent="0">
              <a:lnSpc>
                <a:spcPct val="120000"/>
              </a:lnSpc>
              <a:buNone/>
            </a:pPr>
            <a:r>
              <a:rPr lang="ru-RU" dirty="0"/>
              <a:t>Рекомендуется называть:</a:t>
            </a:r>
          </a:p>
          <a:p>
            <a:pPr>
              <a:lnSpc>
                <a:spcPct val="120000"/>
              </a:lnSpc>
              <a:spcBef>
                <a:spcPts val="700"/>
              </a:spcBef>
            </a:pPr>
            <a:r>
              <a:rPr lang="ru-RU" b="1" dirty="0"/>
              <a:t>Скаляры</a:t>
            </a:r>
            <a:r>
              <a:rPr lang="ru-RU" dirty="0"/>
              <a:t> — в единственном: </a:t>
            </a:r>
            <a:r>
              <a:rPr lang="en" dirty="0">
                <a:highlight>
                  <a:srgbClr val="FFFF00"/>
                </a:highlight>
                <a:latin typeface="Lucida Console" panose="020B0609040504020204" pitchFamily="49" charset="0"/>
              </a:rPr>
              <a:t>user</a:t>
            </a:r>
            <a:r>
              <a:rPr lang="en" dirty="0"/>
              <a:t>, </a:t>
            </a:r>
            <a:r>
              <a:rPr lang="en" dirty="0">
                <a:highlight>
                  <a:srgbClr val="FFFF00"/>
                </a:highlight>
                <a:latin typeface="Lucida Console" panose="020B0609040504020204" pitchFamily="49" charset="0"/>
              </a:rPr>
              <a:t>object</a:t>
            </a:r>
            <a:r>
              <a:rPr lang="en" dirty="0"/>
              <a:t>.</a:t>
            </a:r>
            <a:endParaRPr lang="ru-RU" dirty="0"/>
          </a:p>
          <a:p>
            <a:pPr>
              <a:lnSpc>
                <a:spcPct val="120000"/>
              </a:lnSpc>
              <a:spcBef>
                <a:spcPts val="700"/>
              </a:spcBef>
            </a:pPr>
            <a:r>
              <a:rPr lang="ru-RU" b="1" dirty="0"/>
              <a:t>Списки</a:t>
            </a:r>
            <a:r>
              <a:rPr lang="ru-RU" dirty="0"/>
              <a:t> — во множественном числе: </a:t>
            </a:r>
            <a:r>
              <a:rPr lang="en" dirty="0">
                <a:highlight>
                  <a:srgbClr val="FFFF00"/>
                </a:highlight>
                <a:latin typeface="Lucida Console" panose="020B0609040504020204" pitchFamily="49" charset="0"/>
              </a:rPr>
              <a:t>users</a:t>
            </a:r>
            <a:r>
              <a:rPr lang="en" dirty="0"/>
              <a:t>, </a:t>
            </a:r>
            <a:r>
              <a:rPr lang="en" dirty="0">
                <a:highlight>
                  <a:srgbClr val="FFFF00"/>
                </a:highlight>
                <a:latin typeface="Lucida Console" panose="020B0609040504020204" pitchFamily="49" charset="0"/>
              </a:rPr>
              <a:t>objects</a:t>
            </a:r>
            <a:r>
              <a:rPr lang="en" dirty="0"/>
              <a:t>,</a:t>
            </a:r>
            <a:endParaRPr lang="ru-RU" dirty="0"/>
          </a:p>
          <a:p>
            <a:pPr>
              <a:lnSpc>
                <a:spcPct val="120000"/>
              </a:lnSpc>
              <a:spcBef>
                <a:spcPts val="700"/>
              </a:spcBef>
            </a:pPr>
            <a:r>
              <a:rPr lang="ru-RU" b="1" dirty="0"/>
              <a:t>Словари</a:t>
            </a:r>
            <a:r>
              <a:rPr lang="ru-RU" dirty="0"/>
              <a:t> — лучше в единственном числе: </a:t>
            </a:r>
            <a:r>
              <a:rPr lang="en" dirty="0">
                <a:highlight>
                  <a:srgbClr val="FFFF00"/>
                </a:highlight>
                <a:latin typeface="Lucida Console" panose="020B0609040504020204" pitchFamily="49" charset="0"/>
              </a:rPr>
              <a:t>param</a:t>
            </a:r>
            <a:r>
              <a:rPr lang="en" dirty="0"/>
              <a:t>,</a:t>
            </a:r>
            <a:br>
              <a:rPr lang="ru-RU" dirty="0"/>
            </a:br>
            <a:r>
              <a:rPr lang="ru-RU" dirty="0"/>
              <a:t>т. к. для словарей гораздо более распространено обращение к единственному их элементу (</a:t>
            </a:r>
            <a:r>
              <a:rPr lang="en" dirty="0">
                <a:highlight>
                  <a:srgbClr val="FFFF00"/>
                </a:highlight>
                <a:latin typeface="Lucida Console" panose="020B0609040504020204" pitchFamily="49" charset="0"/>
              </a:rPr>
              <a:t>param[</a:t>
            </a:r>
            <a:r>
              <a:rPr lang="en-US" dirty="0">
                <a:highlight>
                  <a:srgbClr val="FFFF00"/>
                </a:highlight>
                <a:latin typeface="Lucida Console" panose="020B0609040504020204" pitchFamily="49" charset="0"/>
              </a:rPr>
              <a:t>var</a:t>
            </a:r>
            <a:r>
              <a:rPr lang="en" dirty="0">
                <a:highlight>
                  <a:srgbClr val="FFFF00"/>
                </a:highlight>
                <a:latin typeface="Lucida Console" panose="020B0609040504020204" pitchFamily="49" charset="0"/>
              </a:rPr>
              <a:t>]</a:t>
            </a:r>
            <a:r>
              <a:rPr lang="en" dirty="0"/>
              <a:t>), </a:t>
            </a:r>
            <a:r>
              <a:rPr lang="ru-RU" dirty="0"/>
              <a:t>в то время как списки чаще обрабатываются целиком.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73214"/>
            <a:ext cx="10515600" cy="2819050"/>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env_vars[</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8899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Не используйте «магических чисел»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2636"/>
            <a:ext cx="10515600" cy="2076592"/>
          </a:xfrm>
        </p:spPr>
        <p:txBody>
          <a:bodyPr>
            <a:normAutofit fontScale="70000" lnSpcReduction="20000"/>
          </a:bodyPr>
          <a:lstStyle/>
          <a:p>
            <a:pPr marL="0" indent="0" algn="l">
              <a:lnSpc>
                <a:spcPct val="120000"/>
              </a:lnSpc>
              <a:buNone/>
            </a:pPr>
            <a:r>
              <a:rPr lang="ru-RU" dirty="0"/>
              <a:t>«Магическое число» — это число, которое появляется в коде без всякого объяснения; например «</a:t>
            </a:r>
            <a:r>
              <a:rPr lang="en" noProof="1">
                <a:highlight>
                  <a:srgbClr val="FFFF00"/>
                </a:highlight>
                <a:latin typeface="Lucida Console" panose="020B0609040504020204" pitchFamily="49" charset="0"/>
              </a:rPr>
              <a:t>user_balance += 57.492</a:t>
            </a:r>
            <a:r>
              <a:rPr lang="en" dirty="0"/>
              <a:t>». </a:t>
            </a:r>
            <a:r>
              <a:rPr lang="ru-RU" dirty="0"/>
              <a:t>Вы смотрите на это число и не понимаете, откуда оно взялось и почему именно оно.</a:t>
            </a:r>
            <a:br>
              <a:rPr lang="en-US" dirty="0"/>
            </a:br>
            <a:r>
              <a:rPr lang="ru-RU" dirty="0"/>
              <a:t>Поскольку Вы не понимаете значения этого числа, Вы не понимаете код.</a:t>
            </a:r>
            <a:endParaRPr lang="en-US" dirty="0"/>
          </a:p>
          <a:p>
            <a:pPr marL="0" indent="0" algn="l">
              <a:lnSpc>
                <a:spcPct val="120000"/>
              </a:lnSpc>
              <a:buNone/>
            </a:pPr>
            <a:r>
              <a:rPr lang="ru-RU" dirty="0"/>
              <a:t>В целом, числовые литералы кроме </a:t>
            </a:r>
            <a:r>
              <a:rPr lang="ru-RU" dirty="0">
                <a:highlight>
                  <a:srgbClr val="FFFF00"/>
                </a:highlight>
                <a:latin typeface="Lucida Console" panose="020B0609040504020204" pitchFamily="49" charset="0"/>
              </a:rPr>
              <a:t>0</a:t>
            </a:r>
            <a:r>
              <a:rPr lang="ru-RU" dirty="0"/>
              <a:t> и </a:t>
            </a:r>
            <a:r>
              <a:rPr lang="ru-RU" dirty="0">
                <a:highlight>
                  <a:srgbClr val="FFFF00"/>
                </a:highlight>
                <a:latin typeface="Lucida Console" panose="020B0609040504020204" pitchFamily="49" charset="0"/>
              </a:rPr>
              <a:t>1</a:t>
            </a:r>
            <a:r>
              <a:rPr lang="ru-RU" dirty="0"/>
              <a:t> вообще не должны использоваться. Если Вам нужно использовать другие константы — оформите их как константы с осмысленным именем.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p>
          <a:p>
            <a:pPr marL="0" indent="0">
              <a:lnSpc>
                <a:spcPct val="120000"/>
              </a:lnSpc>
              <a:buNone/>
            </a:pP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57.492</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net_salary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35</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0.04</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3.14159265358979</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square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radius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referral_bonus</a:t>
            </a:r>
          </a:p>
        </p:txBody>
      </p:sp>
    </p:spTree>
    <p:extLst>
      <p:ext uri="{BB962C8B-B14F-4D97-AF65-F5344CB8AC3E}">
        <p14:creationId xmlns:p14="http://schemas.microsoft.com/office/powerpoint/2010/main" val="1815751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101180"/>
          </a:xfrm>
        </p:spPr>
        <p:txBody>
          <a:bodyPr>
            <a:noAutofit/>
          </a:bodyPr>
          <a:lstStyle/>
          <a:p>
            <a:r>
              <a:rPr lang="ru-RU" sz="3600" dirty="0"/>
              <a:t>Не используйте числовые коды ошибок.</a:t>
            </a:r>
            <a:br>
              <a:rPr lang="en-US" sz="3600" dirty="0"/>
            </a:br>
            <a:r>
              <a:rPr lang="ru-RU" sz="3600" dirty="0"/>
              <a:t>Используйте осмысленные строковые коды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77930"/>
          </a:xfrm>
        </p:spPr>
        <p:txBody>
          <a:bodyPr>
            <a:normAutofit lnSpcReduction="10000"/>
          </a:bodyPr>
          <a:lstStyle/>
          <a:p>
            <a:pPr marL="0" indent="0">
              <a:lnSpc>
                <a:spcPct val="120000"/>
              </a:lnSpc>
              <a:buNone/>
            </a:pPr>
            <a:r>
              <a:rPr lang="ru-RU" sz="2000" dirty="0"/>
              <a:t>Это правило — следствие из предыдущего</a:t>
            </a:r>
            <a:r>
              <a:rPr lang="en-US" sz="2000" dirty="0"/>
              <a:t>:</a:t>
            </a:r>
            <a:br>
              <a:rPr lang="en-US" sz="2000" dirty="0"/>
            </a:br>
            <a:r>
              <a:rPr lang="ru-RU" sz="2000" dirty="0"/>
              <a:t>Вместо числовых кодов ошибок используйте осмысленные строковые — так гораздо нагляднее.</a:t>
            </a:r>
            <a:endParaRPr lang="en-US" sz="2000" dirty="0"/>
          </a:p>
          <a:p>
            <a:pPr marL="0" indent="0">
              <a:lnSpc>
                <a:spcPct val="120000"/>
              </a:lnSpc>
              <a:buNone/>
            </a:pPr>
            <a:r>
              <a:rPr lang="ru-RU" sz="2000" dirty="0"/>
              <a:t>Сравните: код</a:t>
            </a:r>
            <a:br>
              <a:rPr lang="en-US" sz="2000" dirty="0"/>
            </a:br>
            <a:r>
              <a:rPr lang="ru-RU" sz="2000" dirty="0">
                <a:latin typeface="Consolas" panose="020B0609020204030204" pitchFamily="49" charset="0"/>
                <a:cs typeface="Consolas" panose="020B0609020204030204" pitchFamily="49" charset="0"/>
              </a:rPr>
              <a:t>3654</a:t>
            </a:r>
            <a:r>
              <a:rPr lang="ru-RU" sz="2000" dirty="0"/>
              <a:t> </a:t>
            </a:r>
            <a:r>
              <a:rPr lang="en" sz="2000" dirty="0"/>
              <a:t>vs </a:t>
            </a:r>
            <a:r>
              <a:rPr lang="en" sz="2000" dirty="0">
                <a:latin typeface="Consolas" panose="020B0609020204030204" pitchFamily="49" charset="0"/>
                <a:cs typeface="Consolas" panose="020B0609020204030204" pitchFamily="49" charset="0"/>
              </a:rPr>
              <a:t>'HOSTNAME_INVALID'</a:t>
            </a:r>
            <a:r>
              <a:rPr lang="en" sz="2000" dirty="0"/>
              <a:t>,</a:t>
            </a:r>
            <a:br>
              <a:rPr lang="en" sz="2000" dirty="0"/>
            </a:br>
            <a:r>
              <a:rPr lang="en" sz="2000" dirty="0">
                <a:latin typeface="Consolas" panose="020B0609020204030204" pitchFamily="49" charset="0"/>
                <a:cs typeface="Consolas" panose="020B0609020204030204" pitchFamily="49" charset="0"/>
              </a:rPr>
              <a:t>20053</a:t>
            </a:r>
            <a:r>
              <a:rPr lang="en" sz="2000" dirty="0"/>
              <a:t> vs </a:t>
            </a:r>
            <a:r>
              <a:rPr lang="en" sz="2000" dirty="0">
                <a:latin typeface="Consolas" panose="020B0609020204030204" pitchFamily="49" charset="0"/>
                <a:cs typeface="Consolas" panose="020B0609020204030204" pitchFamily="49" charset="0"/>
              </a:rPr>
              <a:t>'NOT_ENOUGH_MONEY_ON_ACCOUNT'</a:t>
            </a:r>
            <a:r>
              <a:rPr lang="en" sz="2000" dirty="0"/>
              <a:t>.</a:t>
            </a:r>
          </a:p>
          <a:p>
            <a:pPr marL="0" indent="0">
              <a:lnSpc>
                <a:spcPct val="120000"/>
              </a:lnSpc>
              <a:buNone/>
            </a:pPr>
            <a:r>
              <a:rPr lang="ru-RU" sz="2000" dirty="0"/>
              <a:t>Магическим числам в коде (в том числе в качестве кодов ошибок) — наше решительное нет!</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13236"/>
            <a:ext cx="10515600" cy="2035008"/>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i="1" noProof="1">
                <a:solidFill>
                  <a:schemeClr val="accent5">
                    <a:lumMod val="50000"/>
                  </a:schemeClr>
                </a:solidFill>
                <a:effectLst/>
                <a:latin typeface="Consolas" panose="020B0609020204030204" pitchFamily="49" charset="0"/>
                <a:cs typeface="Consolas" panose="020B0609020204030204" pitchFamily="49" charset="0"/>
              </a:rPr>
              <a:t># BAD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3654</a:t>
            </a:r>
            <a:br>
              <a:rPr lang="en" noProof="1">
                <a:solidFill>
                  <a:srgbClr val="0000CD"/>
                </a:solidFill>
                <a:effectLst/>
                <a:latin typeface="Consolas" panose="020B0609020204030204" pitchFamily="49" charset="0"/>
                <a:cs typeface="Consolas" panose="020B0609020204030204" pitchFamily="49" charset="0"/>
              </a:rPr>
            </a:br>
            <a:br>
              <a:rPr lang="en" noProof="1">
                <a:solidFill>
                  <a:srgbClr val="0000CD"/>
                </a:solidFill>
                <a:effectLst/>
                <a:latin typeface="Consolas" panose="020B0609020204030204" pitchFamily="49" charset="0"/>
                <a:cs typeface="Consolas" panose="020B0609020204030204" pitchFamily="49" charset="0"/>
              </a:rPr>
            </a:br>
            <a:r>
              <a:rPr lang="en" i="1" noProof="1">
                <a:solidFill>
                  <a:schemeClr val="accent5">
                    <a:lumMod val="50000"/>
                  </a:schemeClr>
                </a:solidFill>
                <a:effectLst/>
                <a:latin typeface="Consolas" panose="020B0609020204030204" pitchFamily="49" charset="0"/>
                <a:cs typeface="Consolas" panose="020B0609020204030204" pitchFamily="49" charset="0"/>
              </a:rPr>
              <a:t># GOOD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'HOSTNAME_INVALID'</a:t>
            </a:r>
            <a:br>
              <a:rPr lang="en" noProof="1">
                <a:solidFill>
                  <a:srgbClr val="FFFF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'NOT_ENOUGH_MONEY_ON_ACCOUNT'</a:t>
            </a:r>
          </a:p>
        </p:txBody>
      </p:sp>
    </p:spTree>
    <p:extLst>
      <p:ext uri="{BB962C8B-B14F-4D97-AF65-F5344CB8AC3E}">
        <p14:creationId xmlns:p14="http://schemas.microsoft.com/office/powerpoint/2010/main" val="4251945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28225DE-0ADE-FE03-76F0-D5F689B16045}"/>
              </a:ext>
            </a:extLst>
          </p:cNvPr>
          <p:cNvSpPr>
            <a:spLocks noGrp="1"/>
          </p:cNvSpPr>
          <p:nvPr>
            <p:ph type="title"/>
          </p:nvPr>
        </p:nvSpPr>
        <p:spPr>
          <a:xfrm>
            <a:off x="831850" y="1709739"/>
            <a:ext cx="10515600" cy="2384742"/>
          </a:xfrm>
        </p:spPr>
        <p:txBody>
          <a:bodyPr/>
          <a:lstStyle/>
          <a:p>
            <a:r>
              <a:rPr lang="ru-RU" dirty="0"/>
              <a:t>Функции</a:t>
            </a:r>
          </a:p>
        </p:txBody>
      </p:sp>
      <p:sp>
        <p:nvSpPr>
          <p:cNvPr id="5" name="Текст 4">
            <a:extLst>
              <a:ext uri="{FF2B5EF4-FFF2-40B4-BE49-F238E27FC236}">
                <a16:creationId xmlns:a16="http://schemas.microsoft.com/office/drawing/2014/main" id="{F90E6A6F-79B7-F748-FFA4-34F4BBB59B1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388087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5944"/>
            <a:ext cx="10909852" cy="690880"/>
          </a:xfrm>
        </p:spPr>
        <p:txBody>
          <a:bodyPr>
            <a:noAutofit/>
          </a:bodyPr>
          <a:lstStyle/>
          <a:p>
            <a:pPr algn="l"/>
            <a:r>
              <a:rPr lang="ru-RU" sz="4000" dirty="0"/>
              <a:t>Одна функция выполняет одну задачу</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1545"/>
            <a:ext cx="10515600" cy="1423919"/>
          </a:xfrm>
        </p:spPr>
        <p:txBody>
          <a:bodyPr>
            <a:normAutofit/>
          </a:bodyPr>
          <a:lstStyle/>
          <a:p>
            <a:pPr marL="0" indent="0">
              <a:lnSpc>
                <a:spcPct val="120000"/>
              </a:lnSpc>
              <a:buNone/>
            </a:pPr>
            <a:r>
              <a:rPr lang="ru-RU" sz="2000" dirty="0"/>
              <a:t>Если функция выполняет несколько разных, слабо связанных друг с другом задач, подумайте о том, чтобы разбить эту функцию на несколько.</a:t>
            </a:r>
            <a:endParaRPr lang="en-US" sz="2000" dirty="0"/>
          </a:p>
          <a:p>
            <a:pPr marL="0" indent="0">
              <a:lnSpc>
                <a:spcPct val="12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Хотя это уже, строго говоря,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про стиль кодирования</a:t>
            </a:r>
            <a:r>
              <a:rPr lang="en-US" sz="2000" dirty="0">
                <a:solidFill>
                  <a:schemeClr val="tx1">
                    <a:lumMod val="65000"/>
                    <a:lumOff val="35000"/>
                  </a:schemeClr>
                </a:solidFill>
              </a:rPr>
              <a:t>.</a:t>
            </a:r>
            <a:endParaRPr lang="ru-RU" sz="2000" dirty="0">
              <a:solidFill>
                <a:schemeClr val="tx1">
                  <a:lumMod val="65000"/>
                  <a:lumOff val="35000"/>
                </a:schemeClr>
              </a:solidFill>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713132"/>
            <a:ext cx="10515600" cy="4008090"/>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calc_salary_and_get_weather</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weather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yandex.get_current_weather( gps.get_my_cords()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salary, weather</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get_local_weather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yandex.get_current_weather( gps.get_my_cords() )</a:t>
            </a:r>
          </a:p>
        </p:txBody>
      </p:sp>
    </p:spTree>
    <p:extLst>
      <p:ext uri="{BB962C8B-B14F-4D97-AF65-F5344CB8AC3E}">
        <p14:creationId xmlns:p14="http://schemas.microsoft.com/office/powerpoint/2010/main" val="255653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91700"/>
            <a:ext cx="10909852" cy="764741"/>
          </a:xfrm>
        </p:spPr>
        <p:txBody>
          <a:bodyPr>
            <a:noAutofit/>
          </a:bodyPr>
          <a:lstStyle/>
          <a:p>
            <a:r>
              <a:rPr lang="ru-RU" sz="3600" dirty="0"/>
              <a:t>Имена функций / методов должны содержать глагол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7315"/>
            <a:ext cx="10515600" cy="2166730"/>
          </a:xfrm>
        </p:spPr>
        <p:txBody>
          <a:bodyPr>
            <a:normAutofit fontScale="70000" lnSpcReduction="20000"/>
          </a:bodyPr>
          <a:lstStyle/>
          <a:p>
            <a:pPr marL="0" indent="0">
              <a:lnSpc>
                <a:spcPct val="120000"/>
              </a:lnSpc>
              <a:buNone/>
            </a:pPr>
            <a:r>
              <a:rPr lang="ru-RU" dirty="0"/>
              <a:t>Наименования функций должны включать глагол, например «</a:t>
            </a:r>
            <a:r>
              <a:rPr lang="en" noProof="1">
                <a:latin typeface="Consolas" panose="020B0609020204030204" pitchFamily="49" charset="0"/>
                <a:cs typeface="Consolas" panose="020B0609020204030204" pitchFamily="49" charset="0"/>
              </a:rPr>
              <a:t>get_domain_name</a:t>
            </a:r>
            <a:r>
              <a:rPr lang="en" dirty="0"/>
              <a:t>», </a:t>
            </a:r>
            <a:r>
              <a:rPr lang="ru-RU" dirty="0"/>
              <a:t>или «</a:t>
            </a:r>
            <a:r>
              <a:rPr lang="en" noProof="1">
                <a:latin typeface="Consolas" panose="020B0609020204030204" pitchFamily="49" charset="0"/>
                <a:cs typeface="Consolas" panose="020B0609020204030204" pitchFamily="49" charset="0"/>
              </a:rPr>
              <a:t>crash_my_program</a:t>
            </a:r>
            <a:r>
              <a:rPr lang="en" dirty="0"/>
              <a:t>».</a:t>
            </a:r>
          </a:p>
          <a:p>
            <a:pPr marL="0" indent="0">
              <a:lnSpc>
                <a:spcPct val="120000"/>
              </a:lnSpc>
              <a:buNone/>
            </a:pPr>
            <a:r>
              <a:rPr lang="ru-RU" dirty="0">
                <a:effectLst/>
              </a:rPr>
              <a:t>Имена, заданные без учёта этого принципа, вроде «</a:t>
            </a:r>
            <a:r>
              <a:rPr lang="en" noProof="1">
                <a:effectLst/>
                <a:latin typeface="Consolas" panose="020B0609020204030204" pitchFamily="49" charset="0"/>
                <a:cs typeface="Consolas" panose="020B0609020204030204" pitchFamily="49" charset="0"/>
              </a:rPr>
              <a:t>flat_components</a:t>
            </a:r>
            <a:r>
              <a:rPr lang="en" dirty="0">
                <a:effectLst/>
              </a:rPr>
              <a:t>», </a:t>
            </a:r>
            <a:r>
              <a:rPr lang="ru-RU" dirty="0">
                <a:effectLst/>
              </a:rPr>
              <a:t>могут быть истолкованы совершенно по разному, например как «</a:t>
            </a:r>
            <a:r>
              <a:rPr lang="en" noProof="1">
                <a:effectLst/>
                <a:latin typeface="Consolas" panose="020B0609020204030204" pitchFamily="49" charset="0"/>
                <a:cs typeface="Consolas" panose="020B0609020204030204" pitchFamily="49" charset="0"/>
              </a:rPr>
              <a:t>get_flat_components</a:t>
            </a:r>
            <a:r>
              <a:rPr lang="en" dirty="0">
                <a:effectLst/>
              </a:rPr>
              <a:t>», </a:t>
            </a:r>
            <a:r>
              <a:rPr lang="en" noProof="1">
                <a:effectLst/>
              </a:rPr>
              <a:t>«</a:t>
            </a:r>
            <a:r>
              <a:rPr lang="en" noProof="1">
                <a:effectLst/>
                <a:latin typeface="Consolas" panose="020B0609020204030204" pitchFamily="49" charset="0"/>
                <a:cs typeface="Consolas" panose="020B0609020204030204" pitchFamily="49" charset="0"/>
              </a:rPr>
              <a:t>set_flat_components</a:t>
            </a:r>
            <a:r>
              <a:rPr lang="en" noProof="1">
                <a:effectLst/>
              </a:rPr>
              <a:t>», «</a:t>
            </a:r>
            <a:r>
              <a:rPr lang="en" noProof="1">
                <a:effectLst/>
                <a:latin typeface="Consolas" panose="020B0609020204030204" pitchFamily="49" charset="0"/>
                <a:cs typeface="Consolas" panose="020B0609020204030204" pitchFamily="49" charset="0"/>
              </a:rPr>
              <a:t>update_flat_components</a:t>
            </a:r>
            <a:r>
              <a:rPr lang="en" noProof="1">
                <a:effectLst/>
              </a:rPr>
              <a:t>», «</a:t>
            </a:r>
            <a:r>
              <a:rPr lang="en" noProof="1">
                <a:effectLst/>
                <a:latin typeface="Consolas" panose="020B0609020204030204" pitchFamily="49" charset="0"/>
                <a:cs typeface="Consolas" panose="020B0609020204030204" pitchFamily="49" charset="0"/>
              </a:rPr>
              <a:t>remove_flat_components</a:t>
            </a:r>
            <a:r>
              <a:rPr lang="en" noProof="1">
                <a:effectLst/>
              </a:rPr>
              <a:t>» </a:t>
            </a:r>
            <a:r>
              <a:rPr lang="ru-RU" noProof="1">
                <a:effectLst/>
              </a:rPr>
              <a:t>или «</a:t>
            </a:r>
            <a:r>
              <a:rPr lang="en" noProof="1">
                <a:effectLst/>
                <a:latin typeface="Consolas" panose="020B0609020204030204" pitchFamily="49" charset="0"/>
                <a:cs typeface="Consolas" panose="020B0609020204030204" pitchFamily="49" charset="0"/>
              </a:rPr>
              <a:t>add_flat_components</a:t>
            </a:r>
            <a:r>
              <a:rPr lang="en" noProof="1">
                <a:effectLst/>
              </a:rPr>
              <a:t>»</a:t>
            </a:r>
            <a:r>
              <a:rPr lang="en" dirty="0">
                <a:effectLst/>
              </a:rPr>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184634"/>
            <a:ext cx="10515600" cy="3534218"/>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salary</a:t>
            </a:r>
            <a:r>
              <a:rPr lang="en" sz="1700" noProof="1">
                <a:effectLst/>
                <a:latin typeface="Consolas" panose="020B0609020204030204" pitchFamily="49" charset="0"/>
                <a:cs typeface="Consolas" panose="020B0609020204030204" pitchFamily="49" charset="0"/>
              </a:rPr>
              <a:t>( worker, var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get_salary</a:t>
            </a:r>
            <a:r>
              <a:rPr lang="en" sz="1700" noProof="1">
                <a:effectLst/>
                <a:latin typeface="Consolas" panose="020B0609020204030204" pitchFamily="49" charset="0"/>
                <a:cs typeface="Consolas" panose="020B0609020204030204" pitchFamily="49" charset="0"/>
              </a:rPr>
              <a:t>( worker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increase_salary</a:t>
            </a:r>
            <a:r>
              <a:rPr lang="en" sz="1700" noProof="1">
                <a:effectLst/>
                <a:latin typeface="Consolas" panose="020B0609020204030204" pitchFamily="49" charset="0"/>
                <a:cs typeface="Consolas" panose="020B0609020204030204" pitchFamily="49" charset="0"/>
              </a:rPr>
              <a:t>( worker, bonus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update_salary</a:t>
            </a:r>
            <a:r>
              <a:rPr lang="en" sz="1700" noProof="1">
                <a:effectLst/>
                <a:latin typeface="Consolas" panose="020B0609020204030204" pitchFamily="49" charset="0"/>
                <a:cs typeface="Consolas" panose="020B0609020204030204" pitchFamily="49" charset="0"/>
              </a:rPr>
              <a:t>( worker, new_amount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endParaRPr lang="en" sz="17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317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Используйте устоявшиеся пары антонимов</a:t>
            </a:r>
            <a:br>
              <a:rPr lang="en-US" sz="3600" dirty="0"/>
            </a:br>
            <a:r>
              <a:rPr lang="ru-RU" sz="3600" dirty="0"/>
              <a:t>в именах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12574"/>
            <a:ext cx="10515600" cy="5555974"/>
          </a:xfrm>
        </p:spPr>
        <p:txBody>
          <a:bodyPr>
            <a:normAutofit fontScale="47500" lnSpcReduction="20000"/>
          </a:bodyPr>
          <a:lstStyle/>
          <a:p>
            <a:pPr marL="0" indent="0">
              <a:lnSpc>
                <a:spcPct val="120000"/>
              </a:lnSpc>
              <a:buNone/>
            </a:pPr>
            <a:r>
              <a:rPr lang="ru-RU" sz="3600" dirty="0"/>
              <a:t>В книге Стива Макконелла «Совершенный код» приводятся устоявшиеся пары антонимов, рекомендуемые для использования в именах функций/методов, а именно:</a:t>
            </a:r>
            <a:endParaRPr lang="en-US" sz="3600" dirty="0"/>
          </a:p>
          <a:p>
            <a:pPr marL="0" indent="0">
              <a:lnSpc>
                <a:spcPct val="120000"/>
              </a:lnSpc>
              <a:buNone/>
            </a:pPr>
            <a:r>
              <a:rPr lang="en" sz="3600" dirty="0">
                <a:latin typeface="Consolas" panose="020B0609020204030204" pitchFamily="49" charset="0"/>
                <a:cs typeface="Consolas" panose="020B0609020204030204" pitchFamily="49" charset="0"/>
              </a:rPr>
              <a:t>add / remove,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begin / end,</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create / destroy,</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first / last,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increment / decrement</a:t>
            </a:r>
            <a:r>
              <a:rPr lang="ru-RU" dirty="0"/>
              <a:t> (</a:t>
            </a:r>
            <a:r>
              <a:rPr lang="ru-RU" sz="3600" dirty="0"/>
              <a:t>или </a:t>
            </a:r>
            <a:r>
              <a:rPr lang="en-US" sz="3600" dirty="0">
                <a:latin typeface="Consolas" panose="020B0609020204030204" pitchFamily="49" charset="0"/>
                <a:cs typeface="Consolas" panose="020B0609020204030204" pitchFamily="49" charset="0"/>
              </a:rPr>
              <a:t>inc / dec</a:t>
            </a:r>
            <a:r>
              <a:rPr lang="ru-RU" sz="3600" dirty="0">
                <a:cs typeface="Consolas" panose="020B0609020204030204" pitchFamily="49" charset="0"/>
              </a:rPr>
              <a:t>)</a:t>
            </a:r>
            <a:r>
              <a:rPr lang="en" sz="3600" dirty="0">
                <a:cs typeface="Consolas" panose="020B0609020204030204" pitchFamily="49" charset="0"/>
              </a:rPr>
              <a: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insert / delete,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lock / unlock,</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min / max,</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next / prev,</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old / new,</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open / close,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show / hide,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source / target,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start / stop,</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up / down.</a:t>
            </a:r>
          </a:p>
          <a:p>
            <a:pPr marL="0" indent="0">
              <a:lnSpc>
                <a:spcPct val="120000"/>
              </a:lnSpc>
              <a:buNone/>
            </a:pPr>
            <a:r>
              <a:rPr lang="ru-RU" sz="3600" dirty="0"/>
              <a:t>Использование «несогласованных» пар глаголов вроде </a:t>
            </a:r>
            <a:r>
              <a:rPr lang="en" sz="3600" dirty="0">
                <a:latin typeface="Consolas" panose="020B0609020204030204" pitchFamily="49" charset="0"/>
                <a:cs typeface="Consolas" panose="020B0609020204030204" pitchFamily="49" charset="0"/>
              </a:rPr>
              <a:t>add / delete</a:t>
            </a:r>
            <a:r>
              <a:rPr lang="en" sz="3600" dirty="0"/>
              <a:t> </a:t>
            </a:r>
            <a:r>
              <a:rPr lang="ru-RU" sz="3600" dirty="0"/>
              <a:t>или </a:t>
            </a:r>
            <a:r>
              <a:rPr lang="en" sz="3600" dirty="0">
                <a:latin typeface="Consolas" panose="020B0609020204030204" pitchFamily="49" charset="0"/>
                <a:cs typeface="Consolas" panose="020B0609020204030204" pitchFamily="49" charset="0"/>
              </a:rPr>
              <a:t>insert / destroy</a:t>
            </a:r>
            <a:r>
              <a:rPr lang="en" sz="3600" dirty="0"/>
              <a:t> </a:t>
            </a:r>
            <a:r>
              <a:rPr lang="ru-RU" sz="3600" dirty="0"/>
              <a:t>вводит в заблуждение и усложняет анализ кода.</a:t>
            </a:r>
            <a:endParaRPr lang="en" sz="3600" dirty="0"/>
          </a:p>
          <a:p>
            <a:pPr marL="0" indent="0">
              <a:lnSpc>
                <a:spcPct val="120000"/>
              </a:lnSpc>
              <a:buNone/>
            </a:pPr>
            <a:endParaRPr lang="ru-RU" dirty="0"/>
          </a:p>
        </p:txBody>
      </p:sp>
    </p:spTree>
    <p:extLst>
      <p:ext uri="{BB962C8B-B14F-4D97-AF65-F5344CB8AC3E}">
        <p14:creationId xmlns:p14="http://schemas.microsoft.com/office/powerpoint/2010/main" val="686914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Отступы и комментарии для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29141"/>
            <a:ext cx="10515600" cy="1913452"/>
          </a:xfrm>
        </p:spPr>
        <p:txBody>
          <a:bodyPr>
            <a:normAutofit fontScale="70000" lnSpcReduction="20000"/>
          </a:bodyPr>
          <a:lstStyle/>
          <a:p>
            <a:pPr marL="0" indent="0">
              <a:lnSpc>
                <a:spcPct val="120000"/>
              </a:lnSpc>
              <a:buNone/>
            </a:pPr>
            <a:r>
              <a:rPr lang="ru-RU" dirty="0"/>
              <a:t>Функции отделены друг от друга минимум одной пустой строкой</a:t>
            </a:r>
            <a:r>
              <a:rPr lang="en-US" dirty="0"/>
              <a:t> (</a:t>
            </a:r>
            <a:r>
              <a:rPr lang="ru-RU" dirty="0"/>
              <a:t>лучше две для функций верхнего уровня</a:t>
            </a:r>
            <a:r>
              <a:rPr lang="en-US" dirty="0"/>
              <a:t>)</a:t>
            </a:r>
            <a:r>
              <a:rPr lang="ru-RU" dirty="0"/>
              <a:t>.</a:t>
            </a:r>
          </a:p>
          <a:p>
            <a:pPr marL="0" indent="0">
              <a:lnSpc>
                <a:spcPct val="120000"/>
              </a:lnSpc>
              <a:buNone/>
            </a:pPr>
            <a:r>
              <a:rPr lang="ru-RU" dirty="0"/>
              <a:t>Для каждой функции необходимо краткое описание того, что она делает</a:t>
            </a:r>
            <a:r>
              <a:rPr lang="en-US" dirty="0"/>
              <a:t>.</a:t>
            </a:r>
            <a:endParaRPr lang="ru-RU" dirty="0"/>
          </a:p>
          <a:p>
            <a:pPr marL="0" indent="0">
              <a:lnSpc>
                <a:spcPct val="120000"/>
              </a:lnSpc>
              <a:buNone/>
            </a:pPr>
            <a:r>
              <a:rPr lang="ru-RU" dirty="0"/>
              <a:t>Для этого либо пишется комментарий перед функцией, либо вставляется </a:t>
            </a:r>
            <a:r>
              <a:rPr lang="en-US" dirty="0"/>
              <a:t>docstring (</a:t>
            </a:r>
            <a:r>
              <a:rPr lang="en" dirty="0"/>
              <a:t>PEP 257 – Docstring Conventions</a:t>
            </a:r>
            <a:r>
              <a:rPr lang="en-US" dirty="0"/>
              <a:t>).</a:t>
            </a:r>
            <a:endParaRPr lang="ru-RU"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563007"/>
            <a:ext cx="10515600" cy="282053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400" noProof="1">
                <a:solidFill>
                  <a:srgbClr val="0066FF"/>
                </a:solidFill>
                <a:effectLst/>
                <a:latin typeface="Consolas" panose="020B0609020204030204" pitchFamily="49" charset="0"/>
                <a:cs typeface="Consolas" panose="020B0609020204030204" pitchFamily="49" charset="0"/>
              </a:rPr>
              <a:t># </a:t>
            </a:r>
            <a:r>
              <a:rPr lang="ru-RU" sz="2400" noProof="1">
                <a:solidFill>
                  <a:srgbClr val="0066FF"/>
                </a:solidFill>
                <a:effectLst/>
                <a:latin typeface="Consolas" panose="020B0609020204030204" pitchFamily="49" charset="0"/>
                <a:cs typeface="Consolas" panose="020B0609020204030204" pitchFamily="49" charset="0"/>
              </a:rPr>
              <a:t>Получить имя домена по его </a:t>
            </a:r>
            <a:r>
              <a:rPr lang="en" sz="2400" noProof="1">
                <a:solidFill>
                  <a:srgbClr val="0066FF"/>
                </a:solidFill>
                <a:effectLst/>
                <a:latin typeface="Consolas" panose="020B0609020204030204" pitchFamily="49" charset="0"/>
                <a:cs typeface="Consolas" panose="020B0609020204030204" pitchFamily="49" charset="0"/>
              </a:rPr>
              <a:t>id</a:t>
            </a:r>
            <a:br>
              <a:rPr lang="en" sz="2400" noProof="1">
                <a:solidFill>
                  <a:srgbClr val="0066FF"/>
                </a:solidFill>
                <a:effectLst/>
                <a:latin typeface="Consolas" panose="020B0609020204030204" pitchFamily="49" charset="0"/>
                <a:cs typeface="Consolas" panose="020B0609020204030204" pitchFamily="49" charset="0"/>
              </a:rPr>
            </a:br>
            <a:r>
              <a:rPr lang="en" sz="2400" b="1" noProof="1">
                <a:solidFill>
                  <a:srgbClr val="0000FF"/>
                </a:solidFill>
                <a:effectLst/>
                <a:latin typeface="Consolas" panose="020B0609020204030204" pitchFamily="49" charset="0"/>
                <a:cs typeface="Consolas" panose="020B0609020204030204" pitchFamily="49" charset="0"/>
              </a:rPr>
              <a:t>def</a:t>
            </a: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A2"/>
                </a:solidFill>
                <a:effectLst/>
                <a:latin typeface="Consolas" panose="020B0609020204030204" pitchFamily="49" charset="0"/>
                <a:cs typeface="Consolas" panose="020B0609020204030204" pitchFamily="49" charset="0"/>
              </a:rPr>
              <a:t>get_domain_name</a:t>
            </a:r>
            <a:r>
              <a:rPr lang="en" sz="2400" noProof="1">
                <a:solidFill>
                  <a:srgbClr val="000000"/>
                </a:solidFill>
                <a:effectLst/>
                <a:latin typeface="Consolas" panose="020B0609020204030204" pitchFamily="49" charset="0"/>
                <a:cs typeface="Consolas" panose="020B0609020204030204" pitchFamily="49" charset="0"/>
              </a:rPr>
              <a:t>( domain_id ):</a:t>
            </a:r>
            <a:br>
              <a:rPr lang="en" sz="2400" noProof="1">
                <a:solidFill>
                  <a:srgbClr val="000000"/>
                </a:solidFill>
                <a:effectLst/>
                <a:latin typeface="Consolas" panose="020B0609020204030204" pitchFamily="49" charset="0"/>
                <a:cs typeface="Consolas" panose="020B0609020204030204" pitchFamily="49" charset="0"/>
              </a:rPr>
            </a:b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br>
              <a:rPr lang="en" sz="2400" noProof="1">
                <a:solidFill>
                  <a:srgbClr val="000000"/>
                </a:solidFill>
                <a:effectLst/>
                <a:latin typeface="Consolas" panose="020B0609020204030204" pitchFamily="49" charset="0"/>
                <a:cs typeface="Consolas" panose="020B0609020204030204" pitchFamily="49" charset="0"/>
              </a:rPr>
            </a:br>
            <a:br>
              <a:rPr lang="en" sz="2400" noProof="1">
                <a:solidFill>
                  <a:srgbClr val="000000"/>
                </a:solidFill>
                <a:effectLst/>
                <a:latin typeface="Consolas" panose="020B0609020204030204" pitchFamily="49" charset="0"/>
                <a:cs typeface="Consolas" panose="020B0609020204030204" pitchFamily="49" charset="0"/>
              </a:rPr>
            </a:br>
            <a:r>
              <a:rPr lang="en" sz="2400" b="1" dirty="0">
                <a:solidFill>
                  <a:srgbClr val="0000FF"/>
                </a:solidFill>
                <a:effectLst/>
                <a:latin typeface="Consolas" panose="020B0609020204030204" pitchFamily="49" charset="0"/>
                <a:cs typeface="Consolas" panose="020B0609020204030204" pitchFamily="49" charset="0"/>
              </a:rPr>
              <a:t>def</a:t>
            </a:r>
            <a:r>
              <a:rPr lang="en" sz="2400" dirty="0">
                <a:solidFill>
                  <a:srgbClr val="000000"/>
                </a:solidFill>
                <a:effectLst/>
                <a:latin typeface="Consolas" panose="020B0609020204030204" pitchFamily="49" charset="0"/>
                <a:cs typeface="Consolas" panose="020B0609020204030204" pitchFamily="49" charset="0"/>
              </a:rPr>
              <a:t> </a:t>
            </a:r>
            <a:r>
              <a:rPr lang="en" sz="2400" b="1" dirty="0">
                <a:solidFill>
                  <a:srgbClr val="0000A2"/>
                </a:solidFill>
                <a:effectLst/>
                <a:latin typeface="Consolas" panose="020B0609020204030204" pitchFamily="49" charset="0"/>
                <a:cs typeface="Consolas" panose="020B0609020204030204" pitchFamily="49" charset="0"/>
              </a:rPr>
              <a:t>function</a:t>
            </a:r>
            <a:r>
              <a:rPr lang="en" sz="2400" dirty="0">
                <a:solidFill>
                  <a:srgbClr val="000000"/>
                </a:solidFill>
                <a:effectLst/>
                <a:latin typeface="Consolas" panose="020B0609020204030204" pitchFamily="49" charset="0"/>
                <a:cs typeface="Consolas" panose="020B0609020204030204" pitchFamily="49" charset="0"/>
              </a:rPr>
              <a:t>(a, b):</a:t>
            </a:r>
            <a:br>
              <a:rPr lang="en" sz="2400" dirty="0">
                <a:solidFill>
                  <a:srgbClr val="000000"/>
                </a:solidFill>
                <a:effectLst/>
                <a:latin typeface="Consolas" panose="020B0609020204030204" pitchFamily="49" charset="0"/>
                <a:cs typeface="Consolas" panose="020B0609020204030204" pitchFamily="49" charset="0"/>
              </a:rPr>
            </a:br>
            <a:r>
              <a:rPr lang="en" sz="2400" dirty="0">
                <a:solidFill>
                  <a:srgbClr val="000000"/>
                </a:solidFill>
                <a:effectLst/>
                <a:latin typeface="Consolas" panose="020B0609020204030204" pitchFamily="49" charset="0"/>
                <a:cs typeface="Consolas" panose="020B0609020204030204" pitchFamily="49" charset="0"/>
              </a:rPr>
              <a:t>    </a:t>
            </a:r>
            <a:r>
              <a:rPr lang="en" sz="2400" dirty="0">
                <a:solidFill>
                  <a:srgbClr val="036A07"/>
                </a:solidFill>
                <a:effectLst/>
                <a:latin typeface="Consolas" panose="020B0609020204030204" pitchFamily="49" charset="0"/>
                <a:cs typeface="Consolas" panose="020B0609020204030204" pitchFamily="49" charset="0"/>
              </a:rPr>
              <a:t>"""Do X and return a list."""</a:t>
            </a:r>
          </a:p>
          <a:p>
            <a:pPr marL="0" indent="0">
              <a:lnSpc>
                <a:spcPct val="110000"/>
              </a:lnSpc>
              <a:buNone/>
            </a:pP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endParaRPr lang="en" sz="24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1335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576470" y="275675"/>
            <a:ext cx="10909852" cy="814317"/>
          </a:xfrm>
        </p:spPr>
        <p:txBody>
          <a:bodyPr>
            <a:noAutofit/>
          </a:bodyPr>
          <a:lstStyle/>
          <a:p>
            <a:r>
              <a:rPr lang="ru-RU" sz="4000" dirty="0"/>
              <a:t>Документирование входных параметров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76470" y="1179445"/>
            <a:ext cx="10515600" cy="1305338"/>
          </a:xfrm>
        </p:spPr>
        <p:txBody>
          <a:bodyPr>
            <a:normAutofit fontScale="92500" lnSpcReduction="20000"/>
          </a:bodyPr>
          <a:lstStyle/>
          <a:p>
            <a:pPr marL="0" indent="0">
              <a:lnSpc>
                <a:spcPct val="120000"/>
              </a:lnSpc>
              <a:buNone/>
            </a:pPr>
            <a:r>
              <a:rPr lang="ru-RU" sz="2000" dirty="0"/>
              <a:t>Если аргументы функции нетривиальны (их назначение и набор допустимых значений не очевидны из их названия и контекста),</a:t>
            </a:r>
            <a:r>
              <a:rPr lang="en-US" sz="2000" dirty="0"/>
              <a:t> </a:t>
            </a:r>
            <a:r>
              <a:rPr lang="ru-RU" sz="2000" dirty="0"/>
              <a:t>желательно использовать </a:t>
            </a:r>
            <a:r>
              <a:rPr lang="en" sz="2000" dirty="0"/>
              <a:t>type hints (PEP 483 – The Theory of Type Hints, PEP 484 – Type Hints)</a:t>
            </a:r>
            <a:r>
              <a:rPr lang="ru-RU" sz="2000" dirty="0"/>
              <a:t>.</a:t>
            </a:r>
            <a:br>
              <a:rPr lang="en-US" sz="2000" dirty="0"/>
            </a:br>
            <a:r>
              <a:rPr lang="ru-RU" sz="2000" dirty="0"/>
              <a:t>Либо отражать формат аргументов и возвращаемого значения в комментарии к функции.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76470" y="2574236"/>
            <a:ext cx="10777330" cy="4047845"/>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greeting</a:t>
            </a:r>
            <a:r>
              <a:rPr lang="en" noProof="1">
                <a:effectLst/>
                <a:latin typeface="Consolas" panose="020B0609020204030204" pitchFamily="49" charset="0"/>
                <a:cs typeface="Consolas" panose="020B0609020204030204" pitchFamily="49" charset="0"/>
              </a:rPr>
              <a:t>(name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'Hello '</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name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Type aliases are useful for simplifying complex type signatures</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collections.abc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Sequence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ConnectionOptions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dict</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Address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int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[Address, ConnectionOptions]</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broadcast_message</a:t>
            </a:r>
            <a:r>
              <a:rPr lang="en" noProof="1">
                <a:effectLst/>
                <a:latin typeface="Consolas" panose="020B0609020204030204" pitchFamily="49" charset="0"/>
                <a:cs typeface="Consolas" panose="020B0609020204030204" pitchFamily="49" charset="0"/>
              </a:rPr>
              <a:t>(message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servers</a:t>
            </a:r>
            <a:r>
              <a:rPr lang="en" noProof="1">
                <a:effectLst/>
                <a:highlight>
                  <a:srgbClr val="FFFF00"/>
                </a:highlight>
                <a:latin typeface="Consolas" panose="020B0609020204030204" pitchFamily="49" charset="0"/>
                <a:cs typeface="Consolas" panose="020B0609020204030204" pitchFamily="49" charset="0"/>
              </a:rPr>
              <a:t>: Sequence[Server]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a:t>
            </a:r>
            <a:br>
              <a:rPr lang="en" dirty="0">
                <a:effectLst/>
                <a:latin typeface="Consolas" panose="020B0609020204030204" pitchFamily="49" charset="0"/>
                <a:cs typeface="Consolas" panose="020B0609020204030204" pitchFamily="49" charset="0"/>
              </a:rPr>
            </a:br>
            <a:endParaRPr lang="en" dirty="0">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691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38200" y="365126"/>
            <a:ext cx="10515600" cy="7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ru-RU" altLang="en-US" sz="3600" dirty="0">
                <a:ea typeface="ＭＳ Ｐゴシック" charset="-128"/>
              </a:rPr>
              <a:t>Что такое читабельный код?</a:t>
            </a:r>
            <a:endParaRPr lang="en-US" altLang="en-US" sz="3600" dirty="0">
              <a:ea typeface="ＭＳ Ｐゴシック" charset="-128"/>
            </a:endParaRPr>
          </a:p>
        </p:txBody>
      </p:sp>
      <p:sp>
        <p:nvSpPr>
          <p:cNvPr id="20482" name="Content Placeholder 2"/>
          <p:cNvSpPr>
            <a:spLocks noGrp="1"/>
          </p:cNvSpPr>
          <p:nvPr>
            <p:ph idx="1"/>
          </p:nvPr>
        </p:nvSpPr>
        <p:spPr bwMode="auto">
          <a:xfrm>
            <a:off x="838200" y="1290125"/>
            <a:ext cx="10515600" cy="5170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marL="0" indent="0">
              <a:lnSpc>
                <a:spcPct val="120000"/>
              </a:lnSpc>
              <a:buNone/>
            </a:pPr>
            <a:r>
              <a:rPr lang="ru-RU" altLang="en-US" dirty="0"/>
              <a:t>Что есть читабельный код:</a:t>
            </a:r>
          </a:p>
          <a:p>
            <a:pPr>
              <a:lnSpc>
                <a:spcPct val="120000"/>
              </a:lnSpc>
            </a:pPr>
            <a:r>
              <a:rPr lang="ru-RU" altLang="en-US" dirty="0"/>
              <a:t>Понятный любому программисту, знакомому с языком и предметной областью</a:t>
            </a:r>
          </a:p>
          <a:p>
            <a:pPr>
              <a:lnSpc>
                <a:spcPct val="120000"/>
              </a:lnSpc>
            </a:pPr>
            <a:r>
              <a:rPr lang="ru-RU" altLang="en-US" dirty="0"/>
              <a:t>В котором нет </a:t>
            </a:r>
            <a:r>
              <a:rPr lang="en" altLang="en-US" dirty="0"/>
              <a:t>code smells</a:t>
            </a:r>
            <a:r>
              <a:rPr lang="ru-RU" altLang="en-US" dirty="0"/>
              <a:t>;</a:t>
            </a:r>
          </a:p>
          <a:p>
            <a:pPr>
              <a:lnSpc>
                <a:spcPct val="120000"/>
              </a:lnSpc>
            </a:pPr>
            <a:r>
              <a:rPr lang="ru-RU" altLang="en-US" dirty="0"/>
              <a:t>Соблюден единый стиль оформления принятый в языке / в команде.</a:t>
            </a:r>
          </a:p>
          <a:p>
            <a:pPr marL="0" indent="0">
              <a:buNone/>
            </a:pPr>
            <a:endParaRPr lang="ru-RU" altLang="en-US" dirty="0">
              <a:ea typeface="ＭＳ Ｐゴシック" charset="-128"/>
            </a:endParaRPr>
          </a:p>
          <a:p>
            <a:pPr marL="0" indent="0">
              <a:lnSpc>
                <a:spcPct val="120000"/>
              </a:lnSpc>
              <a:buNone/>
            </a:pPr>
            <a:r>
              <a:rPr lang="ru-RU" altLang="en-US" dirty="0">
                <a:ea typeface="ＭＳ Ｐゴシック" charset="-128"/>
              </a:rPr>
              <a:t>Стиль оформления кода необходимо соблюдать, чтобы код был:</a:t>
            </a:r>
          </a:p>
          <a:p>
            <a:pPr>
              <a:lnSpc>
                <a:spcPct val="120000"/>
              </a:lnSpc>
            </a:pPr>
            <a:r>
              <a:rPr lang="ru-RU" altLang="en-US" dirty="0">
                <a:ea typeface="ＭＳ Ｐゴシック" charset="-128"/>
              </a:rPr>
              <a:t>Понятный</a:t>
            </a:r>
            <a:endParaRPr lang="en-US" altLang="en-US" dirty="0">
              <a:ea typeface="ＭＳ Ｐゴシック" charset="-128"/>
            </a:endParaRPr>
          </a:p>
          <a:p>
            <a:pPr>
              <a:lnSpc>
                <a:spcPct val="120000"/>
              </a:lnSpc>
            </a:pPr>
            <a:r>
              <a:rPr lang="ru-RU" altLang="en-US" dirty="0">
                <a:ea typeface="ＭＳ Ｐゴシック" charset="-128"/>
              </a:rPr>
              <a:t>Повторно используемый</a:t>
            </a:r>
            <a:endParaRPr lang="en-US" altLang="en-US" dirty="0">
              <a:ea typeface="ＭＳ Ｐゴシック" charset="-128"/>
            </a:endParaRPr>
          </a:p>
          <a:p>
            <a:pPr lvl="1">
              <a:lnSpc>
                <a:spcPct val="120000"/>
              </a:lnSpc>
            </a:pPr>
            <a:r>
              <a:rPr lang="ru-RU" altLang="en-US" dirty="0">
                <a:ea typeface="ＭＳ Ｐゴシック" charset="-128"/>
              </a:rPr>
              <a:t>Можно ли включить его в более крупный проект?</a:t>
            </a:r>
          </a:p>
          <a:p>
            <a:pPr>
              <a:lnSpc>
                <a:spcPct val="120000"/>
              </a:lnSpc>
            </a:pPr>
            <a:r>
              <a:rPr lang="ru-RU" altLang="en-US" dirty="0">
                <a:ea typeface="ＭＳ Ｐゴシック" charset="-128"/>
              </a:rPr>
              <a:t>Поддерживаемый (легко править / рефакторить)</a:t>
            </a:r>
          </a:p>
          <a:p>
            <a:pPr>
              <a:lnSpc>
                <a:spcPct val="120000"/>
              </a:lnSpc>
            </a:pPr>
            <a:r>
              <a:rPr lang="ru-RU" altLang="en-US" dirty="0">
                <a:ea typeface="ＭＳ Ｐゴシック" charset="-128"/>
              </a:rPr>
              <a:t>Устойчивый</a:t>
            </a:r>
            <a:endParaRPr lang="en-US" altLang="en-US" dirty="0">
              <a:ea typeface="ＭＳ Ｐゴシック" charset="-128"/>
            </a:endParaRPr>
          </a:p>
          <a:p>
            <a:pPr lvl="1">
              <a:lnSpc>
                <a:spcPct val="120000"/>
              </a:lnSpc>
            </a:pPr>
            <a:r>
              <a:rPr lang="ru-RU" altLang="en-US" dirty="0">
                <a:ea typeface="ＭＳ Ｐゴシック" charset="-128"/>
              </a:rPr>
              <a:t>Совместимый с более новыми версиями языка</a:t>
            </a:r>
            <a:r>
              <a:rPr lang="en-US" altLang="en-US" dirty="0">
                <a:ea typeface="ＭＳ Ｐゴシック" charset="-128"/>
              </a:rPr>
              <a:t> (</a:t>
            </a:r>
            <a:r>
              <a:rPr lang="ru-RU" altLang="en-US" dirty="0">
                <a:ea typeface="ＭＳ Ｐゴシック" charset="-128"/>
              </a:rPr>
              <a:t>например, </a:t>
            </a:r>
            <a:r>
              <a:rPr lang="en-US" altLang="en-US" dirty="0">
                <a:ea typeface="ＭＳ Ｐゴシック" charset="-128"/>
              </a:rPr>
              <a:t>Python 4.X)</a:t>
            </a:r>
          </a:p>
        </p:txBody>
      </p:sp>
    </p:spTree>
    <p:extLst>
      <p:ext uri="{BB962C8B-B14F-4D97-AF65-F5344CB8AC3E}">
        <p14:creationId xmlns:p14="http://schemas.microsoft.com/office/powerpoint/2010/main" val="1318337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80546" y="2409"/>
            <a:ext cx="10909852" cy="814317"/>
          </a:xfrm>
        </p:spPr>
        <p:txBody>
          <a:bodyPr>
            <a:noAutofit/>
          </a:bodyPr>
          <a:lstStyle/>
          <a:p>
            <a:r>
              <a:rPr lang="ru-RU" sz="4000" dirty="0"/>
              <a:t>Не более 3-х позиционных параметров у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84466" y="816726"/>
            <a:ext cx="10805932" cy="2343163"/>
          </a:xfrm>
        </p:spPr>
        <p:txBody>
          <a:bodyPr>
            <a:noAutofit/>
          </a:bodyPr>
          <a:lstStyle/>
          <a:p>
            <a:pPr marL="0" indent="0">
              <a:lnSpc>
                <a:spcPct val="100000"/>
              </a:lnSpc>
              <a:buNone/>
            </a:pPr>
            <a:r>
              <a:rPr lang="ru-RU" sz="2000" dirty="0"/>
              <a:t>Функция может принимать не 3-х </a:t>
            </a:r>
            <a:r>
              <a:rPr lang="ru-RU" sz="2000" u="sng" dirty="0"/>
              <a:t>позиционных</a:t>
            </a:r>
            <a:r>
              <a:rPr lang="ru-RU" sz="2000" dirty="0"/>
              <a:t> аргументов.</a:t>
            </a:r>
            <a:endParaRPr lang="en-US" sz="2000" dirty="0"/>
          </a:p>
          <a:p>
            <a:pPr marL="0" indent="0">
              <a:lnSpc>
                <a:spcPct val="100000"/>
              </a:lnSpc>
              <a:buNone/>
            </a:pPr>
            <a:r>
              <a:rPr lang="ru-RU" sz="2000" dirty="0"/>
              <a:t>Варианты решения:</a:t>
            </a:r>
          </a:p>
          <a:p>
            <a:pPr>
              <a:lnSpc>
                <a:spcPct val="100000"/>
              </a:lnSpc>
              <a:spcBef>
                <a:spcPts val="0"/>
              </a:spcBef>
            </a:pPr>
            <a:r>
              <a:rPr lang="en-US" sz="2000" dirty="0" err="1"/>
              <a:t>Р</a:t>
            </a:r>
            <a:r>
              <a:rPr lang="ru-RU" sz="2000" dirty="0" err="1"/>
              <a:t>ефакторинг</a:t>
            </a:r>
            <a:r>
              <a:rPr lang="ru-RU" sz="2000" dirty="0"/>
              <a:t> с целью уменьшения связности кода (что уменьшит количество входных аргументов)</a:t>
            </a:r>
          </a:p>
          <a:p>
            <a:pPr>
              <a:lnSpc>
                <a:spcPct val="100000"/>
              </a:lnSpc>
              <a:spcBef>
                <a:spcPts val="0"/>
              </a:spcBef>
            </a:pPr>
            <a:r>
              <a:rPr lang="ru-RU" sz="2000" dirty="0"/>
              <a:t>Используются именованные аргументы (по крайней мере, станет понятнее какие аргументы передаём)</a:t>
            </a:r>
          </a:p>
          <a:p>
            <a:pPr>
              <a:lnSpc>
                <a:spcPct val="100000"/>
              </a:lnSpc>
              <a:spcBef>
                <a:spcPts val="0"/>
              </a:spcBef>
            </a:pPr>
            <a:r>
              <a:rPr lang="ru-RU" sz="2000" dirty="0"/>
              <a:t>Передаём  </a:t>
            </a:r>
            <a:r>
              <a:rPr lang="en" sz="2000" dirty="0"/>
              <a:t>DTO (Data</a:t>
            </a:r>
            <a:r>
              <a:rPr lang="ru-RU" sz="2000" dirty="0"/>
              <a:t> </a:t>
            </a:r>
            <a:r>
              <a:rPr lang="en" sz="2000" dirty="0"/>
              <a:t>Transfer</a:t>
            </a:r>
            <a:r>
              <a:rPr lang="ru-RU" sz="2000" dirty="0"/>
              <a:t> </a:t>
            </a:r>
            <a:r>
              <a:rPr lang="en" sz="2000" dirty="0"/>
              <a:t>Object)</a:t>
            </a:r>
            <a:r>
              <a:rPr lang="ru-RU" sz="2000" dirty="0"/>
              <a:t> вместо кучи аргументов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328913" y="3159889"/>
            <a:ext cx="7622895" cy="359399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800" noProof="1">
                <a:solidFill>
                  <a:srgbClr val="0066FF"/>
                </a:solidFill>
                <a:effectLst/>
                <a:latin typeface="Consolas" panose="020B0609020204030204" pitchFamily="49" charset="0"/>
                <a:cs typeface="Consolas" panose="020B0609020204030204" pitchFamily="49" charset="0"/>
              </a:rPr>
              <a:t># BAD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 worker, hours, holidays, bonuses, fines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GOOD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40</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worker, hours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holidays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bonuses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fines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US"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A2"/>
                </a:solidFill>
                <a:effectLst/>
                <a:latin typeface="Consolas" panose="020B0609020204030204" pitchFamily="49" charset="0"/>
                <a:cs typeface="Consolas" panose="020B0609020204030204" pitchFamily="49" charset="0"/>
              </a:rPr>
              <a:t>calc_salary( </a:t>
            </a:r>
            <a:r>
              <a:rPr lang="en" sz="1800" noProof="1">
                <a:effectLst/>
                <a:latin typeface="Consolas" panose="020B0609020204030204" pitchFamily="49" charset="0"/>
                <a:cs typeface="Consolas" panose="020B0609020204030204" pitchFamily="49" charset="0"/>
              </a:rPr>
              <a:t>worker, bonuses </a:t>
            </a:r>
            <a:r>
              <a:rPr lang="en" sz="1800" b="1" noProof="1">
                <a:solidFill>
                  <a:srgbClr val="0000FF"/>
                </a:solidFill>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year_bonus</a:t>
            </a:r>
            <a:r>
              <a:rPr lang="en" sz="1800" b="1" noProof="1">
                <a:solidFill>
                  <a:srgbClr val="0000A2"/>
                </a:solidFill>
                <a:effectLst/>
                <a:latin typeface="Consolas" panose="020B0609020204030204" pitchFamily="49" charset="0"/>
                <a:cs typeface="Consolas" panose="020B0609020204030204" pitchFamily="49" charset="0"/>
              </a:rPr>
              <a:t> )</a:t>
            </a:r>
            <a:endParaRPr lang="en" sz="1800" noProof="1">
              <a:effectLst/>
              <a:latin typeface="Consolas" panose="020B0609020204030204" pitchFamily="49" charset="0"/>
              <a:cs typeface="Consolas" panose="020B0609020204030204" pitchFamily="49" charset="0"/>
            </a:endParaRPr>
          </a:p>
        </p:txBody>
      </p:sp>
      <p:pic>
        <p:nvPicPr>
          <p:cNvPr id="6" name="Рисунок 5">
            <a:extLst>
              <a:ext uri="{FF2B5EF4-FFF2-40B4-BE49-F238E27FC236}">
                <a16:creationId xmlns:a16="http://schemas.microsoft.com/office/drawing/2014/main" id="{775D1257-ACA5-5434-81A3-705FCA695B78}"/>
              </a:ext>
            </a:extLst>
          </p:cNvPr>
          <p:cNvPicPr>
            <a:picLocks noChangeAspect="1"/>
          </p:cNvPicPr>
          <p:nvPr/>
        </p:nvPicPr>
        <p:blipFill>
          <a:blip r:embed="rId2"/>
          <a:stretch>
            <a:fillRect/>
          </a:stretch>
        </p:blipFill>
        <p:spPr>
          <a:xfrm>
            <a:off x="7941298" y="3159889"/>
            <a:ext cx="4250702" cy="3698111"/>
          </a:xfrm>
          <a:prstGeom prst="rect">
            <a:avLst/>
          </a:prstGeom>
        </p:spPr>
      </p:pic>
    </p:spTree>
    <p:extLst>
      <p:ext uri="{BB962C8B-B14F-4D97-AF65-F5344CB8AC3E}">
        <p14:creationId xmlns:p14="http://schemas.microsoft.com/office/powerpoint/2010/main" val="2621144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D7FC4-6755-A71B-51AA-3C13EE2F506A}"/>
              </a:ext>
            </a:extLst>
          </p:cNvPr>
          <p:cNvSpPr>
            <a:spLocks noGrp="1"/>
          </p:cNvSpPr>
          <p:nvPr>
            <p:ph type="title"/>
          </p:nvPr>
        </p:nvSpPr>
        <p:spPr>
          <a:xfrm>
            <a:off x="838200" y="365126"/>
            <a:ext cx="10515600" cy="959178"/>
          </a:xfrm>
        </p:spPr>
        <p:txBody>
          <a:bodyPr/>
          <a:lstStyle/>
          <a:p>
            <a:r>
              <a:rPr lang="ru-RU" dirty="0"/>
              <a:t>Cohesion и Coupling: отличия</a:t>
            </a:r>
          </a:p>
        </p:txBody>
      </p:sp>
      <p:sp>
        <p:nvSpPr>
          <p:cNvPr id="3" name="Объект 2">
            <a:extLst>
              <a:ext uri="{FF2B5EF4-FFF2-40B4-BE49-F238E27FC236}">
                <a16:creationId xmlns:a16="http://schemas.microsoft.com/office/drawing/2014/main" id="{8F96F8DB-5B53-2530-6D58-48E9806B2978}"/>
              </a:ext>
            </a:extLst>
          </p:cNvPr>
          <p:cNvSpPr>
            <a:spLocks noGrp="1"/>
          </p:cNvSpPr>
          <p:nvPr>
            <p:ph idx="1"/>
          </p:nvPr>
        </p:nvSpPr>
        <p:spPr>
          <a:xfrm>
            <a:off x="838199" y="1324304"/>
            <a:ext cx="6928945" cy="4852659"/>
          </a:xfrm>
        </p:spPr>
        <p:txBody>
          <a:bodyPr>
            <a:normAutofit fontScale="85000" lnSpcReduction="10000"/>
          </a:bodyPr>
          <a:lstStyle/>
          <a:p>
            <a:pPr marL="0" indent="0">
              <a:lnSpc>
                <a:spcPct val="110000"/>
              </a:lnSpc>
              <a:buNone/>
            </a:pPr>
            <a:r>
              <a:rPr lang="ru-RU" dirty="0"/>
              <a:t>Мы должны стремиться к достижению </a:t>
            </a:r>
            <a:r>
              <a:rPr lang="en" dirty="0"/>
              <a:t>low coupling (</a:t>
            </a:r>
            <a:r>
              <a:rPr lang="ru-RU" dirty="0"/>
              <a:t>низкой связанности) и </a:t>
            </a:r>
            <a:r>
              <a:rPr lang="en" dirty="0"/>
              <a:t>high cohesion (</a:t>
            </a:r>
            <a:r>
              <a:rPr lang="ru-RU" dirty="0"/>
              <a:t>высокого сцепления) при работе над кодовой базой.</a:t>
            </a:r>
          </a:p>
          <a:p>
            <a:pPr marL="0" indent="0">
              <a:lnSpc>
                <a:spcPct val="110000"/>
              </a:lnSpc>
              <a:buNone/>
            </a:pPr>
            <a:r>
              <a:rPr lang="en" b="1" dirty="0"/>
              <a:t>Coupling</a:t>
            </a:r>
            <a:r>
              <a:rPr lang="en" dirty="0"/>
              <a:t> (</a:t>
            </a:r>
            <a:r>
              <a:rPr lang="ru-RU" dirty="0"/>
              <a:t>связность) — сложность / количество связей </a:t>
            </a:r>
            <a:r>
              <a:rPr lang="ru-RU" b="1" dirty="0"/>
              <a:t>между разными элементами</a:t>
            </a:r>
            <a:r>
              <a:rPr lang="ru-RU" dirty="0"/>
              <a:t> системы (функциями / классами / модулями).</a:t>
            </a:r>
          </a:p>
          <a:p>
            <a:pPr marL="0" indent="0">
              <a:lnSpc>
                <a:spcPct val="110000"/>
              </a:lnSpc>
              <a:buNone/>
            </a:pPr>
            <a:r>
              <a:rPr lang="en-US" b="1" dirty="0"/>
              <a:t>Cohesion</a:t>
            </a:r>
            <a:r>
              <a:rPr lang="ru-RU" dirty="0"/>
              <a:t> (сцепление) — количество связей внутри элемента (внутри отдельной функции, метода).</a:t>
            </a:r>
            <a:endParaRPr lang="ru-RU" b="0" i="0" dirty="0">
              <a:solidFill>
                <a:srgbClr val="333333"/>
              </a:solidFill>
              <a:effectLst/>
              <a:latin typeface="-apple-system"/>
            </a:endParaRPr>
          </a:p>
          <a:p>
            <a:pPr marL="0" indent="0">
              <a:lnSpc>
                <a:spcPct val="110000"/>
              </a:lnSpc>
              <a:buNone/>
            </a:pPr>
            <a:r>
              <a:rPr lang="ru-RU" b="0" i="0" dirty="0">
                <a:solidFill>
                  <a:srgbClr val="333333"/>
                </a:solidFill>
                <a:effectLst/>
                <a:latin typeface="-apple-system"/>
              </a:rPr>
              <a:t>Если число мало, то, вероятно, границы для блока выбраны неправильно, код внутри блока логически не связан.</a:t>
            </a:r>
            <a:endParaRPr lang="ru-RU" dirty="0"/>
          </a:p>
        </p:txBody>
      </p:sp>
      <p:pic>
        <p:nvPicPr>
          <p:cNvPr id="4" name="Рисунок 3">
            <a:extLst>
              <a:ext uri="{FF2B5EF4-FFF2-40B4-BE49-F238E27FC236}">
                <a16:creationId xmlns:a16="http://schemas.microsoft.com/office/drawing/2014/main" id="{4A275354-8831-BCE0-506A-811D7F26B9E3}"/>
              </a:ext>
            </a:extLst>
          </p:cNvPr>
          <p:cNvPicPr>
            <a:picLocks noChangeAspect="1"/>
          </p:cNvPicPr>
          <p:nvPr/>
        </p:nvPicPr>
        <p:blipFill>
          <a:blip r:embed="rId2"/>
          <a:stretch>
            <a:fillRect/>
          </a:stretch>
        </p:blipFill>
        <p:spPr>
          <a:xfrm>
            <a:off x="7941298" y="3159889"/>
            <a:ext cx="4250702" cy="3698111"/>
          </a:xfrm>
          <a:prstGeom prst="rect">
            <a:avLst/>
          </a:prstGeom>
        </p:spPr>
      </p:pic>
      <p:pic>
        <p:nvPicPr>
          <p:cNvPr id="6" name="Рисунок 5">
            <a:extLst>
              <a:ext uri="{FF2B5EF4-FFF2-40B4-BE49-F238E27FC236}">
                <a16:creationId xmlns:a16="http://schemas.microsoft.com/office/drawing/2014/main" id="{9FDB3130-919E-B6D1-BD5A-52C2F59C28A1}"/>
              </a:ext>
            </a:extLst>
          </p:cNvPr>
          <p:cNvPicPr>
            <a:picLocks noChangeAspect="1"/>
          </p:cNvPicPr>
          <p:nvPr/>
        </p:nvPicPr>
        <p:blipFill>
          <a:blip r:embed="rId3"/>
          <a:stretch>
            <a:fillRect/>
          </a:stretch>
        </p:blipFill>
        <p:spPr>
          <a:xfrm>
            <a:off x="8607753" y="118679"/>
            <a:ext cx="3111500" cy="2921000"/>
          </a:xfrm>
          <a:prstGeom prst="rect">
            <a:avLst/>
          </a:prstGeom>
        </p:spPr>
      </p:pic>
    </p:spTree>
    <p:extLst>
      <p:ext uri="{BB962C8B-B14F-4D97-AF65-F5344CB8AC3E}">
        <p14:creationId xmlns:p14="http://schemas.microsoft.com/office/powerpoint/2010/main" val="1509495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30822"/>
            <a:ext cx="10909852" cy="814317"/>
          </a:xfrm>
        </p:spPr>
        <p:txBody>
          <a:bodyPr>
            <a:noAutofit/>
          </a:bodyPr>
          <a:lstStyle/>
          <a:p>
            <a:r>
              <a:rPr lang="ru-RU" sz="4000" dirty="0"/>
              <a:t>Валидация аргументов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199" y="872716"/>
            <a:ext cx="11163781" cy="3178424"/>
          </a:xfrm>
        </p:spPr>
        <p:txBody>
          <a:bodyPr>
            <a:normAutofit/>
          </a:bodyPr>
          <a:lstStyle/>
          <a:p>
            <a:pPr marL="0" indent="0">
              <a:lnSpc>
                <a:spcPct val="100000"/>
              </a:lnSpc>
              <a:buNone/>
            </a:pPr>
            <a:r>
              <a:rPr lang="ru-RU" sz="2000" dirty="0"/>
              <a:t>На входе данных из внешнего мира обязательно осуществляем их валидацию.</a:t>
            </a:r>
          </a:p>
          <a:p>
            <a:pPr marL="0" indent="0">
              <a:lnSpc>
                <a:spcPct val="100000"/>
              </a:lnSpc>
              <a:buNone/>
            </a:pPr>
            <a:r>
              <a:rPr lang="ru-RU" sz="2000" dirty="0"/>
              <a:t>При взаимодействии внутри кода:</a:t>
            </a:r>
          </a:p>
          <a:p>
            <a:pPr>
              <a:lnSpc>
                <a:spcPct val="100000"/>
              </a:lnSpc>
              <a:spcBef>
                <a:spcPts val="0"/>
              </a:spcBef>
            </a:pPr>
            <a:r>
              <a:rPr lang="ru-RU" sz="2000" dirty="0"/>
              <a:t>Достаточно использовать типизацию — решается аннотацией типов (</a:t>
            </a:r>
            <a:r>
              <a:rPr lang="en-US" sz="2000" dirty="0"/>
              <a:t>type hints</a:t>
            </a:r>
            <a:r>
              <a:rPr lang="ru-RU" sz="2000" dirty="0"/>
              <a:t>) по большей части.</a:t>
            </a:r>
          </a:p>
          <a:p>
            <a:pPr>
              <a:lnSpc>
                <a:spcPct val="100000"/>
              </a:lnSpc>
              <a:spcBef>
                <a:spcPts val="0"/>
              </a:spcBef>
            </a:pPr>
            <a:r>
              <a:rPr lang="ru-RU" sz="2000" dirty="0"/>
              <a:t>Однако в идеале также можно валидировать входные данные, если они критичны.</a:t>
            </a:r>
            <a:br>
              <a:rPr lang="ru-RU" sz="2000" dirty="0"/>
            </a:br>
            <a:r>
              <a:rPr lang="ru-RU" sz="2000" dirty="0"/>
              <a:t>В случае их отсутствия — вызывать исключение</a:t>
            </a:r>
            <a:r>
              <a:rPr lang="en" sz="2000" dirty="0"/>
              <a:t>.</a:t>
            </a:r>
            <a:endParaRPr lang="ru-RU" sz="2000" dirty="0"/>
          </a:p>
          <a:p>
            <a:pPr marL="0" indent="0">
              <a:lnSpc>
                <a:spcPct val="100000"/>
              </a:lnSpc>
              <a:buNone/>
            </a:pPr>
            <a:r>
              <a:rPr lang="ru-RU" sz="2000" dirty="0"/>
              <a:t>Для валидации аргументов также можно:</a:t>
            </a:r>
          </a:p>
          <a:p>
            <a:pPr>
              <a:lnSpc>
                <a:spcPct val="100000"/>
              </a:lnSpc>
              <a:spcBef>
                <a:spcPts val="0"/>
              </a:spcBef>
            </a:pPr>
            <a:r>
              <a:rPr lang="ru-RU" sz="2000" dirty="0"/>
              <a:t>Проверять их внутри кода вручную</a:t>
            </a:r>
          </a:p>
          <a:p>
            <a:pPr>
              <a:lnSpc>
                <a:spcPct val="100000"/>
              </a:lnSpc>
              <a:spcBef>
                <a:spcPts val="0"/>
              </a:spcBef>
            </a:pPr>
            <a:r>
              <a:rPr lang="ru-RU" sz="2000" dirty="0"/>
              <a:t>Использовать декораторы</a:t>
            </a:r>
            <a:r>
              <a:rPr lang="en-US" sz="2000" dirty="0"/>
              <a:t> (</a:t>
            </a:r>
            <a:r>
              <a:rPr lang="ru-RU" sz="2000" dirty="0"/>
              <a:t>для этого есть готовые модули</a:t>
            </a:r>
            <a:r>
              <a:rPr lang="en-US" sz="2000" dirty="0"/>
              <a:t>)</a:t>
            </a:r>
            <a:endParaRPr lang="ru-RU" sz="2000" dirty="0"/>
          </a:p>
          <a:p>
            <a:pPr>
              <a:lnSpc>
                <a:spcPct val="100000"/>
              </a:lnSpc>
              <a:spcBef>
                <a:spcPts val="0"/>
              </a:spcBef>
            </a:pPr>
            <a:r>
              <a:rPr lang="ru-RU" sz="2000" dirty="0"/>
              <a:t>Использовать </a:t>
            </a:r>
            <a:r>
              <a:rPr lang="en-US" sz="2000" dirty="0"/>
              <a:t>type hints</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190019" y="4027991"/>
            <a:ext cx="6083460"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600" noProof="1">
                <a:solidFill>
                  <a:srgbClr val="0066FF"/>
                </a:solidFill>
                <a:latin typeface="Consolas"/>
                <a:ea typeface="Consolas"/>
                <a:cs typeface="Consolas"/>
                <a:sym typeface="Consolas"/>
              </a:rPr>
              <a:t># Manual args validation</a:t>
            </a:r>
            <a:br>
              <a:rPr lang="en" sz="1600" noProof="1">
                <a:solidFill>
                  <a:srgbClr val="0066FF"/>
                </a:solidFill>
                <a:latin typeface="Consolas"/>
                <a:ea typeface="Consolas"/>
                <a:cs typeface="Consolas"/>
                <a:sym typeface="Consolas"/>
              </a:rPr>
            </a:br>
            <a:r>
              <a:rPr lang="en" sz="1600" b="1" noProof="1">
                <a:solidFill>
                  <a:srgbClr val="0000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
                  </a:ext>
                </a:extLst>
              </a:rPr>
              <a:t>def</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2"/>
                  </a:ext>
                </a:extLst>
              </a:rPr>
              <a:t> </a:t>
            </a:r>
            <a:r>
              <a:rPr lang="en" sz="1600" b="1" noProof="1">
                <a:solidFill>
                  <a:srgbClr val="0000A2"/>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3"/>
                  </a:ext>
                </a:extLst>
              </a:rPr>
              <a:t>make_fruits_lower_case</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fruits_</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a:t>
            </a:r>
            <a:b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b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a:t>
            </a:r>
            <a:r>
              <a:rPr lang="en" sz="1600" noProof="1">
                <a:solidFill>
                  <a:srgbClr val="0066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rPr>
              <a:t># Validate </a:t>
            </a:r>
            <a:r>
              <a:rPr lang="en" sz="1600" noProof="1">
                <a:solidFill>
                  <a:srgbClr val="0066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rPr>
              <a:t>args</a:t>
            </a:r>
            <a:br>
              <a:rPr lang="en" sz="1600" noProof="1">
                <a:solidFill>
                  <a:srgbClr val="0066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rPr>
            </a:b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6"/>
                  </a:ext>
                </a:extLst>
              </a:rPr>
              <a:t>    </a:t>
            </a:r>
            <a:r>
              <a:rPr lang="en" sz="1600" b="1" noProof="1">
                <a:solidFill>
                  <a:srgbClr val="0000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7"/>
                  </a:ext>
                </a:extLst>
              </a:rPr>
              <a:t>if</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a:t>
            </a:r>
            <a:r>
              <a:rPr lang="en" sz="1600" b="1" noProof="1">
                <a:solidFill>
                  <a:srgbClr val="0000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9"/>
                  </a:ext>
                </a:extLst>
              </a:rPr>
              <a:t>not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0"/>
                  </a:ext>
                </a:extLst>
              </a:rPr>
              <a:t> </a:t>
            </a:r>
            <a:r>
              <a:rPr lang="en" sz="1600" b="1" noProof="1">
                <a:solidFill>
                  <a:srgbClr val="3C4C72"/>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1"/>
                  </a:ext>
                </a:extLst>
              </a:rPr>
              <a:t>isinstance</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2"/>
                  </a:ext>
                </a:extLst>
              </a:rPr>
              <a:t>( </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2"/>
                  </a:ext>
                </a:extLst>
              </a:rPr>
              <a:t>, </a:t>
            </a:r>
            <a:r>
              <a:rPr lang="en" sz="1600" b="1" noProof="1">
                <a:solidFill>
                  <a:srgbClr val="6D79DE"/>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3"/>
                  </a:ext>
                </a:extLst>
              </a:rPr>
              <a:t>list </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4"/>
                  </a:ext>
                </a:extLst>
              </a:rPr>
              <a:t>):</a:t>
            </a:r>
            <a:b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4"/>
                  </a:ext>
                </a:extLst>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raise</a:t>
            </a:r>
            <a:r>
              <a:rPr lang="en" sz="1600" noProof="1">
                <a:solidFill>
                  <a:schemeClr val="dk1"/>
                </a:solidFill>
                <a:latin typeface="Consolas"/>
                <a:ea typeface="Consolas"/>
                <a:cs typeface="Consolas"/>
                <a:sym typeface="Consolas"/>
              </a:rPr>
              <a:t> </a:t>
            </a:r>
            <a:r>
              <a:rPr lang="en" sz="1600" b="1" noProof="1">
                <a:solidFill>
                  <a:srgbClr val="6D79DE"/>
                </a:solidFill>
                <a:latin typeface="Consolas"/>
                <a:ea typeface="Consolas"/>
                <a:cs typeface="Consolas"/>
                <a:sym typeface="Consolas"/>
              </a:rPr>
              <a:t>TypeError</a:t>
            </a:r>
            <a:r>
              <a:rPr lang="en" sz="1600" noProof="1">
                <a:solidFill>
                  <a:schemeClr val="dk1"/>
                </a:solidFill>
                <a:latin typeface="Consolas"/>
                <a:ea typeface="Consolas"/>
                <a:cs typeface="Consolas"/>
                <a:sym typeface="Consolas"/>
              </a:rPr>
              <a:t>(</a:t>
            </a:r>
            <a:r>
              <a:rPr lang="en" sz="1600" noProof="1">
                <a:solidFill>
                  <a:srgbClr val="036A07"/>
                </a:solidFill>
                <a:latin typeface="Consolas"/>
                <a:ea typeface="Consolas"/>
                <a:cs typeface="Consolas"/>
                <a:sym typeface="Consolas"/>
              </a:rPr>
              <a:t>’... must be list’</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endParaRPr lang="en" sz="1600" noProof="1">
              <a:solidFill>
                <a:schemeClr val="dk1"/>
              </a:solidFill>
              <a:latin typeface="Consolas"/>
              <a:ea typeface="Consolas"/>
              <a:cs typeface="Consolas"/>
              <a:sym typeface="Consolas"/>
            </a:endParaRPr>
          </a:p>
          <a:p>
            <a:pPr marL="0" indent="0">
              <a:lnSpc>
                <a:spcPct val="100000"/>
              </a:lnSpc>
              <a:buNone/>
            </a:pPr>
            <a:r>
              <a:rPr lang="en" sz="1600" noProof="1">
                <a:solidFill>
                  <a:schemeClr val="dk1"/>
                </a:solidFill>
                <a:latin typeface="Consolas"/>
                <a:ea typeface="Consolas"/>
                <a:cs typeface="Consolas"/>
                <a:sym typeface="Consolas"/>
              </a:rPr>
              <a:t>    </a:t>
            </a:r>
            <a:r>
              <a:rPr lang="en" sz="1600" noProof="1">
                <a:solidFill>
                  <a:srgbClr val="0066FF"/>
                </a:solidFill>
                <a:latin typeface="Consolas"/>
                <a:ea typeface="Consolas"/>
                <a:cs typeface="Consolas"/>
                <a:sym typeface="Consolas"/>
              </a:rPr>
              <a:t># Perform actions</a:t>
            </a:r>
            <a:br>
              <a:rPr lang="en" sz="1600" noProof="1">
                <a:solidFill>
                  <a:srgbClr val="0066FF"/>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 fruit.lower() </a:t>
            </a:r>
            <a:r>
              <a:rPr lang="en" sz="1600" b="1" noProof="1">
                <a:solidFill>
                  <a:srgbClr val="0000FF"/>
                </a:solidFill>
                <a:latin typeface="Consolas"/>
                <a:ea typeface="Consolas"/>
                <a:cs typeface="Consolas"/>
                <a:sym typeface="Consolas"/>
              </a:rPr>
              <a:t>for</a:t>
            </a:r>
            <a:r>
              <a:rPr lang="en" sz="1600" noProof="1">
                <a:solidFill>
                  <a:schemeClr val="dk1"/>
                </a:solidFill>
                <a:latin typeface="Consolas"/>
                <a:ea typeface="Consolas"/>
                <a:cs typeface="Consolas"/>
                <a:sym typeface="Consolas"/>
              </a:rPr>
              <a:t> fruit </a:t>
            </a:r>
            <a:r>
              <a:rPr lang="en" sz="1600" b="1" noProof="1">
                <a:solidFill>
                  <a:srgbClr val="0000FF"/>
                </a:solidFill>
                <a:latin typeface="Consolas"/>
                <a:ea typeface="Consolas"/>
                <a:cs typeface="Consolas"/>
                <a:sym typeface="Consolas"/>
              </a:rPr>
              <a:t>in</a:t>
            </a:r>
            <a:r>
              <a:rPr lang="en" sz="1600" noProof="1">
                <a:solidFill>
                  <a:schemeClr val="dk1"/>
                </a:solidFill>
                <a:latin typeface="Consolas"/>
                <a:ea typeface="Consolas"/>
                <a:cs typeface="Consolas"/>
                <a:sym typeface="Consolas"/>
              </a:rPr>
              <a:t> </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list</a:t>
            </a:r>
            <a:r>
              <a:rPr lang="en" sz="1600" noProof="1">
                <a:solidFill>
                  <a:schemeClr val="dk1"/>
                </a:solidFill>
                <a:latin typeface="Consolas"/>
                <a:ea typeface="Consolas"/>
                <a:cs typeface="Consolas"/>
                <a:sym typeface="Consolas"/>
              </a:rPr>
              <a:t> ]</a:t>
            </a:r>
            <a:br>
              <a:rPr lang="en" sz="1500" dirty="0">
                <a:solidFill>
                  <a:schemeClr val="dk1"/>
                </a:solidFill>
                <a:latin typeface="Consolas"/>
                <a:ea typeface="Consolas"/>
                <a:cs typeface="Consolas"/>
                <a:sym typeface="Consolas"/>
              </a:rPr>
            </a:br>
            <a:endParaRPr lang="en" sz="1500" noProof="1">
              <a:effectLst/>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DAC689A3-BB6B-6F5A-2FBA-748A60D0DBD3}"/>
              </a:ext>
            </a:extLst>
          </p:cNvPr>
          <p:cNvSpPr txBox="1">
            <a:spLocks/>
          </p:cNvSpPr>
          <p:nvPr/>
        </p:nvSpPr>
        <p:spPr>
          <a:xfrm>
            <a:off x="6423948" y="4029921"/>
            <a:ext cx="5768051"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decorators for args validation</a:t>
            </a:r>
            <a:br>
              <a:rPr lang="en" sz="1600" noProof="1">
                <a:solidFill>
                  <a:srgbClr val="0066FF"/>
                </a:solidFill>
                <a:latin typeface="Consolas"/>
                <a:ea typeface="Consolas"/>
                <a:cs typeface="Consolas"/>
                <a:sym typeface="Consolas"/>
              </a:rPr>
            </a:br>
            <a:r>
              <a:rPr lang="en" sz="1600" b="1" noProof="1">
                <a:solidFill>
                  <a:srgbClr val="0000A2"/>
                </a:solidFill>
                <a:latin typeface="Consolas"/>
                <a:ea typeface="Consolas"/>
                <a:cs typeface="Consolas"/>
                <a:sym typeface="Consolas"/>
              </a:rPr>
              <a:t>@validate_arguments</a:t>
            </a:r>
            <a:r>
              <a:rPr lang="en" sz="1600" noProof="1">
                <a:solidFill>
                  <a:schemeClr val="dk1"/>
                </a:solidFill>
                <a:latin typeface="Consolas"/>
                <a:ea typeface="Consolas"/>
                <a:cs typeface="Consolas"/>
                <a:sym typeface="Consolas"/>
              </a:rPr>
              <a:t>(</a:t>
            </a:r>
            <a:r>
              <a:rPr lang="en" sz="1600" b="1" noProof="1">
                <a:solidFill>
                  <a:srgbClr val="0000FF"/>
                </a:solidFill>
                <a:latin typeface="Consolas"/>
                <a:ea typeface="Consolas"/>
                <a:cs typeface="Consolas"/>
                <a:sym typeface="Consolas"/>
              </a:rPr>
              <a:t>lambda</a:t>
            </a:r>
            <a:r>
              <a:rPr lang="en" sz="1600" noProof="1">
                <a:solidFill>
                  <a:schemeClr val="dk1"/>
                </a:solidFill>
                <a:latin typeface="Consolas"/>
                <a:ea typeface="Consolas"/>
                <a:cs typeface="Consolas"/>
                <a:sym typeface="Consolas"/>
              </a:rPr>
              <a:t> x: x </a:t>
            </a:r>
            <a:r>
              <a:rPr lang="en" sz="1600" b="1" noProof="1">
                <a:solidFill>
                  <a:srgbClr val="0000FF"/>
                </a:solidFill>
                <a:latin typeface="Consolas"/>
                <a:ea typeface="Consolas"/>
                <a:cs typeface="Consolas"/>
                <a:sym typeface="Consolas"/>
              </a:rPr>
              <a:t>&gt;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0</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calculate_cube</a:t>
            </a:r>
            <a:r>
              <a:rPr lang="en" sz="1600" noProof="1">
                <a:solidFill>
                  <a:schemeClr val="dk1"/>
                </a:solidFill>
                <a:latin typeface="Consolas"/>
                <a:ea typeface="Consolas"/>
                <a:cs typeface="Consolas"/>
                <a:sym typeface="Consolas"/>
              </a:rPr>
              <a:t>(x):</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x </a:t>
            </a:r>
            <a:r>
              <a:rPr lang="en" sz="1600" b="1" noProof="1">
                <a:solidFill>
                  <a:srgbClr val="0000FF"/>
                </a:solidFill>
                <a:latin typeface="Consolas"/>
                <a:ea typeface="Consolas"/>
                <a:cs typeface="Consolas"/>
                <a:sym typeface="Consolas"/>
              </a:rPr>
              <a: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3</a:t>
            </a: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typeguard module</a:t>
            </a:r>
            <a:br>
              <a:rPr lang="en" sz="1600" noProof="1">
                <a:solidFill>
                  <a:schemeClr val="dk1"/>
                </a:solidFill>
                <a:latin typeface="Consolas"/>
                <a:ea typeface="Consolas"/>
                <a:cs typeface="Consolas"/>
                <a:sym typeface="Consolas"/>
              </a:rPr>
            </a:br>
            <a:r>
              <a:rPr lang="en" sz="1600" b="1" noProof="1">
                <a:solidFill>
                  <a:srgbClr val="0C450D"/>
                </a:solidFill>
                <a:latin typeface="Consolas"/>
                <a:ea typeface="Consolas"/>
                <a:cs typeface="Consolas"/>
                <a:sym typeface="Consolas"/>
              </a:rPr>
              <a:t>import</a:t>
            </a:r>
            <a:r>
              <a:rPr lang="en" sz="1600" noProof="1">
                <a:solidFill>
                  <a:schemeClr val="dk1"/>
                </a:solidFill>
                <a:latin typeface="Consolas"/>
                <a:ea typeface="Consolas"/>
                <a:cs typeface="Consolas"/>
                <a:sym typeface="Consolas"/>
              </a:rPr>
              <a:t> typeguard</a:t>
            </a:r>
            <a:br>
              <a:rPr lang="en" sz="1600" noProof="1">
                <a:solidFill>
                  <a:schemeClr val="dk1"/>
                </a:solidFill>
                <a:latin typeface="Consolas"/>
                <a:ea typeface="Consolas"/>
                <a:cs typeface="Consolas"/>
                <a:sym typeface="Consolas"/>
              </a:rPr>
            </a:br>
            <a:r>
              <a:rPr lang="en" sz="1600" b="1" noProof="1">
                <a:solidFill>
                  <a:srgbClr val="0000A2"/>
                </a:solidFill>
                <a:latin typeface="Consolas"/>
                <a:ea typeface="Consolas"/>
                <a:cs typeface="Consolas"/>
                <a:sym typeface="Consolas"/>
              </a:rPr>
              <a:t>@typeguard.typechecked</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my_function</a:t>
            </a:r>
            <a:r>
              <a:rPr lang="en" sz="1600" noProof="1">
                <a:solidFill>
                  <a:schemeClr val="dk1"/>
                </a:solidFill>
                <a:latin typeface="Consolas"/>
                <a:ea typeface="Consolas"/>
                <a:cs typeface="Consolas"/>
                <a:sym typeface="Consolas"/>
              </a:rPr>
              <a:t>( var_int: </a:t>
            </a:r>
            <a:r>
              <a:rPr lang="en" sz="1600" b="1" noProof="1">
                <a:solidFill>
                  <a:srgbClr val="6D79DE"/>
                </a:solidFill>
                <a:latin typeface="Consolas"/>
                <a:ea typeface="Consolas"/>
                <a:cs typeface="Consolas"/>
                <a:sym typeface="Consolas"/>
              </a:rPr>
              <a:t>int</a:t>
            </a:r>
            <a:r>
              <a:rPr lang="en" sz="1600" noProof="1">
                <a:solidFill>
                  <a:schemeClr val="dk1"/>
                </a:solidFill>
                <a:latin typeface="Consolas"/>
                <a:ea typeface="Consolas"/>
                <a:cs typeface="Consolas"/>
                <a:sym typeface="Consolas"/>
              </a:rPr>
              <a:t>, var_float: </a:t>
            </a:r>
            <a:r>
              <a:rPr lang="en" sz="1600" b="1" noProof="1">
                <a:solidFill>
                  <a:srgbClr val="6D79DE"/>
                </a:solidFill>
                <a:latin typeface="Consolas"/>
                <a:ea typeface="Consolas"/>
                <a:cs typeface="Consolas"/>
                <a:sym typeface="Consolas"/>
              </a:rPr>
              <a:t>float </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pass</a:t>
            </a:r>
            <a:endParaRPr lang="en" sz="1600" noProof="1">
              <a:solidFill>
                <a:schemeClr val="dk1"/>
              </a:solidFill>
              <a:latin typeface="Consolas"/>
              <a:ea typeface="Consolas"/>
              <a:cs typeface="Consolas"/>
              <a:sym typeface="Consolas"/>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9165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1D099-32E2-5608-9F1F-26AE3ADBD952}"/>
              </a:ext>
            </a:extLst>
          </p:cNvPr>
          <p:cNvSpPr>
            <a:spLocks noGrp="1"/>
          </p:cNvSpPr>
          <p:nvPr>
            <p:ph type="title"/>
          </p:nvPr>
        </p:nvSpPr>
        <p:spPr>
          <a:xfrm>
            <a:off x="838200" y="365125"/>
            <a:ext cx="10515600" cy="906627"/>
          </a:xfrm>
        </p:spPr>
        <p:txBody>
          <a:bodyPr/>
          <a:lstStyle/>
          <a:p>
            <a:r>
              <a:rPr lang="ru-RU" dirty="0"/>
              <a:t>Снижаем цикломатическую сложность</a:t>
            </a:r>
          </a:p>
        </p:txBody>
      </p:sp>
      <p:sp>
        <p:nvSpPr>
          <p:cNvPr id="3" name="Объект 2">
            <a:extLst>
              <a:ext uri="{FF2B5EF4-FFF2-40B4-BE49-F238E27FC236}">
                <a16:creationId xmlns:a16="http://schemas.microsoft.com/office/drawing/2014/main" id="{1F20D795-41D0-98D8-3508-0AE48D51B348}"/>
              </a:ext>
            </a:extLst>
          </p:cNvPr>
          <p:cNvSpPr>
            <a:spLocks noGrp="1"/>
          </p:cNvSpPr>
          <p:nvPr>
            <p:ph idx="1"/>
          </p:nvPr>
        </p:nvSpPr>
        <p:spPr>
          <a:xfrm>
            <a:off x="838200" y="1271752"/>
            <a:ext cx="10515600" cy="1660634"/>
          </a:xfrm>
        </p:spPr>
        <p:txBody>
          <a:bodyPr>
            <a:normAutofit fontScale="70000" lnSpcReduction="20000"/>
          </a:bodyPr>
          <a:lstStyle/>
          <a:p>
            <a:pPr marL="0" indent="0">
              <a:lnSpc>
                <a:spcPct val="120000"/>
              </a:lnSpc>
              <a:buNone/>
            </a:pPr>
            <a:r>
              <a:rPr lang="ru-RU" dirty="0"/>
              <a:t>Стараемся уменьшить число отступов (цикломатическую сложность) внутри кода функций.</a:t>
            </a:r>
          </a:p>
          <a:p>
            <a:pPr marL="0" indent="0">
              <a:lnSpc>
                <a:spcPct val="120000"/>
              </a:lnSpc>
              <a:buNone/>
            </a:pPr>
            <a:r>
              <a:rPr lang="ru-RU" dirty="0"/>
              <a:t>Основное / нормальное течение кода должно быть линейным.</a:t>
            </a:r>
          </a:p>
          <a:p>
            <a:pPr marL="0" indent="0">
              <a:lnSpc>
                <a:spcPct val="120000"/>
              </a:lnSpc>
              <a:buNone/>
            </a:pPr>
            <a:r>
              <a:rPr lang="ru-RU" dirty="0"/>
              <a:t>В частности — вначале функций проверяем на ошибки и выходим из функции как можно раньше.</a:t>
            </a:r>
          </a:p>
        </p:txBody>
      </p:sp>
      <p:sp>
        <p:nvSpPr>
          <p:cNvPr id="4" name="TextBox 3">
            <a:extLst>
              <a:ext uri="{FF2B5EF4-FFF2-40B4-BE49-F238E27FC236}">
                <a16:creationId xmlns:a16="http://schemas.microsoft.com/office/drawing/2014/main" id="{A1022002-9C2B-2350-9133-787BFDDF9495}"/>
              </a:ext>
            </a:extLst>
          </p:cNvPr>
          <p:cNvSpPr txBox="1"/>
          <p:nvPr/>
        </p:nvSpPr>
        <p:spPr>
          <a:xfrm>
            <a:off x="273269" y="3016469"/>
            <a:ext cx="5612524"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BAD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endParaRPr lang="en" sz="1600" noProof="1">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3A1831-2ECA-434D-9644-198D528C1A8E}"/>
              </a:ext>
            </a:extLst>
          </p:cNvPr>
          <p:cNvSpPr txBox="1"/>
          <p:nvPr/>
        </p:nvSpPr>
        <p:spPr>
          <a:xfrm>
            <a:off x="5980386" y="3016469"/>
            <a:ext cx="5738648"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GOOD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0728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21CBA6C-9B42-439F-91AF-5864F01D0BEE}"/>
              </a:ext>
            </a:extLst>
          </p:cNvPr>
          <p:cNvSpPr>
            <a:spLocks noGrp="1"/>
          </p:cNvSpPr>
          <p:nvPr>
            <p:ph type="title"/>
          </p:nvPr>
        </p:nvSpPr>
        <p:spPr>
          <a:xfrm>
            <a:off x="831850" y="1709739"/>
            <a:ext cx="10515600" cy="2494400"/>
          </a:xfrm>
          <a:noFill/>
        </p:spPr>
        <p:txBody>
          <a:bodyPr/>
          <a:lstStyle/>
          <a:p>
            <a:r>
              <a:rPr lang="ru-RU" dirty="0"/>
              <a:t>Классы</a:t>
            </a:r>
          </a:p>
        </p:txBody>
      </p:sp>
      <p:sp>
        <p:nvSpPr>
          <p:cNvPr id="5" name="Текст 4">
            <a:extLst>
              <a:ext uri="{FF2B5EF4-FFF2-40B4-BE49-F238E27FC236}">
                <a16:creationId xmlns:a16="http://schemas.microsoft.com/office/drawing/2014/main" id="{D1E44616-9689-E267-28BD-3495B0CDE13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34970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132A7-1900-CFDA-7FEF-599159325D01}"/>
              </a:ext>
            </a:extLst>
          </p:cNvPr>
          <p:cNvSpPr>
            <a:spLocks noGrp="1"/>
          </p:cNvSpPr>
          <p:nvPr>
            <p:ph type="title"/>
          </p:nvPr>
        </p:nvSpPr>
        <p:spPr>
          <a:xfrm>
            <a:off x="838200" y="166917"/>
            <a:ext cx="10515600" cy="1033415"/>
          </a:xfrm>
        </p:spPr>
        <p:txBody>
          <a:bodyPr>
            <a:normAutofit/>
          </a:bodyPr>
          <a:lstStyle/>
          <a:p>
            <a:r>
              <a:rPr lang="ru-RU" dirty="0"/>
              <a:t>Именование классов и пустые строки</a:t>
            </a:r>
          </a:p>
        </p:txBody>
      </p:sp>
      <p:sp>
        <p:nvSpPr>
          <p:cNvPr id="3" name="Объект 2">
            <a:extLst>
              <a:ext uri="{FF2B5EF4-FFF2-40B4-BE49-F238E27FC236}">
                <a16:creationId xmlns:a16="http://schemas.microsoft.com/office/drawing/2014/main" id="{EBCD7B6E-E3C5-7F2A-BC12-DE331A700CDF}"/>
              </a:ext>
            </a:extLst>
          </p:cNvPr>
          <p:cNvSpPr>
            <a:spLocks noGrp="1"/>
          </p:cNvSpPr>
          <p:nvPr>
            <p:ph idx="1"/>
          </p:nvPr>
        </p:nvSpPr>
        <p:spPr>
          <a:xfrm>
            <a:off x="838200" y="1103585"/>
            <a:ext cx="10515600" cy="2586495"/>
          </a:xfrm>
        </p:spPr>
        <p:txBody>
          <a:bodyPr>
            <a:noAutofit/>
          </a:bodyPr>
          <a:lstStyle/>
          <a:p>
            <a:pPr>
              <a:lnSpc>
                <a:spcPct val="100000"/>
              </a:lnSpc>
              <a:spcBef>
                <a:spcPts val="500"/>
              </a:spcBef>
            </a:pPr>
            <a:r>
              <a:rPr lang="ru-RU" sz="2000" dirty="0"/>
              <a:t>Имена классов должны следовать соглашению </a:t>
            </a:r>
            <a:r>
              <a:rPr lang="en" sz="2000" b="1" dirty="0"/>
              <a:t>CapWords</a:t>
            </a:r>
            <a:r>
              <a:rPr lang="en" sz="2000" dirty="0"/>
              <a:t>.</a:t>
            </a:r>
          </a:p>
          <a:p>
            <a:pPr>
              <a:lnSpc>
                <a:spcPct val="100000"/>
              </a:lnSpc>
              <a:spcBef>
                <a:spcPts val="500"/>
              </a:spcBef>
            </a:pPr>
            <a:r>
              <a:rPr lang="ru-RU" sz="2000" dirty="0"/>
              <a:t>Между объявлениями двух разных классов оставляются </a:t>
            </a:r>
            <a:r>
              <a:rPr lang="ru-RU" sz="2000" b="1" dirty="0"/>
              <a:t>минимум 2 пустые строки</a:t>
            </a:r>
          </a:p>
          <a:p>
            <a:pPr>
              <a:lnSpc>
                <a:spcPct val="100000"/>
              </a:lnSpc>
              <a:spcBef>
                <a:spcPts val="500"/>
              </a:spcBef>
            </a:pPr>
            <a:r>
              <a:rPr lang="ru-RU" sz="2000" dirty="0"/>
              <a:t>Вначале описания класса вставляется комментарий в формате </a:t>
            </a:r>
            <a:r>
              <a:rPr lang="en-US" sz="2000" b="1" dirty="0"/>
              <a:t>DocString</a:t>
            </a:r>
            <a:r>
              <a:rPr lang="en-US" sz="2000" dirty="0"/>
              <a:t> </a:t>
            </a:r>
            <a:r>
              <a:rPr lang="ru-RU" sz="2000" dirty="0"/>
              <a:t>либо классический </a:t>
            </a:r>
            <a:r>
              <a:rPr lang="ru-RU" sz="2000" b="1" dirty="0"/>
              <a:t>комментарий</a:t>
            </a:r>
            <a:endParaRPr lang="en-US" sz="2000" b="1" dirty="0"/>
          </a:p>
          <a:p>
            <a:pPr>
              <a:lnSpc>
                <a:spcPct val="100000"/>
              </a:lnSpc>
              <a:spcBef>
                <a:spcPts val="500"/>
              </a:spcBef>
            </a:pPr>
            <a:r>
              <a:rPr lang="ru-RU" sz="2000" dirty="0"/>
              <a:t>Так как </a:t>
            </a:r>
            <a:r>
              <a:rPr lang="ru-RU" sz="2000" b="1" dirty="0"/>
              <a:t>исключения являются классами</a:t>
            </a:r>
            <a:r>
              <a:rPr lang="ru-RU" sz="2000" dirty="0"/>
              <a:t>, к исключениям применяется стиль именования классов. Однако вы можете добавить </a:t>
            </a:r>
            <a:r>
              <a:rPr lang="en" sz="2000" dirty="0"/>
              <a:t>Error </a:t>
            </a:r>
            <a:r>
              <a:rPr lang="ru-RU" sz="2000" dirty="0"/>
              <a:t>в конце имени (если, конечно, исключение действительно является ошибкой).</a:t>
            </a:r>
          </a:p>
        </p:txBody>
      </p:sp>
      <p:sp>
        <p:nvSpPr>
          <p:cNvPr id="4" name="Объект 2">
            <a:extLst>
              <a:ext uri="{FF2B5EF4-FFF2-40B4-BE49-F238E27FC236}">
                <a16:creationId xmlns:a16="http://schemas.microsoft.com/office/drawing/2014/main" id="{0897C540-55C9-7D5C-9BD7-81BE2BE147C4}"/>
              </a:ext>
            </a:extLst>
          </p:cNvPr>
          <p:cNvSpPr txBox="1">
            <a:spLocks/>
          </p:cNvSpPr>
          <p:nvPr/>
        </p:nvSpPr>
        <p:spPr>
          <a:xfrm>
            <a:off x="838200" y="3690081"/>
            <a:ext cx="10515600" cy="3137635"/>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JSONDecodeError(</a:t>
            </a:r>
            <a:r>
              <a:rPr lang="en" sz="1800" b="1" noProof="1">
                <a:solidFill>
                  <a:srgbClr val="6D79DE"/>
                </a:solidFill>
                <a:effectLst/>
                <a:latin typeface="Consolas" panose="020B0609020204030204" pitchFamily="49" charset="0"/>
                <a:cs typeface="Consolas" panose="020B0609020204030204" pitchFamily="49" charset="0"/>
              </a:rPr>
              <a:t>ValueError</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"""Subclass of ValueError with the following additional properties: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msg: The unformatted error message</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doc: The JSON document being parsed</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colno: The column corresponding to pos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Superior class for all other classes</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MySuperClass():</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a:t>
            </a:r>
            <a:endParaRPr lang="en" sz="1800" noProof="1">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8382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5FB74-ADBB-FDCF-9A9A-E871C07B3C45}"/>
              </a:ext>
            </a:extLst>
          </p:cNvPr>
          <p:cNvSpPr>
            <a:spLocks noGrp="1"/>
          </p:cNvSpPr>
          <p:nvPr>
            <p:ph type="title"/>
          </p:nvPr>
        </p:nvSpPr>
        <p:spPr>
          <a:xfrm>
            <a:off x="838200" y="365126"/>
            <a:ext cx="10515600" cy="868764"/>
          </a:xfrm>
        </p:spPr>
        <p:txBody>
          <a:bodyPr>
            <a:normAutofit/>
          </a:bodyPr>
          <a:lstStyle/>
          <a:p>
            <a:r>
              <a:rPr lang="ru-RU" dirty="0"/>
              <a:t>Соглашения для имён аргументов методов</a:t>
            </a:r>
          </a:p>
        </p:txBody>
      </p:sp>
      <p:sp>
        <p:nvSpPr>
          <p:cNvPr id="3" name="Объект 2">
            <a:extLst>
              <a:ext uri="{FF2B5EF4-FFF2-40B4-BE49-F238E27FC236}">
                <a16:creationId xmlns:a16="http://schemas.microsoft.com/office/drawing/2014/main" id="{6727C911-27B6-0C3E-1FE1-59170823E1E4}"/>
              </a:ext>
            </a:extLst>
          </p:cNvPr>
          <p:cNvSpPr>
            <a:spLocks noGrp="1"/>
          </p:cNvSpPr>
          <p:nvPr>
            <p:ph idx="1"/>
          </p:nvPr>
        </p:nvSpPr>
        <p:spPr>
          <a:xfrm>
            <a:off x="838200" y="1362916"/>
            <a:ext cx="10515600" cy="2162482"/>
          </a:xfrm>
        </p:spPr>
        <p:txBody>
          <a:bodyPr>
            <a:normAutofit fontScale="70000" lnSpcReduction="20000"/>
          </a:bodyPr>
          <a:lstStyle/>
          <a:p>
            <a:pPr algn="l">
              <a:lnSpc>
                <a:spcPct val="120000"/>
              </a:lnSpc>
            </a:pPr>
            <a:r>
              <a:rPr lang="ru-RU" dirty="0"/>
              <a:t>Всегда используйте </a:t>
            </a:r>
            <a:r>
              <a:rPr lang="en" dirty="0">
                <a:latin typeface="Consolas" panose="020B0609020204030204" pitchFamily="49" charset="0"/>
                <a:cs typeface="Consolas" panose="020B0609020204030204" pitchFamily="49" charset="0"/>
              </a:rPr>
              <a:t>self</a:t>
            </a:r>
            <a:r>
              <a:rPr lang="en" dirty="0"/>
              <a:t> </a:t>
            </a:r>
            <a:r>
              <a:rPr lang="ru-RU" dirty="0"/>
              <a:t>в качестве первого аргумента метода экземпляра объекта.</a:t>
            </a:r>
          </a:p>
          <a:p>
            <a:pPr algn="l">
              <a:lnSpc>
                <a:spcPct val="120000"/>
              </a:lnSpc>
            </a:pPr>
            <a:r>
              <a:rPr lang="ru-RU" dirty="0"/>
              <a:t>Всегда используйте </a:t>
            </a:r>
            <a:r>
              <a:rPr lang="en" noProof="1">
                <a:latin typeface="Consolas" panose="020B0609020204030204" pitchFamily="49" charset="0"/>
                <a:cs typeface="Consolas" panose="020B0609020204030204" pitchFamily="49" charset="0"/>
              </a:rPr>
              <a:t>cls</a:t>
            </a:r>
            <a:r>
              <a:rPr lang="en" dirty="0"/>
              <a:t> </a:t>
            </a:r>
            <a:r>
              <a:rPr lang="ru-RU" dirty="0"/>
              <a:t>в качестве первого аргумента метода класса.</a:t>
            </a:r>
          </a:p>
          <a:p>
            <a:pPr algn="l">
              <a:lnSpc>
                <a:spcPct val="120000"/>
              </a:lnSpc>
            </a:pPr>
            <a:r>
              <a:rPr lang="ru-RU" dirty="0"/>
              <a:t>Если имя аргумента конфликтует с зарезервированным ключевым словом </a:t>
            </a:r>
            <a:r>
              <a:rPr lang="en" dirty="0"/>
              <a:t>python, </a:t>
            </a:r>
            <a:r>
              <a:rPr lang="ru-RU" dirty="0"/>
              <a:t>обычно лучше добавить в конец имени символ подчеркивания, чем исказить написание слова или использовать аббревиатуру. Таким образом, </a:t>
            </a:r>
            <a:r>
              <a:rPr lang="en" dirty="0">
                <a:latin typeface="Consolas" panose="020B0609020204030204" pitchFamily="49" charset="0"/>
                <a:cs typeface="Consolas" panose="020B0609020204030204" pitchFamily="49" charset="0"/>
              </a:rPr>
              <a:t>class_</a:t>
            </a:r>
            <a:r>
              <a:rPr lang="en" dirty="0"/>
              <a:t> </a:t>
            </a:r>
            <a:r>
              <a:rPr lang="ru-RU" dirty="0"/>
              <a:t>лучше, чем </a:t>
            </a:r>
            <a:r>
              <a:rPr lang="en" noProof="1">
                <a:latin typeface="Consolas" panose="020B0609020204030204" pitchFamily="49" charset="0"/>
                <a:cs typeface="Consolas" panose="020B0609020204030204" pitchFamily="49" charset="0"/>
              </a:rPr>
              <a:t>clss</a:t>
            </a:r>
            <a:r>
              <a:rPr lang="en" dirty="0"/>
              <a:t>.</a:t>
            </a:r>
          </a:p>
          <a:p>
            <a:pPr marL="0" indent="0">
              <a:buNone/>
            </a:pPr>
            <a:endParaRPr lang="ru-RU" dirty="0"/>
          </a:p>
        </p:txBody>
      </p:sp>
      <p:sp>
        <p:nvSpPr>
          <p:cNvPr id="4" name="Объект 2">
            <a:extLst>
              <a:ext uri="{FF2B5EF4-FFF2-40B4-BE49-F238E27FC236}">
                <a16:creationId xmlns:a16="http://schemas.microsoft.com/office/drawing/2014/main" id="{0374E19B-35AC-A6E1-58EF-92A92CE2771A}"/>
              </a:ext>
            </a:extLst>
          </p:cNvPr>
          <p:cNvSpPr txBox="1">
            <a:spLocks/>
          </p:cNvSpPr>
          <p:nvPr/>
        </p:nvSpPr>
        <p:spPr>
          <a:xfrm>
            <a:off x="838200" y="3550186"/>
            <a:ext cx="10515600" cy="128621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TokenList(</a:t>
            </a:r>
            <a:r>
              <a:rPr lang="en" sz="2000" b="1" noProof="1">
                <a:solidFill>
                  <a:srgbClr val="6D79DE"/>
                </a:solidFill>
                <a:effectLst/>
                <a:latin typeface="Consolas" panose="020B0609020204030204" pitchFamily="49" charset="0"/>
                <a:cs typeface="Consolas" panose="020B0609020204030204" pitchFamily="49" charset="0"/>
              </a:rPr>
              <a:t>list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pprint</a:t>
            </a:r>
            <a:r>
              <a:rPr lang="en" sz="2000" noProof="1">
                <a:effectLst/>
                <a:latin typeface="Consolas" panose="020B0609020204030204" pitchFamily="49" charset="0"/>
                <a:cs typeface="Consolas" panose="020B0609020204030204" pitchFamily="49" charset="0"/>
              </a:rPr>
              <a:t>( self,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.ppstr(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indent )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1393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C3363B-0184-ECBA-D334-980AFC8352B6}"/>
              </a:ext>
            </a:extLst>
          </p:cNvPr>
          <p:cNvSpPr>
            <a:spLocks noGrp="1"/>
          </p:cNvSpPr>
          <p:nvPr>
            <p:ph type="title"/>
          </p:nvPr>
        </p:nvSpPr>
        <p:spPr>
          <a:xfrm>
            <a:off x="831850" y="1709738"/>
            <a:ext cx="10515600" cy="2473379"/>
          </a:xfrm>
        </p:spPr>
        <p:txBody>
          <a:bodyPr/>
          <a:lstStyle/>
          <a:p>
            <a:r>
              <a:rPr lang="ru-RU" dirty="0"/>
              <a:t>Модули</a:t>
            </a:r>
          </a:p>
        </p:txBody>
      </p:sp>
      <p:sp>
        <p:nvSpPr>
          <p:cNvPr id="5" name="Текст 4">
            <a:extLst>
              <a:ext uri="{FF2B5EF4-FFF2-40B4-BE49-F238E27FC236}">
                <a16:creationId xmlns:a16="http://schemas.microsoft.com/office/drawing/2014/main" id="{77208BAC-D5DA-A2C3-DFDB-E2E32F86538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214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12348"/>
            <a:ext cx="10909852" cy="1400838"/>
          </a:xfrm>
        </p:spPr>
        <p:txBody>
          <a:bodyPr>
            <a:noAutofit/>
          </a:bodyPr>
          <a:lstStyle/>
          <a:p>
            <a:pPr algn="l"/>
            <a:r>
              <a:rPr lang="ru-RU" sz="3600" dirty="0"/>
              <a:t>Наименование модулей</a:t>
            </a:r>
            <a:r>
              <a:rPr lang="en-US" sz="3600" dirty="0"/>
              <a:t> / </a:t>
            </a:r>
            <a:r>
              <a:rPr lang="ru-RU" sz="3600" dirty="0"/>
              <a:t>пакетов</a:t>
            </a:r>
            <a:br>
              <a:rPr lang="ru-RU" sz="3600" dirty="0"/>
            </a:br>
            <a:r>
              <a:rPr lang="ru-RU" sz="3600" dirty="0"/>
              <a:t>Комментарии для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797269"/>
            <a:ext cx="10515600" cy="1860331"/>
          </a:xfrm>
        </p:spPr>
        <p:txBody>
          <a:bodyPr>
            <a:normAutofit fontScale="70000" lnSpcReduction="20000"/>
          </a:bodyPr>
          <a:lstStyle/>
          <a:p>
            <a:pPr marL="0" indent="0">
              <a:lnSpc>
                <a:spcPct val="120000"/>
              </a:lnSpc>
              <a:buNone/>
            </a:pPr>
            <a:r>
              <a:rPr lang="ru-RU" dirty="0"/>
              <a:t>Модули должны иметь короткие имена, написанные строчными буквами. В имени модуля можно использовать подчеркивания, если это улучшает читаемость. Пакеты </a:t>
            </a:r>
            <a:r>
              <a:rPr lang="en" dirty="0"/>
              <a:t>Python </a:t>
            </a:r>
            <a:r>
              <a:rPr lang="ru-RU" dirty="0"/>
              <a:t>также должны иметь короткие имена, написанные строчными буквами, хотя использование подчеркиваний не рекомендуется.</a:t>
            </a:r>
          </a:p>
          <a:p>
            <a:pPr marL="0" indent="0">
              <a:lnSpc>
                <a:spcPct val="120000"/>
              </a:lnSpc>
              <a:buNone/>
            </a:pPr>
            <a:r>
              <a:rPr lang="ru-RU" dirty="0"/>
              <a:t>Вначале модуля вставляется комментарий в формате </a:t>
            </a:r>
            <a:r>
              <a:rPr lang="en-US" dirty="0"/>
              <a:t>DocString:</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42987"/>
            <a:ext cx="10515600" cy="270266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i="1" noProof="1">
                <a:latin typeface="Consolas" panose="020B0609020204030204" pitchFamily="49" charset="0"/>
                <a:cs typeface="Consolas" panose="020B0609020204030204" pitchFamily="49" charset="0"/>
              </a:rPr>
              <a:t>settings.py:</a:t>
            </a:r>
            <a:endParaRPr lang="ru-RU" sz="1600" i="1" noProof="1">
              <a:effectLst/>
              <a:latin typeface="Consolas" panose="020B0609020204030204" pitchFamily="49" charset="0"/>
              <a:cs typeface="Consolas" panose="020B0609020204030204" pitchFamily="49" charset="0"/>
            </a:endParaRPr>
          </a:p>
          <a:p>
            <a:pPr marL="0" indent="0">
              <a:lnSpc>
                <a:spcPct val="100000"/>
              </a:lnSpc>
              <a:buNone/>
            </a:pPr>
            <a:r>
              <a:rPr lang="en" sz="1600" dirty="0">
                <a:effectLst/>
                <a:latin typeface="Consolas" panose="020B0609020204030204" pitchFamily="49" charset="0"/>
                <a:cs typeface="Consolas" panose="020B0609020204030204" pitchFamily="49" charset="0"/>
              </a:rPr>
              <a:t>"""</a:t>
            </a:r>
          </a:p>
          <a:p>
            <a:pPr marL="0" indent="0">
              <a:lnSpc>
                <a:spcPct val="100000"/>
              </a:lnSpc>
              <a:buNone/>
            </a:pPr>
            <a:r>
              <a:rPr lang="en" sz="1600" dirty="0">
                <a:effectLst/>
                <a:latin typeface="Consolas" panose="020B0609020204030204" pitchFamily="49" charset="0"/>
                <a:cs typeface="Consolas" panose="020B0609020204030204" pitchFamily="49" charset="0"/>
              </a:rPr>
              <a:t>This module loads environment variables using the python-</a:t>
            </a:r>
            <a:r>
              <a:rPr lang="en" sz="1600" dirty="0" err="1">
                <a:effectLst/>
                <a:latin typeface="Consolas" panose="020B0609020204030204" pitchFamily="49" charset="0"/>
                <a:cs typeface="Consolas" panose="020B0609020204030204" pitchFamily="49" charset="0"/>
              </a:rPr>
              <a:t>dotenv</a:t>
            </a:r>
            <a:r>
              <a:rPr lang="en" sz="1600" dirty="0">
                <a:effectLst/>
                <a:latin typeface="Consolas" panose="020B0609020204030204" pitchFamily="49" charset="0"/>
                <a:cs typeface="Consolas" panose="020B0609020204030204" pitchFamily="49" charset="0"/>
              </a:rPr>
              <a:t> module to set</a:t>
            </a:r>
            <a:br>
              <a:rPr lang="ru-RU" sz="1600" dirty="0">
                <a:effectLst/>
                <a:latin typeface="Consolas" panose="020B0609020204030204" pitchFamily="49" charset="0"/>
                <a:cs typeface="Consolas" panose="020B0609020204030204" pitchFamily="49" charset="0"/>
              </a:rPr>
            </a:br>
            <a:r>
              <a:rPr lang="en" sz="1600" dirty="0">
                <a:effectLst/>
                <a:latin typeface="Consolas" panose="020B0609020204030204" pitchFamily="49" charset="0"/>
                <a:cs typeface="Consolas" panose="020B0609020204030204" pitchFamily="49" charset="0"/>
              </a:rPr>
              <a:t>up configuration for Discord and Telegram bots. It retrieves the Discord bot secret,</a:t>
            </a:r>
          </a:p>
          <a:p>
            <a:pPr marL="0" indent="0">
              <a:lnSpc>
                <a:spcPct val="100000"/>
              </a:lnSpc>
              <a:buNone/>
            </a:pPr>
            <a:r>
              <a:rPr lang="en" sz="1600" dirty="0">
                <a:effectLst/>
                <a:latin typeface="Consolas" panose="020B0609020204030204" pitchFamily="49" charset="0"/>
                <a:cs typeface="Consolas" panose="020B0609020204030204" pitchFamily="49" charset="0"/>
              </a:rPr>
              <a:t>ImgBB API token, and Telegram bot token from environment variables and assigns them to</a:t>
            </a:r>
            <a:r>
              <a:rPr lang="ru-RU" sz="1600" dirty="0">
                <a:effectLst/>
                <a:latin typeface="Consolas" panose="020B0609020204030204" pitchFamily="49" charset="0"/>
                <a:cs typeface="Consolas" panose="020B0609020204030204" pitchFamily="49" charset="0"/>
              </a:rPr>
              <a:t> </a:t>
            </a:r>
            <a:r>
              <a:rPr lang="en" sz="1600" dirty="0">
                <a:effectLst/>
                <a:latin typeface="Consolas" panose="020B0609020204030204" pitchFamily="49" charset="0"/>
                <a:cs typeface="Consolas" panose="020B0609020204030204" pitchFamily="49" charset="0"/>
              </a:rPr>
              <a:t>corresponding constants.</a:t>
            </a:r>
          </a:p>
          <a:p>
            <a:pPr marL="0" indent="0">
              <a:lnSpc>
                <a:spcPct val="100000"/>
              </a:lnSpc>
              <a:buNone/>
            </a:pPr>
            <a:r>
              <a:rPr lang="en" sz="1600" dirty="0">
                <a:effectLst/>
                <a:latin typeface="Consolas" panose="020B0609020204030204" pitchFamily="49" charset="0"/>
                <a:cs typeface="Consolas" panose="020B0609020204030204" pitchFamily="49" charset="0"/>
              </a:rPr>
              <a:t>"""</a:t>
            </a:r>
            <a:endParaRPr lang="ru-RU" sz="1600" dirty="0">
              <a:effectLst/>
              <a:latin typeface="Consolas" panose="020B0609020204030204" pitchFamily="49" charset="0"/>
              <a:cs typeface="Consolas" panose="020B0609020204030204" pitchFamily="49" charset="0"/>
            </a:endParaRPr>
          </a:p>
          <a:p>
            <a:pPr marL="0" indent="0">
              <a:buNone/>
            </a:pP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solidFill>
                  <a:srgbClr val="000000"/>
                </a:solidFill>
                <a:effectLst/>
                <a:latin typeface="Consolas" panose="020B0609020204030204" pitchFamily="49" charset="0"/>
                <a:cs typeface="Consolas" panose="020B0609020204030204" pitchFamily="49" charset="0"/>
              </a:rPr>
              <a:t> os</a:t>
            </a:r>
            <a:endParaRPr lang="en" sz="1600" dirty="0">
              <a:solidFill>
                <a:srgbClr val="0C450D"/>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376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91398"/>
          </a:xfrm>
        </p:spPr>
        <p:txBody>
          <a:bodyPr>
            <a:noAutofit/>
          </a:bodyPr>
          <a:lstStyle/>
          <a:p>
            <a:r>
              <a:rPr lang="ru-RU" sz="3600" dirty="0"/>
              <a:t>Динамическая подгрузка</a:t>
            </a:r>
            <a:br>
              <a:rPr lang="en-US" sz="3600" dirty="0"/>
            </a:br>
            <a:r>
              <a:rPr lang="ru-RU" sz="3600" dirty="0"/>
              <a:t>тяжёлых опциональных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40"/>
            <a:ext cx="10515600" cy="1771597"/>
          </a:xfrm>
        </p:spPr>
        <p:txBody>
          <a:bodyPr>
            <a:normAutofit/>
          </a:bodyPr>
          <a:lstStyle/>
          <a:p>
            <a:pPr marL="0" indent="0">
              <a:lnSpc>
                <a:spcPct val="100000"/>
              </a:lnSpc>
              <a:buNone/>
            </a:pPr>
            <a:r>
              <a:rPr lang="ru-RU" sz="2000" dirty="0"/>
              <a:t>Если требуется использовать </a:t>
            </a:r>
            <a:r>
              <a:rPr lang="en-US" sz="2000" dirty="0"/>
              <a:t>«</a:t>
            </a:r>
            <a:r>
              <a:rPr lang="ru-RU" sz="2000" dirty="0"/>
              <a:t>тяжёлую</a:t>
            </a:r>
            <a:r>
              <a:rPr lang="en-US" sz="2000" dirty="0"/>
              <a:t>»</a:t>
            </a:r>
            <a:r>
              <a:rPr lang="ru-RU" sz="2000" dirty="0"/>
              <a:t> библиотеку или модуль (скажем, отъедающую </a:t>
            </a:r>
            <a:r>
              <a:rPr lang="en-US" sz="2000" dirty="0"/>
              <a:t>10</a:t>
            </a:r>
            <a:r>
              <a:rPr lang="ru-RU" sz="2000" dirty="0"/>
              <a:t> Мб памяти и более), при этом, необходимость в этой библиотеке возникает очень редко, при определённых условиях — лучше загружать такой модуль динамически, когда в нём возникает необходимость:</a:t>
            </a:r>
          </a:p>
          <a:p>
            <a:pPr marL="0" indent="0">
              <a:lnSpc>
                <a:spcPct val="10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Это тоже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стандарты кодирования как таковые</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24784"/>
            <a:ext cx="10515600" cy="1261383"/>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specific_condition:</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zlib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data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zlib.decompress( data_compressed, </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0208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sz="4000" dirty="0">
                <a:ea typeface="ＭＳ Ｐゴシック" charset="-128"/>
              </a:rPr>
              <a:t>Как объяснить важность соблюдения стиля ребёнку…</a:t>
            </a:r>
            <a:endParaRPr lang="en-US" altLang="en-US" sz="4000" dirty="0">
              <a:ea typeface="ＭＳ Ｐゴシック" charset="-128"/>
            </a:endParaRPr>
          </a:p>
        </p:txBody>
      </p:sp>
      <p:sp>
        <p:nvSpPr>
          <p:cNvPr id="39938" name="Content Placeholder 2"/>
          <p:cNvSpPr>
            <a:spLocks noGrp="1"/>
          </p:cNvSpPr>
          <p:nvPr>
            <p:ph idx="1"/>
          </p:nvPr>
        </p:nvSpPr>
        <p:spPr bwMode="auto">
          <a:xfrm>
            <a:off x="838200" y="1825625"/>
            <a:ext cx="7444563"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p>
            <a:pPr marL="0" indent="0">
              <a:lnSpc>
                <a:spcPct val="110000"/>
              </a:lnSpc>
              <a:buNone/>
            </a:pPr>
            <a:r>
              <a:rPr lang="ru-RU" altLang="en-US" dirty="0">
                <a:ea typeface="ＭＳ Ｐゴシック" charset="-128"/>
              </a:rPr>
              <a:t>Написать понятный чистый код:</a:t>
            </a:r>
          </a:p>
          <a:p>
            <a:pPr>
              <a:lnSpc>
                <a:spcPct val="110000"/>
              </a:lnSpc>
            </a:pPr>
            <a:r>
              <a:rPr lang="ru-RU" altLang="en-US" dirty="0">
                <a:ea typeface="ＭＳ Ｐゴシック" charset="-128"/>
              </a:rPr>
              <a:t>Всё равно, что убрать за собой мусор после пикника на природе;</a:t>
            </a:r>
            <a:endParaRPr lang="en-US" altLang="en-US" dirty="0">
              <a:ea typeface="ＭＳ Ｐゴシック" charset="-128"/>
            </a:endParaRPr>
          </a:p>
          <a:p>
            <a:pPr>
              <a:lnSpc>
                <a:spcPct val="110000"/>
              </a:lnSpc>
            </a:pPr>
            <a:r>
              <a:rPr lang="ru-RU" altLang="en-US" dirty="0">
                <a:ea typeface="ＭＳ Ｐゴシック" charset="-128"/>
              </a:rPr>
              <a:t>Всё равно, что помыть за собой посуду</a:t>
            </a:r>
            <a:endParaRPr lang="en-US" altLang="en-US" dirty="0">
              <a:ea typeface="ＭＳ Ｐゴシック" charset="-128"/>
            </a:endParaRPr>
          </a:p>
          <a:p>
            <a:pPr>
              <a:lnSpc>
                <a:spcPct val="110000"/>
              </a:lnSpc>
            </a:pPr>
            <a:r>
              <a:rPr lang="ru-RU" altLang="en-US" dirty="0">
                <a:ea typeface="ＭＳ Ｐゴシック" charset="-128"/>
              </a:rPr>
              <a:t>Это все равно, что смыть за собой после того, как вы закончили пользоваться унитазом</a:t>
            </a:r>
            <a:r>
              <a:rPr lang="en-US" altLang="en-US" dirty="0">
                <a:ea typeface="ＭＳ Ｐゴシック" charset="-128"/>
              </a:rPr>
              <a:t>;</a:t>
            </a:r>
            <a:endParaRPr lang="ru-RU" altLang="en-US" dirty="0">
              <a:ea typeface="ＭＳ Ｐゴシック" charset="-128"/>
            </a:endParaRPr>
          </a:p>
          <a:p>
            <a:pPr marL="0" indent="0">
              <a:lnSpc>
                <a:spcPct val="110000"/>
              </a:lnSpc>
              <a:spcBef>
                <a:spcPts val="1500"/>
              </a:spcBef>
              <a:buNone/>
            </a:pPr>
            <a:r>
              <a:rPr lang="ru-RU" altLang="en-US" dirty="0">
                <a:ea typeface="ＭＳ Ｐゴシック" charset="-128"/>
              </a:rPr>
              <a:t>Это делает жизнь приятнее / легче для человека, который придет после вас, даже для вас самих.</a:t>
            </a:r>
            <a:endParaRPr lang="en-US" altLang="en-US" dirty="0">
              <a:ea typeface="ＭＳ Ｐゴシック" charset="-128"/>
            </a:endParaRPr>
          </a:p>
        </p:txBody>
      </p:sp>
      <p:pic>
        <p:nvPicPr>
          <p:cNvPr id="3" name="Рисунок 2">
            <a:extLst>
              <a:ext uri="{FF2B5EF4-FFF2-40B4-BE49-F238E27FC236}">
                <a16:creationId xmlns:a16="http://schemas.microsoft.com/office/drawing/2014/main" id="{0F2E9DB5-6C1E-DB18-029C-A076B2C1D755}"/>
              </a:ext>
            </a:extLst>
          </p:cNvPr>
          <p:cNvPicPr>
            <a:picLocks noChangeAspect="1"/>
          </p:cNvPicPr>
          <p:nvPr/>
        </p:nvPicPr>
        <p:blipFill rotWithShape="1">
          <a:blip r:embed="rId3"/>
          <a:srcRect l="20576"/>
          <a:stretch/>
        </p:blipFill>
        <p:spPr>
          <a:xfrm>
            <a:off x="8403771" y="1985081"/>
            <a:ext cx="3788229" cy="3623783"/>
          </a:xfrm>
          <a:prstGeom prst="rect">
            <a:avLst/>
          </a:prstGeom>
        </p:spPr>
      </p:pic>
    </p:spTree>
    <p:extLst>
      <p:ext uri="{BB962C8B-B14F-4D97-AF65-F5344CB8AC3E}">
        <p14:creationId xmlns:p14="http://schemas.microsoft.com/office/powerpoint/2010/main" val="911598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515600" cy="1038118"/>
          </a:xfrm>
        </p:spPr>
        <p:txBody>
          <a:bodyPr>
            <a:noAutofit/>
          </a:bodyPr>
          <a:lstStyle/>
          <a:p>
            <a:r>
              <a:rPr lang="ru-RU" sz="3600" dirty="0"/>
              <a:t>Не стоит злоупотреблять импортированием</a:t>
            </a:r>
            <a:br>
              <a:rPr lang="en-US" sz="3600" dirty="0"/>
            </a:br>
            <a:r>
              <a:rPr lang="ru-RU" sz="3600" dirty="0"/>
              <a:t>всего </a:t>
            </a:r>
            <a:r>
              <a:rPr lang="en-US" sz="3600" dirty="0"/>
              <a:t>(*)</a:t>
            </a:r>
            <a:r>
              <a:rPr lang="ru-RU" sz="3600" dirty="0"/>
              <a:t> из модуля</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46399"/>
          </a:xfrm>
        </p:spPr>
        <p:txBody>
          <a:bodyPr>
            <a:normAutofit fontScale="70000" lnSpcReduction="20000"/>
          </a:bodyPr>
          <a:lstStyle/>
          <a:p>
            <a:pPr marL="0" indent="0">
              <a:lnSpc>
                <a:spcPct val="120000"/>
              </a:lnSpc>
              <a:buNone/>
            </a:pPr>
            <a:r>
              <a:rPr lang="ru-RU" dirty="0"/>
              <a:t>Не рекомендуется импортировать всё подряд из модуля</a:t>
            </a:r>
            <a:br>
              <a:rPr lang="en-US" dirty="0"/>
            </a:br>
            <a:r>
              <a:rPr lang="ru-RU" dirty="0"/>
              <a:t>(</a:t>
            </a:r>
            <a:r>
              <a:rPr lang="en-US" noProof="1">
                <a:latin typeface="Consolas" panose="020B0609020204030204" pitchFamily="49" charset="0"/>
                <a:cs typeface="Consolas" panose="020B0609020204030204" pitchFamily="49" charset="0"/>
              </a:rPr>
              <a:t>from modulename import *</a:t>
            </a:r>
            <a:r>
              <a:rPr lang="ru-RU" dirty="0"/>
              <a:t>), если вам требуются только отдельные компоненты.</a:t>
            </a:r>
          </a:p>
          <a:p>
            <a:pPr marL="0" indent="0">
              <a:lnSpc>
                <a:spcPct val="120000"/>
              </a:lnSpc>
              <a:buNone/>
            </a:pPr>
            <a:r>
              <a:rPr lang="ru-RU" dirty="0"/>
              <a:t>Это</a:t>
            </a:r>
            <a:r>
              <a:rPr lang="en-US" dirty="0"/>
              <a:t>:</a:t>
            </a:r>
          </a:p>
          <a:p>
            <a:pPr>
              <a:lnSpc>
                <a:spcPct val="120000"/>
              </a:lnSpc>
              <a:spcBef>
                <a:spcPts val="700"/>
              </a:spcBef>
            </a:pPr>
            <a:r>
              <a:rPr lang="ru-RU" dirty="0"/>
              <a:t>Усложняет определение списка зависимостей и дальнейший рефакторинг кода.</a:t>
            </a:r>
            <a:endParaRPr lang="en-US" dirty="0"/>
          </a:p>
          <a:p>
            <a:pPr>
              <a:lnSpc>
                <a:spcPct val="120000"/>
              </a:lnSpc>
              <a:spcBef>
                <a:spcPts val="700"/>
              </a:spcBef>
            </a:pPr>
            <a:r>
              <a:rPr lang="ru-RU" dirty="0"/>
              <a:t>Снижает скорость загрузки и увеличивает объём требуемой памяти.</a:t>
            </a:r>
          </a:p>
          <a:p>
            <a:pPr>
              <a:lnSpc>
                <a:spcPct val="120000"/>
              </a:lnSpc>
              <a:spcBef>
                <a:spcPts val="700"/>
              </a:spcBef>
            </a:pPr>
            <a:r>
              <a:rPr lang="ru-RU" dirty="0"/>
              <a:t>Источник потенциальных коллизий (конфликтов импортированных имён с именами, определёнными внутри вашего модуля).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204138"/>
            <a:ext cx="10515600" cy="2388125"/>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date</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p>
        </p:txBody>
      </p:sp>
    </p:spTree>
    <p:extLst>
      <p:ext uri="{BB962C8B-B14F-4D97-AF65-F5344CB8AC3E}">
        <p14:creationId xmlns:p14="http://schemas.microsoft.com/office/powerpoint/2010/main" val="3017526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4F57EB5-A4E6-38C9-22B3-65F5AEC5C339}"/>
              </a:ext>
            </a:extLst>
          </p:cNvPr>
          <p:cNvSpPr>
            <a:spLocks noGrp="1"/>
          </p:cNvSpPr>
          <p:nvPr>
            <p:ph type="title"/>
          </p:nvPr>
        </p:nvSpPr>
        <p:spPr/>
        <p:txBody>
          <a:bodyPr/>
          <a:lstStyle/>
          <a:p>
            <a:r>
              <a:rPr lang="ru-RU" dirty="0"/>
              <a:t>Безопасность и</a:t>
            </a:r>
            <a:br>
              <a:rPr lang="en-US" dirty="0"/>
            </a:br>
            <a:r>
              <a:rPr lang="ru-RU" dirty="0"/>
              <a:t>надёжность кода</a:t>
            </a:r>
          </a:p>
        </p:txBody>
      </p:sp>
      <p:sp>
        <p:nvSpPr>
          <p:cNvPr id="5" name="Текст 4">
            <a:extLst>
              <a:ext uri="{FF2B5EF4-FFF2-40B4-BE49-F238E27FC236}">
                <a16:creationId xmlns:a16="http://schemas.microsoft.com/office/drawing/2014/main" id="{D5882C13-69D5-C1EF-2773-4B6420045F1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5726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33635"/>
            <a:ext cx="10909852" cy="843524"/>
          </a:xfrm>
        </p:spPr>
        <p:txBody>
          <a:bodyPr>
            <a:noAutofit/>
          </a:bodyPr>
          <a:lstStyle/>
          <a:p>
            <a:pPr algn="l"/>
            <a:r>
              <a:rPr lang="ru-RU" sz="3600" dirty="0"/>
              <a:t>Осторожное использование вызовов внешних команд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7669"/>
            <a:ext cx="10515600" cy="3263610"/>
          </a:xfrm>
        </p:spPr>
        <p:txBody>
          <a:bodyPr>
            <a:normAutofit/>
          </a:bodyPr>
          <a:lstStyle/>
          <a:p>
            <a:pPr marL="0" indent="0" algn="l">
              <a:lnSpc>
                <a:spcPct val="120000"/>
              </a:lnSpc>
              <a:buNone/>
            </a:pPr>
            <a:r>
              <a:rPr lang="ru-RU" sz="2000" dirty="0"/>
              <a:t>Прямое использование внешних вызовов команд (через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и</a:t>
            </a:r>
            <a:r>
              <a:rPr lang="en-US" sz="2000" dirty="0"/>
              <a:t> </a:t>
            </a:r>
            <a:r>
              <a:rPr lang="ru-RU" sz="2000" dirty="0"/>
              <a:t>т.п.)  только в особых случаях</a:t>
            </a:r>
            <a:r>
              <a:rPr lang="en-US" sz="2000" dirty="0"/>
              <a:t>.</a:t>
            </a:r>
            <a:r>
              <a:rPr lang="ru-RU" sz="2000" dirty="0"/>
              <a:t> </a:t>
            </a:r>
            <a:endParaRPr lang="en-US" sz="2000" dirty="0"/>
          </a:p>
          <a:p>
            <a:pPr marL="0" indent="0" algn="l">
              <a:lnSpc>
                <a:spcPct val="120000"/>
              </a:lnSpc>
              <a:buNone/>
            </a:pPr>
            <a:r>
              <a:rPr lang="ru-RU" sz="2000" dirty="0"/>
              <a:t>Если командная строка формируется внутри кода, необходимо быть абсолютно </a:t>
            </a:r>
            <a:r>
              <a:rPr lang="ru-RU" sz="2000" b="1" dirty="0"/>
              <a:t>уверенным, что в</a:t>
            </a:r>
            <a:r>
              <a:rPr lang="ru-RU" sz="2000" dirty="0"/>
              <a:t> </a:t>
            </a:r>
            <a:r>
              <a:rPr lang="ru-RU" sz="2000" b="1" dirty="0"/>
              <a:t>командную строку не могут попасть входные </a:t>
            </a:r>
            <a:r>
              <a:rPr lang="ru-RU" sz="2000" dirty="0"/>
              <a:t>переменные и </a:t>
            </a:r>
            <a:r>
              <a:rPr lang="ru-RU" sz="2000" b="1" dirty="0"/>
              <a:t>параметры </a:t>
            </a:r>
            <a:r>
              <a:rPr lang="en" sz="2000" b="1" dirty="0"/>
              <a:t>HTTP-</a:t>
            </a:r>
            <a:r>
              <a:rPr lang="ru-RU" sz="2000" b="1" dirty="0"/>
              <a:t>запроса</a:t>
            </a:r>
            <a:r>
              <a:rPr lang="ru-RU" sz="2000" dirty="0"/>
              <a:t>.</a:t>
            </a:r>
          </a:p>
          <a:p>
            <a:pPr marL="0" indent="0" algn="l">
              <a:lnSpc>
                <a:spcPct val="120000"/>
              </a:lnSpc>
              <a:buNone/>
            </a:pPr>
            <a:r>
              <a:rPr lang="ru-RU" sz="2000" dirty="0"/>
              <a:t>Кроме того, </a:t>
            </a:r>
            <a:r>
              <a:rPr lang="ru-RU" sz="2000" b="1" dirty="0"/>
              <a:t>не использовать</a:t>
            </a:r>
            <a:r>
              <a:rPr lang="ru-RU" sz="2000" dirty="0"/>
              <a:t>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 и аналоги </a:t>
            </a:r>
            <a:r>
              <a:rPr lang="ru-RU" sz="2000" b="1" dirty="0"/>
              <a:t>в коде контроллеров</a:t>
            </a:r>
            <a:r>
              <a:rPr lang="en-US" sz="2000" dirty="0"/>
              <a:t> web-</a:t>
            </a:r>
            <a:r>
              <a:rPr lang="ru-RU" sz="2000" dirty="0"/>
              <a:t>приложения.</a:t>
            </a:r>
            <a:br>
              <a:rPr lang="ru-RU" sz="2000" dirty="0"/>
            </a:br>
            <a:r>
              <a:rPr lang="ru-RU" sz="2000" dirty="0"/>
              <a:t>Эти вызовы могут быть сосредоточены </a:t>
            </a:r>
            <a:r>
              <a:rPr lang="ru-RU" sz="2000" b="1" dirty="0"/>
              <a:t>только в коде ядра системы</a:t>
            </a:r>
            <a:r>
              <a:rPr lang="ru-RU" sz="2000" dirty="0"/>
              <a:t> и соответствующие функции обязательно должны быть </a:t>
            </a:r>
            <a:r>
              <a:rPr lang="ru-RU" sz="2000" b="1" dirty="0"/>
              <a:t>покрыты тестами</a:t>
            </a:r>
            <a:r>
              <a:rPr lang="ru-RU" sz="2000" dirty="0"/>
              <a:t> (проверяющими невозможность использования эксплойтов).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82809"/>
            <a:ext cx="10515600" cy="2249215"/>
          </a:xfrm>
          <a:prstGeom prst="rect">
            <a:avLst/>
          </a:prstGeom>
          <a:solidFill>
            <a:schemeClr val="accent3">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os</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secure_echo</a:t>
            </a:r>
            <a:r>
              <a:rPr lang="en" sz="2000" noProof="1">
                <a:effectLst/>
                <a:latin typeface="Consolas" panose="020B0609020204030204" pitchFamily="49" charset="0"/>
                <a:cs typeface="Consolas" panose="020B0609020204030204" pitchFamily="49" charset="0"/>
              </a:rPr>
              <a:t>(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not</a:t>
            </a:r>
            <a:r>
              <a:rPr lang="en" sz="2000" noProof="1">
                <a:effectLst/>
                <a:latin typeface="Consolas" panose="020B0609020204030204" pitchFamily="49" charset="0"/>
                <a:cs typeface="Consolas" panose="020B0609020204030204" pitchFamily="49" charset="0"/>
              </a:rPr>
              <a:t> message_is_secure(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a:t>
            </a:r>
            <a:r>
              <a:rPr lang="ru-RU" sz="2000" noProof="1">
                <a:solidFill>
                  <a:srgbClr val="0000CD"/>
                </a:solidFill>
                <a:effectLst/>
                <a:latin typeface="Consolas" panose="020B0609020204030204" pitchFamily="49" charset="0"/>
                <a:cs typeface="Consolas" panose="020B0609020204030204" pitchFamily="49" charset="0"/>
              </a:rPr>
              <a:t>N</a:t>
            </a:r>
            <a:r>
              <a:rPr lang="en-US" sz="2000" noProof="1">
                <a:solidFill>
                  <a:srgbClr val="0000CD"/>
                </a:solidFill>
                <a:effectLst/>
                <a:latin typeface="Consolas" panose="020B0609020204030204" pitchFamily="49" charset="0"/>
                <a:cs typeface="Consolas" panose="020B0609020204030204" pitchFamily="49" charset="0"/>
              </a:rPr>
              <a:t>one</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066FF"/>
                </a:solidFill>
                <a:effectLst/>
                <a:latin typeface="Consolas" panose="020B0609020204030204" pitchFamily="49" charset="0"/>
                <a:cs typeface="Consolas" panose="020B0609020204030204" pitchFamily="49" charset="0"/>
              </a:rPr>
              <a:t># Then you can use it</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os.system(f</a:t>
            </a:r>
            <a:r>
              <a:rPr lang="en" sz="2000" noProof="1">
                <a:solidFill>
                  <a:srgbClr val="036A07"/>
                </a:solidFill>
                <a:effectLst/>
                <a:latin typeface="Consolas" panose="020B0609020204030204" pitchFamily="49" charset="0"/>
                <a:cs typeface="Consolas" panose="020B0609020204030204" pitchFamily="49" charset="0"/>
              </a:rPr>
              <a:t>"echo </a:t>
            </a:r>
            <a:r>
              <a:rPr lang="en" sz="2000" b="1" noProof="1">
                <a:solidFill>
                  <a:srgbClr val="C5060B"/>
                </a:solidFill>
                <a:effectLst/>
                <a:latin typeface="Consolas" panose="020B0609020204030204" pitchFamily="49" charset="0"/>
                <a:cs typeface="Consolas" panose="020B0609020204030204" pitchFamily="49" charset="0"/>
              </a:rPr>
              <a:t>{message}</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79118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 sz="4000" dirty="0"/>
              <a:t>Die often, die earlier</a:t>
            </a:r>
            <a:endParaRPr lang="ru-RU"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968721"/>
            <a:ext cx="10515600" cy="3423784"/>
          </a:xfrm>
        </p:spPr>
        <p:txBody>
          <a:bodyPr>
            <a:normAutofit fontScale="92500"/>
          </a:bodyPr>
          <a:lstStyle/>
          <a:p>
            <a:pPr>
              <a:lnSpc>
                <a:spcPct val="100000"/>
              </a:lnSpc>
            </a:pPr>
            <a:r>
              <a:rPr lang="ru-RU" sz="2000" dirty="0"/>
              <a:t>При возникновении ошибки код должен выдавать исключение и </a:t>
            </a:r>
            <a:r>
              <a:rPr lang="ru-RU" sz="2000" b="1" dirty="0"/>
              <a:t>падать как можно раньше</a:t>
            </a:r>
            <a:r>
              <a:rPr lang="ru-RU" sz="2000" dirty="0"/>
              <a:t>.</a:t>
            </a:r>
          </a:p>
          <a:p>
            <a:pPr>
              <a:lnSpc>
                <a:spcPct val="100000"/>
              </a:lnSpc>
            </a:pPr>
            <a:r>
              <a:rPr lang="ru-RU" sz="2000" dirty="0"/>
              <a:t>Исключения должны логироваться (+ сообщение разработчикам) и оперативно исправляться.</a:t>
            </a:r>
          </a:p>
          <a:p>
            <a:pPr marL="0" indent="0" algn="l">
              <a:lnSpc>
                <a:spcPct val="100000"/>
              </a:lnSpc>
              <a:buNone/>
            </a:pPr>
            <a:r>
              <a:rPr lang="ru-RU" sz="2000" dirty="0"/>
              <a:t>Не нужно маскировать ошибку и продолжать выполнение. Ошибка, скорее всего, означает некорректные данные, а значит — неопределённое дальнейшее поведение.</a:t>
            </a:r>
          </a:p>
          <a:p>
            <a:pPr marL="0" indent="0" algn="l">
              <a:lnSpc>
                <a:spcPct val="100000"/>
              </a:lnSpc>
              <a:buNone/>
            </a:pPr>
            <a:r>
              <a:rPr lang="ru-RU" sz="2000" dirty="0"/>
              <a:t>Там, где есть серьёзные причины не падать, должна быть не маскировка, а полная обработка ошибки. Дальнейшее поведение кода при ошибке должно быть полностью продумано и определено (т. е. ошибка в этом месте уже не считается багом). Такая логика обычно сложнее, чем исправление причины ошибки, поэтому её введение должно быть обосновано (например, наличием внешних событий, которые мы не контролируем, или высокой критичностью функционала).</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92505"/>
            <a:ext cx="10515600" cy="149677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000000"/>
                </a:solidFill>
                <a:effectLst/>
                <a:latin typeface="Consolas" panose="020B0609020204030204" pitchFamily="49" charset="0"/>
                <a:cs typeface="Consolas" panose="020B0609020204030204" pitchFamily="49" charset="0"/>
              </a:rPr>
              <a:t>x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CD"/>
                </a:solidFill>
                <a:effectLst/>
                <a:latin typeface="Consolas" panose="020B0609020204030204" pitchFamily="49" charset="0"/>
                <a:cs typeface="Consolas" panose="020B0609020204030204" pitchFamily="49" charset="0"/>
              </a:rPr>
              <a:t>1</a:t>
            </a:r>
            <a:br>
              <a:rPr lang="en" sz="2000" dirty="0">
                <a:solidFill>
                  <a:srgbClr val="000000"/>
                </a:solidFill>
                <a:effectLst/>
                <a:latin typeface="Consolas" panose="020B0609020204030204" pitchFamily="49" charset="0"/>
                <a:cs typeface="Consolas" panose="020B0609020204030204" pitchFamily="49" charset="0"/>
              </a:rPr>
            </a:br>
            <a:br>
              <a:rPr lang="en" sz="2000" dirty="0">
                <a:solidFill>
                  <a:srgbClr val="000000"/>
                </a:solidFill>
                <a:effectLst/>
                <a:latin typeface="Consolas" panose="020B0609020204030204" pitchFamily="49" charset="0"/>
                <a:cs typeface="Consolas" panose="020B0609020204030204" pitchFamily="49" charset="0"/>
              </a:rPr>
            </a:br>
            <a:r>
              <a:rPr lang="en" sz="2000" b="1" dirty="0">
                <a:solidFill>
                  <a:srgbClr val="0000FF"/>
                </a:solidFill>
                <a:effectLst/>
                <a:latin typeface="Consolas" panose="020B0609020204030204" pitchFamily="49" charset="0"/>
                <a:cs typeface="Consolas" panose="020B0609020204030204" pitchFamily="49" charset="0"/>
              </a:rPr>
              <a:t>if</a:t>
            </a:r>
            <a:r>
              <a:rPr lang="en" sz="2000" dirty="0">
                <a:solidFill>
                  <a:srgbClr val="000000"/>
                </a:solidFill>
                <a:effectLst/>
                <a:latin typeface="Consolas" panose="020B0609020204030204" pitchFamily="49" charset="0"/>
                <a:cs typeface="Consolas" panose="020B0609020204030204" pitchFamily="49" charset="0"/>
              </a:rPr>
              <a:t> x </a:t>
            </a:r>
            <a:r>
              <a:rPr lang="en" sz="2000" b="1" dirty="0">
                <a:solidFill>
                  <a:srgbClr val="0000FF"/>
                </a:solidFill>
                <a:effectLst/>
                <a:latin typeface="Consolas" panose="020B0609020204030204" pitchFamily="49" charset="0"/>
                <a:cs typeface="Consolas" panose="020B0609020204030204" pitchFamily="49" charset="0"/>
              </a:rPr>
              <a:t>&lt;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0000CD"/>
                </a:solidFill>
                <a:effectLst/>
                <a:latin typeface="Consolas" panose="020B0609020204030204" pitchFamily="49" charset="0"/>
                <a:cs typeface="Consolas" panose="020B0609020204030204" pitchFamily="49" charset="0"/>
              </a:rPr>
              <a:t>0</a:t>
            </a:r>
            <a:r>
              <a:rPr lang="en" sz="2000" dirty="0">
                <a:solidFill>
                  <a:srgbClr val="000000"/>
                </a:solidFill>
                <a:effectLst/>
                <a:latin typeface="Consolas" panose="020B0609020204030204" pitchFamily="49" charset="0"/>
                <a:cs typeface="Consolas" panose="020B0609020204030204" pitchFamily="49" charset="0"/>
              </a:rPr>
              <a: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raise</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6D79DE"/>
                </a:solidFill>
                <a:effectLst/>
                <a:latin typeface="Consolas" panose="020B0609020204030204" pitchFamily="49" charset="0"/>
                <a:cs typeface="Consolas" panose="020B0609020204030204" pitchFamily="49" charset="0"/>
              </a:rPr>
              <a:t>Exception</a:t>
            </a:r>
            <a:r>
              <a:rPr lang="en" sz="2000" dirty="0">
                <a:solidFill>
                  <a:srgbClr val="000000"/>
                </a:solidFill>
                <a:effectLst/>
                <a:latin typeface="Consolas" panose="020B0609020204030204" pitchFamily="49" charset="0"/>
                <a:cs typeface="Consolas" panose="020B0609020204030204" pitchFamily="49" charset="0"/>
              </a:rPr>
              <a:t>(</a:t>
            </a:r>
            <a:r>
              <a:rPr lang="en" sz="2000" dirty="0">
                <a:solidFill>
                  <a:srgbClr val="036A07"/>
                </a:solidFill>
                <a:effectLst/>
                <a:latin typeface="Consolas" panose="020B0609020204030204" pitchFamily="49" charset="0"/>
                <a:cs typeface="Consolas" panose="020B0609020204030204" pitchFamily="49" charset="0"/>
              </a:rPr>
              <a:t>"Sorry, no numbers below zero"</a:t>
            </a:r>
            <a:r>
              <a:rPr lang="en" sz="2000" dirty="0">
                <a:solidFill>
                  <a:srgbClr val="000000"/>
                </a:solidFill>
                <a:effectLst/>
                <a:latin typeface="Consolas" panose="020B0609020204030204" pitchFamily="49" charset="0"/>
                <a:cs typeface="Consolas" panose="020B0609020204030204" pitchFamily="49" charset="0"/>
              </a:rPr>
              <a:t>)</a:t>
            </a:r>
            <a:endParaRPr lang="en" sz="20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8457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18971"/>
          </a:xfrm>
        </p:spPr>
        <p:txBody>
          <a:bodyPr>
            <a:noAutofit/>
          </a:bodyPr>
          <a:lstStyle/>
          <a:p>
            <a:pPr algn="l"/>
            <a:r>
              <a:rPr lang="ru-RU" sz="3600" b="1" dirty="0"/>
              <a:t>Безопасность кода при работе с БД</a:t>
            </a:r>
            <a:r>
              <a:rPr lang="en-US" sz="3600" dirty="0"/>
              <a:t> /</a:t>
            </a:r>
            <a:br>
              <a:rPr lang="en-US" sz="3600" dirty="0"/>
            </a:br>
            <a:r>
              <a:rPr lang="ru-RU" sz="3600" dirty="0"/>
              <a:t>Недопущение возможностей для </a:t>
            </a:r>
            <a:r>
              <a:rPr lang="en" sz="3600" dirty="0"/>
              <a:t>SQL-injections</a:t>
            </a:r>
            <a:endParaRPr lang="ru-RU" sz="36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79010" y="1792702"/>
            <a:ext cx="10515600" cy="1018972"/>
          </a:xfrm>
        </p:spPr>
        <p:txBody>
          <a:bodyPr>
            <a:normAutofit/>
          </a:bodyPr>
          <a:lstStyle/>
          <a:p>
            <a:pPr marL="0" indent="0">
              <a:lnSpc>
                <a:spcPct val="120000"/>
              </a:lnSpc>
              <a:buNone/>
            </a:pPr>
            <a:r>
              <a:rPr lang="ru-RU" sz="2000" dirty="0"/>
              <a:t>Подстановка данных в </a:t>
            </a:r>
            <a:r>
              <a:rPr lang="en" sz="2000" dirty="0"/>
              <a:t>SQL-</a:t>
            </a:r>
            <a:r>
              <a:rPr lang="ru-RU" sz="2000" dirty="0"/>
              <a:t>запросы ТОЛЬКО через </a:t>
            </a:r>
            <a:r>
              <a:rPr lang="en" sz="2000" dirty="0"/>
              <a:t>placeholders (“</a:t>
            </a:r>
            <a:r>
              <a:rPr lang="en" sz="2000" dirty="0">
                <a:latin typeface="Consolas" panose="020B0609020204030204" pitchFamily="49" charset="0"/>
                <a:cs typeface="Consolas" panose="020B0609020204030204" pitchFamily="49" charset="0"/>
              </a:rPr>
              <a:t>%s</a:t>
            </a:r>
            <a:r>
              <a:rPr lang="en" sz="2000" dirty="0"/>
              <a:t>”)</a:t>
            </a:r>
            <a:r>
              <a:rPr lang="ru-RU" sz="2000" dirty="0"/>
              <a:t> через методы драйвера БД</a:t>
            </a:r>
            <a:r>
              <a:rPr lang="en" sz="2000" dirty="0"/>
              <a:t>, </a:t>
            </a:r>
            <a:r>
              <a:rPr lang="ru-RU" sz="2000" dirty="0"/>
              <a:t>а</a:t>
            </a:r>
            <a:r>
              <a:rPr lang="en" sz="2000" dirty="0"/>
              <a:t> </a:t>
            </a:r>
            <a:r>
              <a:rPr lang="ru-RU" sz="2000" dirty="0"/>
              <a:t>никак не напрямую</a:t>
            </a:r>
            <a:r>
              <a:rPr lang="en-US" sz="2000" dirty="0"/>
              <a:t> (“</a:t>
            </a:r>
            <a:r>
              <a:rPr lang="en-US" sz="2000" noProof="1">
                <a:latin typeface="Consolas" panose="020B0609020204030204" pitchFamily="49" charset="0"/>
                <a:cs typeface="Consolas" panose="020B0609020204030204" pitchFamily="49" charset="0"/>
              </a:rPr>
              <a:t>{varname}</a:t>
            </a:r>
            <a:r>
              <a:rPr lang="en-US" sz="2000" dirty="0"/>
              <a:t>”)</a:t>
            </a:r>
            <a:r>
              <a:rPr lang="ru-RU" sz="2000"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679010" y="3309731"/>
            <a:ext cx="10674790" cy="188695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BAD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f</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{name1}</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{name2}</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GOOD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query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query, (name1, name2)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7468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Минимизация изменений тела запроса</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85724"/>
            <a:ext cx="10515600" cy="3160152"/>
          </a:xfrm>
        </p:spPr>
        <p:txBody>
          <a:bodyPr>
            <a:normAutofit lnSpcReduction="10000"/>
          </a:bodyPr>
          <a:lstStyle/>
          <a:p>
            <a:pPr marL="0" indent="0" algn="l">
              <a:lnSpc>
                <a:spcPct val="120000"/>
              </a:lnSpc>
              <a:buNone/>
            </a:pPr>
            <a:r>
              <a:rPr lang="ru-RU" sz="2000" dirty="0"/>
              <a:t>В особых случаях (если необходимо подставить имя поля или название таблицы) допускается подстановка переменных напрямую в тело запроса, при этом должны быть соблюдены два условия:</a:t>
            </a:r>
            <a:endParaRPr lang="en-US" sz="2000" dirty="0"/>
          </a:p>
          <a:p>
            <a:pPr>
              <a:lnSpc>
                <a:spcPct val="120000"/>
              </a:lnSpc>
            </a:pPr>
            <a:r>
              <a:rPr lang="ru-RU" sz="2000" dirty="0"/>
              <a:t>Если подставляется имя таблицы или поля, то оно обязательно заключается в кавычки (для </a:t>
            </a:r>
            <a:r>
              <a:rPr lang="en" sz="2000" dirty="0"/>
              <a:t>MySQL): </a:t>
            </a:r>
            <a:r>
              <a:rPr lang="en" sz="2000" dirty="0">
                <a:latin typeface="Consolas" panose="020B0609020204030204" pitchFamily="49" charset="0"/>
                <a:cs typeface="Consolas" panose="020B0609020204030204" pitchFamily="49" charset="0"/>
              </a:rPr>
              <a:t>`fieldname`</a:t>
            </a:r>
            <a:r>
              <a:rPr lang="en" sz="2000" dirty="0"/>
              <a:t>,</a:t>
            </a:r>
            <a:endParaRPr lang="en" sz="2000" dirty="0">
              <a:latin typeface="Consolas" panose="020B0609020204030204" pitchFamily="49" charset="0"/>
              <a:cs typeface="Consolas" panose="020B0609020204030204" pitchFamily="49" charset="0"/>
            </a:endParaRPr>
          </a:p>
          <a:p>
            <a:pPr>
              <a:lnSpc>
                <a:spcPct val="120000"/>
              </a:lnSpc>
            </a:pPr>
            <a:r>
              <a:rPr lang="ru-RU" sz="2000" dirty="0"/>
              <a:t>Вы должны быть АБСОЛЮТНО уверены в том, что значения переменных НЕ извлекается напрямую из входных параметров/переменных </a:t>
            </a:r>
            <a:r>
              <a:rPr lang="en" sz="2000" dirty="0"/>
              <a:t>HTTP-</a:t>
            </a:r>
            <a:r>
              <a:rPr lang="ru-RU" sz="2000" dirty="0"/>
              <a:t>запроса, а генерируется внутри кода и могут принимать только конечное дискретное множество значений.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787202"/>
            <a:ext cx="10515600" cy="94156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solidFill>
                  <a:srgbClr val="000000"/>
                </a:solidFill>
                <a:effectLst/>
                <a:latin typeface="Consolas" panose="020B0609020204030204" pitchFamily="49" charset="0"/>
                <a:cs typeface="Consolas" panose="020B0609020204030204" pitchFamily="49" charset="0"/>
              </a:rPr>
              <a:t>sql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f</a:t>
            </a:r>
            <a:r>
              <a:rPr lang="en" noProof="1">
                <a:solidFill>
                  <a:srgbClr val="036A07"/>
                </a:solidFill>
                <a:effectLst/>
                <a:latin typeface="Consolas" panose="020B0609020204030204" pitchFamily="49" charset="0"/>
                <a:cs typeface="Consolas" panose="020B0609020204030204" pitchFamily="49" charset="0"/>
              </a:rPr>
              <a:t>"</a:t>
            </a:r>
            <a:r>
              <a:rPr lang="en" b="1" noProof="1">
                <a:solidFill>
                  <a:srgbClr val="0000FF"/>
                </a:solidFill>
                <a:effectLst/>
                <a:latin typeface="Consolas" panose="020B0609020204030204" pitchFamily="49" charset="0"/>
                <a:cs typeface="Consolas" panose="020B0609020204030204" pitchFamily="49" charset="0"/>
              </a:rPr>
              <a:t>SELECT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`{fieldname}`</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FROM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`{table}`"</a:t>
            </a:r>
          </a:p>
        </p:txBody>
      </p:sp>
    </p:spTree>
    <p:extLst>
      <p:ext uri="{BB962C8B-B14F-4D97-AF65-F5344CB8AC3E}">
        <p14:creationId xmlns:p14="http://schemas.microsoft.com/office/powerpoint/2010/main" val="39954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1140240"/>
          </a:xfrm>
        </p:spPr>
        <p:txBody>
          <a:bodyPr>
            <a:noAutofit/>
          </a:bodyPr>
          <a:lstStyle/>
          <a:p>
            <a:r>
              <a:rPr lang="ru-RU" sz="3600" b="1" dirty="0"/>
              <a:t>Лаконичность кода</a:t>
            </a:r>
            <a:r>
              <a:rPr lang="en-US" sz="3600" dirty="0"/>
              <a:t> /</a:t>
            </a:r>
            <a:br>
              <a:rPr lang="en-US" sz="3600" dirty="0"/>
            </a:br>
            <a:r>
              <a:rPr lang="ru-RU" sz="3600" dirty="0"/>
              <a:t>Генераторы вместо циклов для создания списков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05976"/>
            <a:ext cx="10515600" cy="470450"/>
          </a:xfrm>
        </p:spPr>
        <p:txBody>
          <a:bodyPr>
            <a:normAutofit/>
          </a:bodyPr>
          <a:lstStyle/>
          <a:p>
            <a:pPr marL="0" indent="0">
              <a:lnSpc>
                <a:spcPct val="120000"/>
              </a:lnSpc>
              <a:buNone/>
            </a:pPr>
            <a:r>
              <a:rPr lang="ru-RU" sz="2000" dirty="0"/>
              <a:t>Для инициализации списков и словарей генераторы предпочтительнее циклов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126974"/>
            <a:ext cx="10515600" cy="384906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400" noProof="1">
                <a:effectLst/>
                <a:latin typeface="Lucida Console" panose="020B0609040504020204" pitchFamily="49" charset="0"/>
              </a:rPr>
              <a:t>squares </a:t>
            </a:r>
            <a:r>
              <a:rPr lang="en" sz="2400" b="1" noProof="1">
                <a:solidFill>
                  <a:srgbClr val="0000FF"/>
                </a:solidFill>
                <a:effectLst/>
                <a:latin typeface="Lucida Console" panose="020B0609040504020204" pitchFamily="49" charset="0"/>
              </a:rPr>
              <a:t>=</a:t>
            </a:r>
            <a:r>
              <a:rPr lang="en" sz="2400" noProof="1">
                <a:effectLst/>
                <a:latin typeface="Lucida Console" panose="020B0609040504020204" pitchFamily="49" charset="0"/>
              </a:rPr>
              <a:t> []</a:t>
            </a:r>
            <a:br>
              <a:rPr lang="en" sz="2400" noProof="1">
                <a:effectLst/>
                <a:latin typeface="Lucida Console" panose="020B0609040504020204" pitchFamily="49" charset="0"/>
              </a:rPr>
            </a:br>
            <a:r>
              <a:rPr lang="en" sz="2400" b="1" noProof="1">
                <a:solidFill>
                  <a:srgbClr val="0000FF"/>
                </a:solidFill>
                <a:effectLst/>
                <a:latin typeface="Lucida Console" panose="020B0609040504020204" pitchFamily="49" charset="0"/>
              </a:rPr>
              <a:t>for</a:t>
            </a:r>
            <a:r>
              <a:rPr lang="en" sz="2400" noProof="1">
                <a:effectLst/>
                <a:latin typeface="Lucida Console" panose="020B0609040504020204" pitchFamily="49" charset="0"/>
              </a:rPr>
              <a:t> x </a:t>
            </a:r>
            <a:r>
              <a:rPr lang="en" sz="2400" b="1" noProof="1">
                <a:solidFill>
                  <a:srgbClr val="0000FF"/>
                </a:solidFill>
                <a:effectLst/>
                <a:latin typeface="Lucida Console" panose="020B0609040504020204" pitchFamily="49" charset="0"/>
              </a:rPr>
              <a:t>in</a:t>
            </a:r>
            <a:r>
              <a:rPr lang="en" sz="2400" noProof="1">
                <a:effectLst/>
                <a:latin typeface="Lucida Console" panose="020B0609040504020204" pitchFamily="49" charset="0"/>
              </a:rPr>
              <a:t> </a:t>
            </a:r>
            <a:r>
              <a:rPr lang="en" sz="2400" b="1" noProof="1">
                <a:solidFill>
                  <a:srgbClr val="3C4C72"/>
                </a:solidFill>
                <a:effectLst/>
                <a:latin typeface="Lucida Console" panose="020B0609040504020204" pitchFamily="49" charset="0"/>
              </a:rPr>
              <a:t>range</a:t>
            </a:r>
            <a:r>
              <a:rPr lang="en" sz="2400" noProof="1">
                <a:effectLst/>
                <a:latin typeface="Lucida Console" panose="020B0609040504020204" pitchFamily="49" charset="0"/>
              </a:rPr>
              <a:t>(</a:t>
            </a:r>
            <a:r>
              <a:rPr lang="en" sz="2400" noProof="1">
                <a:solidFill>
                  <a:srgbClr val="0000CD"/>
                </a:solidFill>
                <a:effectLst/>
                <a:latin typeface="Lucida Console" panose="020B0609040504020204" pitchFamily="49" charset="0"/>
              </a:rPr>
              <a:t>5</a:t>
            </a:r>
            <a:r>
              <a:rPr lang="en" sz="2400" noProof="1">
                <a:effectLst/>
                <a:latin typeface="Lucida Console" panose="020B0609040504020204" pitchFamily="49" charset="0"/>
              </a:rPr>
              <a:t>):</a:t>
            </a:r>
            <a:br>
              <a:rPr lang="en" sz="2400" noProof="1">
                <a:effectLst/>
                <a:latin typeface="Lucida Console" panose="020B0609040504020204" pitchFamily="49" charset="0"/>
              </a:rPr>
            </a:br>
            <a:r>
              <a:rPr lang="en" sz="2400" noProof="1">
                <a:effectLst/>
                <a:latin typeface="Lucida Console" panose="020B0609040504020204" pitchFamily="49" charset="0"/>
              </a:rPr>
              <a:t>    squares.append( x</a:t>
            </a:r>
            <a:r>
              <a:rPr lang="en" sz="2400" b="1" noProof="1">
                <a:solidFill>
                  <a:srgbClr val="0000FF"/>
                </a:solidFill>
                <a:effectLst/>
                <a:latin typeface="Lucida Console" panose="020B0609040504020204" pitchFamily="49" charset="0"/>
              </a:rPr>
              <a:t>**</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br>
              <a:rPr lang="en" sz="2400" noProof="1">
                <a:effectLst/>
                <a:latin typeface="Lucida Console" panose="020B0609040504020204" pitchFamily="49" charset="0"/>
              </a:rPr>
            </a:br>
            <a:br>
              <a:rPr lang="en" sz="2400" noProof="1">
                <a:effectLst/>
                <a:latin typeface="Lucida Console" panose="020B0609040504020204" pitchFamily="49" charset="0"/>
              </a:rPr>
            </a:br>
            <a:r>
              <a:rPr lang="en" sz="2400" noProof="1">
                <a:solidFill>
                  <a:srgbClr val="0066FF"/>
                </a:solidFill>
                <a:effectLst/>
                <a:latin typeface="Lucida Console" panose="020B0609040504020204" pitchFamily="49" charset="0"/>
              </a:rPr>
              <a:t># list generator</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squares </a:t>
            </a:r>
            <a:r>
              <a:rPr lang="en" sz="2400" b="1" noProof="1">
                <a:solidFill>
                  <a:srgbClr val="0000FF"/>
                </a:solidFill>
                <a:effectLst/>
                <a:latin typeface="Lucida Console" panose="020B0609040504020204" pitchFamily="49" charset="0"/>
              </a:rPr>
              <a:t>=</a:t>
            </a:r>
            <a:r>
              <a:rPr lang="en" sz="2400" noProof="1">
                <a:effectLst/>
                <a:latin typeface="Lucida Console" panose="020B0609040504020204" pitchFamily="49" charset="0"/>
              </a:rPr>
              <a:t> [ x</a:t>
            </a:r>
            <a:r>
              <a:rPr lang="en" sz="2400" b="1" noProof="1">
                <a:solidFill>
                  <a:srgbClr val="0000FF"/>
                </a:solidFill>
                <a:effectLst/>
                <a:latin typeface="Lucida Console" panose="020B0609040504020204" pitchFamily="49" charset="0"/>
              </a:rPr>
              <a:t>**</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r>
              <a:rPr lang="en" sz="2400" b="1" noProof="1">
                <a:solidFill>
                  <a:srgbClr val="0000FF"/>
                </a:solidFill>
                <a:effectLst/>
                <a:latin typeface="Lucida Console" panose="020B0609040504020204" pitchFamily="49" charset="0"/>
              </a:rPr>
              <a:t>for</a:t>
            </a:r>
            <a:r>
              <a:rPr lang="en" sz="2400" noProof="1">
                <a:effectLst/>
                <a:latin typeface="Lucida Console" panose="020B0609040504020204" pitchFamily="49" charset="0"/>
              </a:rPr>
              <a:t> x </a:t>
            </a:r>
            <a:r>
              <a:rPr lang="en" sz="2400" b="1" noProof="1">
                <a:solidFill>
                  <a:srgbClr val="0000FF"/>
                </a:solidFill>
                <a:effectLst/>
                <a:latin typeface="Lucida Console" panose="020B0609040504020204" pitchFamily="49" charset="0"/>
              </a:rPr>
              <a:t>in</a:t>
            </a:r>
            <a:r>
              <a:rPr lang="en" sz="2400" noProof="1">
                <a:effectLst/>
                <a:latin typeface="Lucida Console" panose="020B0609040504020204" pitchFamily="49" charset="0"/>
              </a:rPr>
              <a:t> </a:t>
            </a:r>
            <a:r>
              <a:rPr lang="en" sz="2400" b="1" noProof="1">
                <a:solidFill>
                  <a:srgbClr val="3C4C72"/>
                </a:solidFill>
                <a:effectLst/>
                <a:latin typeface="Lucida Console" panose="020B0609040504020204" pitchFamily="49" charset="0"/>
              </a:rPr>
              <a:t>range</a:t>
            </a:r>
            <a:r>
              <a:rPr lang="en" sz="2400" noProof="1">
                <a:effectLst/>
                <a:latin typeface="Lucida Console" panose="020B0609040504020204" pitchFamily="49" charset="0"/>
              </a:rPr>
              <a:t>(</a:t>
            </a:r>
            <a:r>
              <a:rPr lang="en" sz="2400" noProof="1">
                <a:solidFill>
                  <a:srgbClr val="0000CD"/>
                </a:solidFill>
                <a:effectLst/>
                <a:latin typeface="Lucida Console" panose="020B0609040504020204" pitchFamily="49" charset="0"/>
              </a:rPr>
              <a:t>5</a:t>
            </a:r>
            <a:r>
              <a:rPr lang="en" sz="2400" noProof="1">
                <a:effectLst/>
                <a:latin typeface="Lucida Console" panose="020B0609040504020204" pitchFamily="49" charset="0"/>
              </a:rPr>
              <a:t>) ]</a:t>
            </a:r>
            <a:br>
              <a:rPr lang="en" sz="2400" noProof="1">
                <a:effectLst/>
                <a:latin typeface="Lucida Console" panose="020B0609040504020204" pitchFamily="49" charset="0"/>
              </a:rPr>
            </a:br>
            <a:br>
              <a:rPr lang="en" sz="2400" noProof="1">
                <a:effectLst/>
                <a:latin typeface="Lucida Console" panose="020B0609040504020204" pitchFamily="49" charset="0"/>
              </a:rPr>
            </a:br>
            <a:r>
              <a:rPr lang="en" sz="2400" noProof="1">
                <a:solidFill>
                  <a:srgbClr val="0066FF"/>
                </a:solidFill>
                <a:effectLst/>
                <a:latin typeface="Lucida Console" panose="020B0609040504020204" pitchFamily="49" charset="0"/>
              </a:rPr>
              <a:t># dict generator</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mapping </a:t>
            </a:r>
            <a:r>
              <a:rPr lang="en" sz="2400" b="1" noProof="1">
                <a:solidFill>
                  <a:srgbClr val="0000FF"/>
                </a:solidFill>
                <a:effectLst/>
                <a:latin typeface="Lucida Console" panose="020B0609040504020204" pitchFamily="49" charset="0"/>
              </a:rPr>
              <a:t>=</a:t>
            </a:r>
            <a:r>
              <a:rPr lang="en" sz="2400" noProof="1">
                <a:effectLst/>
                <a:latin typeface="Lucida Console" panose="020B0609040504020204" pitchFamily="49" charset="0"/>
              </a:rPr>
              <a:t> { x: f(x) </a:t>
            </a:r>
            <a:r>
              <a:rPr lang="en" sz="2400" b="1" noProof="1">
                <a:solidFill>
                  <a:srgbClr val="0000FF"/>
                </a:solidFill>
                <a:effectLst/>
                <a:latin typeface="Lucida Console" panose="020B0609040504020204" pitchFamily="49" charset="0"/>
              </a:rPr>
              <a:t>for</a:t>
            </a:r>
            <a:r>
              <a:rPr lang="en" sz="2400" noProof="1">
                <a:effectLst/>
                <a:latin typeface="Lucida Console" panose="020B0609040504020204" pitchFamily="49" charset="0"/>
              </a:rPr>
              <a:t> x </a:t>
            </a:r>
            <a:r>
              <a:rPr lang="en" sz="2400" b="1" noProof="1">
                <a:solidFill>
                  <a:srgbClr val="0000FF"/>
                </a:solidFill>
                <a:effectLst/>
                <a:latin typeface="Lucida Console" panose="020B0609040504020204" pitchFamily="49" charset="0"/>
              </a:rPr>
              <a:t>in</a:t>
            </a:r>
            <a:r>
              <a:rPr lang="en" sz="2400" noProof="1">
                <a:effectLst/>
                <a:latin typeface="Lucida Console" panose="020B0609040504020204" pitchFamily="49" charset="0"/>
              </a:rPr>
              <a:t> </a:t>
            </a:r>
            <a:r>
              <a:rPr lang="en" sz="2400" b="1" noProof="1">
                <a:solidFill>
                  <a:srgbClr val="3C4C72"/>
                </a:solidFill>
                <a:effectLst/>
                <a:latin typeface="Lucida Console" panose="020B0609040504020204" pitchFamily="49" charset="0"/>
              </a:rPr>
              <a:t>range</a:t>
            </a:r>
            <a:r>
              <a:rPr lang="en" sz="2400" noProof="1">
                <a:effectLst/>
                <a:latin typeface="Lucida Console" panose="020B0609040504020204" pitchFamily="49" charset="0"/>
              </a:rPr>
              <a:t>(</a:t>
            </a:r>
            <a:r>
              <a:rPr lang="en" sz="2400" noProof="1">
                <a:solidFill>
                  <a:srgbClr val="0000CD"/>
                </a:solidFill>
                <a:effectLst/>
                <a:latin typeface="Lucida Console" panose="020B0609040504020204" pitchFamily="49" charset="0"/>
              </a:rPr>
              <a:t>6</a:t>
            </a:r>
            <a:r>
              <a:rPr lang="en" sz="2400" noProof="1">
                <a:effectLst/>
                <a:latin typeface="Lucida Console" panose="020B0609040504020204" pitchFamily="49" charset="0"/>
              </a:rPr>
              <a:t>) }</a:t>
            </a:r>
          </a:p>
        </p:txBody>
      </p:sp>
    </p:spTree>
    <p:extLst>
      <p:ext uri="{BB962C8B-B14F-4D97-AF65-F5344CB8AC3E}">
        <p14:creationId xmlns:p14="http://schemas.microsoft.com/office/powerpoint/2010/main" val="2664171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4145"/>
            <a:ext cx="10909852" cy="814317"/>
          </a:xfrm>
        </p:spPr>
        <p:txBody>
          <a:bodyPr>
            <a:noAutofit/>
          </a:bodyPr>
          <a:lstStyle/>
          <a:p>
            <a:r>
              <a:rPr lang="ru-RU" sz="4000" dirty="0"/>
              <a:t>Минимизация </a:t>
            </a:r>
            <a:r>
              <a:rPr lang="en" sz="4000" dirty="0">
                <a:latin typeface="Consolas" panose="020B0609020204030204" pitchFamily="49" charset="0"/>
                <a:cs typeface="Consolas" panose="020B0609020204030204" pitchFamily="49" charset="0"/>
              </a:rPr>
              <a:t>for</a:t>
            </a:r>
            <a:r>
              <a:rPr lang="en" sz="4000" dirty="0"/>
              <a:t> </a:t>
            </a:r>
            <a:r>
              <a:rPr lang="ru-RU" sz="4000" dirty="0"/>
              <a:t>в</a:t>
            </a:r>
            <a:r>
              <a:rPr lang="en" sz="4000" dirty="0"/>
              <a:t> </a:t>
            </a:r>
            <a:r>
              <a:rPr lang="ru-RU" sz="4000" dirty="0"/>
              <a:t>простых случаях</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49251"/>
            <a:ext cx="10515600" cy="1082840"/>
          </a:xfrm>
        </p:spPr>
        <p:txBody>
          <a:bodyPr>
            <a:normAutofit fontScale="70000" lnSpcReduction="20000"/>
          </a:bodyPr>
          <a:lstStyle/>
          <a:p>
            <a:pPr marL="0" indent="0">
              <a:lnSpc>
                <a:spcPct val="120000"/>
              </a:lnSpc>
              <a:buNone/>
            </a:pPr>
            <a:r>
              <a:rPr lang="ru-RU" dirty="0"/>
              <a:t>Во многих сценариях циклы </a:t>
            </a:r>
            <a:r>
              <a:rPr lang="en" dirty="0"/>
              <a:t>for </a:t>
            </a:r>
            <a:r>
              <a:rPr lang="ru-RU" dirty="0"/>
              <a:t>можно заменить более краткими и элегантными конструкциями, такими как списковые включения, генераторы или функции </a:t>
            </a:r>
            <a:r>
              <a:rPr lang="en" dirty="0"/>
              <a:t>map() </a:t>
            </a:r>
            <a:r>
              <a:rPr lang="ru-RU" dirty="0"/>
              <a:t>и </a:t>
            </a:r>
            <a:r>
              <a:rPr lang="en" dirty="0"/>
              <a:t>filter()</a:t>
            </a:r>
            <a:r>
              <a:rPr lang="ru-RU" dirty="0"/>
              <a:t>.</a:t>
            </a:r>
            <a:br>
              <a:rPr lang="ru-RU" dirty="0"/>
            </a:br>
            <a:r>
              <a:rPr lang="ru-RU" dirty="0"/>
              <a:t>Это может сделать ваш код более читаемым и кратким.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091350"/>
            <a:ext cx="10515600"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Too long</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new_item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result.append(new_item)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list comprehension</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 </a:t>
            </a: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map</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(do_something_with,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lambda</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x:x</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CD"/>
                </a:solidFill>
                <a:effectLst/>
                <a:latin typeface="Consolas" panose="020B0609020204030204" pitchFamily="49" charset="0"/>
                <a:cs typeface="Consolas" panose="020B0609020204030204" pitchFamily="49" charset="0"/>
              </a:rPr>
              <a:t>3</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filter</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even_numbers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filter</a:t>
            </a:r>
            <a:r>
              <a:rPr lang="en" sz="1600" noProof="1">
                <a:effectLst/>
                <a:latin typeface="Consolas" panose="020B0609020204030204" pitchFamily="49" charset="0"/>
                <a:cs typeface="Consolas" panose="020B0609020204030204" pitchFamily="49" charset="0"/>
              </a:rPr>
              <a:t>(is_even, numbers))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reduce</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C450D"/>
                </a:solidFill>
                <a:effectLst/>
                <a:latin typeface="Consolas" panose="020B0609020204030204" pitchFamily="49" charset="0"/>
                <a:cs typeface="Consolas" panose="020B0609020204030204" pitchFamily="49" charset="0"/>
              </a:rPr>
              <a:t>from</a:t>
            </a:r>
            <a:r>
              <a:rPr lang="en" sz="1600" noProof="1">
                <a:effectLst/>
                <a:latin typeface="Consolas" panose="020B0609020204030204" pitchFamily="49" charset="0"/>
                <a:cs typeface="Consolas" panose="020B0609020204030204" pitchFamily="49" charset="0"/>
              </a:rPr>
              <a:t> functools </a:t>
            </a: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br>
              <a:rPr lang="en" sz="1600" b="1" noProof="1">
                <a:solidFill>
                  <a:srgbClr val="3C4C72"/>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summation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 y: x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y, numbers)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itertools: accumulate, product, permutations, combinations</a:t>
            </a: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1375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90973"/>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or</a:t>
            </a:r>
            <a:endParaRPr lang="ru-RU" sz="4000" dirty="0">
              <a:latin typeface="Consolas" panose="020B0609020204030204" pitchFamily="49" charset="0"/>
              <a:cs typeface="Consolas" panose="020B0609020204030204" pitchFamily="49" charset="0"/>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66648"/>
            <a:ext cx="10515600" cy="2039007"/>
          </a:xfrm>
        </p:spPr>
        <p:txBody>
          <a:bodyPr>
            <a:normAutofit fontScale="92500" lnSpcReduction="10000"/>
          </a:bodyPr>
          <a:lstStyle/>
          <a:p>
            <a:pPr marL="0" indent="0">
              <a:lnSpc>
                <a:spcPct val="120000"/>
              </a:lnSpc>
              <a:buNone/>
            </a:pPr>
            <a:r>
              <a:rPr lang="ru-RU" sz="2000" b="1" i="0" dirty="0">
                <a:solidFill>
                  <a:srgbClr val="050E17"/>
                </a:solidFill>
                <a:effectLst/>
                <a:latin typeface="-apple-system"/>
              </a:rPr>
              <a:t>Оператор </a:t>
            </a:r>
            <a:r>
              <a:rPr lang="en" sz="2000" b="1" dirty="0"/>
              <a:t>or</a:t>
            </a:r>
            <a:r>
              <a:rPr lang="en" sz="2000" b="0" i="0" dirty="0">
                <a:solidFill>
                  <a:srgbClr val="050E17"/>
                </a:solidFill>
                <a:effectLst/>
                <a:latin typeface="-apple-system"/>
              </a:rPr>
              <a:t> </a:t>
            </a:r>
            <a:r>
              <a:rPr lang="ru-RU" sz="2000" b="0" i="0" dirty="0">
                <a:solidFill>
                  <a:srgbClr val="050E17"/>
                </a:solidFill>
                <a:effectLst/>
                <a:latin typeface="-apple-system"/>
              </a:rPr>
              <a:t>в </a:t>
            </a:r>
            <a:r>
              <a:rPr lang="en" sz="2000" b="0" i="0" dirty="0">
                <a:solidFill>
                  <a:srgbClr val="050E17"/>
                </a:solidFill>
                <a:effectLst/>
                <a:latin typeface="-apple-system"/>
              </a:rPr>
              <a:t>Python </a:t>
            </a:r>
            <a:r>
              <a:rPr lang="ru-RU" sz="2000" b="1" i="0" dirty="0">
                <a:solidFill>
                  <a:srgbClr val="050E17"/>
                </a:solidFill>
                <a:effectLst/>
                <a:latin typeface="-apple-system"/>
              </a:rPr>
              <a:t>возвращает</a:t>
            </a:r>
            <a:r>
              <a:rPr lang="ru-RU" sz="2000" b="0" i="0" dirty="0">
                <a:solidFill>
                  <a:srgbClr val="050E17"/>
                </a:solidFill>
                <a:effectLst/>
                <a:latin typeface="-apple-system"/>
              </a:rPr>
              <a:t> </a:t>
            </a:r>
            <a:r>
              <a:rPr lang="ru-RU" sz="2000" b="1" i="0" dirty="0">
                <a:solidFill>
                  <a:srgbClr val="050E17"/>
                </a:solidFill>
                <a:effectLst/>
                <a:latin typeface="-apple-system"/>
              </a:rPr>
              <a:t>первое истинное значение</a:t>
            </a:r>
            <a:r>
              <a:rPr lang="ru-RU" sz="2000" b="0" i="0" dirty="0">
                <a:solidFill>
                  <a:srgbClr val="050E17"/>
                </a:solidFill>
                <a:effectLst/>
                <a:latin typeface="-apple-system"/>
              </a:rPr>
              <a:t> или последнее значение и останавливается.</a:t>
            </a:r>
            <a:br>
              <a:rPr lang="en-US" sz="2000" b="0" i="0" dirty="0">
                <a:solidFill>
                  <a:srgbClr val="050E17"/>
                </a:solidFill>
                <a:effectLst/>
                <a:latin typeface="-apple-system"/>
              </a:rPr>
            </a:br>
            <a:r>
              <a:rPr lang="ru-RU" sz="2000" b="0" i="0" dirty="0">
                <a:solidFill>
                  <a:srgbClr val="050E17"/>
                </a:solidFill>
                <a:effectLst/>
                <a:latin typeface="-apple-system"/>
              </a:rPr>
              <a:t>Это очень </a:t>
            </a:r>
            <a:r>
              <a:rPr lang="ru-RU" sz="2000" dirty="0"/>
              <a:t>полезно для распространенных задач программирования, которые требуют </a:t>
            </a:r>
            <a:r>
              <a:rPr lang="ru-RU" sz="2000" b="1" dirty="0"/>
              <a:t>резервных значений</a:t>
            </a:r>
            <a:r>
              <a:rPr lang="en-US" sz="2000" dirty="0"/>
              <a:t> (</a:t>
            </a:r>
            <a:r>
              <a:rPr lang="ru-RU" sz="2000" b="1" dirty="0"/>
              <a:t>значений по умолчанию</a:t>
            </a:r>
            <a:r>
              <a:rPr lang="en-US" sz="2000" dirty="0"/>
              <a:t>)</a:t>
            </a:r>
            <a:r>
              <a:rPr lang="ru-RU" sz="2000" dirty="0"/>
              <a:t>.</a:t>
            </a:r>
            <a:br>
              <a:rPr lang="en-US" sz="2000" dirty="0"/>
            </a:br>
            <a:r>
              <a:rPr lang="ru-RU" sz="2000" dirty="0"/>
              <a:t>Если это не ухудшает читабельность кода, можно использовать сокращённую форму записи, основанную на применении логического оператора «или». Например:</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09731"/>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is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and much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365797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and</a:t>
            </a:r>
            <a:endParaRPr lang="en-US"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80618"/>
            <a:ext cx="10515600" cy="2096736"/>
          </a:xfrm>
        </p:spPr>
        <p:txBody>
          <a:bodyPr>
            <a:normAutofit fontScale="70000" lnSpcReduction="20000"/>
          </a:bodyPr>
          <a:lstStyle/>
          <a:p>
            <a:pPr marL="0" indent="0">
              <a:lnSpc>
                <a:spcPct val="120000"/>
              </a:lnSpc>
              <a:buNone/>
            </a:pPr>
            <a:r>
              <a:rPr lang="ru-RU" dirty="0"/>
              <a:t>Дополнение с использованием оператора </a:t>
            </a:r>
            <a:r>
              <a:rPr lang="en" b="1" dirty="0">
                <a:latin typeface="Consolas" panose="020B0609020204030204" pitchFamily="49" charset="0"/>
                <a:cs typeface="Consolas" panose="020B0609020204030204" pitchFamily="49" charset="0"/>
              </a:rPr>
              <a:t>and</a:t>
            </a:r>
            <a:r>
              <a:rPr lang="en" dirty="0"/>
              <a:t>, </a:t>
            </a:r>
            <a:r>
              <a:rPr lang="ru-RU" dirty="0"/>
              <a:t>который возвращает </a:t>
            </a:r>
            <a:r>
              <a:rPr lang="ru-RU" b="1" dirty="0"/>
              <a:t>первое ложное значение </a:t>
            </a:r>
            <a:r>
              <a:rPr lang="ru-RU" dirty="0"/>
              <a:t>(и останавливается) </a:t>
            </a:r>
            <a:r>
              <a:rPr lang="ru-RU" b="1" dirty="0"/>
              <a:t>или последнее значение</a:t>
            </a:r>
            <a:r>
              <a:rPr lang="ru-RU" dirty="0"/>
              <a:t>.</a:t>
            </a:r>
          </a:p>
          <a:p>
            <a:pPr marL="0" indent="0">
              <a:lnSpc>
                <a:spcPct val="120000"/>
              </a:lnSpc>
              <a:buNone/>
            </a:pPr>
            <a:r>
              <a:rPr lang="ru-RU" dirty="0"/>
              <a:t>Можно использовать это для условного возврата значений или условного выполнения кода.</a:t>
            </a:r>
          </a:p>
          <a:p>
            <a:pPr marL="0" indent="0">
              <a:lnSpc>
                <a:spcPct val="120000"/>
              </a:lnSpc>
              <a:buNone/>
            </a:pPr>
            <a:r>
              <a:rPr lang="ru-RU" dirty="0"/>
              <a:t>Если это не ухудшает читабельность кода, можно использовать сокращённую форму записи, основанную на применении логического оператора «</a:t>
            </a:r>
            <a:r>
              <a:rPr lang="en-US" dirty="0">
                <a:latin typeface="Consolas" panose="020B0609020204030204" pitchFamily="49" charset="0"/>
                <a:cs typeface="Consolas" panose="020B0609020204030204" pitchFamily="49" charset="0"/>
              </a:rPr>
              <a:t>and</a:t>
            </a:r>
            <a:r>
              <a:rPr lang="ru-RU"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Print last value from list or None if list is empty</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solidFill>
                  <a:srgbClr val="000000"/>
                </a:solidFill>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my_list[</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CD"/>
                </a:solidFill>
                <a:effectLst/>
                <a:latin typeface="Consolas" panose="020B0609020204030204" pitchFamily="49" charset="0"/>
                <a:cs typeface="Consolas" panose="020B0609020204030204" pitchFamily="49" charset="0"/>
              </a:rPr>
              <a:t>1</a:t>
            </a:r>
            <a:r>
              <a:rPr lang="en" sz="2000" noProof="1">
                <a:solidFill>
                  <a:srgbClr val="000000"/>
                </a:solidFill>
                <a:effectLst/>
                <a:latin typeface="Consolas" panose="020B0609020204030204" pitchFamily="49" charset="0"/>
                <a:cs typeface="Consolas" panose="020B0609020204030204" pitchFamily="49" charset="0"/>
              </a:rPr>
              <a:t>] )</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return value or False, if switch is false</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result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00"/>
                </a:solidFill>
                <a:effectLst/>
                <a:latin typeface="Consolas" panose="020B0609020204030204" pitchFamily="49" charset="0"/>
                <a:cs typeface="Consolas" panose="020B0609020204030204" pitchFamily="49" charset="0"/>
              </a:rPr>
              <a:t> switch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value;</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do_something() will be executed inly if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1 and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2</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condition1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condition2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do_something()</a:t>
            </a:r>
            <a:br>
              <a:rPr lang="en" sz="2000" noProof="1">
                <a:solidFill>
                  <a:srgbClr val="000000"/>
                </a:solidFill>
                <a:effectLst/>
                <a:latin typeface="Consolas" panose="020B0609020204030204" pitchFamily="49" charset="0"/>
                <a:cs typeface="Consolas" panose="020B0609020204030204" pitchFamily="49" charset="0"/>
              </a:rPr>
            </a:br>
            <a:endParaRPr lang="en" sz="2000"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296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38200" y="365126"/>
            <a:ext cx="10515600" cy="6765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marL="0" indent="0">
              <a:lnSpc>
                <a:spcPct val="100000"/>
              </a:lnSpc>
              <a:buNone/>
            </a:pPr>
            <a:r>
              <a:rPr lang="ru-RU" altLang="en-US" dirty="0"/>
              <a:t>Зачем соблюдать стиль оформления кода?</a:t>
            </a:r>
          </a:p>
        </p:txBody>
      </p:sp>
      <p:sp>
        <p:nvSpPr>
          <p:cNvPr id="26626" name="Content Placeholder 2"/>
          <p:cNvSpPr>
            <a:spLocks noGrp="1"/>
          </p:cNvSpPr>
          <p:nvPr>
            <p:ph idx="1"/>
          </p:nvPr>
        </p:nvSpPr>
        <p:spPr bwMode="auto">
          <a:xfrm>
            <a:off x="838200" y="1314946"/>
            <a:ext cx="10515600" cy="51779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a:lnSpc>
                <a:spcPct val="120000"/>
              </a:lnSpc>
            </a:pPr>
            <a:r>
              <a:rPr lang="ru-RU" altLang="en-US" b="1" dirty="0">
                <a:ea typeface="ＭＳ Ｐゴシック" charset="-128"/>
              </a:rPr>
              <a:t>Повышается скорость разработки</a:t>
            </a:r>
            <a:br>
              <a:rPr lang="ru-RU" altLang="en-US" dirty="0">
                <a:ea typeface="ＭＳ Ｐゴシック" charset="-128"/>
              </a:rPr>
            </a:br>
            <a:r>
              <a:rPr lang="ru-RU" altLang="en-US" dirty="0">
                <a:ea typeface="ＭＳ Ｐゴシック" charset="-128"/>
              </a:rPr>
              <a:t>за счет увеличения скорости чтения и понимания кода.</a:t>
            </a:r>
            <a:br>
              <a:rPr lang="ru-RU" altLang="en-US" dirty="0">
                <a:ea typeface="ＭＳ Ｐゴシック" charset="-128"/>
              </a:rPr>
            </a:br>
            <a:r>
              <a:rPr lang="ru-RU" altLang="en-US" dirty="0">
                <a:ea typeface="ＭＳ Ｐゴシック" charset="-128"/>
              </a:rPr>
              <a:t>В итоге разработчик и команда в целом становятся эффективней</a:t>
            </a:r>
            <a:endParaRPr lang="en-US" altLang="en-US" dirty="0">
              <a:ea typeface="ＭＳ Ｐゴシック" charset="-128"/>
            </a:endParaRPr>
          </a:p>
          <a:p>
            <a:pPr>
              <a:lnSpc>
                <a:spcPct val="120000"/>
              </a:lnSpc>
            </a:pPr>
            <a:r>
              <a:rPr lang="ru-RU" altLang="en-US" b="1" dirty="0">
                <a:ea typeface="ＭＳ Ｐゴシック" charset="-128"/>
              </a:rPr>
              <a:t>Уменьшает раздражение</a:t>
            </a:r>
            <a:r>
              <a:rPr lang="ru-RU" altLang="en-US" dirty="0">
                <a:ea typeface="ＭＳ Ｐゴシック" charset="-128"/>
              </a:rPr>
              <a:t> членов команд, которые недовольны оформлением кода коллег</a:t>
            </a:r>
          </a:p>
          <a:p>
            <a:pPr>
              <a:lnSpc>
                <a:spcPct val="120000"/>
              </a:lnSpc>
            </a:pPr>
            <a:r>
              <a:rPr lang="ru-RU" altLang="en-US" dirty="0">
                <a:ea typeface="ＭＳ Ｐゴシック" charset="-128"/>
              </a:rPr>
              <a:t>Формирует </a:t>
            </a:r>
            <a:r>
              <a:rPr lang="ru-RU" altLang="en-US" b="1" dirty="0">
                <a:ea typeface="ＭＳ Ｐゴシック" charset="-128"/>
              </a:rPr>
              <a:t>полезные привычки</a:t>
            </a:r>
            <a:r>
              <a:rPr lang="ru-RU" altLang="en-US" dirty="0">
                <a:ea typeface="ＭＳ Ｐゴシック" charset="-128"/>
              </a:rPr>
              <a:t>, которые пригодятся в жизни</a:t>
            </a:r>
          </a:p>
          <a:p>
            <a:pPr>
              <a:lnSpc>
                <a:spcPct val="120000"/>
              </a:lnSpc>
            </a:pPr>
            <a:r>
              <a:rPr lang="en-US" b="1" dirty="0">
                <a:solidFill>
                  <a:srgbClr val="333333"/>
                </a:solidFill>
                <a:latin typeface="-apple-system"/>
              </a:rPr>
              <a:t>HR-</a:t>
            </a:r>
            <a:r>
              <a:rPr lang="ru-RU" b="1" dirty="0">
                <a:solidFill>
                  <a:srgbClr val="333333"/>
                </a:solidFill>
                <a:latin typeface="-apple-system"/>
              </a:rPr>
              <a:t>брендинг</a:t>
            </a:r>
            <a:endParaRPr lang="ru-RU" b="1" i="0" dirty="0">
              <a:solidFill>
                <a:srgbClr val="333333"/>
              </a:solidFill>
              <a:effectLst/>
              <a:latin typeface="-apple-system"/>
            </a:endParaRPr>
          </a:p>
          <a:p>
            <a:pPr lvl="1">
              <a:lnSpc>
                <a:spcPct val="120000"/>
              </a:lnSpc>
            </a:pPr>
            <a:r>
              <a:rPr lang="ru-RU" b="0" i="0" dirty="0">
                <a:solidFill>
                  <a:srgbClr val="333333"/>
                </a:solidFill>
                <a:effectLst/>
                <a:latin typeface="-apple-system"/>
              </a:rPr>
              <a:t>Чтобы с вами работали крутые программисты, делайте хороший проект / хороший код</a:t>
            </a:r>
          </a:p>
          <a:p>
            <a:pPr>
              <a:lnSpc>
                <a:spcPct val="120000"/>
              </a:lnSpc>
            </a:pPr>
            <a:r>
              <a:rPr lang="ru-RU" i="0" dirty="0">
                <a:solidFill>
                  <a:srgbClr val="333333"/>
                </a:solidFill>
                <a:effectLst/>
                <a:latin typeface="-apple-system"/>
              </a:rPr>
              <a:t>Формирует и </a:t>
            </a:r>
            <a:r>
              <a:rPr lang="ru-RU" b="1" i="0" dirty="0">
                <a:solidFill>
                  <a:srgbClr val="333333"/>
                </a:solidFill>
                <a:effectLst/>
                <a:latin typeface="-apple-system"/>
              </a:rPr>
              <a:t>воспитывает культуру разработки</a:t>
            </a:r>
            <a:endParaRPr lang="ru-RU" altLang="en-US" dirty="0">
              <a:ea typeface="ＭＳ Ｐゴシック" charset="-128"/>
            </a:endParaRPr>
          </a:p>
          <a:p>
            <a:pPr>
              <a:lnSpc>
                <a:spcPct val="120000"/>
              </a:lnSpc>
            </a:pPr>
            <a:r>
              <a:rPr lang="ru-RU" altLang="en-US" dirty="0">
                <a:ea typeface="ＭＳ Ｐゴシック" charset="-128"/>
              </a:rPr>
              <a:t>Стиль оформления кода, также как, например, навыки отладки — </a:t>
            </a:r>
            <a:r>
              <a:rPr lang="ru-RU" altLang="en-US" b="1" dirty="0">
                <a:ea typeface="ＭＳ Ｐゴシック" charset="-128"/>
              </a:rPr>
              <a:t>важная часть профессиональной разработки</a:t>
            </a:r>
            <a:r>
              <a:rPr lang="ru-RU" altLang="en-US" dirty="0">
                <a:ea typeface="ＭＳ Ｐゴシック" charset="-128"/>
              </a:rPr>
              <a:t> ПО</a:t>
            </a:r>
          </a:p>
          <a:p>
            <a:pPr>
              <a:lnSpc>
                <a:spcPct val="120000"/>
              </a:lnSpc>
            </a:pPr>
            <a:r>
              <a:rPr lang="ru-RU" altLang="en-US" dirty="0">
                <a:ea typeface="ＭＳ Ｐゴシック" charset="-128"/>
              </a:rPr>
              <a:t>Преобразует ваш код из </a:t>
            </a:r>
            <a:r>
              <a:rPr lang="ru-RU" altLang="en-US" b="1" dirty="0">
                <a:ea typeface="ＭＳ Ｐゴシック" charset="-128"/>
              </a:rPr>
              <a:t>хакерских</a:t>
            </a:r>
            <a:r>
              <a:rPr lang="ru-RU" altLang="en-US" dirty="0">
                <a:ea typeface="ＭＳ Ｐゴシック" charset="-128"/>
              </a:rPr>
              <a:t> одноразовых </a:t>
            </a:r>
            <a:r>
              <a:rPr lang="ru-RU" altLang="en-US" b="1" dirty="0">
                <a:ea typeface="ＭＳ Ｐゴシック" charset="-128"/>
              </a:rPr>
              <a:t>однострочников</a:t>
            </a:r>
            <a:r>
              <a:rPr lang="ru-RU" altLang="en-US" dirty="0">
                <a:ea typeface="ＭＳ Ｐゴシック" charset="-128"/>
              </a:rPr>
              <a:t> (</a:t>
            </a:r>
            <a:r>
              <a:rPr lang="en-US" altLang="en-US" dirty="0">
                <a:ea typeface="ＭＳ Ｐゴシック" charset="-128"/>
              </a:rPr>
              <a:t>one-liners</a:t>
            </a:r>
            <a:r>
              <a:rPr lang="ru-RU" altLang="en-US" dirty="0">
                <a:ea typeface="ＭＳ Ｐゴシック" charset="-128"/>
              </a:rPr>
              <a:t>) в </a:t>
            </a:r>
            <a:r>
              <a:rPr lang="ru-RU" altLang="en-US" b="1" dirty="0">
                <a:ea typeface="ＭＳ Ｐゴシック" charset="-128"/>
              </a:rPr>
              <a:t>прекрасный код, которым можно гордиться</a:t>
            </a:r>
            <a:r>
              <a:rPr lang="ru-RU" altLang="en-US" dirty="0">
                <a:ea typeface="ＭＳ Ｐゴシック" charset="-128"/>
              </a:rPr>
              <a:t> и который не стыдно показать команде</a:t>
            </a:r>
          </a:p>
        </p:txBody>
      </p:sp>
    </p:spTree>
    <p:extLst>
      <p:ext uri="{BB962C8B-B14F-4D97-AF65-F5344CB8AC3E}">
        <p14:creationId xmlns:p14="http://schemas.microsoft.com/office/powerpoint/2010/main" val="343835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61745-AEFC-F6E2-F20B-73D3870EEBD0}"/>
              </a:ext>
            </a:extLst>
          </p:cNvPr>
          <p:cNvSpPr>
            <a:spLocks noGrp="1"/>
          </p:cNvSpPr>
          <p:nvPr>
            <p:ph type="title"/>
          </p:nvPr>
        </p:nvSpPr>
        <p:spPr>
          <a:xfrm>
            <a:off x="831850" y="1709738"/>
            <a:ext cx="10515600" cy="2336745"/>
          </a:xfrm>
        </p:spPr>
        <p:txBody>
          <a:bodyPr/>
          <a:lstStyle/>
          <a:p>
            <a:r>
              <a:rPr lang="en-US" dirty="0"/>
              <a:t>XP</a:t>
            </a:r>
            <a:endParaRPr lang="ru-RU" dirty="0"/>
          </a:p>
        </p:txBody>
      </p:sp>
      <p:sp>
        <p:nvSpPr>
          <p:cNvPr id="3" name="Объект 2">
            <a:extLst>
              <a:ext uri="{FF2B5EF4-FFF2-40B4-BE49-F238E27FC236}">
                <a16:creationId xmlns:a16="http://schemas.microsoft.com/office/drawing/2014/main" id="{DDD98B6A-5B5B-0D0B-CDCB-96CAF97E9205}"/>
              </a:ext>
            </a:extLst>
          </p:cNvPr>
          <p:cNvSpPr>
            <a:spLocks noGrp="1"/>
          </p:cNvSpPr>
          <p:nvPr>
            <p:ph type="body" idx="1"/>
          </p:nvPr>
        </p:nvSpPr>
        <p:spPr>
          <a:xfrm>
            <a:off x="831850" y="4046483"/>
            <a:ext cx="10515600" cy="2043167"/>
          </a:xfrm>
        </p:spPr>
        <p:txBody>
          <a:bodyPr/>
          <a:lstStyle/>
          <a:p>
            <a:r>
              <a:rPr lang="ru-RU" dirty="0"/>
              <a:t>Принципы экстремального программирования</a:t>
            </a:r>
          </a:p>
        </p:txBody>
      </p:sp>
    </p:spTree>
    <p:extLst>
      <p:ext uri="{BB962C8B-B14F-4D97-AF65-F5344CB8AC3E}">
        <p14:creationId xmlns:p14="http://schemas.microsoft.com/office/powerpoint/2010/main" val="1550992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25821"/>
            <a:ext cx="10909852" cy="819807"/>
          </a:xfrm>
        </p:spPr>
        <p:txBody>
          <a:bodyPr>
            <a:noAutofit/>
          </a:bodyPr>
          <a:lstStyle/>
          <a:p>
            <a:pPr algn="l"/>
            <a:r>
              <a:rPr lang="ru-RU" sz="3600" dirty="0"/>
              <a:t>Тесты для всех функций / методов</a:t>
            </a:r>
            <a:endParaRPr lang="en"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7484"/>
            <a:ext cx="10515600" cy="5359652"/>
          </a:xfrm>
        </p:spPr>
        <p:txBody>
          <a:bodyPr>
            <a:normAutofit/>
          </a:bodyPr>
          <a:lstStyle/>
          <a:p>
            <a:pPr>
              <a:lnSpc>
                <a:spcPct val="100000"/>
              </a:lnSpc>
            </a:pPr>
            <a:r>
              <a:rPr lang="ru-RU" sz="1700" dirty="0"/>
              <a:t>Для каждой новой функции или метода должен быть написан автоматический тест.</a:t>
            </a:r>
            <a:br>
              <a:rPr lang="ru-RU" sz="1700" dirty="0"/>
            </a:br>
            <a:r>
              <a:rPr lang="ru-RU" sz="1700" dirty="0"/>
              <a:t>Лучше — несколько тестов, для проверки реакции на некорректные входные данные.</a:t>
            </a:r>
          </a:p>
          <a:p>
            <a:pPr>
              <a:lnSpc>
                <a:spcPct val="100000"/>
              </a:lnSpc>
            </a:pPr>
            <a:r>
              <a:rPr lang="ru-RU" sz="1700" dirty="0"/>
              <a:t>Если Вы вносите серьёзные изменения в функцию и для неё не написаны тесты — создайте их.</a:t>
            </a:r>
          </a:p>
          <a:p>
            <a:pPr>
              <a:lnSpc>
                <a:spcPct val="100000"/>
              </a:lnSpc>
            </a:pPr>
            <a:r>
              <a:rPr lang="ru-RU" sz="1700" dirty="0"/>
              <a:t>Если какие-то чужие тесты у Вас не проходят, то это повод либо поправить исходный код (свой или чужой — не важно), либо тесты, если они не актуальны.</a:t>
            </a:r>
          </a:p>
          <a:p>
            <a:pPr marL="0" indent="0" algn="l">
              <a:lnSpc>
                <a:spcPct val="100000"/>
              </a:lnSpc>
              <a:buNone/>
            </a:pPr>
            <a:r>
              <a:rPr lang="ru-RU" sz="1700" dirty="0"/>
              <a:t>При создании тестов необходимо придерживаться следующих правил:</a:t>
            </a:r>
          </a:p>
          <a:p>
            <a:pPr algn="l">
              <a:lnSpc>
                <a:spcPct val="100000"/>
              </a:lnSpc>
              <a:buFont typeface="+mj-lt"/>
              <a:buAutoNum type="arabicPeriod"/>
            </a:pPr>
            <a:r>
              <a:rPr lang="ru-RU" sz="1700" dirty="0"/>
              <a:t>Все изменения, производимые при работе тестов на Вашей машине (например, изменения в БД), должны откатываться. Т.е. после успешного выполнения любого из тестовых скриптов, различные хранилища и базы должны возвращаться к исходному виду</a:t>
            </a:r>
            <a:r>
              <a:rPr lang="en-US" sz="1700" dirty="0"/>
              <a:t>.</a:t>
            </a:r>
            <a:r>
              <a:rPr lang="ru-RU" sz="1700" dirty="0"/>
              <a:t> (Только логи откатывать не нужно.)</a:t>
            </a:r>
          </a:p>
          <a:p>
            <a:pPr algn="l">
              <a:lnSpc>
                <a:spcPct val="100000"/>
              </a:lnSpc>
              <a:buFont typeface="+mj-lt"/>
              <a:buAutoNum type="arabicPeriod"/>
            </a:pPr>
            <a:r>
              <a:rPr lang="ru-RU" sz="1700" dirty="0"/>
              <a:t>Любые действия, производимые в процессе тестирования, меняющие состояние каких либо систем не должны покидать границ Вашей локальной машины. Т.е. запуск тестов у Вас не должен приводить к каким-либо изменениям во «внешнем мире» (логгирование Ваших операций чтения внешними системами — не в счёт). Например, исходящие письма, вместо отправки их реальным пользователям на реальные адреса в Интернете, должны отправляться на какой-либо тестовый ящик на локальной машине.</a:t>
            </a:r>
            <a:br>
              <a:rPr lang="en-US" sz="1700" dirty="0"/>
            </a:br>
            <a:r>
              <a:rPr lang="ru-RU" sz="1700" dirty="0"/>
              <a:t>Исключение из этого правила составляют модификации, вносимые в специальные ТЕСТОВЫЕ внешние системы (через различные тестовые аккаунты). В тестовых аккаунтах допустимы любые действия, если они не приведут к невозможности дальнейшего использования этого аккаунта для тестирования.</a:t>
            </a:r>
          </a:p>
        </p:txBody>
      </p:sp>
    </p:spTree>
    <p:extLst>
      <p:ext uri="{BB962C8B-B14F-4D97-AF65-F5344CB8AC3E}">
        <p14:creationId xmlns:p14="http://schemas.microsoft.com/office/powerpoint/2010/main" val="11199118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6"/>
            <a:ext cx="10909852" cy="729260"/>
          </a:xfrm>
        </p:spPr>
        <p:txBody>
          <a:bodyPr>
            <a:noAutofit/>
          </a:bodyPr>
          <a:lstStyle/>
          <a:p>
            <a:r>
              <a:rPr lang="ru-RU" dirty="0"/>
              <a:t>Рефакторинг</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394367"/>
            <a:ext cx="10515600" cy="1819614"/>
          </a:xfrm>
        </p:spPr>
        <p:txBody>
          <a:bodyPr>
            <a:normAutofit fontScale="70000" lnSpcReduction="20000"/>
          </a:bodyPr>
          <a:lstStyle/>
          <a:p>
            <a:pPr marL="0" indent="0">
              <a:lnSpc>
                <a:spcPct val="120000"/>
              </a:lnSpc>
              <a:buNone/>
            </a:pPr>
            <a:r>
              <a:rPr lang="ru-RU" dirty="0"/>
              <a:t>Если код Вам перестаёт нравится: функция слишком сложная и длинная (более 100 строк), слишком много входных и выходных параметров, неудачное название функции и т.п. — делайте рефакторинг. После проведения рефакторинга обязательно запускайте автоматические тесты.</a:t>
            </a:r>
            <a:endParaRPr lang="en-US" dirty="0"/>
          </a:p>
          <a:p>
            <a:pPr marL="0" indent="0">
              <a:lnSpc>
                <a:spcPct val="120000"/>
              </a:lnSpc>
              <a:buNone/>
            </a:pPr>
            <a:r>
              <a:rPr lang="ru-RU" dirty="0"/>
              <a:t>Если для функции, над которой Вы работали, тесты не предусмотрены </a:t>
            </a:r>
            <a:r>
              <a:rPr lang="en-US" dirty="0"/>
              <a:t>—</a:t>
            </a:r>
            <a:r>
              <a:rPr lang="ru-RU" dirty="0"/>
              <a:t> создайте их.</a:t>
            </a:r>
          </a:p>
        </p:txBody>
      </p:sp>
      <p:pic>
        <p:nvPicPr>
          <p:cNvPr id="6" name="Рисунок 5">
            <a:extLst>
              <a:ext uri="{FF2B5EF4-FFF2-40B4-BE49-F238E27FC236}">
                <a16:creationId xmlns:a16="http://schemas.microsoft.com/office/drawing/2014/main" id="{2043422C-E2E2-2C49-61D2-DD5B0C78C8BE}"/>
              </a:ext>
            </a:extLst>
          </p:cNvPr>
          <p:cNvPicPr>
            <a:picLocks noChangeAspect="1"/>
          </p:cNvPicPr>
          <p:nvPr/>
        </p:nvPicPr>
        <p:blipFill>
          <a:blip r:embed="rId2"/>
          <a:stretch>
            <a:fillRect/>
          </a:stretch>
        </p:blipFill>
        <p:spPr>
          <a:xfrm>
            <a:off x="7284270" y="3573988"/>
            <a:ext cx="4780984" cy="3148134"/>
          </a:xfrm>
          <a:prstGeom prst="rect">
            <a:avLst/>
          </a:prstGeom>
        </p:spPr>
      </p:pic>
    </p:spTree>
    <p:extLst>
      <p:ext uri="{BB962C8B-B14F-4D97-AF65-F5344CB8AC3E}">
        <p14:creationId xmlns:p14="http://schemas.microsoft.com/office/powerpoint/2010/main" val="1556347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666C9D-CF01-0DC9-47EE-123DA6EF10EF}"/>
              </a:ext>
            </a:extLst>
          </p:cNvPr>
          <p:cNvSpPr>
            <a:spLocks noGrp="1"/>
          </p:cNvSpPr>
          <p:nvPr>
            <p:ph type="title"/>
          </p:nvPr>
        </p:nvSpPr>
        <p:spPr>
          <a:xfrm>
            <a:off x="838200" y="365126"/>
            <a:ext cx="10515600" cy="676023"/>
          </a:xfrm>
        </p:spPr>
        <p:txBody>
          <a:bodyPr>
            <a:normAutofit/>
          </a:bodyPr>
          <a:lstStyle/>
          <a:p>
            <a:r>
              <a:rPr lang="ru-RU" sz="3600" dirty="0"/>
              <a:t>Не усложняй</a:t>
            </a:r>
          </a:p>
        </p:txBody>
      </p:sp>
      <p:sp>
        <p:nvSpPr>
          <p:cNvPr id="3" name="Объект 2">
            <a:extLst>
              <a:ext uri="{FF2B5EF4-FFF2-40B4-BE49-F238E27FC236}">
                <a16:creationId xmlns:a16="http://schemas.microsoft.com/office/drawing/2014/main" id="{60BEEE33-6FD4-1E99-118B-98B4AC7BF394}"/>
              </a:ext>
            </a:extLst>
          </p:cNvPr>
          <p:cNvSpPr>
            <a:spLocks noGrp="1"/>
          </p:cNvSpPr>
          <p:nvPr>
            <p:ph idx="1"/>
          </p:nvPr>
        </p:nvSpPr>
        <p:spPr>
          <a:xfrm>
            <a:off x="838200" y="1158844"/>
            <a:ext cx="10515600" cy="5513560"/>
          </a:xfrm>
        </p:spPr>
        <p:txBody>
          <a:bodyPr>
            <a:normAutofit/>
          </a:bodyPr>
          <a:lstStyle/>
          <a:p>
            <a:pPr marL="0" indent="0">
              <a:lnSpc>
                <a:spcPct val="100000"/>
              </a:lnSpc>
              <a:buNone/>
            </a:pPr>
            <a:r>
              <a:rPr lang="en" sz="1800" b="1" dirty="0"/>
              <a:t>Don't Reinvent Wheel — </a:t>
            </a:r>
            <a:r>
              <a:rPr lang="ru-RU" sz="1800" b="1" dirty="0"/>
              <a:t>Не переизобретайте колесо</a:t>
            </a:r>
          </a:p>
          <a:p>
            <a:pPr marL="0" indent="0">
              <a:lnSpc>
                <a:spcPct val="100000"/>
              </a:lnSpc>
              <a:buNone/>
            </a:pPr>
            <a:r>
              <a:rPr lang="ru-RU" sz="1800" dirty="0"/>
              <a:t>Не переизобретайте колесо — если подобное колесо уже существует, просто адаптируйте его для своих нужд.</a:t>
            </a:r>
            <a:br>
              <a:rPr lang="ru-RU" sz="1800" dirty="0"/>
            </a:br>
            <a:r>
              <a:rPr lang="ru-RU" sz="1800" dirty="0"/>
              <a:t>Вероятно, для решения данной проблемы уже существует готовый модуль</a:t>
            </a:r>
            <a:r>
              <a:rPr lang="en" sz="1800" dirty="0"/>
              <a:t>, </a:t>
            </a:r>
            <a:r>
              <a:rPr lang="ru-RU" sz="1800" dirty="0"/>
              <a:t>или модуль, разработанный другими людьми внутри организации.</a:t>
            </a:r>
          </a:p>
          <a:p>
            <a:pPr marL="0" indent="0">
              <a:lnSpc>
                <a:spcPct val="100000"/>
              </a:lnSpc>
              <a:buNone/>
            </a:pPr>
            <a:r>
              <a:rPr lang="en" sz="1800" b="1" dirty="0"/>
              <a:t>Do not Repeat Yourself — </a:t>
            </a:r>
            <a:r>
              <a:rPr lang="ru-RU" sz="1800" b="1" dirty="0"/>
              <a:t>не повторяй самого себя</a:t>
            </a:r>
          </a:p>
          <a:p>
            <a:pPr marL="0" indent="0">
              <a:lnSpc>
                <a:spcPct val="100000"/>
              </a:lnSpc>
              <a:buNone/>
            </a:pPr>
            <a:r>
              <a:rPr lang="ru-RU" sz="1800" dirty="0"/>
              <a:t>Подумайте о повторном использовании кода. Зачем тратить впустую усилия мысли на одноразовые программы, если в будущем вам может потребоваться что-то подобное снова?</a:t>
            </a:r>
            <a:br>
              <a:rPr lang="ru-RU" sz="1800" dirty="0"/>
            </a:br>
            <a:r>
              <a:rPr lang="ru-RU" sz="1800" dirty="0"/>
              <a:t>Подумайте над обобщением вашего кода. Подумайте над написанием модуля или класса. Позаботьтесь о том, чтоб ваш код выполнялся без предупреждений</a:t>
            </a:r>
            <a:r>
              <a:rPr lang="en" sz="1800" dirty="0"/>
              <a:t>. </a:t>
            </a:r>
            <a:r>
              <a:rPr lang="ru-RU" sz="1800" dirty="0"/>
              <a:t>Подумайте, не предложить ли Ваш код другим.</a:t>
            </a:r>
          </a:p>
          <a:p>
            <a:pPr marL="0" indent="0">
              <a:lnSpc>
                <a:spcPct val="100000"/>
              </a:lnSpc>
              <a:buNone/>
            </a:pPr>
            <a:r>
              <a:rPr lang="en" sz="1800" b="1" dirty="0"/>
              <a:t>KISS — Keep It Simple, Stupid</a:t>
            </a:r>
            <a:endParaRPr lang="ru-RU" sz="1800" b="1" dirty="0"/>
          </a:p>
          <a:p>
            <a:pPr marL="0" indent="0">
              <a:lnSpc>
                <a:spcPct val="100000"/>
              </a:lnSpc>
              <a:buNone/>
            </a:pPr>
            <a:r>
              <a:rPr lang="ru-RU" sz="1800" dirty="0"/>
              <a:t>Всегда и везде стоит придерживаться максимально простых решений, как в области архитектуры, так и в области непосредственно кодирования.</a:t>
            </a:r>
            <a:br>
              <a:rPr lang="ru-RU" sz="1800" dirty="0"/>
            </a:br>
            <a:r>
              <a:rPr lang="ru-RU" sz="1800" dirty="0"/>
              <a:t>Не делайте лишних движений и лишних разработок до тех пор, пока Вам реально не понадобится подобная функциональность. Возможно, ситуация / требования изменятся и то, что Вы делаете, не понадобится никогда.</a:t>
            </a:r>
          </a:p>
        </p:txBody>
      </p:sp>
    </p:spTree>
    <p:extLst>
      <p:ext uri="{BB962C8B-B14F-4D97-AF65-F5344CB8AC3E}">
        <p14:creationId xmlns:p14="http://schemas.microsoft.com/office/powerpoint/2010/main" val="553654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068452-91E4-528A-8DB5-9669793CE701}"/>
              </a:ext>
            </a:extLst>
          </p:cNvPr>
          <p:cNvSpPr>
            <a:spLocks noGrp="1"/>
          </p:cNvSpPr>
          <p:nvPr>
            <p:ph type="title"/>
          </p:nvPr>
        </p:nvSpPr>
        <p:spPr>
          <a:xfrm>
            <a:off x="838200" y="365125"/>
            <a:ext cx="10515600" cy="929521"/>
          </a:xfrm>
        </p:spPr>
        <p:txBody>
          <a:bodyPr/>
          <a:lstStyle/>
          <a:p>
            <a:r>
              <a:rPr lang="ru-RU" dirty="0"/>
              <a:t>Не живите с «разбитыми окнами»</a:t>
            </a:r>
          </a:p>
        </p:txBody>
      </p:sp>
      <p:sp>
        <p:nvSpPr>
          <p:cNvPr id="3" name="Объект 2">
            <a:extLst>
              <a:ext uri="{FF2B5EF4-FFF2-40B4-BE49-F238E27FC236}">
                <a16:creationId xmlns:a16="http://schemas.microsoft.com/office/drawing/2014/main" id="{007CAAF1-B1BD-29ED-6C76-C3C9C58C1B5D}"/>
              </a:ext>
            </a:extLst>
          </p:cNvPr>
          <p:cNvSpPr>
            <a:spLocks noGrp="1"/>
          </p:cNvSpPr>
          <p:nvPr>
            <p:ph idx="1"/>
          </p:nvPr>
        </p:nvSpPr>
        <p:spPr>
          <a:xfrm>
            <a:off x="838200" y="1294646"/>
            <a:ext cx="10515600" cy="2793878"/>
          </a:xfrm>
        </p:spPr>
        <p:txBody>
          <a:bodyPr>
            <a:normAutofit/>
          </a:bodyPr>
          <a:lstStyle/>
          <a:p>
            <a:pPr marL="0" indent="0" algn="l">
              <a:lnSpc>
                <a:spcPct val="100000"/>
              </a:lnSpc>
              <a:buNone/>
            </a:pPr>
            <a:r>
              <a:rPr lang="ru-RU" sz="2000" dirty="0"/>
              <a:t>Не оставляйте «разбитые окна» (неудачные конструкции, неверные решения или некачественный текст программы) без внимания.</a:t>
            </a:r>
          </a:p>
          <a:p>
            <a:pPr marL="0" indent="0" algn="l">
              <a:lnSpc>
                <a:spcPct val="100000"/>
              </a:lnSpc>
              <a:buNone/>
            </a:pPr>
            <a:r>
              <a:rPr lang="ru-RU" sz="2000" dirty="0"/>
              <a:t>Как только Вы их обнаружите — чините сразу.</a:t>
            </a:r>
          </a:p>
          <a:p>
            <a:pPr marL="0" indent="0" algn="l">
              <a:lnSpc>
                <a:spcPct val="100000"/>
              </a:lnSpc>
              <a:buNone/>
            </a:pPr>
            <a:r>
              <a:rPr lang="ru-RU" sz="2000" dirty="0"/>
              <a:t>Часто безошибочные, функциональные системы быстро портились, как только окна начали разбиваться.</a:t>
            </a:r>
          </a:p>
          <a:p>
            <a:pPr marL="0" indent="0" algn="l">
              <a:lnSpc>
                <a:spcPct val="100000"/>
              </a:lnSpc>
              <a:buNone/>
            </a:pPr>
            <a:r>
              <a:rPr lang="ru-RU" sz="2000" dirty="0"/>
              <a:t>Не давайте энтропии победить себя.</a:t>
            </a:r>
            <a:endParaRPr lang="en-US" sz="2000" dirty="0"/>
          </a:p>
          <a:p>
            <a:pPr marL="0" indent="0" algn="l">
              <a:buNone/>
            </a:pPr>
            <a:r>
              <a:rPr lang="ru-RU" sz="2000" dirty="0"/>
              <a:t>Из книги </a:t>
            </a:r>
            <a:r>
              <a:rPr lang="ru-RU" sz="2000" dirty="0">
                <a:hlinkClick r:id="rId2"/>
              </a:rPr>
              <a:t>«Программист-прагматик. Путь от подмастерья к мастеру»</a:t>
            </a:r>
            <a:r>
              <a:rPr lang="ru-RU" sz="2000" dirty="0"/>
              <a:t>.</a:t>
            </a:r>
            <a:endParaRPr lang="en-US" sz="2000" dirty="0"/>
          </a:p>
          <a:p>
            <a:pPr marL="0" indent="0" algn="l">
              <a:buNone/>
            </a:pPr>
            <a:endParaRPr lang="ru-RU" sz="2000" b="0" i="0" dirty="0">
              <a:solidFill>
                <a:srgbClr val="364364"/>
              </a:solidFill>
              <a:effectLst/>
              <a:latin typeface="Inter"/>
            </a:endParaRPr>
          </a:p>
        </p:txBody>
      </p:sp>
      <p:pic>
        <p:nvPicPr>
          <p:cNvPr id="5" name="Рисунок 4">
            <a:extLst>
              <a:ext uri="{FF2B5EF4-FFF2-40B4-BE49-F238E27FC236}">
                <a16:creationId xmlns:a16="http://schemas.microsoft.com/office/drawing/2014/main" id="{252CDC42-1F0E-FC5B-31BB-B307A7E2C416}"/>
              </a:ext>
            </a:extLst>
          </p:cNvPr>
          <p:cNvPicPr>
            <a:picLocks noChangeAspect="1"/>
          </p:cNvPicPr>
          <p:nvPr/>
        </p:nvPicPr>
        <p:blipFill>
          <a:blip r:embed="rId3"/>
          <a:stretch>
            <a:fillRect/>
          </a:stretch>
        </p:blipFill>
        <p:spPr>
          <a:xfrm>
            <a:off x="7798675" y="4106309"/>
            <a:ext cx="4393325" cy="2751691"/>
          </a:xfrm>
          <a:prstGeom prst="rect">
            <a:avLst/>
          </a:prstGeom>
        </p:spPr>
      </p:pic>
    </p:spTree>
    <p:extLst>
      <p:ext uri="{BB962C8B-B14F-4D97-AF65-F5344CB8AC3E}">
        <p14:creationId xmlns:p14="http://schemas.microsoft.com/office/powerpoint/2010/main" val="398918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DC2B0D-CA95-7D75-D582-DA3C503659E5}"/>
              </a:ext>
            </a:extLst>
          </p:cNvPr>
          <p:cNvSpPr>
            <a:spLocks noGrp="1"/>
          </p:cNvSpPr>
          <p:nvPr>
            <p:ph type="title"/>
          </p:nvPr>
        </p:nvSpPr>
        <p:spPr/>
        <p:txBody>
          <a:bodyPr>
            <a:normAutofit/>
          </a:bodyPr>
          <a:lstStyle/>
          <a:p>
            <a:r>
              <a:rPr lang="ru-RU" sz="3600" dirty="0"/>
              <a:t>Выкладывайте все модули общего назначения</a:t>
            </a:r>
            <a:br>
              <a:rPr lang="en-US" sz="3600" dirty="0"/>
            </a:br>
            <a:r>
              <a:rPr lang="ru-RU" sz="3600" dirty="0"/>
              <a:t>в общий доступ</a:t>
            </a:r>
          </a:p>
        </p:txBody>
      </p:sp>
      <p:sp>
        <p:nvSpPr>
          <p:cNvPr id="3" name="Объект 2">
            <a:extLst>
              <a:ext uri="{FF2B5EF4-FFF2-40B4-BE49-F238E27FC236}">
                <a16:creationId xmlns:a16="http://schemas.microsoft.com/office/drawing/2014/main" id="{F585C9BE-5945-2270-F123-6ACB2D9DBF9D}"/>
              </a:ext>
            </a:extLst>
          </p:cNvPr>
          <p:cNvSpPr>
            <a:spLocks noGrp="1"/>
          </p:cNvSpPr>
          <p:nvPr>
            <p:ph idx="1"/>
          </p:nvPr>
        </p:nvSpPr>
        <p:spPr>
          <a:xfrm>
            <a:off x="838200" y="1690688"/>
            <a:ext cx="10515600" cy="4954556"/>
          </a:xfrm>
        </p:spPr>
        <p:txBody>
          <a:bodyPr>
            <a:normAutofit fontScale="62500" lnSpcReduction="20000"/>
          </a:bodyPr>
          <a:lstStyle/>
          <a:p>
            <a:pPr marL="0" indent="0" algn="l">
              <a:lnSpc>
                <a:spcPct val="120000"/>
              </a:lnSpc>
              <a:buNone/>
            </a:pPr>
            <a:r>
              <a:rPr lang="ru-RU" dirty="0"/>
              <a:t>Если создаваемый Вами модуль или группа модулей жёстко не привязаны к разрабатываемой системе, а являются модулями «общего назначения», которые могут быть интересны другим разработчикам, лучше выделять такие модули в</a:t>
            </a:r>
            <a:r>
              <a:rPr lang="en-US" dirty="0"/>
              <a:t> </a:t>
            </a:r>
            <a:r>
              <a:rPr lang="ru-RU" dirty="0"/>
              <a:t>общий доступ в </a:t>
            </a:r>
            <a:r>
              <a:rPr lang="en-US" dirty="0"/>
              <a:t>PyPi</a:t>
            </a:r>
            <a:r>
              <a:rPr lang="en" dirty="0"/>
              <a:t>, </a:t>
            </a:r>
            <a:r>
              <a:rPr lang="ru-RU" dirty="0"/>
              <a:t>в корпоративный репозиторий </a:t>
            </a:r>
            <a:r>
              <a:rPr lang="en" dirty="0"/>
              <a:t>opensource-</a:t>
            </a:r>
            <a:r>
              <a:rPr lang="ru-RU" dirty="0"/>
              <a:t>разработок или хотя бы просто на </a:t>
            </a:r>
            <a:r>
              <a:rPr lang="en-US" dirty="0"/>
              <a:t>GitHub</a:t>
            </a:r>
            <a:r>
              <a:rPr lang="ru-RU" dirty="0"/>
              <a:t>.</a:t>
            </a:r>
            <a:br>
              <a:rPr lang="en-US" dirty="0"/>
            </a:br>
            <a:r>
              <a:rPr lang="ru-RU" dirty="0"/>
              <a:t>Зачем?</a:t>
            </a:r>
          </a:p>
          <a:p>
            <a:pPr algn="l">
              <a:lnSpc>
                <a:spcPct val="120000"/>
              </a:lnSpc>
              <a:buFont typeface="+mj-lt"/>
              <a:buAutoNum type="arabicPeriod"/>
            </a:pPr>
            <a:r>
              <a:rPr lang="ru-RU" dirty="0"/>
              <a:t>Система и основной репозиторий «не захламляются» тем самым модулями общего назначения. В результате в основной системе легче ориентироваться</a:t>
            </a:r>
          </a:p>
          <a:p>
            <a:pPr algn="l">
              <a:lnSpc>
                <a:spcPct val="120000"/>
              </a:lnSpc>
              <a:buFont typeface="+mj-lt"/>
              <a:buAutoNum type="arabicPeriod"/>
            </a:pPr>
            <a:r>
              <a:rPr lang="ru-RU" dirty="0"/>
              <a:t>Подготовка модулей к выкладке в общий доступ неизбежно повышает их качество (как минимум надо создавать документацию и тесты, «выпрямлять» код)</a:t>
            </a:r>
          </a:p>
          <a:p>
            <a:pPr algn="l">
              <a:lnSpc>
                <a:spcPct val="120000"/>
              </a:lnSpc>
              <a:buFont typeface="+mj-lt"/>
              <a:buAutoNum type="arabicPeriod"/>
            </a:pPr>
            <a:r>
              <a:rPr lang="ru-RU" dirty="0"/>
              <a:t>Получаем все преимущества </a:t>
            </a:r>
            <a:r>
              <a:rPr lang="en" dirty="0"/>
              <a:t>OpenSource (</a:t>
            </a:r>
            <a:r>
              <a:rPr lang="ru-RU" dirty="0"/>
              <a:t>другие люди присылают багрепорты и патчи, способствуя улучшению модулей)</a:t>
            </a:r>
          </a:p>
          <a:p>
            <a:pPr algn="l">
              <a:lnSpc>
                <a:spcPct val="120000"/>
              </a:lnSpc>
              <a:buFont typeface="+mj-lt"/>
              <a:buAutoNum type="arabicPeriod"/>
            </a:pPr>
            <a:r>
              <a:rPr lang="ru-RU" dirty="0"/>
              <a:t>Мы должны не только брать, но и отдавать что-то </a:t>
            </a:r>
            <a:r>
              <a:rPr lang="en" dirty="0"/>
              <a:t>OpenSource-</a:t>
            </a:r>
            <a:r>
              <a:rPr lang="ru-RU" dirty="0"/>
              <a:t>сообществу, возвращая тем самым свой долг</a:t>
            </a:r>
          </a:p>
          <a:p>
            <a:pPr algn="l">
              <a:lnSpc>
                <a:spcPct val="120000"/>
              </a:lnSpc>
              <a:buFont typeface="+mj-lt"/>
              <a:buAutoNum type="arabicPeriod"/>
            </a:pPr>
            <a:r>
              <a:rPr lang="ru-RU" dirty="0"/>
              <a:t>Приятно раскручивать своё имя и личный бренд </a:t>
            </a:r>
            <a:r>
              <a:rPr lang="en" dirty="0"/>
              <a:t>;)</a:t>
            </a:r>
          </a:p>
          <a:p>
            <a:pPr marL="0" indent="0">
              <a:lnSpc>
                <a:spcPct val="120000"/>
              </a:lnSpc>
              <a:buNone/>
            </a:pPr>
            <a:endParaRPr lang="ru-RU" dirty="0"/>
          </a:p>
        </p:txBody>
      </p:sp>
    </p:spTree>
    <p:extLst>
      <p:ext uri="{BB962C8B-B14F-4D97-AF65-F5344CB8AC3E}">
        <p14:creationId xmlns:p14="http://schemas.microsoft.com/office/powerpoint/2010/main" val="21646059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70320-B984-CDE1-4085-FC3EAF47B549}"/>
              </a:ext>
            </a:extLst>
          </p:cNvPr>
          <p:cNvSpPr>
            <a:spLocks noGrp="1"/>
          </p:cNvSpPr>
          <p:nvPr>
            <p:ph type="title"/>
          </p:nvPr>
        </p:nvSpPr>
        <p:spPr>
          <a:xfrm>
            <a:off x="831850" y="1709738"/>
            <a:ext cx="10515600" cy="2294703"/>
          </a:xfrm>
        </p:spPr>
        <p:txBody>
          <a:bodyPr/>
          <a:lstStyle/>
          <a:p>
            <a:r>
              <a:rPr lang="en" sz="4400" b="1" dirty="0"/>
              <a:t>SQL, </a:t>
            </a:r>
            <a:r>
              <a:rPr lang="ru-RU" sz="4400" b="1" dirty="0"/>
              <a:t>базы данных</a:t>
            </a:r>
            <a:endParaRPr lang="ru-RU" dirty="0"/>
          </a:p>
        </p:txBody>
      </p:sp>
      <p:sp>
        <p:nvSpPr>
          <p:cNvPr id="4" name="Текст 3">
            <a:extLst>
              <a:ext uri="{FF2B5EF4-FFF2-40B4-BE49-F238E27FC236}">
                <a16:creationId xmlns:a16="http://schemas.microsoft.com/office/drawing/2014/main" id="{04CC6D04-8C43-E582-568F-DCFBF49952C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5008817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1A3E95-92D3-5478-5C75-547070999AA9}"/>
              </a:ext>
            </a:extLst>
          </p:cNvPr>
          <p:cNvSpPr>
            <a:spLocks noGrp="1"/>
          </p:cNvSpPr>
          <p:nvPr>
            <p:ph type="title"/>
          </p:nvPr>
        </p:nvSpPr>
        <p:spPr>
          <a:xfrm>
            <a:off x="838200" y="262759"/>
            <a:ext cx="10515600" cy="900371"/>
          </a:xfrm>
        </p:spPr>
        <p:txBody>
          <a:bodyPr>
            <a:normAutofit/>
          </a:bodyPr>
          <a:lstStyle/>
          <a:p>
            <a:r>
              <a:rPr lang="ru-RU" sz="4000" dirty="0"/>
              <a:t>Форматирование </a:t>
            </a:r>
            <a:r>
              <a:rPr lang="en" sz="4000" dirty="0"/>
              <a:t>SQL-</a:t>
            </a:r>
            <a:r>
              <a:rPr lang="ru-RU" sz="4000" dirty="0"/>
              <a:t>запросов</a:t>
            </a:r>
          </a:p>
        </p:txBody>
      </p:sp>
      <p:sp>
        <p:nvSpPr>
          <p:cNvPr id="3" name="Объект 2">
            <a:extLst>
              <a:ext uri="{FF2B5EF4-FFF2-40B4-BE49-F238E27FC236}">
                <a16:creationId xmlns:a16="http://schemas.microsoft.com/office/drawing/2014/main" id="{9A39F0EC-B49E-A7F7-29D8-0E6BF80ACC0B}"/>
              </a:ext>
            </a:extLst>
          </p:cNvPr>
          <p:cNvSpPr>
            <a:spLocks noGrp="1"/>
          </p:cNvSpPr>
          <p:nvPr>
            <p:ph idx="1"/>
          </p:nvPr>
        </p:nvSpPr>
        <p:spPr>
          <a:xfrm>
            <a:off x="838200" y="1163130"/>
            <a:ext cx="10515600" cy="801470"/>
          </a:xfrm>
        </p:spPr>
        <p:txBody>
          <a:bodyPr>
            <a:normAutofit/>
          </a:bodyPr>
          <a:lstStyle/>
          <a:p>
            <a:pPr marL="0" indent="0">
              <a:lnSpc>
                <a:spcPct val="100000"/>
              </a:lnSpc>
              <a:buNone/>
            </a:pPr>
            <a:r>
              <a:rPr lang="ru-RU" sz="2000" dirty="0"/>
              <a:t>Запросы длиной более 50 символов (примерно) рекомендуется разбивать на несколько строк, подгоняя текст по горизонтали. Например так:</a:t>
            </a:r>
          </a:p>
        </p:txBody>
      </p:sp>
      <p:sp>
        <p:nvSpPr>
          <p:cNvPr id="4" name="Объект 2">
            <a:extLst>
              <a:ext uri="{FF2B5EF4-FFF2-40B4-BE49-F238E27FC236}">
                <a16:creationId xmlns:a16="http://schemas.microsoft.com/office/drawing/2014/main" id="{14C14EF8-733B-6132-2586-C28172C90B41}"/>
              </a:ext>
            </a:extLst>
          </p:cNvPr>
          <p:cNvSpPr txBox="1">
            <a:spLocks/>
          </p:cNvSpPr>
          <p:nvPr/>
        </p:nvSpPr>
        <p:spPr>
          <a:xfrm>
            <a:off x="838200"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SELECT</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FROM</a:t>
            </a:r>
            <a:r>
              <a:rPr lang="en" sz="1800" dirty="0">
                <a:effectLst/>
                <a:latin typeface="Consolas" panose="020B0609020204030204" pitchFamily="49" charset="0"/>
                <a:cs typeface="Consolas" panose="020B0609020204030204" pitchFamily="49" charset="0"/>
              </a:rPr>
              <a:t> table 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JOIN</a:t>
            </a:r>
            <a:r>
              <a:rPr lang="en" sz="1800" dirty="0">
                <a:effectLst/>
                <a:latin typeface="Consolas" panose="020B0609020204030204" pitchFamily="49" charset="0"/>
                <a:cs typeface="Consolas" panose="020B0609020204030204" pitchFamily="49" charset="0"/>
              </a:rPr>
              <a:t> table2 t2 </a:t>
            </a:r>
            <a:r>
              <a:rPr lang="en" sz="1800" b="1" dirty="0">
                <a:solidFill>
                  <a:srgbClr val="C5060B"/>
                </a:solidFill>
                <a:effectLst/>
                <a:latin typeface="Consolas" panose="020B0609020204030204" pitchFamily="49" charset="0"/>
                <a:cs typeface="Consolas" panose="020B0609020204030204" pitchFamily="49" charset="0"/>
              </a:rPr>
              <a:t>ON</a:t>
            </a:r>
            <a:r>
              <a:rPr lang="en" sz="1800" dirty="0">
                <a:effectLst/>
                <a:latin typeface="Consolas" panose="020B0609020204030204" pitchFamily="49" charset="0"/>
                <a:cs typeface="Consolas" panose="020B0609020204030204" pitchFamily="49" charset="0"/>
              </a:rPr>
              <a:t> t2.id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t1.id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WHERE</a:t>
            </a: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AND</a:t>
            </a: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LIMIT</a:t>
            </a:r>
            <a:r>
              <a:rPr lang="en" sz="1800" dirty="0">
                <a:effectLst/>
                <a:latin typeface="Consolas" panose="020B0609020204030204" pitchFamily="49" charset="0"/>
                <a:cs typeface="Consolas" panose="020B0609020204030204" pitchFamily="49" charset="0"/>
              </a:rPr>
              <a:t> limits</a:t>
            </a:r>
            <a:br>
              <a:rPr lang="en" sz="1800" dirty="0">
                <a:effectLst/>
                <a:latin typeface="Consolas" panose="020B0609020204030204" pitchFamily="49" charset="0"/>
                <a:cs typeface="Consolas" panose="020B0609020204030204" pitchFamily="49" charset="0"/>
              </a:rPr>
            </a:br>
            <a:endParaRPr lang="en" sz="1800" dirty="0">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B8B72FB-9192-7273-F967-2777A40EBAA8}"/>
              </a:ext>
            </a:extLst>
          </p:cNvPr>
          <p:cNvSpPr txBox="1">
            <a:spLocks/>
          </p:cNvSpPr>
          <p:nvPr/>
        </p:nvSpPr>
        <p:spPr>
          <a:xfrm>
            <a:off x="5888525"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dirty="0">
                <a:solidFill>
                  <a:srgbClr val="C5060B"/>
                </a:solidFill>
                <a:effectLst/>
                <a:latin typeface="Consolas" panose="020B0609020204030204" pitchFamily="49" charset="0"/>
                <a:cs typeface="Consolas" panose="020B0609020204030204" pitchFamily="49" charset="0"/>
              </a:rPr>
              <a:t>SELECT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FROM</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tables t</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WHERE</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AND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LIMIT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limits</a:t>
            </a:r>
          </a:p>
        </p:txBody>
      </p:sp>
    </p:spTree>
    <p:extLst>
      <p:ext uri="{BB962C8B-B14F-4D97-AF65-F5344CB8AC3E}">
        <p14:creationId xmlns:p14="http://schemas.microsoft.com/office/powerpoint/2010/main" val="26956794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C5BEA-1ECF-DDA0-ED85-53469B3D63E6}"/>
              </a:ext>
            </a:extLst>
          </p:cNvPr>
          <p:cNvSpPr>
            <a:spLocks noGrp="1"/>
          </p:cNvSpPr>
          <p:nvPr>
            <p:ph type="title"/>
          </p:nvPr>
        </p:nvSpPr>
        <p:spPr/>
        <p:txBody>
          <a:bodyPr>
            <a:noAutofit/>
          </a:bodyPr>
          <a:lstStyle/>
          <a:p>
            <a:r>
              <a:rPr lang="ru-RU" sz="3200" dirty="0"/>
              <a:t>Тексты </a:t>
            </a:r>
            <a:r>
              <a:rPr lang="en-US" sz="3200" dirty="0"/>
              <a:t>(</a:t>
            </a:r>
            <a:r>
              <a:rPr lang="ru-RU" sz="3200" dirty="0"/>
              <a:t>длинного</a:t>
            </a:r>
            <a:r>
              <a:rPr lang="en-US" sz="3200" dirty="0"/>
              <a:t>) SQL-</a:t>
            </a:r>
            <a:r>
              <a:rPr lang="ru-RU" sz="3200" dirty="0"/>
              <a:t>запросов лучше выносить в константы</a:t>
            </a:r>
            <a:r>
              <a:rPr lang="en-US" sz="3200" dirty="0"/>
              <a:t> </a:t>
            </a:r>
            <a:r>
              <a:rPr lang="ru-RU" sz="3200" dirty="0"/>
              <a:t>вначале модуля, а не захламлять ими основной код</a:t>
            </a:r>
          </a:p>
        </p:txBody>
      </p:sp>
      <p:sp>
        <p:nvSpPr>
          <p:cNvPr id="4" name="Объект 2">
            <a:extLst>
              <a:ext uri="{FF2B5EF4-FFF2-40B4-BE49-F238E27FC236}">
                <a16:creationId xmlns:a16="http://schemas.microsoft.com/office/drawing/2014/main" id="{5FFD4CB4-B24C-2ED4-E500-B4E14CE66EF1}"/>
              </a:ext>
            </a:extLst>
          </p:cNvPr>
          <p:cNvSpPr txBox="1">
            <a:spLocks/>
          </p:cNvSpPr>
          <p:nvPr/>
        </p:nvSpPr>
        <p:spPr>
          <a:xfrm>
            <a:off x="838200" y="1839393"/>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Not recommended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solidFill>
                  <a:srgbClr val="000000"/>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cursor.execute(</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r>
              <a:rPr lang="en" sz="1600" noProof="1">
                <a:solidFill>
                  <a:srgbClr val="000000"/>
                </a:solidFill>
                <a:effectLst/>
                <a:latin typeface="Consolas" panose="020B0609020204030204" pitchFamily="49" charset="0"/>
                <a:cs typeface="Consolas" panose="020B0609020204030204" pitchFamily="49" charset="0"/>
              </a:rPr>
              <a:t>, (condition, variables))</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endParaRPr lang="ru-RU" sz="1600" b="1" noProof="1">
              <a:solidFill>
                <a:srgbClr val="6D79DE"/>
              </a:solidFill>
              <a:effectLst/>
              <a:latin typeface="Consolas" panose="020B0609020204030204" pitchFamily="49" charset="0"/>
              <a:cs typeface="Consolas" panose="020B0609020204030204" pitchFamily="49" charset="0"/>
            </a:endParaRPr>
          </a:p>
          <a:p>
            <a:pPr marL="0" indent="0">
              <a:buNone/>
            </a:pPr>
            <a:r>
              <a:rPr lang="en" sz="1600" noProof="1">
                <a:solidFill>
                  <a:srgbClr val="0066FF"/>
                </a:solidFill>
                <a:effectLst/>
                <a:latin typeface="Consolas" panose="020B0609020204030204" pitchFamily="49" charset="0"/>
                <a:cs typeface="Consolas" panose="020B0609020204030204" pitchFamily="49" charset="0"/>
              </a:rPr>
              <a:t># </a:t>
            </a:r>
            <a:r>
              <a:rPr lang="ru-RU" sz="1600" noProof="1">
                <a:solidFill>
                  <a:srgbClr val="0066FF"/>
                </a:solidFill>
                <a:effectLst/>
                <a:latin typeface="Consolas" panose="020B0609020204030204" pitchFamily="49" charset="0"/>
                <a:cs typeface="Consolas" panose="020B0609020204030204" pitchFamily="49" charset="0"/>
              </a:rPr>
              <a:t>В данном случае длинный текст запроса отвлекает нас от основной логики функции</a:t>
            </a:r>
            <a:br>
              <a:rPr lang="en" sz="1600" noProof="1">
                <a:solidFill>
                  <a:srgbClr val="0066FF"/>
                </a:solidFill>
                <a:effectLst/>
                <a:latin typeface="Consolas" panose="020B0609020204030204" pitchFamily="49" charset="0"/>
                <a:cs typeface="Consolas" panose="020B0609020204030204" pitchFamily="49" charset="0"/>
              </a:rPr>
            </a:br>
            <a:br>
              <a:rPr lang="en" sz="1600" noProof="1">
                <a:solidFill>
                  <a:srgbClr val="000000"/>
                </a:solidFill>
                <a:effectLst/>
                <a:latin typeface="Consolas" panose="020B0609020204030204" pitchFamily="49" charset="0"/>
                <a:cs typeface="Consolas" panose="020B0609020204030204" pitchFamily="49" charset="0"/>
              </a:rPr>
            </a:br>
            <a:endParaRPr lang="en" sz="1600" noProof="1">
              <a:solidFill>
                <a:srgbClr val="036A07"/>
              </a:solidFill>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E65E5641-1C62-6CD3-CF9F-2DB5F2EAC6CC}"/>
              </a:ext>
            </a:extLst>
          </p:cNvPr>
          <p:cNvSpPr txBox="1">
            <a:spLocks/>
          </p:cNvSpPr>
          <p:nvPr/>
        </p:nvSpPr>
        <p:spPr>
          <a:xfrm>
            <a:off x="5861365" y="1839393"/>
            <a:ext cx="6034888"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Recommended</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sql_get_users_with_overdraft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endParaRPr lang="en" sz="1600" noProof="1">
              <a:effectLst/>
              <a:latin typeface="Consolas" panose="020B0609020204030204" pitchFamily="49" charset="0"/>
              <a:cs typeface="Consolas" panose="020B0609020204030204" pitchFamily="49" charset="0"/>
            </a:endParaRPr>
          </a:p>
          <a:p>
            <a:pPr marL="0" indent="0">
              <a:buNone/>
            </a:pP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latin typeface="Consolas" panose="020B0609020204030204" pitchFamily="49" charset="0"/>
              <a:cs typeface="Consolas" panose="020B0609020204030204" pitchFamily="49" charset="0"/>
            </a:endParaRPr>
          </a:p>
          <a:p>
            <a:pPr marL="0" indent="0">
              <a:buNone/>
            </a:pP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cursor.execute(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sql_get_users_with_overdraft,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(condition, variables)</a:t>
            </a:r>
          </a:p>
          <a:p>
            <a:pPr marL="0" indent="0">
              <a:buNone/>
            </a:pPr>
            <a:r>
              <a:rPr lang="en" sz="1600" noProof="1">
                <a:latin typeface="Consolas" panose="020B0609020204030204" pitchFamily="49" charset="0"/>
                <a:cs typeface="Consolas" panose="020B0609020204030204" pitchFamily="49" charset="0"/>
              </a:rPr>
              <a:t>    </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6042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974788"/>
          </a:xfrm>
        </p:spPr>
        <p:txBody>
          <a:bodyPr>
            <a:noAutofit/>
          </a:bodyPr>
          <a:lstStyle/>
          <a:p>
            <a:r>
              <a:rPr lang="ru-RU" sz="3600" dirty="0"/>
              <a:t>Ключевые слова — заглавными буквами</a:t>
            </a:r>
            <a:br>
              <a:rPr lang="en-US" sz="3600" dirty="0"/>
            </a:br>
            <a:r>
              <a:rPr lang="ru-RU" sz="3600" dirty="0"/>
              <a:t>Названия полей и таблиц — строчными буквами</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855962"/>
          </a:xfrm>
        </p:spPr>
        <p:txBody>
          <a:bodyPr>
            <a:normAutofit/>
          </a:bodyPr>
          <a:lstStyle/>
          <a:p>
            <a:pPr marL="0" indent="0">
              <a:lnSpc>
                <a:spcPct val="100000"/>
              </a:lnSpc>
              <a:buNone/>
            </a:pPr>
            <a:r>
              <a:rPr lang="ru-RU" sz="2000" dirty="0"/>
              <a:t>Все ключевые слова </a:t>
            </a:r>
            <a:r>
              <a:rPr lang="en" sz="2000" dirty="0"/>
              <a:t>SQL </a:t>
            </a:r>
            <a:r>
              <a:rPr lang="ru-RU" sz="2000" dirty="0"/>
              <a:t>записываются заглавными буквами, все наименование таблиц, полей, пользовательских функций — строчными.</a:t>
            </a:r>
            <a:endParaRPr lang="en-US" sz="2000" dirty="0"/>
          </a:p>
          <a:p>
            <a:pPr marL="0" indent="0">
              <a:lnSpc>
                <a:spcPct val="100000"/>
              </a:lnSpc>
              <a:buNone/>
            </a:pPr>
            <a:r>
              <a:rPr lang="ru-RU" sz="2000" dirty="0"/>
              <a:t>При именовании таблиц и полей не допускается использование заглавных букв. Допускаются только строчные латинские буквы, цифры и знак подчёркивания.</a:t>
            </a:r>
            <a:br>
              <a:rPr lang="en-US" sz="2000" dirty="0"/>
            </a:br>
            <a:r>
              <a:rPr lang="ru-RU" sz="2000" dirty="0"/>
              <a:t>Пример: "</a:t>
            </a:r>
            <a:r>
              <a:rPr lang="en" sz="2000" noProof="1">
                <a:latin typeface="Consolas" panose="020B0609020204030204" pitchFamily="49" charset="0"/>
                <a:cs typeface="Consolas" panose="020B0609020204030204" pitchFamily="49" charset="0"/>
              </a:rPr>
              <a:t>name_of_the_table</a:t>
            </a:r>
            <a:r>
              <a:rPr lang="en" sz="2000" dirty="0"/>
              <a:t>".</a:t>
            </a:r>
            <a:endParaRPr lang="ru-RU" sz="2000" dirty="0"/>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3548851"/>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SELECT</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FROM</a:t>
            </a:r>
            <a:r>
              <a:rPr lang="en" sz="1800" noProof="1">
                <a:effectLst/>
                <a:latin typeface="Consolas" panose="020B0609020204030204" pitchFamily="49" charset="0"/>
                <a:cs typeface="Consolas" panose="020B0609020204030204" pitchFamily="49" charset="0"/>
              </a:rPr>
              <a:t> teams 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team_members tm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t.team_id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tm.team_id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users u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u.user_id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tm.user_id</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LEFT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sprint_reports sr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sr.user_id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u.user_id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ORDER</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BY</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838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BD0F7-C4E2-739D-7103-4C56250825F3}"/>
              </a:ext>
            </a:extLst>
          </p:cNvPr>
          <p:cNvSpPr>
            <a:spLocks noGrp="1"/>
          </p:cNvSpPr>
          <p:nvPr>
            <p:ph type="title"/>
          </p:nvPr>
        </p:nvSpPr>
        <p:spPr>
          <a:xfrm>
            <a:off x="838200" y="365126"/>
            <a:ext cx="10515600" cy="1070136"/>
          </a:xfrm>
        </p:spPr>
        <p:txBody>
          <a:bodyPr/>
          <a:lstStyle/>
          <a:p>
            <a:r>
              <a:rPr lang="en-US" altLang="en-US" dirty="0">
                <a:ea typeface="ＭＳ Ｐゴシック" charset="-128"/>
              </a:rPr>
              <a:t>Consistency</a:t>
            </a:r>
            <a:endParaRPr lang="en-US" dirty="0"/>
          </a:p>
        </p:txBody>
      </p:sp>
      <p:sp>
        <p:nvSpPr>
          <p:cNvPr id="3" name="Объект 2">
            <a:extLst>
              <a:ext uri="{FF2B5EF4-FFF2-40B4-BE49-F238E27FC236}">
                <a16:creationId xmlns:a16="http://schemas.microsoft.com/office/drawing/2014/main" id="{8F7B1329-51AF-E385-DF9B-6FD2319D4CE7}"/>
              </a:ext>
            </a:extLst>
          </p:cNvPr>
          <p:cNvSpPr>
            <a:spLocks noGrp="1"/>
          </p:cNvSpPr>
          <p:nvPr>
            <p:ph idx="1"/>
          </p:nvPr>
        </p:nvSpPr>
        <p:spPr>
          <a:xfrm>
            <a:off x="838200" y="1435262"/>
            <a:ext cx="10515600" cy="4741701"/>
          </a:xfrm>
        </p:spPr>
        <p:txBody>
          <a:bodyPr>
            <a:normAutofit fontScale="77500" lnSpcReduction="20000"/>
          </a:bodyPr>
          <a:lstStyle/>
          <a:p>
            <a:pPr marL="0" indent="0">
              <a:lnSpc>
                <a:spcPct val="120000"/>
              </a:lnSpc>
              <a:buNone/>
            </a:pPr>
            <a:r>
              <a:rPr lang="ru-RU" altLang="en-US" dirty="0">
                <a:ea typeface="ＭＳ Ｐゴシック" charset="-128"/>
              </a:rPr>
              <a:t>Наиболее важное правило для любого стиля — </a:t>
            </a:r>
            <a:r>
              <a:rPr lang="en-US" altLang="en-US" b="1" dirty="0">
                <a:ea typeface="ＭＳ Ｐゴシック" charset="-128"/>
              </a:rPr>
              <a:t>consistency</a:t>
            </a:r>
            <a:r>
              <a:rPr lang="en-US" altLang="en-US" dirty="0">
                <a:ea typeface="ＭＳ Ｐゴシック" charset="-128"/>
              </a:rPr>
              <a:t> (</a:t>
            </a:r>
            <a:r>
              <a:rPr lang="ru-RU" altLang="en-US" dirty="0">
                <a:ea typeface="ＭＳ Ｐゴシック" charset="-128"/>
              </a:rPr>
              <a:t>последовательность</a:t>
            </a:r>
            <a:r>
              <a:rPr lang="en-US" altLang="en-US" dirty="0">
                <a:ea typeface="ＭＳ Ｐゴシック" charset="-128"/>
              </a:rPr>
              <a:t>, </a:t>
            </a:r>
            <a:r>
              <a:rPr lang="ru-RU" altLang="en-US" dirty="0">
                <a:ea typeface="ＭＳ Ｐゴシック" charset="-128"/>
              </a:rPr>
              <a:t>согласованность</a:t>
            </a:r>
            <a:r>
              <a:rPr lang="en-US" altLang="en-US" dirty="0">
                <a:ea typeface="ＭＳ Ｐゴシック" charset="-128"/>
              </a:rPr>
              <a:t>, </a:t>
            </a:r>
            <a:r>
              <a:rPr lang="ru-RU" altLang="en-US" dirty="0">
                <a:ea typeface="ＭＳ Ｐゴシック" charset="-128"/>
              </a:rPr>
              <a:t>постоянство</a:t>
            </a:r>
            <a:r>
              <a:rPr lang="en-US" altLang="en-US" dirty="0">
                <a:ea typeface="ＭＳ Ｐゴシック" charset="-128"/>
              </a:rPr>
              <a:t>)</a:t>
            </a:r>
          </a:p>
          <a:p>
            <a:pPr>
              <a:lnSpc>
                <a:spcPct val="120000"/>
              </a:lnSpc>
              <a:spcBef>
                <a:spcPts val="700"/>
              </a:spcBef>
            </a:pPr>
            <a:r>
              <a:rPr lang="ru-RU" altLang="en-US" dirty="0">
                <a:ea typeface="ＭＳ Ｐゴシック" charset="-128"/>
              </a:rPr>
              <a:t>Если вы приняли определённое решение относительно стиля оформления кода, не отходите от него, используйте его </a:t>
            </a:r>
            <a:r>
              <a:rPr lang="ru-RU" altLang="en-US" b="1" dirty="0">
                <a:ea typeface="ＭＳ Ｐゴシック" charset="-128"/>
              </a:rPr>
              <a:t>Везде</a:t>
            </a:r>
            <a:r>
              <a:rPr lang="ru-RU" altLang="en-US" dirty="0">
                <a:ea typeface="ＭＳ Ｐゴシック" charset="-128"/>
              </a:rPr>
              <a:t> и </a:t>
            </a:r>
            <a:r>
              <a:rPr lang="ru-RU" altLang="en-US" b="1" dirty="0">
                <a:ea typeface="ＭＳ Ｐゴシック" charset="-128"/>
              </a:rPr>
              <a:t>Всегда</a:t>
            </a:r>
          </a:p>
          <a:p>
            <a:pPr marL="0" indent="0">
              <a:lnSpc>
                <a:spcPct val="120000"/>
              </a:lnSpc>
              <a:buNone/>
            </a:pPr>
            <a:r>
              <a:rPr lang="ru-RU" sz="3200" dirty="0"/>
              <a:t>Обезличенный код</a:t>
            </a:r>
          </a:p>
          <a:p>
            <a:pPr marL="0" indent="0">
              <a:lnSpc>
                <a:spcPct val="120000"/>
              </a:lnSpc>
              <a:buNone/>
            </a:pPr>
            <a:r>
              <a:rPr lang="ru-RU" dirty="0"/>
              <a:t>Идеальное состояние, к которому нужно прийти — обезличенный код.</a:t>
            </a:r>
            <a:br>
              <a:rPr lang="ru-RU" dirty="0"/>
            </a:br>
            <a:r>
              <a:rPr lang="ru-RU" dirty="0"/>
              <a:t>Многие из вас, открыв свой рабочий проект, могут навскидку сказать, кто из коллег это писал. У каждого присутствует своя стилистика.</a:t>
            </a:r>
            <a:br>
              <a:rPr lang="ru-RU" dirty="0"/>
            </a:br>
            <a:r>
              <a:rPr lang="ru-RU" dirty="0"/>
              <a:t>Кто-то любит лапшу из </a:t>
            </a:r>
            <a:r>
              <a:rPr lang="en" dirty="0"/>
              <a:t>if, </a:t>
            </a:r>
            <a:r>
              <a:rPr lang="ru-RU" dirty="0"/>
              <a:t>кто-то по поводу и без сует лямбды, кто-то любит сокращать переменные так, чтобы сэкономить один символ.</a:t>
            </a:r>
            <a:br>
              <a:rPr lang="ru-RU" dirty="0"/>
            </a:br>
            <a:r>
              <a:rPr lang="ru-RU" dirty="0"/>
              <a:t>В идеальном обезличенном коде невозможно определить автора.</a:t>
            </a:r>
            <a:br>
              <a:rPr lang="ru-RU" dirty="0"/>
            </a:br>
            <a:r>
              <a:rPr lang="ru-RU" dirty="0"/>
              <a:t>И этот тот случай, когда вы пришли к финальной точке своего </a:t>
            </a:r>
            <a:r>
              <a:rPr lang="en" dirty="0"/>
              <a:t>codestyle.</a:t>
            </a:r>
            <a:endParaRPr lang="en-US" altLang="en-US" dirty="0"/>
          </a:p>
        </p:txBody>
      </p:sp>
    </p:spTree>
    <p:extLst>
      <p:ext uri="{BB962C8B-B14F-4D97-AF65-F5344CB8AC3E}">
        <p14:creationId xmlns:p14="http://schemas.microsoft.com/office/powerpoint/2010/main" val="70691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E7C0FA-97B8-EF0F-E546-577F8F8B5722}"/>
              </a:ext>
            </a:extLst>
          </p:cNvPr>
          <p:cNvSpPr>
            <a:spLocks noGrp="1"/>
          </p:cNvSpPr>
          <p:nvPr>
            <p:ph type="title"/>
          </p:nvPr>
        </p:nvSpPr>
        <p:spPr>
          <a:xfrm>
            <a:off x="838200" y="347019"/>
            <a:ext cx="10515600" cy="1325563"/>
          </a:xfrm>
        </p:spPr>
        <p:txBody>
          <a:bodyPr>
            <a:normAutofit/>
          </a:bodyPr>
          <a:lstStyle/>
          <a:p>
            <a:r>
              <a:rPr lang="ru-RU" sz="4000" dirty="0"/>
              <a:t>Название таблицы должно точно отражать вид объектов, которые в ней хранятся</a:t>
            </a:r>
          </a:p>
        </p:txBody>
      </p:sp>
      <p:sp>
        <p:nvSpPr>
          <p:cNvPr id="3" name="Объект 2">
            <a:extLst>
              <a:ext uri="{FF2B5EF4-FFF2-40B4-BE49-F238E27FC236}">
                <a16:creationId xmlns:a16="http://schemas.microsoft.com/office/drawing/2014/main" id="{543ACC81-56C7-5438-250F-F29CB9BED1C5}"/>
              </a:ext>
            </a:extLst>
          </p:cNvPr>
          <p:cNvSpPr>
            <a:spLocks noGrp="1"/>
          </p:cNvSpPr>
          <p:nvPr>
            <p:ph idx="1"/>
          </p:nvPr>
        </p:nvSpPr>
        <p:spPr>
          <a:xfrm>
            <a:off x="838200" y="1690688"/>
            <a:ext cx="10515600" cy="4936449"/>
          </a:xfrm>
        </p:spPr>
        <p:txBody>
          <a:bodyPr>
            <a:normAutofit fontScale="70000" lnSpcReduction="20000"/>
          </a:bodyPr>
          <a:lstStyle/>
          <a:p>
            <a:pPr marL="0" indent="0" algn="l">
              <a:lnSpc>
                <a:spcPct val="120000"/>
              </a:lnSpc>
              <a:buNone/>
            </a:pPr>
            <a:r>
              <a:rPr lang="ru-RU" b="0" i="0" dirty="0">
                <a:effectLst/>
              </a:rPr>
              <a:t>Хорошее правило для того, как придумывать названия таблиц БД (но то же правило относится к названию массивов / списков)...</a:t>
            </a:r>
            <a:endParaRPr lang="ru-RU" dirty="0"/>
          </a:p>
          <a:p>
            <a:pPr marL="0" indent="0" algn="l">
              <a:lnSpc>
                <a:spcPct val="120000"/>
              </a:lnSpc>
              <a:buNone/>
            </a:pPr>
            <a:r>
              <a:rPr lang="ru-RU" b="0" i="0" dirty="0">
                <a:effectLst/>
              </a:rPr>
              <a:t>Таблица состоит из записей, запись в таблице почти всегда (если только это не таблица для связи многие-ко многим) отражает какой-то </a:t>
            </a:r>
            <a:r>
              <a:rPr lang="ru-RU" b="0" i="1" u="sng" dirty="0">
                <a:effectLst/>
              </a:rPr>
              <a:t>объект реального (или виртуального) мира</a:t>
            </a:r>
            <a:r>
              <a:rPr lang="ru-RU" b="0" i="0" dirty="0">
                <a:effectLst/>
              </a:rPr>
              <a:t>.</a:t>
            </a:r>
          </a:p>
          <a:p>
            <a:pPr marL="0" indent="0" algn="l">
              <a:lnSpc>
                <a:spcPct val="120000"/>
              </a:lnSpc>
              <a:buNone/>
            </a:pPr>
            <a:r>
              <a:rPr lang="ru-RU" b="0" i="0" dirty="0">
                <a:effectLst/>
              </a:rPr>
              <a:t>Назовите этот объект </a:t>
            </a:r>
            <a:r>
              <a:rPr lang="ru-RU" b="0" i="1" u="sng" dirty="0">
                <a:effectLst/>
              </a:rPr>
              <a:t>по-английски</a:t>
            </a:r>
            <a:r>
              <a:rPr lang="ru-RU" b="0" i="0" dirty="0">
                <a:effectLst/>
              </a:rPr>
              <a:t>: точно, чётко и исчерпывающе, дабы не допускать разночтений и затем переведите </a:t>
            </a:r>
            <a:r>
              <a:rPr lang="ru-RU" b="0" i="1" u="sng" dirty="0">
                <a:effectLst/>
              </a:rPr>
              <a:t>во множественное число</a:t>
            </a:r>
            <a:r>
              <a:rPr lang="ru-RU" b="0" i="0" dirty="0">
                <a:effectLst/>
              </a:rPr>
              <a:t>.</a:t>
            </a:r>
          </a:p>
          <a:p>
            <a:pPr marL="0" indent="0" algn="l">
              <a:lnSpc>
                <a:spcPct val="120000"/>
              </a:lnSpc>
              <a:buNone/>
            </a:pPr>
            <a:r>
              <a:rPr lang="ru-RU" b="0" i="0" dirty="0">
                <a:effectLst/>
              </a:rPr>
              <a:t>Удачные примеры: «</a:t>
            </a:r>
            <a:r>
              <a:rPr lang="en" b="0" i="0" dirty="0">
                <a:effectLst/>
                <a:latin typeface="Consolas" panose="020B0609020204030204" pitchFamily="49" charset="0"/>
                <a:cs typeface="Consolas" panose="020B0609020204030204" pitchFamily="49" charset="0"/>
              </a:rPr>
              <a:t>users</a:t>
            </a:r>
            <a:r>
              <a:rPr lang="en" b="0" i="0" dirty="0">
                <a:effectLst/>
              </a:rPr>
              <a:t>», «</a:t>
            </a:r>
            <a:r>
              <a:rPr lang="en" b="0" i="0" dirty="0">
                <a:effectLst/>
                <a:latin typeface="Consolas" panose="020B0609020204030204" pitchFamily="49" charset="0"/>
                <a:cs typeface="Consolas" panose="020B0609020204030204" pitchFamily="49" charset="0"/>
              </a:rPr>
              <a:t>domains</a:t>
            </a:r>
            <a:r>
              <a:rPr lang="en" b="0" i="0" dirty="0">
                <a:effectLst/>
              </a:rPr>
              <a:t>«, «</a:t>
            </a:r>
            <a:r>
              <a:rPr lang="en" b="0" i="0" noProof="1">
                <a:effectLst/>
                <a:latin typeface="Consolas" panose="020B0609020204030204" pitchFamily="49" charset="0"/>
                <a:cs typeface="Consolas" panose="020B0609020204030204" pitchFamily="49" charset="0"/>
              </a:rPr>
              <a:t>domain_shop_categories</a:t>
            </a:r>
            <a:r>
              <a:rPr lang="en" b="0" i="0" dirty="0">
                <a:effectLst/>
              </a:rPr>
              <a:t>», «</a:t>
            </a:r>
            <a:r>
              <a:rPr lang="en" b="0" i="0" noProof="1">
                <a:effectLst/>
                <a:latin typeface="Consolas" panose="020B0609020204030204" pitchFamily="49" charset="0"/>
                <a:cs typeface="Consolas" panose="020B0609020204030204" pitchFamily="49" charset="0"/>
              </a:rPr>
              <a:t>user_doc_attachments</a:t>
            </a:r>
            <a:r>
              <a:rPr lang="en" b="0" i="0" dirty="0">
                <a:effectLst/>
              </a:rPr>
              <a:t>».</a:t>
            </a:r>
          </a:p>
          <a:p>
            <a:pPr marL="0" indent="0">
              <a:lnSpc>
                <a:spcPct val="120000"/>
              </a:lnSpc>
              <a:buNone/>
            </a:pPr>
            <a:r>
              <a:rPr lang="ru-RU" b="0" i="0" dirty="0">
                <a:effectLst/>
              </a:rPr>
              <a:t>Неудачные примеры:</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statistics</a:t>
            </a:r>
            <a:r>
              <a:rPr lang="en" b="0" i="0" dirty="0">
                <a:effectLst/>
              </a:rPr>
              <a:t>» — </a:t>
            </a:r>
            <a:r>
              <a:rPr lang="ru-RU" b="0" i="0" dirty="0">
                <a:effectLst/>
              </a:rPr>
              <a:t>понятно, что имеет отношение к статистике, но неясно что это за статистика и объекты какого вида хранятся в таблице;</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queue</a:t>
            </a:r>
            <a:r>
              <a:rPr lang="en" b="0" i="0" dirty="0">
                <a:effectLst/>
              </a:rPr>
              <a:t>» — </a:t>
            </a:r>
            <a:r>
              <a:rPr lang="ru-RU" b="0" i="0" dirty="0">
                <a:effectLst/>
              </a:rPr>
              <a:t>понятно, что это какая-то очередь, но что именно за очередь неясно и объекты какого вида хранятся в таблице.</a:t>
            </a:r>
          </a:p>
        </p:txBody>
      </p:sp>
    </p:spTree>
    <p:extLst>
      <p:ext uri="{BB962C8B-B14F-4D97-AF65-F5344CB8AC3E}">
        <p14:creationId xmlns:p14="http://schemas.microsoft.com/office/powerpoint/2010/main" val="19836305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0EE4C-65BD-DD98-FAEC-D4C721545A59}"/>
              </a:ext>
            </a:extLst>
          </p:cNvPr>
          <p:cNvSpPr>
            <a:spLocks noGrp="1"/>
          </p:cNvSpPr>
          <p:nvPr>
            <p:ph type="title"/>
          </p:nvPr>
        </p:nvSpPr>
        <p:spPr>
          <a:xfrm>
            <a:off x="838200" y="365125"/>
            <a:ext cx="10515600" cy="748451"/>
          </a:xfrm>
        </p:spPr>
        <p:txBody>
          <a:bodyPr/>
          <a:lstStyle/>
          <a:p>
            <a:r>
              <a:rPr lang="ru-RU" dirty="0"/>
              <a:t>Названия ключевых / ссылочных полей</a:t>
            </a:r>
          </a:p>
        </p:txBody>
      </p:sp>
      <p:sp>
        <p:nvSpPr>
          <p:cNvPr id="3" name="Объект 2">
            <a:extLst>
              <a:ext uri="{FF2B5EF4-FFF2-40B4-BE49-F238E27FC236}">
                <a16:creationId xmlns:a16="http://schemas.microsoft.com/office/drawing/2014/main" id="{E7A6BEC6-2946-A610-D345-0154BAD5783F}"/>
              </a:ext>
            </a:extLst>
          </p:cNvPr>
          <p:cNvSpPr>
            <a:spLocks noGrp="1"/>
          </p:cNvSpPr>
          <p:nvPr>
            <p:ph idx="1"/>
          </p:nvPr>
        </p:nvSpPr>
        <p:spPr>
          <a:xfrm>
            <a:off x="838199" y="1501419"/>
            <a:ext cx="10659701" cy="4867850"/>
          </a:xfrm>
        </p:spPr>
        <p:txBody>
          <a:bodyPr>
            <a:normAutofit/>
          </a:bodyPr>
          <a:lstStyle/>
          <a:p>
            <a:pPr marL="0" indent="0">
              <a:lnSpc>
                <a:spcPct val="100000"/>
              </a:lnSpc>
              <a:buNone/>
            </a:pPr>
            <a:r>
              <a:rPr lang="ru-RU" sz="2000" b="1" dirty="0"/>
              <a:t>Первичный ключ с именем "</a:t>
            </a:r>
            <a:r>
              <a:rPr lang="en" sz="2000" b="1" dirty="0">
                <a:latin typeface="Consolas" panose="020B0609020204030204" pitchFamily="49" charset="0"/>
                <a:cs typeface="Consolas" panose="020B0609020204030204" pitchFamily="49" charset="0"/>
              </a:rPr>
              <a:t>id</a:t>
            </a:r>
            <a:r>
              <a:rPr lang="en" sz="2000" b="1" dirty="0"/>
              <a:t>" </a:t>
            </a:r>
            <a:r>
              <a:rPr lang="ru-RU" sz="2000" b="1" dirty="0"/>
              <a:t>или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 каждой таблице (за исключением таблиц, где необходимы составные ключи, например таблиц для обеспечения связей многие-ко-многим) обязательно должно быть поле с именем "</a:t>
            </a:r>
            <a:r>
              <a:rPr lang="en" sz="2000" dirty="0">
                <a:latin typeface="Consolas" panose="020B0609020204030204" pitchFamily="49" charset="0"/>
                <a:cs typeface="Consolas" panose="020B0609020204030204" pitchFamily="49" charset="0"/>
              </a:rPr>
              <a:t>id</a:t>
            </a:r>
            <a:r>
              <a:rPr lang="en" sz="2000" dirty="0"/>
              <a:t>" (</a:t>
            </a:r>
            <a:r>
              <a:rPr lang="ru-RU" sz="2000" dirty="0"/>
              <a:t>или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и типом </a:t>
            </a:r>
            <a:r>
              <a:rPr lang="en" sz="2000" dirty="0"/>
              <a:t>INT, </a:t>
            </a:r>
            <a:r>
              <a:rPr lang="ru-RU" sz="2000" dirty="0"/>
              <a:t>для которого должен быть создан первичный ключ:</a:t>
            </a:r>
          </a:p>
          <a:p>
            <a:pPr marL="0" indent="0">
              <a:lnSpc>
                <a:spcPct val="100000"/>
              </a:lnSpc>
              <a:buNone/>
            </a:pPr>
            <a:r>
              <a:rPr lang="en" sz="2000" dirty="0">
                <a:highlight>
                  <a:srgbClr val="FFFF00"/>
                </a:highlight>
                <a:latin typeface="Consolas" panose="020B0609020204030204" pitchFamily="49" charset="0"/>
                <a:cs typeface="Consolas" panose="020B0609020204030204" pitchFamily="49" charset="0"/>
              </a:rPr>
              <a:t>id INT(11) NOT NULL AUTO_INCREMENT PRIMARY KEY</a:t>
            </a:r>
            <a:endParaRPr lang="ru-RU" sz="2000" dirty="0">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Поле для первичного ключа может быть названо по другому и иметь другой тип, но это обязательно обсуждается с другими членами команды и выносится соответствующее обоснование.</a:t>
            </a:r>
          </a:p>
          <a:p>
            <a:pPr marL="0" indent="0">
              <a:lnSpc>
                <a:spcPct val="100000"/>
              </a:lnSpc>
              <a:buNone/>
            </a:pPr>
            <a:r>
              <a:rPr lang="ru-RU" sz="2000" b="1" dirty="0"/>
              <a:t>Ссылочные поля — с именем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Все поля, использующиеся для связи с другими таблицами по их первичному ключу, именуются как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где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a:t>
            </a:r>
            <a:r>
              <a:rPr lang="en" sz="2000" dirty="0"/>
              <a:t>" — </a:t>
            </a:r>
            <a:r>
              <a:rPr lang="ru-RU" sz="2000" dirty="0"/>
              <a:t>имя таблицы в единственном числе.</a:t>
            </a:r>
          </a:p>
          <a:p>
            <a:pPr marL="0" indent="0">
              <a:lnSpc>
                <a:spcPct val="100000"/>
              </a:lnSpc>
              <a:buNone/>
            </a:pPr>
            <a:r>
              <a:rPr lang="ru-RU" sz="2000" dirty="0"/>
              <a:t>Примеры наименований: </a:t>
            </a:r>
            <a:r>
              <a:rPr lang="en" sz="2000" noProof="1">
                <a:highlight>
                  <a:srgbClr val="FFFF00"/>
                </a:highlight>
                <a:latin typeface="Consolas" panose="020B0609020204030204" pitchFamily="49" charset="0"/>
                <a:cs typeface="Consolas" panose="020B0609020204030204" pitchFamily="49" charset="0"/>
              </a:rPr>
              <a:t>domain_id</a:t>
            </a:r>
            <a:r>
              <a:rPr lang="en" sz="2000" noProof="1">
                <a:latin typeface="Consolas" panose="020B0609020204030204" pitchFamily="49" charset="0"/>
                <a:cs typeface="Consolas" panose="020B0609020204030204" pitchFamily="49" charset="0"/>
              </a:rPr>
              <a:t>, </a:t>
            </a:r>
            <a:r>
              <a:rPr lang="en" sz="2000" noProof="1">
                <a:highlight>
                  <a:srgbClr val="FFFF00"/>
                </a:highlight>
                <a:latin typeface="Consolas" panose="020B0609020204030204" pitchFamily="49" charset="0"/>
                <a:cs typeface="Consolas" panose="020B0609020204030204" pitchFamily="49" charset="0"/>
              </a:rPr>
              <a:t>user_id</a:t>
            </a:r>
            <a:r>
              <a:rPr lang="en" sz="2000" dirty="0"/>
              <a:t>.</a:t>
            </a:r>
            <a:br>
              <a:rPr lang="en" sz="2000" dirty="0"/>
            </a:br>
            <a:endParaRPr lang="ru-RU" sz="2000" dirty="0"/>
          </a:p>
        </p:txBody>
      </p:sp>
    </p:spTree>
    <p:extLst>
      <p:ext uri="{BB962C8B-B14F-4D97-AF65-F5344CB8AC3E}">
        <p14:creationId xmlns:p14="http://schemas.microsoft.com/office/powerpoint/2010/main" val="13539932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771E62-87DC-747B-547B-DF450E790C16}"/>
              </a:ext>
            </a:extLst>
          </p:cNvPr>
          <p:cNvSpPr>
            <a:spLocks noGrp="1"/>
          </p:cNvSpPr>
          <p:nvPr>
            <p:ph type="title"/>
          </p:nvPr>
        </p:nvSpPr>
        <p:spPr/>
        <p:txBody>
          <a:bodyPr>
            <a:normAutofit/>
          </a:bodyPr>
          <a:lstStyle/>
          <a:p>
            <a:r>
              <a:rPr lang="ru-RU" sz="4000" dirty="0"/>
              <a:t>В командах </a:t>
            </a:r>
            <a:r>
              <a:rPr lang="en" sz="4000" dirty="0"/>
              <a:t>INSERT / REPLACE </a:t>
            </a:r>
            <a:r>
              <a:rPr lang="ru-RU" sz="4000" dirty="0"/>
              <a:t>всегда перечисляйте имена полей таблицы</a:t>
            </a:r>
          </a:p>
        </p:txBody>
      </p:sp>
      <p:sp>
        <p:nvSpPr>
          <p:cNvPr id="3" name="Объект 2">
            <a:extLst>
              <a:ext uri="{FF2B5EF4-FFF2-40B4-BE49-F238E27FC236}">
                <a16:creationId xmlns:a16="http://schemas.microsoft.com/office/drawing/2014/main" id="{F37CF243-E2E4-8B9E-73C6-2C7AB021B554}"/>
              </a:ext>
            </a:extLst>
          </p:cNvPr>
          <p:cNvSpPr>
            <a:spLocks noGrp="1"/>
          </p:cNvSpPr>
          <p:nvPr>
            <p:ph idx="1"/>
          </p:nvPr>
        </p:nvSpPr>
        <p:spPr>
          <a:xfrm>
            <a:off x="838200" y="1825625"/>
            <a:ext cx="11049000" cy="4351338"/>
          </a:xfrm>
        </p:spPr>
        <p:txBody>
          <a:bodyPr>
            <a:normAutofit/>
          </a:bodyPr>
          <a:lstStyle/>
          <a:p>
            <a:pPr marL="0" indent="0">
              <a:lnSpc>
                <a:spcPct val="100000"/>
              </a:lnSpc>
              <a:buNone/>
            </a:pPr>
            <a:r>
              <a:rPr lang="ru-RU" sz="2000" dirty="0"/>
              <a:t>В командах </a:t>
            </a:r>
            <a:r>
              <a:rPr lang="en" sz="2000" dirty="0"/>
              <a:t>INSERT / REPLACE </a:t>
            </a:r>
            <a:r>
              <a:rPr lang="ru-RU" sz="2000" dirty="0"/>
              <a:t>всегда перечисляйте имена полей таблицы:</a:t>
            </a:r>
          </a:p>
          <a:p>
            <a:pPr marL="0" indent="0">
              <a:lnSpc>
                <a:spcPct val="100000"/>
              </a:lnSpc>
              <a:buNone/>
            </a:pP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INSERT</a:t>
            </a:r>
            <a:r>
              <a:rPr lang="en" sz="2000" noProof="1">
                <a:effectLst/>
                <a:highlight>
                  <a:srgbClr val="FFFF0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INTO</a:t>
            </a:r>
            <a:r>
              <a:rPr lang="en" sz="2000" noProof="1">
                <a:effectLst/>
                <a:highlight>
                  <a:srgbClr val="FFFF00"/>
                </a:highlight>
                <a:latin typeface="Consolas" panose="020B0609020204030204" pitchFamily="49" charset="0"/>
                <a:cs typeface="Consolas" panose="020B0609020204030204" pitchFamily="49" charset="0"/>
              </a:rPr>
              <a:t> wf_parking</a:t>
            </a:r>
            <a:r>
              <a:rPr lang="en-US" sz="2000" noProof="1">
                <a:highlight>
                  <a:srgbClr val="FFFF00"/>
                </a:highlight>
                <a:latin typeface="Consolas" panose="020B0609020204030204" pitchFamily="49" charset="0"/>
                <a:cs typeface="Consolas" panose="020B0609020204030204" pitchFamily="49" charset="0"/>
              </a:rPr>
              <a:t>s</a:t>
            </a:r>
            <a:r>
              <a:rPr lang="en" sz="2000" noProof="1">
                <a:effectLst/>
                <a:highlight>
                  <a:srgbClr val="FFFF00"/>
                </a:highlight>
                <a:latin typeface="Consolas" panose="020B0609020204030204" pitchFamily="49" charset="0"/>
                <a:cs typeface="Consolas" panose="020B0609020204030204" pitchFamily="49" charset="0"/>
              </a:rPr>
              <a:t> (hostname, uri_path, html, fwdto)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VALUES</a:t>
            </a:r>
            <a:r>
              <a:rPr lang="en" sz="2000" noProof="1">
                <a:effectLst/>
                <a:highlight>
                  <a:srgbClr val="FFFF00"/>
                </a:highlight>
                <a:latin typeface="Consolas" panose="020B0609020204030204" pitchFamily="49" charset="0"/>
                <a:cs typeface="Consolas" panose="020B0609020204030204" pitchFamily="49" charset="0"/>
              </a:rPr>
              <a:t> (?, ?, ?, ?)</a:t>
            </a:r>
            <a:endParaRPr lang="ru-RU" sz="2000" noProof="1">
              <a:effectLst/>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Никогда не делайте так:</a:t>
            </a:r>
          </a:p>
          <a:p>
            <a:pPr marL="0" indent="0">
              <a:lnSpc>
                <a:spcPct val="100000"/>
              </a:lnSpc>
              <a:buNone/>
            </a:pP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REPLACE</a:t>
            </a:r>
            <a:r>
              <a:rPr lang="en" sz="2000" noProof="1">
                <a:effectLst/>
                <a:highlight>
                  <a:srgbClr val="C0C0C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INTO</a:t>
            </a:r>
            <a:r>
              <a:rPr lang="en" sz="2000" noProof="1">
                <a:effectLst/>
                <a:highlight>
                  <a:srgbClr val="C0C0C0"/>
                </a:highlight>
                <a:latin typeface="Consolas" panose="020B0609020204030204" pitchFamily="49" charset="0"/>
                <a:cs typeface="Consolas" panose="020B0609020204030204" pitchFamily="49" charset="0"/>
              </a:rPr>
              <a:t> wf_parking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VALUES</a:t>
            </a:r>
            <a:r>
              <a:rPr lang="en" sz="2000" noProof="1">
                <a:effectLst/>
                <a:highlight>
                  <a:srgbClr val="C0C0C0"/>
                </a:highlight>
                <a:latin typeface="Consolas" panose="020B0609020204030204" pitchFamily="49" charset="0"/>
                <a:cs typeface="Consolas" panose="020B0609020204030204" pitchFamily="49" charset="0"/>
              </a:rPr>
              <a:t> (?, ?, ?, ?) -- </a:t>
            </a:r>
            <a:r>
              <a:rPr lang="ru-RU" sz="2000" noProof="1">
                <a:effectLst/>
                <a:highlight>
                  <a:srgbClr val="C0C0C0"/>
                </a:highlight>
                <a:latin typeface="Consolas" panose="020B0609020204030204" pitchFamily="49" charset="0"/>
                <a:cs typeface="Consolas" panose="020B0609020204030204" pitchFamily="49" charset="0"/>
              </a:rPr>
              <a:t>НЕПРАВИЛЬНО</a:t>
            </a:r>
          </a:p>
          <a:p>
            <a:pPr marL="0" indent="0">
              <a:lnSpc>
                <a:spcPct val="100000"/>
              </a:lnSpc>
              <a:buNone/>
            </a:pPr>
            <a:r>
              <a:rPr lang="ru-RU" sz="2000" dirty="0"/>
              <a:t>Если имена полей явно не перечислять, то при любом изменении состава полей таблицы, например, при добавлении нового поля (или изменении порядка полей) — неминуемо получим ошибку («</a:t>
            </a:r>
            <a:r>
              <a:rPr lang="en" sz="2000" dirty="0"/>
              <a:t>column count doesn't match value count» </a:t>
            </a:r>
            <a:r>
              <a:rPr lang="ru-RU" sz="2000" dirty="0"/>
              <a:t>и т. п.).</a:t>
            </a:r>
          </a:p>
        </p:txBody>
      </p:sp>
    </p:spTree>
    <p:extLst>
      <p:ext uri="{BB962C8B-B14F-4D97-AF65-F5344CB8AC3E}">
        <p14:creationId xmlns:p14="http://schemas.microsoft.com/office/powerpoint/2010/main" val="7423032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611A7F-DBE3-E8C4-BD8C-DBD60E206666}"/>
              </a:ext>
            </a:extLst>
          </p:cNvPr>
          <p:cNvSpPr>
            <a:spLocks noGrp="1"/>
          </p:cNvSpPr>
          <p:nvPr>
            <p:ph type="title"/>
          </p:nvPr>
        </p:nvSpPr>
        <p:spPr>
          <a:xfrm>
            <a:off x="831850" y="1709739"/>
            <a:ext cx="10515600" cy="2431338"/>
          </a:xfrm>
        </p:spPr>
        <p:txBody>
          <a:bodyPr/>
          <a:lstStyle/>
          <a:p>
            <a:r>
              <a:rPr lang="en" dirty="0"/>
              <a:t>HTML-</a:t>
            </a:r>
            <a:r>
              <a:rPr lang="ru-RU" dirty="0"/>
              <a:t>код</a:t>
            </a:r>
            <a:r>
              <a:rPr lang="en-US" dirty="0"/>
              <a:t> / JavaScript-</a:t>
            </a:r>
            <a:r>
              <a:rPr lang="ru-RU" dirty="0"/>
              <a:t>код</a:t>
            </a:r>
          </a:p>
        </p:txBody>
      </p:sp>
      <p:sp>
        <p:nvSpPr>
          <p:cNvPr id="4" name="Текст 3">
            <a:extLst>
              <a:ext uri="{FF2B5EF4-FFF2-40B4-BE49-F238E27FC236}">
                <a16:creationId xmlns:a16="http://schemas.microsoft.com/office/drawing/2014/main" id="{C8237B8B-394C-1389-F8DC-67AE140CC54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73071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5196AA-EF43-7CCD-DAE2-F8434D4AAFB5}"/>
              </a:ext>
            </a:extLst>
          </p:cNvPr>
          <p:cNvSpPr>
            <a:spLocks noGrp="1"/>
          </p:cNvSpPr>
          <p:nvPr>
            <p:ph type="title"/>
          </p:nvPr>
        </p:nvSpPr>
        <p:spPr>
          <a:xfrm>
            <a:off x="651848" y="365125"/>
            <a:ext cx="11540151" cy="1169385"/>
          </a:xfrm>
        </p:spPr>
        <p:txBody>
          <a:bodyPr>
            <a:noAutofit/>
          </a:bodyPr>
          <a:lstStyle/>
          <a:p>
            <a:r>
              <a:rPr lang="en" sz="4000" dirty="0"/>
              <a:t>HTML-</a:t>
            </a:r>
            <a:r>
              <a:rPr lang="ru-RU" sz="4000" dirty="0"/>
              <a:t>код должен соответствовать спецификации</a:t>
            </a:r>
            <a:br>
              <a:rPr lang="ru-RU" sz="4000" dirty="0"/>
            </a:br>
            <a:r>
              <a:rPr lang="en" sz="4000" dirty="0"/>
              <a:t>HTML 5 / XHTML</a:t>
            </a:r>
            <a:endParaRPr lang="ru-RU" sz="4000" dirty="0"/>
          </a:p>
        </p:txBody>
      </p:sp>
      <p:sp>
        <p:nvSpPr>
          <p:cNvPr id="3" name="Объект 2">
            <a:extLst>
              <a:ext uri="{FF2B5EF4-FFF2-40B4-BE49-F238E27FC236}">
                <a16:creationId xmlns:a16="http://schemas.microsoft.com/office/drawing/2014/main" id="{9BF9191F-C01C-16AF-C0AE-C1E4322CD90A}"/>
              </a:ext>
            </a:extLst>
          </p:cNvPr>
          <p:cNvSpPr>
            <a:spLocks noGrp="1"/>
          </p:cNvSpPr>
          <p:nvPr>
            <p:ph idx="1"/>
          </p:nvPr>
        </p:nvSpPr>
        <p:spPr>
          <a:xfrm>
            <a:off x="838200" y="1825625"/>
            <a:ext cx="10515600" cy="4593282"/>
          </a:xfrm>
        </p:spPr>
        <p:txBody>
          <a:bodyPr>
            <a:normAutofit fontScale="70000" lnSpcReduction="20000"/>
          </a:bodyPr>
          <a:lstStyle/>
          <a:p>
            <a:pPr marL="0" indent="0">
              <a:lnSpc>
                <a:spcPct val="120000"/>
              </a:lnSpc>
              <a:buNone/>
            </a:pPr>
            <a:r>
              <a:rPr lang="en" dirty="0"/>
              <a:t>HTML-</a:t>
            </a:r>
            <a:r>
              <a:rPr lang="ru-RU" dirty="0"/>
              <a:t>код по</a:t>
            </a:r>
            <a:r>
              <a:rPr lang="en-US" dirty="0"/>
              <a:t> </a:t>
            </a:r>
            <a:r>
              <a:rPr lang="ru-RU" dirty="0"/>
              <a:t>возможности должен соответствовать спецификации </a:t>
            </a:r>
            <a:r>
              <a:rPr lang="en" dirty="0"/>
              <a:t>HTML 5 </a:t>
            </a:r>
            <a:r>
              <a:rPr lang="ru-RU" dirty="0"/>
              <a:t>и </a:t>
            </a:r>
            <a:r>
              <a:rPr lang="en" dirty="0"/>
              <a:t>XHTML, </a:t>
            </a:r>
            <a:r>
              <a:rPr lang="ru-RU" dirty="0"/>
              <a:t>а это означает, что:</a:t>
            </a:r>
            <a:endParaRPr lang="en-US" dirty="0"/>
          </a:p>
          <a:p>
            <a:pPr>
              <a:lnSpc>
                <a:spcPct val="120000"/>
              </a:lnSpc>
            </a:pPr>
            <a:r>
              <a:rPr lang="ru-RU" dirty="0">
                <a:effectLst/>
              </a:rPr>
              <a:t>Все элементы должны быть закрыты. Теги, которые не имеют закрывающего тега (например,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img /&gt;</a:t>
            </a:r>
            <a:r>
              <a:rPr lang="en" dirty="0">
                <a:effectLst/>
                <a:highlight>
                  <a:srgbClr val="FFFF00"/>
                </a:highlight>
              </a:rPr>
              <a:t> </a:t>
            </a:r>
            <a:r>
              <a:rPr lang="ru-RU" dirty="0">
                <a:effectLst/>
              </a:rPr>
              <a:t>или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br /&gt;</a:t>
            </a:r>
            <a:r>
              <a:rPr lang="en" dirty="0">
                <a:effectLst/>
              </a:rPr>
              <a:t>) </a:t>
            </a:r>
            <a:r>
              <a:rPr lang="ru-RU" dirty="0">
                <a:effectLst/>
              </a:rPr>
              <a:t>должны иметь на конце </a:t>
            </a:r>
            <a:r>
              <a:rPr lang="en-US" dirty="0"/>
              <a:t>”</a:t>
            </a:r>
            <a:r>
              <a:rPr lang="ru-RU" dirty="0">
                <a:effectLst/>
                <a:highlight>
                  <a:srgbClr val="FFFF00"/>
                </a:highlight>
                <a:latin typeface="Consolas" panose="020B0609020204030204" pitchFamily="49" charset="0"/>
                <a:cs typeface="Consolas" panose="020B0609020204030204" pitchFamily="49" charset="0"/>
              </a:rPr>
              <a:t>/</a:t>
            </a:r>
            <a:r>
              <a:rPr lang="en-US" dirty="0">
                <a:effectLst/>
              </a:rPr>
              <a:t>”</a:t>
            </a:r>
            <a:r>
              <a:rPr lang="en" dirty="0">
                <a:effectLst/>
              </a:rPr>
              <a:t>.</a:t>
            </a:r>
          </a:p>
          <a:p>
            <a:pPr>
              <a:lnSpc>
                <a:spcPct val="120000"/>
              </a:lnSpc>
              <a:buFont typeface="Arial" panose="020B0604020202020204" pitchFamily="34" charset="0"/>
              <a:buChar char="•"/>
            </a:pPr>
            <a:r>
              <a:rPr lang="ru-RU" dirty="0">
                <a:effectLst/>
              </a:rPr>
              <a:t>Булевы атрибуты записываются в развёрнутой форме. Например, следует писать</a:t>
            </a:r>
            <a:br>
              <a:rPr lang="en-US" dirty="0">
                <a:effectLst/>
              </a:rPr>
            </a:b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option selected="selected"&gt;</a:t>
            </a:r>
            <a:r>
              <a:rPr lang="en" dirty="0">
                <a:effectLst/>
              </a:rPr>
              <a:t> </a:t>
            </a:r>
            <a:r>
              <a:rPr lang="ru-RU" dirty="0">
                <a:effectLst/>
              </a:rPr>
              <a:t>или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p>
          <a:p>
            <a:pPr>
              <a:lnSpc>
                <a:spcPct val="120000"/>
              </a:lnSpc>
              <a:buFont typeface="Arial" panose="020B0604020202020204" pitchFamily="34" charset="0"/>
              <a:buChar char="•"/>
            </a:pPr>
            <a:r>
              <a:rPr lang="ru-RU" dirty="0">
                <a:effectLst/>
              </a:rPr>
              <a:t>Все значения атрибутов обязательно должны быть заключены в двойные кавычки</a:t>
            </a:r>
            <a:br>
              <a:rPr lang="en-US" dirty="0">
                <a:effectLst/>
              </a:rPr>
            </a:br>
            <a:r>
              <a:rPr lang="en-US" dirty="0">
                <a:effectLst/>
              </a:rPr>
              <a:t>(</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r>
              <a:rPr lang="en" dirty="0">
                <a:effectLst/>
                <a:cs typeface="Consolas" panose="020B0609020204030204" pitchFamily="49" charset="0"/>
              </a:rPr>
              <a:t>)</a:t>
            </a:r>
            <a:r>
              <a:rPr lang="ru-RU" dirty="0">
                <a:effectLst/>
              </a:rPr>
              <a:t>.</a:t>
            </a:r>
          </a:p>
          <a:p>
            <a:pPr>
              <a:lnSpc>
                <a:spcPct val="120000"/>
              </a:lnSpc>
              <a:buFont typeface="Arial" panose="020B0604020202020204" pitchFamily="34" charset="0"/>
              <a:buChar char="•"/>
            </a:pPr>
            <a:r>
              <a:rPr lang="ru-RU" dirty="0">
                <a:effectLst/>
              </a:rPr>
              <a:t>Имена тегов и атрибутов должны быть записаны строчными буквами</a:t>
            </a:r>
            <a:br>
              <a:rPr lang="en-US" dirty="0">
                <a:effectLst/>
              </a:rPr>
            </a:br>
            <a:r>
              <a:rPr lang="ru-RU" dirty="0">
                <a:effectLst/>
              </a:rPr>
              <a:t>(например,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 /&gt;</a:t>
            </a:r>
            <a:r>
              <a:rPr lang="en" dirty="0">
                <a:effectLst/>
              </a:rPr>
              <a:t> </a:t>
            </a:r>
            <a:r>
              <a:rPr lang="ru-RU" dirty="0">
                <a:effectLst/>
              </a:rPr>
              <a:t>вместо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ALT=""&gt;</a:t>
            </a:r>
            <a:r>
              <a:rPr lang="en" dirty="0">
                <a:effectLst/>
              </a:rPr>
              <a:t>).</a:t>
            </a:r>
          </a:p>
          <a:p>
            <a:pPr>
              <a:lnSpc>
                <a:spcPct val="120000"/>
              </a:lnSpc>
              <a:buFont typeface="Arial" panose="020B0604020202020204" pitchFamily="34" charset="0"/>
              <a:buChar char="•"/>
            </a:pPr>
            <a:r>
              <a:rPr lang="en" dirty="0">
                <a:effectLst/>
              </a:rPr>
              <a:t>HTML </a:t>
            </a:r>
            <a:r>
              <a:rPr lang="ru-RU" dirty="0">
                <a:effectLst/>
              </a:rPr>
              <a:t>гораздо строже относится к ошибкам в коде; Символы "</a:t>
            </a:r>
            <a:r>
              <a:rPr lang="ru-RU" dirty="0">
                <a:effectLst/>
                <a:highlight>
                  <a:srgbClr val="FFFF00"/>
                </a:highlight>
                <a:latin typeface="Consolas" panose="020B0609020204030204" pitchFamily="49" charset="0"/>
                <a:cs typeface="Consolas" panose="020B0609020204030204" pitchFamily="49" charset="0"/>
              </a:rPr>
              <a:t>&lt;</a:t>
            </a:r>
            <a:r>
              <a:rPr lang="ru-RU" dirty="0">
                <a:effectLst/>
              </a:rPr>
              <a:t>", "</a:t>
            </a:r>
            <a:r>
              <a:rPr lang="ru-RU" dirty="0">
                <a:effectLst/>
                <a:highlight>
                  <a:srgbClr val="FFFF00"/>
                </a:highlight>
                <a:latin typeface="Consolas" panose="020B0609020204030204" pitchFamily="49" charset="0"/>
                <a:cs typeface="Consolas" panose="020B0609020204030204" pitchFamily="49" charset="0"/>
              </a:rPr>
              <a:t>&gt;</a:t>
            </a:r>
            <a:r>
              <a:rPr lang="ru-RU" dirty="0">
                <a:effectLst/>
              </a:rPr>
              <a:t>" и "</a:t>
            </a:r>
            <a:r>
              <a:rPr lang="ru-RU" dirty="0">
                <a:effectLst/>
                <a:highlight>
                  <a:srgbClr val="FFFF00"/>
                </a:highlight>
                <a:latin typeface="Consolas" panose="020B0609020204030204" pitchFamily="49" charset="0"/>
                <a:cs typeface="Consolas" panose="020B0609020204030204" pitchFamily="49" charset="0"/>
              </a:rPr>
              <a:t>&amp;</a:t>
            </a:r>
            <a:r>
              <a:rPr lang="ru-RU" dirty="0">
                <a:effectLst/>
              </a:rPr>
              <a:t>" должны быть записаны как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lt;</a:t>
            </a:r>
            <a:r>
              <a:rPr lang="en" noProof="1">
                <a:effectLst/>
              </a:rPr>
              <a:t>,</a:t>
            </a:r>
            <a:r>
              <a:rPr lang="en" dirty="0">
                <a:effectLst/>
              </a:rPr>
              <a:t> </a:t>
            </a:r>
            <a:r>
              <a:rPr lang="en" noProof="1">
                <a:effectLst/>
                <a:highlight>
                  <a:srgbClr val="FFFF00"/>
                </a:highlight>
                <a:latin typeface="Consolas" panose="020B0609020204030204" pitchFamily="49" charset="0"/>
                <a:cs typeface="Consolas" panose="020B0609020204030204" pitchFamily="49" charset="0"/>
              </a:rPr>
              <a:t>&amp;gt</a:t>
            </a:r>
            <a:r>
              <a:rPr lang="en" dirty="0">
                <a:effectLst/>
                <a:highlight>
                  <a:srgbClr val="FFFF00"/>
                </a:highlight>
                <a:latin typeface="Consolas" panose="020B0609020204030204" pitchFamily="49" charset="0"/>
                <a:cs typeface="Consolas" panose="020B0609020204030204" pitchFamily="49" charset="0"/>
              </a:rPr>
              <a:t>;</a:t>
            </a:r>
            <a:r>
              <a:rPr lang="en" dirty="0">
                <a:effectLst/>
              </a:rPr>
              <a:t> </a:t>
            </a:r>
            <a:r>
              <a:rPr lang="ru-RU" dirty="0">
                <a:effectLst/>
              </a:rPr>
              <a:t>и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amp;</a:t>
            </a:r>
            <a:r>
              <a:rPr lang="en" dirty="0">
                <a:effectLst/>
              </a:rPr>
              <a:t> </a:t>
            </a:r>
            <a:r>
              <a:rPr lang="ru-RU" dirty="0">
                <a:effectLst/>
              </a:rPr>
              <a:t>соответственно.</a:t>
            </a:r>
          </a:p>
        </p:txBody>
      </p:sp>
    </p:spTree>
    <p:extLst>
      <p:ext uri="{BB962C8B-B14F-4D97-AF65-F5344CB8AC3E}">
        <p14:creationId xmlns:p14="http://schemas.microsoft.com/office/powerpoint/2010/main" val="3296191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16B90-6048-2B17-CDA8-33A5FAE87D8F}"/>
              </a:ext>
            </a:extLst>
          </p:cNvPr>
          <p:cNvSpPr>
            <a:spLocks noGrp="1"/>
          </p:cNvSpPr>
          <p:nvPr>
            <p:ph type="title"/>
          </p:nvPr>
        </p:nvSpPr>
        <p:spPr>
          <a:xfrm>
            <a:off x="838200" y="177086"/>
            <a:ext cx="10515600" cy="784665"/>
          </a:xfrm>
        </p:spPr>
        <p:txBody>
          <a:bodyPr/>
          <a:lstStyle/>
          <a:p>
            <a:r>
              <a:rPr lang="ru-RU" dirty="0"/>
              <a:t>Типографика</a:t>
            </a:r>
          </a:p>
        </p:txBody>
      </p:sp>
      <p:sp>
        <p:nvSpPr>
          <p:cNvPr id="3" name="Объект 2">
            <a:extLst>
              <a:ext uri="{FF2B5EF4-FFF2-40B4-BE49-F238E27FC236}">
                <a16:creationId xmlns:a16="http://schemas.microsoft.com/office/drawing/2014/main" id="{5520BCB4-B3A4-16AB-29E2-A947D7FA10EF}"/>
              </a:ext>
            </a:extLst>
          </p:cNvPr>
          <p:cNvSpPr>
            <a:spLocks noGrp="1"/>
          </p:cNvSpPr>
          <p:nvPr>
            <p:ph idx="1"/>
          </p:nvPr>
        </p:nvSpPr>
        <p:spPr>
          <a:xfrm>
            <a:off x="838199" y="1077362"/>
            <a:ext cx="10695915" cy="5460072"/>
          </a:xfrm>
        </p:spPr>
        <p:txBody>
          <a:bodyPr>
            <a:normAutofit fontScale="70000" lnSpcReduction="20000"/>
          </a:bodyPr>
          <a:lstStyle/>
          <a:p>
            <a:pPr marL="0" indent="0">
              <a:lnSpc>
                <a:spcPct val="120000"/>
              </a:lnSpc>
              <a:buNone/>
            </a:pPr>
            <a:r>
              <a:rPr lang="ru-RU" b="1" dirty="0"/>
              <a:t>Тире всегда записывается как </a:t>
            </a:r>
            <a:r>
              <a:rPr lang="ru-RU" b="1" dirty="0">
                <a:latin typeface="Consolas" panose="020B0609020204030204" pitchFamily="49" charset="0"/>
                <a:cs typeface="Consolas" panose="020B0609020204030204" pitchFamily="49" charset="0"/>
              </a:rPr>
              <a:t>&amp;</a:t>
            </a:r>
            <a:r>
              <a:rPr lang="en" b="1" dirty="0">
                <a:latin typeface="Consolas" panose="020B0609020204030204" pitchFamily="49" charset="0"/>
                <a:cs typeface="Consolas" panose="020B0609020204030204" pitchFamily="49" charset="0"/>
              </a:rPr>
              <a:t>mdash</a:t>
            </a:r>
            <a:r>
              <a:rPr lang="en" b="1" dirty="0"/>
              <a:t>;</a:t>
            </a:r>
            <a:endParaRPr lang="ru-RU" b="1" dirty="0"/>
          </a:p>
          <a:p>
            <a:pPr marL="0" indent="0">
              <a:lnSpc>
                <a:spcPct val="120000"/>
              </a:lnSpc>
              <a:buNone/>
            </a:pPr>
            <a:r>
              <a:rPr lang="ru-RU" dirty="0"/>
              <a:t>Тире всегда записывается как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mdash</a:t>
            </a:r>
            <a:r>
              <a:rPr lang="en" dirty="0">
                <a:highlight>
                  <a:srgbClr val="FFFF00"/>
                </a:highlight>
              </a:rPr>
              <a:t>;</a:t>
            </a:r>
            <a:r>
              <a:rPr lang="en" dirty="0"/>
              <a:t>.</a:t>
            </a:r>
            <a:br>
              <a:rPr lang="ru-RU" dirty="0"/>
            </a:br>
            <a:r>
              <a:rPr lang="ru-RU" dirty="0"/>
              <a:t>Использование дефиса вместо тире — дурной тон.</a:t>
            </a:r>
          </a:p>
          <a:p>
            <a:pPr marL="0" indent="0">
              <a:lnSpc>
                <a:spcPct val="120000"/>
              </a:lnSpc>
              <a:buNone/>
            </a:pPr>
            <a:r>
              <a:rPr lang="ru-RU" b="1" dirty="0"/>
              <a:t>Кавычки-«ёлочки» вместо "английских двойных".</a:t>
            </a:r>
          </a:p>
          <a:p>
            <a:pPr marL="0" indent="0">
              <a:lnSpc>
                <a:spcPct val="120000"/>
              </a:lnSpc>
              <a:buNone/>
            </a:pPr>
            <a:r>
              <a:rPr lang="ru-RU" dirty="0"/>
              <a:t>В </a:t>
            </a:r>
            <a:r>
              <a:rPr lang="en" dirty="0"/>
              <a:t>HTML-</a:t>
            </a:r>
            <a:r>
              <a:rPr lang="ru-RU" dirty="0"/>
              <a:t>документах, создаваемых для русскоязычной аудитории, желательно использовать кавычки-«ёлочки» (символы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laquo;</a:t>
            </a:r>
            <a:r>
              <a:rPr lang="en" dirty="0"/>
              <a:t> </a:t>
            </a:r>
            <a:r>
              <a:rPr lang="ru-RU" dirty="0"/>
              <a:t>и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raquo;</a:t>
            </a:r>
            <a:r>
              <a:rPr lang="en" dirty="0"/>
              <a:t>). </a:t>
            </a:r>
            <a:r>
              <a:rPr lang="ru-RU" dirty="0"/>
              <a:t>В документах, создаваемых для внутреннего использования (внутренняя документация, технические задания, должностные инструкции и т.п.) допускается использование "английских двойных" кавычек.</a:t>
            </a:r>
            <a:endParaRPr lang="en-US" dirty="0"/>
          </a:p>
          <a:p>
            <a:pPr marL="0" indent="0">
              <a:lnSpc>
                <a:spcPct val="120000"/>
              </a:lnSpc>
              <a:buNone/>
            </a:pPr>
            <a:r>
              <a:rPr lang="ru-RU" b="1" dirty="0"/>
              <a:t>Форматируйте текст для простоты восприятия</a:t>
            </a:r>
          </a:p>
          <a:p>
            <a:pPr marL="0" indent="0">
              <a:lnSpc>
                <a:spcPct val="120000"/>
              </a:lnSpc>
              <a:buNone/>
            </a:pPr>
            <a:r>
              <a:rPr lang="ru-RU" b="0" i="0" dirty="0">
                <a:solidFill>
                  <a:srgbClr val="222222"/>
                </a:solidFill>
                <a:effectLst/>
              </a:rPr>
              <a:t>Контент с высокой читаемостью хорошо отформатирован.</a:t>
            </a:r>
            <a:br>
              <a:rPr lang="ru-RU" b="0" i="0" dirty="0">
                <a:solidFill>
                  <a:srgbClr val="222222"/>
                </a:solidFill>
                <a:effectLst/>
              </a:rPr>
            </a:br>
            <a:r>
              <a:rPr lang="ru-RU" b="0" i="0" dirty="0">
                <a:solidFill>
                  <a:srgbClr val="222222"/>
                </a:solidFill>
                <a:effectLst/>
              </a:rPr>
              <a:t>Он не имеет чрезмерно длинных абзацев, он использует заголовки и подзаголовки для создания прочной структуры.</a:t>
            </a:r>
            <a:br>
              <a:rPr lang="ru-RU" b="0" i="0" dirty="0">
                <a:solidFill>
                  <a:srgbClr val="222222"/>
                </a:solidFill>
                <a:effectLst/>
              </a:rPr>
            </a:br>
            <a:r>
              <a:rPr lang="ru-RU" b="0" i="0" dirty="0">
                <a:solidFill>
                  <a:srgbClr val="222222"/>
                </a:solidFill>
                <a:effectLst/>
              </a:rPr>
              <a:t>Используются списки, таблицы, списки определений и т.п. элементы форматирования для повышения удобочитаемости.</a:t>
            </a:r>
            <a:endParaRPr lang="en-US" b="0" i="0" dirty="0">
              <a:solidFill>
                <a:srgbClr val="222222"/>
              </a:solidFill>
              <a:effectLst/>
            </a:endParaRPr>
          </a:p>
          <a:p>
            <a:pPr marL="0" indent="0">
              <a:lnSpc>
                <a:spcPct val="120000"/>
              </a:lnSpc>
              <a:buNone/>
            </a:pPr>
            <a:r>
              <a:rPr lang="ru-RU" b="0" i="0" dirty="0">
                <a:solidFill>
                  <a:srgbClr val="222222"/>
                </a:solidFill>
                <a:effectLst/>
              </a:rPr>
              <a:t>Нечитабельный контент — один огромный кусок текста.</a:t>
            </a:r>
            <a:endParaRPr lang="ru-RU" dirty="0"/>
          </a:p>
          <a:p>
            <a:pPr marL="0" indent="0">
              <a:lnSpc>
                <a:spcPct val="120000"/>
              </a:lnSpc>
              <a:buNone/>
            </a:pPr>
            <a:endParaRPr lang="ru-RU" dirty="0"/>
          </a:p>
        </p:txBody>
      </p:sp>
    </p:spTree>
    <p:extLst>
      <p:ext uri="{BB962C8B-B14F-4D97-AF65-F5344CB8AC3E}">
        <p14:creationId xmlns:p14="http://schemas.microsoft.com/office/powerpoint/2010/main" val="3235887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857092"/>
          </a:xfrm>
        </p:spPr>
        <p:txBody>
          <a:bodyPr>
            <a:noAutofit/>
          </a:bodyPr>
          <a:lstStyle/>
          <a:p>
            <a:r>
              <a:rPr lang="ru-RU" dirty="0"/>
              <a:t>«Лесенка» для </a:t>
            </a:r>
            <a:r>
              <a:rPr lang="en" dirty="0"/>
              <a:t>HTML-</a:t>
            </a:r>
            <a:r>
              <a:rPr lang="ru-RU" dirty="0"/>
              <a:t>кода</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113575"/>
          </a:xfrm>
        </p:spPr>
        <p:txBody>
          <a:bodyPr>
            <a:normAutofit fontScale="77500" lnSpcReduction="20000"/>
          </a:bodyPr>
          <a:lstStyle/>
          <a:p>
            <a:pPr marL="0" indent="0">
              <a:lnSpc>
                <a:spcPct val="120000"/>
              </a:lnSpc>
              <a:buNone/>
            </a:pPr>
            <a:r>
              <a:rPr lang="ru-RU" dirty="0"/>
              <a:t>Используйте отступы для выделения иерархии элементов </a:t>
            </a:r>
            <a:r>
              <a:rPr lang="en" dirty="0"/>
              <a:t>HTML:</a:t>
            </a:r>
            <a:br>
              <a:rPr lang="ru-RU" dirty="0"/>
            </a:br>
            <a:r>
              <a:rPr lang="ru-RU" dirty="0"/>
              <a:t>Размер отступа не регламентируется, однако он должен быть отличен от нуля ;).</a:t>
            </a:r>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2761305"/>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action=</a:t>
            </a:r>
            <a:r>
              <a:rPr lang="en" sz="2000" dirty="0">
                <a:solidFill>
                  <a:srgbClr val="036A07"/>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method=</a:t>
            </a:r>
            <a:r>
              <a:rPr lang="en" sz="2000" dirty="0">
                <a:solidFill>
                  <a:srgbClr val="036A07"/>
                </a:solidFill>
                <a:effectLst/>
                <a:latin typeface="Consolas" panose="020B0609020204030204" pitchFamily="49" charset="0"/>
                <a:cs typeface="Consolas" panose="020B0609020204030204" pitchFamily="49" charset="0"/>
              </a:rPr>
              <a:t>"post"</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r>
              <a:rPr lang="ru-RU" sz="2000" dirty="0">
                <a:solidFill>
                  <a:srgbClr val="000000"/>
                </a:solidFill>
                <a:latin typeface="Consolas" panose="020B0609020204030204" pitchFamily="49" charset="0"/>
                <a:cs typeface="Consolas" panose="020B0609020204030204" pitchFamily="49" charset="0"/>
              </a:rPr>
              <a:t>Заголовок</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endParaRPr lang="en" sz="2000" dirty="0">
              <a:solidFill>
                <a:srgbClr val="1C02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21936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175AFB-A99C-8939-A47C-49DBC8603A21}"/>
              </a:ext>
            </a:extLst>
          </p:cNvPr>
          <p:cNvSpPr>
            <a:spLocks noGrp="1"/>
          </p:cNvSpPr>
          <p:nvPr>
            <p:ph type="title"/>
          </p:nvPr>
        </p:nvSpPr>
        <p:spPr>
          <a:xfrm>
            <a:off x="838200" y="347020"/>
            <a:ext cx="10515600" cy="1098644"/>
          </a:xfrm>
        </p:spPr>
        <p:txBody>
          <a:bodyPr>
            <a:normAutofit/>
          </a:bodyPr>
          <a:lstStyle/>
          <a:p>
            <a:r>
              <a:rPr lang="en" sz="3600" dirty="0"/>
              <a:t>HTML-</a:t>
            </a:r>
            <a:r>
              <a:rPr lang="ru-RU" sz="3600" dirty="0"/>
              <a:t>код должен проходить проверку</a:t>
            </a:r>
            <a:br>
              <a:rPr lang="en-US" sz="3600" dirty="0"/>
            </a:br>
            <a:r>
              <a:rPr lang="en" sz="3600" dirty="0"/>
              <a:t>w3c-</a:t>
            </a:r>
            <a:r>
              <a:rPr lang="ru-RU" sz="3600" dirty="0"/>
              <a:t>валидатором</a:t>
            </a:r>
          </a:p>
        </p:txBody>
      </p:sp>
      <p:sp>
        <p:nvSpPr>
          <p:cNvPr id="3" name="Объект 2">
            <a:extLst>
              <a:ext uri="{FF2B5EF4-FFF2-40B4-BE49-F238E27FC236}">
                <a16:creationId xmlns:a16="http://schemas.microsoft.com/office/drawing/2014/main" id="{B597C7C4-98EE-F3DA-A693-20C44C9E464A}"/>
              </a:ext>
            </a:extLst>
          </p:cNvPr>
          <p:cNvSpPr>
            <a:spLocks noGrp="1"/>
          </p:cNvSpPr>
          <p:nvPr>
            <p:ph idx="1"/>
          </p:nvPr>
        </p:nvSpPr>
        <p:spPr>
          <a:xfrm>
            <a:off x="838200" y="1445664"/>
            <a:ext cx="10515600" cy="1197951"/>
          </a:xfrm>
        </p:spPr>
        <p:txBody>
          <a:bodyPr>
            <a:normAutofit/>
          </a:bodyPr>
          <a:lstStyle/>
          <a:p>
            <a:pPr marL="0" indent="0">
              <a:lnSpc>
                <a:spcPct val="100000"/>
              </a:lnSpc>
              <a:buNone/>
            </a:pPr>
            <a:r>
              <a:rPr lang="ru-RU" sz="2000" b="0" i="0" dirty="0">
                <a:effectLst/>
              </a:rPr>
              <a:t>Используйте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HTML-</a:t>
            </a:r>
            <a:r>
              <a:rPr lang="ru-RU" sz="2000" b="0" i="0" u="sng" dirty="0">
                <a:solidFill>
                  <a:schemeClr val="accent1"/>
                </a:solidFill>
                <a:effectLst/>
                <a:hlinkClick r:id="rId2">
                  <a:extLst>
                    <a:ext uri="{A12FA001-AC4F-418D-AE19-62706E023703}">
                      <ahyp:hlinkClr xmlns:ahyp="http://schemas.microsoft.com/office/drawing/2018/hyperlinkcolor" val="tx"/>
                    </a:ext>
                  </a:extLst>
                </a:hlinkClick>
              </a:rPr>
              <a:t>валидатор от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w3c</a:t>
            </a:r>
            <a:r>
              <a:rPr lang="en" sz="2000" b="0" i="0" dirty="0">
                <a:effectLst/>
              </a:rPr>
              <a:t> </a:t>
            </a:r>
            <a:r>
              <a:rPr lang="ru-RU" sz="2000" b="0" i="0" dirty="0">
                <a:effectLst/>
              </a:rPr>
              <a:t>для проверки </a:t>
            </a:r>
            <a:r>
              <a:rPr lang="en" sz="2000" b="0" i="0" dirty="0">
                <a:effectLst/>
              </a:rPr>
              <a:t>HTML-</a:t>
            </a:r>
            <a:r>
              <a:rPr lang="ru-RU" sz="2000" b="0" i="0" dirty="0">
                <a:effectLst/>
              </a:rPr>
              <a:t>кода.</a:t>
            </a:r>
          </a:p>
          <a:p>
            <a:pPr marL="0" indent="0">
              <a:lnSpc>
                <a:spcPct val="100000"/>
              </a:lnSpc>
              <a:buNone/>
            </a:pPr>
            <a:r>
              <a:rPr lang="ru-RU" sz="2000" b="0" i="0" dirty="0">
                <a:effectLst/>
              </a:rPr>
              <a:t>Для облегчения тестирования локальной версии сайта, дабы не выкладывать её в интернет для проверки, установите валидатор </a:t>
            </a:r>
            <a:r>
              <a:rPr lang="ru-RU" sz="2000" b="0" i="0" u="sng" dirty="0">
                <a:solidFill>
                  <a:schemeClr val="accent1"/>
                </a:solidFill>
                <a:effectLst/>
                <a:hlinkClick r:id="rId3">
                  <a:extLst>
                    <a:ext uri="{A12FA001-AC4F-418D-AE19-62706E023703}">
                      <ahyp:hlinkClr xmlns:ahyp="http://schemas.microsoft.com/office/drawing/2018/hyperlinkcolor" val="tx"/>
                    </a:ext>
                  </a:extLst>
                </a:hlinkClick>
              </a:rPr>
              <a:t>локально</a:t>
            </a:r>
            <a:r>
              <a:rPr lang="ru-RU" sz="2000" b="0" i="0" dirty="0">
                <a:effectLst/>
              </a:rPr>
              <a:t>.</a:t>
            </a:r>
          </a:p>
        </p:txBody>
      </p:sp>
      <p:pic>
        <p:nvPicPr>
          <p:cNvPr id="5" name="Рисунок 4">
            <a:extLst>
              <a:ext uri="{FF2B5EF4-FFF2-40B4-BE49-F238E27FC236}">
                <a16:creationId xmlns:a16="http://schemas.microsoft.com/office/drawing/2014/main" id="{197EB3B0-5A68-92AF-DC1B-427E3BD7607B}"/>
              </a:ext>
            </a:extLst>
          </p:cNvPr>
          <p:cNvPicPr>
            <a:picLocks noChangeAspect="1"/>
          </p:cNvPicPr>
          <p:nvPr/>
        </p:nvPicPr>
        <p:blipFill>
          <a:blip r:embed="rId4"/>
          <a:stretch>
            <a:fillRect/>
          </a:stretch>
        </p:blipFill>
        <p:spPr>
          <a:xfrm>
            <a:off x="905346" y="2643615"/>
            <a:ext cx="8066637" cy="4227893"/>
          </a:xfrm>
          <a:prstGeom prst="rect">
            <a:avLst/>
          </a:prstGeom>
        </p:spPr>
      </p:pic>
    </p:spTree>
    <p:extLst>
      <p:ext uri="{BB962C8B-B14F-4D97-AF65-F5344CB8AC3E}">
        <p14:creationId xmlns:p14="http://schemas.microsoft.com/office/powerpoint/2010/main" val="13509452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BB478-8607-BB82-21C7-A5C0125CCC40}"/>
              </a:ext>
            </a:extLst>
          </p:cNvPr>
          <p:cNvSpPr>
            <a:spLocks noGrp="1"/>
          </p:cNvSpPr>
          <p:nvPr>
            <p:ph type="title"/>
          </p:nvPr>
        </p:nvSpPr>
        <p:spPr>
          <a:xfrm>
            <a:off x="838200" y="365125"/>
            <a:ext cx="10515600" cy="857093"/>
          </a:xfrm>
        </p:spPr>
        <p:txBody>
          <a:bodyPr/>
          <a:lstStyle/>
          <a:p>
            <a:r>
              <a:rPr lang="en-US" dirty="0"/>
              <a:t>JavaScript</a:t>
            </a:r>
          </a:p>
        </p:txBody>
      </p:sp>
      <p:sp>
        <p:nvSpPr>
          <p:cNvPr id="3" name="Объект 2">
            <a:extLst>
              <a:ext uri="{FF2B5EF4-FFF2-40B4-BE49-F238E27FC236}">
                <a16:creationId xmlns:a16="http://schemas.microsoft.com/office/drawing/2014/main" id="{610C91FB-580E-62DF-F0C3-74DC8D1E0EDF}"/>
              </a:ext>
            </a:extLst>
          </p:cNvPr>
          <p:cNvSpPr>
            <a:spLocks noGrp="1"/>
          </p:cNvSpPr>
          <p:nvPr>
            <p:ph idx="1"/>
          </p:nvPr>
        </p:nvSpPr>
        <p:spPr>
          <a:xfrm>
            <a:off x="838200" y="1484768"/>
            <a:ext cx="10515600" cy="4692195"/>
          </a:xfrm>
        </p:spPr>
        <p:txBody>
          <a:bodyPr>
            <a:normAutofit fontScale="70000" lnSpcReduction="20000"/>
          </a:bodyPr>
          <a:lstStyle/>
          <a:p>
            <a:pPr marL="0" indent="0">
              <a:lnSpc>
                <a:spcPct val="120000"/>
              </a:lnSpc>
              <a:buNone/>
            </a:pPr>
            <a:r>
              <a:rPr lang="ru-RU" b="1" i="0" dirty="0">
                <a:effectLst/>
              </a:rPr>
              <a:t>Всегда объявляйте переменные</a:t>
            </a:r>
          </a:p>
          <a:p>
            <a:pPr marL="0" indent="0">
              <a:lnSpc>
                <a:spcPct val="120000"/>
              </a:lnSpc>
              <a:buNone/>
            </a:pPr>
            <a:r>
              <a:rPr lang="ru-RU" b="0" i="0" dirty="0">
                <a:effectLst/>
              </a:rPr>
              <a:t>Всегда объявляйте переменные в </a:t>
            </a:r>
            <a:r>
              <a:rPr lang="en" b="0" i="0" dirty="0">
                <a:effectLst/>
              </a:rPr>
              <a:t>JavaScript, </a:t>
            </a:r>
            <a:r>
              <a:rPr lang="ru-RU" b="0" i="0" dirty="0">
                <a:effectLst/>
              </a:rPr>
              <a:t>даже если Ваш браузер допускает использование переменной без её объявления. Не позволяйте себе «расслабиться»!</a:t>
            </a:r>
          </a:p>
          <a:p>
            <a:pPr marL="0" indent="0">
              <a:lnSpc>
                <a:spcPct val="120000"/>
              </a:lnSpc>
              <a:buNone/>
            </a:pPr>
            <a:r>
              <a:rPr lang="en" b="1" i="0" dirty="0">
                <a:solidFill>
                  <a:srgbClr val="333333"/>
                </a:solidFill>
                <a:effectLst/>
                <a:highlight>
                  <a:srgbClr val="FFFF00"/>
                </a:highlight>
                <a:latin typeface="Consolas" panose="020B0609020204030204" pitchFamily="49" charset="0"/>
                <a:cs typeface="Consolas" panose="020B0609020204030204" pitchFamily="49" charset="0"/>
              </a:rPr>
              <a:t>var</a:t>
            </a:r>
            <a:r>
              <a:rPr lang="en" b="0" i="0" dirty="0">
                <a:solidFill>
                  <a:srgbClr val="333333"/>
                </a:solidFill>
                <a:effectLst/>
                <a:highlight>
                  <a:srgbClr val="FFFF00"/>
                </a:highlight>
                <a:latin typeface="Consolas" panose="020B0609020204030204" pitchFamily="49" charset="0"/>
                <a:cs typeface="Consolas" panose="020B0609020204030204" pitchFamily="49" charset="0"/>
              </a:rPr>
              <a:t> variable = </a:t>
            </a:r>
            <a:r>
              <a:rPr lang="en" b="0" i="0" dirty="0">
                <a:solidFill>
                  <a:srgbClr val="DD1144"/>
                </a:solidFill>
                <a:effectLst/>
                <a:highlight>
                  <a:srgbClr val="FFFF00"/>
                </a:highlight>
                <a:latin typeface="Consolas" panose="020B0609020204030204" pitchFamily="49" charset="0"/>
                <a:cs typeface="Consolas" panose="020B0609020204030204" pitchFamily="49" charset="0"/>
              </a:rPr>
              <a:t>'Value’</a:t>
            </a:r>
            <a:r>
              <a:rPr lang="en" b="0" i="0" dirty="0">
                <a:solidFill>
                  <a:srgbClr val="333333"/>
                </a:solidFill>
                <a:effectLst/>
                <a:highlight>
                  <a:srgbClr val="FFFF00"/>
                </a:highlight>
                <a:latin typeface="Consolas" panose="020B0609020204030204" pitchFamily="49" charset="0"/>
                <a:cs typeface="Consolas" panose="020B0609020204030204" pitchFamily="49" charset="0"/>
              </a:rPr>
              <a:t>;</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spcBef>
                <a:spcPts val="0"/>
              </a:spcBef>
              <a:buNone/>
            </a:pPr>
            <a:r>
              <a:rPr lang="en" b="0" i="0" dirty="0">
                <a:solidFill>
                  <a:srgbClr val="333333"/>
                </a:solidFill>
                <a:effectLst/>
                <a:highlight>
                  <a:srgbClr val="FFFF00"/>
                </a:highlight>
                <a:latin typeface="Consolas" panose="020B0609020204030204" pitchFamily="49" charset="0"/>
                <a:cs typeface="Consolas" panose="020B0609020204030204" pitchFamily="49" charset="0"/>
              </a:rPr>
              <a:t>alert( variable );</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buNone/>
            </a:pPr>
            <a:endParaRPr lang="en-US" b="1" dirty="0"/>
          </a:p>
          <a:p>
            <a:pPr marL="0" indent="0">
              <a:lnSpc>
                <a:spcPct val="120000"/>
              </a:lnSpc>
              <a:buNone/>
            </a:pPr>
            <a:r>
              <a:rPr lang="ru-RU" b="1" dirty="0"/>
              <a:t>Относитесь к </a:t>
            </a:r>
            <a:r>
              <a:rPr lang="en" b="1" dirty="0"/>
              <a:t>JavaScript </a:t>
            </a:r>
            <a:r>
              <a:rPr lang="ru-RU" b="1" dirty="0"/>
              <a:t>также трепетно, как и к </a:t>
            </a:r>
            <a:r>
              <a:rPr lang="en-US" b="1" dirty="0"/>
              <a:t>backend-</a:t>
            </a:r>
            <a:r>
              <a:rPr lang="ru-RU" b="1" dirty="0"/>
              <a:t>коду</a:t>
            </a:r>
          </a:p>
          <a:p>
            <a:pPr marL="0" indent="0">
              <a:lnSpc>
                <a:spcPct val="120000"/>
              </a:lnSpc>
              <a:buNone/>
            </a:pPr>
            <a:r>
              <a:rPr lang="ru-RU" dirty="0"/>
              <a:t>Все требования, сформулированные для </a:t>
            </a:r>
            <a:r>
              <a:rPr lang="en-US" dirty="0"/>
              <a:t>Python</a:t>
            </a:r>
            <a:r>
              <a:rPr lang="en" dirty="0"/>
              <a:t> (</a:t>
            </a:r>
            <a:r>
              <a:rPr lang="ru-RU" dirty="0"/>
              <a:t>пробелы, отступы, именование функций и переменных и т. п.), применимы также для </a:t>
            </a:r>
            <a:r>
              <a:rPr lang="en" dirty="0"/>
              <a:t>JavaScript.</a:t>
            </a:r>
            <a:br>
              <a:rPr lang="en" dirty="0"/>
            </a:br>
            <a:r>
              <a:rPr lang="ru-RU" dirty="0"/>
              <a:t>Не следует считать его кодом «второго сорта», который «всё стерпит». «Сэкономленное» на написание небрежного кода время, потом будет потрачено в куда большем объёме на разбор и модификацию этого кода.</a:t>
            </a:r>
          </a:p>
        </p:txBody>
      </p:sp>
    </p:spTree>
    <p:extLst>
      <p:ext uri="{BB962C8B-B14F-4D97-AF65-F5344CB8AC3E}">
        <p14:creationId xmlns:p14="http://schemas.microsoft.com/office/powerpoint/2010/main" val="42444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dirty="0">
                <a:ea typeface="ＭＳ Ｐゴシック" charset="-128"/>
              </a:rPr>
              <a:t>Стиль оформления кода</a:t>
            </a:r>
            <a:endParaRPr lang="en-US" altLang="en-US" dirty="0">
              <a:ea typeface="ＭＳ Ｐゴシック" charset="-128"/>
            </a:endParaRPr>
          </a:p>
        </p:txBody>
      </p:sp>
      <p:sp>
        <p:nvSpPr>
          <p:cNvPr id="26626" name="Content Placeholder 2"/>
          <p:cNvSpPr>
            <a:spLocks noGrp="1"/>
          </p:cNvSpPr>
          <p:nvPr>
            <p:ph idx="1"/>
          </p:nvPr>
        </p:nvSpPr>
        <p:spPr bwMode="auto">
          <a:xfrm>
            <a:off x="838200" y="1277957"/>
            <a:ext cx="10515600" cy="54423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20000"/>
          </a:bodyPr>
          <a:lstStyle/>
          <a:p>
            <a:pPr marL="0" indent="0">
              <a:buNone/>
            </a:pPr>
            <a:r>
              <a:rPr lang="ru-RU" altLang="en-US" dirty="0">
                <a:ea typeface="ＭＳ Ｐゴシック" charset="-128"/>
              </a:rPr>
              <a:t>Нет какого-то </a:t>
            </a:r>
            <a:r>
              <a:rPr lang="en-US" altLang="en-US" dirty="0">
                <a:ea typeface="ＭＳ Ｐゴシック" charset="-128"/>
              </a:rPr>
              <a:t>«</a:t>
            </a:r>
            <a:r>
              <a:rPr lang="ru-RU" altLang="en-US" dirty="0">
                <a:ea typeface="ＭＳ Ｐゴシック" charset="-128"/>
              </a:rPr>
              <a:t>единственно верного</a:t>
            </a:r>
            <a:r>
              <a:rPr lang="en-US" altLang="en-US" dirty="0">
                <a:ea typeface="ＭＳ Ｐゴシック" charset="-128"/>
              </a:rPr>
              <a:t>»</a:t>
            </a:r>
            <a:r>
              <a:rPr lang="ru-RU" altLang="en-US" dirty="0">
                <a:ea typeface="ＭＳ Ｐゴシック" charset="-128"/>
              </a:rPr>
              <a:t> стиля</a:t>
            </a:r>
            <a:r>
              <a:rPr lang="en-US" altLang="en-US" dirty="0">
                <a:ea typeface="ＭＳ Ｐゴシック" charset="-128"/>
              </a:rPr>
              <a:t>:</a:t>
            </a:r>
          </a:p>
          <a:p>
            <a:r>
              <a:rPr lang="ru-RU" altLang="en-US" dirty="0">
                <a:ea typeface="ＭＳ Ｐゴシック" charset="-128"/>
              </a:rPr>
              <a:t>Наиболее распространённый</a:t>
            </a:r>
            <a:r>
              <a:rPr lang="en-US" altLang="en-US" dirty="0">
                <a:ea typeface="ＭＳ Ｐゴシック" charset="-128"/>
              </a:rPr>
              <a:t>: PEP8</a:t>
            </a:r>
          </a:p>
          <a:p>
            <a:pPr lvl="1"/>
            <a:r>
              <a:rPr lang="en-US" altLang="en-US" dirty="0">
                <a:ea typeface="ＭＳ Ｐゴシック" charset="-128"/>
              </a:rPr>
              <a:t>Python Enhancement Proposal #8</a:t>
            </a:r>
          </a:p>
          <a:p>
            <a:pPr lvl="1"/>
            <a:r>
              <a:rPr lang="ru-RU" altLang="en-US" dirty="0">
                <a:ea typeface="ＭＳ Ｐゴシック" charset="-128"/>
              </a:rPr>
              <a:t>Готовые инструменты для </a:t>
            </a:r>
            <a:r>
              <a:rPr lang="ru-RU" altLang="en-US">
                <a:ea typeface="ＭＳ Ｐゴシック" charset="-128"/>
              </a:rPr>
              <a:t>анализа кода:</a:t>
            </a:r>
            <a:endParaRPr lang="en-US" altLang="en-US" dirty="0">
              <a:ea typeface="ＭＳ Ｐゴシック" charset="-128"/>
            </a:endParaRPr>
          </a:p>
          <a:p>
            <a:pPr lvl="1"/>
            <a:r>
              <a:rPr lang="ru-RU" noProof="1">
                <a:latin typeface="Courier New" panose="02070309020205020404" pitchFamily="49" charset="0"/>
                <a:ea typeface="Courier New" charset="0"/>
                <a:cs typeface="Courier New" panose="02070309020205020404" pitchFamily="49" charset="0"/>
              </a:rPr>
              <a:t>p</a:t>
            </a:r>
            <a:r>
              <a:rPr lang="en-US" noProof="1">
                <a:latin typeface="Courier New" panose="02070309020205020404" pitchFamily="49" charset="0"/>
                <a:ea typeface="Courier New" charset="0"/>
                <a:cs typeface="Courier New" panose="02070309020205020404" pitchFamily="49" charset="0"/>
              </a:rPr>
              <a:t>ip install pep8</a:t>
            </a:r>
          </a:p>
          <a:p>
            <a:pPr lvl="1"/>
            <a:r>
              <a:rPr lang="ru-RU" noProof="1">
                <a:latin typeface="Courier New" panose="02070309020205020404" pitchFamily="49" charset="0"/>
                <a:ea typeface="Courier New" charset="0"/>
                <a:cs typeface="Courier New" panose="02070309020205020404" pitchFamily="49" charset="0"/>
              </a:rPr>
              <a:t>p</a:t>
            </a:r>
            <a:r>
              <a:rPr lang="en-US" noProof="1">
                <a:latin typeface="Courier New" panose="02070309020205020404" pitchFamily="49" charset="0"/>
                <a:ea typeface="Courier New" charset="0"/>
                <a:cs typeface="Courier New" panose="02070309020205020404" pitchFamily="49" charset="0"/>
              </a:rPr>
              <a:t>ip install pylint</a:t>
            </a:r>
          </a:p>
          <a:p>
            <a:pPr lvl="1"/>
            <a:r>
              <a:rPr lang="en" dirty="0">
                <a:latin typeface="Courier New" panose="02070309020205020404" pitchFamily="49" charset="0"/>
                <a:cs typeface="Courier New" panose="02070309020205020404" pitchFamily="49" charset="0"/>
              </a:rPr>
              <a:t>pip install </a:t>
            </a:r>
            <a:r>
              <a:rPr lang="en" noProof="1">
                <a:latin typeface="Courier New" panose="02070309020205020404" pitchFamily="49" charset="0"/>
                <a:cs typeface="Courier New" panose="02070309020205020404" pitchFamily="49" charset="0"/>
              </a:rPr>
              <a:t>pycodestyle</a:t>
            </a:r>
          </a:p>
          <a:p>
            <a:pPr lvl="1"/>
            <a:r>
              <a:rPr lang="en" dirty="0">
                <a:latin typeface="Courier New" panose="02070309020205020404" pitchFamily="49" charset="0"/>
                <a:cs typeface="Courier New" panose="02070309020205020404" pitchFamily="49" charset="0"/>
              </a:rPr>
              <a:t>pip install </a:t>
            </a:r>
            <a:r>
              <a:rPr lang="en-US" altLang="en-US" dirty="0">
                <a:latin typeface="Courier New" panose="02070309020205020404" pitchFamily="49" charset="0"/>
                <a:ea typeface="Calibri" charset="0"/>
                <a:cs typeface="Courier New" panose="02070309020205020404" pitchFamily="49" charset="0"/>
              </a:rPr>
              <a:t>flake8</a:t>
            </a:r>
          </a:p>
          <a:p>
            <a:pPr lvl="1">
              <a:lnSpc>
                <a:spcPct val="120000"/>
              </a:lnSpc>
              <a:spcBef>
                <a:spcPts val="0"/>
              </a:spcBef>
            </a:pPr>
            <a:r>
              <a:rPr lang="en" dirty="0">
                <a:latin typeface="Courier New" panose="02070309020205020404" pitchFamily="49" charset="0"/>
                <a:cs typeface="Courier New" panose="02070309020205020404" pitchFamily="49" charset="0"/>
              </a:rPr>
              <a:t>pip install </a:t>
            </a:r>
            <a:r>
              <a:rPr lang="en-US" altLang="en-US" noProof="1">
                <a:latin typeface="Courier New" panose="02070309020205020404" pitchFamily="49" charset="0"/>
                <a:ea typeface="Calibri" charset="0"/>
                <a:cs typeface="Courier New" panose="02070309020205020404" pitchFamily="49" charset="0"/>
              </a:rPr>
              <a:t>mypi</a:t>
            </a:r>
            <a:br>
              <a:rPr lang="ru-RU" altLang="en-US" noProof="1">
                <a:latin typeface="Courier New" panose="02070309020205020404" pitchFamily="49" charset="0"/>
                <a:ea typeface="Calibri" charset="0"/>
                <a:cs typeface="Courier New" panose="02070309020205020404" pitchFamily="49" charset="0"/>
              </a:rPr>
            </a:br>
            <a:r>
              <a:rPr lang="en-US" altLang="en-US" noProof="1">
                <a:ea typeface="Calibri" charset="0"/>
                <a:cs typeface="Courier New" panose="02070309020205020404" pitchFamily="49" charset="0"/>
              </a:rPr>
              <a:t>(с</a:t>
            </a:r>
            <a:r>
              <a:rPr lang="ru-RU" altLang="en-US" noProof="1">
                <a:ea typeface="Calibri" charset="0"/>
                <a:cs typeface="Courier New" panose="02070309020205020404" pitchFamily="49" charset="0"/>
              </a:rPr>
              <a:t>татический анализатор для контроля типов, если используете t</a:t>
            </a:r>
            <a:r>
              <a:rPr lang="en-US" altLang="en-US" noProof="1">
                <a:ea typeface="Calibri" charset="0"/>
                <a:cs typeface="Courier New" panose="02070309020205020404" pitchFamily="49" charset="0"/>
              </a:rPr>
              <a:t>ype hints)</a:t>
            </a:r>
            <a:endParaRPr lang="en-US" noProof="1">
              <a:ea typeface="Courier New" charset="0"/>
              <a:cs typeface="Courier New" panose="02070309020205020404" pitchFamily="49" charset="0"/>
            </a:endParaRPr>
          </a:p>
          <a:p>
            <a:r>
              <a:rPr lang="en-US" altLang="en-US" dirty="0">
                <a:ea typeface="ＭＳ Ｐゴシック" charset="-128"/>
                <a:hlinkClick r:id="rId3"/>
              </a:rPr>
              <a:t>Google Python Style Guide</a:t>
            </a:r>
            <a:endParaRPr lang="en-US" altLang="en-US" dirty="0">
              <a:ea typeface="ＭＳ Ｐゴシック" charset="-128"/>
            </a:endParaRPr>
          </a:p>
          <a:p>
            <a:pPr lvl="1"/>
            <a:r>
              <a:rPr lang="en-US" dirty="0"/>
              <a:t>Python — </a:t>
            </a:r>
            <a:r>
              <a:rPr lang="ru-RU" dirty="0"/>
              <a:t>основной скриптовый язык , используемый в </a:t>
            </a:r>
            <a:r>
              <a:rPr lang="en-US" dirty="0"/>
              <a:t>Google. </a:t>
            </a:r>
            <a:r>
              <a:rPr lang="ru-RU" dirty="0"/>
              <a:t>Это руководство по стилю представляет собой список того, что можно и чего нельзя делать при работе с программами на </a:t>
            </a:r>
            <a:r>
              <a:rPr lang="en-US" dirty="0"/>
              <a:t>Python.</a:t>
            </a:r>
          </a:p>
          <a:p>
            <a:r>
              <a:rPr lang="ru-RU" dirty="0"/>
              <a:t>Различные корпоративные стандарты</a:t>
            </a:r>
          </a:p>
          <a:p>
            <a:pPr lvl="1"/>
            <a:r>
              <a:rPr lang="en" dirty="0">
                <a:solidFill>
                  <a:srgbClr val="364364"/>
                </a:solidFill>
                <a:effectLst/>
                <a:latin typeface="Inter"/>
                <a:hlinkClick r:id="rId4"/>
              </a:rPr>
              <a:t>REG.RU coding standards</a:t>
            </a:r>
            <a:endParaRPr lang="ru-RU" dirty="0">
              <a:solidFill>
                <a:srgbClr val="364364"/>
              </a:solidFill>
              <a:effectLst/>
              <a:latin typeface="Inter"/>
            </a:endParaRPr>
          </a:p>
          <a:p>
            <a:pPr lvl="2"/>
            <a:r>
              <a:rPr lang="ru-RU" dirty="0"/>
              <a:t>Разработаны для </a:t>
            </a:r>
            <a:r>
              <a:rPr lang="en-US" dirty="0"/>
              <a:t>Perl, </a:t>
            </a:r>
            <a:r>
              <a:rPr lang="ru-RU" dirty="0"/>
              <a:t>но с небольшими доработками применимы к </a:t>
            </a:r>
            <a:r>
              <a:rPr lang="en-US" dirty="0"/>
              <a:t>Python</a:t>
            </a:r>
          </a:p>
          <a:p>
            <a:pPr lvl="2"/>
            <a:r>
              <a:rPr lang="ru-RU" dirty="0"/>
              <a:t>В данной презентации стилевые рекомендации</a:t>
            </a:r>
            <a:r>
              <a:rPr lang="en-US" dirty="0"/>
              <a:t> — </a:t>
            </a:r>
            <a:r>
              <a:rPr lang="ru-RU" dirty="0"/>
              <a:t>сборная солянка</a:t>
            </a:r>
            <a:r>
              <a:rPr lang="en-US" dirty="0"/>
              <a:t>:</a:t>
            </a:r>
            <a:br>
              <a:rPr lang="en-US" dirty="0"/>
            </a:br>
            <a:r>
              <a:rPr lang="en-US" dirty="0"/>
              <a:t>REG.RU Coding Standards </a:t>
            </a:r>
            <a:r>
              <a:rPr lang="ru-RU" dirty="0"/>
              <a:t>с адаптацией к </a:t>
            </a:r>
            <a:r>
              <a:rPr lang="en-US" dirty="0"/>
              <a:t>Python + PEP8 + </a:t>
            </a:r>
            <a:r>
              <a:rPr lang="ru-RU" dirty="0"/>
              <a:t>другие источники</a:t>
            </a:r>
          </a:p>
          <a:p>
            <a:pPr lvl="3"/>
            <a:endParaRPr lang="en" dirty="0"/>
          </a:p>
        </p:txBody>
      </p:sp>
    </p:spTree>
    <p:extLst>
      <p:ext uri="{BB962C8B-B14F-4D97-AF65-F5344CB8AC3E}">
        <p14:creationId xmlns:p14="http://schemas.microsoft.com/office/powerpoint/2010/main" val="182507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7502C-6798-BED6-0A43-105C6FE32F5E}"/>
              </a:ext>
            </a:extLst>
          </p:cNvPr>
          <p:cNvSpPr>
            <a:spLocks noGrp="1"/>
          </p:cNvSpPr>
          <p:nvPr>
            <p:ph type="title"/>
          </p:nvPr>
        </p:nvSpPr>
        <p:spPr>
          <a:xfrm>
            <a:off x="624689" y="238377"/>
            <a:ext cx="10515600" cy="866146"/>
          </a:xfrm>
        </p:spPr>
        <p:txBody>
          <a:bodyPr>
            <a:normAutofit fontScale="90000"/>
          </a:bodyPr>
          <a:lstStyle/>
          <a:p>
            <a:r>
              <a:rPr lang="ru-RU" dirty="0"/>
              <a:t>Цитата из </a:t>
            </a:r>
            <a:r>
              <a:rPr lang="en-US" dirty="0"/>
              <a:t>PEP8 </a:t>
            </a:r>
            <a:r>
              <a:rPr lang="ru-RU" dirty="0"/>
              <a:t>относительно его применимости</a:t>
            </a:r>
          </a:p>
        </p:txBody>
      </p:sp>
      <p:sp>
        <p:nvSpPr>
          <p:cNvPr id="3" name="Объект 2">
            <a:extLst>
              <a:ext uri="{FF2B5EF4-FFF2-40B4-BE49-F238E27FC236}">
                <a16:creationId xmlns:a16="http://schemas.microsoft.com/office/drawing/2014/main" id="{6B7052D3-51C8-3EB3-8F93-73C16472EEA9}"/>
              </a:ext>
            </a:extLst>
          </p:cNvPr>
          <p:cNvSpPr>
            <a:spLocks noGrp="1"/>
          </p:cNvSpPr>
          <p:nvPr>
            <p:ph idx="1"/>
          </p:nvPr>
        </p:nvSpPr>
        <p:spPr>
          <a:xfrm>
            <a:off x="624689" y="1305239"/>
            <a:ext cx="11054281" cy="5448646"/>
          </a:xfrm>
        </p:spPr>
        <p:txBody>
          <a:bodyPr>
            <a:noAutofit/>
          </a:bodyPr>
          <a:lstStyle/>
          <a:p>
            <a:pPr marL="0" indent="0" algn="l">
              <a:lnSpc>
                <a:spcPct val="100000"/>
              </a:lnSpc>
              <a:buNone/>
            </a:pPr>
            <a:r>
              <a:rPr lang="ru-RU" sz="1600" b="1" i="0" dirty="0">
                <a:solidFill>
                  <a:srgbClr val="050E17"/>
                </a:solidFill>
                <a:effectLst/>
              </a:rPr>
              <a:t>Безрассудное соблюдение стандартов </a:t>
            </a:r>
            <a:r>
              <a:rPr lang="ru-RU" sz="1600" b="1" dirty="0">
                <a:solidFill>
                  <a:srgbClr val="050E17"/>
                </a:solidFill>
              </a:rPr>
              <a:t>—</a:t>
            </a:r>
            <a:r>
              <a:rPr lang="ru-RU" sz="1600" b="1" i="0" dirty="0">
                <a:solidFill>
                  <a:srgbClr val="050E17"/>
                </a:solidFill>
                <a:effectLst/>
              </a:rPr>
              <a:t> удел недалёких умов.</a:t>
            </a:r>
          </a:p>
          <a:p>
            <a:pPr marL="0" indent="0" algn="l">
              <a:lnSpc>
                <a:spcPct val="100000"/>
              </a:lnSpc>
              <a:buNone/>
            </a:pPr>
            <a:r>
              <a:rPr lang="ru-RU" sz="1600" b="0" i="0" dirty="0">
                <a:solidFill>
                  <a:srgbClr val="050E17"/>
                </a:solidFill>
                <a:effectLst/>
              </a:rPr>
              <a:t>Одно из ключевых пониманий Гвидо заключается в том, что код читается гораздо чаще, чем пишется. Руководство, предоставленное здесь, предназначено для улучшения читабельности кода и обеспечения его согласованности для различного спектра кода на </a:t>
            </a:r>
            <a:r>
              <a:rPr lang="en" sz="1600" b="0" i="0" dirty="0">
                <a:solidFill>
                  <a:srgbClr val="050E17"/>
                </a:solidFill>
                <a:effectLst/>
              </a:rPr>
              <a:t>Python. </a:t>
            </a:r>
            <a:r>
              <a:rPr lang="ru-RU" sz="1600" b="0" i="0" dirty="0">
                <a:solidFill>
                  <a:srgbClr val="050E17"/>
                </a:solidFill>
                <a:effectLst/>
              </a:rPr>
              <a:t>Как говорится в </a:t>
            </a:r>
            <a:r>
              <a:rPr lang="en" sz="1600" b="0" i="0" dirty="0">
                <a:solidFill>
                  <a:srgbClr val="050E17"/>
                </a:solidFill>
                <a:effectLst/>
              </a:rPr>
              <a:t>PEP 20, </a:t>
            </a:r>
            <a:r>
              <a:rPr lang="en-US" sz="1600" b="0" i="0" dirty="0">
                <a:solidFill>
                  <a:srgbClr val="050E17"/>
                </a:solidFill>
                <a:effectLst/>
              </a:rPr>
              <a:t>«</a:t>
            </a:r>
            <a:r>
              <a:rPr lang="ru-RU" sz="1600" b="0" i="0" dirty="0">
                <a:solidFill>
                  <a:srgbClr val="050E17"/>
                </a:solidFill>
                <a:effectLst/>
              </a:rPr>
              <a:t>читабельность имеет значение</a:t>
            </a:r>
            <a:r>
              <a:rPr lang="en-US" sz="1600" b="0" i="0" dirty="0">
                <a:solidFill>
                  <a:srgbClr val="050E17"/>
                </a:solidFill>
                <a:effectLst/>
              </a:rPr>
              <a:t>»</a:t>
            </a:r>
            <a:r>
              <a:rPr lang="ru-RU" sz="1600" b="0" i="0" dirty="0">
                <a:solidFill>
                  <a:srgbClr val="050E17"/>
                </a:solidFill>
                <a:effectLst/>
              </a:rPr>
              <a:t>.</a:t>
            </a:r>
          </a:p>
          <a:p>
            <a:pPr marL="0" indent="0" algn="l">
              <a:lnSpc>
                <a:spcPct val="100000"/>
              </a:lnSpc>
              <a:buNone/>
            </a:pPr>
            <a:r>
              <a:rPr lang="ru-RU" sz="1600" b="0" i="0" dirty="0">
                <a:solidFill>
                  <a:srgbClr val="050E17"/>
                </a:solidFill>
                <a:effectLst/>
              </a:rPr>
              <a:t>Руководство по стилю касается согласованности кода. Соблюдение согласованности с этим руководством важно. Согласованность в рамках проекта еще важнее. Согласованность в пределах одного модуля или функции наиболее важна.</a:t>
            </a:r>
          </a:p>
          <a:p>
            <a:pPr marL="0" indent="0" algn="l">
              <a:lnSpc>
                <a:spcPct val="100000"/>
              </a:lnSpc>
              <a:buNone/>
            </a:pPr>
            <a:r>
              <a:rPr lang="ru-RU" sz="1600" b="0" i="0" dirty="0">
                <a:solidFill>
                  <a:srgbClr val="050E17"/>
                </a:solidFill>
                <a:effectLst/>
              </a:rPr>
              <a:t>Однако знайте, когда нарушать данные рекомендации</a:t>
            </a:r>
            <a:r>
              <a:rPr lang="ru-RU" sz="1600" dirty="0">
                <a:solidFill>
                  <a:srgbClr val="050E17"/>
                </a:solidFill>
              </a:rPr>
              <a:t> —</a:t>
            </a:r>
            <a:r>
              <a:rPr lang="ru-RU" sz="1600" b="0" i="0" dirty="0">
                <a:solidFill>
                  <a:srgbClr val="050E17"/>
                </a:solidFill>
                <a:effectLst/>
              </a:rPr>
              <a:t> иногда рекомендации руководства по стилю просто не применимы. В случае сомнений применяйте своё видение, которое может быть лучше. Посмотрите на другие примеры и определите, что выглядит лучше всего. И не стесняйтесь спрашивать!</a:t>
            </a:r>
          </a:p>
          <a:p>
            <a:pPr marL="0" indent="0" algn="l">
              <a:lnSpc>
                <a:spcPct val="100000"/>
              </a:lnSpc>
              <a:buNone/>
            </a:pPr>
            <a:r>
              <a:rPr lang="ru-RU" sz="1600" b="0" i="0" dirty="0">
                <a:solidFill>
                  <a:srgbClr val="050E17"/>
                </a:solidFill>
                <a:effectLst/>
              </a:rPr>
              <a:t>В частности: не нарушайте обратную совместимость только для соблюдения этого </a:t>
            </a:r>
            <a:r>
              <a:rPr lang="en" sz="1600" b="0" i="0" dirty="0">
                <a:solidFill>
                  <a:srgbClr val="050E17"/>
                </a:solidFill>
                <a:effectLst/>
              </a:rPr>
              <a:t>PEP!</a:t>
            </a:r>
          </a:p>
          <a:p>
            <a:pPr marL="0" indent="0" algn="l">
              <a:lnSpc>
                <a:spcPct val="100000"/>
              </a:lnSpc>
              <a:spcBef>
                <a:spcPts val="500"/>
              </a:spcBef>
              <a:buNone/>
            </a:pPr>
            <a:r>
              <a:rPr lang="ru-RU" sz="1600" b="0" i="0" dirty="0">
                <a:solidFill>
                  <a:srgbClr val="050E17"/>
                </a:solidFill>
                <a:effectLst/>
              </a:rPr>
              <a:t>Некоторые другие хорошие причины игнорировать определенное руководство:</a:t>
            </a:r>
          </a:p>
          <a:p>
            <a:pPr algn="l">
              <a:lnSpc>
                <a:spcPct val="100000"/>
              </a:lnSpc>
              <a:spcBef>
                <a:spcPts val="500"/>
              </a:spcBef>
              <a:buFont typeface="Arial" panose="020B0604020202020204" pitchFamily="34" charset="0"/>
              <a:buChar char="•"/>
            </a:pPr>
            <a:r>
              <a:rPr lang="ru-RU" sz="1600" b="0" i="0" dirty="0">
                <a:solidFill>
                  <a:srgbClr val="050E17"/>
                </a:solidFill>
                <a:effectLst/>
              </a:rPr>
              <a:t>Когда применение руководства сделает код менее читаемым, даже для тех, кто привык читать код, следующий этому </a:t>
            </a:r>
            <a:r>
              <a:rPr lang="en" sz="1600" b="0" i="0" dirty="0">
                <a:solidFill>
                  <a:srgbClr val="050E17"/>
                </a:solidFill>
                <a:effectLst/>
              </a:rPr>
              <a:t>PEP.</a:t>
            </a:r>
          </a:p>
          <a:p>
            <a:pPr algn="l">
              <a:lnSpc>
                <a:spcPct val="100000"/>
              </a:lnSpc>
              <a:spcBef>
                <a:spcPts val="500"/>
              </a:spcBef>
              <a:buFont typeface="Arial" panose="020B0604020202020204" pitchFamily="34" charset="0"/>
              <a:buChar char="•"/>
            </a:pPr>
            <a:r>
              <a:rPr lang="ru-RU" sz="1600" b="0" i="0" dirty="0">
                <a:solidFill>
                  <a:srgbClr val="050E17"/>
                </a:solidFill>
                <a:effectLst/>
              </a:rPr>
              <a:t>Чтобы быть согласованным с окружающим кодом, который также нарушает данные рекомендации (возможно, по историческим причинам) — хотя это также возможность убрать чужую путаницу (в стиле </a:t>
            </a:r>
            <a:r>
              <a:rPr lang="en" sz="1600" b="0" i="0" dirty="0">
                <a:solidFill>
                  <a:srgbClr val="050E17"/>
                </a:solidFill>
                <a:effectLst/>
              </a:rPr>
              <a:t>XP).</a:t>
            </a:r>
          </a:p>
          <a:p>
            <a:pPr algn="l">
              <a:lnSpc>
                <a:spcPct val="100000"/>
              </a:lnSpc>
              <a:spcBef>
                <a:spcPts val="500"/>
              </a:spcBef>
              <a:buFont typeface="Arial" panose="020B0604020202020204" pitchFamily="34" charset="0"/>
              <a:buChar char="•"/>
            </a:pPr>
            <a:r>
              <a:rPr lang="ru-RU" sz="1600" b="0" i="0" dirty="0">
                <a:solidFill>
                  <a:srgbClr val="050E17"/>
                </a:solidFill>
                <a:effectLst/>
              </a:rPr>
              <a:t>Поскольку сомнительный код был создан до введения стандартов оформления, и нет других причин для изменения этого кода.</a:t>
            </a:r>
          </a:p>
          <a:p>
            <a:pPr algn="l">
              <a:lnSpc>
                <a:spcPct val="100000"/>
              </a:lnSpc>
              <a:spcBef>
                <a:spcPts val="500"/>
              </a:spcBef>
              <a:buFont typeface="Arial" panose="020B0604020202020204" pitchFamily="34" charset="0"/>
              <a:buChar char="•"/>
            </a:pPr>
            <a:r>
              <a:rPr lang="ru-RU" sz="1600" b="0" i="0" dirty="0">
                <a:solidFill>
                  <a:srgbClr val="050E17"/>
                </a:solidFill>
                <a:effectLst/>
              </a:rPr>
              <a:t>Когда код должен оставаться совместимым со старыми версиями </a:t>
            </a:r>
            <a:r>
              <a:rPr lang="en" sz="1600" b="0" i="0" dirty="0">
                <a:solidFill>
                  <a:srgbClr val="050E17"/>
                </a:solidFill>
                <a:effectLst/>
              </a:rPr>
              <a:t>Python, </a:t>
            </a:r>
            <a:r>
              <a:rPr lang="ru-RU" sz="1600" b="0" i="0" dirty="0">
                <a:solidFill>
                  <a:srgbClr val="050E17"/>
                </a:solidFill>
                <a:effectLst/>
              </a:rPr>
              <a:t>которые не поддерживают синтаксис, рекомендуемый данным руководством по стилю.</a:t>
            </a:r>
          </a:p>
        </p:txBody>
      </p:sp>
    </p:spTree>
    <p:extLst>
      <p:ext uri="{BB962C8B-B14F-4D97-AF65-F5344CB8AC3E}">
        <p14:creationId xmlns:p14="http://schemas.microsoft.com/office/powerpoint/2010/main" val="27501964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8473</TotalTime>
  <Words>8727</Words>
  <Application>Microsoft Macintosh PowerPoint</Application>
  <PresentationFormat>Широкоэкранный</PresentationFormat>
  <Paragraphs>421</Paragraphs>
  <Slides>78</Slides>
  <Notes>4</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78</vt:i4>
      </vt:variant>
    </vt:vector>
  </HeadingPairs>
  <TitlesOfParts>
    <vt:vector size="88" baseType="lpstr">
      <vt:lpstr>-apple-system</vt:lpstr>
      <vt:lpstr>Arial</vt:lpstr>
      <vt:lpstr>Calibri</vt:lpstr>
      <vt:lpstr>Calibri Light</vt:lpstr>
      <vt:lpstr>Consolas</vt:lpstr>
      <vt:lpstr>Courier New</vt:lpstr>
      <vt:lpstr>Helvetica</vt:lpstr>
      <vt:lpstr>Inter</vt:lpstr>
      <vt:lpstr>Lucida Console</vt:lpstr>
      <vt:lpstr>Тема Office</vt:lpstr>
      <vt:lpstr>Стандарты кодирования</vt:lpstr>
      <vt:lpstr>Perl Golf</vt:lpstr>
      <vt:lpstr>Почему важно писать читабельный код?</vt:lpstr>
      <vt:lpstr>Что такое читабельный код?</vt:lpstr>
      <vt:lpstr>Как объяснить важность соблюдения стиля ребёнку…</vt:lpstr>
      <vt:lpstr>Зачем соблюдать стиль оформления кода?</vt:lpstr>
      <vt:lpstr>Consistency</vt:lpstr>
      <vt:lpstr>Стиль оформления кода</vt:lpstr>
      <vt:lpstr>Цитата из PEP8 относительно его применимости</vt:lpstr>
      <vt:lpstr>Оформление кода</vt:lpstr>
      <vt:lpstr>Лесенка в 4 пробела</vt:lpstr>
      <vt:lpstr>Правила для отступов</vt:lpstr>
      <vt:lpstr>Отступы при перенесённых строк</vt:lpstr>
      <vt:lpstr>Пробелы после запятых</vt:lpstr>
      <vt:lpstr>Пробелы вокруг знаков операций</vt:lpstr>
      <vt:lpstr>Пробелы вокруг сложных индексных выражений (!)*</vt:lpstr>
      <vt:lpstr>Пробелы внутри круглых скобок при вызове функций (!)</vt:lpstr>
      <vt:lpstr>Пробелы после знака комментария + Комментарии с заглавной буквы</vt:lpstr>
      <vt:lpstr>«Опять пробелы???»</vt:lpstr>
      <vt:lpstr>Выравнивайте комментарии точно так же, как и код</vt:lpstr>
      <vt:lpstr>Максимальная длина строк. Разбиение длинных строк</vt:lpstr>
      <vt:lpstr>Ставьте запятую после каждого значения в многострочном списке</vt:lpstr>
      <vt:lpstr>Разбивайте код на абзацы, при необходимости снабжённые комментариями</vt:lpstr>
      <vt:lpstr>Выравнивайте сходные элементы кода по вертикали (!)</vt:lpstr>
      <vt:lpstr>Выравнивание закрывающих скобок</vt:lpstr>
      <vt:lpstr>Переменные и константы</vt:lpstr>
      <vt:lpstr>Не отделяйте имена переменных и функций от следующей за ними открывающей скобки</vt:lpstr>
      <vt:lpstr>Осмысленные названия идентификаторов на английском</vt:lpstr>
      <vt:lpstr>Snake case для названий переменных и функций</vt:lpstr>
      <vt:lpstr>Заглавные буквы для констант</vt:lpstr>
      <vt:lpstr>Именуйте списки во множественном числе, а скаляры в единственном</vt:lpstr>
      <vt:lpstr>Не используйте «магических чисел»</vt:lpstr>
      <vt:lpstr>Не используйте числовые коды ошибок. Используйте осмысленные строковые коды</vt:lpstr>
      <vt:lpstr>Функции</vt:lpstr>
      <vt:lpstr>Одна функция выполняет одну задачу</vt:lpstr>
      <vt:lpstr>Имена функций / методов должны содержать глагол</vt:lpstr>
      <vt:lpstr>Используйте устоявшиеся пары антонимов в именах функций</vt:lpstr>
      <vt:lpstr>Отступы и комментарии для функций</vt:lpstr>
      <vt:lpstr>Документирование входных параметров функций</vt:lpstr>
      <vt:lpstr>Не более 3-х позиционных параметров у функций</vt:lpstr>
      <vt:lpstr>Cohesion и Coupling: отличия</vt:lpstr>
      <vt:lpstr>Валидация аргументов</vt:lpstr>
      <vt:lpstr>Снижаем цикломатическую сложность</vt:lpstr>
      <vt:lpstr>Классы</vt:lpstr>
      <vt:lpstr>Именование классов и пустые строки</vt:lpstr>
      <vt:lpstr>Соглашения для имён аргументов методов</vt:lpstr>
      <vt:lpstr>Модули</vt:lpstr>
      <vt:lpstr>Наименование модулей / пакетов Комментарии для модулей</vt:lpstr>
      <vt:lpstr>Динамическая подгрузка тяжёлых опциональных модулей</vt:lpstr>
      <vt:lpstr>Не стоит злоупотреблять импортированием всего (*) из модуля</vt:lpstr>
      <vt:lpstr>Безопасность и надёжность кода</vt:lpstr>
      <vt:lpstr>Осторожное использование вызовов внешних команд</vt:lpstr>
      <vt:lpstr>Die often, die earlier</vt:lpstr>
      <vt:lpstr>Безопасность кода при работе с БД / Недопущение возможностей для SQL-injections</vt:lpstr>
      <vt:lpstr>Минимизация изменений тела запроса</vt:lpstr>
      <vt:lpstr>Лаконичность кода / Генераторы вместо циклов для создания списков</vt:lpstr>
      <vt:lpstr>Минимизация for в простых случаях</vt:lpstr>
      <vt:lpstr>Сокращённая форма записи, основанная на or</vt:lpstr>
      <vt:lpstr>Сокращённая форма записи, основанная на and</vt:lpstr>
      <vt:lpstr>XP</vt:lpstr>
      <vt:lpstr>Тесты для всех функций / методов</vt:lpstr>
      <vt:lpstr>Рефакторинг</vt:lpstr>
      <vt:lpstr>Не усложняй</vt:lpstr>
      <vt:lpstr>Не живите с «разбитыми окнами»</vt:lpstr>
      <vt:lpstr>Выкладывайте все модули общего назначения в общий доступ</vt:lpstr>
      <vt:lpstr>SQL, базы данных</vt:lpstr>
      <vt:lpstr>Форматирование SQL-запросов</vt:lpstr>
      <vt:lpstr>Тексты (длинного) SQL-запросов лучше выносить в константы вначале модуля, а не захламлять ими основной код</vt:lpstr>
      <vt:lpstr>Ключевые слова — заглавными буквами Названия полей и таблиц — строчными буквами</vt:lpstr>
      <vt:lpstr>Название таблицы должно точно отражать вид объектов, которые в ней хранятся</vt:lpstr>
      <vt:lpstr>Названия ключевых / ссылочных полей</vt:lpstr>
      <vt:lpstr>В командах INSERT / REPLACE всегда перечисляйте имена полей таблицы</vt:lpstr>
      <vt:lpstr>HTML-код / JavaScript-код</vt:lpstr>
      <vt:lpstr>HTML-код должен соответствовать спецификации HTML 5 / XHTML</vt:lpstr>
      <vt:lpstr>Типографика</vt:lpstr>
      <vt:lpstr>«Лесенка» для HTML-кода</vt:lpstr>
      <vt:lpstr>HTML-код должен проходить проверку w3c-валидатором</vt:lpstr>
      <vt:lpstr>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Стандарты кодирования</dc:title>
  <dc:creator>Валерий Студенников</dc:creator>
  <cp:lastModifiedBy>Валерий Студенников</cp:lastModifiedBy>
  <cp:revision>23</cp:revision>
  <dcterms:created xsi:type="dcterms:W3CDTF">2023-07-12T10:21:43Z</dcterms:created>
  <dcterms:modified xsi:type="dcterms:W3CDTF">2023-09-08T08:50:56Z</dcterms:modified>
</cp:coreProperties>
</file>