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11.jpg" ContentType="image/jpeg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72" r:id="rId3"/>
    <p:sldId id="371" r:id="rId4"/>
    <p:sldId id="271" r:id="rId5"/>
    <p:sldId id="301" r:id="rId6"/>
    <p:sldId id="300" r:id="rId7"/>
    <p:sldId id="297" r:id="rId8"/>
    <p:sldId id="376" r:id="rId9"/>
    <p:sldId id="384" r:id="rId10"/>
    <p:sldId id="373" r:id="rId11"/>
    <p:sldId id="382" r:id="rId12"/>
    <p:sldId id="377" r:id="rId13"/>
    <p:sldId id="379" r:id="rId14"/>
    <p:sldId id="380" r:id="rId15"/>
    <p:sldId id="263" r:id="rId16"/>
    <p:sldId id="264" r:id="rId17"/>
    <p:sldId id="266" r:id="rId18"/>
    <p:sldId id="291" r:id="rId19"/>
    <p:sldId id="383" r:id="rId20"/>
    <p:sldId id="381" r:id="rId21"/>
    <p:sldId id="378" r:id="rId22"/>
    <p:sldId id="299" r:id="rId23"/>
    <p:sldId id="29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88764"/>
  </p:normalViewPr>
  <p:slideViewPr>
    <p:cSldViewPr snapToGrid="0">
      <p:cViewPr varScale="1">
        <p:scale>
          <a:sx n="138" d="100"/>
          <a:sy n="138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Sheet1!$A$1:$A$8</c:f>
              <c:strCache>
                <c:ptCount val="8"/>
                <c:pt idx="0">
                  <c:v>Other</c:v>
                </c:pt>
                <c:pt idx="1">
                  <c:v>Static Analysis</c:v>
                </c:pt>
                <c:pt idx="2">
                  <c:v>Detailed requirements</c:v>
                </c:pt>
                <c:pt idx="3">
                  <c:v>Integration testing</c:v>
                </c:pt>
                <c:pt idx="4">
                  <c:v>CI\CD</c:v>
                </c:pt>
                <c:pt idx="5">
                  <c:v>Functional Testing</c:v>
                </c:pt>
                <c:pt idx="6">
                  <c:v>Unit Testing</c:v>
                </c:pt>
                <c:pt idx="7">
                  <c:v>Code Review</c:v>
                </c:pt>
              </c:strCache>
            </c:strRef>
          </c:cat>
          <c:val>
            <c:numRef>
              <c:f>Sheet1!$B$1:$B$8</c:f>
              <c:numCache>
                <c:formatCode>0%</c:formatCode>
                <c:ptCount val="8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0.06</c:v>
                </c:pt>
                <c:pt idx="4">
                  <c:v>0.15</c:v>
                </c:pt>
                <c:pt idx="5">
                  <c:v>0.18</c:v>
                </c:pt>
                <c:pt idx="6">
                  <c:v>0.25</c:v>
                </c:pt>
                <c:pt idx="7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9-684B-8F87-D0C18CA9F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083762592"/>
        <c:axId val="-1083763136"/>
      </c:barChart>
      <c:catAx>
        <c:axId val="-108376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083763136"/>
        <c:crosses val="autoZero"/>
        <c:auto val="1"/>
        <c:lblAlgn val="ctr"/>
        <c:lblOffset val="100"/>
        <c:noMultiLvlLbl val="0"/>
      </c:catAx>
      <c:valAx>
        <c:axId val="-1083763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083762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9A829-B693-BD42-9D6C-0AC50FEE5FF9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43F0615-2766-644B-BA7C-659BA0E02752}">
      <dgm:prSet phldrT="[Текст]" custT="1"/>
      <dgm:spPr>
        <a:noFill/>
      </dgm:spPr>
      <dgm:t>
        <a:bodyPr/>
        <a:lstStyle/>
        <a:p>
          <a:pPr algn="l"/>
          <a:r>
            <a:rPr lang="ru-RU" sz="2400" dirty="0">
              <a:solidFill>
                <a:schemeClr val="tx1"/>
              </a:solidFill>
            </a:rPr>
            <a:t>- Нарушение принятых стандартов оформления кода</a:t>
          </a:r>
        </a:p>
      </dgm:t>
    </dgm:pt>
    <dgm:pt modelId="{226E74D1-E6EC-7C48-A787-9B07DA206C64}" type="parTrans" cxnId="{CB4B5DC1-F36A-3E46-BB49-21F190639F44}">
      <dgm:prSet/>
      <dgm:spPr/>
      <dgm:t>
        <a:bodyPr/>
        <a:lstStyle/>
        <a:p>
          <a:endParaRPr lang="ru-RU"/>
        </a:p>
      </dgm:t>
    </dgm:pt>
    <dgm:pt modelId="{D2FC4F99-D1B4-1046-ACAD-CB244AFBC122}" type="sibTrans" cxnId="{CB4B5DC1-F36A-3E46-BB49-21F190639F44}">
      <dgm:prSet/>
      <dgm:spPr/>
      <dgm:t>
        <a:bodyPr/>
        <a:lstStyle/>
        <a:p>
          <a:endParaRPr lang="ru-RU"/>
        </a:p>
      </dgm:t>
    </dgm:pt>
    <dgm:pt modelId="{063901C6-6824-3A4D-8D9E-BD1C852895A3}">
      <dgm:prSet phldrT="[Текст]" custT="1"/>
      <dgm:spPr>
        <a:noFill/>
      </dgm:spPr>
      <dgm:t>
        <a:bodyPr/>
        <a:lstStyle/>
        <a:p>
          <a:pPr algn="l"/>
          <a:r>
            <a:rPr lang="ru-RU" sz="2400" dirty="0">
              <a:solidFill>
                <a:schemeClr val="tx1"/>
              </a:solidFill>
            </a:rPr>
            <a:t>- Ошибка в логике</a:t>
          </a:r>
          <a:br>
            <a:rPr lang="ru-RU" sz="2400" dirty="0">
              <a:solidFill>
                <a:schemeClr val="tx1"/>
              </a:solidFill>
            </a:rPr>
          </a:br>
          <a:r>
            <a:rPr lang="ru-RU" sz="2400" dirty="0">
              <a:solidFill>
                <a:schemeClr val="tx1"/>
              </a:solidFill>
            </a:rPr>
            <a:t>- Нереализованное требование</a:t>
          </a:r>
        </a:p>
      </dgm:t>
    </dgm:pt>
    <dgm:pt modelId="{2DD5C266-7029-1D4D-B24B-71FF90527FF6}" type="parTrans" cxnId="{94DAE8D9-70BB-B847-B283-84C62EB82FAC}">
      <dgm:prSet/>
      <dgm:spPr/>
      <dgm:t>
        <a:bodyPr/>
        <a:lstStyle/>
        <a:p>
          <a:endParaRPr lang="ru-RU"/>
        </a:p>
      </dgm:t>
    </dgm:pt>
    <dgm:pt modelId="{147284A3-A0C2-5342-B1EA-97993297AAE9}" type="sibTrans" cxnId="{94DAE8D9-70BB-B847-B283-84C62EB82FAC}">
      <dgm:prSet/>
      <dgm:spPr/>
      <dgm:t>
        <a:bodyPr/>
        <a:lstStyle/>
        <a:p>
          <a:endParaRPr lang="ru-RU"/>
        </a:p>
      </dgm:t>
    </dgm:pt>
    <dgm:pt modelId="{A4B3FF7B-1829-7146-A12D-1CFDF0173A0D}">
      <dgm:prSet phldrT="[Текст]" custT="1"/>
      <dgm:spPr>
        <a:noFill/>
      </dgm:spPr>
      <dgm:t>
        <a:bodyPr/>
        <a:lstStyle/>
        <a:p>
          <a:pPr algn="l"/>
          <a:r>
            <a:rPr lang="ru-RU" sz="2400" dirty="0">
              <a:solidFill>
                <a:schemeClr val="tx1"/>
              </a:solidFill>
            </a:rPr>
            <a:t>- Читаемость</a:t>
          </a:r>
          <a:br>
            <a:rPr lang="ru-RU" sz="2400" dirty="0">
              <a:solidFill>
                <a:schemeClr val="tx1"/>
              </a:solidFill>
            </a:rPr>
          </a:br>
          <a:r>
            <a:rPr lang="ru-RU" sz="2400" dirty="0">
              <a:solidFill>
                <a:schemeClr val="tx1"/>
              </a:solidFill>
            </a:rPr>
            <a:t>- </a:t>
          </a:r>
          <a:r>
            <a:rPr lang="en-US" sz="2400" noProof="0" dirty="0">
              <a:solidFill>
                <a:schemeClr val="tx1"/>
              </a:solidFill>
            </a:rPr>
            <a:t>Over-engineering</a:t>
          </a:r>
          <a:br>
            <a:rPr lang="en-US" sz="2400" dirty="0">
              <a:solidFill>
                <a:schemeClr val="tx1"/>
              </a:solidFill>
            </a:rPr>
          </a:br>
          <a:r>
            <a:rPr lang="en-US" sz="2400" dirty="0">
              <a:solidFill>
                <a:schemeClr val="tx1"/>
              </a:solidFill>
            </a:rPr>
            <a:t>- </a:t>
          </a:r>
          <a:r>
            <a:rPr lang="ru-RU" sz="2400" dirty="0">
              <a:solidFill>
                <a:schemeClr val="tx1"/>
              </a:solidFill>
            </a:rPr>
            <a:t>Архитектура</a:t>
          </a:r>
        </a:p>
      </dgm:t>
    </dgm:pt>
    <dgm:pt modelId="{0D0E53ED-0CD3-624B-AE24-0DB59B601543}" type="sibTrans" cxnId="{A101BD35-CE34-0446-A8A3-2C630593DE73}">
      <dgm:prSet/>
      <dgm:spPr/>
      <dgm:t>
        <a:bodyPr/>
        <a:lstStyle/>
        <a:p>
          <a:endParaRPr lang="ru-RU"/>
        </a:p>
      </dgm:t>
    </dgm:pt>
    <dgm:pt modelId="{EFDA7F2C-5855-3347-AA2C-55478FBB746A}" type="parTrans" cxnId="{A101BD35-CE34-0446-A8A3-2C630593DE73}">
      <dgm:prSet/>
      <dgm:spPr/>
      <dgm:t>
        <a:bodyPr/>
        <a:lstStyle/>
        <a:p>
          <a:endParaRPr lang="ru-RU"/>
        </a:p>
      </dgm:t>
    </dgm:pt>
    <dgm:pt modelId="{D77C591B-F7F2-3340-90DF-ABDBA2B69AD2}">
      <dgm:prSet phldrT="[Текст]" custT="1"/>
      <dgm:spPr>
        <a:noFill/>
      </dgm:spPr>
      <dgm:t>
        <a:bodyPr/>
        <a:lstStyle/>
        <a:p>
          <a:pPr algn="l"/>
          <a:r>
            <a:rPr lang="ru-RU" sz="2400" dirty="0">
              <a:solidFill>
                <a:schemeClr val="tx1"/>
              </a:solidFill>
            </a:rPr>
            <a:t>- </a:t>
          </a:r>
          <a:r>
            <a:rPr lang="en-US" sz="2400" dirty="0">
              <a:solidFill>
                <a:schemeClr val="tx1"/>
              </a:solidFill>
            </a:rPr>
            <a:t>«</a:t>
          </a:r>
          <a:r>
            <a:rPr lang="ru-RU" sz="2400" dirty="0">
              <a:solidFill>
                <a:schemeClr val="tx1"/>
              </a:solidFill>
            </a:rPr>
            <a:t>Я бы сделал по другому</a:t>
          </a:r>
          <a:r>
            <a:rPr lang="en-US" sz="2400" dirty="0">
              <a:solidFill>
                <a:schemeClr val="tx1"/>
              </a:solidFill>
            </a:rPr>
            <a:t>»</a:t>
          </a:r>
          <a:br>
            <a:rPr lang="en-US" sz="2400" dirty="0">
              <a:solidFill>
                <a:schemeClr val="tx1"/>
              </a:solidFill>
            </a:rPr>
          </a:br>
          <a:r>
            <a:rPr lang="ru-RU" sz="2400" dirty="0">
              <a:solidFill>
                <a:schemeClr val="tx1"/>
              </a:solidFill>
            </a:rPr>
            <a:t>- Стилистика</a:t>
          </a:r>
        </a:p>
      </dgm:t>
    </dgm:pt>
    <dgm:pt modelId="{BCA41745-2D6A-1C44-81C2-72A4B2E0DE11}" type="sibTrans" cxnId="{F7CDBD9F-BEF2-EB40-A224-90F8EB84D673}">
      <dgm:prSet/>
      <dgm:spPr/>
      <dgm:t>
        <a:bodyPr/>
        <a:lstStyle/>
        <a:p>
          <a:endParaRPr lang="ru-RU"/>
        </a:p>
      </dgm:t>
    </dgm:pt>
    <dgm:pt modelId="{9C7693BF-6B75-304D-9809-FA383B581F39}" type="parTrans" cxnId="{F7CDBD9F-BEF2-EB40-A224-90F8EB84D673}">
      <dgm:prSet/>
      <dgm:spPr/>
      <dgm:t>
        <a:bodyPr/>
        <a:lstStyle/>
        <a:p>
          <a:endParaRPr lang="ru-RU"/>
        </a:p>
      </dgm:t>
    </dgm:pt>
    <dgm:pt modelId="{BE99425F-2F2C-364C-8137-4E9DBC714424}" type="pres">
      <dgm:prSet presAssocID="{42B9A829-B693-BD42-9D6C-0AC50FEE5FF9}" presName="matrix" presStyleCnt="0">
        <dgm:presLayoutVars>
          <dgm:chMax val="1"/>
          <dgm:dir/>
          <dgm:resizeHandles val="exact"/>
        </dgm:presLayoutVars>
      </dgm:prSet>
      <dgm:spPr/>
    </dgm:pt>
    <dgm:pt modelId="{A208DAC0-D6BD-1D40-A595-A4C7AF6C4A66}" type="pres">
      <dgm:prSet presAssocID="{42B9A829-B693-BD42-9D6C-0AC50FEE5FF9}" presName="axisShape" presStyleLbl="bgShp" presStyleIdx="0" presStyleCnt="1"/>
      <dgm:spPr/>
    </dgm:pt>
    <dgm:pt modelId="{47654749-5B5F-B644-A9E7-2428772A2080}" type="pres">
      <dgm:prSet presAssocID="{42B9A829-B693-BD42-9D6C-0AC50FEE5FF9}" presName="rect1" presStyleLbl="node1" presStyleIdx="0" presStyleCnt="4" custScaleX="158730" custScaleY="86841" custLinFactNeighborX="-30673" custLinFactNeighborY="728">
        <dgm:presLayoutVars>
          <dgm:chMax val="0"/>
          <dgm:chPref val="0"/>
          <dgm:bulletEnabled val="1"/>
        </dgm:presLayoutVars>
      </dgm:prSet>
      <dgm:spPr/>
    </dgm:pt>
    <dgm:pt modelId="{E302F2E9-AD44-4641-92AF-2DD7A720790D}" type="pres">
      <dgm:prSet presAssocID="{42B9A829-B693-BD42-9D6C-0AC50FEE5FF9}" presName="rect2" presStyleLbl="node1" presStyleIdx="1" presStyleCnt="4" custScaleX="203541" custScaleY="88019" custLinFactNeighborX="52628" custLinFactNeighborY="1662">
        <dgm:presLayoutVars>
          <dgm:chMax val="0"/>
          <dgm:chPref val="0"/>
          <dgm:bulletEnabled val="1"/>
        </dgm:presLayoutVars>
      </dgm:prSet>
      <dgm:spPr/>
    </dgm:pt>
    <dgm:pt modelId="{8F67B508-4E15-4B4C-A3A1-9BA594F4C761}" type="pres">
      <dgm:prSet presAssocID="{42B9A829-B693-BD42-9D6C-0AC50FEE5FF9}" presName="rect3" presStyleLbl="node1" presStyleIdx="2" presStyleCnt="4" custScaleX="156861" custScaleY="87527" custLinFactNeighborX="-35089" custLinFactNeighborY="-1889">
        <dgm:presLayoutVars>
          <dgm:chMax val="0"/>
          <dgm:chPref val="0"/>
          <dgm:bulletEnabled val="1"/>
        </dgm:presLayoutVars>
      </dgm:prSet>
      <dgm:spPr/>
    </dgm:pt>
    <dgm:pt modelId="{D4EB0082-2F2E-5B4C-8273-4FF501A0AAC8}" type="pres">
      <dgm:prSet presAssocID="{42B9A829-B693-BD42-9D6C-0AC50FEE5FF9}" presName="rect4" presStyleLbl="node1" presStyleIdx="3" presStyleCnt="4" custScaleX="207256" custScaleY="86419" custLinFactNeighborX="52628" custLinFactNeighborY="-1889">
        <dgm:presLayoutVars>
          <dgm:chMax val="0"/>
          <dgm:chPref val="0"/>
          <dgm:bulletEnabled val="1"/>
        </dgm:presLayoutVars>
      </dgm:prSet>
      <dgm:spPr/>
    </dgm:pt>
  </dgm:ptLst>
  <dgm:cxnLst>
    <dgm:cxn modelId="{BF805503-D27F-8F48-8D9B-713D06F70966}" type="presOf" srcId="{243F0615-2766-644B-BA7C-659BA0E02752}" destId="{8F67B508-4E15-4B4C-A3A1-9BA594F4C761}" srcOrd="0" destOrd="0" presId="urn:microsoft.com/office/officeart/2005/8/layout/matrix2"/>
    <dgm:cxn modelId="{A101BD35-CE34-0446-A8A3-2C630593DE73}" srcId="{42B9A829-B693-BD42-9D6C-0AC50FEE5FF9}" destId="{A4B3FF7B-1829-7146-A12D-1CFDF0173A0D}" srcOrd="1" destOrd="0" parTransId="{EFDA7F2C-5855-3347-AA2C-55478FBB746A}" sibTransId="{0D0E53ED-0CD3-624B-AE24-0DB59B601543}"/>
    <dgm:cxn modelId="{5FD8CF5B-B443-314A-B6C3-7E96148219B3}" type="presOf" srcId="{A4B3FF7B-1829-7146-A12D-1CFDF0173A0D}" destId="{E302F2E9-AD44-4641-92AF-2DD7A720790D}" srcOrd="0" destOrd="0" presId="urn:microsoft.com/office/officeart/2005/8/layout/matrix2"/>
    <dgm:cxn modelId="{2CADD65D-7B79-C543-88CB-8D37D2E722C9}" type="presOf" srcId="{D77C591B-F7F2-3340-90DF-ABDBA2B69AD2}" destId="{47654749-5B5F-B644-A9E7-2428772A2080}" srcOrd="0" destOrd="0" presId="urn:microsoft.com/office/officeart/2005/8/layout/matrix2"/>
    <dgm:cxn modelId="{9C8CD57E-1BF1-8240-9C5C-0B637D22F389}" type="presOf" srcId="{063901C6-6824-3A4D-8D9E-BD1C852895A3}" destId="{D4EB0082-2F2E-5B4C-8273-4FF501A0AAC8}" srcOrd="0" destOrd="0" presId="urn:microsoft.com/office/officeart/2005/8/layout/matrix2"/>
    <dgm:cxn modelId="{F7CDBD9F-BEF2-EB40-A224-90F8EB84D673}" srcId="{42B9A829-B693-BD42-9D6C-0AC50FEE5FF9}" destId="{D77C591B-F7F2-3340-90DF-ABDBA2B69AD2}" srcOrd="0" destOrd="0" parTransId="{9C7693BF-6B75-304D-9809-FA383B581F39}" sibTransId="{BCA41745-2D6A-1C44-81C2-72A4B2E0DE11}"/>
    <dgm:cxn modelId="{E2A586B9-30FE-F442-82E4-ED2E5A85582D}" type="presOf" srcId="{42B9A829-B693-BD42-9D6C-0AC50FEE5FF9}" destId="{BE99425F-2F2C-364C-8137-4E9DBC714424}" srcOrd="0" destOrd="0" presId="urn:microsoft.com/office/officeart/2005/8/layout/matrix2"/>
    <dgm:cxn modelId="{CB4B5DC1-F36A-3E46-BB49-21F190639F44}" srcId="{42B9A829-B693-BD42-9D6C-0AC50FEE5FF9}" destId="{243F0615-2766-644B-BA7C-659BA0E02752}" srcOrd="2" destOrd="0" parTransId="{226E74D1-E6EC-7C48-A787-9B07DA206C64}" sibTransId="{D2FC4F99-D1B4-1046-ACAD-CB244AFBC122}"/>
    <dgm:cxn modelId="{94DAE8D9-70BB-B847-B283-84C62EB82FAC}" srcId="{42B9A829-B693-BD42-9D6C-0AC50FEE5FF9}" destId="{063901C6-6824-3A4D-8D9E-BD1C852895A3}" srcOrd="3" destOrd="0" parTransId="{2DD5C266-7029-1D4D-B24B-71FF90527FF6}" sibTransId="{147284A3-A0C2-5342-B1EA-97993297AAE9}"/>
    <dgm:cxn modelId="{FC49894D-0B4A-2946-916F-FFEC5F955B2D}" type="presParOf" srcId="{BE99425F-2F2C-364C-8137-4E9DBC714424}" destId="{A208DAC0-D6BD-1D40-A595-A4C7AF6C4A66}" srcOrd="0" destOrd="0" presId="urn:microsoft.com/office/officeart/2005/8/layout/matrix2"/>
    <dgm:cxn modelId="{AF82897B-8A24-624B-9DC6-C791B4EECAD9}" type="presParOf" srcId="{BE99425F-2F2C-364C-8137-4E9DBC714424}" destId="{47654749-5B5F-B644-A9E7-2428772A2080}" srcOrd="1" destOrd="0" presId="urn:microsoft.com/office/officeart/2005/8/layout/matrix2"/>
    <dgm:cxn modelId="{D37C505D-B325-2442-81F0-17E04E3FC97A}" type="presParOf" srcId="{BE99425F-2F2C-364C-8137-4E9DBC714424}" destId="{E302F2E9-AD44-4641-92AF-2DD7A720790D}" srcOrd="2" destOrd="0" presId="urn:microsoft.com/office/officeart/2005/8/layout/matrix2"/>
    <dgm:cxn modelId="{2228F10E-2E73-034A-9FFA-04DFA229969F}" type="presParOf" srcId="{BE99425F-2F2C-364C-8137-4E9DBC714424}" destId="{8F67B508-4E15-4B4C-A3A1-9BA594F4C761}" srcOrd="3" destOrd="0" presId="urn:microsoft.com/office/officeart/2005/8/layout/matrix2"/>
    <dgm:cxn modelId="{31F3B8A6-6F58-3F49-88CC-FD1E760A8864}" type="presParOf" srcId="{BE99425F-2F2C-364C-8137-4E9DBC714424}" destId="{D4EB0082-2F2E-5B4C-8273-4FF501A0AAC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8DAC0-D6BD-1D40-A595-A4C7AF6C4A66}">
      <dsp:nvSpPr>
        <dsp:cNvPr id="0" name=""/>
        <dsp:cNvSpPr/>
      </dsp:nvSpPr>
      <dsp:spPr>
        <a:xfrm>
          <a:off x="2497411" y="0"/>
          <a:ext cx="5032375" cy="503237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54749-5B5F-B644-A9E7-2428772A2080}">
      <dsp:nvSpPr>
        <dsp:cNvPr id="0" name=""/>
        <dsp:cNvSpPr/>
      </dsp:nvSpPr>
      <dsp:spPr>
        <a:xfrm>
          <a:off x="1615980" y="474200"/>
          <a:ext cx="3195155" cy="174806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- </a:t>
          </a:r>
          <a:r>
            <a:rPr lang="en-US" sz="2400" kern="1200" dirty="0">
              <a:solidFill>
                <a:schemeClr val="tx1"/>
              </a:solidFill>
            </a:rPr>
            <a:t>«</a:t>
          </a:r>
          <a:r>
            <a:rPr lang="ru-RU" sz="2400" kern="1200" dirty="0">
              <a:solidFill>
                <a:schemeClr val="tx1"/>
              </a:solidFill>
            </a:rPr>
            <a:t>Я бы сделал по другому</a:t>
          </a:r>
          <a:r>
            <a:rPr lang="en-US" sz="2400" kern="1200" dirty="0">
              <a:solidFill>
                <a:schemeClr val="tx1"/>
              </a:solidFill>
            </a:rPr>
            <a:t>»</a:t>
          </a:r>
          <a:br>
            <a:rPr lang="en-US" sz="2400" kern="1200" dirty="0">
              <a:solidFill>
                <a:schemeClr val="tx1"/>
              </a:solidFill>
            </a:rPr>
          </a:br>
          <a:r>
            <a:rPr lang="ru-RU" sz="2400" kern="1200" dirty="0">
              <a:solidFill>
                <a:schemeClr val="tx1"/>
              </a:solidFill>
            </a:rPr>
            <a:t>- Стилистика</a:t>
          </a:r>
        </a:p>
      </dsp:txBody>
      <dsp:txXfrm>
        <a:off x="1701313" y="559533"/>
        <a:ext cx="3024489" cy="1577399"/>
      </dsp:txXfrm>
    </dsp:sp>
    <dsp:sp modelId="{E302F2E9-AD44-4641-92AF-2DD7A720790D}">
      <dsp:nvSpPr>
        <dsp:cNvPr id="0" name=""/>
        <dsp:cNvSpPr/>
      </dsp:nvSpPr>
      <dsp:spPr>
        <a:xfrm>
          <a:off x="5206993" y="481145"/>
          <a:ext cx="4097178" cy="177177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- Читаемость</a:t>
          </a:r>
          <a:br>
            <a:rPr lang="ru-RU" sz="2400" kern="1200" dirty="0">
              <a:solidFill>
                <a:schemeClr val="tx1"/>
              </a:solidFill>
            </a:rPr>
          </a:br>
          <a:r>
            <a:rPr lang="ru-RU" sz="2400" kern="1200" dirty="0">
              <a:solidFill>
                <a:schemeClr val="tx1"/>
              </a:solidFill>
            </a:rPr>
            <a:t>- </a:t>
          </a:r>
          <a:r>
            <a:rPr lang="en-US" sz="2400" kern="1200" noProof="0" dirty="0">
              <a:solidFill>
                <a:schemeClr val="tx1"/>
              </a:solidFill>
            </a:rPr>
            <a:t>Over-engineering</a:t>
          </a:r>
          <a:br>
            <a:rPr lang="en-US" sz="2400" kern="1200" dirty="0">
              <a:solidFill>
                <a:schemeClr val="tx1"/>
              </a:solidFill>
            </a:rPr>
          </a:br>
          <a:r>
            <a:rPr lang="en-US" sz="2400" kern="1200" dirty="0">
              <a:solidFill>
                <a:schemeClr val="tx1"/>
              </a:solidFill>
            </a:rPr>
            <a:t>- </a:t>
          </a:r>
          <a:r>
            <a:rPr lang="ru-RU" sz="2400" kern="1200" dirty="0">
              <a:solidFill>
                <a:schemeClr val="tx1"/>
              </a:solidFill>
            </a:rPr>
            <a:t>Архитектура</a:t>
          </a:r>
        </a:p>
      </dsp:txBody>
      <dsp:txXfrm>
        <a:off x="5293484" y="567636"/>
        <a:ext cx="3924196" cy="1598796"/>
      </dsp:txXfrm>
    </dsp:sp>
    <dsp:sp modelId="{8F67B508-4E15-4B4C-A3A1-9BA594F4C761}">
      <dsp:nvSpPr>
        <dsp:cNvPr id="0" name=""/>
        <dsp:cNvSpPr/>
      </dsp:nvSpPr>
      <dsp:spPr>
        <a:xfrm>
          <a:off x="1545900" y="2779833"/>
          <a:ext cx="3157533" cy="1761874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- Нарушение принятых стандартов оформления кода</a:t>
          </a:r>
        </a:p>
      </dsp:txBody>
      <dsp:txXfrm>
        <a:off x="1631908" y="2865841"/>
        <a:ext cx="2985517" cy="1589858"/>
      </dsp:txXfrm>
    </dsp:sp>
    <dsp:sp modelId="{D4EB0082-2F2E-5B4C-8273-4FF501A0AAC8}">
      <dsp:nvSpPr>
        <dsp:cNvPr id="0" name=""/>
        <dsp:cNvSpPr/>
      </dsp:nvSpPr>
      <dsp:spPr>
        <a:xfrm>
          <a:off x="5169602" y="2790985"/>
          <a:ext cx="4171959" cy="1739571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- Ошибка в логике</a:t>
          </a:r>
          <a:br>
            <a:rPr lang="ru-RU" sz="2400" kern="1200" dirty="0">
              <a:solidFill>
                <a:schemeClr val="tx1"/>
              </a:solidFill>
            </a:rPr>
          </a:br>
          <a:r>
            <a:rPr lang="ru-RU" sz="2400" kern="1200" dirty="0">
              <a:solidFill>
                <a:schemeClr val="tx1"/>
              </a:solidFill>
            </a:rPr>
            <a:t>- Нереализованное требование</a:t>
          </a:r>
        </a:p>
      </dsp:txBody>
      <dsp:txXfrm>
        <a:off x="5254521" y="2875904"/>
        <a:ext cx="4002121" cy="1569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6913D-A4F5-F444-9971-553A5E7763A0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69088-726E-B347-BDED-3A10A6F76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35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Договариваемся о стандартах кодирования.</a:t>
            </a:r>
          </a:p>
          <a:p>
            <a:r>
              <a:rPr lang="ru-RU" dirty="0"/>
              <a:t>Избегаем вкусовщины!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69088-726E-B347-BDED-3A10A6F76EA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75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5D71-0FED-483D-5C92-DF277246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881424-1F81-AB83-8D24-C440E8026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397A4-1AC6-C0B1-9E35-1116B4F9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27809-2C7F-9DF2-3C8C-7F3D1893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FE027-DE80-E7B5-6294-BEDE64FF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95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B3509-8276-A3A1-C7AE-B0A53DB0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D90F7E-3CD9-0B0A-DDE7-E824C78C5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F80763-AC08-8B43-3BF6-40CF690F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56D9F4-DF30-8D1E-8BB2-9BC594DD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82A509-DF79-A9C8-8950-B8FC14B5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89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7C93DB-9893-629B-0D81-CBA63FC34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03ACD-DFC8-86A1-97DC-C1B692D99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6CA607-2EC6-3822-C306-142E520A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1B48F-7E67-BD20-3A4F-627B4636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19F3D-E83D-D9A5-7EC1-14BC31BC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794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652814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33150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667"/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7" y="1439333"/>
            <a:ext cx="11239500" cy="4529667"/>
          </a:xfrm>
        </p:spPr>
        <p:txBody>
          <a:bodyPr/>
          <a:lstStyle>
            <a:lvl1pPr marL="171438" marR="0" indent="-171438" algn="l" defTabSz="914332" rtl="0" eaLnBrk="1" fontAlgn="auto" latinLnBrk="0" hangingPunct="1">
              <a:lnSpc>
                <a:spcPts val="2667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2667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52" y="955249"/>
            <a:ext cx="11406910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F125A3D-D85F-4DBA-AE60-F42202249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64431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7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9C4A-13A7-E5FB-5E46-D74B5B80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1F397-E766-3928-9FAF-D3C5D38F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426EDC-D92E-AF42-98CE-56B0F07A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67FBC5-7694-1DBA-73F2-A6C6C10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83611F-4980-66C9-4B3A-2CEB568E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75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84B48-2D6E-1792-25FC-0167EF98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E15C9F-27EA-D9C7-F01C-3193C7D5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570FB-C8E7-B03B-C57A-0C3D490B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C834DC-78A4-10F2-3611-2EE38A97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F8DD71-5DCC-D419-C21F-EB4D0F51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5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FE06F-07FC-3372-7C74-1DCAFB07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CC22C-DBE2-5FDC-0468-D65842901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E2963D-EECC-A390-4565-ACE79BBEB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16ED26-0B45-8C8F-094D-94035ADD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BA8552-A511-727D-D097-1999CB29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75E4C5-19CF-AD74-6715-29FD0401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5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82772-53F4-B10B-9437-AAB86D82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C40B0F-4405-ADB2-D3B7-C38C6991F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2BCDEC-4ADD-41BE-C787-4EFE739E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DEEFF8-ADB8-15FC-E10A-B531435F5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38BD90-2CCD-1352-FAA5-7A1D490FE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D7B2E0-7ABF-3282-EB37-92901D5A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CCF6B4-5168-FD16-9DD6-10775ED1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37591C-B503-6BC0-6459-4902D2B3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83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56F44-CBFF-194D-5926-002FA1F7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DD5F49-77BE-51C1-D7B8-CF1590B8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DFE1B8-319B-6699-6BF2-00292F31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DA2E03-3E9C-EC2F-D08F-097A9EDC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37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879D10-81B2-2F26-0AF6-A6BE0AA3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D723B2-9859-92CE-2C6C-1D85970F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33F00F-66EC-AE8B-425D-0DD3CA8F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1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4B8DC-CF35-E1A1-10A5-DB3BB761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3F2B9-522C-FE22-DC4F-99ECF828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C77EC7-44A3-E291-7CB0-19DE309A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6347D2-16EE-0F5D-2F5C-65767551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01864E-418E-6A84-0BD1-B0EA35EE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AFFA45-9950-4178-EDCB-22CCF5E2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05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46531-D88D-E8AE-517C-9E83D7E1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1C5D64-5B18-DB1E-0AA6-B8490349A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151EFD-03FF-DE31-7EE8-4FE74262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20D8CF-6F5B-C7B7-846D-E1819797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BC55F8-CFE2-8517-77A8-AC010D78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581DD0-D117-D049-B52A-8E3EDCDB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8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42DAD-A1E0-D6C6-E882-598A603B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ACC1C6-28AB-69BD-8EF8-034F59A38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8EB97F-188B-F992-9E69-8D0C63739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3287-5037-7C4F-A23B-1B38E54AB8A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633E62-1EDE-F92C-366E-DE82C0A22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ED409-EB2C-9D2E-BBC2-404857017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52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st.gov/sites/default/files/documents/director/planning/report02-3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Economics-Software-Quality-Capers-Jones/dp/013258220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E6C6-9BE9-B549-F0A1-8DB4FDF4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312" y="1559023"/>
            <a:ext cx="10161820" cy="18006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Code </a:t>
            </a:r>
            <a:r>
              <a:rPr lang="en-US" dirty="0">
                <a:solidFill>
                  <a:srgbClr val="7030A0"/>
                </a:solidFill>
              </a:rPr>
              <a:t>Review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32DB94-5424-EB54-8F93-9EC5FF95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3363" y="6397332"/>
            <a:ext cx="2940689" cy="461963"/>
          </a:xfrm>
        </p:spPr>
        <p:txBody>
          <a:bodyPr>
            <a:normAutofit/>
          </a:bodyPr>
          <a:lstStyle/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© </a:t>
            </a:r>
            <a:r>
              <a:rPr lang="ru-RU" sz="2000" dirty="0"/>
              <a:t>Валерий Студенников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4047A-991F-12DE-EA7D-6DBE6B4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CF5B5-845A-DFCB-122F-FF325D80299E}"/>
              </a:ext>
            </a:extLst>
          </p:cNvPr>
          <p:cNvSpPr txBox="1"/>
          <p:nvPr/>
        </p:nvSpPr>
        <p:spPr>
          <a:xfrm>
            <a:off x="8070573" y="311459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  <p:pic>
        <p:nvPicPr>
          <p:cNvPr id="6" name="Content Placeholder 10" descr="https://sun7-3.userapi.com/c850332/v850332617/d5a07/wzy-TC-pTow.jpg">
            <a:extLst>
              <a:ext uri="{FF2B5EF4-FFF2-40B4-BE49-F238E27FC236}">
                <a16:creationId xmlns:a16="http://schemas.microsoft.com/office/drawing/2014/main" id="{8FFD6EF9-9323-3D55-0CF1-32B575EBBC03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4"/>
          <a:stretch/>
        </p:blipFill>
        <p:spPr bwMode="auto">
          <a:xfrm>
            <a:off x="0" y="3375775"/>
            <a:ext cx="4775200" cy="34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Рефакторь это. Наша команда перманентно пополняется, и… | by KODE | appkode  | Medium">
            <a:extLst>
              <a:ext uri="{FF2B5EF4-FFF2-40B4-BE49-F238E27FC236}">
                <a16:creationId xmlns:a16="http://schemas.microsoft.com/office/drawing/2014/main" id="{85CA91DC-89DE-F712-800D-5A4379F4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1997" y="3429000"/>
            <a:ext cx="4550004" cy="345800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14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F63CD-0C7D-B8AE-A44B-EFD7BB46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60"/>
            <a:ext cx="6488151" cy="850358"/>
          </a:xfrm>
        </p:spPr>
        <p:txBody>
          <a:bodyPr/>
          <a:lstStyle/>
          <a:p>
            <a:r>
              <a:rPr lang="ru-RU" dirty="0"/>
              <a:t>Как проводить ревью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ADFAA-CD84-73C5-6A85-D4866E12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911"/>
            <a:ext cx="10515600" cy="576804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Выработать требования к ревью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Описать в виде какой-то документации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Стандарты оформления кода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Что именно проверяем?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Какими инструментами пользуемся и как?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ru-RU" dirty="0"/>
              <a:t>Участвуют все члены команды (не только самые опытные)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ru-RU" dirty="0"/>
              <a:t>Регулярные небольшие коммиты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Атомарные коммиты, не смешиваем различные виды активностей (рефакторинг + новый код) в один коммит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ru-RU" dirty="0"/>
              <a:t>Автоматизируем всё что можно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 пытаемся подменить человеком статический анализатор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ru-RU" dirty="0"/>
              <a:t>Ревью — это советы, а не приказы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Конечные решения всегда принимает автор кода!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ru-RU" dirty="0"/>
              <a:t>Ревью проходит код, а не автор!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Никакого перехода на личности!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ru-RU" dirty="0"/>
              <a:t>Ревью — относительно быстрый процесс (не затягиваем на дни / недели)</a:t>
            </a:r>
          </a:p>
        </p:txBody>
      </p:sp>
      <p:pic>
        <p:nvPicPr>
          <p:cNvPr id="4" name="Снимок экрана 2019-09-26 в 9.55.34.png" descr="Снимок экрана 2019-09-26 в 9.55.34.png">
            <a:extLst>
              <a:ext uri="{FF2B5EF4-FFF2-40B4-BE49-F238E27FC236}">
                <a16:creationId xmlns:a16="http://schemas.microsoft.com/office/drawing/2014/main" id="{6FBE66DC-2E39-884C-AB7E-4907D77E4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04" b="35860"/>
          <a:stretch/>
        </p:blipFill>
        <p:spPr>
          <a:xfrm>
            <a:off x="8709103" y="0"/>
            <a:ext cx="3482898" cy="2026476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  <p:extLst>
      <p:ext uri="{BB962C8B-B14F-4D97-AF65-F5344CB8AC3E}">
        <p14:creationId xmlns:p14="http://schemas.microsoft.com/office/powerpoint/2010/main" val="289268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D38B2-D737-EA1D-419F-3BFCA5D9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231"/>
          </a:xfrm>
        </p:spPr>
        <p:txBody>
          <a:bodyPr>
            <a:normAutofit/>
          </a:bodyPr>
          <a:lstStyle/>
          <a:p>
            <a:r>
              <a:rPr lang="ru-RU" dirty="0"/>
              <a:t>Уровни на которых анализируется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A4BB3-44E0-A98E-B29D-CB1B713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356"/>
            <a:ext cx="10515600" cy="521877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Код можно анализировать на различном уровне глубины / сложности:</a:t>
            </a:r>
          </a:p>
          <a:p>
            <a:pPr marL="360000" indent="-3600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Стилистические замечания (пробелы, отступы и т.п.)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Лучше доверить статическим анализаторам</a:t>
            </a:r>
          </a:p>
          <a:p>
            <a:pPr marL="360000" indent="-3600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Именования модулей / классов / методов / функций / переменных / файлов</a:t>
            </a:r>
          </a:p>
          <a:p>
            <a:pPr marL="360000" indent="-3600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Расположение кода / правильная декомпозиция кода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Расположен ли код в нужном нужном классе / нужном модуле / нужном файле / папке</a:t>
            </a:r>
          </a:p>
          <a:p>
            <a:pPr marL="360000" indent="-3600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А нужен ли вообще этот код?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Может быть такой код уже есть в проекте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Можно применить готовую библиотеку</a:t>
            </a:r>
          </a:p>
          <a:p>
            <a:pPr marL="360000" indent="-3600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Алгоритмы / подходы / архитектура / </a:t>
            </a:r>
            <a:r>
              <a:rPr lang="en-US" dirty="0"/>
              <a:t>code design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2000"/>
              </a:spcBef>
              <a:buNone/>
            </a:pPr>
            <a:r>
              <a:rPr lang="ru-RU" dirty="0"/>
              <a:t>В идеале —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двигаться от сложного к простому</a:t>
            </a:r>
            <a:r>
              <a:rPr lang="ru-R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7583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27B1D-C4D9-F869-4C5C-D13DBD00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382"/>
          </a:xfrm>
        </p:spPr>
        <p:txBody>
          <a:bodyPr/>
          <a:lstStyle/>
          <a:p>
            <a:r>
              <a:rPr lang="ru-RU" dirty="0"/>
              <a:t>Что не надо делать?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308DF9-3E51-2886-2941-27118E5EC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41"/>
            <a:ext cx="10515600" cy="496833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 придумывать проблем (не высасывать из пальца)</a:t>
            </a:r>
          </a:p>
          <a:p>
            <a:r>
              <a:rPr lang="ru-RU" dirty="0"/>
              <a:t>Не запускать и не тестить код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Отнимает время, может не завестись, за это отвечают автотесты / отдел тестирования</a:t>
            </a:r>
          </a:p>
          <a:p>
            <a:r>
              <a:rPr lang="ru-RU" dirty="0"/>
              <a:t>Не выполнять статический анализ</a:t>
            </a:r>
          </a:p>
          <a:p>
            <a:r>
              <a:rPr lang="ru-RU" dirty="0"/>
              <a:t>Не перекладывать ответственность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За код несёт ответственность разработчик!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Ревью — это </a:t>
            </a:r>
            <a:r>
              <a:rPr lang="en-US" dirty="0"/>
              <a:t>«</a:t>
            </a:r>
            <a:r>
              <a:rPr lang="ru-RU" dirty="0"/>
              <a:t>дружеский совет</a:t>
            </a:r>
            <a:r>
              <a:rPr lang="en-US" dirty="0"/>
              <a:t>»</a:t>
            </a:r>
          </a:p>
          <a:p>
            <a:r>
              <a:rPr lang="ru-RU" dirty="0"/>
              <a:t>Не вступать в дискуссии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 нужна война в комментариях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Можно только что-то уточнить, но не спорить!</a:t>
            </a:r>
          </a:p>
          <a:p>
            <a:r>
              <a:rPr lang="ru-RU" dirty="0"/>
              <a:t>Не перегружать опытных сотрудников (</a:t>
            </a:r>
            <a:r>
              <a:rPr lang="ru-RU" dirty="0" err="1"/>
              <a:t>тим</a:t>
            </a:r>
            <a:r>
              <a:rPr lang="ru-RU" dirty="0"/>
              <a:t>/тех-лидов)</a:t>
            </a:r>
          </a:p>
          <a:p>
            <a:r>
              <a:rPr lang="ru-RU" dirty="0"/>
              <a:t>Не переходить на личности (токсичность атмосферы)</a:t>
            </a:r>
          </a:p>
        </p:txBody>
      </p:sp>
    </p:spTree>
    <p:extLst>
      <p:ext uri="{BB962C8B-B14F-4D97-AF65-F5344CB8AC3E}">
        <p14:creationId xmlns:p14="http://schemas.microsoft.com/office/powerpoint/2010/main" val="308933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A7434-0E2C-D066-E087-235DF683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r>
              <a:rPr lang="ru-RU" dirty="0"/>
              <a:t>Формулировки дефектов / комментариев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DAEF5-8640-09A5-B512-0004CC23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390727"/>
            <a:ext cx="5687121" cy="51996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Используем </a:t>
            </a:r>
            <a:r>
              <a:rPr lang="ru-RU" sz="2000" b="1" dirty="0"/>
              <a:t>уважительные формулировки,</a:t>
            </a:r>
            <a:r>
              <a:rPr lang="ru-RU" sz="2000" dirty="0"/>
              <a:t> не переходим на личности,</a:t>
            </a:r>
            <a:br>
              <a:rPr lang="ru-RU" sz="2000" dirty="0"/>
            </a:br>
            <a:r>
              <a:rPr lang="ru-RU" sz="2000" b="1" dirty="0"/>
              <a:t>не используем оскорбительных формулировок</a:t>
            </a:r>
            <a:r>
              <a:rPr lang="ru-RU" sz="2000" dirty="0"/>
              <a:t>, чтобы </a:t>
            </a:r>
            <a:r>
              <a:rPr lang="ru-RU" sz="2000" b="1" dirty="0"/>
              <a:t>не демотивировать разработчиков</a:t>
            </a:r>
            <a:r>
              <a:rPr lang="ru-RU" sz="2000" dirty="0"/>
              <a:t> и избежать конфликтов.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Нет повелительному наклонению!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rgbClr val="C00000"/>
                </a:solidFill>
              </a:rPr>
              <a:t>Сделай, исправь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rgbClr val="C00000"/>
                </a:solidFill>
              </a:rPr>
              <a:t>Так не делай, делай так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rgbClr val="C00000"/>
                </a:solidFill>
              </a:rPr>
              <a:t>Должен, обязан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accent6">
                    <a:lumMod val="50000"/>
                  </a:schemeClr>
                </a:solidFill>
              </a:rPr>
              <a:t>По стандартам этот код выглядит так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accent6">
                    <a:lumMod val="50000"/>
                  </a:schemeClr>
                </a:solidFill>
              </a:rPr>
              <a:t>Обычно используется такая конструкция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accent6">
                    <a:lumMod val="50000"/>
                  </a:schemeClr>
                </a:solidFill>
              </a:rPr>
              <a:t>В проекте принято делать так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Слова: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кажется, думаю, я бы сделал так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Аргументируйте позицию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Ссылки на статьи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Критикуя — предлагай!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Приводите примеры правильного кода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1C2B3E-D6CA-0368-A859-B8FCD42DE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6"/>
          <a:stretch/>
        </p:blipFill>
        <p:spPr>
          <a:xfrm>
            <a:off x="6021658" y="1766745"/>
            <a:ext cx="6170341" cy="332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DDAFE-01DB-CE17-1B2B-5D5E3BC1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207"/>
          </a:xfrm>
        </p:spPr>
        <p:txBody>
          <a:bodyPr/>
          <a:lstStyle/>
          <a:p>
            <a:r>
              <a:rPr lang="ru-RU" dirty="0"/>
              <a:t>Не надо из плохого кода делать идеальный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151A4-69BF-7E36-7577-47914037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8425"/>
            <a:ext cx="10926337" cy="2746375"/>
          </a:xfrm>
        </p:spPr>
        <p:txBody>
          <a:bodyPr/>
          <a:lstStyle/>
          <a:p>
            <a:r>
              <a:rPr lang="ru-RU" dirty="0"/>
              <a:t>Это отнимает очень много времени</a:t>
            </a:r>
          </a:p>
          <a:p>
            <a:r>
              <a:rPr lang="ru-RU" dirty="0"/>
              <a:t>Слишком демотивирует разработчика</a:t>
            </a:r>
          </a:p>
          <a:p>
            <a:r>
              <a:rPr lang="ru-RU" dirty="0"/>
              <a:t>За большим валом малозначительных замечаний могут затеряться действительно важные (разработчик может их проигнорировать)</a:t>
            </a:r>
          </a:p>
          <a:p>
            <a:r>
              <a:rPr lang="en-US" dirty="0"/>
              <a:t>«Good Enough»</a:t>
            </a:r>
            <a:r>
              <a:rPr lang="ru-RU" dirty="0"/>
              <a:t> в противовес перфекционизму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1D3443-5A9A-A841-D15B-C2EB884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0" y="3886200"/>
            <a:ext cx="73787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9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3BE31-7A78-18BF-CBDE-3CB2C927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ru-RU" dirty="0"/>
              <a:t>Категории изменений и как их оцениваем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4111E3-64A2-4067-87DA-4C158A03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6"/>
            <a:ext cx="10515600" cy="5277679"/>
          </a:xfrm>
        </p:spPr>
        <p:txBody>
          <a:bodyPr>
            <a:normAutofit fontScale="77500" lnSpcReduction="20000"/>
          </a:bodyPr>
          <a:lstStyle/>
          <a:p>
            <a:pPr marL="293370" indent="-293370" defTabSz="385572">
              <a:lnSpc>
                <a:spcPct val="120000"/>
              </a:lnSpc>
              <a:defRPr sz="2970"/>
            </a:pPr>
            <a:r>
              <a:rPr lang="ru-RU" b="1" dirty="0"/>
              <a:t>Новые фичи</a:t>
            </a:r>
            <a:endParaRPr lang="en-US" b="1" dirty="0"/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выполнение бизнес требований,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подход к решению / дизайн решения,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эффективность / корректность алгоритмов</a:t>
            </a:r>
          </a:p>
          <a:p>
            <a:pPr marL="293370" indent="-293370" defTabSz="385572">
              <a:lnSpc>
                <a:spcPct val="120000"/>
              </a:lnSpc>
              <a:defRPr sz="2970"/>
            </a:pPr>
            <a:r>
              <a:rPr lang="ru-RU" b="1" dirty="0"/>
              <a:t>Структурный рефакторинг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обратная совместимость, улучшения в дизайне</a:t>
            </a:r>
          </a:p>
          <a:p>
            <a:pPr marL="293370" indent="-293370" defTabSz="385572">
              <a:lnSpc>
                <a:spcPct val="120000"/>
              </a:lnSpc>
              <a:defRPr sz="2970"/>
            </a:pPr>
            <a:r>
              <a:rPr lang="ru-RU" b="1" dirty="0"/>
              <a:t>Примитивный рефакторинг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читабельность кода</a:t>
            </a:r>
          </a:p>
          <a:p>
            <a:pPr marL="293370" indent="-293370" defTabSz="385572">
              <a:lnSpc>
                <a:spcPct val="120000"/>
              </a:lnSpc>
              <a:defRPr sz="2970"/>
            </a:pPr>
            <a:r>
              <a:rPr lang="ru-RU" b="1" dirty="0"/>
              <a:t>Удаление неиспользуемого кода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обратная совместимость</a:t>
            </a:r>
          </a:p>
          <a:p>
            <a:pPr marL="293370" indent="-293370" defTabSz="385572">
              <a:lnSpc>
                <a:spcPct val="120000"/>
              </a:lnSpc>
              <a:defRPr sz="2970"/>
            </a:pPr>
            <a:r>
              <a:rPr lang="en" b="1" dirty="0"/>
              <a:t>Code style </a:t>
            </a:r>
            <a:r>
              <a:rPr lang="ru-RU" b="1" dirty="0"/>
              <a:t>и форматирование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не оценивается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7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Затраченное врем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ru-RU" dirty="0"/>
              <a:t>Затраченное время на различные видов изменений</a:t>
            </a:r>
          </a:p>
        </p:txBody>
      </p:sp>
      <p:sp>
        <p:nvSpPr>
          <p:cNvPr id="155" name="Фичи - дольше всего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243771" indent="-243771" defTabSz="320385">
              <a:lnSpc>
                <a:spcPct val="100000"/>
              </a:lnSpc>
              <a:defRPr sz="3509"/>
            </a:pPr>
            <a:r>
              <a:rPr lang="ru-RU" sz="3200" dirty="0"/>
              <a:t>Новые фичи — </a:t>
            </a:r>
            <a:r>
              <a:rPr lang="ru-RU" sz="3200" dirty="0">
                <a:solidFill>
                  <a:srgbClr val="C00000"/>
                </a:solidFill>
              </a:rPr>
              <a:t>дольше всего</a:t>
            </a:r>
          </a:p>
          <a:p>
            <a:pPr marL="243771" indent="-243771" defTabSz="320385">
              <a:lnSpc>
                <a:spcPct val="100000"/>
              </a:lnSpc>
              <a:defRPr sz="3509"/>
            </a:pPr>
            <a:r>
              <a:rPr lang="ru-RU" sz="3200" dirty="0"/>
              <a:t>Структурный рефакторинг — </a:t>
            </a:r>
            <a:r>
              <a:rPr lang="ru-RU" sz="3200" dirty="0">
                <a:solidFill>
                  <a:schemeClr val="accent2">
                    <a:lumMod val="50000"/>
                  </a:schemeClr>
                </a:solidFill>
              </a:rPr>
              <a:t>меньше, чем на фичи</a:t>
            </a:r>
          </a:p>
          <a:p>
            <a:pPr marL="243771" indent="-243771" defTabSz="320385">
              <a:lnSpc>
                <a:spcPct val="100000"/>
              </a:lnSpc>
              <a:defRPr sz="3509"/>
            </a:pPr>
            <a:r>
              <a:rPr lang="ru-RU" sz="3200" dirty="0"/>
              <a:t>Примитивный рефакторинг —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99% approve</a:t>
            </a:r>
          </a:p>
          <a:p>
            <a:pPr marL="243771" indent="-243771" defTabSz="320385">
              <a:lnSpc>
                <a:spcPct val="100000"/>
              </a:lnSpc>
              <a:defRPr sz="3509"/>
            </a:pPr>
            <a:r>
              <a:rPr lang="ru-RU" sz="3200" dirty="0"/>
              <a:t>Переименование / перемещение классов / функций —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99% approve</a:t>
            </a:r>
            <a:endParaRPr lang="ru-RU" sz="3200" b="1" dirty="0"/>
          </a:p>
          <a:p>
            <a:pPr marL="243771" indent="-243771" defTabSz="320385">
              <a:lnSpc>
                <a:spcPct val="100000"/>
              </a:lnSpc>
              <a:defRPr sz="3509"/>
            </a:pPr>
            <a:r>
              <a:rPr lang="ru-RU" sz="3200" dirty="0"/>
              <a:t>Удаление неиспользуемого кода —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99% approve</a:t>
            </a:r>
            <a:endParaRPr lang="ru-RU" sz="3200" b="1" dirty="0"/>
          </a:p>
          <a:p>
            <a:pPr marL="243771" indent="-243771" defTabSz="320385">
              <a:lnSpc>
                <a:spcPct val="100000"/>
              </a:lnSpc>
              <a:defRPr sz="3509"/>
            </a:pPr>
            <a:r>
              <a:rPr lang="en-US" sz="3200" dirty="0"/>
              <a:t>Code Style</a:t>
            </a:r>
            <a:r>
              <a:rPr lang="ru-RU" sz="3200" dirty="0"/>
              <a:t> и форматирование —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99% approve</a:t>
            </a:r>
            <a:endParaRPr lang="ru-RU" sz="3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Худшие комбинации категорий"/>
          <p:cNvSpPr txBox="1">
            <a:spLocks noGrp="1"/>
          </p:cNvSpPr>
          <p:nvPr>
            <p:ph type="title"/>
          </p:nvPr>
        </p:nvSpPr>
        <p:spPr>
          <a:xfrm>
            <a:off x="838200" y="75194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84886">
              <a:defRPr sz="6640"/>
            </a:lvl1pPr>
          </a:lstStyle>
          <a:p>
            <a:r>
              <a:rPr lang="ru-RU" sz="4000" dirty="0"/>
              <a:t>Не стоит смешивать разные вещи в одном коммите / </a:t>
            </a:r>
            <a:r>
              <a:rPr lang="en-US" sz="4000" dirty="0"/>
              <a:t>pull request</a:t>
            </a:r>
            <a:endParaRPr lang="ru-RU" sz="4000" dirty="0"/>
          </a:p>
        </p:txBody>
      </p:sp>
      <p:sp>
        <p:nvSpPr>
          <p:cNvPr id="160" name="Функциональные изменения + рефакторинг…"/>
          <p:cNvSpPr txBox="1">
            <a:spLocks noGrp="1" noChangeAspect="1"/>
          </p:cNvSpPr>
          <p:nvPr>
            <p:ph idx="1"/>
          </p:nvPr>
        </p:nvSpPr>
        <p:spPr>
          <a:xfrm>
            <a:off x="838200" y="1446936"/>
            <a:ext cx="6398941" cy="527882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defTabSz="365568">
              <a:lnSpc>
                <a:spcPct val="100000"/>
              </a:lnSpc>
              <a:spcBef>
                <a:spcPts val="1500"/>
              </a:spcBef>
              <a:buNone/>
              <a:defRPr sz="4005"/>
            </a:pPr>
            <a:r>
              <a:rPr lang="ru-RU" sz="2600" dirty="0"/>
              <a:t>Худшие комбинации категорий</a:t>
            </a:r>
            <a:r>
              <a:rPr lang="en-US" sz="2600" dirty="0"/>
              <a:t>:</a:t>
            </a:r>
          </a:p>
          <a:p>
            <a:pPr marL="278149" indent="-278149" defTabSz="365568">
              <a:lnSpc>
                <a:spcPct val="100000"/>
              </a:lnSpc>
              <a:spcBef>
                <a:spcPts val="1500"/>
              </a:spcBef>
              <a:defRPr sz="4005"/>
            </a:pPr>
            <a:r>
              <a:rPr lang="ru-RU" sz="2400" dirty="0"/>
              <a:t>Функциональные изменения</a:t>
            </a:r>
            <a:br>
              <a:rPr lang="en-US" sz="2400" dirty="0"/>
            </a:br>
            <a:r>
              <a:rPr lang="ru-RU" sz="2400" b="1" dirty="0">
                <a:solidFill>
                  <a:srgbClr val="00B0F0"/>
                </a:solidFill>
              </a:rPr>
              <a:t>+</a:t>
            </a:r>
            <a:br>
              <a:rPr lang="en-US" sz="2400" dirty="0"/>
            </a:br>
            <a:r>
              <a:rPr lang="ru-RU" sz="2400" dirty="0"/>
              <a:t>рефакторинг</a:t>
            </a:r>
          </a:p>
          <a:p>
            <a:pPr marL="278149" indent="-278149" defTabSz="365568">
              <a:lnSpc>
                <a:spcPct val="100000"/>
              </a:lnSpc>
              <a:spcBef>
                <a:spcPts val="1500"/>
              </a:spcBef>
              <a:defRPr sz="4005"/>
            </a:pPr>
            <a:r>
              <a:rPr lang="ru-RU" sz="2400" dirty="0"/>
              <a:t>Переименование / перемещение класса</a:t>
            </a:r>
            <a:br>
              <a:rPr lang="ru-RU" sz="2400" dirty="0"/>
            </a:br>
            <a:r>
              <a:rPr lang="ru-RU" sz="2400" b="1" dirty="0">
                <a:solidFill>
                  <a:srgbClr val="00B0F0"/>
                </a:solidFill>
              </a:rPr>
              <a:t>+</a:t>
            </a:r>
            <a:br>
              <a:rPr lang="en-US" sz="2400" dirty="0"/>
            </a:br>
            <a:r>
              <a:rPr lang="ru-RU" sz="2400" dirty="0"/>
              <a:t>его рефакторинг</a:t>
            </a:r>
          </a:p>
          <a:p>
            <a:pPr marL="278149" indent="-278149" defTabSz="365568">
              <a:lnSpc>
                <a:spcPct val="100000"/>
              </a:lnSpc>
              <a:spcBef>
                <a:spcPts val="1500"/>
              </a:spcBef>
              <a:defRPr sz="4005"/>
            </a:pPr>
            <a:r>
              <a:rPr lang="ru-RU" sz="2400" dirty="0"/>
              <a:t>Машинные изменения</a:t>
            </a:r>
            <a:br>
              <a:rPr lang="en-US" sz="2400" dirty="0"/>
            </a:br>
            <a:r>
              <a:rPr lang="ru-RU" sz="2400" b="1" dirty="0">
                <a:solidFill>
                  <a:srgbClr val="00B0F0"/>
                </a:solidFill>
              </a:rPr>
              <a:t>+</a:t>
            </a:r>
            <a:br>
              <a:rPr lang="en-US" sz="2400" dirty="0"/>
            </a:br>
            <a:r>
              <a:rPr lang="ru-RU" sz="2400" dirty="0"/>
              <a:t>человеческие изменения</a:t>
            </a:r>
          </a:p>
          <a:p>
            <a:pPr marL="0" indent="0" defTabSz="365568">
              <a:lnSpc>
                <a:spcPct val="100000"/>
              </a:lnSpc>
              <a:spcBef>
                <a:spcPts val="1500"/>
              </a:spcBef>
              <a:buNone/>
              <a:defRPr sz="4005"/>
            </a:pPr>
            <a:r>
              <a:rPr lang="ru-RU" sz="2600" b="1" dirty="0"/>
              <a:t>Используем Атомарные коммиты!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FC022F-1979-DA0C-47CB-FDCDDF84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028" y="3638020"/>
            <a:ext cx="4867972" cy="2832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B20DBF-EA52-2C19-3B14-4C9F1E9427C9}"/>
              </a:ext>
            </a:extLst>
          </p:cNvPr>
          <p:cNvSpPr txBox="1"/>
          <p:nvPr/>
        </p:nvSpPr>
        <p:spPr>
          <a:xfrm>
            <a:off x="7813963" y="3219980"/>
            <a:ext cx="292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</a:t>
            </a:r>
            <a:r>
              <a:rPr lang="en-US" dirty="0"/>
              <a:t>«</a:t>
            </a:r>
            <a:r>
              <a:rPr lang="ru-RU" dirty="0"/>
              <a:t>мега-изменения</a:t>
            </a:r>
            <a:r>
              <a:rPr lang="en-US" dirty="0"/>
              <a:t>»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Чек-лист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28416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ru-RU" dirty="0"/>
              <a:t>Оформление </a:t>
            </a:r>
            <a:r>
              <a:rPr lang="en-US" dirty="0"/>
              <a:t>merge request</a:t>
            </a:r>
            <a:endParaRPr lang="ru-RU" dirty="0"/>
          </a:p>
        </p:txBody>
      </p:sp>
      <p:sp>
        <p:nvSpPr>
          <p:cNvPr id="255" name="Не создаём огромных pull-request’ов…"/>
          <p:cNvSpPr txBox="1">
            <a:spLocks noGrp="1"/>
          </p:cNvSpPr>
          <p:nvPr>
            <p:ph idx="1"/>
          </p:nvPr>
        </p:nvSpPr>
        <p:spPr>
          <a:xfrm>
            <a:off x="838200" y="1594624"/>
            <a:ext cx="10515600" cy="458233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12528" indent="-312528">
              <a:defRPr sz="4500"/>
            </a:pPr>
            <a:r>
              <a:rPr lang="ru-RU" sz="3200" dirty="0"/>
              <a:t>Относительно небольшие коммиты / </a:t>
            </a:r>
            <a:r>
              <a:rPr lang="en-US" sz="3200" dirty="0"/>
              <a:t>MR</a:t>
            </a:r>
          </a:p>
          <a:p>
            <a:pPr marL="312528" indent="-312528">
              <a:defRPr sz="4500"/>
            </a:pPr>
            <a:r>
              <a:rPr lang="ru-RU" sz="3200" dirty="0"/>
              <a:t>В названии </a:t>
            </a:r>
            <a:r>
              <a:rPr lang="en-US" sz="3200" dirty="0"/>
              <a:t>MR — </a:t>
            </a:r>
            <a:r>
              <a:rPr lang="ru-RU" sz="3200" dirty="0"/>
              <a:t>номер задачи</a:t>
            </a:r>
          </a:p>
          <a:p>
            <a:pPr marL="312528" indent="-312528">
              <a:defRPr sz="4500"/>
            </a:pPr>
            <a:r>
              <a:rPr lang="ru-RU" sz="3200" dirty="0"/>
              <a:t>Понятное описание что сделано</a:t>
            </a:r>
          </a:p>
          <a:p>
            <a:pPr marL="312528" indent="-312528">
              <a:defRPr sz="4500"/>
            </a:pPr>
            <a:r>
              <a:rPr lang="ru-RU" sz="3200" dirty="0"/>
              <a:t>Проверяем свой код перед созданием </a:t>
            </a:r>
            <a:r>
              <a:rPr lang="en-US" sz="3200" dirty="0"/>
              <a:t>pull-request</a:t>
            </a:r>
            <a:r>
              <a:rPr lang="ru-RU" sz="3200" dirty="0"/>
              <a:t>’а</a:t>
            </a:r>
            <a:endParaRPr lang="en-US" sz="3200" dirty="0"/>
          </a:p>
          <a:p>
            <a:pPr marL="312528" indent="-312528">
              <a:defRPr sz="4500"/>
            </a:pPr>
            <a:r>
              <a:rPr lang="ru-RU" sz="3200" dirty="0"/>
              <a:t>Прогоняем код через статические анализаторы перед отдачей на ревью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D75FA-CB93-CE21-037A-25948AB1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отвечать ревьюеру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ACF74C-4C2D-5C76-D45B-56C2BD28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Поправил — ответь в тред</a:t>
            </a:r>
          </a:p>
          <a:p>
            <a:r>
              <a:rPr lang="ru-RU" dirty="0"/>
              <a:t>Если изменение очевидное — ответь с флажком </a:t>
            </a:r>
            <a:r>
              <a:rPr lang="en-US" dirty="0"/>
              <a:t>resolve</a:t>
            </a:r>
          </a:p>
          <a:p>
            <a:r>
              <a:rPr lang="ru-RU" dirty="0"/>
              <a:t>Если требуется обсуждение — обсудите голосом, зафиксируйте решение в треде</a:t>
            </a:r>
          </a:p>
          <a:p>
            <a:r>
              <a:rPr lang="ru-RU" dirty="0"/>
              <a:t>Если не согласны — аргументируйте</a:t>
            </a:r>
          </a:p>
        </p:txBody>
      </p:sp>
    </p:spTree>
    <p:extLst>
      <p:ext uri="{BB962C8B-B14F-4D97-AF65-F5344CB8AC3E}">
        <p14:creationId xmlns:p14="http://schemas.microsoft.com/office/powerpoint/2010/main" val="127919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BF8E0-16D1-1F68-AEBA-D44D717B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34560"/>
            <a:ext cx="10515600" cy="868292"/>
          </a:xfrm>
        </p:spPr>
        <p:txBody>
          <a:bodyPr/>
          <a:lstStyle/>
          <a:p>
            <a:r>
              <a:rPr lang="ru-RU" dirty="0"/>
              <a:t>Стоимость исправления дефекта</a:t>
            </a:r>
          </a:p>
        </p:txBody>
      </p:sp>
      <p:pic>
        <p:nvPicPr>
          <p:cNvPr id="4" name="Picture 2" descr="ÐÐ°ÑÑÐ¸Ð½ÐºÐ¸ Ð¿Ð¾ Ð·Ð°Ð¿ÑÐ¾ÑÑ ÐÐ°ÐºÐºÐ¾Ð½Ð½ÐµÐ»Ð»Ð° Â«Ð¡Ð¾Ð²ÐµÑÑÐµÐ½Ð½ÑÐ¹ ÐÐ¾Ð´Â» ÑÐµÐ½Ð° Ð¾ÑÐ¸Ð±ÐºÐ¸">
            <a:extLst>
              <a:ext uri="{FF2B5EF4-FFF2-40B4-BE49-F238E27FC236}">
                <a16:creationId xmlns:a16="http://schemas.microsoft.com/office/drawing/2014/main" id="{49C7C54D-B2E6-124F-6EF7-BE0FCDFD1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42"/>
          <a:stretch/>
        </p:blipFill>
        <p:spPr bwMode="auto">
          <a:xfrm>
            <a:off x="0" y="1588267"/>
            <a:ext cx="4745788" cy="27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20C4EB-437C-C7B8-1A44-2FECD1C6F2FA}"/>
              </a:ext>
            </a:extLst>
          </p:cNvPr>
          <p:cNvSpPr/>
          <p:nvPr/>
        </p:nvSpPr>
        <p:spPr>
          <a:xfrm>
            <a:off x="60000" y="4305133"/>
            <a:ext cx="4625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>
                <a:solidFill>
                  <a:srgbClr val="313131"/>
                </a:solidFill>
                <a:effectLst/>
                <a:latin typeface="PT Serif"/>
              </a:rPr>
              <a:t>Из книги С. Макконела "Совершенный Код"</a:t>
            </a:r>
            <a:endParaRPr lang="ru-RU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884E9DF-C25B-6C0F-FFD5-0B854B2EE8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2756" y="1270087"/>
            <a:ext cx="7299244" cy="516367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9506360E-9CC7-967C-2CB6-2DD093E5FCB1}"/>
              </a:ext>
            </a:extLst>
          </p:cNvPr>
          <p:cNvSpPr txBox="1"/>
          <p:nvPr/>
        </p:nvSpPr>
        <p:spPr>
          <a:xfrm>
            <a:off x="5024082" y="6529047"/>
            <a:ext cx="729924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/>
              <a:t>Источник:  </a:t>
            </a:r>
            <a:r>
              <a:rPr sz="1400" dirty="0">
                <a:hlinkClick r:id="rId4"/>
              </a:rPr>
              <a:t>https://www.nist.gov/sites/default/files/documents/director/planning/report02-3.pdf</a:t>
            </a:r>
            <a:endParaRPr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8E313-8960-40FB-7CAA-8D042C9924B3}"/>
              </a:ext>
            </a:extLst>
          </p:cNvPr>
          <p:cNvSpPr txBox="1"/>
          <p:nvPr/>
        </p:nvSpPr>
        <p:spPr>
          <a:xfrm>
            <a:off x="344129" y="4955458"/>
            <a:ext cx="402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Поэтому лучше выявлять проблемы в коде раньше, чем позже.</a:t>
            </a:r>
          </a:p>
        </p:txBody>
      </p:sp>
    </p:spTree>
    <p:extLst>
      <p:ext uri="{BB962C8B-B14F-4D97-AF65-F5344CB8AC3E}">
        <p14:creationId xmlns:p14="http://schemas.microsoft.com/office/powerpoint/2010/main" val="328687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2A51-419E-F7F4-A81C-1877EF30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3285"/>
          </a:xfrm>
        </p:spPr>
        <p:txBody>
          <a:bodyPr/>
          <a:lstStyle/>
          <a:p>
            <a:r>
              <a:rPr lang="ru-RU" dirty="0"/>
              <a:t>Классификация замечаний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5408436-8549-13C7-F6EA-CDEBD6270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023000"/>
              </p:ext>
            </p:extLst>
          </p:nvPr>
        </p:nvGraphicFramePr>
        <p:xfrm>
          <a:off x="1567869" y="1825624"/>
          <a:ext cx="10515600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50C149-9854-D8D9-BC1D-80B6FDC6E22A}"/>
              </a:ext>
            </a:extLst>
          </p:cNvPr>
          <p:cNvSpPr txBox="1"/>
          <p:nvPr/>
        </p:nvSpPr>
        <p:spPr>
          <a:xfrm>
            <a:off x="5813669" y="1388824"/>
            <a:ext cx="172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Конфликтность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1C661-5AFF-0636-288F-D4448B33F1AB}"/>
              </a:ext>
            </a:extLst>
          </p:cNvPr>
          <p:cNvSpPr txBox="1"/>
          <p:nvPr/>
        </p:nvSpPr>
        <p:spPr>
          <a:xfrm>
            <a:off x="9258493" y="4157145"/>
            <a:ext cx="172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Важность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8E5F0-8A44-8F13-E1C7-6C4057521E2B}"/>
              </a:ext>
            </a:extLst>
          </p:cNvPr>
          <p:cNvSpPr txBox="1"/>
          <p:nvPr/>
        </p:nvSpPr>
        <p:spPr>
          <a:xfrm flipV="1">
            <a:off x="9386732" y="2112151"/>
            <a:ext cx="53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78C55-B703-0886-F640-3D872F1FA6AA}"/>
              </a:ext>
            </a:extLst>
          </p:cNvPr>
          <p:cNvSpPr txBox="1"/>
          <p:nvPr/>
        </p:nvSpPr>
        <p:spPr>
          <a:xfrm flipV="1">
            <a:off x="3049122" y="2066881"/>
            <a:ext cx="71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I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FCFAF-346F-36F1-7996-6D00F45D3B6A}"/>
              </a:ext>
            </a:extLst>
          </p:cNvPr>
          <p:cNvSpPr txBox="1"/>
          <p:nvPr/>
        </p:nvSpPr>
        <p:spPr>
          <a:xfrm rot="10800000" flipV="1">
            <a:off x="9572586" y="6092765"/>
            <a:ext cx="71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IV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05EF0-2F29-79BC-E7CA-2B8E9DEFAEC5}"/>
              </a:ext>
            </a:extLst>
          </p:cNvPr>
          <p:cNvSpPr txBox="1"/>
          <p:nvPr/>
        </p:nvSpPr>
        <p:spPr>
          <a:xfrm flipV="1">
            <a:off x="3049122" y="6092765"/>
            <a:ext cx="71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II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5" name="Выгнутая влево стрелка 14">
            <a:extLst>
              <a:ext uri="{FF2B5EF4-FFF2-40B4-BE49-F238E27FC236}">
                <a16:creationId xmlns:a16="http://schemas.microsoft.com/office/drawing/2014/main" id="{803C8BB3-C270-348F-1DB9-6F9D7DEAE92A}"/>
              </a:ext>
            </a:extLst>
          </p:cNvPr>
          <p:cNvSpPr/>
          <p:nvPr/>
        </p:nvSpPr>
        <p:spPr>
          <a:xfrm>
            <a:off x="1978605" y="2859669"/>
            <a:ext cx="1070517" cy="306268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1813-91CB-64E8-68FF-DF0BEDCFEAEE}"/>
              </a:ext>
            </a:extLst>
          </p:cNvPr>
          <p:cNvSpPr txBox="1"/>
          <p:nvPr/>
        </p:nvSpPr>
        <p:spPr>
          <a:xfrm>
            <a:off x="313891" y="3418481"/>
            <a:ext cx="1921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Договариваемся о стандартах кодирования.</a:t>
            </a:r>
          </a:p>
          <a:p>
            <a:r>
              <a:rPr lang="ru-RU" dirty="0"/>
              <a:t>Избегаем вкусовщины!</a:t>
            </a:r>
          </a:p>
        </p:txBody>
      </p:sp>
    </p:spTree>
    <p:extLst>
      <p:ext uri="{BB962C8B-B14F-4D97-AF65-F5344CB8AC3E}">
        <p14:creationId xmlns:p14="http://schemas.microsoft.com/office/powerpoint/2010/main" val="1720778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8BE51-BA38-2D74-0563-BA07589F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382"/>
          </a:xfrm>
        </p:spPr>
        <p:txBody>
          <a:bodyPr/>
          <a:lstStyle/>
          <a:p>
            <a:r>
              <a:rPr lang="ru-RU" dirty="0"/>
              <a:t>Модерация процесса </a:t>
            </a:r>
            <a:r>
              <a:rPr lang="en-US" dirty="0"/>
              <a:t>code review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58339-85C2-4DAE-61EB-81D81FB2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473"/>
            <a:ext cx="7123545" cy="45934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Вместо того, чтобы перегружать процессом ревью опытных разработчиков / тимлидов / техлидов,</a:t>
            </a:r>
            <a:br>
              <a:rPr lang="ru-RU" sz="2000" dirty="0"/>
            </a:br>
            <a:r>
              <a:rPr lang="ru-RU" sz="2000" dirty="0"/>
              <a:t>лучше доверить им функции модераторов.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Функции модератора: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Следить за оформлением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Следить за токсичностью атмосферы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Добавлять ревьюеров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Помогать разрешать конфликты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В крайнем случае проводить дополнительное ревью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054CA3-5B63-5734-3FAC-7C43DD91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186" y="2013526"/>
            <a:ext cx="3050032" cy="34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9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9B023-1100-AD29-6FFA-15BC8080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2CE029-FA24-035A-B323-2DB9A68D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46046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Фокусируемся на дефектах, для которых другие методы неэффективны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Не пытаемся подменить собой статический анализатор</a:t>
            </a:r>
          </a:p>
          <a:p>
            <a:pPr>
              <a:lnSpc>
                <a:spcPct val="100000"/>
              </a:lnSpc>
            </a:pPr>
            <a:r>
              <a:rPr lang="ru-RU" dirty="0"/>
              <a:t>Ревьюим атомарные / небольшие коммиты</a:t>
            </a:r>
          </a:p>
          <a:p>
            <a:pPr>
              <a:lnSpc>
                <a:spcPct val="100000"/>
              </a:lnSpc>
            </a:pPr>
            <a:r>
              <a:rPr lang="ru-RU" dirty="0"/>
              <a:t>Назначаем ревьюером мейнтейнера (модуля / подсистемы)</a:t>
            </a:r>
          </a:p>
          <a:p>
            <a:pPr>
              <a:lnSpc>
                <a:spcPct val="100000"/>
              </a:lnSpc>
            </a:pPr>
            <a:r>
              <a:rPr lang="ru-RU" dirty="0"/>
              <a:t>Нет боксу по переписке (</a:t>
            </a:r>
            <a:r>
              <a:rPr lang="en-US" dirty="0"/>
              <a:t>«</a:t>
            </a:r>
            <a:r>
              <a:rPr lang="ru-RU" dirty="0"/>
              <a:t>срачу в комментах</a:t>
            </a:r>
            <a:r>
              <a:rPr lang="en-US" dirty="0"/>
              <a:t>»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Не делаем из плохого кода идеальный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272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eyts1.jpg" descr="3eyts1.jpg">
            <a:extLst>
              <a:ext uri="{FF2B5EF4-FFF2-40B4-BE49-F238E27FC236}">
                <a16:creationId xmlns:a16="http://schemas.microsoft.com/office/drawing/2014/main" id="{C2E2FD84-EC55-79BC-87DD-58F15759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10" y="1128635"/>
            <a:ext cx="8492594" cy="46160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705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s://cdn-images-1.medium.com/max/1600/1*jOS7CZX-gWfOoKGPUU29kg.png">
            <a:extLst>
              <a:ext uri="{FF2B5EF4-FFF2-40B4-BE49-F238E27FC236}">
                <a16:creationId xmlns:a16="http://schemas.microsoft.com/office/drawing/2014/main" id="{7BC03023-88B8-4DD4-B3B3-848E3A8ADA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07580"/>
            <a:ext cx="4079488" cy="30887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28579D-0031-4AB2-BC32-E17494E40964}"/>
              </a:ext>
            </a:extLst>
          </p:cNvPr>
          <p:cNvSpPr/>
          <p:nvPr/>
        </p:nvSpPr>
        <p:spPr>
          <a:xfrm>
            <a:off x="838200" y="5331158"/>
            <a:ext cx="5083098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информации из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Capers Jones, Olivier Bonsignour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i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“The Economics of Software Quality”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1512467-E186-6748-AEF2-66F97391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37049" cy="1325563"/>
          </a:xfrm>
        </p:spPr>
        <p:txBody>
          <a:bodyPr>
            <a:noAutofit/>
          </a:bodyPr>
          <a:lstStyle/>
          <a:p>
            <a:r>
              <a:rPr lang="ru-RU" sz="3600" dirty="0"/>
              <a:t>Стоимость исправления дефекта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7DA98-3252-4EC2-B899-D99D518F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572F943-6F69-FED4-FA52-651552AE1E41}"/>
              </a:ext>
            </a:extLst>
          </p:cNvPr>
          <p:cNvSpPr txBox="1">
            <a:spLocks/>
          </p:cNvSpPr>
          <p:nvPr/>
        </p:nvSpPr>
        <p:spPr>
          <a:xfrm>
            <a:off x="1384608" y="1456761"/>
            <a:ext cx="10515600" cy="868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21C8F6D7-0C4A-5D1C-6F87-F56CD28ED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466230"/>
              </p:ext>
            </p:extLst>
          </p:nvPr>
        </p:nvGraphicFramePr>
        <p:xfrm>
          <a:off x="6467704" y="1973766"/>
          <a:ext cx="5652537" cy="3872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Заголовок 9">
            <a:extLst>
              <a:ext uri="{FF2B5EF4-FFF2-40B4-BE49-F238E27FC236}">
                <a16:creationId xmlns:a16="http://schemas.microsoft.com/office/drawing/2014/main" id="{D40FDCB0-1CD1-308D-B1C1-E5150BF7EDD8}"/>
              </a:ext>
            </a:extLst>
          </p:cNvPr>
          <p:cNvSpPr txBox="1">
            <a:spLocks/>
          </p:cNvSpPr>
          <p:nvPr/>
        </p:nvSpPr>
        <p:spPr>
          <a:xfrm>
            <a:off x="6369204" y="365124"/>
            <a:ext cx="46370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Профит внедрения различных практик</a:t>
            </a:r>
          </a:p>
        </p:txBody>
      </p:sp>
    </p:spTree>
    <p:extLst>
      <p:ext uri="{BB962C8B-B14F-4D97-AF65-F5344CB8AC3E}">
        <p14:creationId xmlns:p14="http://schemas.microsoft.com/office/powerpoint/2010/main" val="251857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9D5A2-7B2E-CABB-5F43-2A2666A5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395"/>
          </a:xfrm>
        </p:spPr>
        <p:txBody>
          <a:bodyPr>
            <a:normAutofit fontScale="90000"/>
          </a:bodyPr>
          <a:lstStyle/>
          <a:p>
            <a:r>
              <a:rPr lang="ru-RU" dirty="0"/>
              <a:t>Способы поддержания качества кода</a:t>
            </a:r>
            <a:br>
              <a:rPr lang="ru-RU" dirty="0"/>
            </a:br>
            <a:r>
              <a:rPr lang="ru-RU" dirty="0"/>
              <a:t>(предотвращение дефектов)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61B4E-B099-EFCA-997F-807E40FB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4328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/>
              <a:t>Статический анализ</a:t>
            </a:r>
            <a:r>
              <a:rPr lang="en-US" sz="3200" b="1" dirty="0"/>
              <a:t> </a:t>
            </a:r>
            <a:r>
              <a:rPr lang="ru-RU" sz="3200" b="1" dirty="0"/>
              <a:t>кода</a:t>
            </a:r>
            <a:endParaRPr lang="en-US" sz="3200" b="1" dirty="0"/>
          </a:p>
          <a:p>
            <a:pPr>
              <a:lnSpc>
                <a:spcPct val="100000"/>
              </a:lnSpc>
            </a:pPr>
            <a:r>
              <a:rPr lang="ru-RU" sz="3200" b="1" dirty="0"/>
              <a:t>Обзор кода (</a:t>
            </a:r>
            <a:r>
              <a:rPr lang="en-US" sz="3200" b="1" dirty="0"/>
              <a:t>code review</a:t>
            </a:r>
            <a:r>
              <a:rPr lang="ru-RU" sz="3200" b="1" dirty="0"/>
              <a:t>)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Юнит-тесты</a:t>
            </a:r>
            <a:r>
              <a:rPr lang="en-US" sz="3200" dirty="0"/>
              <a:t> (</a:t>
            </a:r>
            <a:r>
              <a:rPr lang="ru-RU" sz="3200" dirty="0"/>
              <a:t>или </a:t>
            </a:r>
            <a:r>
              <a:rPr lang="en-US" sz="3200" dirty="0"/>
              <a:t>TDD</a:t>
            </a:r>
            <a:r>
              <a:rPr lang="ru-RU" sz="3200" dirty="0"/>
              <a:t>)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Тестирование новой функциональности самим разработчиком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Динамический анализ кода</a:t>
            </a:r>
          </a:p>
          <a:p>
            <a:endParaRPr lang="ru-RU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0E7BEB7-2805-6AFD-163A-8C2E971136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0765" y="1547206"/>
            <a:ext cx="5981235" cy="46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9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59852-0AC3-B55E-4524-8CDDD268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Обеспечение качества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C057C-67FB-1CAA-E51C-ACF7E1401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1738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Статические анализаторы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Модульные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review</a:t>
            </a:r>
            <a:endParaRPr lang="ru-RU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C7A17F6-0961-2DD6-E272-F954F964C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 r="17655" b="49807"/>
          <a:stretch/>
        </p:blipFill>
        <p:spPr>
          <a:xfrm>
            <a:off x="2728164" y="3746302"/>
            <a:ext cx="5609967" cy="26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3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F125D-682D-9036-C15D-0479B1E3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79" y="406867"/>
            <a:ext cx="10515600" cy="816904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Code Review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8EC54-870F-3555-93B2-70CCD2D6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9" y="1371600"/>
            <a:ext cx="6897856" cy="512127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Code review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ru-RU" sz="2400" b="1" dirty="0"/>
              <a:t>инспекция кода</a:t>
            </a:r>
            <a:r>
              <a:rPr lang="ru-RU" sz="2400" dirty="0"/>
              <a:t> или </a:t>
            </a:r>
            <a:r>
              <a:rPr lang="ru-RU" sz="2400" b="1" dirty="0"/>
              <a:t>рецензия кода</a:t>
            </a:r>
            <a:r>
              <a:rPr lang="ru-RU" sz="2400" dirty="0"/>
              <a:t> или </a:t>
            </a:r>
            <a:r>
              <a:rPr lang="ru-RU" sz="2400" b="1" dirty="0"/>
              <a:t>ревизия кода</a:t>
            </a:r>
            <a:r>
              <a:rPr lang="ru-RU" sz="2400" dirty="0"/>
              <a:t> — проверка исходного кода программы (или изменений / коммита / </a:t>
            </a:r>
            <a:r>
              <a:rPr lang="en-US" sz="2400" dirty="0"/>
              <a:t>pull request) (</a:t>
            </a:r>
            <a:r>
              <a:rPr lang="ru-RU" sz="2400" b="1" dirty="0"/>
              <a:t>коллегой по команде</a:t>
            </a:r>
            <a:r>
              <a:rPr lang="en-US" sz="2400" dirty="0"/>
              <a:t>)</a:t>
            </a:r>
            <a:r>
              <a:rPr lang="ru-RU" sz="2400" dirty="0"/>
              <a:t> с целью обнаружения </a:t>
            </a:r>
            <a:r>
              <a:rPr lang="ru-RU" sz="2400" b="1" dirty="0"/>
              <a:t>ошибок и недочётов в коде</a:t>
            </a:r>
            <a:r>
              <a:rPr lang="ru-RU" sz="2400" dirty="0"/>
              <a:t>, которые остались незамеченными в начальной фазе разработки.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Design Review </a:t>
            </a:r>
            <a:r>
              <a:rPr lang="en-US" sz="2400" dirty="0"/>
              <a:t>/ </a:t>
            </a:r>
            <a:r>
              <a:rPr lang="ru-RU" sz="2400" b="1" dirty="0"/>
              <a:t>Ревью архитектуры</a:t>
            </a:r>
            <a:r>
              <a:rPr lang="ru-RU" sz="2400" dirty="0"/>
              <a:t> — высокоуровневая ревизия решения до начала кодирования.</a:t>
            </a:r>
          </a:p>
          <a:p>
            <a:pPr marL="0" indent="0">
              <a:lnSpc>
                <a:spcPct val="110000"/>
              </a:lnSpc>
              <a:buNone/>
            </a:pPr>
            <a:endParaRPr lang="ru-RU" sz="2400" b="1" dirty="0"/>
          </a:p>
          <a:p>
            <a:pPr marL="0" indent="0">
              <a:lnSpc>
                <a:spcPct val="110000"/>
              </a:lnSpc>
              <a:buNone/>
            </a:pPr>
            <a:r>
              <a:rPr lang="ru-RU" sz="2400" b="1" dirty="0"/>
              <a:t>Выгоднее находить недочёты и ошибки на ранних стадиях разработки</a:t>
            </a:r>
            <a:r>
              <a:rPr lang="ru-RU" sz="2400" dirty="0"/>
              <a:t>, а не при финальном тестировании или эксплуатации системы!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B685AF-ECAA-2875-0F0F-5B5AEA1A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4" y="1717289"/>
            <a:ext cx="4656666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8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Для чего нужен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236353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40923">
              <a:defRPr sz="6640"/>
            </a:pPr>
            <a:r>
              <a:rPr lang="ru-RU" sz="4800" dirty="0"/>
              <a:t>Для чего нужен  </a:t>
            </a:r>
            <a:r>
              <a:rPr lang="en-US" sz="4800" dirty="0"/>
              <a:t>Code Review</a:t>
            </a:r>
            <a:r>
              <a:rPr sz="4800" dirty="0"/>
              <a:t>?</a:t>
            </a:r>
          </a:p>
        </p:txBody>
      </p:sp>
      <p:sp>
        <p:nvSpPr>
          <p:cNvPr id="272" name="Шаринг знаний…"/>
          <p:cNvSpPr txBox="1">
            <a:spLocks noGrp="1"/>
          </p:cNvSpPr>
          <p:nvPr>
            <p:ph idx="1"/>
          </p:nvPr>
        </p:nvSpPr>
        <p:spPr>
          <a:xfrm>
            <a:off x="548268" y="1690688"/>
            <a:ext cx="5629507" cy="43513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12528" indent="-312528">
              <a:defRPr sz="4500"/>
            </a:pPr>
            <a:r>
              <a:rPr lang="ru-RU" sz="3000" dirty="0"/>
              <a:t>Эффект наблюдателя</a:t>
            </a:r>
          </a:p>
          <a:p>
            <a:pPr marL="312528" indent="-312528">
              <a:defRPr sz="4500"/>
            </a:pPr>
            <a:r>
              <a:rPr lang="ru-RU" sz="3000" dirty="0"/>
              <a:t>Поиск багов</a:t>
            </a:r>
          </a:p>
          <a:p>
            <a:pPr marL="312528" indent="-312528">
              <a:defRPr sz="4500"/>
            </a:pPr>
            <a:r>
              <a:rPr lang="ru-RU" sz="3000" dirty="0"/>
              <a:t>Поиск более удачных решений</a:t>
            </a:r>
          </a:p>
          <a:p>
            <a:pPr marL="312528" indent="-312528">
              <a:defRPr sz="4500"/>
            </a:pPr>
            <a:r>
              <a:rPr lang="ru-RU" sz="3000" dirty="0"/>
              <a:t>Шеринг знаний</a:t>
            </a:r>
          </a:p>
          <a:p>
            <a:pPr marL="312528" indent="-312528">
              <a:defRPr sz="4500"/>
            </a:pPr>
            <a:r>
              <a:rPr lang="ru-RU" sz="3000" dirty="0"/>
              <a:t>Погружение в код команды</a:t>
            </a:r>
          </a:p>
          <a:p>
            <a:pPr marL="312528" indent="-312528">
              <a:defRPr sz="4500"/>
            </a:pPr>
            <a:r>
              <a:rPr lang="ru-RU" sz="3000" dirty="0"/>
              <a:t>Обучение на коде коллег</a:t>
            </a:r>
          </a:p>
        </p:txBody>
      </p:sp>
      <p:pic>
        <p:nvPicPr>
          <p:cNvPr id="2" name="Объект 4">
            <a:extLst>
              <a:ext uri="{FF2B5EF4-FFF2-40B4-BE49-F238E27FC236}">
                <a16:creationId xmlns:a16="http://schemas.microsoft.com/office/drawing/2014/main" id="{C8A1491E-8BD0-2486-FBE8-CC2129E6C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57" y="1601478"/>
            <a:ext cx="5780243" cy="47547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5D6FE-69AA-3B47-A7FB-4B7BC6DE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973021"/>
          </a:xfrm>
        </p:spPr>
        <p:txBody>
          <a:bodyPr/>
          <a:lstStyle/>
          <a:p>
            <a:r>
              <a:rPr lang="ru-RU" dirty="0"/>
              <a:t>На что обращать внимание?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8972DC-3F7A-97F1-D564-6AFD82BF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024"/>
            <a:ext cx="10515600" cy="522474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Ошибки</a:t>
            </a:r>
            <a:r>
              <a:rPr lang="ru-RU" dirty="0"/>
              <a:t> в алгоритме </a:t>
            </a:r>
            <a:endParaRPr lang="ru-RU" b="1" dirty="0"/>
          </a:p>
          <a:p>
            <a:r>
              <a:rPr lang="ru-RU" b="1" dirty="0"/>
              <a:t>Понятность</a:t>
            </a:r>
            <a:r>
              <a:rPr lang="ru-RU" dirty="0"/>
              <a:t> / читабельность кода</a:t>
            </a:r>
          </a:p>
          <a:p>
            <a:pPr lvl="1"/>
            <a:r>
              <a:rPr lang="ru-RU" dirty="0"/>
              <a:t>В т.ч. соответствие принятым стандартам</a:t>
            </a:r>
          </a:p>
          <a:p>
            <a:r>
              <a:rPr lang="ru-RU" b="1" dirty="0"/>
              <a:t>Архитектура / дизайн</a:t>
            </a:r>
          </a:p>
          <a:p>
            <a:pPr lvl="1"/>
            <a:r>
              <a:rPr lang="ru-RU" dirty="0"/>
              <a:t>Разделение на модули / классы / функции</a:t>
            </a:r>
          </a:p>
          <a:p>
            <a:pPr lvl="1"/>
            <a:r>
              <a:rPr lang="ru-RU" dirty="0"/>
              <a:t>Сцепление / связность (</a:t>
            </a:r>
            <a:r>
              <a:rPr lang="en" dirty="0"/>
              <a:t>Cohesion </a:t>
            </a:r>
            <a:r>
              <a:rPr lang="ru-RU" dirty="0"/>
              <a:t>и </a:t>
            </a:r>
            <a:r>
              <a:rPr lang="en" dirty="0"/>
              <a:t>Coupling</a:t>
            </a:r>
            <a:r>
              <a:rPr lang="ru-RU" dirty="0"/>
              <a:t>)</a:t>
            </a:r>
          </a:p>
          <a:p>
            <a:r>
              <a:rPr lang="ru-RU" b="1" dirty="0"/>
              <a:t>Запахи</a:t>
            </a:r>
            <a:r>
              <a:rPr lang="ru-RU" dirty="0"/>
              <a:t> и плохие практики (см. Стандарты кодирования)</a:t>
            </a:r>
          </a:p>
          <a:p>
            <a:r>
              <a:rPr lang="ru-RU" b="1" dirty="0"/>
              <a:t>Алгоритмы</a:t>
            </a:r>
            <a:r>
              <a:rPr lang="ru-RU" dirty="0"/>
              <a:t> и </a:t>
            </a:r>
            <a:r>
              <a:rPr lang="ru-RU" b="1" dirty="0"/>
              <a:t>структуры данных</a:t>
            </a:r>
          </a:p>
          <a:p>
            <a:pPr lvl="1"/>
            <a:r>
              <a:rPr lang="ru-RU" dirty="0"/>
              <a:t>Их корректность / эффективность / адекватность применения</a:t>
            </a:r>
          </a:p>
          <a:p>
            <a:pPr lvl="1"/>
            <a:r>
              <a:rPr lang="ru-RU" b="1" dirty="0"/>
              <a:t>Утечки ресурсов</a:t>
            </a:r>
            <a:r>
              <a:rPr lang="ru-RU" dirty="0"/>
              <a:t>!</a:t>
            </a:r>
          </a:p>
          <a:p>
            <a:r>
              <a:rPr lang="ru-RU" dirty="0"/>
              <a:t>Потенциальные проблемы с </a:t>
            </a:r>
            <a:r>
              <a:rPr lang="ru-RU" b="1" dirty="0"/>
              <a:t>производительностью</a:t>
            </a:r>
          </a:p>
          <a:p>
            <a:r>
              <a:rPr lang="ru-RU" dirty="0"/>
              <a:t>Потенциальные проблемы с </a:t>
            </a:r>
            <a:r>
              <a:rPr lang="ru-RU" b="1" dirty="0"/>
              <a:t>безопасностью</a:t>
            </a:r>
            <a:r>
              <a:rPr lang="ru-RU" dirty="0"/>
              <a:t> / уязвимости</a:t>
            </a:r>
          </a:p>
          <a:p>
            <a:r>
              <a:rPr lang="ru-RU" dirty="0"/>
              <a:t>Наличие и достаточность </a:t>
            </a:r>
            <a:r>
              <a:rPr lang="ru-RU" b="1" dirty="0"/>
              <a:t>модульных тестов</a:t>
            </a:r>
          </a:p>
          <a:p>
            <a:r>
              <a:rPr lang="ru-RU" dirty="0"/>
              <a:t>Соответствие реализации и </a:t>
            </a:r>
            <a:r>
              <a:rPr lang="ru-RU" b="1" dirty="0"/>
              <a:t>ТЗ</a:t>
            </a:r>
          </a:p>
          <a:p>
            <a:r>
              <a:rPr lang="ru-RU" dirty="0"/>
              <a:t>Достаточность </a:t>
            </a:r>
            <a:r>
              <a:rPr lang="ru-RU" b="1" dirty="0"/>
              <a:t>логирования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63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89290-FA85-CEFE-C45C-1EF1AB70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6"/>
            <a:ext cx="10515600" cy="835602"/>
          </a:xfrm>
        </p:spPr>
        <p:txBody>
          <a:bodyPr/>
          <a:lstStyle/>
          <a:p>
            <a:r>
              <a:rPr lang="ru-RU" dirty="0"/>
              <a:t>Кто проводит ревью?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0927F9-F8F0-F255-A851-E36844A5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728"/>
            <a:ext cx="10515600" cy="542174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Ведущие разработчики (тех. лиды)</a:t>
            </a:r>
          </a:p>
          <a:p>
            <a:pPr lvl="1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Одинаковые требования / Единообразие кода</a:t>
            </a:r>
          </a:p>
          <a:p>
            <a:pPr lvl="1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Гуру делится опытом</a:t>
            </a:r>
          </a:p>
          <a:p>
            <a:pPr lvl="1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Более качественные рекомендации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Люди перегружаются работой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Не происходит обучения новичков на коде более опытных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Только выборочная проверка (т.к. мало времени)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Скорее всего долго ждать (т.к. опытные разработчики перегружены работой)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Более важные задачи в приоритете, на ревью зачастую не хватает времени</a:t>
            </a:r>
          </a:p>
          <a:p>
            <a:r>
              <a:rPr lang="ru-RU" dirty="0"/>
              <a:t>Ответственные за данный модуль / компонент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Единообразный код / подходы в модуле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Мейнтейнер хорошо понимает свой код / модули и за него болеет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А как же </a:t>
            </a:r>
            <a:r>
              <a:rPr lang="en-US" dirty="0">
                <a:solidFill>
                  <a:srgbClr val="C00000"/>
                </a:solidFill>
              </a:rPr>
              <a:t>«</a:t>
            </a:r>
            <a:r>
              <a:rPr lang="ru-RU" dirty="0">
                <a:solidFill>
                  <a:srgbClr val="C00000"/>
                </a:solidFill>
              </a:rPr>
              <a:t>совместное владение кодом</a:t>
            </a:r>
            <a:r>
              <a:rPr lang="en-US" dirty="0">
                <a:solidFill>
                  <a:srgbClr val="C00000"/>
                </a:solidFill>
              </a:rPr>
              <a:t>»?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b="1" dirty="0"/>
              <a:t>Любые разработчики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Совместное владение кодом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Взаимо-обучение, обмен опытом, люди лучше понимают систему целиком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Не всегда глубокое / качественное ревью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6163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1207</Words>
  <Application>Microsoft Macintosh PowerPoint</Application>
  <PresentationFormat>Широкоэкранный</PresentationFormat>
  <Paragraphs>197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PT Serif</vt:lpstr>
      <vt:lpstr>Тема Office</vt:lpstr>
      <vt:lpstr>Code Review</vt:lpstr>
      <vt:lpstr>Стоимость исправления дефекта</vt:lpstr>
      <vt:lpstr>Стоимость исправления дефекта</vt:lpstr>
      <vt:lpstr>Способы поддержания качества кода (предотвращение дефектов)</vt:lpstr>
      <vt:lpstr>Обеспечение качества кода</vt:lpstr>
      <vt:lpstr>Что такое Code Review</vt:lpstr>
      <vt:lpstr>Для чего нужен  Code Review?</vt:lpstr>
      <vt:lpstr>На что обращать внимание?</vt:lpstr>
      <vt:lpstr>Кто проводит ревью?</vt:lpstr>
      <vt:lpstr>Как проводить ревью</vt:lpstr>
      <vt:lpstr>Уровни на которых анализируется код</vt:lpstr>
      <vt:lpstr>Что не надо делать?</vt:lpstr>
      <vt:lpstr>Формулировки дефектов / комментариев</vt:lpstr>
      <vt:lpstr>Не надо из плохого кода делать идеальный</vt:lpstr>
      <vt:lpstr>Категории изменений и как их оцениваем</vt:lpstr>
      <vt:lpstr>Затраченное время на различные видов изменений</vt:lpstr>
      <vt:lpstr>Не стоит смешивать разные вещи в одном коммите / pull request</vt:lpstr>
      <vt:lpstr>Оформление merge request</vt:lpstr>
      <vt:lpstr>Как отвечать ревьюеру</vt:lpstr>
      <vt:lpstr>Классификация замечаний</vt:lpstr>
      <vt:lpstr>Модерация процесса code review</vt:lpstr>
      <vt:lpstr>Резюме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</dc:title>
  <dc:creator>Валерий Студенников</dc:creator>
  <cp:lastModifiedBy>Валерий Студенников</cp:lastModifiedBy>
  <cp:revision>9</cp:revision>
  <dcterms:created xsi:type="dcterms:W3CDTF">2023-10-02T13:45:39Z</dcterms:created>
  <dcterms:modified xsi:type="dcterms:W3CDTF">2023-10-04T14:46:29Z</dcterms:modified>
</cp:coreProperties>
</file>