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2"/>
    <p:restoredTop sz="96327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9402-E191-E9D7-BD53-ED1C1EF4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48951-9FA2-76A1-AE64-F281E61E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7A4AD-249D-AFA5-F5F5-F6CB7E6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AD742-9538-ADEA-2D3B-44DC980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68B2-CDA5-2704-C77A-16110F7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2586-CEBF-EB78-AAE6-120F20B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4557F-F972-3C97-8E8C-B803AA9C9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8FC1C-B5B9-2BFB-2BEA-F2268A6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E4B57-92FA-F174-3454-E731218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84FDB-151E-4BEE-285C-6A52993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3B708-4FF3-1223-51B6-E5DE5632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FAFBA-CC64-62A2-19B5-09036F5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2043-1221-D471-1032-E655517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D13D3-6602-D5AA-4051-8CCEFF67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EF8F-F38A-F7C9-04F8-1DD0E30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14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50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3CE7-9CFE-7B09-8304-A50A20F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4B589-C392-9735-B8CB-C91FFC5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93D3-2D47-7DF3-33A6-BFD275EB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E528-CA3E-7170-1BA6-252CD88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5382-30BF-CDFC-4CCB-7B420AD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8409-8C58-F30F-3AD7-290A679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D3723-D401-5A10-9ABD-69B2FA5F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D0976-EFEC-766C-CFA2-9A2E4C80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7446-10E1-9E72-F781-DF11DB9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C2A2E-288F-4FF4-7684-A58ADBB7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CD6D5-3649-7B34-274A-E47CA2C4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E3057-BBFF-1AD0-3EE6-2CE1782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98C4D-0407-D1A0-5FCB-2A183310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66F74-04EC-5E93-5EC8-E223A64D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26417-311A-5AF2-7F05-91A63DF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F883-B52B-F5BE-9A52-AF0D2BA2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4F00B-0F49-6792-39FC-D79CD68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724B3-6024-CE98-5CE6-1F1CDE2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2CAD7-5F0E-3EC7-0957-91642A3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7EB1-3C94-5EE4-9AB2-26B173F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554D2C-E3A5-B166-69EB-6A6C2DD8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49D9F-38CB-3BAE-A3B3-0EA5AD3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95D85-3B84-F618-F87D-6656744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5A57B8-A865-4376-0CCA-F338783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C499B-2B11-2459-2CAD-7A4AED2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D1BB4-A855-6354-ABED-8AF560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8AD4-3D91-9701-3E1E-BF9D8BE9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09A4-BA49-16D4-4E71-07BD544C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1AF9E-680C-D31B-869A-DF160AFA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0E4F0-E82C-FC3D-1218-F53CBDE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56B55-8852-0E7C-3D79-831C228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6797-E064-4556-959D-D9D77F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41B0-21D9-CBE0-828F-51A760C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CA63B-4D0A-9A7A-6900-55696911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D8C67-AD3B-153E-2E36-2661551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F1BE1-E589-2D45-8A3E-1D14A66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9C087-C38B-3A8A-EF45-8F09AFE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69BEA-BCC5-3C10-0507-D0782226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DB19-EB87-33B2-225A-C44961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23AFC-CCBC-A561-5D81-F100E6E7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8CA1A-C2A1-7D52-48AA-AD8601D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79-25BA-B743-BF9E-84F72B74FAFD}" type="datetimeFigureOut">
              <a:rPr lang="ru-RU" smtClean="0"/>
              <a:t>25.08.2023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94D62-86F9-CC74-47DA-E516A8DF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2A8A8-1DD2-1CAC-0176-588086E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5424#section-6.2.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logging.html#useful-handler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.html" TargetMode="External"/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howto/logging-cookbook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etsentry/sen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Logging</a:t>
            </a:r>
            <a:br>
              <a:rPr lang="ru-RU" dirty="0"/>
            </a:br>
            <a:r>
              <a:rPr lang="ru-RU" dirty="0"/>
              <a:t>Логирование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6A9B6-F523-E09E-22EA-E8092FBD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14:08:09.787 Usb Host Notification Error Apple80211Set: Device power is off seqNum 4879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14:08:10.266 Usb Host Notification Apple80211Set: seqNum 4880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14:08:10.302 Usb Host Notification Apple80211Set: seqNum 4881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14:51:56.906 Usb Host Notification Error Apple80211Set: Device power is off seqNum 4882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14:51:58.796 Usb Host Notification Apple80211Set: seqNum 4883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14:51:58.979 Usb Host Notification Apple80211Set: seqNum 4884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14:51:59.195 Usb Host Notification Apple80211Set: seqNum 4885 Total 0 chg 0 en0</a:t>
            </a:r>
          </a:p>
        </p:txBody>
      </p:sp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E19D3-5C0D-B1B8-463C-9E1650B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92"/>
            <a:ext cx="10515600" cy="1008186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A8FCE-6B98-1ECD-428C-0EFD88B0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Полезно бывает, особенно для ошибок, добавить в лог информацию о файле, классе, функции или даже строчке кода, на которой произошёл сбой. В некоторых случаях для понимания проблемы важно знать аргументы функции, с которыми она не смогла корректно выполниться.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2023-05-15 05:59:46,102 </a:t>
            </a: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 by zero at mymodule.divide_by(0):18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Важный принцип в логировании — </a:t>
            </a:r>
            <a:r>
              <a:rPr lang="ru-RU" b="1" dirty="0"/>
              <a:t>не слишком много и не слишком мало</a:t>
            </a:r>
            <a:r>
              <a:rPr lang="ru-RU" dirty="0"/>
              <a:t>. Может возникнуть соблазн добавить в лог все параметры, какие только можно. Но тогда лог будет очень тяжело читать и обрабатывать, он будет занимать много места на диске. Если же добавить слишком мало — информации может оказаться недостаточно для разбора какой-то проблемы. Для оптимального баланса лучше не перегружать лог неочевидными параметрами заранее, а добавлять их со временем, если возникнет конкретная необходимость.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Не стоит отправлять в логи данные, содержимое которых зависит от ситуации или может меняться со временем, например, адреса объектов в памяти или результаты всего запроса в БД там, где вам нужно значение только одного поля. Со временем данных может оказаться неконтролируемо много, и ваш лог сильно разрастётся или даже логирование совсем перестанет работать из-за превышения размера файла или появления каких-то недопустимых символов.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60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12E8-10BD-6E6B-FE97-321CDD82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7"/>
            <a:ext cx="10515600" cy="110197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2AF93-429E-792C-DBD3-5F4ABA0E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5384"/>
            <a:ext cx="10515600" cy="516987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Логи всегда предназначены для чтения. Как правило — чтения человеком, иногда — чтения машиной.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Лог, предназначенный для ручного разбора и человеческого взгляда, должен иметь: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слишком большую длину строки каждой записи,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содержать осмысленное сообщение,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быть слишком перегруженными дополнительной информацией: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00:19:18,831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309841 successful: $ 100500 transferred from 940384 to 473923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Если, кроме чтения человеком, лог часто используется для автоматического поиска, парсинга, обработки агрегаторами логов и т. п., может быть полезно с точки зрения простоты и производительности обработки привести его к более строгому формату, сохраняя при этом человекочитаемость: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00:19:18,831 </a:t>
            </a: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successful. transaction_id: 309841, amount: 100500, from: 940384, to: 473923 </a:t>
            </a:r>
          </a:p>
        </p:txBody>
      </p:sp>
    </p:spTree>
    <p:extLst>
      <p:ext uri="{BB962C8B-B14F-4D97-AF65-F5344CB8AC3E}">
        <p14:creationId xmlns:p14="http://schemas.microsoft.com/office/powerpoint/2010/main" val="197860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8F6AB8-F570-130A-20C8-5E18F3E6A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" t="8294" r="1683" b="6611"/>
          <a:stretch/>
        </p:blipFill>
        <p:spPr>
          <a:xfrm>
            <a:off x="9894277" y="0"/>
            <a:ext cx="2297723" cy="2023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73E09-0A9A-0570-88C8-D10511BB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4A6F1-269D-5F99-9298-B7DA0D3E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2"/>
            <a:ext cx="10515600" cy="427892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же лог обрабатывается только автоматическими инструментами и точно не предназначен для человеческих глаз, возможно, стоит записывать его в полностью сериализованном виде, например, в </a:t>
            </a:r>
            <a:r>
              <a:rPr lang="en" sz="2000" dirty="0"/>
              <a:t>JSON, </a:t>
            </a:r>
            <a:r>
              <a:rPr lang="ru-RU" sz="2000" dirty="0"/>
              <a:t>или даже в каком-то бинарном формате: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timestamp":1676755158831,"code":"OK","transaction":{"id":309841,"amount":100500,"from":940384,"to":473923}}</a:t>
            </a:r>
            <a:r>
              <a:rPr lang="en" sz="2000" dirty="0"/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Очень частая операция — поиск по логу, будь то </a:t>
            </a:r>
            <a:r>
              <a:rPr lang="en" sz="2000" noProof="1"/>
              <a:t>Ctrl+F </a:t>
            </a:r>
            <a:r>
              <a:rPr lang="ru-RU" sz="2000" dirty="0"/>
              <a:t>в текстовом редакторе, </a:t>
            </a:r>
            <a:r>
              <a:rPr lang="en" sz="2000" dirty="0"/>
              <a:t>grep </a:t>
            </a:r>
            <a:r>
              <a:rPr lang="ru-RU" sz="2000" dirty="0"/>
              <a:t>или функция агрегатора логов. Для упрощения поиска стоит поддерживать одинаковую терминологию.</a:t>
            </a:r>
            <a:br>
              <a:rPr lang="ru-RU" sz="2000" dirty="0"/>
            </a:br>
            <a:r>
              <a:rPr lang="ru-RU" sz="2000" dirty="0"/>
              <a:t>Например, если вы где-то пишете </a:t>
            </a:r>
            <a:r>
              <a:rPr lang="en" sz="2000" i="1" noProof="1"/>
              <a:t>user_id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noProof="1"/>
              <a:t>client identificator</a:t>
            </a:r>
            <a:r>
              <a:rPr lang="en" sz="2000" dirty="0"/>
              <a:t>, </a:t>
            </a:r>
            <a:r>
              <a:rPr lang="ru-RU" sz="2000" dirty="0"/>
              <a:t>где-то </a:t>
            </a:r>
            <a:r>
              <a:rPr lang="en" sz="2000" i="1" dirty="0"/>
              <a:t>login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dirty="0"/>
              <a:t>authorization</a:t>
            </a:r>
            <a:r>
              <a:rPr lang="en" sz="2000" dirty="0"/>
              <a:t>, </a:t>
            </a:r>
            <a:r>
              <a:rPr lang="ru-RU" sz="2000" dirty="0"/>
              <a:t>то найти все записи, касающиеся авторизации пользователя будет непросто.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Одинаковые параметры в разных записях стоит располагать в одинаковой последовательности и виде. Например, если дата/время всегда в начале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685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768AD-8D87-F16D-6CB3-8278953E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25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Безопасность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784D4-5603-7DBB-EB9E-BA5F94D5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4"/>
            <a:ext cx="10515600" cy="342313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Решая, какие данные писать в лог, нужно учитывать не только удобство, но и безопасность. Например, если при успешной авторизации пароль в открытом виде записывается в лог, злоумышленнику будет уже всё равно, насколько хитрым алгоритмом он хешируется при записи в БД.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лог не должны попадать: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пароли, ключи безопасности, авторизационные токены;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номера кредитных карт или другая платёжная информация;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ФИО, паспортные данные, адреса и другая информация, защищаемая законом о персональных данных или </a:t>
            </a:r>
            <a:r>
              <a:rPr lang="en" sz="2000" dirty="0"/>
              <a:t>GDPR.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2CCA0-02BC-563C-738F-FB67AD54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14" y="4608730"/>
            <a:ext cx="2004647" cy="21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67935-E0CF-2F98-E605-2D810A8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Когда, как и что логировать?</a:t>
            </a:r>
            <a:br>
              <a:rPr lang="ru-RU" dirty="0"/>
            </a:br>
            <a:r>
              <a:rPr lang="ru-RU" dirty="0"/>
              <a:t>Уровни логирования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429C3A9-B0AB-72F1-1CF8-49393CE5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040218"/>
              </p:ext>
            </p:extLst>
          </p:nvPr>
        </p:nvGraphicFramePr>
        <p:xfrm>
          <a:off x="6834554" y="1395046"/>
          <a:ext cx="4818185" cy="4937760"/>
        </p:xfrm>
        <a:graphic>
          <a:graphicData uri="http://schemas.openxmlformats.org/drawingml/2006/table">
            <a:tbl>
              <a:tblPr/>
              <a:tblGrid>
                <a:gridCol w="1343764">
                  <a:extLst>
                    <a:ext uri="{9D8B030D-6E8A-4147-A177-3AD203B41FA5}">
                      <a16:colId xmlns:a16="http://schemas.microsoft.com/office/drawing/2014/main" val="2774647084"/>
                    </a:ext>
                  </a:extLst>
                </a:gridCol>
                <a:gridCol w="3474421">
                  <a:extLst>
                    <a:ext uri="{9D8B030D-6E8A-4147-A177-3AD203B41FA5}">
                      <a16:colId xmlns:a16="http://schemas.microsoft.com/office/drawing/2014/main" val="3244835742"/>
                    </a:ext>
                  </a:extLst>
                </a:gridCol>
              </a:tblGrid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Numerical Code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Severity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9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Emergency: system is unusable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4786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Alert: action must be taken immediately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6336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Critical: critical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51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Error: error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0972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Warning: warning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907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Notice: normal but significant condition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1093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Informational: informational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4248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Debug: debug-level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9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2B4F26-1376-3CB6-557D-3187E8FA21F2}"/>
              </a:ext>
            </a:extLst>
          </p:cNvPr>
          <p:cNvSpPr txBox="1"/>
          <p:nvPr/>
        </p:nvSpPr>
        <p:spPr>
          <a:xfrm>
            <a:off x="902676" y="1960379"/>
            <a:ext cx="5673969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Ещё один важный инструмент соблюдения правила «</a:t>
            </a:r>
            <a:r>
              <a:rPr lang="ru-RU" sz="2000" b="1" dirty="0"/>
              <a:t>не слишком много, не слишком мало</a:t>
            </a:r>
            <a:r>
              <a:rPr lang="ru-RU" sz="2000" dirty="0"/>
              <a:t>» — </a:t>
            </a:r>
            <a:r>
              <a:rPr lang="ru-RU" sz="2000" b="1" dirty="0"/>
              <a:t>уровни логирования</a:t>
            </a:r>
            <a:r>
              <a:rPr lang="ru-RU" sz="2000" dirty="0"/>
              <a:t>, или </a:t>
            </a:r>
            <a:r>
              <a:rPr lang="ru-RU" sz="2000" b="1" dirty="0"/>
              <a:t>уровни критичности</a:t>
            </a:r>
            <a:r>
              <a:rPr lang="ru-RU" sz="2000" dirty="0"/>
              <a:t> (</a:t>
            </a:r>
            <a:r>
              <a:rPr lang="en" sz="2000" dirty="0"/>
              <a:t>severity levels).</a:t>
            </a:r>
            <a:endParaRPr lang="ru-RU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Разные события могут иметь разную важность и приоритет с точки зрения работы приложения — какие-то просто дают информацию о поведении программы, а какие-то сообщают о критическом сбое. Для различения таких ситуаций и используют уровни логирования, впервые введённые ещё в 1980 году в стандарте </a:t>
            </a:r>
            <a:r>
              <a:rPr lang="en" sz="2000" dirty="0">
                <a:hlinkClick r:id="rId2"/>
              </a:rPr>
              <a:t>syslog</a:t>
            </a:r>
            <a:r>
              <a:rPr lang="en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23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ECF4F-20B9-23D5-9796-17ABD68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7" y="128954"/>
            <a:ext cx="5591907" cy="738554"/>
          </a:xfrm>
        </p:spPr>
        <p:txBody>
          <a:bodyPr>
            <a:normAutofit/>
          </a:bodyPr>
          <a:lstStyle/>
          <a:p>
            <a:r>
              <a:rPr lang="ru-RU" dirty="0"/>
              <a:t>Уровни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5993-B271-6326-74CA-FBCB7E53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" y="866071"/>
            <a:ext cx="7819292" cy="5839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Разные языки программирования и инструменты работы с логами заимствуют эту классификацию, немного видоизменяя её в каждом случае. Например, в </a:t>
            </a:r>
            <a:r>
              <a:rPr lang="en" sz="1800" dirty="0"/>
              <a:t>Python </a:t>
            </a:r>
            <a:r>
              <a:rPr lang="ru-RU" sz="1800" dirty="0"/>
              <a:t>такие стандартные уровни логирования (см. таблицу).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Можно задать и собственные уровни, имеющие числовые значения в промежутках между стандартными, но, как правило, этого не требуется.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Уровни логирования позволяют управлять тем, что и в каких условиях попадает в логи. Например, сообщения уровня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800" dirty="0"/>
              <a:t>, </a:t>
            </a:r>
            <a:r>
              <a:rPr lang="ru-RU" sz="1800" dirty="0"/>
              <a:t>как правило, используются при разработке, а в </a:t>
            </a:r>
            <a:r>
              <a:rPr lang="en" sz="1800" dirty="0"/>
              <a:t>production-</a:t>
            </a:r>
            <a:r>
              <a:rPr lang="ru-RU" sz="1800" dirty="0"/>
              <a:t>среде по умолчанию отключены, но могут быть включены специально при диагностике какой-то проблемы или релизе сложного нового кода с высокой вероятностью ошибок. Оптимально, если есть возможность их включить не для всего приложения, а только для той подсистемы, в которой происходит диагностика.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Кроме того, разные уровни сообщений могу логироваться по-разному. Например,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800" dirty="0"/>
              <a:t> </a:t>
            </a:r>
            <a:r>
              <a:rPr lang="ru-RU" sz="1800" dirty="0"/>
              <a:t>могут направляться в отдельный файл, который в можно использовать как готовый отчёт по выполнению какого-то бизнес-процесса. А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800" dirty="0"/>
              <a:t> </a:t>
            </a:r>
            <a:r>
              <a:rPr lang="ru-RU" sz="1800" dirty="0"/>
              <a:t>или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800" dirty="0"/>
              <a:t> </a:t>
            </a:r>
            <a:r>
              <a:rPr lang="ru-RU" sz="1800" dirty="0"/>
              <a:t>могут, кроме записи в файл, дублироваться на электронную почту или в мессенджер для более быстрой реакции разработчика или администратора на возникшую проблему.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A3BE38-9BCA-8667-F01E-557D93D7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26543"/>
              </p:ext>
            </p:extLst>
          </p:nvPr>
        </p:nvGraphicFramePr>
        <p:xfrm>
          <a:off x="7913077" y="46892"/>
          <a:ext cx="4278923" cy="6818840"/>
        </p:xfrm>
        <a:graphic>
          <a:graphicData uri="http://schemas.openxmlformats.org/drawingml/2006/table">
            <a:tbl>
              <a:tblPr/>
              <a:tblGrid>
                <a:gridCol w="1031631">
                  <a:extLst>
                    <a:ext uri="{9D8B030D-6E8A-4147-A177-3AD203B41FA5}">
                      <a16:colId xmlns:a16="http://schemas.microsoft.com/office/drawing/2014/main" val="4078045296"/>
                    </a:ext>
                  </a:extLst>
                </a:gridCol>
                <a:gridCol w="422030">
                  <a:extLst>
                    <a:ext uri="{9D8B030D-6E8A-4147-A177-3AD203B41FA5}">
                      <a16:colId xmlns:a16="http://schemas.microsoft.com/office/drawing/2014/main" val="2709378863"/>
                    </a:ext>
                  </a:extLst>
                </a:gridCol>
                <a:gridCol w="2825262">
                  <a:extLst>
                    <a:ext uri="{9D8B030D-6E8A-4147-A177-3AD203B41FA5}">
                      <a16:colId xmlns:a16="http://schemas.microsoft.com/office/drawing/2014/main" val="2321625654"/>
                    </a:ext>
                  </a:extLst>
                </a:gridCol>
              </a:tblGrid>
              <a:tr h="58000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Уровень</a:t>
                      </a:r>
                    </a:p>
                  </a:txBody>
                  <a:tcPr marL="74509" marR="74509" marT="49673" marB="49673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Code</a:t>
                      </a:r>
                      <a:endParaRPr lang="ru-RU" sz="1600" b="1" dirty="0">
                        <a:effectLst/>
                      </a:endParaRP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Использование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180"/>
                  </a:ext>
                </a:extLst>
              </a:tr>
              <a:tr h="106186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DEBUG</a:t>
                      </a:r>
                    </a:p>
                  </a:txBody>
                  <a:tcPr marL="74509" marR="74509" marT="49673" marB="49673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10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Отладочная информация, полезная в процессе разработки или при диагностике.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0806"/>
                  </a:ext>
                </a:extLst>
              </a:tr>
              <a:tr h="1142156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INFO</a:t>
                      </a:r>
                    </a:p>
                  </a:txBody>
                  <a:tcPr marL="74509" marR="74509" marT="49673" marB="49673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20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Информационные сообщения, подтверждающие, что всё работает так, как ожидается.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9193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WARNING</a:t>
                      </a:r>
                    </a:p>
                  </a:txBody>
                  <a:tcPr marL="74509" marR="74509" marT="49673" marB="49673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30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Сигнал, что произошло что-то неожиданное, или какая-то проблема может возникнуть в будущем, но приложение всё ещё работает корректно.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5210"/>
                  </a:ext>
                </a:extLst>
              </a:tr>
              <a:tr h="1302785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ERROR</a:t>
                      </a:r>
                    </a:p>
                  </a:txBody>
                  <a:tcPr marL="74509" marR="74509" marT="49673" marB="49673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40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Из-за возникшей проблемы приложение не смогло выполнить какую-то свою функцию, но продолжает работать.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2199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CRITICAL</a:t>
                      </a:r>
                    </a:p>
                  </a:txBody>
                  <a:tcPr marL="74509" marR="74509" marT="49673" marB="49673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50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Критическая проблема, из-за которой приложение не сможет продолжить работать или будет работать некорректно.</a:t>
                      </a:r>
                    </a:p>
                  </a:txBody>
                  <a:tcPr marL="74509" marR="74509" marT="49673" marB="49673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2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7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B46F8-F7F4-FF20-72D6-E592FB6C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Точки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8B80-E089-54B4-F8D2-81AEED4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1207478"/>
            <a:ext cx="10755923" cy="5379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/>
              <a:t>События </a:t>
            </a:r>
            <a:r>
              <a:rPr lang="en" sz="1800" dirty="0"/>
              <a:t>WARNING, ERROR, CRITICAL </a:t>
            </a:r>
            <a:r>
              <a:rPr lang="ru-RU" sz="1800" dirty="0"/>
              <a:t>логируются ровно в том месте, где они происходят, здесь всё просто.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Размещение событий </a:t>
            </a:r>
            <a:r>
              <a:rPr lang="en" sz="1800" dirty="0"/>
              <a:t>DEBUG </a:t>
            </a:r>
            <a:r>
              <a:rPr lang="ru-RU" sz="1800" dirty="0"/>
              <a:t>и </a:t>
            </a:r>
            <a:r>
              <a:rPr lang="en" sz="1800" dirty="0"/>
              <a:t>INFO </a:t>
            </a:r>
            <a:r>
              <a:rPr lang="ru-RU" sz="1800" dirty="0"/>
              <a:t>определяет разработчик.</a:t>
            </a:r>
            <a:br>
              <a:rPr lang="ru-RU" sz="1800" dirty="0"/>
            </a:br>
            <a:r>
              <a:rPr lang="ru-RU" sz="1800" dirty="0"/>
              <a:t>Скорее всего нет никакого смысла сопровождать записью в лог каждую операцию в коде. Основные точки интереса — это: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точки принятия решений</a:t>
            </a:r>
            <a:r>
              <a:rPr lang="ru-RU" sz="1800" dirty="0"/>
              <a:t>, в которых поведение программы может измениться (обычно это условные операторы);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результаты</a:t>
            </a:r>
            <a:r>
              <a:rPr lang="ru-RU" sz="1800" dirty="0"/>
              <a:t> выполнения какого-то логически сгруппированного </a:t>
            </a:r>
            <a:r>
              <a:rPr lang="ru-RU" sz="1800" u="sng" dirty="0"/>
              <a:t>блока инструкций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Если залогировать нужные параметры в этих точках, как правило, этого будет достаточно, чтобы понять по логу, как вела себя программа.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тяжёлых операций </a:t>
            </a:r>
            <a:r>
              <a:rPr lang="ru-RU" sz="1800" dirty="0"/>
              <a:t>(например, сетевых запросов) может быть полезно логировать </a:t>
            </a:r>
            <a:r>
              <a:rPr lang="ru-RU" sz="1800" b="1" dirty="0"/>
              <a:t>до</a:t>
            </a:r>
            <a:r>
              <a:rPr lang="ru-RU" sz="1800" dirty="0"/>
              <a:t> и </a:t>
            </a:r>
            <a:r>
              <a:rPr lang="ru-RU" sz="1800" b="1" dirty="0"/>
              <a:t>после</a:t>
            </a:r>
            <a:r>
              <a:rPr lang="ru-RU" sz="1800" dirty="0"/>
              <a:t> операции. Это поможет отследить обрывы и зависания программы (если в логе есть только первая запись), или обнаружить проблемы со скоростью выполнения запросов (по разнице между временем первой и второй записи).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цикла с большим количеством итераций</a:t>
            </a:r>
            <a:r>
              <a:rPr lang="ru-RU" sz="1800" dirty="0"/>
              <a:t> </a:t>
            </a:r>
            <a:r>
              <a:rPr lang="en-US" sz="1800" dirty="0"/>
              <a:t>— </a:t>
            </a:r>
            <a:r>
              <a:rPr lang="ru-RU" sz="1800" dirty="0"/>
              <a:t>проявлять осторожность. Далеко не всегда нужно логировать внутри каждой итерации, может быть достаточно общего вывода с количеством обработанных записей и результатом после завершения цикла. Если всё же требуется логировать каждую итерацию — как минимум нужно понимать, как будет выглядеть лог и какого размера будет лог-файл</a:t>
            </a:r>
            <a:r>
              <a:rPr lang="ru-RU" sz="1800" b="0" i="0" dirty="0"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41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B9D82-19F4-F371-BC9C-D2FDCD82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028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Инструменты логирования:</a:t>
            </a:r>
            <a:br>
              <a:rPr lang="ru-RU" dirty="0"/>
            </a:br>
            <a:r>
              <a:rPr lang="ru-RU" dirty="0"/>
              <a:t>Готовые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46311-D517-1FC5-AAE4-6009AB67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3341078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Все современные языки программирования имеют готовую библиотеку для логирования, или даже несколько. Их и нужно использовать. Не стоит без причин изобретать собственный велосипед или использовать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" sz="2000" dirty="0"/>
              <a:t>. </a:t>
            </a:r>
            <a:r>
              <a:rPr lang="ru-RU" sz="2000" dirty="0"/>
              <a:t>Эти библиотеки имеют разумный интерфейс, адекватные возможности конфигурирования, корректно работают с вводом-выводом, учитывают тонкости реализации и внутренней работы языка. А самое главное — они известны и понятны всем разработчикам.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Кроме собственно записи в лог существует множество других инструментов для ротации и управления логами, агрегации и поиска по логам, мониторинга ошибок и нотификаций и т. д. Несколько популярных примеров: </a:t>
            </a:r>
            <a:r>
              <a:rPr lang="en" sz="2000" b="1" noProof="1"/>
              <a:t>rsyslogd</a:t>
            </a:r>
            <a:r>
              <a:rPr lang="en" sz="2000" noProof="1"/>
              <a:t>, </a:t>
            </a:r>
            <a:r>
              <a:rPr lang="en" sz="2000" b="1" noProof="1"/>
              <a:t>logrotate</a:t>
            </a:r>
            <a:r>
              <a:rPr lang="en" sz="2000" noProof="1"/>
              <a:t>, </a:t>
            </a:r>
            <a:r>
              <a:rPr lang="en" sz="2000" b="1" noProof="1"/>
              <a:t>Sentry</a:t>
            </a:r>
            <a:r>
              <a:rPr lang="en" sz="2000" noProof="1"/>
              <a:t>, </a:t>
            </a:r>
            <a:r>
              <a:rPr lang="en" sz="2000" b="1" noProof="1"/>
              <a:t>ELK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0FCBA-695E-4BC9-2E25-C7362993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090" y="5164137"/>
            <a:ext cx="3810000" cy="113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D1413-3FD5-3015-3391-1E701BA9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4" y="5014180"/>
            <a:ext cx="1589408" cy="17096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881E0B-B78C-C6D4-F93B-6A202447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69" y="5119687"/>
            <a:ext cx="3251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A200-37AE-439A-10A6-1DA659B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9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Инфраструктура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B74F4-750D-CE05-0881-DCCE0189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786"/>
            <a:ext cx="10515600" cy="58715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Существуют разные варианты организации инфраструктуры логирования</a:t>
            </a:r>
            <a:r>
              <a:rPr lang="en-US" sz="1800" dirty="0"/>
              <a:t>: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По способу логирования: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файлы,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БД,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специальные сервисы для логирования.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По количеству файлов: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все логи в один файл, 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отдельные файлы для разных типов событий, приложений, подсистем.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По степени централизации: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локальные файлы на каждом сервере,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общий централизованный лог-сервер.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Выбор конкретного подхода зависит от: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архитектуры системы,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серверной платформы,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нагрузки,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количества логов и записей в них,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количества доступного оборудования и компетентности сисадминов.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Если в проекте есть какая-то принятая практика — стоит придерживаться её, если нет — скорее всего, лучше начать с самого простого, усложняя по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223782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3646-220E-B30A-E47C-BB5FAD3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Ротация и бэкапирование 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90FAD-DF9B-1221-B6F0-454273AC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3"/>
            <a:ext cx="10515600" cy="5322277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У постоянно работающего приложения со временем растёт объём лог-файла и количество записей в нём. Само собой, это не может продолжаться бесконечно, — рано или поздно файл займёт весь диск, да и работать с ним станет очень трудно.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Предположим, есть файл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error.log</a:t>
            </a:r>
            <a:r>
              <a:rPr lang="en" dirty="0"/>
              <a:t>. </a:t>
            </a:r>
            <a:r>
              <a:rPr lang="ru-RU" dirty="0"/>
              <a:t>Нужно, чтобы файл не разрастался бесконечно, но всегда были доступны логи за последние 24 часа. Первое, что приходит на ум — очищать файл раз в сутки. Но тогда логи за 24 часа у нас будут только перед самой очисткой, а сразу после неё — за 0 часов. Поэтому делают иначе — раз в сутки создают новый файл, в который продолжают писаться логи, а старый переименовывают, допустим, в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errors.log.1</a:t>
            </a:r>
            <a:r>
              <a:rPr lang="en" dirty="0"/>
              <a:t>, </a:t>
            </a:r>
            <a:r>
              <a:rPr lang="ru-RU" dirty="0"/>
              <a:t>затем, на следующий день, в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errors.log.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/>
              <a:t> и т.д</a:t>
            </a:r>
            <a:r>
              <a:rPr lang="en" dirty="0"/>
              <a:t>.</a:t>
            </a:r>
            <a:r>
              <a:rPr lang="ru-RU" dirty="0"/>
              <a:t> и затем удаляется</a:t>
            </a:r>
            <a:r>
              <a:rPr lang="en" dirty="0"/>
              <a:t> </a:t>
            </a:r>
            <a:r>
              <a:rPr lang="ru-RU" dirty="0"/>
              <a:t>При таком подходе мы всегда имеем в доступе логи минимум за 24, максимум за 48 часов.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2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 /var/logs/      </a:t>
            </a:r>
          </a:p>
          <a:p>
            <a:pPr marL="0" indent="0">
              <a:buNone/>
            </a:pPr>
            <a:r>
              <a:rPr lang="en" sz="26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keybagd.log.0     keybagd.log.2      usermanagerd.log.0</a:t>
            </a:r>
          </a:p>
          <a:p>
            <a:pPr marL="0" indent="0">
              <a:buNone/>
            </a:pPr>
            <a:r>
              <a:rPr lang="en" sz="26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keybagd.log.1     keybagd.log.3      usermanagerd.log.1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Такая операция — простейший пример ротации логов.</a:t>
            </a:r>
            <a:br>
              <a:rPr lang="ru-RU" dirty="0"/>
            </a:br>
            <a:r>
              <a:rPr lang="ru-RU" dirty="0"/>
              <a:t>Для автоматизации этого процесса существуют специальные утилиты, самая популярная из которых —</a:t>
            </a:r>
            <a:r>
              <a:rPr lang="en" dirty="0"/>
              <a:t>logrotate. </a:t>
            </a:r>
            <a:r>
              <a:rPr lang="ru-RU" dirty="0"/>
              <a:t>В его конфиге можно настроить регулярную ротацию или по достижению определённого размера файла, хранение ротированных копий, сжатие и пр.</a:t>
            </a:r>
          </a:p>
        </p:txBody>
      </p:sp>
    </p:spTree>
    <p:extLst>
      <p:ext uri="{BB962C8B-B14F-4D97-AF65-F5344CB8AC3E}">
        <p14:creationId xmlns:p14="http://schemas.microsoft.com/office/powerpoint/2010/main" val="9872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2230-2CC2-7C3D-06BD-224CC19C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6578" cy="771697"/>
          </a:xfrm>
        </p:spPr>
        <p:txBody>
          <a:bodyPr/>
          <a:lstStyle/>
          <a:p>
            <a:r>
              <a:rPr lang="ru-RU" dirty="0"/>
              <a:t>Что такое логирование ("журналирование")?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0889C-308F-853C-4C04-D032583C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530104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Логирование</a:t>
            </a:r>
            <a:r>
              <a:rPr lang="ru-RU" dirty="0"/>
              <a:t> — это фиксация информации о событиях, происходящих в программной системе, и контексте, в котором эти события происходят, в некий журнал событий (</a:t>
            </a:r>
            <a:r>
              <a:rPr lang="ru-RU" b="1" dirty="0"/>
              <a:t>лог</a:t>
            </a:r>
            <a:r>
              <a:rPr lang="ru-RU" dirty="0"/>
              <a:t>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Разработчики в первую очередь используют логирование для </a:t>
            </a:r>
            <a:r>
              <a:rPr lang="ru-RU" b="1" dirty="0"/>
              <a:t>отладки</a:t>
            </a:r>
            <a:r>
              <a:rPr lang="ru-RU" dirty="0"/>
              <a:t> в процессе разработки и для поиска и устранения проблем и ошибок в работе ПО.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логирование может быть полезно и для других целей: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Профилирование</a:t>
            </a:r>
            <a:r>
              <a:rPr lang="ru-RU" dirty="0"/>
              <a:t>. По меткам времени в логах можно измерить время между разными событиями, т.е. время выполнения какой-то части программы.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Безопасность</a:t>
            </a:r>
            <a:r>
              <a:rPr lang="ru-RU" dirty="0"/>
              <a:t>. Записанные события авторизации пользователей, выполнения определённых операций, доступа к какой-то информации можно использовать для отслеживания, предотвращения и расследования инцидентов безопасности.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Аудирование</a:t>
            </a:r>
            <a:r>
              <a:rPr lang="ru-RU" dirty="0"/>
              <a:t>. Из логов можно получать информацию о важных для бизнеса вещах, например, кто последний редактировал текст на сайте или сколько финансовых транзакций произошло за день.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Статистика</a:t>
            </a:r>
            <a:r>
              <a:rPr lang="ru-RU" dirty="0"/>
              <a:t>. По логам можно подсчитывать статистику как технических (как часто вызывается какая-то функция или сколько происходит обращений к базе данных), так и бизнес-показателей (какие кнопки пользователи нажимают чаще всего или какая доля посетителей сайта доходит до корзины).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98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77F0-CBE7-44BB-C2D9-66416C2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Ротация и бэкапирование: </a:t>
            </a:r>
            <a:r>
              <a:rPr lang="en-US" dirty="0"/>
              <a:t>logrotate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D3A10-421D-00E5-8DBF-8216849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46649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etc/logrotate.d/myapp: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/var/log/myapp/error.log {</a:t>
            </a:r>
            <a:b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rotate 7 #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хранить до 7 ротированных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daily  #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ротировать ежедневно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compress #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сжимать ротированные файлы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notifempty #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ротировать, если файл пуст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660 mebossuser mebossuser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</a:rPr>
              <a:t>права </a:t>
            </a:r>
            <a:r>
              <a:rPr lang="en-US" sz="2000" noProof="1">
                <a:solidFill>
                  <a:schemeClr val="accent6">
                    <a:lumMod val="50000"/>
                  </a:schemeClr>
                </a:solidFill>
              </a:rPr>
              <a:t>/ user д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</a:rPr>
              <a:t>ля создания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Кроме того, логи, как текущие, так и отротированные, могут содержать важную информацию, в том числе необходимую для восстановления после критического сбоя или расследования его причин.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Поэтому логи, как и остальные важные файлы, должны вовремя и надёжно</a:t>
            </a:r>
            <a:br>
              <a:rPr lang="en-US" sz="2000" dirty="0"/>
            </a:br>
            <a:r>
              <a:rPr lang="ru-RU" sz="2000" dirty="0"/>
              <a:t>бэкапироваться, например, с помощью </a:t>
            </a:r>
            <a:r>
              <a:rPr lang="en" sz="2000" b="1" dirty="0"/>
              <a:t>rsync</a:t>
            </a:r>
            <a:r>
              <a:rPr lang="en" sz="2000" dirty="0"/>
              <a:t>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5952A4-894A-D600-D777-1B057375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96" y="5065346"/>
            <a:ext cx="1589408" cy="17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F7546-D3E8-35E3-C81F-AFFA536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7"/>
            <a:ext cx="10515600" cy="84235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Логирование в </a:t>
            </a:r>
            <a:r>
              <a:rPr lang="en" dirty="0"/>
              <a:t>Python / </a:t>
            </a:r>
            <a:r>
              <a:rPr lang="ru-RU" dirty="0"/>
              <a:t>Библиотека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5A1E2-F768-E94A-1C1E-D9A16CA9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7"/>
            <a:ext cx="10515600" cy="5490205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Простейший способ залогировать сообщение в </a:t>
            </a:r>
            <a:r>
              <a:rPr lang="en" dirty="0"/>
              <a:t>Python — </a:t>
            </a:r>
            <a:r>
              <a:rPr lang="ru-RU" dirty="0"/>
              <a:t>вывести в консоль с помощью </a:t>
            </a:r>
            <a:r>
              <a:rPr lang="en" dirty="0"/>
              <a:t>print </a:t>
            </a:r>
            <a:r>
              <a:rPr lang="ru-RU" dirty="0"/>
              <a:t>или записать в файл, открытый с помощью </a:t>
            </a:r>
            <a:r>
              <a:rPr lang="en" dirty="0"/>
              <a:t>open. </a:t>
            </a:r>
            <a:r>
              <a:rPr lang="ru-RU" dirty="0"/>
              <a:t>Делать так не стоит.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Для логирования в </a:t>
            </a:r>
            <a:r>
              <a:rPr lang="en" dirty="0"/>
              <a:t>Python </a:t>
            </a:r>
            <a:r>
              <a:rPr lang="ru-RU" dirty="0"/>
              <a:t>используется стандартная библиотека </a:t>
            </a:r>
            <a:r>
              <a:rPr lang="en" dirty="0"/>
              <a:t>logging. </a:t>
            </a:r>
            <a:r>
              <a:rPr lang="ru-RU" dirty="0"/>
              <a:t>В частности, она содержит функции </a:t>
            </a:r>
            <a:r>
              <a:rPr lang="en" dirty="0"/>
              <a:t>debug(), info(), warning(), error(), critical(), </a:t>
            </a:r>
            <a:r>
              <a:rPr lang="ru-RU" dirty="0"/>
              <a:t>каждая из которых выводит сообщение с соответствующим её названию уровнем логирования.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Библиотека </a:t>
            </a:r>
            <a:r>
              <a:rPr lang="en" dirty="0"/>
              <a:t>logging </a:t>
            </a:r>
            <a:r>
              <a:rPr lang="ru-RU" dirty="0"/>
              <a:t>имеет множество настроек. По умолчанию она выводит сообщение на стандартный вывод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sys.stderr</a:t>
            </a:r>
            <a:r>
              <a:rPr lang="en" dirty="0"/>
              <a:t> (</a:t>
            </a:r>
            <a:r>
              <a:rPr lang="ru-RU" dirty="0"/>
              <a:t>как правило</a:t>
            </a:r>
            <a:r>
              <a:rPr lang="en-US" dirty="0"/>
              <a:t>,</a:t>
            </a:r>
            <a:r>
              <a:rPr lang="ru-RU" dirty="0"/>
              <a:t> это консоль), и имеет уровень логирования </a:t>
            </a:r>
            <a:r>
              <a:rPr lang="en" dirty="0"/>
              <a:t>WARNING. </a:t>
            </a:r>
            <a:r>
              <a:rPr lang="ru-RU" dirty="0"/>
              <a:t>То есть сообщения с уровнем логирования ниже </a:t>
            </a:r>
            <a:r>
              <a:rPr lang="en" dirty="0"/>
              <a:t>WARNING (DEBUG </a:t>
            </a:r>
            <a:r>
              <a:rPr lang="ru-RU" dirty="0"/>
              <a:t>или </a:t>
            </a:r>
            <a:r>
              <a:rPr lang="en" dirty="0"/>
              <a:t>INFO) </a:t>
            </a:r>
            <a:r>
              <a:rPr lang="ru-RU" dirty="0"/>
              <a:t>будут проигнорированы и никуда не выведутся.</a:t>
            </a:r>
            <a:endParaRPr lang="en-US" dirty="0"/>
          </a:p>
          <a:p>
            <a:pPr marL="0" indent="0" algn="l">
              <a:buNone/>
            </a:pPr>
            <a:r>
              <a:rPr lang="ru-RU" dirty="0"/>
              <a:t>Например, при выполнении такого кода: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проигнорировано, т. к.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 &lt; WARNING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выведено в консоль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консоль будет выведено: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WARNING:root:I warn you!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Первое сообщение будет проигнорировано, так как уровень логирования </a:t>
            </a:r>
            <a:r>
              <a:rPr lang="en" dirty="0"/>
              <a:t>INFO </a:t>
            </a:r>
            <a:r>
              <a:rPr lang="ru-RU" dirty="0"/>
              <a:t>ниже стандартного </a:t>
            </a:r>
            <a:r>
              <a:rPr lang="en" dirty="0"/>
              <a:t>WARNING.</a:t>
            </a:r>
          </a:p>
        </p:txBody>
      </p:sp>
    </p:spTree>
    <p:extLst>
      <p:ext uri="{BB962C8B-B14F-4D97-AF65-F5344CB8AC3E}">
        <p14:creationId xmlns:p14="http://schemas.microsoft.com/office/powerpoint/2010/main" val="401758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1C509-8D2E-249E-8A5C-F2E26EB3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50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Логирование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3188-C403-6495-535A-81B9DCD6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0515600" cy="5285396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вывести сообщение не на консоль, а в файл, нужно задать конфигурацию:</a:t>
            </a:r>
          </a:p>
          <a:p>
            <a:pPr marL="225425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'example.log'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level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"Let's see if it works"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'Something bad happened pls help!'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Имя файла задано в параметре </a:t>
            </a:r>
            <a:r>
              <a:rPr lang="en" sz="2000" dirty="0"/>
              <a:t>filename, </a:t>
            </a:r>
            <a:r>
              <a:rPr lang="ru-RU" sz="2000" dirty="0"/>
              <a:t>а параметр </a:t>
            </a:r>
            <a:r>
              <a:rPr lang="en" sz="2000" dirty="0"/>
              <a:t>level </a:t>
            </a:r>
            <a:r>
              <a:rPr lang="ru-RU" sz="2000" dirty="0"/>
              <a:t>переопределяет уровень логирования по умолчанию. Так как установлен уровень </a:t>
            </a:r>
            <a:r>
              <a:rPr lang="en" sz="2000" dirty="0"/>
              <a:t>DEBUG, </a:t>
            </a:r>
            <a:r>
              <a:rPr lang="ru-RU" sz="2000" dirty="0"/>
              <a:t>самый низкий, то все сообщения будут выведены в файл.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noProof="1"/>
              <a:t>basicConfig()</a:t>
            </a:r>
            <a:r>
              <a:rPr lang="en" sz="2000" dirty="0"/>
              <a:t> </a:t>
            </a:r>
            <a:r>
              <a:rPr lang="ru-RU" sz="2000" dirty="0"/>
              <a:t>срабатывает только один раз за время выполнения программы, последующие вызовы ни к чему не приведут. Кроме того, функции логирования </a:t>
            </a:r>
            <a:r>
              <a:rPr lang="en" sz="2000" dirty="0"/>
              <a:t>debug(), info() </a:t>
            </a:r>
            <a:r>
              <a:rPr lang="ru-RU" sz="2000" dirty="0"/>
              <a:t>и пр. автоматически вызывают внутри себя </a:t>
            </a:r>
            <a:r>
              <a:rPr lang="en" sz="2000" noProof="1"/>
              <a:t>basicConfig()</a:t>
            </a:r>
            <a:r>
              <a:rPr lang="en" sz="2000" dirty="0"/>
              <a:t> </a:t>
            </a:r>
            <a:r>
              <a:rPr lang="ru-RU" sz="2000" dirty="0"/>
              <a:t>с параметрами по умолчанию. Поэтому, если вы хотите вызвать её вручную, сделать это нужно до вызова любой из функций логирования.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4826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9FA0C-FB12-EB1F-FEB4-C3E1B0F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93320-F6FB-A722-7A1E-4B5127BB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45457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Используя форматирование, можно интерполировать в логируемое сообщение значение переменной: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9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ru-RU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" sz="2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'3rd'</a:t>
            </a:r>
            <a:br>
              <a:rPr lang="ru-RU" sz="29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am warning you for the %s time!'</a:t>
            </a:r>
            <a:r>
              <a:rPr lang="en" sz="2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  <a:r>
              <a:rPr lang="en" sz="2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" noProof="1"/>
              <a:t>→ </a:t>
            </a:r>
            <a:r>
              <a:rPr lang="en" sz="2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WARNING:root:I am warning you for the 3rd time!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0" i="0" dirty="0">
                <a:effectLst/>
                <a:latin typeface="Lato" panose="020F0502020204030203" pitchFamily="34" charset="0"/>
              </a:rPr>
              <a:t>Можно задать формат не только сообщения, но и всей логируемой записи: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%(levelname)s %(message)s'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'Right about time!'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noProof="1"/>
              <a:t>→ </a:t>
            </a:r>
            <a:r>
              <a:rPr lang="en" b="0" i="0" dirty="0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cs typeface="Courier New" panose="02070309020205020404" pitchFamily="49" charset="0"/>
              </a:rPr>
              <a:t>2023-08-21 13:44:38,417 WARNING Right about time!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0" i="0" dirty="0">
                <a:effectLst/>
                <a:latin typeface="Lato" panose="020F0502020204030203" pitchFamily="34" charset="0"/>
              </a:rPr>
              <a:t>Здесь выводится не только уровень логирования </a:t>
            </a:r>
            <a:r>
              <a:rPr lang="en" b="0" i="0" dirty="0">
                <a:effectLst/>
                <a:latin typeface="Lato" panose="020F0502020204030203" pitchFamily="34" charset="0"/>
              </a:rPr>
              <a:t>levelname </a:t>
            </a:r>
            <a:r>
              <a:rPr lang="ru-RU" b="0" i="0" dirty="0">
                <a:effectLst/>
                <a:latin typeface="Lato" panose="020F0502020204030203" pitchFamily="34" charset="0"/>
              </a:rPr>
              <a:t>и текст сообщения </a:t>
            </a:r>
            <a:r>
              <a:rPr lang="en" b="0" i="0" dirty="0">
                <a:effectLst/>
                <a:latin typeface="Lato" panose="020F0502020204030203" pitchFamily="34" charset="0"/>
              </a:rPr>
              <a:t>message, </a:t>
            </a:r>
            <a:r>
              <a:rPr lang="ru-RU" b="0" i="0" dirty="0">
                <a:effectLst/>
                <a:latin typeface="Lato" panose="020F0502020204030203" pitchFamily="34" charset="0"/>
              </a:rPr>
              <a:t>но и дата и время логирования </a:t>
            </a:r>
            <a:r>
              <a:rPr lang="en" b="0" i="0" dirty="0">
                <a:effectLst/>
                <a:latin typeface="Lato" panose="020F0502020204030203" pitchFamily="34" charset="0"/>
              </a:rPr>
              <a:t>asctime.</a:t>
            </a:r>
            <a:br>
              <a:rPr lang="en" b="0" i="0" dirty="0">
                <a:effectLst/>
                <a:latin typeface="Lato" panose="020F0502020204030203" pitchFamily="34" charset="0"/>
              </a:rPr>
            </a:br>
            <a:r>
              <a:rPr lang="ru-RU" b="0" i="0" dirty="0">
                <a:effectLst/>
                <a:latin typeface="Lato" panose="020F0502020204030203" pitchFamily="34" charset="0"/>
              </a:rPr>
              <a:t>Формат даты-времени можно изменить в </a:t>
            </a:r>
            <a:r>
              <a:rPr lang="en" b="0" i="0" dirty="0">
                <a:effectLst/>
                <a:latin typeface="Lato" panose="020F0502020204030203" pitchFamily="34" charset="0"/>
              </a:rPr>
              <a:t>basicConfig() (</a:t>
            </a:r>
            <a:r>
              <a:rPr lang="ru-RU" b="0" i="0" dirty="0">
                <a:effectLst/>
                <a:latin typeface="Lato" panose="020F0502020204030203" pitchFamily="34" charset="0"/>
              </a:rPr>
              <a:t>но как правило не стоит).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%(message)s'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'%d.%m.%Y %H:%M:%S'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'is when this event was logged.'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noProof="1"/>
              <a:t>→ </a:t>
            </a: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21.08.2023 13:54:51 is when this event was logged.</a:t>
            </a:r>
          </a:p>
        </p:txBody>
      </p:sp>
    </p:spTree>
    <p:extLst>
      <p:ext uri="{BB962C8B-B14F-4D97-AF65-F5344CB8AC3E}">
        <p14:creationId xmlns:p14="http://schemas.microsoft.com/office/powerpoint/2010/main" val="215604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62C40-E00D-F950-6B6C-97A61E6F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библиотеки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054CA-3677-77FC-5ADC-F7491566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Базовых функций логирования может быть достаточно для простых приложений. Но для более сложных случаев и глубокого конфигурирования нужно понимать устройство библиотеки.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Библиотека </a:t>
            </a:r>
            <a:r>
              <a:rPr lang="en" dirty="0"/>
              <a:t>logging — </a:t>
            </a:r>
            <a:r>
              <a:rPr lang="ru-RU" dirty="0"/>
              <a:t>модульная и состоит из нескольких категорий компонентов: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логгеры</a:t>
            </a:r>
            <a:r>
              <a:rPr lang="ru-RU" dirty="0"/>
              <a:t> (</a:t>
            </a:r>
            <a:r>
              <a:rPr lang="en" b="1" dirty="0"/>
              <a:t>loggers</a:t>
            </a:r>
            <a:r>
              <a:rPr lang="en" dirty="0"/>
              <a:t>) — </a:t>
            </a:r>
            <a:r>
              <a:rPr lang="ru-RU" dirty="0"/>
              <a:t>предоставляют интерфейс, который код приложения и использует для логирования;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обработчики</a:t>
            </a:r>
            <a:r>
              <a:rPr lang="ru-RU" dirty="0"/>
              <a:t> (</a:t>
            </a:r>
            <a:r>
              <a:rPr lang="en" b="1" dirty="0"/>
              <a:t>handlers</a:t>
            </a:r>
            <a:r>
              <a:rPr lang="en" dirty="0"/>
              <a:t>) — </a:t>
            </a:r>
            <a:r>
              <a:rPr lang="ru-RU" dirty="0"/>
              <a:t>отвечают за запись/вывод сообщения;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фильтры</a:t>
            </a:r>
            <a:r>
              <a:rPr lang="ru-RU" dirty="0"/>
              <a:t> (</a:t>
            </a:r>
            <a:r>
              <a:rPr lang="en" b="1" dirty="0"/>
              <a:t>filters</a:t>
            </a:r>
            <a:r>
              <a:rPr lang="en" dirty="0"/>
              <a:t>) — </a:t>
            </a:r>
            <a:r>
              <a:rPr lang="ru-RU" dirty="0"/>
              <a:t>позволяют более тонко управлять тем, какие логируемые сообщения будут выведены;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форматтеры</a:t>
            </a:r>
            <a:r>
              <a:rPr lang="ru-RU" dirty="0"/>
              <a:t> (</a:t>
            </a:r>
            <a:r>
              <a:rPr lang="en" b="1" dirty="0"/>
              <a:t>formatters</a:t>
            </a:r>
            <a:r>
              <a:rPr lang="en" dirty="0"/>
              <a:t>) — </a:t>
            </a:r>
            <a:r>
              <a:rPr lang="ru-RU" dirty="0"/>
              <a:t>определяют окончательный вид логируемого сообщения.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Каждое логируемое сообщение представляет собой экземпляр класса </a:t>
            </a:r>
            <a:r>
              <a:rPr lang="en" dirty="0"/>
              <a:t>LogRecords, </a:t>
            </a:r>
            <a:r>
              <a:rPr lang="ru-RU" dirty="0"/>
              <a:t>который передаётся между этими компонентами в соответствии с заданной конфигурацией.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9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BB9EC-1AE5-F855-01A7-CE07E15B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0"/>
            <a:ext cx="10515600" cy="842352"/>
          </a:xfrm>
        </p:spPr>
        <p:txBody>
          <a:bodyPr/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B0A84-B39A-5A03-B191-96F22D60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972"/>
            <a:ext cx="10515600" cy="565645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Класс </a:t>
            </a:r>
            <a:r>
              <a:rPr lang="en" dirty="0"/>
              <a:t>Logger </a:t>
            </a:r>
            <a:r>
              <a:rPr lang="ru-RU" dirty="0"/>
              <a:t>предоставляет приложению методы для конфигурирования и собственно логирования сообщения. Полученные сообщения он фильтрует в соответствии с уровнем критичности и заданными фильтрами. И отфильтрованные сообщения отправляет в соответствующие обработчики.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Каждый экземпляр класса </a:t>
            </a:r>
            <a:r>
              <a:rPr lang="en" dirty="0"/>
              <a:t>Logger </a:t>
            </a:r>
            <a:r>
              <a:rPr lang="ru-RU" dirty="0"/>
              <a:t>имеет имя, эти имена организуются в иерархию используя </a:t>
            </a:r>
            <a:r>
              <a:rPr lang="en-US" dirty="0"/>
              <a:t>«</a:t>
            </a:r>
            <a:r>
              <a:rPr lang="ru-RU" b="1" dirty="0"/>
              <a:t>.</a:t>
            </a:r>
            <a:r>
              <a:rPr lang="en-US" dirty="0"/>
              <a:t>»</a:t>
            </a:r>
            <a:r>
              <a:rPr lang="ru-RU" dirty="0"/>
              <a:t> как разделитель. Например, </a:t>
            </a:r>
            <a:r>
              <a:rPr lang="en" dirty="0"/>
              <a:t>file </a:t>
            </a:r>
            <a:r>
              <a:rPr lang="ru-RU" dirty="0"/>
              <a:t>будет родителем для </a:t>
            </a:r>
            <a:r>
              <a:rPr lang="en" noProof="1"/>
              <a:t>file.error, file.access</a:t>
            </a:r>
            <a:r>
              <a:rPr lang="en" dirty="0"/>
              <a:t>. </a:t>
            </a:r>
            <a:r>
              <a:rPr lang="ru-RU" dirty="0"/>
              <a:t>В корне иерархии находится логгер с именем </a:t>
            </a:r>
            <a:r>
              <a:rPr lang="en" dirty="0"/>
              <a:t>root (</a:t>
            </a:r>
            <a:r>
              <a:rPr lang="ru-RU" dirty="0"/>
              <a:t>это тот самый </a:t>
            </a:r>
            <a:r>
              <a:rPr lang="en" dirty="0"/>
              <a:t>root, </a:t>
            </a:r>
            <a:r>
              <a:rPr lang="ru-RU" dirty="0"/>
              <a:t>который по умолчанию выводится в сообщениях).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Один из принятых вариантов — создавать логгеры на уровне модуля и называть их соответствующим образом: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logging.getLogger(__name__)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таком случае в сообщениях лога вместо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" dirty="0"/>
              <a:t> </a:t>
            </a:r>
            <a:r>
              <a:rPr lang="ru-RU" dirty="0"/>
              <a:t>будет выводиться имя модуля, из которого сообщение записано.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Методы конфигурирования: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Logger.setLevel()</a:t>
            </a:r>
            <a:r>
              <a:rPr lang="en" dirty="0"/>
              <a:t> — </a:t>
            </a:r>
            <a:r>
              <a:rPr lang="ru-RU" dirty="0"/>
              <a:t>устанавливает самый низкий уровень критичности сообщений, которые логгер будет обрабатывать;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Logger.addHandler(), Logger.removeHandler(), Logger.addFilter(),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Logger.removeFilter()</a:t>
            </a:r>
            <a:r>
              <a:rPr lang="en" dirty="0"/>
              <a:t> — </a:t>
            </a:r>
            <a:r>
              <a:rPr lang="ru-RU" dirty="0"/>
              <a:t>добавляют и удаляют соответственно обработчики и фильтры.</a:t>
            </a:r>
          </a:p>
        </p:txBody>
      </p:sp>
    </p:spTree>
    <p:extLst>
      <p:ext uri="{BB962C8B-B14F-4D97-AF65-F5344CB8AC3E}">
        <p14:creationId xmlns:p14="http://schemas.microsoft.com/office/powerpoint/2010/main" val="336520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D87E5-C0F8-4617-93F1-0FFE4E1A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584CD-7A32-D19A-3ED0-7D8EF996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Функции логирования: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Logger.debug()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Logger.info()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Logger.warning()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noProof="1"/>
              <a:t>,</a:t>
            </a:r>
            <a:br>
              <a:rPr lang="en-US" noProof="1"/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Logger.critical()</a:t>
            </a:r>
            <a:r>
              <a:rPr lang="en" dirty="0"/>
              <a:t> — </a:t>
            </a:r>
            <a:r>
              <a:rPr lang="ru-RU" dirty="0"/>
              <a:t>логируют сообщение с соответствующим уровнем.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Logger.exception()</a:t>
            </a:r>
            <a:r>
              <a:rPr lang="en" dirty="0"/>
              <a:t> — </a:t>
            </a:r>
            <a:r>
              <a:rPr lang="ru-RU" dirty="0"/>
              <a:t>логирует сообщение аналогично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dirty="0"/>
              <a:t>, </a:t>
            </a:r>
            <a:r>
              <a:rPr lang="ru-RU" dirty="0"/>
              <a:t>но добавляет </a:t>
            </a:r>
            <a:r>
              <a:rPr lang="en-US" dirty="0"/>
              <a:t>stack trace</a:t>
            </a:r>
            <a:r>
              <a:rPr lang="ru-RU" dirty="0"/>
              <a:t>. Этот метод стоит вызвать только из обработки исключений.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Logger.log()</a:t>
            </a:r>
            <a:r>
              <a:rPr lang="en" dirty="0"/>
              <a:t> — </a:t>
            </a:r>
            <a:r>
              <a:rPr lang="ru-RU" dirty="0"/>
              <a:t>принимает уровень логирования в виде явно заданного аргумента. Он используется, как правило, для нестандартных уровней логирования.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getLogger()</a:t>
            </a:r>
            <a:r>
              <a:rPr lang="en" dirty="0"/>
              <a:t> — </a:t>
            </a:r>
            <a:r>
              <a:rPr lang="ru-RU" dirty="0"/>
              <a:t>возвращает ссылку на экземпляр логгера с указанным именем, или </a:t>
            </a:r>
            <a:r>
              <a:rPr lang="en" dirty="0"/>
              <a:t>root, </a:t>
            </a:r>
            <a:r>
              <a:rPr lang="ru-RU" dirty="0"/>
              <a:t>если оно не задано. Многократные вызовы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getLogger()</a:t>
            </a:r>
            <a:r>
              <a:rPr lang="en" dirty="0"/>
              <a:t> </a:t>
            </a:r>
            <a:r>
              <a:rPr lang="ru-RU" dirty="0"/>
              <a:t>с одним и тем же именем будут возвращать ссылку на один и тот же экземпляр.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для логгера не указан явно уровень логирования, он наследует его от своих родителей, вплоть до </a:t>
            </a:r>
            <a:r>
              <a:rPr lang="en" dirty="0"/>
              <a:t>root, </a:t>
            </a:r>
            <a:r>
              <a:rPr lang="ru-RU" dirty="0"/>
              <a:t>для которого уровень всегда задан (по умолчанию </a:t>
            </a:r>
            <a:r>
              <a:rPr lang="en" dirty="0"/>
              <a:t>WARNING).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Связи с обработчиками тоже по умолчанию наследуются от родителей, поэтому нет необходимости переопределять их для каждого логгера, достаточно установить на верхнем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194889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607D-98BF-F717-3ACD-E48F9DC6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Обработчики (</a:t>
            </a:r>
            <a:r>
              <a:rPr lang="en" dirty="0"/>
              <a:t>handlers)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B561E-E9BC-1CCE-BF01-5165D8A1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Обработчики</a:t>
            </a:r>
            <a:r>
              <a:rPr lang="ru-RU" sz="2000" dirty="0"/>
              <a:t> отвечают за отправку или сохранение переданного сообщения по соответствующему назначению. Библиотека включает много </a:t>
            </a:r>
            <a:r>
              <a:rPr lang="ru-RU" sz="2000" dirty="0">
                <a:hlinkClick r:id="rId2"/>
              </a:rPr>
              <a:t>стандартных обработчиков</a:t>
            </a:r>
            <a:r>
              <a:rPr lang="ru-RU" sz="2000" dirty="0"/>
              <a:t> для разных форматов, например,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FileHandler</a:t>
            </a:r>
            <a:r>
              <a:rPr lang="en" sz="2000" dirty="0"/>
              <a:t> </a:t>
            </a:r>
            <a:r>
              <a:rPr lang="ru-RU" sz="2000" dirty="0"/>
              <a:t>для записи в файл,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SMTPHandler</a:t>
            </a:r>
            <a:r>
              <a:rPr lang="en" sz="2000" dirty="0"/>
              <a:t> </a:t>
            </a:r>
            <a:r>
              <a:rPr lang="ru-RU" sz="2000" dirty="0"/>
              <a:t>для отправки по электронной почте. При необходимости можно написать свой обработчик, унаследовав от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. </a:t>
            </a:r>
            <a:r>
              <a:rPr lang="ru-RU" sz="2000" dirty="0"/>
              <a:t>Напрямую экземпляры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 </a:t>
            </a:r>
            <a:r>
              <a:rPr lang="ru-RU" sz="2000" dirty="0"/>
              <a:t>не используются.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Методы конфигурирования: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setLevel()</a:t>
            </a:r>
            <a:r>
              <a:rPr lang="en" sz="2000" dirty="0"/>
              <a:t> — </a:t>
            </a:r>
            <a:r>
              <a:rPr lang="ru-RU" sz="2000" dirty="0"/>
              <a:t>как и у логгеров, устанавливает уровень логирования (нужно иметь ввиду, что уровень сообщений, которые логгер передаёт в обработчик, и уровень, который обработчик считает нужным обрабатывать, могут отличаться);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setFormatter()</a:t>
            </a:r>
            <a:r>
              <a:rPr lang="en" sz="2000" dirty="0"/>
              <a:t> — </a:t>
            </a:r>
            <a:r>
              <a:rPr lang="ru-RU" sz="2000" dirty="0"/>
              <a:t>устанавливает форматтер;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addFilter()</a:t>
            </a:r>
            <a:r>
              <a:rPr lang="en" sz="2000" noProof="1"/>
              <a:t>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removeFilter()</a:t>
            </a:r>
            <a:r>
              <a:rPr lang="en" sz="2000" dirty="0"/>
              <a:t> — </a:t>
            </a:r>
            <a:r>
              <a:rPr lang="ru-RU" sz="2000" dirty="0"/>
              <a:t>добавляют или удаляют фильтры.</a:t>
            </a:r>
          </a:p>
        </p:txBody>
      </p:sp>
    </p:spTree>
    <p:extLst>
      <p:ext uri="{BB962C8B-B14F-4D97-AF65-F5344CB8AC3E}">
        <p14:creationId xmlns:p14="http://schemas.microsoft.com/office/powerpoint/2010/main" val="4210108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D805-0FF1-7DA9-F14E-E922B2D7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26"/>
            <a:ext cx="10515600" cy="842352"/>
          </a:xfrm>
        </p:spPr>
        <p:txBody>
          <a:bodyPr/>
          <a:lstStyle/>
          <a:p>
            <a:r>
              <a:rPr lang="ru-RU" dirty="0"/>
              <a:t>Форматтеры (</a:t>
            </a:r>
            <a:r>
              <a:rPr lang="en" dirty="0"/>
              <a:t>formatters)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7515-4A7F-6158-9170-F9DDFD41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0515600" cy="56505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dirty="0"/>
              <a:t>Форматтеры</a:t>
            </a:r>
            <a:r>
              <a:rPr lang="ru-RU" sz="2000" dirty="0"/>
              <a:t> определяют конечный вид записи в логе.</a:t>
            </a:r>
          </a:p>
          <a:p>
            <a:pPr marL="0" indent="0" algn="l">
              <a:buNone/>
            </a:pP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000" dirty="0"/>
              <a:t>Конструктор форматтера принимает три аргумента: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формат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dirty="0"/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формат даты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2000" dirty="0"/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стиль оператора форматирования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sz="2000" dirty="0"/>
              <a:t> </a:t>
            </a:r>
            <a:r>
              <a:rPr lang="ru-RU" sz="2000" dirty="0"/>
              <a:t>для интерполяции </a:t>
            </a:r>
            <a:r>
              <a:rPr lang="ru-RU" sz="2000" dirty="0">
                <a:hlinkClick r:id="rId2"/>
              </a:rPr>
              <a:t>атрибутов </a:t>
            </a:r>
            <a:r>
              <a:rPr lang="en" sz="2000" dirty="0">
                <a:hlinkClick r:id="rId2"/>
              </a:rPr>
              <a:t>LogRecord</a:t>
            </a:r>
            <a:r>
              <a:rPr lang="en" sz="2000" dirty="0"/>
              <a:t>:</a:t>
            </a:r>
          </a:p>
          <a:p>
            <a:pPr lvl="1"/>
            <a:r>
              <a:rPr lang="en" sz="1800" dirty="0"/>
              <a:t>'%' — </a:t>
            </a:r>
            <a:r>
              <a:rPr lang="ru-RU" sz="1800" dirty="0"/>
              <a:t>для %-форматирования (по умолчанию),</a:t>
            </a:r>
            <a:endParaRPr lang="en-US" sz="1800" dirty="0"/>
          </a:p>
          <a:p>
            <a:pPr lvl="1"/>
            <a:r>
              <a:rPr lang="ru-RU" sz="1800" dirty="0"/>
              <a:t>'{' </a:t>
            </a:r>
            <a:r>
              <a:rPr lang="en-US" sz="1800" dirty="0"/>
              <a:t>— </a:t>
            </a:r>
            <a:r>
              <a:rPr lang="ru-RU" sz="1800" dirty="0"/>
              <a:t>для 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str.format()</a:t>
            </a:r>
            <a:r>
              <a:rPr lang="en" sz="1800" dirty="0"/>
              <a:t> </a:t>
            </a:r>
            <a:r>
              <a:rPr lang="ru-RU" sz="1800" dirty="0"/>
              <a:t>или</a:t>
            </a:r>
            <a:endParaRPr lang="en-US" sz="1800" dirty="0"/>
          </a:p>
          <a:p>
            <a:pPr lvl="1"/>
            <a:r>
              <a:rPr lang="ru-RU" sz="1800" dirty="0"/>
              <a:t>'$' </a:t>
            </a:r>
            <a:r>
              <a:rPr lang="en-US" sz="1800" dirty="0"/>
              <a:t>— </a:t>
            </a:r>
            <a:r>
              <a:rPr lang="ru-RU" sz="1800" dirty="0"/>
              <a:t>для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string.Templates</a:t>
            </a:r>
            <a:r>
              <a:rPr lang="en" sz="18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строка формата сообщения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%(levelname)s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строка формата времени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'%Y-%m-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%H:%M:%S'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форматтер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Formatter(fmt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datefmt)</a:t>
            </a:r>
          </a:p>
          <a:p>
            <a:pPr marL="0" indent="0">
              <a:buNone/>
            </a:pP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[DEBUG] &gt; debug message</a:t>
            </a:r>
            <a:b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[INFO] &gt; info message</a:t>
            </a:r>
            <a:endParaRPr lang="ru-RU" sz="17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0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AFAE-80EA-850A-9F01-5086537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25" y="80121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Пример использования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AECA7-4502-120F-9597-72FF9F16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48"/>
            <a:ext cx="10977748" cy="56920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обработчика для вывода в консоль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форматтера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- %(name)s - %(levelname)s - %(message)s'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форматтера к хендлеру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хендлера к логгеру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(будут выведены все сообщения, кроме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DEBUG)</a:t>
            </a:r>
            <a:br>
              <a:rPr lang="en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1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72943-E4E6-F232-E2C3-55E0134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ru-RU" dirty="0"/>
              <a:t>Куда писать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56B81-B3B9-ED76-0ED5-FBAEAF7E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314"/>
            <a:ext cx="10515600" cy="5096561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Лог</a:t>
            </a:r>
            <a:r>
              <a:rPr lang="ru-RU" sz="2000" dirty="0"/>
              <a:t> (журнал) в стандартном случае — это текстовый файл. В него легко писать, его легко читать, искать по нему, бэкапить и ротировать.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Но также события могут: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выводиться на консоль или любое другое устройство вывода,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записываться в БД,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посылаться в сокет / по </a:t>
            </a:r>
            <a:r>
              <a:rPr lang="en-US" sz="2000" dirty="0"/>
              <a:t>API </a:t>
            </a:r>
            <a:r>
              <a:rPr lang="ru-RU" sz="2000" dirty="0"/>
              <a:t>во внешние сервисы,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отправляться в очередь,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отправляться по электронной почте или в мессенджер и так далее.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вы решите по определённым событиям автоматически получать телефонный звонок — это даже никого не удивит.</a:t>
            </a:r>
          </a:p>
        </p:txBody>
      </p:sp>
    </p:spTree>
    <p:extLst>
      <p:ext uri="{BB962C8B-B14F-4D97-AF65-F5344CB8AC3E}">
        <p14:creationId xmlns:p14="http://schemas.microsoft.com/office/powerpoint/2010/main" val="180313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BFA2-C693-FF7F-692C-52F610D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7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Конфигурирование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56AE-6D90-C41F-D166-8AE9BFDF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099"/>
            <a:ext cx="10515600" cy="559415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Помимо явного создания и конфигурирования логгеров, обработчиков и форматеров в коде, можно загружать конфигурацию из файла с помощью функции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fileConfig()</a:t>
            </a:r>
            <a:r>
              <a:rPr lang="en" dirty="0"/>
              <a:t> </a:t>
            </a:r>
            <a:r>
              <a:rPr lang="ru-RU" dirty="0"/>
              <a:t>или передавать её в виде словаря в функцию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dictConfig()</a:t>
            </a:r>
            <a:r>
              <a:rPr lang="en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Использование конфигурационного файла предпочтительно, так как позволяет отделить код от конфигурации, легко переключаться между разными конфигурациями при необходимости, упростить поддержку и модификацию конфигурации даже для пользователей или администраторов, не знакомых с синтаксисом </a:t>
            </a:r>
            <a:r>
              <a:rPr lang="en" dirty="0"/>
              <a:t>Python.</a:t>
            </a:r>
          </a:p>
          <a:p>
            <a:pPr marL="0" indent="0"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считывание конфига</a:t>
            </a:r>
            <a:br>
              <a:rPr lang="en-US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'logging.conf'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72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3791-CFD4-6AB4-5771-E4F58EE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18"/>
            <a:ext cx="10515600" cy="703652"/>
          </a:xfrm>
        </p:spPr>
        <p:txBody>
          <a:bodyPr/>
          <a:lstStyle/>
          <a:p>
            <a:r>
              <a:rPr lang="en-US" noProof="1"/>
              <a:t>logging.conf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84E80-4A97-648C-00FA-8FFF46BF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275"/>
            <a:ext cx="10515600" cy="5735782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[loggers]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keys=root,exampleLogger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[logger_root]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[logger_simpleExample]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qualname=simpleExample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propagate=0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[handler_consoleHandler]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class=StreamHandler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args=(sys.stdout,)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[formatter_simpleFormatter]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format=%(asctime)s - %(name)s - %(levelname)s - %(message)s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40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3628F-4472-CBD8-C3C9-622F0B02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605641"/>
          </a:xfrm>
        </p:spPr>
        <p:txBody>
          <a:bodyPr>
            <a:normAutofit fontScale="90000"/>
          </a:bodyPr>
          <a:lstStyle/>
          <a:p>
            <a:r>
              <a:rPr lang="en" noProof="1"/>
              <a:t>logging.config.</a:t>
            </a:r>
            <a:r>
              <a:rPr lang="en-US" noProof="1"/>
              <a:t>dict</a:t>
            </a:r>
            <a:r>
              <a:rPr lang="en" noProof="1"/>
              <a:t>Config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AE507-258F-DABB-10B4-ABD6FB58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403"/>
            <a:ext cx="10515600" cy="5688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Вариант с передачей конфига </a:t>
            </a:r>
            <a:r>
              <a:rPr lang="ru-RU" b="1" dirty="0"/>
              <a:t>в виде словаря</a:t>
            </a:r>
            <a:r>
              <a:rPr lang="ru-RU" dirty="0"/>
              <a:t> ещё удобнее.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Содержимое словаря тоже можно</a:t>
            </a:r>
            <a:r>
              <a:rPr lang="en-US" dirty="0"/>
              <a:t>:</a:t>
            </a:r>
          </a:p>
          <a:p>
            <a:r>
              <a:rPr lang="ru-RU" dirty="0"/>
              <a:t>считать из файла, причём не только стандартного синтаксиса, но и любого, принятого в конкретном проекте (например, </a:t>
            </a:r>
            <a:r>
              <a:rPr lang="en" dirty="0"/>
              <a:t>JSON </a:t>
            </a:r>
            <a:r>
              <a:rPr lang="ru-RU" dirty="0"/>
              <a:t>или </a:t>
            </a:r>
            <a:r>
              <a:rPr lang="en" dirty="0"/>
              <a:t>YAML) </a:t>
            </a:r>
          </a:p>
          <a:p>
            <a:r>
              <a:rPr lang="ru-RU" dirty="0"/>
              <a:t>сформировать в коде,</a:t>
            </a:r>
          </a:p>
          <a:p>
            <a:r>
              <a:rPr lang="ru-RU" dirty="0"/>
              <a:t>получить из любого другого источника</a:t>
            </a:r>
          </a:p>
          <a:p>
            <a:r>
              <a:rPr lang="ru-RU" dirty="0"/>
              <a:t>модифицировать при необходимости.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" noProof="1"/>
              <a:t>П</a:t>
            </a:r>
            <a:r>
              <a:rPr lang="ru-RU" noProof="1"/>
              <a:t>ример куска конфига в Y</a:t>
            </a:r>
            <a:r>
              <a:rPr lang="en-US" noProof="1"/>
              <a:t>AML:</a:t>
            </a:r>
            <a:endParaRPr lang="en" b="1" noProof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logging.StreamHandler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brief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noProof="1"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allow_foo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ext://sys.stdout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logging.handlers.RotatingFileHandler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precise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logconfig.log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maxBytes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backupCount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564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D39E-EF33-5568-B7B8-78A8981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6" y="222622"/>
            <a:ext cx="11835740" cy="596775"/>
          </a:xfrm>
        </p:spPr>
        <p:txBody>
          <a:bodyPr>
            <a:noAutofit/>
          </a:bodyPr>
          <a:lstStyle/>
          <a:p>
            <a:r>
              <a:rPr lang="ru-RU" sz="3200" dirty="0"/>
              <a:t>Пример </a:t>
            </a:r>
            <a:r>
              <a:rPr lang="en-US" sz="3200" dirty="0"/>
              <a:t>JSON-</a:t>
            </a:r>
            <a:r>
              <a:rPr lang="ru-RU" sz="3200" dirty="0"/>
              <a:t>конфига логирования в многоклассовом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30F29-FCB5-136B-001B-7A2BD370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39" y="938151"/>
            <a:ext cx="11835740" cy="5818909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"version":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"disable_existing_loggers":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"formatters":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"simple":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- %(name)s - %(levelname)s -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"extra":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%(name)s %(filename)s %(lineno)s %(funcName)s %(levelname)s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"handlers":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"console_handler":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"logging.StreamHandler",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"stream": "ext://sys.stdout"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"info_file_handler":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"INFO",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"filename": "info.log",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"error_file_handler":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"extra",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"filename": "errors.log",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"loggers":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"MyApp.MyClass1":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["console_handler", "info_file_handler", 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"MyApp.MyClass2":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"root":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"handlers": ["console_handler"]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" b="0" i="0" noProof="1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37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807BD-2892-B6BA-40F4-8A67069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2"/>
            <a:ext cx="10515600" cy="62859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 с использованием</a:t>
            </a:r>
            <a:r>
              <a:rPr lang="en-US" dirty="0"/>
              <a:t> </a:t>
            </a:r>
            <a:r>
              <a:rPr lang="en" noProof="1"/>
              <a:t>dictConfig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34391-14CC-0189-EEB3-4FD490CD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520"/>
            <a:ext cx="10515600" cy="610391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logging,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loads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логгер по умолчанию</a:t>
            </a: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Генерация логгера в иерархии"""</a:t>
            </a:r>
            <a:b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'MyApp.'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7522-CBE7-DBD3-9677-1EC5B28B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2B736-CFB0-D334-A931-D471C9EC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29015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ru-RU" b="1" noProof="1"/>
              <a:t>Консоль</a:t>
            </a:r>
            <a:r>
              <a:rPr lang="en-US" b="1" noProof="1"/>
              <a:t>:</a:t>
            </a:r>
            <a:endParaRPr lang="ru-RU" b="1" noProof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17:09:40,562 - MyApp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CRITICAL -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17:09:40,564 - MyApp.MyClass1 - DEBUG - debug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CRITICAL - critical message</a:t>
            </a:r>
            <a:endParaRPr lang="ru-RU" b="0" i="0" noProof="1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info.log: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17:16:19,753 -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ERROR - error message</a:t>
            </a:r>
            <a:b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CRITICAL - critical message</a:t>
            </a:r>
            <a:endParaRPr lang="en-US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errors.log</a:t>
            </a:r>
            <a:r>
              <a:rPr lang="en-US" b="1" noProof="1"/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94 test CRITICAL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94 test CRITICAL critical message</a:t>
            </a:r>
          </a:p>
        </p:txBody>
      </p:sp>
    </p:spTree>
    <p:extLst>
      <p:ext uri="{BB962C8B-B14F-4D97-AF65-F5344CB8AC3E}">
        <p14:creationId xmlns:p14="http://schemas.microsoft.com/office/powerpoint/2010/main" val="4271465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41657-3C0B-A585-E9BA-143BA5B1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Пояснения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605E2-DA70-3484-5287-76010FEF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dirty="0"/>
              <a:t>) </a:t>
            </a:r>
            <a:r>
              <a:rPr lang="ru-RU" dirty="0"/>
              <a:t>имеет только обработчик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, </a:t>
            </a:r>
            <a:r>
              <a:rPr lang="ru-RU" dirty="0"/>
              <a:t>выводящий сообщения на консоль.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 </a:t>
            </a:r>
            <a:r>
              <a:rPr lang="ru-RU" dirty="0"/>
              <a:t>имеет уровень логирования </a:t>
            </a:r>
            <a:r>
              <a:rPr lang="en" dirty="0"/>
              <a:t>DEBUG, </a:t>
            </a:r>
            <a:r>
              <a:rPr lang="ru-RU" dirty="0"/>
              <a:t>но сам 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dirty="0"/>
              <a:t> — WARNING, </a:t>
            </a:r>
            <a:r>
              <a:rPr lang="ru-RU" dirty="0"/>
              <a:t>поэтому на консоль будут выведены только три сообщения — </a:t>
            </a:r>
            <a:r>
              <a:rPr lang="en" dirty="0"/>
              <a:t>WARNING, ERROR </a:t>
            </a:r>
            <a:r>
              <a:rPr lang="ru-RU" dirty="0"/>
              <a:t>и </a:t>
            </a:r>
            <a:r>
              <a:rPr lang="en" dirty="0"/>
              <a:t>CRITICAL.</a:t>
            </a:r>
          </a:p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MyApp.MyClass1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dirty="0"/>
              <a:t>) </a:t>
            </a:r>
            <a:r>
              <a:rPr lang="ru-RU" dirty="0"/>
              <a:t>имеет три обработчика: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dirty="0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error_file_handler</a:t>
            </a:r>
            <a:r>
              <a:rPr lang="en" dirty="0"/>
              <a:t>. </a:t>
            </a:r>
            <a:r>
              <a:rPr lang="ru-RU" dirty="0"/>
              <a:t>В консоль выводятся все сообщения, так как и логгер, обработчик имеют уровень </a:t>
            </a:r>
            <a:r>
              <a:rPr lang="en" dirty="0"/>
              <a:t>DEBUG. </a:t>
            </a:r>
            <a:r>
              <a:rPr lang="ru-RU" dirty="0"/>
              <a:t>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info.log</a:t>
            </a:r>
            <a:r>
              <a:rPr lang="en" dirty="0"/>
              <a:t> </a:t>
            </a:r>
            <a:r>
              <a:rPr lang="ru-RU" dirty="0"/>
              <a:t>выводятся сообщения </a:t>
            </a:r>
            <a:r>
              <a:rPr lang="en" dirty="0"/>
              <a:t>INFO </a:t>
            </a:r>
            <a:r>
              <a:rPr lang="ru-RU" dirty="0"/>
              <a:t>и выше в соответствии с уровнем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dirty="0"/>
              <a:t>, </a:t>
            </a:r>
            <a:r>
              <a:rPr lang="ru-RU" dirty="0"/>
              <a:t>а 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dirty="0"/>
              <a:t> — ERROR </a:t>
            </a:r>
            <a:r>
              <a:rPr lang="ru-RU" dirty="0"/>
              <a:t>и </a:t>
            </a:r>
            <a:r>
              <a:rPr lang="en" dirty="0"/>
              <a:t>CRITICAL.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MyApp.MyClass2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dirty="0"/>
              <a:t>) </a:t>
            </a:r>
            <a:r>
              <a:rPr lang="ru-RU" dirty="0"/>
              <a:t>логирует только </a:t>
            </a:r>
            <a:r>
              <a:rPr lang="en" dirty="0"/>
              <a:t>ERROR </a:t>
            </a:r>
            <a:r>
              <a:rPr lang="ru-RU" dirty="0"/>
              <a:t>и </a:t>
            </a:r>
            <a:r>
              <a:rPr lang="en" dirty="0"/>
              <a:t>CRITICAL </a:t>
            </a:r>
            <a:r>
              <a:rPr lang="ru-RU" dirty="0"/>
              <a:t>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5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91D80-71CA-88BB-F616-1D81DD2F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32775-FE2F-F578-CFB6-4C5BDB44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2"/>
              </a:rPr>
              <a:t>logging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3"/>
              </a:rPr>
              <a:t>Logging HOWTO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4"/>
              </a:rPr>
              <a:t>Loggint Cookbook</a:t>
            </a:r>
            <a:endParaRPr lang="en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5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FA0A5-8C43-C29F-F6FC-527E23F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3174"/>
            <a:ext cx="10515600" cy="842352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Авторский рецепт</a:t>
            </a:r>
            <a:r>
              <a:rPr lang="en-US" dirty="0"/>
              <a:t>» </a:t>
            </a:r>
            <a:r>
              <a:rPr lang="ru-RU" dirty="0"/>
              <a:t>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3137-C58B-B799-552B-E4AB1DF9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940778"/>
            <a:ext cx="10820400" cy="5917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Файл (с разделителями) / таблица в БД с чётким набором полей:</a:t>
            </a:r>
          </a:p>
          <a:p>
            <a:r>
              <a:rPr lang="ru-RU" sz="2000" dirty="0"/>
              <a:t>Обязательные поля: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datetime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800" b="1" dirty="0"/>
              <a:t>код события</a:t>
            </a:r>
            <a:r>
              <a:rPr lang="ru-RU" sz="1800" dirty="0"/>
              <a:t> в формате английской строки </a:t>
            </a:r>
            <a:r>
              <a:rPr lang="en-US" sz="1800" dirty="0"/>
              <a:t>uppercase: USER_ADDED, DOMAIN_DELETED, MAIL_SENT, PASSWORD_RECOVERY_REQUEST, SMS_SEND_ERROR </a:t>
            </a:r>
            <a:r>
              <a:rPr lang="ru-RU" sz="1800" dirty="0"/>
              <a:t>и т.п.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service / script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hostname</a:t>
            </a:r>
            <a:endParaRPr lang="ru-RU" sz="1800" b="1" dirty="0"/>
          </a:p>
          <a:p>
            <a:r>
              <a:rPr lang="ru-RU" sz="2000" dirty="0"/>
              <a:t>Другие обязательные поля, общие для проекта / системы, пример: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sz="1800" noProof="1"/>
              <a:t>user_id / service_id — </a:t>
            </a:r>
            <a:r>
              <a:rPr lang="ru-RU" sz="1800" noProof="1"/>
              <a:t>значения </a:t>
            </a:r>
            <a:r>
              <a:rPr lang="en-US" sz="1800" noProof="1"/>
              <a:t>м</a:t>
            </a:r>
            <a:r>
              <a:rPr lang="ru-RU" sz="1800" noProof="1"/>
              <a:t>огут где-то отсутствовать, где нет этих данных</a:t>
            </a:r>
          </a:p>
          <a:p>
            <a:r>
              <a:rPr lang="en-US" sz="2000" noProof="1"/>
              <a:t>П</a:t>
            </a:r>
            <a:r>
              <a:rPr lang="ru-RU" sz="2000" noProof="1"/>
              <a:t>оле с сериализованными дополнительными полями / структурами данных, характерными</a:t>
            </a:r>
            <a:r>
              <a:rPr lang="en-US" sz="2000" noProof="1"/>
              <a:t> д</a:t>
            </a:r>
            <a:r>
              <a:rPr lang="ru-RU" sz="2000" noProof="1"/>
              <a:t>ля конкретного кода события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1800" b="1" noProof="1"/>
              <a:t>DATA</a:t>
            </a:r>
            <a:endParaRPr lang="en-US" sz="2000" noProof="1"/>
          </a:p>
          <a:p>
            <a:pPr marL="0" indent="0"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12:12:12|USER_ADDED|mobappbackend|cl23.mycloud.ru|23455|0|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{"Name":"Ivan Ivanov","email":"ivanoff@gmail.com","regip":"1.2.3.4"}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12:12:13|MAIL_SENT|userspam.py|cl2.mycloud.ru|11455|249499|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{"email":"prtrff@gmail.com","title":"</a:t>
            </a: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Продли домен и выигрый автомобиль!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noProof="1"/>
              <a:t>Преимущества:</a:t>
            </a:r>
          </a:p>
          <a:p>
            <a:pPr>
              <a:spcBef>
                <a:spcPts val="0"/>
              </a:spcBef>
            </a:pPr>
            <a:r>
              <a:rPr lang="ru-RU" sz="2000" noProof="1"/>
              <a:t>очень легко искать / фильтровать события по ключевым полям.</a:t>
            </a:r>
          </a:p>
          <a:p>
            <a:pPr>
              <a:spcBef>
                <a:spcPts val="0"/>
              </a:spcBef>
            </a:pPr>
            <a:r>
              <a:rPr lang="ru-RU" sz="2000" noProof="1"/>
              <a:t>легко автоматизировать обработку логов, в т.ч. подтягивать данные для техподдержки и т.п.</a:t>
            </a:r>
          </a:p>
        </p:txBody>
      </p:sp>
    </p:spTree>
    <p:extLst>
      <p:ext uri="{BB962C8B-B14F-4D97-AF65-F5344CB8AC3E}">
        <p14:creationId xmlns:p14="http://schemas.microsoft.com/office/powerpoint/2010/main" val="4017431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D4C5-CA07-0863-9982-1D8D96E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774"/>
          </a:xfrm>
        </p:spPr>
        <p:txBody>
          <a:bodyPr/>
          <a:lstStyle/>
          <a:p>
            <a:r>
              <a:rPr lang="ru-RU" dirty="0"/>
              <a:t>Хранение логов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87630-CD50-37D6-2C21-F61B0B98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1010900" cy="565052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Чем удобно</a:t>
            </a:r>
            <a:r>
              <a:rPr lang="ru-RU" dirty="0"/>
              <a:t>: Хранение логов в БД удобно тем, что: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Очень легко и быстро ищутся / фильтруются нужные записи (относящиеся к одному из множества объектов логирования, нужного типа)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Например, "все события, относящиеся к пользователю 12345 за 2023 год"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Легко поддерживать хранение за определённый период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В файлах довольно сложно всегда гарантированно иметь под рукой записи за последнее время (сутки, неделя и т.п.). С </a:t>
            </a:r>
            <a:r>
              <a:rPr lang="en" dirty="0"/>
              <a:t>logrotate </a:t>
            </a:r>
            <a:r>
              <a:rPr lang="ru-RU" dirty="0"/>
              <a:t>после ротации лог становится пустой, нужно искать в нескольких файлах / разархивировать сжатые логи и т.п.</a:t>
            </a:r>
            <a:br>
              <a:rPr lang="ru-RU" dirty="0"/>
            </a:br>
            <a:r>
              <a:rPr lang="ru-RU" dirty="0"/>
              <a:t>С базой задача очистить все что старше определённого возраста и гарантированно оставить все, что моложе — решается намного проще (один запрос к БД).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Какие виды логов удобно хранить</a:t>
            </a:r>
            <a:r>
              <a:rPr lang="ru-RU" dirty="0"/>
              <a:t>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хорошо хранить там </a:t>
            </a:r>
            <a:r>
              <a:rPr lang="ru-RU" u="sng" dirty="0"/>
              <a:t>журналы событий</a:t>
            </a:r>
            <a:r>
              <a:rPr lang="ru-RU" dirty="0"/>
              <a:t> (для последующего </a:t>
            </a:r>
            <a:r>
              <a:rPr lang="en-US" dirty="0"/>
              <a:t>«</a:t>
            </a:r>
            <a:r>
              <a:rPr lang="ru-RU" dirty="0"/>
              <a:t>разбора полётов</a:t>
            </a:r>
            <a:r>
              <a:rPr lang="en-US" dirty="0"/>
              <a:t>»</a:t>
            </a:r>
            <a:r>
              <a:rPr lang="ru-RU" dirty="0"/>
              <a:t>, разбора инцидентов безопасности и т.п.</a:t>
            </a:r>
            <a:r>
              <a:rPr lang="en-US" dirty="0"/>
              <a:t>, </a:t>
            </a:r>
            <a:r>
              <a:rPr lang="ru-RU" dirty="0"/>
              <a:t>помощи в работе техподдержки</a:t>
            </a:r>
            <a:r>
              <a:rPr lang="en-US" dirty="0"/>
              <a:t>)</a:t>
            </a:r>
            <a:endParaRPr lang="ru-RU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плохо подходят для логов связанных с отладкой (очень много данных) — для этого лучше файлы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Какие СУБД подходят</a:t>
            </a:r>
            <a:r>
              <a:rPr lang="ru-RU" dirty="0"/>
              <a:t>: хорошо подходят </a:t>
            </a:r>
            <a:r>
              <a:rPr lang="en-US" b="1" dirty="0"/>
              <a:t>column-based</a:t>
            </a:r>
            <a:r>
              <a:rPr lang="en-US" dirty="0"/>
              <a:t> </a:t>
            </a:r>
            <a:r>
              <a:rPr lang="ru-RU" dirty="0"/>
              <a:t>СУБД (</a:t>
            </a:r>
            <a:r>
              <a:rPr lang="en-US" dirty="0"/>
              <a:t>clickhouse </a:t>
            </a:r>
            <a:r>
              <a:rPr lang="ru-RU" dirty="0"/>
              <a:t>и т.п.):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поддерживают очень высокий темп записи в БД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компактное хранение данных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не нужно создавать/поддерживать индексы по ключевым полям (на что уходит время и существенное место на в хранилище)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8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9D09-69FA-C4B7-D16A-D509FB9D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/>
          <a:lstStyle/>
          <a:p>
            <a:r>
              <a:rPr lang="ru-RU" dirty="0"/>
              <a:t>Что писать в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FF980-0716-ED57-D73B-842B6B3C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515834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Минимальная запись события в логе обычно включает описание события и время, в которое оно произошло: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2023-08-12 17:49:37 </a:t>
            </a:r>
            <a:r>
              <a:rPr lang="en" noProof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'johndoe' successfully logged in</a:t>
            </a:r>
            <a:endParaRPr lang="ru-RU" noProof="1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В зависимости от конкретной задачи и принятых практик добавляются другие параметры.</a:t>
            </a:r>
          </a:p>
          <a:p>
            <a:pPr marL="0" indent="0" algn="l">
              <a:buNone/>
            </a:pPr>
            <a:r>
              <a:rPr lang="ru-RU" dirty="0"/>
              <a:t>Логи должны отвечать на 3 основных вопроса:</a:t>
            </a:r>
          </a:p>
          <a:p>
            <a:pPr marL="360000" indent="-360000" algn="l">
              <a:buFont typeface="+mj-lt"/>
              <a:buAutoNum type="arabicPeriod"/>
            </a:pPr>
            <a:r>
              <a:rPr lang="ru-RU" b="1" dirty="0"/>
              <a:t>Что</a:t>
            </a:r>
            <a:r>
              <a:rPr lang="ru-RU" dirty="0"/>
              <a:t> произошло?</a:t>
            </a:r>
          </a:p>
          <a:p>
            <a:pPr marL="360000" indent="-360000">
              <a:buFont typeface="+mj-lt"/>
              <a:buAutoNum type="arabicPeriod"/>
            </a:pPr>
            <a:r>
              <a:rPr lang="ru-RU" b="1" dirty="0"/>
              <a:t>Когда</a:t>
            </a:r>
            <a:r>
              <a:rPr lang="ru-RU" dirty="0"/>
              <a:t> произошло</a:t>
            </a:r>
          </a:p>
          <a:p>
            <a:pPr marL="360000" indent="-360000" algn="l">
              <a:buFont typeface="+mj-lt"/>
              <a:buAutoNum type="arabicPeriod"/>
            </a:pPr>
            <a:r>
              <a:rPr lang="ru-RU" b="1" dirty="0"/>
              <a:t>Где</a:t>
            </a:r>
            <a:r>
              <a:rPr lang="ru-RU" dirty="0"/>
              <a:t> это произошло?</a:t>
            </a:r>
          </a:p>
          <a:p>
            <a:pPr marL="457200" lvl="1" indent="0">
              <a:buNone/>
            </a:pPr>
            <a:r>
              <a:rPr lang="ru-RU" dirty="0"/>
              <a:t>«</a:t>
            </a:r>
            <a:r>
              <a:rPr lang="ru-RU" b="1" dirty="0"/>
              <a:t>Где</a:t>
            </a:r>
            <a:r>
              <a:rPr lang="ru-RU" dirty="0"/>
              <a:t>» — широкое понятие, которое может означать не только в какой строчке кода, но и в каком процессе, на каком сервере, при вызове из какой функции или что угодно ещё, важное в контексте конкретной операции.</a:t>
            </a:r>
          </a:p>
          <a:p>
            <a:pPr marL="0" indent="0" algn="l">
              <a:buNone/>
            </a:pPr>
            <a:r>
              <a:rPr lang="ru-RU" dirty="0"/>
              <a:t>Чтобы логи успешно отвечали на эти вопросы, стоит придерживаться определённых правил.</a:t>
            </a:r>
            <a:br>
              <a:rPr lang="ru-RU" dirty="0"/>
            </a:br>
            <a:endParaRPr lang="ru-RU" dirty="0"/>
          </a:p>
          <a:p>
            <a:pPr marL="0" indent="0" algn="l">
              <a:lnSpc>
                <a:spcPct val="110000"/>
              </a:lnSpc>
              <a:buNone/>
            </a:pPr>
            <a:endParaRPr lang="en" noProof="1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336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9272F-98C1-7D8E-4232-13455A49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662459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Специализированные инструменты: </a:t>
            </a:r>
            <a:r>
              <a:rPr lang="en-US" dirty="0"/>
              <a:t>ELK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AE20F-1CBC-5238-92C5-5414CB81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396"/>
            <a:ext cx="10515600" cy="55928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 sz="1800" dirty="0"/>
              <a:t>ELK – </a:t>
            </a:r>
            <a:r>
              <a:rPr lang="ru-RU" sz="1800" dirty="0"/>
              <a:t>это аббревиатура, используемая для описания стека из трех популярных проектов: </a:t>
            </a:r>
            <a:r>
              <a:rPr lang="en" sz="1800" dirty="0"/>
              <a:t>Elasticsearch, Logstash </a:t>
            </a:r>
            <a:r>
              <a:rPr lang="ru-RU" sz="1800" dirty="0"/>
              <a:t>и </a:t>
            </a:r>
            <a:r>
              <a:rPr lang="en" sz="1800" dirty="0"/>
              <a:t>Kibana. </a:t>
            </a:r>
            <a:r>
              <a:rPr lang="ru-RU" sz="1800" dirty="0"/>
              <a:t>Позволяет собирать журналы различных систем и приложений, анализировать их и создавать визуализации, чтобы мониторить приложения и инфраструктуры, быстрее устранять неполадки, анализировать систему безопасности и многое другое.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E = Elasticsearch</a:t>
            </a:r>
            <a:r>
              <a:rPr lang="en" sz="1800" dirty="0"/>
              <a:t> – </a:t>
            </a:r>
            <a:r>
              <a:rPr lang="ru-RU" sz="1800" dirty="0"/>
              <a:t>это распределенный поисковый и аналитический движок на базе </a:t>
            </a:r>
            <a:r>
              <a:rPr lang="en" sz="1800" dirty="0"/>
              <a:t>Apache Lucene.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L = Logstash</a:t>
            </a:r>
            <a:r>
              <a:rPr lang="en" sz="1800" dirty="0"/>
              <a:t> –</a:t>
            </a:r>
            <a:r>
              <a:rPr lang="ru-RU" sz="1800" dirty="0"/>
              <a:t> инструмент для приема данных: собирает данные из различных источников, фильтрует, преобразовывает и отправляет в нужное место назначения.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K = Kibana</a:t>
            </a:r>
            <a:br>
              <a:rPr lang="en" sz="1800" dirty="0"/>
            </a:br>
            <a:r>
              <a:rPr lang="en" sz="1800" dirty="0"/>
              <a:t>Kibana – </a:t>
            </a:r>
            <a:r>
              <a:rPr lang="ru-RU" sz="1800" dirty="0"/>
              <a:t>это инструмент визуализации и изучения данных для просмотра журналов и событий. </a:t>
            </a:r>
            <a:r>
              <a:rPr lang="en" sz="1800" dirty="0"/>
              <a:t>Kibana </a:t>
            </a:r>
            <a:r>
              <a:rPr lang="ru-RU" sz="1800" dirty="0"/>
              <a:t>предлагает простые в использовании интерактивные диаграммы, встроенные агрегаторы и фильтры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1800" b="1" dirty="0"/>
              <a:t>Как работает стек </a:t>
            </a:r>
            <a:r>
              <a:rPr lang="en" sz="1800" b="1" dirty="0"/>
              <a:t>ELK?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Logstash </a:t>
            </a:r>
            <a:r>
              <a:rPr lang="ru-RU" sz="1800" dirty="0"/>
              <a:t>собирает, преобразует и отправляет данные в нужный пункт назначения.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Elasticsearch </a:t>
            </a:r>
            <a:r>
              <a:rPr lang="ru-RU" sz="1800" dirty="0"/>
              <a:t>индексирует и анализирует собранные данные и производит поиск в них.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Kibana </a:t>
            </a:r>
            <a:r>
              <a:rPr lang="ru-RU" sz="1800" dirty="0"/>
              <a:t>предоставляет визуализацию результатов анализа.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b="1" dirty="0"/>
              <a:t>Минусы: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Ресурсоемкость — требуется очень много ресурсов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Систему сложно настроить, “из коробки” она работать не будет.</a:t>
            </a:r>
          </a:p>
        </p:txBody>
      </p:sp>
    </p:spTree>
    <p:extLst>
      <p:ext uri="{BB962C8B-B14F-4D97-AF65-F5344CB8AC3E}">
        <p14:creationId xmlns:p14="http://schemas.microsoft.com/office/powerpoint/2010/main" val="1200501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AC39-B653-5F47-A6E7-1AF5BC84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noProof="1"/>
              <a:t>Graylog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4BA71-1622-FA4C-1945-2B8D1226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3"/>
            <a:ext cx="10515600" cy="5285397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4500" dirty="0"/>
              <a:t>Graylog — </a:t>
            </a:r>
            <a:r>
              <a:rPr lang="ru-RU" sz="4500" dirty="0"/>
              <a:t>это мощная платформа, которая позволяет легко управлять записями структурированных и неструктурированных данных. вместе с отладкой приложений. Он основан на </a:t>
            </a:r>
            <a:r>
              <a:rPr lang="en-US" sz="4500" dirty="0"/>
              <a:t>Elasticsearch, MongoDB </a:t>
            </a:r>
            <a:r>
              <a:rPr lang="ru-RU" sz="4500" dirty="0"/>
              <a:t>и </a:t>
            </a:r>
            <a:r>
              <a:rPr lang="en-US" sz="4500" dirty="0"/>
              <a:t>Scala.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4500" dirty="0"/>
              <a:t>Он имеет главный сервер, который принимает данные от своих клиентов, установленных на разных серверах, и веб-интерфейс, который отображает данные и позволяет работать с записями, добавленными основным сервером.</a:t>
            </a:r>
            <a:endParaRPr lang="en-US" sz="4500" dirty="0"/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ru-RU" sz="4500" dirty="0"/>
              <a:t>Он эффективен при работе с необработанными строками (например, с системным журналом) - инструмент анализирует их на нужные нам структурированные данные.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ru-RU" sz="4500" dirty="0"/>
              <a:t>Он также обеспечивает расширенный настраиваемый поиск записей с использованием структурированных запросов.</a:t>
            </a:r>
            <a:endParaRPr lang="en-US" sz="45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4500" dirty="0"/>
              <a:t>Чем удобен </a:t>
            </a:r>
            <a:r>
              <a:rPr lang="en" sz="4500" dirty="0"/>
              <a:t>Graylog</a:t>
            </a:r>
            <a:r>
              <a:rPr lang="ru-RU" sz="4500" dirty="0"/>
              <a:t>?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Это </a:t>
            </a:r>
            <a:r>
              <a:rPr lang="en" sz="4500" dirty="0"/>
              <a:t>open source </a:t>
            </a:r>
            <a:r>
              <a:rPr lang="ru-RU" sz="4500" dirty="0"/>
              <a:t>решение.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Бесплатная версия имеет все необходимое.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Функционал небольшой, что удобно, ничего лишнего.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/>
              <a:t>«</a:t>
            </a:r>
            <a:r>
              <a:rPr lang="ru-RU" sz="4500" dirty="0"/>
              <a:t>Из коробки</a:t>
            </a:r>
            <a:r>
              <a:rPr lang="en-US" sz="4500" dirty="0"/>
              <a:t>»</a:t>
            </a:r>
            <a:r>
              <a:rPr lang="ru-RU" sz="4500" dirty="0"/>
              <a:t> уже работает, нужны минимальные настройки.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По сравнению с </a:t>
            </a:r>
            <a:r>
              <a:rPr lang="en" sz="4500" dirty="0"/>
              <a:t>ELK </a:t>
            </a:r>
            <a:r>
              <a:rPr lang="ru-RU" sz="4500" dirty="0"/>
              <a:t>ресурсоемкость значительно ниже.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4F429-2ACE-CE4F-0436-5A1D2427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348" y="224450"/>
            <a:ext cx="251460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7A91D7-4A1D-D03F-A2E9-DBC69D98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12" y="4692851"/>
            <a:ext cx="4319888" cy="21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B068B-FDFA-850D-29D4-AFC2304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71" y="365126"/>
            <a:ext cx="3054178" cy="842352"/>
          </a:xfrm>
        </p:spPr>
        <p:txBody>
          <a:bodyPr/>
          <a:lstStyle/>
          <a:p>
            <a:r>
              <a:rPr lang="en-US" dirty="0"/>
              <a:t>Sentry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00D3C-F787-AFA9-5310-4FD938EE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54" y="1207478"/>
            <a:ext cx="6312990" cy="54233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dirty="0">
                <a:hlinkClick r:id="rId2"/>
              </a:rPr>
              <a:t>Sentry</a:t>
            </a:r>
            <a:r>
              <a:rPr lang="en" dirty="0"/>
              <a:t> — </a:t>
            </a:r>
            <a:r>
              <a:rPr lang="ru-RU" dirty="0"/>
              <a:t>инструмент мониторинга исключений (</a:t>
            </a:r>
            <a:r>
              <a:rPr lang="en" dirty="0"/>
              <a:t>exception), </a:t>
            </a:r>
            <a:r>
              <a:rPr lang="ru-RU" dirty="0"/>
              <a:t>ошибок в приложениях.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Это система отслеживания ошибок полного стека с открытым исходным кодом, которая поддерживает широкий спектр серверных, браузерных, настольных и родных мобильных языков и сред, включая </a:t>
            </a:r>
            <a:r>
              <a:rPr lang="en" dirty="0"/>
              <a:t>PHP, Node.js, Python, Ruby, C #, Java, Go, React, Angular, Vue, JavaScript </a:t>
            </a:r>
            <a:r>
              <a:rPr lang="ru-RU" dirty="0"/>
              <a:t>и многое другое.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мониторинга тысяч приложений.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Подходит и для </a:t>
            </a:r>
            <a:r>
              <a:rPr lang="en-US" dirty="0"/>
              <a:t>BackEnd </a:t>
            </a:r>
            <a:r>
              <a:rPr lang="ru-RU" dirty="0"/>
              <a:t>и для </a:t>
            </a:r>
            <a:r>
              <a:rPr lang="en-US" dirty="0"/>
              <a:t>FrontEnd</a:t>
            </a:r>
            <a:r>
              <a:rPr lang="ru-RU" dirty="0"/>
              <a:t>: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Система логирования </a:t>
            </a:r>
            <a:r>
              <a:rPr lang="en" dirty="0"/>
              <a:t>Sentry </a:t>
            </a:r>
            <a:r>
              <a:rPr lang="ru-RU" dirty="0"/>
              <a:t>позволяет собирать, группировать, представлять ошибки в реальном времени. Есть сборки для разных языков, в том числе </a:t>
            </a:r>
            <a:r>
              <a:rPr lang="en" dirty="0"/>
              <a:t>JavaScript. </a:t>
            </a:r>
            <a:r>
              <a:rPr lang="ru-RU" dirty="0"/>
              <a:t>Проект предоставляет платный доступ с расширенными возможностями для бизнеса, однако можно попробовать его основные возможности на бесплатном тестовом аккаунте.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E43F8-6983-F806-DE28-34317728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246" y="77178"/>
            <a:ext cx="3810000" cy="1130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4AF6F5-D6F1-90B4-B96F-5C57C692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18" y="4436076"/>
            <a:ext cx="5488882" cy="242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D423-80B4-C795-A446-74A3EF39C2DB}"/>
              </a:ext>
            </a:extLst>
          </p:cNvPr>
          <p:cNvSpPr txBox="1"/>
          <p:nvPr/>
        </p:nvSpPr>
        <p:spPr>
          <a:xfrm>
            <a:off x="6731344" y="1350970"/>
            <a:ext cx="5460656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logging, sentry_sdk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 </a:t>
            </a: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event_level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7EBE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"https://exampleKey@o0.ingest.sentry.io/0"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09B-FDE8-81B9-C95D-1DC72504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076"/>
            <a:ext cx="10515600" cy="107852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Осмысленность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347FE-54C6-7829-2FBF-C6001476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85"/>
            <a:ext cx="10515600" cy="5205046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Описание события в логе должно давать тому, кто его читает, осмысленную полезную информацию, без необходимости точно знать контекст или понимать некий тайный язык.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initiate</a:t>
            </a:r>
            <a:br>
              <a:rPr lang="ru-RU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Transaction failed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Такие сообщения могут казаться понятными в момент их написания, но через некоторое время даже автор не вспомнит, что они значат.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'johndoe' successfully logged in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reverted due to lost connection to DB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Эти сообщения сразу дают какое-то понимание ситуации, в грамматике человеческого языка и понятной терминологии. Для понимания их общей сути не нужно знать, в какой ситуации и в каком месте кода они были залогированы.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32090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4605A-B940-F1E0-7B9D-40ED210C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112370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Самодостаточность / независимость записей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558C-BEB8-F200-9762-AC83B948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76"/>
            <a:ext cx="10515600" cy="4828197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Понимание сообщения не должно основываться на тексте предыдущего сообщения. Например, эти сообщения: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 Checking password hash for 'johndoe'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 Hashes don't match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Operation failed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выглядят осмысленно, когда идут друг за другом. Но на практике это не обязательно будет так: в многопоточном приложении между ними могут оказаться сообщения из других потоков, или разные уровни логирования окажутся разнесены по разным файлам или вообще отключены. В итоге понять, какая же операция не смогла выполниться, будет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4915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39B4-FACD-82FA-ADDC-9DC3033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5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>
                <a:latin typeface="+mn-lt"/>
              </a:rPr>
              <a:t>Записи на английском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F2E8D-B0E9-E554-C74F-07C7FF5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92"/>
            <a:ext cx="10515600" cy="4769581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не знаете английский — выучите. </a:t>
            </a:r>
            <a:r>
              <a:rPr lang="en" sz="2000" dirty="0"/>
              <a:t>As simple as that.</a:t>
            </a:r>
            <a:br>
              <a:rPr lang="en" sz="2000" dirty="0"/>
            </a:br>
            <a:r>
              <a:rPr lang="ru-RU" sz="2000" dirty="0"/>
              <a:t>Это позволит вам избежать любых проблем с кодировками (так как вы будете использовать только </a:t>
            </a:r>
            <a:r>
              <a:rPr lang="en" sz="2000" dirty="0"/>
              <a:t>ASCII-</a:t>
            </a:r>
            <a:r>
              <a:rPr lang="ru-RU" sz="2000" dirty="0"/>
              <a:t>символы) или лишних хлопот, если ваш проект вдруг станет международным.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Из этого правила есть одно разумное исключение — если ваши логи предназначены не для технических специалистов, а для конечного пользователя. Тогда они должны локализовываться так же, как и остальной интерфейс приложения.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При этом нужно понимать, что сообщение: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 DB OK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не является примером английского языка, в отличие от: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to database successfully established</a:t>
            </a:r>
          </a:p>
        </p:txBody>
      </p:sp>
    </p:spTree>
    <p:extLst>
      <p:ext uri="{BB962C8B-B14F-4D97-AF65-F5344CB8AC3E}">
        <p14:creationId xmlns:p14="http://schemas.microsoft.com/office/powerpoint/2010/main" val="18647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091F-B1F7-963F-CB69-8511555E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982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Метка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37E79-E11E-B8D3-1B6E-7AD52C5E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508"/>
            <a:ext cx="10515600" cy="4863366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Важно знать не только что событие произошло, но и когда это случилось. Исключением могут быть разве что временные сообщения для сиюминутной отладки запускаемого вручную скрипта.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Рекомендуется использовать стандартный формат, соответствующий </a:t>
            </a:r>
            <a:r>
              <a:rPr lang="en" sz="2000" dirty="0"/>
              <a:t>ISO8601: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2022-10-02 11:41:42,612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Он привычен, легко читается и парсится, корректно сортируется (так как все величины расположены в порядке убывания размерности).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Точность до миллисекунд — хорошая отправная точка, но нужно ориентироваться на конкретный случай. Секунд, как правило, недостаточно даже для простых приложений, а для сервиса с нагрузкой 10 000 запросов в секунду понадобятся микросекунды, иначе вы не сможете достоверно определить последовательность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8557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0CB26-5123-B434-A69C-C681A5B4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1990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A9A0B-DE44-9F52-27EC-041C062B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07438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3200" dirty="0"/>
              <a:t>Как правило, запись в логе должна содержать и другую информацию о контексте, в котором произошло логируемое событие. Какую именно — зависит от приложения, пишущего в лог, и от конкретного события.</a:t>
            </a: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3200" dirty="0"/>
              <a:t>Например</a:t>
            </a:r>
            <a:r>
              <a:rPr lang="en-US" sz="3200" dirty="0"/>
              <a:t>: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sz="3200" dirty="0"/>
              <a:t>в лог обращений к веб-сервису полезно добавить I</a:t>
            </a:r>
            <a:r>
              <a:rPr lang="en-US" sz="3200" dirty="0"/>
              <a:t>P</a:t>
            </a:r>
            <a:r>
              <a:rPr lang="en" sz="3200" dirty="0"/>
              <a:t>-</a:t>
            </a:r>
            <a:r>
              <a:rPr lang="ru-RU" sz="3200" dirty="0"/>
              <a:t>адрес, с которого пришёл запрос,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sz="3200" dirty="0"/>
              <a:t>в лог ошибок веб-краулера </a:t>
            </a:r>
            <a:r>
              <a:rPr lang="en-US" sz="3200" dirty="0"/>
              <a:t>— </a:t>
            </a:r>
            <a:r>
              <a:rPr lang="ru-RU" sz="3200" dirty="0"/>
              <a:t>хост, к которому происходило обращение</a:t>
            </a:r>
            <a:r>
              <a:rPr lang="en-US" sz="3200" dirty="0"/>
              <a:t> </a:t>
            </a:r>
            <a:r>
              <a:rPr lang="ru-RU" sz="3200" dirty="0"/>
              <a:t>и </a:t>
            </a:r>
            <a:r>
              <a:rPr lang="en" sz="3200" dirty="0"/>
              <a:t>HTTP-</a:t>
            </a:r>
            <a:r>
              <a:rPr lang="ru-RU" sz="3200" dirty="0"/>
              <a:t>код ответа,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sz="3200" dirty="0"/>
              <a:t>в лог финансовых транзакций — </a:t>
            </a:r>
            <a:r>
              <a:rPr lang="en" sz="3200" dirty="0"/>
              <a:t>id </a:t>
            </a:r>
            <a:r>
              <a:rPr lang="ru-RU" sz="3200" dirty="0"/>
              <a:t>транзакции, счета получателя и отправителя.</a:t>
            </a:r>
            <a:endParaRPr lang="en-US" sz="32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2023-09-14 14:22:45,329 172.0.0.1 GET /sitemap.xml 200</a:t>
            </a:r>
            <a:b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2023-03-10 16:59:23,556 Request to https://boogle.com failed with 403</a:t>
            </a:r>
            <a:b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00:19:18,831 Transaction 309841 successful: $ 100500 transferred from 940384 to 473923 </a:t>
            </a:r>
          </a:p>
        </p:txBody>
      </p:sp>
    </p:spTree>
    <p:extLst>
      <p:ext uri="{BB962C8B-B14F-4D97-AF65-F5344CB8AC3E}">
        <p14:creationId xmlns:p14="http://schemas.microsoft.com/office/powerpoint/2010/main" val="580076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6756</Words>
  <Application>Microsoft Macintosh PowerPoint</Application>
  <PresentationFormat>Широкоэкранный</PresentationFormat>
  <Paragraphs>406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Andale Mono</vt:lpstr>
      <vt:lpstr>Arial</vt:lpstr>
      <vt:lpstr>Calibri</vt:lpstr>
      <vt:lpstr>Calibri Light</vt:lpstr>
      <vt:lpstr>Consolas</vt:lpstr>
      <vt:lpstr>Lato</vt:lpstr>
      <vt:lpstr>Тема Office</vt:lpstr>
      <vt:lpstr> Logging Логирование</vt:lpstr>
      <vt:lpstr>Что такое логирование ("журналирование")?</vt:lpstr>
      <vt:lpstr>Куда писать логи?</vt:lpstr>
      <vt:lpstr>Что писать в логи?</vt:lpstr>
      <vt:lpstr>Содержимое записи в логе: Осмысленность</vt:lpstr>
      <vt:lpstr>Содержимое записи в логе: Самодостаточность / независимость записей</vt:lpstr>
      <vt:lpstr>Содержимое записи в логе: Записи на английском</vt:lpstr>
      <vt:lpstr>Содержимое записи в логе: Метка времени</vt:lpstr>
      <vt:lpstr>Содержимое записи в логе: Контекст</vt:lpstr>
      <vt:lpstr>Содержимое записи в логе: Контекст</vt:lpstr>
      <vt:lpstr>Содержимое записи в логе: Читаемость</vt:lpstr>
      <vt:lpstr>Содержимое записи в логе: Читаемость</vt:lpstr>
      <vt:lpstr>Содержимое записи в логе: Безопасность</vt:lpstr>
      <vt:lpstr>Когда, как и что логировать? Уровни логирования</vt:lpstr>
      <vt:lpstr>Уровни логирования</vt:lpstr>
      <vt:lpstr>Точки логирования</vt:lpstr>
      <vt:lpstr>Инструменты логирования: Готовые инструменты</vt:lpstr>
      <vt:lpstr>Инфраструктура логирования</vt:lpstr>
      <vt:lpstr>Ротация и бэкапирование логов</vt:lpstr>
      <vt:lpstr>Ротация и бэкапирование: logrotate</vt:lpstr>
      <vt:lpstr>Логирование в Python / Библиотека logging</vt:lpstr>
      <vt:lpstr>Логирование в файл</vt:lpstr>
      <vt:lpstr>Форматирование</vt:lpstr>
      <vt:lpstr>Структура библиотеки logging</vt:lpstr>
      <vt:lpstr>Логгеры (loggers)</vt:lpstr>
      <vt:lpstr>Логгеры (loggers)</vt:lpstr>
      <vt:lpstr>Обработчики (handlers)</vt:lpstr>
      <vt:lpstr>Форматтеры (formatters)</vt:lpstr>
      <vt:lpstr>Пример использования компонентов</vt:lpstr>
      <vt:lpstr>Конфигурирование</vt:lpstr>
      <vt:lpstr>logging.conf</vt:lpstr>
      <vt:lpstr>logging.config.dictConfig</vt:lpstr>
      <vt:lpstr>Пример JSON-конфига логирования в многоклассовом приложении</vt:lpstr>
      <vt:lpstr>Код с использованием dictConfig </vt:lpstr>
      <vt:lpstr>Результат работы программы</vt:lpstr>
      <vt:lpstr>Пояснения к программе</vt:lpstr>
      <vt:lpstr>Полезные ссылки</vt:lpstr>
      <vt:lpstr>«Авторский рецепт» логов</vt:lpstr>
      <vt:lpstr>Хранение логов в БД</vt:lpstr>
      <vt:lpstr>Специализированные инструменты: ELK</vt:lpstr>
      <vt:lpstr>Graylog</vt:lpstr>
      <vt:lpstr>Sentry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12</cp:revision>
  <dcterms:created xsi:type="dcterms:W3CDTF">2023-08-25T13:10:39Z</dcterms:created>
  <dcterms:modified xsi:type="dcterms:W3CDTF">2023-08-27T16:11:10Z</dcterms:modified>
</cp:coreProperties>
</file>