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7" r:id="rId2"/>
    <p:sldId id="279" r:id="rId3"/>
    <p:sldId id="262" r:id="rId4"/>
    <p:sldId id="281" r:id="rId5"/>
    <p:sldId id="267" r:id="rId6"/>
    <p:sldId id="268" r:id="rId7"/>
    <p:sldId id="282" r:id="rId8"/>
    <p:sldId id="283" r:id="rId9"/>
    <p:sldId id="270" r:id="rId10"/>
    <p:sldId id="271" r:id="rId11"/>
    <p:sldId id="272" r:id="rId12"/>
    <p:sldId id="273" r:id="rId13"/>
    <p:sldId id="274" r:id="rId14"/>
    <p:sldId id="275" r:id="rId15"/>
    <p:sldId id="280" r:id="rId16"/>
    <p:sldId id="284" r:id="rId17"/>
    <p:sldId id="278" r:id="rId18"/>
    <p:sldId id="256" r:id="rId19"/>
    <p:sldId id="293" r:id="rId20"/>
    <p:sldId id="294" r:id="rId21"/>
    <p:sldId id="295" r:id="rId22"/>
    <p:sldId id="297" r:id="rId23"/>
    <p:sldId id="300" r:id="rId24"/>
    <p:sldId id="276" r:id="rId25"/>
    <p:sldId id="298" r:id="rId26"/>
    <p:sldId id="296" r:id="rId27"/>
    <p:sldId id="285" r:id="rId28"/>
    <p:sldId id="286" r:id="rId29"/>
    <p:sldId id="301" r:id="rId30"/>
    <p:sldId id="302" r:id="rId31"/>
    <p:sldId id="303" r:id="rId32"/>
    <p:sldId id="304" r:id="rId33"/>
    <p:sldId id="306" r:id="rId34"/>
    <p:sldId id="308" r:id="rId35"/>
    <p:sldId id="309" r:id="rId36"/>
    <p:sldId id="311" r:id="rId37"/>
    <p:sldId id="310" r:id="rId38"/>
    <p:sldId id="277" r:id="rId39"/>
    <p:sldId id="292" r:id="rId40"/>
    <p:sldId id="287" r:id="rId41"/>
    <p:sldId id="288" r:id="rId42"/>
    <p:sldId id="289" r:id="rId43"/>
    <p:sldId id="290" r:id="rId44"/>
    <p:sldId id="291" r:id="rId45"/>
    <p:sldId id="299" r:id="rId46"/>
    <p:sldId id="312" r:id="rId47"/>
    <p:sldId id="313"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82199"/>
  </p:normalViewPr>
  <p:slideViewPr>
    <p:cSldViewPr snapToGrid="0">
      <p:cViewPr varScale="1">
        <p:scale>
          <a:sx n="108" d="100"/>
          <a:sy n="108" d="100"/>
        </p:scale>
        <p:origin x="8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ED936-F9E5-ED4F-8E72-804BFBB47EC5}" type="datetimeFigureOut">
              <a:rPr lang="ru-RU" smtClean="0"/>
              <a:t>12.12.2023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1F5A6-E866-5C45-B532-696CB50461F7}" type="slidenum">
              <a:rPr lang="ru-RU" smtClean="0"/>
              <a:t>‹#›</a:t>
            </a:fld>
            <a:endParaRPr lang="ru-RU"/>
          </a:p>
        </p:txBody>
      </p:sp>
    </p:spTree>
    <p:extLst>
      <p:ext uri="{BB962C8B-B14F-4D97-AF65-F5344CB8AC3E}">
        <p14:creationId xmlns:p14="http://schemas.microsoft.com/office/powerpoint/2010/main" val="390237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000000"/>
                </a:solidFill>
                <a:effectLst/>
                <a:latin typeface="-apple-system"/>
              </a:rPr>
              <a:t>Работа событийного цикла:</a:t>
            </a:r>
          </a:p>
          <a:p>
            <a:pPr algn="l">
              <a:buFont typeface="+mj-lt"/>
              <a:buAutoNum type="arabicPeriod"/>
            </a:pPr>
            <a:r>
              <a:rPr lang="ru-RU" b="1" i="0" dirty="0">
                <a:solidFill>
                  <a:srgbClr val="000000"/>
                </a:solidFill>
                <a:effectLst/>
                <a:latin typeface="-apple-system"/>
              </a:rPr>
              <a:t>Инициализация</a:t>
            </a:r>
            <a:r>
              <a:rPr lang="ru-RU" b="0" i="0" dirty="0">
                <a:solidFill>
                  <a:srgbClr val="000000"/>
                </a:solidFill>
                <a:effectLst/>
                <a:latin typeface="-apple-system"/>
              </a:rPr>
              <a:t>: событийный цикл запускается.</a:t>
            </a:r>
          </a:p>
          <a:p>
            <a:pPr algn="l">
              <a:buFont typeface="+mj-lt"/>
              <a:buAutoNum type="arabicPeriod"/>
            </a:pPr>
            <a:r>
              <a:rPr lang="ru-RU" b="1" i="0" dirty="0">
                <a:solidFill>
                  <a:srgbClr val="000000"/>
                </a:solidFill>
                <a:effectLst/>
                <a:latin typeface="-apple-system"/>
              </a:rPr>
              <a:t>Получение события</a:t>
            </a:r>
            <a:r>
              <a:rPr lang="ru-RU" b="0" i="0" dirty="0">
                <a:solidFill>
                  <a:srgbClr val="000000"/>
                </a:solidFill>
                <a:effectLst/>
                <a:latin typeface="-apple-system"/>
              </a:rPr>
              <a:t>: цикл извлекает следующее событие из очереди событий.</a:t>
            </a:r>
          </a:p>
          <a:p>
            <a:pPr algn="l">
              <a:buFont typeface="+mj-lt"/>
              <a:buAutoNum type="arabicPeriod"/>
            </a:pPr>
            <a:r>
              <a:rPr lang="ru-RU" b="1" i="0" dirty="0">
                <a:solidFill>
                  <a:srgbClr val="000000"/>
                </a:solidFill>
                <a:effectLst/>
                <a:latin typeface="-apple-system"/>
              </a:rPr>
              <a:t>Диспетчеризация события</a:t>
            </a:r>
            <a:r>
              <a:rPr lang="ru-RU" b="0" i="0" dirty="0">
                <a:solidFill>
                  <a:srgbClr val="000000"/>
                </a:solidFill>
                <a:effectLst/>
                <a:latin typeface="-apple-system"/>
              </a:rPr>
              <a:t>: событийный цикл определяет, какая задача или обработчик должен быть вызван на основе события.</a:t>
            </a:r>
          </a:p>
          <a:p>
            <a:pPr algn="l">
              <a:buFont typeface="+mj-lt"/>
              <a:buAutoNum type="arabicPeriod"/>
            </a:pPr>
            <a:r>
              <a:rPr lang="ru-RU" b="1" i="0" dirty="0">
                <a:solidFill>
                  <a:srgbClr val="000000"/>
                </a:solidFill>
                <a:effectLst/>
                <a:latin typeface="-apple-system"/>
              </a:rPr>
              <a:t>Выполнение задачи</a:t>
            </a:r>
            <a:r>
              <a:rPr lang="ru-RU" b="0" i="0" dirty="0">
                <a:solidFill>
                  <a:srgbClr val="000000"/>
                </a:solidFill>
                <a:effectLst/>
                <a:latin typeface="-apple-system"/>
              </a:rPr>
              <a:t>: задача выполняется. Затем контроль возвращается событийному циклу, пока задача ожидает завершения (например, ожидание ответа сервера).</a:t>
            </a:r>
          </a:p>
          <a:p>
            <a:pPr algn="l">
              <a:buFont typeface="+mj-lt"/>
              <a:buAutoNum type="arabicPeriod"/>
            </a:pPr>
            <a:r>
              <a:rPr lang="ru-RU" b="1" i="0" dirty="0">
                <a:solidFill>
                  <a:srgbClr val="000000"/>
                </a:solidFill>
                <a:effectLst/>
                <a:latin typeface="-apple-system"/>
              </a:rPr>
              <a:t>Обработка асинхронных результатов</a:t>
            </a:r>
            <a:r>
              <a:rPr lang="ru-RU" b="0" i="0" dirty="0">
                <a:solidFill>
                  <a:srgbClr val="000000"/>
                </a:solidFill>
                <a:effectLst/>
                <a:latin typeface="-apple-system"/>
              </a:rPr>
              <a:t>: когда асинхронная операция завершается, результат появляется в очереди событий, и когда доходит его очередь, событийный цикл вызывает соответствующий обработчик результата.</a:t>
            </a:r>
          </a:p>
          <a:p>
            <a:pPr algn="l">
              <a:buFont typeface="+mj-lt"/>
              <a:buAutoNum type="arabicPeriod"/>
            </a:pPr>
            <a:r>
              <a:rPr lang="ru-RU" b="1" i="0" dirty="0">
                <a:solidFill>
                  <a:srgbClr val="000000"/>
                </a:solidFill>
                <a:effectLst/>
                <a:latin typeface="-apple-system"/>
              </a:rPr>
              <a:t>Повторение</a:t>
            </a:r>
            <a:r>
              <a:rPr lang="ru-RU" b="0" i="0" dirty="0">
                <a:solidFill>
                  <a:srgbClr val="000000"/>
                </a:solidFill>
                <a:effectLst/>
                <a:latin typeface="-apple-system"/>
              </a:rPr>
              <a:t>: событийный цикл возвращается к шагу 2, продолжая обработку событий до тех пор, пока не будет прекращен или не закончится очередь событий.</a:t>
            </a:r>
          </a:p>
        </p:txBody>
      </p:sp>
      <p:sp>
        <p:nvSpPr>
          <p:cNvPr id="4" name="Номер слайда 3"/>
          <p:cNvSpPr>
            <a:spLocks noGrp="1"/>
          </p:cNvSpPr>
          <p:nvPr>
            <p:ph type="sldNum" sz="quarter" idx="5"/>
          </p:nvPr>
        </p:nvSpPr>
        <p:spPr/>
        <p:txBody>
          <a:bodyPr/>
          <a:lstStyle/>
          <a:p>
            <a:fld id="{39C1F5A6-E866-5C45-B532-696CB50461F7}" type="slidenum">
              <a:rPr lang="ru-RU" smtClean="0"/>
              <a:t>22</a:t>
            </a:fld>
            <a:endParaRPr lang="ru-RU"/>
          </a:p>
        </p:txBody>
      </p:sp>
    </p:spTree>
    <p:extLst>
      <p:ext uri="{BB962C8B-B14F-4D97-AF65-F5344CB8AC3E}">
        <p14:creationId xmlns:p14="http://schemas.microsoft.com/office/powerpoint/2010/main" val="1826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24</a:t>
            </a:fld>
            <a:endParaRPr lang="ru-RU"/>
          </a:p>
        </p:txBody>
      </p:sp>
    </p:spTree>
    <p:extLst>
      <p:ext uri="{BB962C8B-B14F-4D97-AF65-F5344CB8AC3E}">
        <p14:creationId xmlns:p14="http://schemas.microsoft.com/office/powerpoint/2010/main" val="376201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25</a:t>
            </a:fld>
            <a:endParaRPr lang="ru-RU"/>
          </a:p>
        </p:txBody>
      </p:sp>
    </p:spTree>
    <p:extLst>
      <p:ext uri="{BB962C8B-B14F-4D97-AF65-F5344CB8AC3E}">
        <p14:creationId xmlns:p14="http://schemas.microsoft.com/office/powerpoint/2010/main" val="411869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26</a:t>
            </a:fld>
            <a:endParaRPr lang="ru-RU"/>
          </a:p>
        </p:txBody>
      </p:sp>
    </p:spTree>
    <p:extLst>
      <p:ext uri="{BB962C8B-B14F-4D97-AF65-F5344CB8AC3E}">
        <p14:creationId xmlns:p14="http://schemas.microsoft.com/office/powerpoint/2010/main" val="107302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33</a:t>
            </a:fld>
            <a:endParaRPr lang="ru-RU"/>
          </a:p>
        </p:txBody>
      </p:sp>
    </p:spTree>
    <p:extLst>
      <p:ext uri="{BB962C8B-B14F-4D97-AF65-F5344CB8AC3E}">
        <p14:creationId xmlns:p14="http://schemas.microsoft.com/office/powerpoint/2010/main" val="70279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br>
              <a:rPr lang="en" b="1" dirty="0">
                <a:effectLst/>
              </a:rPr>
            </a:br>
            <a:r>
              <a:rPr lang="en" b="1" dirty="0">
                <a:effectLst/>
              </a:rPr>
              <a:t>fs</a:t>
            </a:r>
            <a:r>
              <a:rPr lang="en" dirty="0">
                <a:effectLst/>
              </a:rPr>
              <a:t>: </a:t>
            </a:r>
            <a:r>
              <a:rPr lang="ru-RU" dirty="0">
                <a:effectLst/>
              </a:rPr>
              <a:t>Первый и единственный обязательный аргумент — это перечисляемый объект </a:t>
            </a:r>
            <a:r>
              <a:rPr lang="en" dirty="0">
                <a:effectLst/>
              </a:rPr>
              <a:t>Future </a:t>
            </a:r>
            <a:r>
              <a:rPr lang="ru-RU" dirty="0">
                <a:effectLst/>
              </a:rPr>
              <a:t>или корутин, которые необходимо ожидать.</a:t>
            </a:r>
          </a:p>
          <a:p>
            <a:r>
              <a:rPr lang="en" b="1" dirty="0">
                <a:effectLst/>
              </a:rPr>
              <a:t>loop</a:t>
            </a:r>
            <a:r>
              <a:rPr lang="en" dirty="0">
                <a:effectLst/>
              </a:rPr>
              <a:t>: </a:t>
            </a:r>
            <a:r>
              <a:rPr lang="ru-RU" dirty="0">
                <a:effectLst/>
              </a:rPr>
              <a:t>Параметр, который использовался для явного указания цикла событий до </a:t>
            </a:r>
            <a:r>
              <a:rPr lang="en" dirty="0">
                <a:effectLst/>
              </a:rPr>
              <a:t>Python 3.10, </a:t>
            </a:r>
            <a:r>
              <a:rPr lang="ru-RU" dirty="0">
                <a:effectLst/>
              </a:rPr>
              <a:t>после чего его использование стало устаревшим.</a:t>
            </a:r>
          </a:p>
          <a:p>
            <a:r>
              <a:rPr lang="en" b="1" dirty="0">
                <a:effectLst/>
              </a:rPr>
              <a:t>timeout</a:t>
            </a:r>
            <a:r>
              <a:rPr lang="en" dirty="0">
                <a:effectLst/>
              </a:rPr>
              <a:t>: </a:t>
            </a:r>
            <a:r>
              <a:rPr lang="ru-RU" dirty="0">
                <a:effectLst/>
              </a:rPr>
              <a:t>Максимальное количество секунд ожидания. Если время вышло, функция завершается, возвращая те задачи, которые успели завершиться, и те, которые все еще ожидают выполнения.</a:t>
            </a:r>
          </a:p>
          <a:p>
            <a:r>
              <a:rPr lang="en" b="1" dirty="0" err="1">
                <a:effectLst/>
              </a:rPr>
              <a:t>return_when</a:t>
            </a:r>
            <a:r>
              <a:rPr lang="en" dirty="0">
                <a:effectLst/>
              </a:rPr>
              <a:t>: </a:t>
            </a:r>
            <a:r>
              <a:rPr lang="ru-RU" dirty="0">
                <a:effectLst/>
              </a:rPr>
              <a:t>Указывает, когда функция должна возвращать управление. Может принимать следующие значения:</a:t>
            </a:r>
          </a:p>
          <a:p>
            <a:pPr>
              <a:buFont typeface="Arial" panose="020B0604020202020204" pitchFamily="34" charset="0"/>
              <a:buChar char="•"/>
            </a:pPr>
            <a:r>
              <a:rPr lang="en" dirty="0" err="1">
                <a:effectLst/>
              </a:rPr>
              <a:t>asyncio.FIRST_COMPLETED</a:t>
            </a:r>
            <a:r>
              <a:rPr lang="en" dirty="0">
                <a:effectLst/>
              </a:rPr>
              <a:t>: </a:t>
            </a:r>
            <a:r>
              <a:rPr lang="ru-RU" dirty="0">
                <a:effectLst/>
              </a:rPr>
              <a:t>Возвращается, когда первый </a:t>
            </a:r>
            <a:r>
              <a:rPr lang="en" dirty="0">
                <a:effectLst/>
              </a:rPr>
              <a:t>Future </a:t>
            </a:r>
            <a:r>
              <a:rPr lang="ru-RU" dirty="0">
                <a:effectLst/>
              </a:rPr>
              <a:t>или корутина завершается или отменяется.</a:t>
            </a:r>
          </a:p>
          <a:p>
            <a:pPr>
              <a:buFont typeface="Arial" panose="020B0604020202020204" pitchFamily="34" charset="0"/>
              <a:buChar char="•"/>
            </a:pPr>
            <a:r>
              <a:rPr lang="en" dirty="0" err="1">
                <a:effectLst/>
              </a:rPr>
              <a:t>asyncio.FIRST_EXCEPTION</a:t>
            </a:r>
            <a:r>
              <a:rPr lang="en" dirty="0">
                <a:effectLst/>
              </a:rPr>
              <a:t>: </a:t>
            </a:r>
            <a:r>
              <a:rPr lang="ru-RU" dirty="0">
                <a:effectLst/>
              </a:rPr>
              <a:t>Возвращается, когда первый </a:t>
            </a:r>
            <a:r>
              <a:rPr lang="en" dirty="0">
                <a:effectLst/>
              </a:rPr>
              <a:t>Future </a:t>
            </a:r>
            <a:r>
              <a:rPr lang="ru-RU" dirty="0">
                <a:effectLst/>
              </a:rPr>
              <a:t>или корутина завершается с исключением; если исключений нет, ведет себя как </a:t>
            </a:r>
            <a:r>
              <a:rPr lang="en" dirty="0">
                <a:effectLst/>
              </a:rPr>
              <a:t>FIRST_COMPLETED.</a:t>
            </a:r>
          </a:p>
          <a:p>
            <a:pPr>
              <a:buFont typeface="Arial" panose="020B0604020202020204" pitchFamily="34" charset="0"/>
              <a:buChar char="•"/>
            </a:pPr>
            <a:r>
              <a:rPr lang="en" dirty="0" err="1">
                <a:effectLst/>
              </a:rPr>
              <a:t>asyncio.ALL_COMPLETED</a:t>
            </a:r>
            <a:r>
              <a:rPr lang="en" dirty="0">
                <a:effectLst/>
              </a:rPr>
              <a:t>: </a:t>
            </a:r>
            <a:r>
              <a:rPr lang="ru-RU" dirty="0">
                <a:effectLst/>
              </a:rPr>
              <a:t>Возвращается, когда все </a:t>
            </a:r>
            <a:r>
              <a:rPr lang="en" dirty="0">
                <a:effectLst/>
              </a:rPr>
              <a:t>Future </a:t>
            </a:r>
            <a:r>
              <a:rPr lang="ru-RU" dirty="0">
                <a:effectLst/>
              </a:rPr>
              <a:t>или корутины завершены или отменены.</a:t>
            </a:r>
          </a:p>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35</a:t>
            </a:fld>
            <a:endParaRPr lang="ru-RU"/>
          </a:p>
        </p:txBody>
      </p:sp>
    </p:spTree>
    <p:extLst>
      <p:ext uri="{BB962C8B-B14F-4D97-AF65-F5344CB8AC3E}">
        <p14:creationId xmlns:p14="http://schemas.microsoft.com/office/powerpoint/2010/main" val="339096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9C1F5A6-E866-5C45-B532-696CB50461F7}" type="slidenum">
              <a:rPr lang="ru-RU" smtClean="0"/>
              <a:t>40</a:t>
            </a:fld>
            <a:endParaRPr lang="ru-RU"/>
          </a:p>
        </p:txBody>
      </p:sp>
    </p:spTree>
    <p:extLst>
      <p:ext uri="{BB962C8B-B14F-4D97-AF65-F5344CB8AC3E}">
        <p14:creationId xmlns:p14="http://schemas.microsoft.com/office/powerpoint/2010/main" val="420559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172E63-C063-B6AA-6DB5-96937FBFE2C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D4F0BED-5F8A-FD06-C5F0-1A69F9EEA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7F4522F-339C-25B2-1696-DF775D467EB3}"/>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5" name="Нижний колонтитул 4">
            <a:extLst>
              <a:ext uri="{FF2B5EF4-FFF2-40B4-BE49-F238E27FC236}">
                <a16:creationId xmlns:a16="http://schemas.microsoft.com/office/drawing/2014/main" id="{C26D7501-6152-060E-D9B2-0FBF2591F6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E4B86B3-614E-8E6E-54AA-FB071988059A}"/>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3235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32DBC0-09E4-E5E6-2BFD-4A08D4E0FEF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E9E44D3-70FF-6370-9FBA-922F6010BD3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81734C5-9B55-ADD3-8010-E3E551DF4EF7}"/>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5" name="Нижний колонтитул 4">
            <a:extLst>
              <a:ext uri="{FF2B5EF4-FFF2-40B4-BE49-F238E27FC236}">
                <a16:creationId xmlns:a16="http://schemas.microsoft.com/office/drawing/2014/main" id="{D5431843-1BAA-EA30-72D8-F7779C916C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480FA9-7D9E-9E29-08E6-6B53126F36DF}"/>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414641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3DBDA90-C46C-650F-BE26-8140116355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E0F3462-FA56-20A9-269B-0AB6DCE2E0C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32A8C3-4C9A-C58F-EE24-48F631A8BD34}"/>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5" name="Нижний колонтитул 4">
            <a:extLst>
              <a:ext uri="{FF2B5EF4-FFF2-40B4-BE49-F238E27FC236}">
                <a16:creationId xmlns:a16="http://schemas.microsoft.com/office/drawing/2014/main" id="{EE088529-D3A6-5D96-E70E-58FCE9CAF4A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935BD40-1DC4-95C3-7EA2-9DFDB1B0BA59}"/>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142931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1044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9678D7-0E04-C19A-4EA0-7EBBBE21F6D8}"/>
              </a:ext>
            </a:extLst>
          </p:cNvPr>
          <p:cNvSpPr>
            <a:spLocks noGrp="1"/>
          </p:cNvSpPr>
          <p:nvPr>
            <p:ph type="title"/>
          </p:nvPr>
        </p:nvSpPr>
        <p:spPr>
          <a:xfrm>
            <a:off x="838200" y="365126"/>
            <a:ext cx="10515600" cy="926962"/>
          </a:xfrm>
        </p:spPr>
        <p:txBody>
          <a:bodyPr/>
          <a:lstStyle/>
          <a:p>
            <a:r>
              <a:rPr lang="ru-RU" dirty="0"/>
              <a:t>Образец заголовка</a:t>
            </a:r>
          </a:p>
        </p:txBody>
      </p:sp>
      <p:sp>
        <p:nvSpPr>
          <p:cNvPr id="3" name="Объект 2">
            <a:extLst>
              <a:ext uri="{FF2B5EF4-FFF2-40B4-BE49-F238E27FC236}">
                <a16:creationId xmlns:a16="http://schemas.microsoft.com/office/drawing/2014/main" id="{F58A208A-951F-AFE9-AD7D-6B1BBE592DFF}"/>
              </a:ext>
            </a:extLst>
          </p:cNvPr>
          <p:cNvSpPr>
            <a:spLocks noGrp="1"/>
          </p:cNvSpPr>
          <p:nvPr>
            <p:ph idx="1"/>
          </p:nvPr>
        </p:nvSpPr>
        <p:spPr>
          <a:xfrm>
            <a:off x="838200" y="1470990"/>
            <a:ext cx="10515600" cy="515840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12047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4C89CA-0F91-D73D-FB57-FFE8DE6E2C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096B519-2BB4-D43C-D217-B4AC54A30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7D2F178-C387-A428-79C4-853D1D81B872}"/>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5" name="Нижний колонтитул 4">
            <a:extLst>
              <a:ext uri="{FF2B5EF4-FFF2-40B4-BE49-F238E27FC236}">
                <a16:creationId xmlns:a16="http://schemas.microsoft.com/office/drawing/2014/main" id="{A2A8659B-65F0-A787-7352-D9EFE750AE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7A6B79-F883-5A27-047C-9A271B7FA70B}"/>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343049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0242B-513D-F13C-DBF7-AB30204AFAA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F5887E-0A33-8701-982C-6271B6084CE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D8018AD-5C6B-C88B-0B1E-214E3C7354E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7B6A33A-5750-F5AD-A7CE-CD0EB73E3DCC}"/>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6" name="Нижний колонтитул 5">
            <a:extLst>
              <a:ext uri="{FF2B5EF4-FFF2-40B4-BE49-F238E27FC236}">
                <a16:creationId xmlns:a16="http://schemas.microsoft.com/office/drawing/2014/main" id="{1221A095-4514-53F0-23FB-28065DC0C4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C35E496-3AEB-6FD3-3088-A9E4DE496874}"/>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118680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7EC473-72CD-EE53-23CD-7C2FAA949D9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7B1A54F-B1AA-F690-DEB3-1F01B91BE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AADA46-006D-138E-4009-02F73DA81AE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BB27ED9-8C78-76ED-8110-6AD75291A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A85A63B-B056-18EA-7D09-C5E782E983D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A1DB8A6-6CFA-6ECA-D000-EB6834C12BD9}"/>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8" name="Нижний колонтитул 7">
            <a:extLst>
              <a:ext uri="{FF2B5EF4-FFF2-40B4-BE49-F238E27FC236}">
                <a16:creationId xmlns:a16="http://schemas.microsoft.com/office/drawing/2014/main" id="{DB118E25-7223-C805-910B-63E81D8A7A7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077842C-6793-098C-BDE5-8D3072CE0063}"/>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65557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AC7DF-3177-D5F0-FB56-8677E15CE3B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2A1B630-0708-4403-C524-B81402E1DF11}"/>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4" name="Нижний колонтитул 3">
            <a:extLst>
              <a:ext uri="{FF2B5EF4-FFF2-40B4-BE49-F238E27FC236}">
                <a16:creationId xmlns:a16="http://schemas.microsoft.com/office/drawing/2014/main" id="{1C024021-5B90-A048-3F39-071CF766C3A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7B6B2FF-65AE-14C3-B144-D94B5089387F}"/>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326945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A5B890D-3408-2B25-C354-A08644368EAB}"/>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3" name="Нижний колонтитул 2">
            <a:extLst>
              <a:ext uri="{FF2B5EF4-FFF2-40B4-BE49-F238E27FC236}">
                <a16:creationId xmlns:a16="http://schemas.microsoft.com/office/drawing/2014/main" id="{FE727C20-BF4E-001D-1A9F-81D842FDEC8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9D27BDA-AC83-FEC2-F4E8-BB789301ADB6}"/>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244528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5F658A-A209-EA42-DA03-B6C3991481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B0E8574-9846-90F5-E49C-6FA663E7E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DEFCDCB-EECE-4641-3493-7A0AA9AFE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D1FF7D3-FF75-B542-C1AC-E18C2734809D}"/>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6" name="Нижний колонтитул 5">
            <a:extLst>
              <a:ext uri="{FF2B5EF4-FFF2-40B4-BE49-F238E27FC236}">
                <a16:creationId xmlns:a16="http://schemas.microsoft.com/office/drawing/2014/main" id="{C5451730-4E9F-85DF-33E8-A291B2F950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D1DF87A-7924-D005-C8E5-15DC278770DC}"/>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120971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66CA20-379E-6149-F884-1F4055B547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A939751-CF39-760A-0015-97ED60336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D5FD622-5919-CF25-294C-B78B892BF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84E227-77A1-35D3-6F5F-C42691713042}"/>
              </a:ext>
            </a:extLst>
          </p:cNvPr>
          <p:cNvSpPr>
            <a:spLocks noGrp="1"/>
          </p:cNvSpPr>
          <p:nvPr>
            <p:ph type="dt" sz="half" idx="10"/>
          </p:nvPr>
        </p:nvSpPr>
        <p:spPr/>
        <p:txBody>
          <a:bodyPr/>
          <a:lstStyle/>
          <a:p>
            <a:fld id="{F652F2F7-8EDF-7047-A8DA-8F8A85B1C962}" type="datetimeFigureOut">
              <a:rPr lang="ru-RU" smtClean="0"/>
              <a:t>12.12.2023</a:t>
            </a:fld>
            <a:endParaRPr lang="ru-RU"/>
          </a:p>
        </p:txBody>
      </p:sp>
      <p:sp>
        <p:nvSpPr>
          <p:cNvPr id="6" name="Нижний колонтитул 5">
            <a:extLst>
              <a:ext uri="{FF2B5EF4-FFF2-40B4-BE49-F238E27FC236}">
                <a16:creationId xmlns:a16="http://schemas.microsoft.com/office/drawing/2014/main" id="{9FA10717-34AE-6932-7FC9-4765AF8B3F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C82F0D-1400-1F39-E9CF-62681C1E373C}"/>
              </a:ext>
            </a:extLst>
          </p:cNvPr>
          <p:cNvSpPr>
            <a:spLocks noGrp="1"/>
          </p:cNvSpPr>
          <p:nvPr>
            <p:ph type="sldNum" sz="quarter" idx="12"/>
          </p:nvPr>
        </p:nvSpPr>
        <p:spPr/>
        <p:txBody>
          <a:bodyPr/>
          <a:lstStyle/>
          <a:p>
            <a:fld id="{B0D295CD-AB5F-9F41-BBFC-EEA5FC19ADF0}" type="slidenum">
              <a:rPr lang="ru-RU" smtClean="0"/>
              <a:t>‹#›</a:t>
            </a:fld>
            <a:endParaRPr lang="ru-RU"/>
          </a:p>
        </p:txBody>
      </p:sp>
    </p:spTree>
    <p:extLst>
      <p:ext uri="{BB962C8B-B14F-4D97-AF65-F5344CB8AC3E}">
        <p14:creationId xmlns:p14="http://schemas.microsoft.com/office/powerpoint/2010/main" val="62518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4F674-C4DF-D036-0393-4D954C88B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4DF85F2-B4BD-9AB1-88C0-90ECCC972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CD2767-A663-EEF5-D6CA-6261AA2E3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2F2F7-8EDF-7047-A8DA-8F8A85B1C962}" type="datetimeFigureOut">
              <a:rPr lang="ru-RU" smtClean="0"/>
              <a:t>12.12.2023</a:t>
            </a:fld>
            <a:endParaRPr lang="ru-RU"/>
          </a:p>
        </p:txBody>
      </p:sp>
      <p:sp>
        <p:nvSpPr>
          <p:cNvPr id="5" name="Нижний колонтитул 4">
            <a:extLst>
              <a:ext uri="{FF2B5EF4-FFF2-40B4-BE49-F238E27FC236}">
                <a16:creationId xmlns:a16="http://schemas.microsoft.com/office/drawing/2014/main" id="{5EC7BBD3-88A1-D12C-F265-A793668D3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EA383A5-51D5-B638-97C5-ED0DC050E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295CD-AB5F-9F41-BBFC-EEA5FC19ADF0}" type="slidenum">
              <a:rPr lang="ru-RU" smtClean="0"/>
              <a:t>‹#›</a:t>
            </a:fld>
            <a:endParaRPr lang="ru-RU"/>
          </a:p>
        </p:txBody>
      </p:sp>
    </p:spTree>
    <p:extLst>
      <p:ext uri="{BB962C8B-B14F-4D97-AF65-F5344CB8AC3E}">
        <p14:creationId xmlns:p14="http://schemas.microsoft.com/office/powerpoint/2010/main" val="203620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BB7DB8-5367-9096-2D0D-10BACC7BB6FD}"/>
              </a:ext>
            </a:extLst>
          </p:cNvPr>
          <p:cNvSpPr>
            <a:spLocks noGrp="1"/>
          </p:cNvSpPr>
          <p:nvPr>
            <p:ph type="ctrTitle"/>
          </p:nvPr>
        </p:nvSpPr>
        <p:spPr>
          <a:xfrm>
            <a:off x="1524000" y="1473939"/>
            <a:ext cx="9144000" cy="1853461"/>
          </a:xfrm>
        </p:spPr>
        <p:txBody>
          <a:bodyPr>
            <a:normAutofit/>
          </a:bodyPr>
          <a:lstStyle/>
          <a:p>
            <a:r>
              <a:rPr lang="ru-RU" dirty="0">
                <a:solidFill>
                  <a:srgbClr val="7030A0"/>
                </a:solidFill>
              </a:rPr>
              <a:t>Асинхронное</a:t>
            </a:r>
            <a:br>
              <a:rPr lang="ru-RU" dirty="0">
                <a:solidFill>
                  <a:srgbClr val="7030A0"/>
                </a:solidFill>
              </a:rPr>
            </a:br>
            <a:r>
              <a:rPr lang="ru-RU" dirty="0">
                <a:solidFill>
                  <a:schemeClr val="accent5">
                    <a:lumMod val="50000"/>
                  </a:schemeClr>
                </a:solidFill>
              </a:rPr>
              <a:t>программирование</a:t>
            </a:r>
          </a:p>
        </p:txBody>
      </p:sp>
      <p:sp>
        <p:nvSpPr>
          <p:cNvPr id="3" name="Подзаголовок 2">
            <a:extLst>
              <a:ext uri="{FF2B5EF4-FFF2-40B4-BE49-F238E27FC236}">
                <a16:creationId xmlns:a16="http://schemas.microsoft.com/office/drawing/2014/main" id="{8F549EB9-9A7D-34B2-ED7F-C7616281B389}"/>
              </a:ext>
            </a:extLst>
          </p:cNvPr>
          <p:cNvSpPr>
            <a:spLocks noGrp="1"/>
          </p:cNvSpPr>
          <p:nvPr>
            <p:ph type="subTitle" idx="1"/>
          </p:nvPr>
        </p:nvSpPr>
        <p:spPr>
          <a:xfrm>
            <a:off x="968189" y="3251200"/>
            <a:ext cx="10448363" cy="985519"/>
          </a:xfrm>
        </p:spPr>
        <p:txBody>
          <a:bodyPr>
            <a:normAutofit fontScale="92500"/>
          </a:bodyPr>
          <a:lstStyle/>
          <a:p>
            <a:r>
              <a:rPr lang="ru-RU" sz="3000" dirty="0"/>
              <a:t>на примере </a:t>
            </a:r>
            <a:r>
              <a:rPr lang="en-US" sz="3000" dirty="0"/>
              <a:t>Python</a:t>
            </a:r>
            <a:endParaRPr lang="ru-RU" sz="3000" dirty="0"/>
          </a:p>
          <a:p>
            <a:r>
              <a:rPr lang="en-US" dirty="0"/>
              <a:t>asyncio / async / await / </a:t>
            </a:r>
            <a:r>
              <a:rPr lang="ru-RU" dirty="0"/>
              <a:t>корутины / кооперативная многозадачность / </a:t>
            </a:r>
            <a:r>
              <a:rPr lang="en-US" dirty="0"/>
              <a:t>event loop</a:t>
            </a:r>
            <a:endParaRPr lang="ru-RU" dirty="0"/>
          </a:p>
        </p:txBody>
      </p:sp>
      <p:pic>
        <p:nvPicPr>
          <p:cNvPr id="4" name="Рисунок 3">
            <a:extLst>
              <a:ext uri="{FF2B5EF4-FFF2-40B4-BE49-F238E27FC236}">
                <a16:creationId xmlns:a16="http://schemas.microsoft.com/office/drawing/2014/main" id="{92874852-593E-EBFB-E226-B6450E7DB7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0C0C8EC9-EC3A-B5BF-DEB4-F1F4C266AD2C}"/>
              </a:ext>
            </a:extLst>
          </p:cNvPr>
          <p:cNvSpPr txBox="1"/>
          <p:nvPr/>
        </p:nvSpPr>
        <p:spPr>
          <a:xfrm>
            <a:off x="8070573" y="311459"/>
            <a:ext cx="3615247" cy="707886"/>
          </a:xfrm>
          <a:prstGeom prst="rect">
            <a:avLst/>
          </a:prstGeom>
          <a:noFill/>
        </p:spPr>
        <p:txBody>
          <a:bodyPr wrap="square" rtlCol="0">
            <a:spAutoFit/>
          </a:bodyPr>
          <a:lstStyle/>
          <a:p>
            <a:r>
              <a:rPr lang="ru-RU" sz="2000" dirty="0">
                <a:solidFill>
                  <a:schemeClr val="accent5">
                    <a:lumMod val="50000"/>
                  </a:schemeClr>
                </a:solidFill>
              </a:rPr>
              <a:t>Курс «Технологии и методы программирования»</a:t>
            </a:r>
          </a:p>
        </p:txBody>
      </p:sp>
      <p:pic>
        <p:nvPicPr>
          <p:cNvPr id="8" name="Рисунок 7">
            <a:extLst>
              <a:ext uri="{FF2B5EF4-FFF2-40B4-BE49-F238E27FC236}">
                <a16:creationId xmlns:a16="http://schemas.microsoft.com/office/drawing/2014/main" id="{F40449DD-9A1D-10B9-0AF4-9FF7DCE735C7}"/>
              </a:ext>
            </a:extLst>
          </p:cNvPr>
          <p:cNvPicPr>
            <a:picLocks noChangeAspect="1"/>
          </p:cNvPicPr>
          <p:nvPr/>
        </p:nvPicPr>
        <p:blipFill>
          <a:blip r:embed="rId4"/>
          <a:stretch>
            <a:fillRect/>
          </a:stretch>
        </p:blipFill>
        <p:spPr>
          <a:xfrm>
            <a:off x="0" y="4289481"/>
            <a:ext cx="5709920" cy="2568519"/>
          </a:xfrm>
          <a:prstGeom prst="rect">
            <a:avLst/>
          </a:prstGeom>
        </p:spPr>
      </p:pic>
      <p:sp>
        <p:nvSpPr>
          <p:cNvPr id="9" name="TextBox 8">
            <a:extLst>
              <a:ext uri="{FF2B5EF4-FFF2-40B4-BE49-F238E27FC236}">
                <a16:creationId xmlns:a16="http://schemas.microsoft.com/office/drawing/2014/main" id="{51522C37-E09B-1856-B0E7-4D2D4798C143}"/>
              </a:ext>
            </a:extLst>
          </p:cNvPr>
          <p:cNvSpPr txBox="1"/>
          <p:nvPr/>
        </p:nvSpPr>
        <p:spPr>
          <a:xfrm>
            <a:off x="6797040" y="6207760"/>
            <a:ext cx="3251200" cy="369332"/>
          </a:xfrm>
          <a:prstGeom prst="rect">
            <a:avLst/>
          </a:prstGeom>
          <a:noFill/>
        </p:spPr>
        <p:txBody>
          <a:bodyPr wrap="square" rtlCol="0">
            <a:spAutoFit/>
          </a:bodyPr>
          <a:lstStyle/>
          <a:p>
            <a:r>
              <a:rPr lang="en-US" dirty="0"/>
              <a:t>© </a:t>
            </a:r>
            <a:r>
              <a:rPr lang="ru-RU" dirty="0"/>
              <a:t>Валерий Студенников</a:t>
            </a:r>
          </a:p>
        </p:txBody>
      </p:sp>
    </p:spTree>
    <p:extLst>
      <p:ext uri="{BB962C8B-B14F-4D97-AF65-F5344CB8AC3E}">
        <p14:creationId xmlns:p14="http://schemas.microsoft.com/office/powerpoint/2010/main" val="240712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563719-1B46-1196-A5F3-D3651A4039CD}"/>
              </a:ext>
            </a:extLst>
          </p:cNvPr>
          <p:cNvSpPr>
            <a:spLocks noGrp="1"/>
          </p:cNvSpPr>
          <p:nvPr>
            <p:ph type="title"/>
          </p:nvPr>
        </p:nvSpPr>
        <p:spPr>
          <a:xfrm>
            <a:off x="838200" y="69292"/>
            <a:ext cx="10515600" cy="926962"/>
          </a:xfrm>
        </p:spPr>
        <p:txBody>
          <a:bodyPr/>
          <a:lstStyle/>
          <a:p>
            <a:r>
              <a:rPr lang="ru-RU" dirty="0"/>
              <a:t>Многопоточность — </a:t>
            </a:r>
            <a:r>
              <a:rPr lang="ru-RU" dirty="0">
                <a:solidFill>
                  <a:srgbClr val="C00000"/>
                </a:solidFill>
              </a:rPr>
              <a:t>минусы</a:t>
            </a:r>
            <a:r>
              <a:rPr lang="ru-RU" dirty="0"/>
              <a:t> (в </a:t>
            </a:r>
            <a:r>
              <a:rPr lang="en-US" dirty="0"/>
              <a:t>Python</a:t>
            </a:r>
            <a:r>
              <a:rPr lang="ru-RU" dirty="0"/>
              <a:t>)</a:t>
            </a:r>
          </a:p>
        </p:txBody>
      </p:sp>
      <p:sp>
        <p:nvSpPr>
          <p:cNvPr id="3" name="Объект 2">
            <a:extLst>
              <a:ext uri="{FF2B5EF4-FFF2-40B4-BE49-F238E27FC236}">
                <a16:creationId xmlns:a16="http://schemas.microsoft.com/office/drawing/2014/main" id="{7D7A0D66-BD27-7BE7-32C0-CD18B5CCBFCA}"/>
              </a:ext>
            </a:extLst>
          </p:cNvPr>
          <p:cNvSpPr>
            <a:spLocks noGrp="1"/>
          </p:cNvSpPr>
          <p:nvPr>
            <p:ph idx="1"/>
          </p:nvPr>
        </p:nvSpPr>
        <p:spPr>
          <a:xfrm>
            <a:off x="838200" y="1036595"/>
            <a:ext cx="10515600" cy="5565912"/>
          </a:xfrm>
        </p:spPr>
        <p:txBody>
          <a:bodyPr>
            <a:noAutofit/>
          </a:bodyPr>
          <a:lstStyle/>
          <a:p>
            <a:pPr marL="355600" indent="-342900">
              <a:lnSpc>
                <a:spcPct val="100000"/>
              </a:lnSpc>
              <a:spcBef>
                <a:spcPts val="869"/>
              </a:spcBef>
              <a:buChar char="•"/>
              <a:tabLst>
                <a:tab pos="355600" algn="l"/>
              </a:tabLst>
            </a:pPr>
            <a:r>
              <a:rPr lang="ru-RU" sz="2400" dirty="0"/>
              <a:t>В </a:t>
            </a:r>
            <a:r>
              <a:rPr lang="en-US" sz="2400" dirty="0"/>
              <a:t>Python — </a:t>
            </a:r>
            <a:r>
              <a:rPr lang="en" sz="2400" dirty="0"/>
              <a:t>GIL</a:t>
            </a:r>
            <a:r>
              <a:rPr lang="ru-RU" sz="2400" dirty="0"/>
              <a:t> (</a:t>
            </a:r>
            <a:r>
              <a:rPr lang="en-US" sz="2400" dirty="0"/>
              <a:t>Global Interpreter Lock</a:t>
            </a:r>
            <a:r>
              <a:rPr lang="ru-RU" sz="2400" dirty="0"/>
              <a:t>)</a:t>
            </a:r>
          </a:p>
          <a:p>
            <a:pPr marL="812800" lvl="1" indent="-342900">
              <a:lnSpc>
                <a:spcPct val="100000"/>
              </a:lnSpc>
              <a:spcBef>
                <a:spcPts val="400"/>
              </a:spcBef>
              <a:tabLst>
                <a:tab pos="355600" algn="l"/>
              </a:tabLst>
            </a:pPr>
            <a:r>
              <a:rPr lang="ru-RU" sz="2000" dirty="0"/>
              <a:t>Только один поток в любой момент времени может выполняться</a:t>
            </a:r>
          </a:p>
          <a:p>
            <a:pPr marL="812800" lvl="1" indent="-342900">
              <a:lnSpc>
                <a:spcPct val="100000"/>
              </a:lnSpc>
              <a:spcBef>
                <a:spcPts val="400"/>
              </a:spcBef>
              <a:tabLst>
                <a:tab pos="355600" algn="l"/>
              </a:tabLst>
            </a:pPr>
            <a:r>
              <a:rPr lang="ru-RU" sz="2000" dirty="0"/>
              <a:t>Реально многопоточным может быть только скомпилированный код, используемый различными </a:t>
            </a:r>
            <a:r>
              <a:rPr lang="en-US" sz="2000" dirty="0"/>
              <a:t>python-</a:t>
            </a:r>
            <a:r>
              <a:rPr lang="ru-RU" sz="2000" dirty="0"/>
              <a:t>модулями</a:t>
            </a:r>
            <a:r>
              <a:rPr lang="en-US" sz="2000" dirty="0"/>
              <a:t> (</a:t>
            </a:r>
            <a:r>
              <a:rPr lang="ru-RU" sz="2000" dirty="0"/>
              <a:t>через </a:t>
            </a:r>
            <a:r>
              <a:rPr lang="en" sz="2000" dirty="0"/>
              <a:t>C-API</a:t>
            </a:r>
            <a:r>
              <a:rPr lang="en-US" sz="2000" dirty="0"/>
              <a:t>)</a:t>
            </a:r>
          </a:p>
          <a:p>
            <a:pPr marL="812800" lvl="1" indent="-342900">
              <a:lnSpc>
                <a:spcPct val="100000"/>
              </a:lnSpc>
              <a:spcBef>
                <a:spcPts val="400"/>
              </a:spcBef>
              <a:tabLst>
                <a:tab pos="355600" algn="l"/>
              </a:tabLst>
            </a:pPr>
            <a:r>
              <a:rPr lang="ru-RU" sz="2000" dirty="0"/>
              <a:t>Есть также</a:t>
            </a:r>
            <a:r>
              <a:rPr lang="en-US" sz="2000" dirty="0"/>
              <a:t>, </a:t>
            </a:r>
            <a:r>
              <a:rPr lang="ru-RU" sz="2000" dirty="0"/>
              <a:t>например, в </a:t>
            </a:r>
            <a:r>
              <a:rPr lang="en-US" sz="2000" dirty="0"/>
              <a:t>Ruby</a:t>
            </a:r>
            <a:r>
              <a:rPr lang="ru-RU" sz="2000" dirty="0"/>
              <a:t> (</a:t>
            </a:r>
            <a:r>
              <a:rPr lang="en" sz="2000" dirty="0"/>
              <a:t>Global VM Lock</a:t>
            </a:r>
            <a:r>
              <a:rPr lang="ru-RU" sz="2000" dirty="0"/>
              <a:t>)</a:t>
            </a:r>
            <a:endParaRPr lang="en" sz="2000" dirty="0"/>
          </a:p>
          <a:p>
            <a:pPr marL="812800" lvl="1" indent="-342900">
              <a:lnSpc>
                <a:spcPct val="100000"/>
              </a:lnSpc>
              <a:spcBef>
                <a:spcPts val="400"/>
              </a:spcBef>
              <a:tabLst>
                <a:tab pos="355600" algn="l"/>
              </a:tabLst>
            </a:pPr>
            <a:r>
              <a:rPr lang="ru-RU" sz="2000" dirty="0"/>
              <a:t>Нельзя использовать для </a:t>
            </a:r>
            <a:r>
              <a:rPr lang="en" sz="2000" dirty="0"/>
              <a:t>CPU-bound </a:t>
            </a:r>
            <a:r>
              <a:rPr lang="ru-RU" sz="2000" dirty="0"/>
              <a:t>вычислений</a:t>
            </a:r>
          </a:p>
          <a:p>
            <a:pPr marL="355600" indent="-342900">
              <a:lnSpc>
                <a:spcPct val="100000"/>
              </a:lnSpc>
              <a:spcBef>
                <a:spcPts val="770"/>
              </a:spcBef>
              <a:buChar char="•"/>
              <a:tabLst>
                <a:tab pos="355600" algn="l"/>
              </a:tabLst>
            </a:pPr>
            <a:r>
              <a:rPr lang="ru-RU" sz="2400" dirty="0"/>
              <a:t>Небезопасно / Код не тривиален</a:t>
            </a:r>
            <a:r>
              <a:rPr lang="en-US" sz="2400" dirty="0"/>
              <a:t> / </a:t>
            </a:r>
            <a:r>
              <a:rPr lang="ru-RU" sz="2400" dirty="0"/>
              <a:t>сложная синхронизация</a:t>
            </a:r>
            <a:endParaRPr lang="en-US" sz="2400" dirty="0"/>
          </a:p>
          <a:p>
            <a:pPr marL="812800" lvl="1" indent="-342900">
              <a:lnSpc>
                <a:spcPct val="100000"/>
              </a:lnSpc>
              <a:spcBef>
                <a:spcPts val="400"/>
              </a:spcBef>
              <a:tabLst>
                <a:tab pos="355600" algn="l"/>
              </a:tabLst>
            </a:pPr>
            <a:r>
              <a:rPr lang="ru-RU" sz="2000" dirty="0"/>
              <a:t>Критические секции</a:t>
            </a:r>
          </a:p>
          <a:p>
            <a:pPr marL="812800" lvl="1" indent="-342900">
              <a:lnSpc>
                <a:spcPct val="100000"/>
              </a:lnSpc>
              <a:spcBef>
                <a:spcPts val="400"/>
              </a:spcBef>
              <a:tabLst>
                <a:tab pos="355600" algn="l"/>
              </a:tabLst>
            </a:pPr>
            <a:r>
              <a:rPr lang="en-US" sz="2000" dirty="0"/>
              <a:t>Mutex / </a:t>
            </a:r>
            <a:r>
              <a:rPr lang="ru-RU" sz="2000" dirty="0"/>
              <a:t>Семафоры</a:t>
            </a:r>
            <a:endParaRPr lang="en-US" sz="2000" dirty="0"/>
          </a:p>
          <a:p>
            <a:pPr marL="812800" lvl="1" indent="-342900">
              <a:lnSpc>
                <a:spcPct val="100000"/>
              </a:lnSpc>
              <a:spcBef>
                <a:spcPts val="400"/>
              </a:spcBef>
              <a:tabLst>
                <a:tab pos="355600" algn="l"/>
              </a:tabLst>
            </a:pPr>
            <a:r>
              <a:rPr lang="en-US" sz="2000" dirty="0"/>
              <a:t>Spinlocks </a:t>
            </a:r>
            <a:r>
              <a:rPr lang="ru-RU" sz="2000" dirty="0"/>
              <a:t>и т.п.</a:t>
            </a:r>
          </a:p>
          <a:p>
            <a:pPr marL="355600" indent="-342900">
              <a:lnSpc>
                <a:spcPct val="100000"/>
              </a:lnSpc>
              <a:spcBef>
                <a:spcPts val="400"/>
              </a:spcBef>
              <a:tabLst>
                <a:tab pos="355600" algn="l"/>
              </a:tabLst>
            </a:pPr>
            <a:r>
              <a:rPr lang="ru-RU" sz="2400" dirty="0"/>
              <a:t>На обеспечение синхронизации</a:t>
            </a:r>
            <a:br>
              <a:rPr lang="ru-RU" sz="2400" dirty="0"/>
            </a:br>
            <a:r>
              <a:rPr lang="ru-RU" sz="2400" dirty="0"/>
              <a:t>тратятся ресурсы, чем больше</a:t>
            </a:r>
            <a:br>
              <a:rPr lang="ru-RU" sz="2400" dirty="0"/>
            </a:br>
            <a:r>
              <a:rPr lang="ru-RU" sz="2400" dirty="0"/>
              <a:t>потоков — тем больше</a:t>
            </a:r>
            <a:endParaRPr lang="en-US" sz="2400" dirty="0"/>
          </a:p>
        </p:txBody>
      </p:sp>
      <p:pic>
        <p:nvPicPr>
          <p:cNvPr id="7" name="Рисунок 6">
            <a:extLst>
              <a:ext uri="{FF2B5EF4-FFF2-40B4-BE49-F238E27FC236}">
                <a16:creationId xmlns:a16="http://schemas.microsoft.com/office/drawing/2014/main" id="{2F872C64-28C3-291F-C9D8-0713C574A50D}"/>
              </a:ext>
            </a:extLst>
          </p:cNvPr>
          <p:cNvPicPr>
            <a:picLocks noChangeAspect="1"/>
          </p:cNvPicPr>
          <p:nvPr/>
        </p:nvPicPr>
        <p:blipFill>
          <a:blip r:embed="rId2"/>
          <a:stretch>
            <a:fillRect/>
          </a:stretch>
        </p:blipFill>
        <p:spPr>
          <a:xfrm>
            <a:off x="6797065" y="4518212"/>
            <a:ext cx="5220871" cy="2339788"/>
          </a:xfrm>
          <a:prstGeom prst="rect">
            <a:avLst/>
          </a:prstGeom>
        </p:spPr>
      </p:pic>
    </p:spTree>
    <p:extLst>
      <p:ext uri="{BB962C8B-B14F-4D97-AF65-F5344CB8AC3E}">
        <p14:creationId xmlns:p14="http://schemas.microsoft.com/office/powerpoint/2010/main" val="177925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64262D-E535-8CBD-FD35-FD7E661AA71E}"/>
              </a:ext>
            </a:extLst>
          </p:cNvPr>
          <p:cNvSpPr>
            <a:spLocks noGrp="1"/>
          </p:cNvSpPr>
          <p:nvPr>
            <p:ph type="title"/>
          </p:nvPr>
        </p:nvSpPr>
        <p:spPr>
          <a:xfrm>
            <a:off x="838200" y="187392"/>
            <a:ext cx="10515600" cy="926962"/>
          </a:xfrm>
        </p:spPr>
        <p:txBody>
          <a:bodyPr>
            <a:normAutofit/>
          </a:bodyPr>
          <a:lstStyle/>
          <a:p>
            <a:r>
              <a:rPr lang="ru-RU" dirty="0"/>
              <a:t>Где / как использовать потоки (в </a:t>
            </a:r>
            <a:r>
              <a:rPr lang="en-US" dirty="0"/>
              <a:t>Python</a:t>
            </a:r>
            <a:r>
              <a:rPr lang="ru-RU" dirty="0"/>
              <a:t>)</a:t>
            </a:r>
            <a:r>
              <a:rPr lang="en-US" dirty="0"/>
              <a:t>?</a:t>
            </a:r>
            <a:endParaRPr lang="ru-RU" dirty="0"/>
          </a:p>
        </p:txBody>
      </p:sp>
      <p:sp>
        <p:nvSpPr>
          <p:cNvPr id="3" name="Объект 2">
            <a:extLst>
              <a:ext uri="{FF2B5EF4-FFF2-40B4-BE49-F238E27FC236}">
                <a16:creationId xmlns:a16="http://schemas.microsoft.com/office/drawing/2014/main" id="{8AA090BF-2158-D327-CFF3-25B21DA12B25}"/>
              </a:ext>
            </a:extLst>
          </p:cNvPr>
          <p:cNvSpPr>
            <a:spLocks noGrp="1"/>
          </p:cNvSpPr>
          <p:nvPr>
            <p:ph idx="1"/>
          </p:nvPr>
        </p:nvSpPr>
        <p:spPr>
          <a:xfrm>
            <a:off x="838200" y="1074013"/>
            <a:ext cx="10515600" cy="1370430"/>
          </a:xfrm>
        </p:spPr>
        <p:txBody>
          <a:bodyPr>
            <a:noAutofit/>
          </a:bodyPr>
          <a:lstStyle/>
          <a:p>
            <a:pPr marL="0" indent="0">
              <a:lnSpc>
                <a:spcPct val="100000"/>
              </a:lnSpc>
              <a:buNone/>
            </a:pPr>
            <a:r>
              <a:rPr lang="ru-RU" sz="2400" dirty="0"/>
              <a:t>Где использовать:</a:t>
            </a:r>
          </a:p>
          <a:p>
            <a:pPr>
              <a:lnSpc>
                <a:spcPct val="100000"/>
              </a:lnSpc>
              <a:spcBef>
                <a:spcPts val="500"/>
              </a:spcBef>
            </a:pPr>
            <a:r>
              <a:rPr lang="en-US" sz="2400" dirty="0"/>
              <a:t>IO-bound </a:t>
            </a:r>
            <a:r>
              <a:rPr lang="ru-RU" sz="2400" dirty="0"/>
              <a:t>операции</a:t>
            </a:r>
            <a:endParaRPr lang="en-US" sz="2400" dirty="0"/>
          </a:p>
          <a:p>
            <a:pPr>
              <a:lnSpc>
                <a:spcPct val="100000"/>
              </a:lnSpc>
              <a:spcBef>
                <a:spcPts val="500"/>
              </a:spcBef>
            </a:pPr>
            <a:r>
              <a:rPr lang="ru-RU" sz="2400" dirty="0"/>
              <a:t>Работа с сетью</a:t>
            </a:r>
          </a:p>
          <a:p>
            <a:endParaRPr lang="ru-RU" dirty="0"/>
          </a:p>
          <a:p>
            <a:pPr marL="0" indent="0">
              <a:buNone/>
            </a:pPr>
            <a:endParaRPr lang="ru-RU" dirty="0"/>
          </a:p>
        </p:txBody>
      </p:sp>
      <p:sp>
        <p:nvSpPr>
          <p:cNvPr id="4" name="TextBox 3">
            <a:extLst>
              <a:ext uri="{FF2B5EF4-FFF2-40B4-BE49-F238E27FC236}">
                <a16:creationId xmlns:a16="http://schemas.microsoft.com/office/drawing/2014/main" id="{14DD11C4-3B01-9F8F-C7EF-7DF6F3DA1EC5}"/>
              </a:ext>
            </a:extLst>
          </p:cNvPr>
          <p:cNvSpPr txBox="1"/>
          <p:nvPr/>
        </p:nvSpPr>
        <p:spPr>
          <a:xfrm>
            <a:off x="838200" y="2484784"/>
            <a:ext cx="10188388" cy="4081117"/>
          </a:xfrm>
          <a:prstGeom prst="rect">
            <a:avLst/>
          </a:prstGeom>
          <a:solidFill>
            <a:schemeClr val="accent3">
              <a:lumMod val="20000"/>
              <a:lumOff val="80000"/>
            </a:schemeClr>
          </a:solidFill>
        </p:spPr>
        <p:txBody>
          <a:bodyPr wrap="square" rtlCol="0">
            <a:spAutoFit/>
          </a:bodyPr>
          <a:lstStyle/>
          <a:p>
            <a:pPr>
              <a:lnSpc>
                <a:spcPct val="90000"/>
              </a:lnSpc>
            </a:pP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threading</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worker</a:t>
            </a:r>
            <a:r>
              <a:rPr lang="en" noProof="1">
                <a:effectLst/>
                <a:latin typeface="Consolas" panose="020B0609020204030204" pitchFamily="49" charset="0"/>
                <a:cs typeface="Consolas" panose="020B0609020204030204" pitchFamily="49" charset="0"/>
              </a:rPr>
              <a:t>(num):</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"""thread worker 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'Worker: </a:t>
            </a:r>
            <a:r>
              <a:rPr lang="en" b="1" noProof="1">
                <a:solidFill>
                  <a:srgbClr val="C5060B"/>
                </a:solidFill>
                <a:effectLst/>
                <a:latin typeface="Consolas" panose="020B0609020204030204" pitchFamily="49" charset="0"/>
                <a:cs typeface="Consolas" panose="020B0609020204030204" pitchFamily="49" charset="0"/>
              </a:rPr>
              <a:t>%d</a:t>
            </a:r>
            <a:r>
              <a:rPr lang="en" noProof="1">
                <a:solidFill>
                  <a:srgbClr val="036A07"/>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num,</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 Thread ID: </a:t>
            </a:r>
            <a:r>
              <a:rPr lang="en" b="1" noProof="1">
                <a:solidFill>
                  <a:srgbClr val="C5060B"/>
                </a:solidFill>
                <a:effectLst/>
                <a:latin typeface="Consolas" panose="020B0609020204030204" pitchFamily="49" charset="0"/>
                <a:cs typeface="Consolas" panose="020B0609020204030204" pitchFamily="49" charset="0"/>
              </a:rPr>
              <a:t>%d</a:t>
            </a:r>
            <a:r>
              <a:rPr lang="en" noProof="1">
                <a:solidFill>
                  <a:srgbClr val="036A07"/>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threading.get_ident()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threads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for</a:t>
            </a:r>
            <a:r>
              <a:rPr lang="en" noProof="1">
                <a:effectLst/>
                <a:latin typeface="Consolas" panose="020B0609020204030204" pitchFamily="49" charset="0"/>
                <a:cs typeface="Consolas" panose="020B0609020204030204" pitchFamily="49" charset="0"/>
              </a:rPr>
              <a:t> i </a:t>
            </a:r>
            <a:r>
              <a:rPr lang="en" b="1" noProof="1">
                <a:solidFill>
                  <a:srgbClr val="0000FF"/>
                </a:solidFill>
                <a:effectLst/>
                <a:latin typeface="Consolas" panose="020B0609020204030204" pitchFamily="49" charset="0"/>
                <a:cs typeface="Consolas" panose="020B0609020204030204" pitchFamily="49" charset="0"/>
              </a:rPr>
              <a:t>in</a:t>
            </a: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range</a:t>
            </a:r>
            <a:r>
              <a:rPr lang="en" noProof="1">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5</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threading.Thread(target</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worker, args</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(i,))</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threads.append(t)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t.start()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Ожидание завершения всех потоков</a:t>
            </a:r>
            <a:br>
              <a:rPr lang="ru-RU"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for</a:t>
            </a:r>
            <a:r>
              <a:rPr lang="en" noProof="1">
                <a:effectLst/>
                <a:latin typeface="Consolas" panose="020B0609020204030204" pitchFamily="49" charset="0"/>
                <a:cs typeface="Consolas" panose="020B0609020204030204" pitchFamily="49" charset="0"/>
              </a:rPr>
              <a:t> thread </a:t>
            </a:r>
            <a:r>
              <a:rPr lang="en" b="1" noProof="1">
                <a:solidFill>
                  <a:srgbClr val="0000FF"/>
                </a:solidFill>
                <a:effectLst/>
                <a:latin typeface="Consolas" panose="020B0609020204030204" pitchFamily="49" charset="0"/>
                <a:cs typeface="Consolas" panose="020B0609020204030204" pitchFamily="49" charset="0"/>
              </a:rPr>
              <a:t>in</a:t>
            </a:r>
            <a:r>
              <a:rPr lang="en" noProof="1">
                <a:effectLst/>
                <a:latin typeface="Consolas" panose="020B0609020204030204" pitchFamily="49" charset="0"/>
                <a:cs typeface="Consolas" panose="020B0609020204030204" pitchFamily="49" charset="0"/>
              </a:rPr>
              <a:t> threads:</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thread.join()</a:t>
            </a:r>
          </a:p>
        </p:txBody>
      </p:sp>
      <p:sp>
        <p:nvSpPr>
          <p:cNvPr id="5" name="TextBox 4">
            <a:extLst>
              <a:ext uri="{FF2B5EF4-FFF2-40B4-BE49-F238E27FC236}">
                <a16:creationId xmlns:a16="http://schemas.microsoft.com/office/drawing/2014/main" id="{3BE5B280-8145-F1F5-FC0C-6114A0FA7696}"/>
              </a:ext>
            </a:extLst>
          </p:cNvPr>
          <p:cNvSpPr txBox="1"/>
          <p:nvPr/>
        </p:nvSpPr>
        <p:spPr>
          <a:xfrm>
            <a:off x="6936441" y="5246202"/>
            <a:ext cx="5255559" cy="1477328"/>
          </a:xfrm>
          <a:prstGeom prst="rect">
            <a:avLst/>
          </a:prstGeom>
          <a:solidFill>
            <a:schemeClr val="tx1">
              <a:lumMod val="85000"/>
              <a:lumOff val="15000"/>
            </a:schemeClr>
          </a:solidFill>
        </p:spPr>
        <p:txBody>
          <a:bodyPr wrap="square" rtlCol="0">
            <a:spAutoFit/>
          </a:bodyPr>
          <a:lstStyle/>
          <a:p>
            <a:r>
              <a:rPr lang="en" dirty="0">
                <a:solidFill>
                  <a:srgbClr val="2FFF12"/>
                </a:solidFill>
                <a:effectLst/>
                <a:latin typeface="Andale Mono" panose="020B0509000000000004" pitchFamily="49" charset="0"/>
              </a:rPr>
              <a:t>Worker: 0 ; Thread ID: 6119796736</a:t>
            </a:r>
          </a:p>
          <a:p>
            <a:r>
              <a:rPr lang="en" dirty="0">
                <a:solidFill>
                  <a:srgbClr val="2FFF12"/>
                </a:solidFill>
                <a:effectLst/>
                <a:latin typeface="Andale Mono" panose="020B0509000000000004" pitchFamily="49" charset="0"/>
              </a:rPr>
              <a:t>Worker: 1 ; Thread ID: 6136623104</a:t>
            </a:r>
          </a:p>
          <a:p>
            <a:r>
              <a:rPr lang="en" dirty="0">
                <a:solidFill>
                  <a:srgbClr val="2FFF12"/>
                </a:solidFill>
                <a:effectLst/>
                <a:latin typeface="Andale Mono" panose="020B0509000000000004" pitchFamily="49" charset="0"/>
              </a:rPr>
              <a:t>Worker: 2 ; Thread ID: 6119796736</a:t>
            </a:r>
          </a:p>
          <a:p>
            <a:r>
              <a:rPr lang="en" dirty="0">
                <a:solidFill>
                  <a:srgbClr val="2FFF12"/>
                </a:solidFill>
                <a:effectLst/>
                <a:latin typeface="Andale Mono" panose="020B0509000000000004" pitchFamily="49" charset="0"/>
              </a:rPr>
              <a:t>Worker: 3 ; Thread ID: 6136623104</a:t>
            </a:r>
          </a:p>
          <a:p>
            <a:r>
              <a:rPr lang="en" dirty="0">
                <a:solidFill>
                  <a:srgbClr val="2FFF12"/>
                </a:solidFill>
                <a:effectLst/>
                <a:latin typeface="Andale Mono" panose="020B0509000000000004" pitchFamily="49" charset="0"/>
              </a:rPr>
              <a:t>Worker: 4 ; Thread ID: 6119796736</a:t>
            </a:r>
          </a:p>
        </p:txBody>
      </p:sp>
    </p:spTree>
    <p:extLst>
      <p:ext uri="{BB962C8B-B14F-4D97-AF65-F5344CB8AC3E}">
        <p14:creationId xmlns:p14="http://schemas.microsoft.com/office/powerpoint/2010/main" val="263351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7ADFE8-0523-275C-DAF5-8EC8ABE6C500}"/>
              </a:ext>
            </a:extLst>
          </p:cNvPr>
          <p:cNvSpPr>
            <a:spLocks noGrp="1"/>
          </p:cNvSpPr>
          <p:nvPr>
            <p:ph type="title"/>
          </p:nvPr>
        </p:nvSpPr>
        <p:spPr>
          <a:xfrm>
            <a:off x="192741" y="26894"/>
            <a:ext cx="10515600" cy="430306"/>
          </a:xfrm>
        </p:spPr>
        <p:txBody>
          <a:bodyPr>
            <a:noAutofit/>
          </a:bodyPr>
          <a:lstStyle/>
          <a:p>
            <a:r>
              <a:rPr lang="ru-RU" sz="3600" dirty="0"/>
              <a:t>Пример использования </a:t>
            </a:r>
            <a:r>
              <a:rPr lang="en-US" sz="3600" dirty="0"/>
              <a:t>threading </a:t>
            </a:r>
            <a:r>
              <a:rPr lang="ru-RU" sz="3600" dirty="0"/>
              <a:t>для </a:t>
            </a:r>
            <a:r>
              <a:rPr lang="en-US" sz="3600" dirty="0"/>
              <a:t>http-</a:t>
            </a:r>
            <a:r>
              <a:rPr lang="ru-RU" sz="3600" dirty="0"/>
              <a:t>запросов</a:t>
            </a:r>
          </a:p>
        </p:txBody>
      </p:sp>
      <p:sp>
        <p:nvSpPr>
          <p:cNvPr id="3" name="Объект 2">
            <a:extLst>
              <a:ext uri="{FF2B5EF4-FFF2-40B4-BE49-F238E27FC236}">
                <a16:creationId xmlns:a16="http://schemas.microsoft.com/office/drawing/2014/main" id="{3E2E4536-F2C1-0C6F-1D65-4D16DBD1D619}"/>
              </a:ext>
            </a:extLst>
          </p:cNvPr>
          <p:cNvSpPr>
            <a:spLocks noGrp="1"/>
          </p:cNvSpPr>
          <p:nvPr>
            <p:ph idx="1"/>
          </p:nvPr>
        </p:nvSpPr>
        <p:spPr>
          <a:xfrm>
            <a:off x="192741" y="443753"/>
            <a:ext cx="10515600" cy="6373906"/>
          </a:xfrm>
          <a:solidFill>
            <a:schemeClr val="accent3">
              <a:lumMod val="20000"/>
              <a:lumOff val="80000"/>
            </a:schemeClr>
          </a:solidFill>
        </p:spPr>
        <p:txBody>
          <a:bodyPr>
            <a:noAutofit/>
          </a:bodyPr>
          <a:lstStyle/>
          <a:p>
            <a:pPr marL="0" indent="0">
              <a:lnSpc>
                <a:spcPct val="85000"/>
              </a:lnSpc>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threading, requests, time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Функция, которая будет выполнять </a:t>
            </a:r>
            <a:r>
              <a:rPr lang="en" sz="1800" noProof="1">
                <a:solidFill>
                  <a:srgbClr val="0066FF"/>
                </a:solidFill>
                <a:effectLst/>
                <a:latin typeface="Consolas" panose="020B0609020204030204" pitchFamily="49" charset="0"/>
                <a:cs typeface="Consolas" panose="020B0609020204030204" pitchFamily="49" charset="0"/>
              </a:rPr>
              <a:t>HTTP </a:t>
            </a:r>
            <a:r>
              <a:rPr lang="ru-RU" sz="1800" noProof="1">
                <a:solidFill>
                  <a:srgbClr val="0066FF"/>
                </a:solidFill>
                <a:effectLst/>
                <a:latin typeface="Consolas" panose="020B0609020204030204" pitchFamily="49" charset="0"/>
                <a:cs typeface="Consolas" panose="020B0609020204030204" pitchFamily="49" charset="0"/>
              </a:rPr>
              <a:t>запрос и печатать код ответа</a:t>
            </a:r>
            <a:br>
              <a:rPr lang="ru-RU"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get_status_code</a:t>
            </a:r>
            <a:r>
              <a:rPr lang="en" sz="1800" noProof="1">
                <a:effectLst/>
                <a:latin typeface="Consolas" panose="020B0609020204030204" pitchFamily="49" charset="0"/>
                <a:cs typeface="Consolas" panose="020B0609020204030204" pitchFamily="49" charset="0"/>
              </a:rPr>
              <a:t>(url, start_time):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response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requests.get(url)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pingtime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start_time)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1000</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{url}</a:t>
            </a:r>
            <a:r>
              <a:rPr lang="en" sz="1800" noProof="1">
                <a:solidFill>
                  <a:srgbClr val="036A07"/>
                </a:solidFill>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{response.status_code}</a:t>
            </a:r>
            <a:r>
              <a:rPr lang="en" sz="1800" noProof="1">
                <a:solidFill>
                  <a:srgbClr val="036A07"/>
                </a:solidFill>
                <a:effectLst/>
                <a:latin typeface="Consolas" panose="020B0609020204030204" pitchFamily="49" charset="0"/>
                <a:cs typeface="Consolas" panose="020B0609020204030204" pitchFamily="49" charset="0"/>
              </a:rPr>
              <a:t> — </a:t>
            </a:r>
            <a:r>
              <a:rPr lang="en" sz="1800" b="1" noProof="1">
                <a:solidFill>
                  <a:srgbClr val="C5060B"/>
                </a:solidFill>
                <a:effectLst/>
                <a:latin typeface="Consolas" panose="020B0609020204030204" pitchFamily="49" charset="0"/>
                <a:cs typeface="Consolas" panose="020B0609020204030204" pitchFamily="49" charset="0"/>
              </a:rPr>
              <a:t>{pingtime:.2f}</a:t>
            </a:r>
            <a:r>
              <a:rPr lang="en" sz="1800" noProof="1">
                <a:solidFill>
                  <a:srgbClr val="036A07"/>
                </a:solidFill>
                <a:effectLst/>
                <a:latin typeface="Consolas" panose="020B0609020204030204" pitchFamily="49" charset="0"/>
                <a:cs typeface="Consolas" panose="020B0609020204030204" pitchFamily="49" charset="0"/>
              </a:rPr>
              <a:t> ms"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Список </a:t>
            </a:r>
            <a:r>
              <a:rPr lang="en" sz="1800" noProof="1">
                <a:solidFill>
                  <a:srgbClr val="0066FF"/>
                </a:solidFill>
                <a:effectLst/>
                <a:latin typeface="Consolas" panose="020B0609020204030204" pitchFamily="49" charset="0"/>
                <a:cs typeface="Consolas" panose="020B0609020204030204" pitchFamily="49" charset="0"/>
              </a:rPr>
              <a:t>URL </a:t>
            </a:r>
            <a:r>
              <a:rPr lang="ru-RU" sz="1800" noProof="1">
                <a:solidFill>
                  <a:srgbClr val="0066FF"/>
                </a:solidFill>
                <a:effectLst/>
                <a:latin typeface="Consolas" panose="020B0609020204030204" pitchFamily="49" charset="0"/>
                <a:cs typeface="Consolas" panose="020B0609020204030204" pitchFamily="49" charset="0"/>
              </a:rPr>
              <a:t>для проверки</a:t>
            </a:r>
            <a:br>
              <a:rPr lang="ru-RU"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urls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'http://yandex.ru/'</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'http://mail.ru/'</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'http://vk.com/'</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'http://ok.ru/'</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'http://www.google.com/'</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http://www.example.com'</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http://www.github.com'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global_start_time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time.time()</a:t>
            </a: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Создание и запуск потока для каждого </a:t>
            </a:r>
            <a:r>
              <a:rPr lang="en" sz="1800" noProof="1">
                <a:solidFill>
                  <a:srgbClr val="0066FF"/>
                </a:solidFill>
                <a:effectLst/>
                <a:latin typeface="Consolas" panose="020B0609020204030204" pitchFamily="49" charset="0"/>
                <a:cs typeface="Consolas" panose="020B0609020204030204" pitchFamily="49" charset="0"/>
              </a:rPr>
              <a:t>URL</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threads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url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urls: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thread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threading.Thread(target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get_status_code, args</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(url, time.time()))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thread.start()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threads.append(thread)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Ожидание завершения всех потоков</a:t>
            </a:r>
            <a:br>
              <a:rPr lang="ru-RU"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thread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threads: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thread.join()</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total_time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global_start_time)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1000</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'Finished in </a:t>
            </a:r>
            <a:r>
              <a:rPr lang="en" sz="1800" b="1" noProof="1">
                <a:solidFill>
                  <a:srgbClr val="C5060B"/>
                </a:solidFill>
                <a:effectLst/>
                <a:latin typeface="Consolas" panose="020B0609020204030204" pitchFamily="49" charset="0"/>
                <a:cs typeface="Consolas" panose="020B0609020204030204" pitchFamily="49" charset="0"/>
              </a:rPr>
              <a:t>{total_time:.2f}</a:t>
            </a:r>
            <a:r>
              <a:rPr lang="en" sz="1800" noProof="1">
                <a:solidFill>
                  <a:srgbClr val="036A07"/>
                </a:solidFill>
                <a:effectLst/>
                <a:latin typeface="Consolas" panose="020B0609020204030204" pitchFamily="49" charset="0"/>
                <a:cs typeface="Consolas" panose="020B0609020204030204" pitchFamily="49" charset="0"/>
              </a:rPr>
              <a:t> ms'</a:t>
            </a:r>
            <a:r>
              <a:rPr lang="en" sz="1800" noProof="1">
                <a:effectLst/>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575FB60F-0457-0658-3A3A-ABB8F5369D7B}"/>
              </a:ext>
            </a:extLst>
          </p:cNvPr>
          <p:cNvSpPr txBox="1"/>
          <p:nvPr/>
        </p:nvSpPr>
        <p:spPr>
          <a:xfrm>
            <a:off x="7059706" y="4495834"/>
            <a:ext cx="5132294" cy="2308324"/>
          </a:xfrm>
          <a:prstGeom prst="rect">
            <a:avLst/>
          </a:prstGeom>
          <a:solidFill>
            <a:schemeClr val="tx1">
              <a:lumMod val="85000"/>
              <a:lumOff val="15000"/>
            </a:schemeClr>
          </a:solidFill>
        </p:spPr>
        <p:txBody>
          <a:bodyPr wrap="square" rtlCol="0">
            <a:spAutoFit/>
          </a:bodyPr>
          <a:lstStyle/>
          <a:p>
            <a:r>
              <a:rPr lang="en" noProof="1">
                <a:solidFill>
                  <a:srgbClr val="2FFF12"/>
                </a:solidFill>
                <a:effectLst/>
                <a:latin typeface="Consolas" panose="020B0609020204030204" pitchFamily="49" charset="0"/>
                <a:cs typeface="Consolas" panose="020B0609020204030204" pitchFamily="49" charset="0"/>
              </a:rPr>
              <a:t>http://yandex.ru/: 200 — 123.47 ms</a:t>
            </a:r>
          </a:p>
          <a:p>
            <a:r>
              <a:rPr lang="en" noProof="1">
                <a:solidFill>
                  <a:srgbClr val="2FFF12"/>
                </a:solidFill>
                <a:effectLst/>
                <a:latin typeface="Consolas" panose="020B0609020204030204" pitchFamily="49" charset="0"/>
                <a:cs typeface="Consolas" panose="020B0609020204030204" pitchFamily="49" charset="0"/>
              </a:rPr>
              <a:t>http://www.google.com/: 200 — 162.45 ms</a:t>
            </a:r>
          </a:p>
          <a:p>
            <a:r>
              <a:rPr lang="en" noProof="1">
                <a:solidFill>
                  <a:srgbClr val="2FFF12"/>
                </a:solidFill>
                <a:effectLst/>
                <a:latin typeface="Consolas" panose="020B0609020204030204" pitchFamily="49" charset="0"/>
                <a:cs typeface="Consolas" panose="020B0609020204030204" pitchFamily="49" charset="0"/>
              </a:rPr>
              <a:t>http://ok.ru/: 200 — 207.99 ms</a:t>
            </a:r>
          </a:p>
          <a:p>
            <a:r>
              <a:rPr lang="en" noProof="1">
                <a:solidFill>
                  <a:srgbClr val="2FFF12"/>
                </a:solidFill>
                <a:effectLst/>
                <a:latin typeface="Consolas" panose="020B0609020204030204" pitchFamily="49" charset="0"/>
                <a:cs typeface="Consolas" panose="020B0609020204030204" pitchFamily="49" charset="0"/>
              </a:rPr>
              <a:t>http://www.example.com: 200 — 293.46 ms</a:t>
            </a:r>
          </a:p>
          <a:p>
            <a:r>
              <a:rPr lang="en" noProof="1">
                <a:solidFill>
                  <a:srgbClr val="2FFF12"/>
                </a:solidFill>
                <a:effectLst/>
                <a:latin typeface="Consolas" panose="020B0609020204030204" pitchFamily="49" charset="0"/>
                <a:cs typeface="Consolas" panose="020B0609020204030204" pitchFamily="49" charset="0"/>
              </a:rPr>
              <a:t>http://vk.com/: 200 — 532.64 ms</a:t>
            </a:r>
          </a:p>
          <a:p>
            <a:r>
              <a:rPr lang="en" noProof="1">
                <a:solidFill>
                  <a:srgbClr val="2FFF12"/>
                </a:solidFill>
                <a:effectLst/>
                <a:latin typeface="Consolas" panose="020B0609020204030204" pitchFamily="49" charset="0"/>
                <a:cs typeface="Consolas" panose="020B0609020204030204" pitchFamily="49" charset="0"/>
              </a:rPr>
              <a:t>http://mail.ru/: 200 — 553.21 ms</a:t>
            </a:r>
          </a:p>
          <a:p>
            <a:r>
              <a:rPr lang="en" noProof="1">
                <a:solidFill>
                  <a:srgbClr val="2FFF12"/>
                </a:solidFill>
                <a:effectLst/>
                <a:latin typeface="Consolas" panose="020B0609020204030204" pitchFamily="49" charset="0"/>
                <a:cs typeface="Consolas" panose="020B0609020204030204" pitchFamily="49" charset="0"/>
              </a:rPr>
              <a:t>http://www.github.com: 200 — 813.99 ms</a:t>
            </a:r>
          </a:p>
          <a:p>
            <a:r>
              <a:rPr lang="en" noProof="1">
                <a:solidFill>
                  <a:srgbClr val="2FFF12"/>
                </a:solidFill>
                <a:effectLst/>
                <a:latin typeface="Consolas" panose="020B0609020204030204" pitchFamily="49" charset="0"/>
                <a:cs typeface="Consolas" panose="020B0609020204030204" pitchFamily="49" charset="0"/>
              </a:rPr>
              <a:t>Finished in 818.18</a:t>
            </a:r>
            <a:r>
              <a:rPr lang="ru-RU" noProof="1">
                <a:solidFill>
                  <a:srgbClr val="2FFF12"/>
                </a:solidFill>
                <a:effectLst/>
                <a:latin typeface="Consolas" panose="020B0609020204030204" pitchFamily="49" charset="0"/>
                <a:cs typeface="Consolas" panose="020B0609020204030204" pitchFamily="49" charset="0"/>
              </a:rPr>
              <a:t> </a:t>
            </a:r>
            <a:r>
              <a:rPr lang="en-US" noProof="1">
                <a:solidFill>
                  <a:srgbClr val="2FFF12"/>
                </a:solidFill>
                <a:effectLst/>
                <a:latin typeface="Consolas" panose="020B0609020204030204" pitchFamily="49" charset="0"/>
                <a:cs typeface="Consolas" panose="020B0609020204030204" pitchFamily="49" charset="0"/>
              </a:rPr>
              <a:t>ms</a:t>
            </a:r>
            <a:endParaRPr lang="en" noProof="1">
              <a:solidFill>
                <a:srgbClr val="2FFF1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940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88017BA-C5CD-160D-92AD-9E9C6F735D81}"/>
              </a:ext>
            </a:extLst>
          </p:cNvPr>
          <p:cNvPicPr>
            <a:picLocks noChangeAspect="1"/>
          </p:cNvPicPr>
          <p:nvPr/>
        </p:nvPicPr>
        <p:blipFill>
          <a:blip r:embed="rId2"/>
          <a:stretch>
            <a:fillRect/>
          </a:stretch>
        </p:blipFill>
        <p:spPr>
          <a:xfrm>
            <a:off x="7665260" y="147919"/>
            <a:ext cx="4419164" cy="2541493"/>
          </a:xfrm>
          <a:prstGeom prst="rect">
            <a:avLst/>
          </a:prstGeom>
        </p:spPr>
      </p:pic>
      <p:sp>
        <p:nvSpPr>
          <p:cNvPr id="2" name="Заголовок 1">
            <a:extLst>
              <a:ext uri="{FF2B5EF4-FFF2-40B4-BE49-F238E27FC236}">
                <a16:creationId xmlns:a16="http://schemas.microsoft.com/office/drawing/2014/main" id="{426DCFAC-C224-2835-BABB-DB7E21BEBADD}"/>
              </a:ext>
            </a:extLst>
          </p:cNvPr>
          <p:cNvSpPr>
            <a:spLocks noGrp="1"/>
          </p:cNvSpPr>
          <p:nvPr>
            <p:ph type="title"/>
          </p:nvPr>
        </p:nvSpPr>
        <p:spPr>
          <a:xfrm>
            <a:off x="770965" y="190314"/>
            <a:ext cx="10515600" cy="710639"/>
          </a:xfrm>
        </p:spPr>
        <p:txBody>
          <a:bodyPr/>
          <a:lstStyle/>
          <a:p>
            <a:r>
              <a:rPr lang="ru-RU" dirty="0"/>
              <a:t>Асинхронный код — </a:t>
            </a:r>
            <a:r>
              <a:rPr lang="ru-RU" dirty="0">
                <a:solidFill>
                  <a:schemeClr val="accent6">
                    <a:lumMod val="50000"/>
                  </a:schemeClr>
                </a:solidFill>
              </a:rPr>
              <a:t>плюсы</a:t>
            </a:r>
          </a:p>
        </p:txBody>
      </p:sp>
      <p:sp>
        <p:nvSpPr>
          <p:cNvPr id="3" name="Объект 2">
            <a:extLst>
              <a:ext uri="{FF2B5EF4-FFF2-40B4-BE49-F238E27FC236}">
                <a16:creationId xmlns:a16="http://schemas.microsoft.com/office/drawing/2014/main" id="{4922D664-1472-CFBD-2E72-8316E19443E8}"/>
              </a:ext>
            </a:extLst>
          </p:cNvPr>
          <p:cNvSpPr>
            <a:spLocks noGrp="1"/>
          </p:cNvSpPr>
          <p:nvPr>
            <p:ph idx="1"/>
          </p:nvPr>
        </p:nvSpPr>
        <p:spPr>
          <a:xfrm>
            <a:off x="770964" y="900953"/>
            <a:ext cx="10887635" cy="5809128"/>
          </a:xfrm>
        </p:spPr>
        <p:txBody>
          <a:bodyPr>
            <a:noAutofit/>
          </a:bodyPr>
          <a:lstStyle/>
          <a:p>
            <a:pPr marL="12700" indent="0">
              <a:lnSpc>
                <a:spcPct val="100000"/>
              </a:lnSpc>
              <a:spcBef>
                <a:spcPts val="869"/>
              </a:spcBef>
              <a:buNone/>
              <a:tabLst>
                <a:tab pos="355600" algn="l"/>
              </a:tabLst>
            </a:pPr>
            <a:r>
              <a:rPr lang="en-US" sz="2400" dirty="0"/>
              <a:t>«</a:t>
            </a:r>
            <a:r>
              <a:rPr lang="ru-RU" sz="2400" dirty="0"/>
              <a:t>Кооперативная многозадачность</a:t>
            </a:r>
            <a:r>
              <a:rPr lang="en-US" sz="2400" dirty="0"/>
              <a:t>»</a:t>
            </a:r>
            <a:r>
              <a:rPr lang="ru-RU" sz="2400" dirty="0"/>
              <a:t>:</a:t>
            </a:r>
          </a:p>
          <a:p>
            <a:pPr marL="355600" indent="-342900">
              <a:lnSpc>
                <a:spcPct val="100000"/>
              </a:lnSpc>
              <a:spcBef>
                <a:spcPts val="500"/>
              </a:spcBef>
              <a:buChar char="•"/>
              <a:tabLst>
                <a:tab pos="355600" algn="l"/>
              </a:tabLst>
            </a:pPr>
            <a:r>
              <a:rPr lang="ru-RU" sz="2400" dirty="0"/>
              <a:t>Выполнение в одном процессе и потоке</a:t>
            </a:r>
          </a:p>
          <a:p>
            <a:pPr marL="355600" marR="338455" indent="-343535">
              <a:lnSpc>
                <a:spcPct val="100000"/>
              </a:lnSpc>
              <a:spcBef>
                <a:spcPts val="500"/>
              </a:spcBef>
              <a:buChar char="•"/>
              <a:tabLst>
                <a:tab pos="355600" algn="l"/>
              </a:tabLst>
            </a:pPr>
            <a:r>
              <a:rPr lang="ru-RU" sz="2400" dirty="0"/>
              <a:t>→Очень малое использование ресурсов системы</a:t>
            </a:r>
          </a:p>
          <a:p>
            <a:pPr marL="355600" indent="-342900">
              <a:lnSpc>
                <a:spcPct val="100000"/>
              </a:lnSpc>
              <a:spcBef>
                <a:spcPts val="500"/>
              </a:spcBef>
              <a:buChar char="•"/>
              <a:tabLst>
                <a:tab pos="355600" algn="l"/>
              </a:tabLst>
            </a:pPr>
            <a:r>
              <a:rPr lang="ru-RU" sz="2400" dirty="0"/>
              <a:t>ОС независим (не привязаны к потокам)</a:t>
            </a:r>
            <a:endParaRPr lang="en-US" sz="2400" dirty="0"/>
          </a:p>
          <a:p>
            <a:pPr marL="812800" lvl="1" indent="-342900">
              <a:lnSpc>
                <a:spcPct val="100000"/>
              </a:lnSpc>
              <a:tabLst>
                <a:tab pos="355600" algn="l"/>
              </a:tabLst>
            </a:pPr>
            <a:r>
              <a:rPr lang="ru-RU" sz="2000" dirty="0"/>
              <a:t>Реализуем на любом языке и любой платформе</a:t>
            </a:r>
          </a:p>
          <a:p>
            <a:pPr marL="355600" indent="-342900">
              <a:lnSpc>
                <a:spcPct val="100000"/>
              </a:lnSpc>
              <a:tabLst>
                <a:tab pos="355600" algn="l"/>
              </a:tabLst>
            </a:pPr>
            <a:r>
              <a:rPr lang="ru-RU" sz="2400" dirty="0"/>
              <a:t>Структуры данных более безопасны в сравнении с </a:t>
            </a:r>
            <a:r>
              <a:rPr lang="en-US" sz="2400" dirty="0"/>
              <a:t>MT:</a:t>
            </a:r>
            <a:endParaRPr lang="ru-RU" sz="2400" dirty="0"/>
          </a:p>
          <a:p>
            <a:pPr marL="812800" lvl="1" indent="-342900">
              <a:lnSpc>
                <a:spcPct val="100000"/>
              </a:lnSpc>
              <a:spcBef>
                <a:spcPts val="300"/>
              </a:spcBef>
              <a:tabLst>
                <a:tab pos="355600" algn="l"/>
              </a:tabLst>
            </a:pPr>
            <a:r>
              <a:rPr lang="ru-RU" sz="2000" dirty="0"/>
              <a:t>не могут поменяться в произвольный момент времени в другом потоке</a:t>
            </a:r>
          </a:p>
          <a:p>
            <a:pPr marL="355600" indent="-342900">
              <a:lnSpc>
                <a:spcPct val="100000"/>
              </a:lnSpc>
              <a:spcBef>
                <a:spcPts val="500"/>
              </a:spcBef>
              <a:buChar char="•"/>
              <a:tabLst>
                <a:tab pos="355600" algn="l"/>
              </a:tabLst>
            </a:pPr>
            <a:r>
              <a:rPr lang="ru-RU" sz="2400" dirty="0"/>
              <a:t>Прекрасно подходит для </a:t>
            </a:r>
            <a:r>
              <a:rPr lang="en-US" sz="2400" dirty="0"/>
              <a:t>heavy-IO-bound </a:t>
            </a:r>
            <a:r>
              <a:rPr lang="ru-RU" sz="2400" dirty="0"/>
              <a:t>кода</a:t>
            </a:r>
          </a:p>
          <a:p>
            <a:pPr marL="812800" lvl="1" indent="-342900">
              <a:lnSpc>
                <a:spcPct val="100000"/>
              </a:lnSpc>
              <a:spcBef>
                <a:spcPts val="300"/>
              </a:spcBef>
              <a:tabLst>
                <a:tab pos="355600" algn="l"/>
              </a:tabLst>
            </a:pPr>
            <a:r>
              <a:rPr lang="ru-RU" sz="2000" dirty="0"/>
              <a:t>Высокая производительность в </a:t>
            </a:r>
            <a:r>
              <a:rPr lang="en" sz="2000" dirty="0"/>
              <a:t>I/O-</a:t>
            </a:r>
            <a:r>
              <a:rPr lang="ru-RU" sz="2000" dirty="0"/>
              <a:t>интенсивных приложениях за счёт неблокирующего </a:t>
            </a:r>
            <a:r>
              <a:rPr lang="en-US" sz="2000" dirty="0"/>
              <a:t>IO</a:t>
            </a:r>
          </a:p>
          <a:p>
            <a:pPr marL="812800" lvl="1" indent="-342900">
              <a:lnSpc>
                <a:spcPct val="100000"/>
              </a:lnSpc>
              <a:spcBef>
                <a:spcPts val="300"/>
              </a:spcBef>
              <a:tabLst>
                <a:tab pos="355600" algn="l"/>
              </a:tabLst>
            </a:pPr>
            <a:r>
              <a:rPr lang="ru-RU" sz="2000" dirty="0"/>
              <a:t>Огромное количество соединений (пример: </a:t>
            </a:r>
            <a:r>
              <a:rPr lang="en-US" sz="2000" dirty="0"/>
              <a:t>nginx </a:t>
            </a:r>
            <a:r>
              <a:rPr lang="ru-RU" sz="2000" dirty="0"/>
              <a:t>может держать 200+k</a:t>
            </a:r>
            <a:r>
              <a:rPr lang="en-US" sz="2000" dirty="0"/>
              <a:t> </a:t>
            </a:r>
            <a:r>
              <a:rPr lang="ru-RU" sz="2000" dirty="0"/>
              <a:t>соединений)</a:t>
            </a:r>
          </a:p>
          <a:p>
            <a:pPr marL="812800" lvl="1" indent="-342900">
              <a:lnSpc>
                <a:spcPct val="100000"/>
              </a:lnSpc>
              <a:spcBef>
                <a:spcPts val="300"/>
              </a:spcBef>
              <a:tabLst>
                <a:tab pos="355600" algn="l"/>
              </a:tabLst>
            </a:pPr>
            <a:r>
              <a:rPr lang="ru-RU" sz="2000" dirty="0"/>
              <a:t>Пауки / скрейперы / грабберы — прекрасно реализуются</a:t>
            </a:r>
          </a:p>
          <a:p>
            <a:pPr marL="355600" indent="-342900">
              <a:lnSpc>
                <a:spcPct val="100000"/>
              </a:lnSpc>
              <a:spcBef>
                <a:spcPts val="500"/>
              </a:spcBef>
              <a:tabLst>
                <a:tab pos="355600" algn="l"/>
              </a:tabLst>
            </a:pPr>
            <a:r>
              <a:rPr lang="ru-RU" sz="2400" dirty="0"/>
              <a:t>Очень эффективен</a:t>
            </a:r>
          </a:p>
          <a:p>
            <a:pPr marL="469900" lvl="1" indent="0">
              <a:lnSpc>
                <a:spcPct val="100000"/>
              </a:lnSpc>
              <a:spcBef>
                <a:spcPts val="0"/>
              </a:spcBef>
              <a:buNone/>
              <a:tabLst>
                <a:tab pos="355600" algn="l"/>
              </a:tabLst>
            </a:pPr>
            <a:r>
              <a:rPr lang="ru-RU" sz="2000" dirty="0"/>
              <a:t>За счёт </a:t>
            </a:r>
            <a:r>
              <a:rPr lang="ru-RU" sz="2000" b="1" dirty="0"/>
              <a:t>отсутствия накладных расходов на синхронизацию</a:t>
            </a:r>
            <a:r>
              <a:rPr lang="ru-RU" sz="2000" dirty="0"/>
              <a:t> (как в многопоточных приложениях)</a:t>
            </a:r>
          </a:p>
          <a:p>
            <a:pPr marL="812800" lvl="1" indent="-342900">
              <a:lnSpc>
                <a:spcPct val="100000"/>
              </a:lnSpc>
              <a:spcBef>
                <a:spcPts val="400"/>
              </a:spcBef>
              <a:tabLst>
                <a:tab pos="355600" algn="l"/>
              </a:tabLst>
            </a:pPr>
            <a:r>
              <a:rPr lang="ru-RU" sz="2000" dirty="0"/>
              <a:t>СУБД </a:t>
            </a:r>
            <a:r>
              <a:rPr lang="en-US" sz="2000" dirty="0"/>
              <a:t>Tarantool — </a:t>
            </a:r>
            <a:r>
              <a:rPr lang="ru-RU" sz="2000" dirty="0"/>
              <a:t>работает в одном потоке супер-быстро</a:t>
            </a:r>
          </a:p>
          <a:p>
            <a:pPr marL="0" indent="0">
              <a:buNone/>
            </a:pPr>
            <a:endParaRPr lang="ru-RU" dirty="0"/>
          </a:p>
        </p:txBody>
      </p:sp>
      <p:pic>
        <p:nvPicPr>
          <p:cNvPr id="7" name="Рисунок 6">
            <a:extLst>
              <a:ext uri="{FF2B5EF4-FFF2-40B4-BE49-F238E27FC236}">
                <a16:creationId xmlns:a16="http://schemas.microsoft.com/office/drawing/2014/main" id="{C2A4B88F-3340-588A-F927-7FA875F8FF22}"/>
              </a:ext>
            </a:extLst>
          </p:cNvPr>
          <p:cNvPicPr>
            <a:picLocks noChangeAspect="1"/>
          </p:cNvPicPr>
          <p:nvPr/>
        </p:nvPicPr>
        <p:blipFill>
          <a:blip r:embed="rId3"/>
          <a:stretch>
            <a:fillRect/>
          </a:stretch>
        </p:blipFill>
        <p:spPr>
          <a:xfrm>
            <a:off x="8561294" y="6270653"/>
            <a:ext cx="3294530" cy="397033"/>
          </a:xfrm>
          <a:prstGeom prst="rect">
            <a:avLst/>
          </a:prstGeom>
        </p:spPr>
      </p:pic>
    </p:spTree>
    <p:extLst>
      <p:ext uri="{BB962C8B-B14F-4D97-AF65-F5344CB8AC3E}">
        <p14:creationId xmlns:p14="http://schemas.microsoft.com/office/powerpoint/2010/main" val="24702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424A8D-9E53-6C16-49AE-53082B0DC190}"/>
              </a:ext>
            </a:extLst>
          </p:cNvPr>
          <p:cNvSpPr>
            <a:spLocks noGrp="1"/>
          </p:cNvSpPr>
          <p:nvPr>
            <p:ph type="title"/>
          </p:nvPr>
        </p:nvSpPr>
        <p:spPr>
          <a:xfrm>
            <a:off x="838200" y="230656"/>
            <a:ext cx="10515600" cy="926962"/>
          </a:xfrm>
        </p:spPr>
        <p:txBody>
          <a:bodyPr/>
          <a:lstStyle/>
          <a:p>
            <a:r>
              <a:rPr lang="ru-RU" dirty="0"/>
              <a:t>Асинхронный код — </a:t>
            </a:r>
            <a:r>
              <a:rPr lang="ru-RU" dirty="0">
                <a:solidFill>
                  <a:srgbClr val="C00000"/>
                </a:solidFill>
              </a:rPr>
              <a:t>минусы</a:t>
            </a:r>
          </a:p>
        </p:txBody>
      </p:sp>
      <p:sp>
        <p:nvSpPr>
          <p:cNvPr id="3" name="Объект 2">
            <a:extLst>
              <a:ext uri="{FF2B5EF4-FFF2-40B4-BE49-F238E27FC236}">
                <a16:creationId xmlns:a16="http://schemas.microsoft.com/office/drawing/2014/main" id="{7C7F64CD-4B86-DD2C-5D51-99A3FB1A716F}"/>
              </a:ext>
            </a:extLst>
          </p:cNvPr>
          <p:cNvSpPr>
            <a:spLocks noGrp="1"/>
          </p:cNvSpPr>
          <p:nvPr>
            <p:ph idx="1"/>
          </p:nvPr>
        </p:nvSpPr>
        <p:spPr>
          <a:xfrm>
            <a:off x="838200" y="1184512"/>
            <a:ext cx="10515600" cy="5442832"/>
          </a:xfrm>
        </p:spPr>
        <p:txBody>
          <a:bodyPr>
            <a:noAutofit/>
          </a:bodyPr>
          <a:lstStyle/>
          <a:p>
            <a:pPr marL="355600" indent="-342900">
              <a:lnSpc>
                <a:spcPct val="100000"/>
              </a:lnSpc>
              <a:spcBef>
                <a:spcPts val="869"/>
              </a:spcBef>
              <a:buChar char="•"/>
              <a:tabLst>
                <a:tab pos="355600" algn="l"/>
              </a:tabLst>
            </a:pPr>
            <a:r>
              <a:rPr lang="ru-RU" sz="2400" dirty="0"/>
              <a:t>Сложность отладки / тестирования</a:t>
            </a:r>
          </a:p>
          <a:p>
            <a:pPr marL="812800" lvl="1" indent="-342900">
              <a:lnSpc>
                <a:spcPct val="100000"/>
              </a:lnSpc>
              <a:tabLst>
                <a:tab pos="355600" algn="l"/>
              </a:tabLst>
            </a:pPr>
            <a:r>
              <a:rPr lang="ru-RU" sz="2000" dirty="0"/>
              <a:t>Сложно ловить исключения (их надо ловить именно внутри исключения)</a:t>
            </a:r>
          </a:p>
          <a:p>
            <a:pPr marL="812800" lvl="1" indent="-342900">
              <a:lnSpc>
                <a:spcPct val="100000"/>
              </a:lnSpc>
              <a:tabLst>
                <a:tab pos="355600" algn="l"/>
              </a:tabLst>
            </a:pPr>
            <a:r>
              <a:rPr lang="ru-RU" sz="2000" dirty="0"/>
              <a:t>Сложно тестировать (модульными тестами)</a:t>
            </a:r>
          </a:p>
          <a:p>
            <a:pPr marL="355600" marR="708660" indent="-343535">
              <a:lnSpc>
                <a:spcPct val="100000"/>
              </a:lnSpc>
              <a:spcBef>
                <a:spcPts val="770"/>
              </a:spcBef>
              <a:buChar char="•"/>
              <a:tabLst>
                <a:tab pos="355600" algn="l"/>
              </a:tabLst>
            </a:pPr>
            <a:r>
              <a:rPr lang="ru-RU" sz="2400" dirty="0"/>
              <a:t>Трудно понять, в каком контексте мы находимся</a:t>
            </a:r>
          </a:p>
          <a:p>
            <a:pPr marL="812800" marR="708660" lvl="1" indent="-343535">
              <a:lnSpc>
                <a:spcPct val="100000"/>
              </a:lnSpc>
              <a:spcBef>
                <a:spcPts val="770"/>
              </a:spcBef>
              <a:tabLst>
                <a:tab pos="355600" algn="l"/>
              </a:tabLst>
            </a:pPr>
            <a:r>
              <a:rPr lang="ru-RU" sz="2000" dirty="0"/>
              <a:t>Т.к. выполняется код абсолютно </a:t>
            </a:r>
            <a:r>
              <a:rPr lang="en-US" sz="2000" dirty="0"/>
              <a:t>«</a:t>
            </a:r>
            <a:r>
              <a:rPr lang="ru-RU" sz="2000" dirty="0"/>
              <a:t>нелинейно</a:t>
            </a:r>
            <a:r>
              <a:rPr lang="en-US" sz="2000" dirty="0"/>
              <a:t>»</a:t>
            </a:r>
            <a:endParaRPr lang="ru-RU" sz="2000" dirty="0"/>
          </a:p>
          <a:p>
            <a:pPr marL="355600" indent="-342900">
              <a:lnSpc>
                <a:spcPct val="100000"/>
              </a:lnSpc>
              <a:spcBef>
                <a:spcPts val="770"/>
              </a:spcBef>
              <a:buChar char="•"/>
              <a:tabLst>
                <a:tab pos="355600" algn="l"/>
              </a:tabLst>
            </a:pPr>
            <a:r>
              <a:rPr lang="ru-RU" sz="2400" dirty="0"/>
              <a:t>Сложно-читаемый код</a:t>
            </a:r>
            <a:endParaRPr lang="en-US" sz="2400" dirty="0"/>
          </a:p>
          <a:p>
            <a:pPr marL="812800" lvl="1" indent="-342900">
              <a:lnSpc>
                <a:spcPct val="100000"/>
              </a:lnSpc>
              <a:spcBef>
                <a:spcPts val="770"/>
              </a:spcBef>
              <a:tabLst>
                <a:tab pos="355600" algn="l"/>
              </a:tabLst>
            </a:pPr>
            <a:r>
              <a:rPr lang="ru-RU" sz="2000" dirty="0"/>
              <a:t>Очень легко « выстрелить себе в ногу»</a:t>
            </a:r>
          </a:p>
          <a:p>
            <a:pPr marL="355600" indent="-342900">
              <a:lnSpc>
                <a:spcPct val="100000"/>
              </a:lnSpc>
              <a:spcBef>
                <a:spcPts val="770"/>
              </a:spcBef>
              <a:tabLst>
                <a:tab pos="355600" algn="l"/>
              </a:tabLst>
            </a:pPr>
            <a:r>
              <a:rPr lang="ru-RU" sz="2400" b="0" i="0" dirty="0">
                <a:solidFill>
                  <a:srgbClr val="000000"/>
                </a:solidFill>
                <a:effectLst/>
                <a:latin typeface="-apple-system"/>
              </a:rPr>
              <a:t>Может быть неэффективным для </a:t>
            </a:r>
            <a:r>
              <a:rPr lang="en" sz="2400" b="0" i="0" dirty="0">
                <a:solidFill>
                  <a:srgbClr val="000000"/>
                </a:solidFill>
                <a:effectLst/>
                <a:latin typeface="-apple-system"/>
              </a:rPr>
              <a:t>CPU-</a:t>
            </a:r>
            <a:r>
              <a:rPr lang="ru-RU" sz="2400" b="0" i="0" dirty="0">
                <a:solidFill>
                  <a:srgbClr val="000000"/>
                </a:solidFill>
                <a:effectLst/>
                <a:latin typeface="-apple-system"/>
              </a:rPr>
              <a:t>интенсивных задач, если не использовать дополнительные механизмы (такие как рабочие потоки или процессы).</a:t>
            </a:r>
          </a:p>
          <a:p>
            <a:pPr marL="355600" indent="-342900">
              <a:lnSpc>
                <a:spcPct val="100000"/>
              </a:lnSpc>
              <a:spcBef>
                <a:spcPts val="770"/>
              </a:spcBef>
              <a:tabLst>
                <a:tab pos="355600" algn="l"/>
              </a:tabLst>
            </a:pPr>
            <a:r>
              <a:rPr lang="ru-RU" sz="2400" b="0" i="0" dirty="0">
                <a:solidFill>
                  <a:srgbClr val="000000"/>
                </a:solidFill>
                <a:effectLst/>
                <a:latin typeface="-apple-system"/>
              </a:rPr>
              <a:t>Долго выполняющиеся задачи блокируют</a:t>
            </a:r>
            <a:br>
              <a:rPr lang="en-US" sz="2400" b="0" i="0" dirty="0">
                <a:solidFill>
                  <a:srgbClr val="000000"/>
                </a:solidFill>
                <a:effectLst/>
                <a:latin typeface="-apple-system"/>
              </a:rPr>
            </a:br>
            <a:r>
              <a:rPr lang="ru-RU" sz="2400" b="0" i="0" dirty="0">
                <a:solidFill>
                  <a:srgbClr val="000000"/>
                </a:solidFill>
                <a:effectLst/>
                <a:latin typeface="-apple-system"/>
              </a:rPr>
              <a:t>выполнение других задач.</a:t>
            </a:r>
          </a:p>
        </p:txBody>
      </p:sp>
      <p:pic>
        <p:nvPicPr>
          <p:cNvPr id="5" name="Рисунок 4">
            <a:extLst>
              <a:ext uri="{FF2B5EF4-FFF2-40B4-BE49-F238E27FC236}">
                <a16:creationId xmlns:a16="http://schemas.microsoft.com/office/drawing/2014/main" id="{6725D29A-0EC9-52D8-5145-3250C9008300}"/>
              </a:ext>
            </a:extLst>
          </p:cNvPr>
          <p:cNvPicPr>
            <a:picLocks noChangeAspect="1"/>
          </p:cNvPicPr>
          <p:nvPr/>
        </p:nvPicPr>
        <p:blipFill>
          <a:blip r:embed="rId2"/>
          <a:stretch>
            <a:fillRect/>
          </a:stretch>
        </p:blipFill>
        <p:spPr>
          <a:xfrm>
            <a:off x="7969624" y="4563733"/>
            <a:ext cx="4222376" cy="2294267"/>
          </a:xfrm>
          <a:prstGeom prst="rect">
            <a:avLst/>
          </a:prstGeom>
        </p:spPr>
      </p:pic>
    </p:spTree>
    <p:extLst>
      <p:ext uri="{BB962C8B-B14F-4D97-AF65-F5344CB8AC3E}">
        <p14:creationId xmlns:p14="http://schemas.microsoft.com/office/powerpoint/2010/main" val="413928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986125-7553-DE1C-22CE-B08FEED1A6B2}"/>
              </a:ext>
            </a:extLst>
          </p:cNvPr>
          <p:cNvSpPr>
            <a:spLocks noGrp="1"/>
          </p:cNvSpPr>
          <p:nvPr>
            <p:ph type="title"/>
          </p:nvPr>
        </p:nvSpPr>
        <p:spPr>
          <a:xfrm>
            <a:off x="838200" y="243206"/>
            <a:ext cx="10515600" cy="742314"/>
          </a:xfrm>
        </p:spPr>
        <p:txBody>
          <a:bodyPr>
            <a:noAutofit/>
          </a:bodyPr>
          <a:lstStyle/>
          <a:p>
            <a:r>
              <a:rPr lang="ru-RU" sz="3600" dirty="0"/>
              <a:t>(А)синхронщина на примере приготовления завтрака</a:t>
            </a:r>
          </a:p>
        </p:txBody>
      </p:sp>
      <p:sp>
        <p:nvSpPr>
          <p:cNvPr id="3" name="Объект 2">
            <a:extLst>
              <a:ext uri="{FF2B5EF4-FFF2-40B4-BE49-F238E27FC236}">
                <a16:creationId xmlns:a16="http://schemas.microsoft.com/office/drawing/2014/main" id="{47510717-29CF-4B6C-CB05-DE5DB80314B6}"/>
              </a:ext>
            </a:extLst>
          </p:cNvPr>
          <p:cNvSpPr>
            <a:spLocks noGrp="1"/>
          </p:cNvSpPr>
          <p:nvPr>
            <p:ph idx="1"/>
          </p:nvPr>
        </p:nvSpPr>
        <p:spPr>
          <a:xfrm>
            <a:off x="838200" y="985520"/>
            <a:ext cx="10515600" cy="5643879"/>
          </a:xfrm>
        </p:spPr>
        <p:txBody>
          <a:bodyPr numCol="3">
            <a:normAutofit fontScale="70000" lnSpcReduction="20000"/>
          </a:bodyPr>
          <a:lstStyle/>
          <a:p>
            <a:pPr marL="0" indent="0">
              <a:lnSpc>
                <a:spcPct val="120000"/>
              </a:lnSpc>
              <a:spcBef>
                <a:spcPts val="0"/>
              </a:spcBef>
              <a:buNone/>
            </a:pPr>
            <a:r>
              <a:rPr lang="ru-RU" dirty="0"/>
              <a:t>Готовим английский завтрак (яичница с беконом + тост + кофе):</a:t>
            </a:r>
            <a:br>
              <a:rPr lang="ru-RU" dirty="0"/>
            </a:br>
            <a:r>
              <a:rPr lang="ru-RU" b="1" dirty="0">
                <a:solidFill>
                  <a:schemeClr val="accent6">
                    <a:lumMod val="50000"/>
                  </a:schemeClr>
                </a:solidFill>
              </a:rPr>
              <a:t>Кофе:</a:t>
            </a:r>
          </a:p>
          <a:p>
            <a:pPr>
              <a:lnSpc>
                <a:spcPct val="120000"/>
              </a:lnSpc>
              <a:spcBef>
                <a:spcPts val="0"/>
              </a:spcBef>
            </a:pPr>
            <a:r>
              <a:rPr lang="ru-RU" dirty="0"/>
              <a:t>Налить воды в чайник</a:t>
            </a:r>
          </a:p>
          <a:p>
            <a:pPr>
              <a:lnSpc>
                <a:spcPct val="120000"/>
              </a:lnSpc>
              <a:spcBef>
                <a:spcPts val="0"/>
              </a:spcBef>
            </a:pPr>
            <a:r>
              <a:rPr lang="ru-RU" dirty="0"/>
              <a:t>Поставить чайник нагреваться</a:t>
            </a:r>
          </a:p>
          <a:p>
            <a:pPr>
              <a:lnSpc>
                <a:spcPct val="120000"/>
              </a:lnSpc>
              <a:spcBef>
                <a:spcPts val="0"/>
              </a:spcBef>
            </a:pPr>
            <a:r>
              <a:rPr lang="ru-RU" dirty="0">
                <a:solidFill>
                  <a:srgbClr val="C00000"/>
                </a:solidFill>
              </a:rPr>
              <a:t>Ждём 3 минуты пока чайник закипит</a:t>
            </a:r>
          </a:p>
          <a:p>
            <a:pPr>
              <a:lnSpc>
                <a:spcPct val="120000"/>
              </a:lnSpc>
              <a:spcBef>
                <a:spcPts val="0"/>
              </a:spcBef>
            </a:pPr>
            <a:r>
              <a:rPr lang="ru-RU" dirty="0"/>
              <a:t>Достать кружку</a:t>
            </a:r>
          </a:p>
          <a:p>
            <a:pPr>
              <a:lnSpc>
                <a:spcPct val="120000"/>
              </a:lnSpc>
              <a:spcBef>
                <a:spcPts val="0"/>
              </a:spcBef>
            </a:pPr>
            <a:r>
              <a:rPr lang="ru-RU" dirty="0"/>
              <a:t>Положить растворимый кофе в кружку</a:t>
            </a:r>
          </a:p>
          <a:p>
            <a:pPr>
              <a:lnSpc>
                <a:spcPct val="120000"/>
              </a:lnSpc>
              <a:spcBef>
                <a:spcPts val="0"/>
              </a:spcBef>
            </a:pPr>
            <a:r>
              <a:rPr lang="ru-RU" dirty="0"/>
              <a:t>Положить сахар в кружку</a:t>
            </a:r>
          </a:p>
          <a:p>
            <a:pPr>
              <a:lnSpc>
                <a:spcPct val="120000"/>
              </a:lnSpc>
              <a:spcBef>
                <a:spcPts val="0"/>
              </a:spcBef>
            </a:pPr>
            <a:r>
              <a:rPr lang="ru-RU" dirty="0"/>
              <a:t>Залить водой</a:t>
            </a:r>
          </a:p>
          <a:p>
            <a:pPr>
              <a:lnSpc>
                <a:spcPct val="120000"/>
              </a:lnSpc>
              <a:spcBef>
                <a:spcPts val="0"/>
              </a:spcBef>
            </a:pPr>
            <a:r>
              <a:rPr lang="ru-RU" dirty="0"/>
              <a:t>Отнести кружку на обеденный стол</a:t>
            </a:r>
          </a:p>
          <a:p>
            <a:pPr marL="0" indent="0">
              <a:lnSpc>
                <a:spcPct val="120000"/>
              </a:lnSpc>
              <a:spcBef>
                <a:spcPts val="0"/>
              </a:spcBef>
              <a:buNone/>
            </a:pPr>
            <a:r>
              <a:rPr lang="ru-RU" b="1" dirty="0">
                <a:solidFill>
                  <a:schemeClr val="accent6">
                    <a:lumMod val="50000"/>
                  </a:schemeClr>
                </a:solidFill>
              </a:rPr>
              <a:t>Яичница с беконом:</a:t>
            </a:r>
          </a:p>
          <a:p>
            <a:pPr>
              <a:lnSpc>
                <a:spcPct val="120000"/>
              </a:lnSpc>
              <a:spcBef>
                <a:spcPts val="0"/>
              </a:spcBef>
            </a:pPr>
            <a:r>
              <a:rPr lang="ru-RU" dirty="0"/>
              <a:t>Достаём сковородку</a:t>
            </a:r>
          </a:p>
          <a:p>
            <a:pPr>
              <a:lnSpc>
                <a:spcPct val="120000"/>
              </a:lnSpc>
              <a:spcBef>
                <a:spcPts val="0"/>
              </a:spcBef>
            </a:pPr>
            <a:r>
              <a:rPr lang="ru-RU" dirty="0"/>
              <a:t>Достаём бекон</a:t>
            </a:r>
          </a:p>
          <a:p>
            <a:pPr>
              <a:lnSpc>
                <a:spcPct val="120000"/>
              </a:lnSpc>
              <a:spcBef>
                <a:spcPts val="0"/>
              </a:spcBef>
            </a:pPr>
            <a:r>
              <a:rPr lang="ru-RU" dirty="0"/>
              <a:t>Нарезаем бекон в сковородку</a:t>
            </a:r>
          </a:p>
          <a:p>
            <a:pPr>
              <a:lnSpc>
                <a:spcPct val="120000"/>
              </a:lnSpc>
              <a:spcBef>
                <a:spcPts val="0"/>
              </a:spcBef>
            </a:pPr>
            <a:r>
              <a:rPr lang="ru-RU" dirty="0"/>
              <a:t>Ставим сковородку на огонь</a:t>
            </a:r>
          </a:p>
          <a:p>
            <a:pPr>
              <a:lnSpc>
                <a:spcPct val="120000"/>
              </a:lnSpc>
              <a:spcBef>
                <a:spcPts val="0"/>
              </a:spcBef>
            </a:pPr>
            <a:r>
              <a:rPr lang="ru-RU" dirty="0">
                <a:solidFill>
                  <a:srgbClr val="C00000"/>
                </a:solidFill>
              </a:rPr>
              <a:t>Ждём 1 минуту</a:t>
            </a:r>
          </a:p>
          <a:p>
            <a:pPr>
              <a:lnSpc>
                <a:spcPct val="120000"/>
              </a:lnSpc>
              <a:spcBef>
                <a:spcPts val="0"/>
              </a:spcBef>
            </a:pPr>
            <a:r>
              <a:rPr lang="ru-RU" dirty="0"/>
              <a:t>Переворачиваем бекон</a:t>
            </a:r>
          </a:p>
          <a:p>
            <a:pPr>
              <a:lnSpc>
                <a:spcPct val="120000"/>
              </a:lnSpc>
              <a:spcBef>
                <a:spcPts val="0"/>
              </a:spcBef>
            </a:pPr>
            <a:r>
              <a:rPr lang="ru-RU" dirty="0">
                <a:solidFill>
                  <a:srgbClr val="C00000"/>
                </a:solidFill>
              </a:rPr>
              <a:t>Ждём 1 минуту</a:t>
            </a:r>
          </a:p>
          <a:p>
            <a:pPr>
              <a:lnSpc>
                <a:spcPct val="120000"/>
              </a:lnSpc>
              <a:spcBef>
                <a:spcPts val="0"/>
              </a:spcBef>
            </a:pPr>
            <a:r>
              <a:rPr lang="ru-RU" dirty="0"/>
              <a:t>Достаём 3 яйца</a:t>
            </a:r>
          </a:p>
          <a:p>
            <a:pPr>
              <a:lnSpc>
                <a:spcPct val="120000"/>
              </a:lnSpc>
              <a:spcBef>
                <a:spcPts val="0"/>
              </a:spcBef>
            </a:pPr>
            <a:r>
              <a:rPr lang="ru-RU" dirty="0"/>
              <a:t>Разбиваем 3 яйца в сковородку</a:t>
            </a:r>
          </a:p>
          <a:p>
            <a:pPr>
              <a:lnSpc>
                <a:spcPct val="120000"/>
              </a:lnSpc>
              <a:spcBef>
                <a:spcPts val="0"/>
              </a:spcBef>
            </a:pPr>
            <a:r>
              <a:rPr lang="ru-RU" dirty="0">
                <a:solidFill>
                  <a:srgbClr val="C00000"/>
                </a:solidFill>
              </a:rPr>
              <a:t>Ждём 2 минуты</a:t>
            </a:r>
          </a:p>
          <a:p>
            <a:pPr>
              <a:lnSpc>
                <a:spcPct val="120000"/>
              </a:lnSpc>
              <a:spcBef>
                <a:spcPts val="0"/>
              </a:spcBef>
            </a:pPr>
            <a:r>
              <a:rPr lang="ru-RU" dirty="0"/>
              <a:t>Перемешиваем содержимое сковородки</a:t>
            </a:r>
          </a:p>
          <a:p>
            <a:pPr>
              <a:lnSpc>
                <a:spcPct val="120000"/>
              </a:lnSpc>
              <a:spcBef>
                <a:spcPts val="0"/>
              </a:spcBef>
            </a:pPr>
            <a:r>
              <a:rPr lang="ru-RU" dirty="0">
                <a:solidFill>
                  <a:srgbClr val="C00000"/>
                </a:solidFill>
              </a:rPr>
              <a:t>Ждём 1 минуту</a:t>
            </a:r>
          </a:p>
          <a:p>
            <a:pPr>
              <a:lnSpc>
                <a:spcPct val="120000"/>
              </a:lnSpc>
              <a:spcBef>
                <a:spcPts val="0"/>
              </a:spcBef>
            </a:pPr>
            <a:r>
              <a:rPr lang="ru-RU" dirty="0"/>
              <a:t>Выключаем плиту</a:t>
            </a:r>
          </a:p>
          <a:p>
            <a:pPr>
              <a:lnSpc>
                <a:spcPct val="120000"/>
              </a:lnSpc>
              <a:spcBef>
                <a:spcPts val="0"/>
              </a:spcBef>
            </a:pPr>
            <a:r>
              <a:rPr lang="ru-RU" dirty="0"/>
              <a:t>Достаём тарелку</a:t>
            </a:r>
          </a:p>
          <a:p>
            <a:pPr>
              <a:lnSpc>
                <a:spcPct val="120000"/>
              </a:lnSpc>
              <a:spcBef>
                <a:spcPts val="0"/>
              </a:spcBef>
            </a:pPr>
            <a:r>
              <a:rPr lang="ru-RU" dirty="0"/>
              <a:t>Перекладываем из сковородки на тарелку</a:t>
            </a:r>
          </a:p>
          <a:p>
            <a:pPr>
              <a:lnSpc>
                <a:spcPct val="120000"/>
              </a:lnSpc>
              <a:spcBef>
                <a:spcPts val="0"/>
              </a:spcBef>
            </a:pPr>
            <a:r>
              <a:rPr lang="ru-RU" dirty="0"/>
              <a:t>Относим тарелку на обеденный стол</a:t>
            </a:r>
          </a:p>
          <a:p>
            <a:pPr marL="0" indent="0">
              <a:lnSpc>
                <a:spcPct val="120000"/>
              </a:lnSpc>
              <a:spcBef>
                <a:spcPts val="0"/>
              </a:spcBef>
              <a:buNone/>
            </a:pPr>
            <a:r>
              <a:rPr lang="ru-RU" b="1" dirty="0">
                <a:solidFill>
                  <a:schemeClr val="accent6">
                    <a:lumMod val="50000"/>
                  </a:schemeClr>
                </a:solidFill>
              </a:rPr>
              <a:t>Тосты:</a:t>
            </a:r>
          </a:p>
          <a:p>
            <a:pPr>
              <a:lnSpc>
                <a:spcPct val="120000"/>
              </a:lnSpc>
              <a:spcBef>
                <a:spcPts val="0"/>
              </a:spcBef>
            </a:pPr>
            <a:r>
              <a:rPr lang="ru-RU" dirty="0"/>
              <a:t>Достаём хлеб</a:t>
            </a:r>
          </a:p>
          <a:p>
            <a:pPr>
              <a:lnSpc>
                <a:spcPct val="120000"/>
              </a:lnSpc>
              <a:spcBef>
                <a:spcPts val="0"/>
              </a:spcBef>
            </a:pPr>
            <a:r>
              <a:rPr lang="ru-RU" dirty="0"/>
              <a:t>Нарезаем 2 ломтика хлеба</a:t>
            </a:r>
          </a:p>
          <a:p>
            <a:pPr>
              <a:lnSpc>
                <a:spcPct val="120000"/>
              </a:lnSpc>
              <a:spcBef>
                <a:spcPts val="0"/>
              </a:spcBef>
            </a:pPr>
            <a:r>
              <a:rPr lang="ru-RU" dirty="0"/>
              <a:t>Кладём ломтики хлеба в тостер</a:t>
            </a:r>
          </a:p>
          <a:p>
            <a:pPr>
              <a:lnSpc>
                <a:spcPct val="120000"/>
              </a:lnSpc>
              <a:spcBef>
                <a:spcPts val="0"/>
              </a:spcBef>
            </a:pPr>
            <a:r>
              <a:rPr lang="ru-RU" dirty="0"/>
              <a:t>Включаем тостер</a:t>
            </a:r>
          </a:p>
          <a:p>
            <a:pPr>
              <a:lnSpc>
                <a:spcPct val="120000"/>
              </a:lnSpc>
              <a:spcBef>
                <a:spcPts val="0"/>
              </a:spcBef>
            </a:pPr>
            <a:r>
              <a:rPr lang="ru-RU" dirty="0">
                <a:solidFill>
                  <a:srgbClr val="C00000"/>
                </a:solidFill>
              </a:rPr>
              <a:t>Ждём </a:t>
            </a:r>
            <a:r>
              <a:rPr lang="en-US" dirty="0">
                <a:solidFill>
                  <a:srgbClr val="C00000"/>
                </a:solidFill>
              </a:rPr>
              <a:t>3 </a:t>
            </a:r>
            <a:r>
              <a:rPr lang="ru-RU" dirty="0">
                <a:solidFill>
                  <a:srgbClr val="C00000"/>
                </a:solidFill>
              </a:rPr>
              <a:t>минуты пока приготовятся тосты</a:t>
            </a:r>
          </a:p>
          <a:p>
            <a:pPr>
              <a:lnSpc>
                <a:spcPct val="120000"/>
              </a:lnSpc>
              <a:spcBef>
                <a:spcPts val="0"/>
              </a:spcBef>
            </a:pPr>
            <a:r>
              <a:rPr lang="ru-RU" dirty="0"/>
              <a:t>Достали масло</a:t>
            </a:r>
          </a:p>
          <a:p>
            <a:pPr>
              <a:lnSpc>
                <a:spcPct val="120000"/>
              </a:lnSpc>
              <a:spcBef>
                <a:spcPts val="0"/>
              </a:spcBef>
            </a:pPr>
            <a:r>
              <a:rPr lang="ru-RU" dirty="0"/>
              <a:t>Намазали масло на тосты</a:t>
            </a:r>
          </a:p>
          <a:p>
            <a:pPr>
              <a:lnSpc>
                <a:spcPct val="120000"/>
              </a:lnSpc>
              <a:spcBef>
                <a:spcPts val="0"/>
              </a:spcBef>
            </a:pPr>
            <a:r>
              <a:rPr lang="ru-RU" dirty="0"/>
              <a:t>Достали варенье</a:t>
            </a:r>
          </a:p>
          <a:p>
            <a:pPr>
              <a:lnSpc>
                <a:spcPct val="120000"/>
              </a:lnSpc>
              <a:spcBef>
                <a:spcPts val="0"/>
              </a:spcBef>
            </a:pPr>
            <a:r>
              <a:rPr lang="ru-RU" dirty="0"/>
              <a:t>Намазали варенье на тосты</a:t>
            </a:r>
          </a:p>
          <a:p>
            <a:pPr>
              <a:lnSpc>
                <a:spcPct val="120000"/>
              </a:lnSpc>
              <a:spcBef>
                <a:spcPts val="0"/>
              </a:spcBef>
            </a:pPr>
            <a:r>
              <a:rPr lang="ru-RU" dirty="0"/>
              <a:t>Кладём тосты на тарелку</a:t>
            </a:r>
          </a:p>
          <a:p>
            <a:pPr>
              <a:lnSpc>
                <a:spcPct val="120000"/>
              </a:lnSpc>
              <a:spcBef>
                <a:spcPts val="0"/>
              </a:spcBef>
            </a:pPr>
            <a:r>
              <a:rPr lang="ru-RU" dirty="0"/>
              <a:t>Относим тарелку с тостами на стол</a:t>
            </a:r>
          </a:p>
        </p:txBody>
      </p:sp>
    </p:spTree>
    <p:extLst>
      <p:ext uri="{BB962C8B-B14F-4D97-AF65-F5344CB8AC3E}">
        <p14:creationId xmlns:p14="http://schemas.microsoft.com/office/powerpoint/2010/main" val="201729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D1F306-F5D5-0515-CB03-0870477670E1}"/>
              </a:ext>
            </a:extLst>
          </p:cNvPr>
          <p:cNvSpPr>
            <a:spLocks noGrp="1"/>
          </p:cNvSpPr>
          <p:nvPr>
            <p:ph type="title"/>
          </p:nvPr>
        </p:nvSpPr>
        <p:spPr>
          <a:xfrm>
            <a:off x="838200" y="132137"/>
            <a:ext cx="10515600" cy="1181286"/>
          </a:xfrm>
        </p:spPr>
        <p:txBody>
          <a:bodyPr>
            <a:normAutofit fontScale="90000"/>
          </a:bodyPr>
          <a:lstStyle/>
          <a:p>
            <a:r>
              <a:rPr lang="ru-RU" dirty="0"/>
              <a:t>Сравнение </a:t>
            </a:r>
            <a:r>
              <a:rPr lang="en-US" dirty="0"/>
              <a:t>async </a:t>
            </a:r>
            <a:r>
              <a:rPr lang="ru-RU" dirty="0"/>
              <a:t>и других подходов для</a:t>
            </a:r>
            <a:br>
              <a:rPr lang="en-US" dirty="0"/>
            </a:br>
            <a:r>
              <a:rPr lang="en-US" dirty="0"/>
              <a:t>network-bound </a:t>
            </a:r>
            <a:r>
              <a:rPr lang="ru-RU" dirty="0"/>
              <a:t>приложений</a:t>
            </a:r>
          </a:p>
        </p:txBody>
      </p:sp>
      <p:sp>
        <p:nvSpPr>
          <p:cNvPr id="3" name="Объект 2">
            <a:extLst>
              <a:ext uri="{FF2B5EF4-FFF2-40B4-BE49-F238E27FC236}">
                <a16:creationId xmlns:a16="http://schemas.microsoft.com/office/drawing/2014/main" id="{499D0869-A587-692A-22E1-7E90CBD842A8}"/>
              </a:ext>
            </a:extLst>
          </p:cNvPr>
          <p:cNvSpPr>
            <a:spLocks noGrp="1"/>
          </p:cNvSpPr>
          <p:nvPr>
            <p:ph idx="1"/>
          </p:nvPr>
        </p:nvSpPr>
        <p:spPr>
          <a:xfrm>
            <a:off x="838200" y="1364877"/>
            <a:ext cx="10515600" cy="632011"/>
          </a:xfrm>
        </p:spPr>
        <p:txBody>
          <a:bodyPr/>
          <a:lstStyle/>
          <a:p>
            <a:pPr marL="0" indent="0">
              <a:buNone/>
            </a:pPr>
            <a:r>
              <a:rPr lang="ru-RU" dirty="0"/>
              <a:t>Количество одновременно обслуживаемых соединений:</a:t>
            </a:r>
          </a:p>
          <a:p>
            <a:pPr marL="0" indent="0">
              <a:buNone/>
            </a:pPr>
            <a:endParaRPr lang="ru-RU" dirty="0"/>
          </a:p>
        </p:txBody>
      </p:sp>
      <p:graphicFrame>
        <p:nvGraphicFramePr>
          <p:cNvPr id="4" name="Таблица 3">
            <a:extLst>
              <a:ext uri="{FF2B5EF4-FFF2-40B4-BE49-F238E27FC236}">
                <a16:creationId xmlns:a16="http://schemas.microsoft.com/office/drawing/2014/main" id="{F66B9523-5804-5C7F-A097-753C2DF40603}"/>
              </a:ext>
            </a:extLst>
          </p:cNvPr>
          <p:cNvGraphicFramePr>
            <a:graphicFrameLocks noGrp="1"/>
          </p:cNvGraphicFramePr>
          <p:nvPr>
            <p:extLst>
              <p:ext uri="{D42A27DB-BD31-4B8C-83A1-F6EECF244321}">
                <p14:modId xmlns:p14="http://schemas.microsoft.com/office/powerpoint/2010/main" val="3777196167"/>
              </p:ext>
            </p:extLst>
          </p:nvPr>
        </p:nvGraphicFramePr>
        <p:xfrm>
          <a:off x="838200" y="1902582"/>
          <a:ext cx="10699377" cy="1371600"/>
        </p:xfrm>
        <a:graphic>
          <a:graphicData uri="http://schemas.openxmlformats.org/drawingml/2006/table">
            <a:tbl>
              <a:tblPr firstRow="1" bandRow="1">
                <a:tableStyleId>{5C22544A-7EE6-4342-B048-85BDC9FD1C3A}</a:tableStyleId>
              </a:tblPr>
              <a:tblGrid>
                <a:gridCol w="3142129">
                  <a:extLst>
                    <a:ext uri="{9D8B030D-6E8A-4147-A177-3AD203B41FA5}">
                      <a16:colId xmlns:a16="http://schemas.microsoft.com/office/drawing/2014/main" val="2379429824"/>
                    </a:ext>
                  </a:extLst>
                </a:gridCol>
                <a:gridCol w="3388659">
                  <a:extLst>
                    <a:ext uri="{9D8B030D-6E8A-4147-A177-3AD203B41FA5}">
                      <a16:colId xmlns:a16="http://schemas.microsoft.com/office/drawing/2014/main" val="3037374436"/>
                    </a:ext>
                  </a:extLst>
                </a:gridCol>
                <a:gridCol w="4168589">
                  <a:extLst>
                    <a:ext uri="{9D8B030D-6E8A-4147-A177-3AD203B41FA5}">
                      <a16:colId xmlns:a16="http://schemas.microsoft.com/office/drawing/2014/main" val="2876390927"/>
                    </a:ext>
                  </a:extLst>
                </a:gridCol>
              </a:tblGrid>
              <a:tr h="370840">
                <a:tc>
                  <a:txBody>
                    <a:bodyPr/>
                    <a:lstStyle/>
                    <a:p>
                      <a:pPr algn="ctr"/>
                      <a:r>
                        <a:rPr lang="en-US" sz="2400" noProof="1"/>
                        <a:t>Multiprocess</a:t>
                      </a:r>
                    </a:p>
                  </a:txBody>
                  <a:tcPr/>
                </a:tc>
                <a:tc>
                  <a:txBody>
                    <a:bodyPr/>
                    <a:lstStyle/>
                    <a:p>
                      <a:pPr algn="ctr"/>
                      <a:r>
                        <a:rPr lang="en-US" sz="2400" noProof="1"/>
                        <a:t>Multithread</a:t>
                      </a:r>
                    </a:p>
                  </a:txBody>
                  <a:tcPr/>
                </a:tc>
                <a:tc>
                  <a:txBody>
                    <a:bodyPr/>
                    <a:lstStyle/>
                    <a:p>
                      <a:pPr algn="ctr"/>
                      <a:r>
                        <a:rPr lang="en-US" sz="2400" noProof="1"/>
                        <a:t>Async</a:t>
                      </a:r>
                    </a:p>
                  </a:txBody>
                  <a:tcPr/>
                </a:tc>
                <a:extLst>
                  <a:ext uri="{0D108BD9-81ED-4DB2-BD59-A6C34878D82A}">
                    <a16:rowId xmlns:a16="http://schemas.microsoft.com/office/drawing/2014/main" val="439473331"/>
                  </a:ext>
                </a:extLst>
              </a:tr>
              <a:tr h="370840">
                <a:tc>
                  <a:txBody>
                    <a:bodyPr/>
                    <a:lstStyle/>
                    <a:p>
                      <a:pPr algn="ctr"/>
                      <a:r>
                        <a:rPr lang="en-US" sz="2400" dirty="0"/>
                        <a:t>10 – 30</a:t>
                      </a:r>
                      <a:endParaRPr lang="ru-RU" sz="2400" baseline="0" dirty="0"/>
                    </a:p>
                  </a:txBody>
                  <a:tcPr/>
                </a:tc>
                <a:tc>
                  <a:txBody>
                    <a:bodyPr/>
                    <a:lstStyle/>
                    <a:p>
                      <a:pPr algn="ctr"/>
                      <a:r>
                        <a:rPr lang="en-US" sz="2400" dirty="0"/>
                        <a:t>30 – 300</a:t>
                      </a:r>
                      <a:endParaRPr lang="ru-RU" sz="2400" baseline="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aseline="0" dirty="0"/>
                        <a:t>300 – 200000</a:t>
                      </a:r>
                      <a:endParaRPr lang="ru-RU" sz="2400" baseline="30000" dirty="0"/>
                    </a:p>
                  </a:txBody>
                  <a:tcPr/>
                </a:tc>
                <a:extLst>
                  <a:ext uri="{0D108BD9-81ED-4DB2-BD59-A6C34878D82A}">
                    <a16:rowId xmlns:a16="http://schemas.microsoft.com/office/drawing/2014/main" val="3177090587"/>
                  </a:ext>
                </a:extLst>
              </a:tr>
              <a:tr h="370840">
                <a:tc>
                  <a:txBody>
                    <a:bodyPr/>
                    <a:lstStyle/>
                    <a:p>
                      <a:pPr algn="ctr"/>
                      <a:r>
                        <a:rPr lang="ru-RU" sz="2400" dirty="0"/>
                        <a:t>десятки</a:t>
                      </a:r>
                    </a:p>
                  </a:txBody>
                  <a:tcPr/>
                </a:tc>
                <a:tc>
                  <a:txBody>
                    <a:bodyPr/>
                    <a:lstStyle/>
                    <a:p>
                      <a:pPr algn="ctr"/>
                      <a:r>
                        <a:rPr lang="ru-RU" sz="2400" dirty="0"/>
                        <a:t>сотни</a:t>
                      </a:r>
                    </a:p>
                  </a:txBody>
                  <a:tcPr/>
                </a:tc>
                <a:tc>
                  <a:txBody>
                    <a:bodyPr/>
                    <a:lstStyle/>
                    <a:p>
                      <a:r>
                        <a:rPr lang="ru-RU" sz="2400" dirty="0"/>
                        <a:t>тысячи, десятки и</a:t>
                      </a:r>
                      <a:r>
                        <a:rPr lang="en-US" sz="2400" dirty="0"/>
                        <a:t> </a:t>
                      </a:r>
                      <a:r>
                        <a:rPr lang="ru-RU" sz="2400" dirty="0"/>
                        <a:t>сотни тысяч</a:t>
                      </a:r>
                    </a:p>
                  </a:txBody>
                  <a:tcPr/>
                </a:tc>
                <a:extLst>
                  <a:ext uri="{0D108BD9-81ED-4DB2-BD59-A6C34878D82A}">
                    <a16:rowId xmlns:a16="http://schemas.microsoft.com/office/drawing/2014/main" val="3751584165"/>
                  </a:ext>
                </a:extLst>
              </a:tr>
            </a:tbl>
          </a:graphicData>
        </a:graphic>
      </p:graphicFrame>
      <p:sp>
        <p:nvSpPr>
          <p:cNvPr id="5" name="Объект 2">
            <a:extLst>
              <a:ext uri="{FF2B5EF4-FFF2-40B4-BE49-F238E27FC236}">
                <a16:creationId xmlns:a16="http://schemas.microsoft.com/office/drawing/2014/main" id="{A7467822-0349-2035-ED9B-4673D725D7FB}"/>
              </a:ext>
            </a:extLst>
          </p:cNvPr>
          <p:cNvSpPr txBox="1">
            <a:spLocks/>
          </p:cNvSpPr>
          <p:nvPr/>
        </p:nvSpPr>
        <p:spPr>
          <a:xfrm>
            <a:off x="838200" y="4229101"/>
            <a:ext cx="10515600" cy="6320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p>
          <a:p>
            <a:pPr marL="0" indent="0">
              <a:buFont typeface="Arial" panose="020B0604020202020204" pitchFamily="34" charset="0"/>
              <a:buNone/>
            </a:pPr>
            <a:endParaRPr lang="ru-RU" dirty="0"/>
          </a:p>
        </p:txBody>
      </p:sp>
      <p:sp>
        <p:nvSpPr>
          <p:cNvPr id="6" name="Объект 2">
            <a:extLst>
              <a:ext uri="{FF2B5EF4-FFF2-40B4-BE49-F238E27FC236}">
                <a16:creationId xmlns:a16="http://schemas.microsoft.com/office/drawing/2014/main" id="{02CEDBDD-1C06-0161-28D0-E42B34D47CFB}"/>
              </a:ext>
            </a:extLst>
          </p:cNvPr>
          <p:cNvSpPr txBox="1">
            <a:spLocks/>
          </p:cNvSpPr>
          <p:nvPr/>
        </p:nvSpPr>
        <p:spPr>
          <a:xfrm>
            <a:off x="838200" y="3587002"/>
            <a:ext cx="10699377" cy="3138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Font typeface="Arial" panose="020B0604020202020204" pitchFamily="34" charset="0"/>
              <a:buNone/>
            </a:pPr>
            <a:r>
              <a:rPr lang="ru-RU" sz="2500" dirty="0"/>
              <a:t>Сферы применения </a:t>
            </a:r>
            <a:r>
              <a:rPr lang="en-US" sz="2500" dirty="0"/>
              <a:t>async</a:t>
            </a:r>
            <a:r>
              <a:rPr lang="ru-RU" sz="2500" dirty="0"/>
              <a:t>:</a:t>
            </a:r>
            <a:endParaRPr lang="en-US" sz="2500" dirty="0"/>
          </a:p>
          <a:p>
            <a:pPr>
              <a:lnSpc>
                <a:spcPct val="100000"/>
              </a:lnSpc>
              <a:spcBef>
                <a:spcPts val="500"/>
              </a:spcBef>
            </a:pPr>
            <a:r>
              <a:rPr lang="en-US" sz="2500" dirty="0"/>
              <a:t>web-</a:t>
            </a:r>
            <a:r>
              <a:rPr lang="ru-RU" sz="2500" dirty="0"/>
              <a:t>сервисы: микросервисы, высоконагруженные </a:t>
            </a:r>
            <a:r>
              <a:rPr lang="en" sz="2500" dirty="0"/>
              <a:t>API</a:t>
            </a:r>
            <a:r>
              <a:rPr lang="en-US" sz="2500" dirty="0"/>
              <a:t> </a:t>
            </a:r>
            <a:r>
              <a:rPr lang="ru-RU" sz="2500" dirty="0"/>
              <a:t>(</a:t>
            </a:r>
            <a:r>
              <a:rPr lang="en-US" sz="2500" dirty="0">
                <a:latin typeface="Consolas" panose="020B0609020204030204" pitchFamily="49" charset="0"/>
                <a:cs typeface="Consolas" panose="020B0609020204030204" pitchFamily="49" charset="0"/>
              </a:rPr>
              <a:t>FastAPI</a:t>
            </a:r>
            <a:r>
              <a:rPr lang="ru-RU" sz="2500" dirty="0"/>
              <a:t>)</a:t>
            </a:r>
          </a:p>
          <a:p>
            <a:pPr>
              <a:lnSpc>
                <a:spcPct val="100000"/>
              </a:lnSpc>
              <a:spcBef>
                <a:spcPts val="500"/>
              </a:spcBef>
            </a:pPr>
            <a:r>
              <a:rPr lang="en-US" sz="2500" dirty="0"/>
              <a:t>Web-</a:t>
            </a:r>
            <a:r>
              <a:rPr lang="ru-RU" sz="2500" dirty="0"/>
              <a:t>сервисы, упирающиеся в ввод-вывод (ожидание БД)</a:t>
            </a:r>
          </a:p>
          <a:p>
            <a:pPr>
              <a:lnSpc>
                <a:spcPct val="100000"/>
              </a:lnSpc>
              <a:spcBef>
                <a:spcPts val="500"/>
              </a:spcBef>
            </a:pPr>
            <a:r>
              <a:rPr lang="en-US" sz="2500" dirty="0"/>
              <a:t>Web-scraping</a:t>
            </a:r>
            <a:r>
              <a:rPr lang="ru-RU" sz="2500" dirty="0"/>
              <a:t> и парсинг данных</a:t>
            </a:r>
            <a:endParaRPr lang="en-US" sz="2500" dirty="0"/>
          </a:p>
          <a:p>
            <a:pPr>
              <a:lnSpc>
                <a:spcPct val="100000"/>
              </a:lnSpc>
              <a:spcBef>
                <a:spcPts val="500"/>
              </a:spcBef>
            </a:pPr>
            <a:r>
              <a:rPr lang="en-US" sz="2500" dirty="0"/>
              <a:t>Telegram-</a:t>
            </a:r>
            <a:r>
              <a:rPr lang="ru-RU" sz="2500" dirty="0"/>
              <a:t>боты</a:t>
            </a:r>
            <a:r>
              <a:rPr lang="en-US" sz="2500" dirty="0"/>
              <a:t> (</a:t>
            </a:r>
            <a:r>
              <a:rPr lang="en-US" sz="2500" noProof="1">
                <a:latin typeface="Consolas" panose="020B0609020204030204" pitchFamily="49" charset="0"/>
                <a:cs typeface="Consolas" panose="020B0609020204030204" pitchFamily="49" charset="0"/>
              </a:rPr>
              <a:t>aiogram</a:t>
            </a:r>
            <a:r>
              <a:rPr lang="en-US" sz="2500" dirty="0"/>
              <a:t>)</a:t>
            </a:r>
          </a:p>
          <a:p>
            <a:pPr>
              <a:lnSpc>
                <a:spcPct val="100000"/>
              </a:lnSpc>
              <a:spcBef>
                <a:spcPts val="500"/>
              </a:spcBef>
            </a:pPr>
            <a:r>
              <a:rPr lang="en-US" sz="2500" dirty="0"/>
              <a:t>IoT</a:t>
            </a:r>
            <a:r>
              <a:rPr lang="ru-RU" sz="2500" dirty="0"/>
              <a:t> (Интернет вещей): для контроля за множеством устройств</a:t>
            </a:r>
            <a:endParaRPr lang="en-US" sz="2500" dirty="0"/>
          </a:p>
          <a:p>
            <a:pPr>
              <a:lnSpc>
                <a:spcPct val="100000"/>
              </a:lnSpc>
              <a:spcBef>
                <a:spcPts val="500"/>
              </a:spcBef>
            </a:pPr>
            <a:r>
              <a:rPr lang="ru-RU" sz="2500" dirty="0"/>
              <a:t>Обработка потоковых данных</a:t>
            </a:r>
            <a:endParaRPr lang="en-US" sz="2500" dirty="0"/>
          </a:p>
        </p:txBody>
      </p:sp>
    </p:spTree>
    <p:extLst>
      <p:ext uri="{BB962C8B-B14F-4D97-AF65-F5344CB8AC3E}">
        <p14:creationId xmlns:p14="http://schemas.microsoft.com/office/powerpoint/2010/main" val="102760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30347F-2935-2B0C-D238-069590BFE607}"/>
              </a:ext>
            </a:extLst>
          </p:cNvPr>
          <p:cNvSpPr>
            <a:spLocks noGrp="1"/>
          </p:cNvSpPr>
          <p:nvPr>
            <p:ph type="title"/>
          </p:nvPr>
        </p:nvSpPr>
        <p:spPr/>
        <p:txBody>
          <a:bodyPr/>
          <a:lstStyle/>
          <a:p>
            <a:r>
              <a:rPr lang="ru-RU" dirty="0"/>
              <a:t>Сравнение подходов</a:t>
            </a:r>
          </a:p>
        </p:txBody>
      </p:sp>
      <p:sp>
        <p:nvSpPr>
          <p:cNvPr id="4" name="object 3">
            <a:extLst>
              <a:ext uri="{FF2B5EF4-FFF2-40B4-BE49-F238E27FC236}">
                <a16:creationId xmlns:a16="http://schemas.microsoft.com/office/drawing/2014/main" id="{A338A3AA-FF2B-648B-71F7-DF883F162071}"/>
              </a:ext>
            </a:extLst>
          </p:cNvPr>
          <p:cNvSpPr txBox="1"/>
          <p:nvPr/>
        </p:nvSpPr>
        <p:spPr>
          <a:xfrm>
            <a:off x="8192530" y="1683130"/>
            <a:ext cx="3600000" cy="2560957"/>
          </a:xfrm>
          <a:prstGeom prst="rect">
            <a:avLst/>
          </a:prstGeom>
          <a:solidFill>
            <a:schemeClr val="accent6">
              <a:lumMod val="20000"/>
              <a:lumOff val="80000"/>
            </a:schemeClr>
          </a:solidFill>
        </p:spPr>
        <p:txBody>
          <a:bodyPr vert="horz" wrap="square" lIns="72000" tIns="72000" rIns="72000" bIns="72000" rtlCol="0">
            <a:normAutofit/>
          </a:bodyPr>
          <a:lstStyle/>
          <a:p>
            <a:pPr algn="ctr">
              <a:lnSpc>
                <a:spcPct val="100000"/>
              </a:lnSpc>
            </a:pPr>
            <a:r>
              <a:rPr sz="2000" b="1" dirty="0"/>
              <a:t>Async</a:t>
            </a:r>
          </a:p>
          <a:p>
            <a:pPr marL="354965" indent="-342265">
              <a:lnSpc>
                <a:spcPct val="100000"/>
              </a:lnSpc>
              <a:spcBef>
                <a:spcPts val="1000"/>
              </a:spcBef>
              <a:buChar char="•"/>
              <a:tabLst>
                <a:tab pos="354965" algn="l"/>
              </a:tabLst>
            </a:pPr>
            <a:r>
              <a:rPr lang="ru-RU" sz="2000" dirty="0"/>
              <a:t>Работают конкурентно</a:t>
            </a:r>
          </a:p>
          <a:p>
            <a:pPr marL="355600" marR="80010" indent="-342900">
              <a:lnSpc>
                <a:spcPct val="100000"/>
              </a:lnSpc>
              <a:spcBef>
                <a:spcPts val="1000"/>
              </a:spcBef>
              <a:buChar char="•"/>
              <a:tabLst>
                <a:tab pos="355600" algn="l"/>
              </a:tabLst>
            </a:pPr>
            <a:r>
              <a:rPr lang="ru-RU" sz="2000" dirty="0"/>
              <a:t>Использует одно ядро и один поток</a:t>
            </a:r>
          </a:p>
          <a:p>
            <a:pPr marL="354965" indent="-342265">
              <a:lnSpc>
                <a:spcPct val="100000"/>
              </a:lnSpc>
              <a:spcBef>
                <a:spcPts val="1000"/>
              </a:spcBef>
              <a:buChar char="•"/>
              <a:tabLst>
                <a:tab pos="354965" algn="l"/>
              </a:tabLst>
            </a:pPr>
            <a:r>
              <a:rPr lang="ru-RU" sz="2000" dirty="0"/>
              <a:t>Тысячи</a:t>
            </a:r>
          </a:p>
        </p:txBody>
      </p:sp>
      <p:sp>
        <p:nvSpPr>
          <p:cNvPr id="5" name="object 4">
            <a:extLst>
              <a:ext uri="{FF2B5EF4-FFF2-40B4-BE49-F238E27FC236}">
                <a16:creationId xmlns:a16="http://schemas.microsoft.com/office/drawing/2014/main" id="{2E6321CB-7844-54E4-93AF-3B2BA825EB09}"/>
              </a:ext>
            </a:extLst>
          </p:cNvPr>
          <p:cNvSpPr txBox="1"/>
          <p:nvPr/>
        </p:nvSpPr>
        <p:spPr>
          <a:xfrm>
            <a:off x="4506399" y="1683131"/>
            <a:ext cx="3600000" cy="2524409"/>
          </a:xfrm>
          <a:prstGeom prst="rect">
            <a:avLst/>
          </a:prstGeom>
          <a:solidFill>
            <a:schemeClr val="accent4">
              <a:lumMod val="20000"/>
              <a:lumOff val="80000"/>
            </a:schemeClr>
          </a:solidFill>
        </p:spPr>
        <p:txBody>
          <a:bodyPr vert="horz" wrap="square" lIns="72000" tIns="72000" rIns="72000" bIns="72000" rtlCol="0">
            <a:normAutofit fontScale="92500" lnSpcReduction="10000"/>
          </a:bodyPr>
          <a:lstStyle/>
          <a:p>
            <a:pPr algn="ctr">
              <a:lnSpc>
                <a:spcPct val="100000"/>
              </a:lnSpc>
            </a:pPr>
            <a:r>
              <a:rPr sz="2000" b="1" dirty="0"/>
              <a:t>Threading</a:t>
            </a:r>
          </a:p>
          <a:p>
            <a:pPr marL="354965" indent="-342265">
              <a:lnSpc>
                <a:spcPct val="100000"/>
              </a:lnSpc>
              <a:spcBef>
                <a:spcPts val="1000"/>
              </a:spcBef>
              <a:buChar char="•"/>
              <a:tabLst>
                <a:tab pos="354965" algn="l"/>
              </a:tabLst>
            </a:pPr>
            <a:r>
              <a:rPr lang="ru-RU" sz="2000" dirty="0"/>
              <a:t>Работают «параллельно»</a:t>
            </a:r>
          </a:p>
          <a:p>
            <a:pPr marL="355600" marR="653415" indent="-342900">
              <a:lnSpc>
                <a:spcPct val="100000"/>
              </a:lnSpc>
              <a:spcBef>
                <a:spcPts val="1000"/>
              </a:spcBef>
              <a:buChar char="•"/>
              <a:tabLst>
                <a:tab pos="355600" algn="l"/>
              </a:tabLst>
            </a:pPr>
            <a:r>
              <a:rPr lang="ru-RU" sz="2000" dirty="0"/>
              <a:t>Использует одно ядро</a:t>
            </a:r>
            <a:br>
              <a:rPr lang="ru-RU" sz="2000" dirty="0"/>
            </a:br>
            <a:r>
              <a:rPr lang="ru-RU" sz="2000" dirty="0"/>
              <a:t>(в </a:t>
            </a:r>
            <a:r>
              <a:rPr lang="en-US" sz="2000" dirty="0"/>
              <a:t>Python</a:t>
            </a:r>
            <a:r>
              <a:rPr lang="ru-RU" sz="2000" dirty="0"/>
              <a:t>)</a:t>
            </a:r>
            <a:endParaRPr lang="en-US" sz="2000" dirty="0"/>
          </a:p>
          <a:p>
            <a:pPr marL="355600" marR="653415" indent="-342900">
              <a:lnSpc>
                <a:spcPct val="100000"/>
              </a:lnSpc>
              <a:spcBef>
                <a:spcPts val="1000"/>
              </a:spcBef>
              <a:buChar char="•"/>
              <a:tabLst>
                <a:tab pos="355600" algn="l"/>
              </a:tabLst>
            </a:pPr>
            <a:r>
              <a:rPr lang="ru-RU" sz="2000" dirty="0"/>
              <a:t>В других языках используют все ядра</a:t>
            </a:r>
          </a:p>
          <a:p>
            <a:pPr marL="354965" indent="-342265">
              <a:lnSpc>
                <a:spcPct val="100000"/>
              </a:lnSpc>
              <a:spcBef>
                <a:spcPts val="1000"/>
              </a:spcBef>
              <a:buChar char="•"/>
              <a:tabLst>
                <a:tab pos="354965" algn="l"/>
              </a:tabLst>
            </a:pPr>
            <a:r>
              <a:rPr lang="ru-RU" sz="2000" dirty="0"/>
              <a:t>Максимум несколько сотен</a:t>
            </a:r>
          </a:p>
        </p:txBody>
      </p:sp>
      <p:sp>
        <p:nvSpPr>
          <p:cNvPr id="6" name="object 5">
            <a:extLst>
              <a:ext uri="{FF2B5EF4-FFF2-40B4-BE49-F238E27FC236}">
                <a16:creationId xmlns:a16="http://schemas.microsoft.com/office/drawing/2014/main" id="{DB8E80AD-7558-11BE-A44E-F4627F3A15B1}"/>
              </a:ext>
            </a:extLst>
          </p:cNvPr>
          <p:cNvSpPr txBox="1"/>
          <p:nvPr/>
        </p:nvSpPr>
        <p:spPr>
          <a:xfrm>
            <a:off x="838199" y="1646582"/>
            <a:ext cx="3600000" cy="2560958"/>
          </a:xfrm>
          <a:prstGeom prst="rect">
            <a:avLst/>
          </a:prstGeom>
          <a:solidFill>
            <a:schemeClr val="accent2">
              <a:lumMod val="20000"/>
              <a:lumOff val="80000"/>
            </a:schemeClr>
          </a:solidFill>
        </p:spPr>
        <p:txBody>
          <a:bodyPr vert="horz" wrap="square" lIns="72000" tIns="72000" rIns="72000" bIns="72000" rtlCol="0">
            <a:normAutofit/>
          </a:bodyPr>
          <a:lstStyle/>
          <a:p>
            <a:pPr algn="ctr">
              <a:lnSpc>
                <a:spcPct val="100000"/>
              </a:lnSpc>
            </a:pPr>
            <a:r>
              <a:rPr sz="2000" b="1" dirty="0"/>
              <a:t>Multiprocessing</a:t>
            </a:r>
          </a:p>
          <a:p>
            <a:pPr marL="355600" indent="-342900">
              <a:lnSpc>
                <a:spcPct val="100000"/>
              </a:lnSpc>
              <a:spcBef>
                <a:spcPts val="1000"/>
              </a:spcBef>
              <a:buChar char="•"/>
              <a:tabLst>
                <a:tab pos="355600" algn="l"/>
              </a:tabLst>
            </a:pPr>
            <a:r>
              <a:rPr lang="ru-RU" sz="2000" dirty="0"/>
              <a:t>Работают параллельно</a:t>
            </a:r>
          </a:p>
          <a:p>
            <a:pPr marL="355600" marR="107950" indent="-343535">
              <a:lnSpc>
                <a:spcPct val="100000"/>
              </a:lnSpc>
              <a:spcBef>
                <a:spcPts val="1000"/>
              </a:spcBef>
              <a:buChar char="•"/>
              <a:tabLst>
                <a:tab pos="355600" algn="l"/>
              </a:tabLst>
            </a:pPr>
            <a:r>
              <a:rPr lang="ru-RU" sz="2000" dirty="0"/>
              <a:t>Использует все ядра</a:t>
            </a:r>
          </a:p>
          <a:p>
            <a:pPr marL="355600" marR="5080" indent="-343535">
              <a:lnSpc>
                <a:spcPct val="100000"/>
              </a:lnSpc>
              <a:spcBef>
                <a:spcPts val="1000"/>
              </a:spcBef>
              <a:buChar char="•"/>
              <a:tabLst>
                <a:tab pos="355600" algn="l"/>
              </a:tabLst>
            </a:pPr>
            <a:r>
              <a:rPr lang="ru-RU" sz="2000" dirty="0"/>
              <a:t>Максимум пара десятков</a:t>
            </a:r>
          </a:p>
        </p:txBody>
      </p:sp>
    </p:spTree>
    <p:extLst>
      <p:ext uri="{BB962C8B-B14F-4D97-AF65-F5344CB8AC3E}">
        <p14:creationId xmlns:p14="http://schemas.microsoft.com/office/powerpoint/2010/main" val="3225460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BB6D5CB-ABDD-8EF1-29B5-59578BACD40E}"/>
              </a:ext>
            </a:extLst>
          </p:cNvPr>
          <p:cNvSpPr>
            <a:spLocks noGrp="1"/>
          </p:cNvSpPr>
          <p:nvPr>
            <p:ph type="title"/>
          </p:nvPr>
        </p:nvSpPr>
        <p:spPr>
          <a:xfrm>
            <a:off x="838200" y="365126"/>
            <a:ext cx="10515600" cy="831662"/>
          </a:xfrm>
        </p:spPr>
        <p:txBody>
          <a:bodyPr/>
          <a:lstStyle/>
          <a:p>
            <a:pPr algn="l"/>
            <a:r>
              <a:rPr lang="ru-RU" dirty="0"/>
              <a:t>Теория параллельных вычислений</a:t>
            </a:r>
          </a:p>
        </p:txBody>
      </p:sp>
      <p:sp>
        <p:nvSpPr>
          <p:cNvPr id="5" name="Объект 4">
            <a:extLst>
              <a:ext uri="{FF2B5EF4-FFF2-40B4-BE49-F238E27FC236}">
                <a16:creationId xmlns:a16="http://schemas.microsoft.com/office/drawing/2014/main" id="{3897C860-28B7-6EC4-3E52-C5C965FB9A06}"/>
              </a:ext>
            </a:extLst>
          </p:cNvPr>
          <p:cNvSpPr>
            <a:spLocks noGrp="1"/>
          </p:cNvSpPr>
          <p:nvPr>
            <p:ph idx="1"/>
          </p:nvPr>
        </p:nvSpPr>
        <p:spPr>
          <a:xfrm>
            <a:off x="838200" y="1196788"/>
            <a:ext cx="10515600" cy="4074459"/>
          </a:xfrm>
        </p:spPr>
        <p:txBody>
          <a:bodyPr>
            <a:noAutofit/>
          </a:bodyPr>
          <a:lstStyle/>
          <a:p>
            <a:pPr marL="0" indent="0" algn="l">
              <a:lnSpc>
                <a:spcPct val="100000"/>
              </a:lnSpc>
              <a:buNone/>
            </a:pPr>
            <a:r>
              <a:rPr lang="ru-RU" sz="2000" dirty="0"/>
              <a:t>Подходы к оптимизации вычислений: истинная параллельная многозадачность (параллелизм) и псевдопараллельная многозадачность (конкурентное вычисление).</a:t>
            </a:r>
          </a:p>
          <a:p>
            <a:pPr algn="l">
              <a:lnSpc>
                <a:spcPct val="100000"/>
              </a:lnSpc>
              <a:buFont typeface="Arial" panose="020B0604020202020204" pitchFamily="34" charset="0"/>
              <a:buChar char="•"/>
            </a:pPr>
            <a:r>
              <a:rPr lang="ru-RU" sz="2000" b="1" dirty="0"/>
              <a:t>Параллелизм</a:t>
            </a:r>
            <a:r>
              <a:rPr lang="ru-RU" sz="2000" dirty="0"/>
              <a:t> (</a:t>
            </a:r>
            <a:r>
              <a:rPr lang="en" sz="2000" b="1" dirty="0"/>
              <a:t>parallelism</a:t>
            </a:r>
            <a:r>
              <a:rPr lang="ru-RU" sz="2000" dirty="0"/>
              <a:t>) подразумевает выполнение нескольких операций </a:t>
            </a:r>
            <a:r>
              <a:rPr lang="ru-RU" sz="2000" b="1" dirty="0"/>
              <a:t>одновременно</a:t>
            </a:r>
            <a:r>
              <a:rPr lang="ru-RU" sz="2000" dirty="0"/>
              <a:t>. Например, распределение задач по </a:t>
            </a:r>
            <a:r>
              <a:rPr lang="ru-RU" sz="2000" b="1" dirty="0"/>
              <a:t>ядрам </a:t>
            </a:r>
            <a:r>
              <a:rPr lang="en" sz="2000" b="1" dirty="0"/>
              <a:t>CPU</a:t>
            </a:r>
            <a:r>
              <a:rPr lang="en" sz="2000" dirty="0"/>
              <a:t> / </a:t>
            </a:r>
            <a:r>
              <a:rPr lang="ru-RU" sz="2000" b="1" dirty="0"/>
              <a:t>разным серверам</a:t>
            </a:r>
            <a:r>
              <a:rPr lang="en" sz="2000" dirty="0"/>
              <a:t>. </a:t>
            </a:r>
            <a:r>
              <a:rPr lang="ru-RU" sz="2000" dirty="0"/>
              <a:t>Порядок выполнения команд всегда один: </a:t>
            </a:r>
            <a:r>
              <a:rPr lang="en" sz="2000" b="1" dirty="0"/>
              <a:t>control flow </a:t>
            </a:r>
            <a:r>
              <a:rPr lang="ru-RU" sz="2000" b="1" dirty="0"/>
              <a:t>детерминирован</a:t>
            </a:r>
            <a:r>
              <a:rPr lang="ru-RU" sz="2000" dirty="0"/>
              <a:t>.</a:t>
            </a:r>
          </a:p>
          <a:p>
            <a:pPr algn="l">
              <a:lnSpc>
                <a:spcPct val="100000"/>
              </a:lnSpc>
              <a:buFont typeface="Arial" panose="020B0604020202020204" pitchFamily="34" charset="0"/>
              <a:buChar char="•"/>
            </a:pPr>
            <a:r>
              <a:rPr lang="ru-RU" sz="2000" b="1" dirty="0"/>
              <a:t>Конкурентное вычисление </a:t>
            </a:r>
            <a:r>
              <a:rPr lang="ru-RU" sz="2000" dirty="0"/>
              <a:t>(</a:t>
            </a:r>
            <a:r>
              <a:rPr lang="en" sz="2000" b="1" dirty="0"/>
              <a:t>concurrency</a:t>
            </a:r>
            <a:r>
              <a:rPr lang="ru-RU" sz="2000" dirty="0"/>
              <a:t>, псевдо-параллелизм</a:t>
            </a:r>
            <a:r>
              <a:rPr lang="en-US" sz="2000" dirty="0"/>
              <a:t>)</a:t>
            </a:r>
            <a:r>
              <a:rPr lang="ru-RU" sz="2000" b="1" dirty="0"/>
              <a:t> </a:t>
            </a:r>
            <a:r>
              <a:rPr lang="ru-RU" sz="2000" dirty="0"/>
              <a:t>предполагает </a:t>
            </a:r>
            <a:r>
              <a:rPr lang="ru-RU" sz="2000" b="1" dirty="0"/>
              <a:t>переключение контекста</a:t>
            </a:r>
            <a:r>
              <a:rPr lang="ru-RU" sz="2000" dirty="0"/>
              <a:t> процессора и управление задачами через менеджер, но не истинное одновременное выполнение. Потоки или сопрограммы можно </a:t>
            </a:r>
            <a:r>
              <a:rPr lang="en-US" sz="2000" dirty="0"/>
              <a:t>«</a:t>
            </a:r>
            <a:r>
              <a:rPr lang="ru-RU" sz="2000" dirty="0"/>
              <a:t>поставить на паузу</a:t>
            </a:r>
            <a:r>
              <a:rPr lang="en-US" sz="2000" dirty="0"/>
              <a:t>»</a:t>
            </a:r>
            <a:r>
              <a:rPr lang="ru-RU" sz="2000" dirty="0"/>
              <a:t> — запускать и останавливать в одном общем процессе. Порядок выполнения команд бывает разный: </a:t>
            </a:r>
            <a:r>
              <a:rPr lang="en" sz="2000" b="1" dirty="0"/>
              <a:t>control flow </a:t>
            </a:r>
            <a:r>
              <a:rPr lang="ru-RU" sz="2000" b="1" dirty="0"/>
              <a:t>не детерминирован</a:t>
            </a:r>
            <a:r>
              <a:rPr lang="ru-RU" sz="2000" dirty="0"/>
              <a:t>.</a:t>
            </a:r>
            <a:br>
              <a:rPr lang="en-US" sz="2000" dirty="0"/>
            </a:br>
            <a:endParaRPr lang="ru-RU" sz="2000" dirty="0"/>
          </a:p>
        </p:txBody>
      </p:sp>
      <p:pic>
        <p:nvPicPr>
          <p:cNvPr id="7" name="Рисунок 6">
            <a:extLst>
              <a:ext uri="{FF2B5EF4-FFF2-40B4-BE49-F238E27FC236}">
                <a16:creationId xmlns:a16="http://schemas.microsoft.com/office/drawing/2014/main" id="{187304BF-6068-1808-8ACF-1928AC9BFAF1}"/>
              </a:ext>
            </a:extLst>
          </p:cNvPr>
          <p:cNvPicPr>
            <a:picLocks noChangeAspect="1"/>
          </p:cNvPicPr>
          <p:nvPr/>
        </p:nvPicPr>
        <p:blipFill>
          <a:blip r:embed="rId2"/>
          <a:stretch>
            <a:fillRect/>
          </a:stretch>
        </p:blipFill>
        <p:spPr>
          <a:xfrm>
            <a:off x="8848164" y="4377478"/>
            <a:ext cx="3224679" cy="2480522"/>
          </a:xfrm>
          <a:prstGeom prst="rect">
            <a:avLst/>
          </a:prstGeom>
        </p:spPr>
      </p:pic>
    </p:spTree>
    <p:extLst>
      <p:ext uri="{BB962C8B-B14F-4D97-AF65-F5344CB8AC3E}">
        <p14:creationId xmlns:p14="http://schemas.microsoft.com/office/powerpoint/2010/main" val="195063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30F01E5-1573-5808-2AFF-1754D98DCE36}"/>
              </a:ext>
            </a:extLst>
          </p:cNvPr>
          <p:cNvPicPr>
            <a:picLocks noChangeAspect="1"/>
          </p:cNvPicPr>
          <p:nvPr/>
        </p:nvPicPr>
        <p:blipFill rotWithShape="1">
          <a:blip r:embed="rId2"/>
          <a:srcRect l="8874" t="18951" r="7924" b="5334"/>
          <a:stretch/>
        </p:blipFill>
        <p:spPr>
          <a:xfrm>
            <a:off x="7422775" y="4602985"/>
            <a:ext cx="4612341" cy="2255015"/>
          </a:xfrm>
          <a:prstGeom prst="rect">
            <a:avLst/>
          </a:prstGeom>
        </p:spPr>
      </p:pic>
      <p:sp>
        <p:nvSpPr>
          <p:cNvPr id="2" name="Заголовок 1">
            <a:extLst>
              <a:ext uri="{FF2B5EF4-FFF2-40B4-BE49-F238E27FC236}">
                <a16:creationId xmlns:a16="http://schemas.microsoft.com/office/drawing/2014/main" id="{6B625258-9CB1-E23D-E48A-A50BE18305F6}"/>
              </a:ext>
            </a:extLst>
          </p:cNvPr>
          <p:cNvSpPr>
            <a:spLocks noGrp="1"/>
          </p:cNvSpPr>
          <p:nvPr>
            <p:ph type="title"/>
          </p:nvPr>
        </p:nvSpPr>
        <p:spPr>
          <a:xfrm>
            <a:off x="838200" y="365126"/>
            <a:ext cx="10874188" cy="791321"/>
          </a:xfrm>
        </p:spPr>
        <p:txBody>
          <a:bodyPr>
            <a:normAutofit fontScale="90000"/>
          </a:bodyPr>
          <a:lstStyle/>
          <a:p>
            <a:r>
              <a:rPr lang="ru-RU" dirty="0"/>
              <a:t>Приоритетная и кооперативная многозадачность</a:t>
            </a:r>
          </a:p>
        </p:txBody>
      </p:sp>
      <p:sp>
        <p:nvSpPr>
          <p:cNvPr id="3" name="Объект 2">
            <a:extLst>
              <a:ext uri="{FF2B5EF4-FFF2-40B4-BE49-F238E27FC236}">
                <a16:creationId xmlns:a16="http://schemas.microsoft.com/office/drawing/2014/main" id="{88A72F59-B749-36C1-8FE8-753782203D28}"/>
              </a:ext>
            </a:extLst>
          </p:cNvPr>
          <p:cNvSpPr>
            <a:spLocks noGrp="1"/>
          </p:cNvSpPr>
          <p:nvPr>
            <p:ph idx="1"/>
          </p:nvPr>
        </p:nvSpPr>
        <p:spPr>
          <a:xfrm>
            <a:off x="838200" y="1269285"/>
            <a:ext cx="10515600" cy="3611997"/>
          </a:xfrm>
        </p:spPr>
        <p:txBody>
          <a:bodyPr>
            <a:noAutofit/>
          </a:bodyPr>
          <a:lstStyle/>
          <a:p>
            <a:pPr>
              <a:lnSpc>
                <a:spcPct val="100000"/>
              </a:lnSpc>
            </a:pPr>
            <a:r>
              <a:rPr lang="ru-RU" sz="2400" b="1" dirty="0"/>
              <a:t>Вытесняющая многозадачность</a:t>
            </a:r>
            <a:r>
              <a:rPr lang="ru-RU" sz="2400" dirty="0"/>
              <a:t> (приоритетная, </a:t>
            </a:r>
            <a:r>
              <a:rPr lang="en" sz="2400" b="1" dirty="0"/>
              <a:t>preemptive</a:t>
            </a:r>
            <a:r>
              <a:rPr lang="en" sz="2400" dirty="0"/>
              <a:t> multitasking) — </a:t>
            </a:r>
            <a:r>
              <a:rPr lang="ru-RU" sz="2400" dirty="0"/>
              <a:t>когда переключать контекст </a:t>
            </a:r>
            <a:r>
              <a:rPr lang="ru-RU" sz="2400" b="1" dirty="0"/>
              <a:t>решает планировщик</a:t>
            </a:r>
            <a:r>
              <a:rPr lang="ru-RU" sz="2400" dirty="0"/>
              <a:t>: в задачах не указано место переключения.</a:t>
            </a:r>
            <a:br>
              <a:rPr lang="ru-RU" sz="2400" dirty="0"/>
            </a:br>
            <a:r>
              <a:rPr lang="ru-RU" sz="2400" dirty="0"/>
              <a:t>Например, многопоточность — это разделение задач по потокам</a:t>
            </a:r>
            <a:r>
              <a:rPr lang="en-US" sz="2400" dirty="0"/>
              <a:t>, </a:t>
            </a:r>
            <a:r>
              <a:rPr lang="ru-RU" sz="2400" dirty="0"/>
              <a:t>между которыми процессор периодически переключается.</a:t>
            </a:r>
            <a:endParaRPr lang="en-US" sz="2400" dirty="0"/>
          </a:p>
          <a:p>
            <a:pPr>
              <a:lnSpc>
                <a:spcPct val="100000"/>
              </a:lnSpc>
            </a:pPr>
            <a:r>
              <a:rPr lang="ru-RU" sz="2400" b="1" dirty="0"/>
              <a:t>Невытесняющая многозадачность</a:t>
            </a:r>
            <a:r>
              <a:rPr lang="ru-RU" sz="2400" dirty="0"/>
              <a:t> (совместная, </a:t>
            </a:r>
            <a:r>
              <a:rPr lang="en" sz="2400" b="1" dirty="0"/>
              <a:t>cooperative</a:t>
            </a:r>
            <a:r>
              <a:rPr lang="en" sz="2400" dirty="0"/>
              <a:t> multitasking) — </a:t>
            </a:r>
            <a:r>
              <a:rPr lang="ru-RU" sz="2400" dirty="0"/>
              <a:t>когда переключать контекст </a:t>
            </a:r>
            <a:r>
              <a:rPr lang="ru-RU" sz="2400" b="1" dirty="0"/>
              <a:t>решает сама задача</a:t>
            </a:r>
            <a:r>
              <a:rPr lang="ru-RU" sz="2400" dirty="0"/>
              <a:t>: в коде явно указывается, когда вернуть выполнение планировщику. Например, </a:t>
            </a:r>
            <a:r>
              <a:rPr lang="ru-RU" sz="2400" b="1" dirty="0"/>
              <a:t>асинхронный код</a:t>
            </a:r>
            <a:r>
              <a:rPr lang="ru-RU" sz="2400" dirty="0"/>
              <a:t> переключает контекст оператором </a:t>
            </a:r>
            <a:r>
              <a:rPr lang="en" sz="2400" dirty="0"/>
              <a:t>await </a:t>
            </a:r>
            <a:r>
              <a:rPr lang="ru-RU" sz="2400" dirty="0"/>
              <a:t>в теле функции.</a:t>
            </a:r>
          </a:p>
          <a:p>
            <a:endParaRPr lang="ru-RU" dirty="0"/>
          </a:p>
        </p:txBody>
      </p:sp>
    </p:spTree>
    <p:extLst>
      <p:ext uri="{BB962C8B-B14F-4D97-AF65-F5344CB8AC3E}">
        <p14:creationId xmlns:p14="http://schemas.microsoft.com/office/powerpoint/2010/main" val="299082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45D66D-3ADA-C1EA-E3E8-013289887FC8}"/>
              </a:ext>
            </a:extLst>
          </p:cNvPr>
          <p:cNvSpPr>
            <a:spLocks noGrp="1"/>
          </p:cNvSpPr>
          <p:nvPr>
            <p:ph type="title"/>
          </p:nvPr>
        </p:nvSpPr>
        <p:spPr>
          <a:xfrm>
            <a:off x="838200" y="365126"/>
            <a:ext cx="6813176" cy="926962"/>
          </a:xfrm>
        </p:spPr>
        <p:txBody>
          <a:bodyPr>
            <a:normAutofit/>
          </a:bodyPr>
          <a:lstStyle/>
          <a:p>
            <a:r>
              <a:rPr lang="ru-RU" dirty="0"/>
              <a:t>Виды задач</a:t>
            </a:r>
            <a:r>
              <a:rPr lang="en-US" dirty="0"/>
              <a:t> </a:t>
            </a:r>
            <a:r>
              <a:rPr lang="ru-RU" dirty="0"/>
              <a:t>и их ускорение</a:t>
            </a:r>
          </a:p>
        </p:txBody>
      </p:sp>
      <p:sp>
        <p:nvSpPr>
          <p:cNvPr id="3" name="Объект 2">
            <a:extLst>
              <a:ext uri="{FF2B5EF4-FFF2-40B4-BE49-F238E27FC236}">
                <a16:creationId xmlns:a16="http://schemas.microsoft.com/office/drawing/2014/main" id="{E4411F49-3BDB-1C92-D2A3-0093C97249A5}"/>
              </a:ext>
            </a:extLst>
          </p:cNvPr>
          <p:cNvSpPr>
            <a:spLocks noGrp="1"/>
          </p:cNvSpPr>
          <p:nvPr>
            <p:ph idx="1"/>
          </p:nvPr>
        </p:nvSpPr>
        <p:spPr>
          <a:xfrm>
            <a:off x="838200" y="1605461"/>
            <a:ext cx="10515600" cy="4887414"/>
          </a:xfrm>
        </p:spPr>
        <p:txBody>
          <a:bodyPr/>
          <a:lstStyle/>
          <a:p>
            <a:r>
              <a:rPr lang="en-US" dirty="0"/>
              <a:t>CPU-bound</a:t>
            </a:r>
          </a:p>
          <a:p>
            <a:pPr lvl="1"/>
            <a:r>
              <a:rPr lang="ru-RU" dirty="0"/>
              <a:t>Интенсивная загрузка </a:t>
            </a:r>
            <a:r>
              <a:rPr lang="en-US" dirty="0"/>
              <a:t>CPU</a:t>
            </a:r>
          </a:p>
          <a:p>
            <a:pPr lvl="1"/>
            <a:r>
              <a:rPr lang="ru-RU" dirty="0"/>
              <a:t>Сложные вычисления</a:t>
            </a:r>
          </a:p>
          <a:p>
            <a:pPr lvl="1"/>
            <a:r>
              <a:rPr lang="ru-RU" dirty="0"/>
              <a:t>Работа с потоковыми данными (аудио / видео)</a:t>
            </a:r>
          </a:p>
          <a:p>
            <a:pPr lvl="1"/>
            <a:r>
              <a:rPr lang="ru-RU" dirty="0"/>
              <a:t>Нейросети (</a:t>
            </a:r>
            <a:r>
              <a:rPr lang="en-US" dirty="0"/>
              <a:t>GPU-bound</a:t>
            </a:r>
            <a:r>
              <a:rPr lang="ru-RU" dirty="0"/>
              <a:t>)</a:t>
            </a:r>
            <a:endParaRPr lang="en-US" dirty="0"/>
          </a:p>
          <a:p>
            <a:r>
              <a:rPr lang="en-US" dirty="0"/>
              <a:t>IO-bound</a:t>
            </a:r>
          </a:p>
          <a:p>
            <a:pPr lvl="1"/>
            <a:r>
              <a:rPr lang="ru-RU" dirty="0"/>
              <a:t>Активная работа с файлами</a:t>
            </a:r>
          </a:p>
          <a:p>
            <a:pPr lvl="1"/>
            <a:r>
              <a:rPr lang="ru-RU" dirty="0"/>
              <a:t>Активная работа с сетью</a:t>
            </a:r>
          </a:p>
          <a:p>
            <a:pPr lvl="1"/>
            <a:r>
              <a:rPr lang="ru-RU" dirty="0"/>
              <a:t>Активная работа с БД</a:t>
            </a:r>
          </a:p>
          <a:p>
            <a:pPr lvl="1"/>
            <a:r>
              <a:rPr lang="ru-RU" dirty="0"/>
              <a:t>Большую часть находимся в блокировках</a:t>
            </a:r>
            <a:br>
              <a:rPr lang="ru-RU" dirty="0"/>
            </a:br>
            <a:r>
              <a:rPr lang="ru-RU" dirty="0"/>
              <a:t>ожидания окончания ввода-вывода</a:t>
            </a:r>
          </a:p>
        </p:txBody>
      </p:sp>
      <p:cxnSp>
        <p:nvCxnSpPr>
          <p:cNvPr id="5" name="Прямая со стрелкой 4">
            <a:extLst>
              <a:ext uri="{FF2B5EF4-FFF2-40B4-BE49-F238E27FC236}">
                <a16:creationId xmlns:a16="http://schemas.microsoft.com/office/drawing/2014/main" id="{C7FDDE12-6358-70A0-810D-E1FCC581DD93}"/>
              </a:ext>
            </a:extLst>
          </p:cNvPr>
          <p:cNvCxnSpPr>
            <a:cxnSpLocks/>
            <a:endCxn id="7" idx="1"/>
          </p:cNvCxnSpPr>
          <p:nvPr/>
        </p:nvCxnSpPr>
        <p:spPr>
          <a:xfrm flipV="1">
            <a:off x="6252882" y="2282157"/>
            <a:ext cx="2554942" cy="200129"/>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8464B13-C21A-4A3C-633A-86EE12E79DB2}"/>
              </a:ext>
            </a:extLst>
          </p:cNvPr>
          <p:cNvSpPr txBox="1"/>
          <p:nvPr/>
        </p:nvSpPr>
        <p:spPr>
          <a:xfrm>
            <a:off x="8807824" y="1774325"/>
            <a:ext cx="3258671" cy="1015663"/>
          </a:xfrm>
          <a:prstGeom prst="rect">
            <a:avLst/>
          </a:prstGeom>
          <a:noFill/>
        </p:spPr>
        <p:txBody>
          <a:bodyPr wrap="square" rtlCol="0">
            <a:spAutoFit/>
          </a:bodyPr>
          <a:lstStyle/>
          <a:p>
            <a:r>
              <a:rPr lang="ru-RU" sz="2000" dirty="0"/>
              <a:t>Хотим распараллелить на несколько ядер / машин, чтобы ускорить вычисления</a:t>
            </a:r>
          </a:p>
        </p:txBody>
      </p:sp>
      <p:sp>
        <p:nvSpPr>
          <p:cNvPr id="8" name="TextBox 7">
            <a:extLst>
              <a:ext uri="{FF2B5EF4-FFF2-40B4-BE49-F238E27FC236}">
                <a16:creationId xmlns:a16="http://schemas.microsoft.com/office/drawing/2014/main" id="{21A27A64-47F8-11A1-97FC-2D947A7D6F7B}"/>
              </a:ext>
            </a:extLst>
          </p:cNvPr>
          <p:cNvSpPr txBox="1"/>
          <p:nvPr/>
        </p:nvSpPr>
        <p:spPr>
          <a:xfrm>
            <a:off x="8807824" y="3313547"/>
            <a:ext cx="3258671" cy="1938992"/>
          </a:xfrm>
          <a:prstGeom prst="rect">
            <a:avLst/>
          </a:prstGeom>
          <a:noFill/>
        </p:spPr>
        <p:txBody>
          <a:bodyPr wrap="square" rtlCol="0">
            <a:spAutoFit/>
          </a:bodyPr>
          <a:lstStyle/>
          <a:p>
            <a:r>
              <a:rPr lang="ru-RU" sz="2000" dirty="0"/>
              <a:t>Хотим распараллелить на несколько процессов / тредов / сделать асинхронным, чтобы увеличить соотношение</a:t>
            </a:r>
            <a:br>
              <a:rPr lang="ru-RU" sz="2000" dirty="0"/>
            </a:br>
            <a:r>
              <a:rPr lang="ru-RU" sz="2000" dirty="0"/>
              <a:t>вычисления / ожидания</a:t>
            </a:r>
          </a:p>
        </p:txBody>
      </p:sp>
      <p:cxnSp>
        <p:nvCxnSpPr>
          <p:cNvPr id="9" name="Прямая со стрелкой 8">
            <a:extLst>
              <a:ext uri="{FF2B5EF4-FFF2-40B4-BE49-F238E27FC236}">
                <a16:creationId xmlns:a16="http://schemas.microsoft.com/office/drawing/2014/main" id="{D538C05F-6581-E70B-EAD5-5E165135991F}"/>
              </a:ext>
            </a:extLst>
          </p:cNvPr>
          <p:cNvCxnSpPr>
            <a:cxnSpLocks/>
            <a:endCxn id="8" idx="1"/>
          </p:cNvCxnSpPr>
          <p:nvPr/>
        </p:nvCxnSpPr>
        <p:spPr>
          <a:xfrm flipV="1">
            <a:off x="5415280" y="4283043"/>
            <a:ext cx="3392544" cy="128661"/>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F0A1E049-90BE-AE56-BEC1-082D12BEB0C3}"/>
              </a:ext>
            </a:extLst>
          </p:cNvPr>
          <p:cNvPicPr>
            <a:picLocks noChangeAspect="1"/>
          </p:cNvPicPr>
          <p:nvPr/>
        </p:nvPicPr>
        <p:blipFill>
          <a:blip r:embed="rId2"/>
          <a:stretch>
            <a:fillRect/>
          </a:stretch>
        </p:blipFill>
        <p:spPr>
          <a:xfrm>
            <a:off x="7817225" y="5494262"/>
            <a:ext cx="4249270" cy="1311986"/>
          </a:xfrm>
          <a:prstGeom prst="rect">
            <a:avLst/>
          </a:prstGeom>
        </p:spPr>
      </p:pic>
      <p:pic>
        <p:nvPicPr>
          <p:cNvPr id="20" name="Рисунок 19">
            <a:extLst>
              <a:ext uri="{FF2B5EF4-FFF2-40B4-BE49-F238E27FC236}">
                <a16:creationId xmlns:a16="http://schemas.microsoft.com/office/drawing/2014/main" id="{86D9464A-415D-6618-D64D-1D9B96018AA2}"/>
              </a:ext>
            </a:extLst>
          </p:cNvPr>
          <p:cNvPicPr>
            <a:picLocks noChangeAspect="1"/>
          </p:cNvPicPr>
          <p:nvPr/>
        </p:nvPicPr>
        <p:blipFill>
          <a:blip r:embed="rId3"/>
          <a:stretch>
            <a:fillRect/>
          </a:stretch>
        </p:blipFill>
        <p:spPr>
          <a:xfrm>
            <a:off x="7651376" y="177609"/>
            <a:ext cx="4540624" cy="1271165"/>
          </a:xfrm>
          <a:prstGeom prst="rect">
            <a:avLst/>
          </a:prstGeom>
        </p:spPr>
      </p:pic>
    </p:spTree>
    <p:extLst>
      <p:ext uri="{BB962C8B-B14F-4D97-AF65-F5344CB8AC3E}">
        <p14:creationId xmlns:p14="http://schemas.microsoft.com/office/powerpoint/2010/main" val="238295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C999F-47CB-E8DF-EEA0-4507A952AD42}"/>
              </a:ext>
            </a:extLst>
          </p:cNvPr>
          <p:cNvSpPr>
            <a:spLocks noGrp="1"/>
          </p:cNvSpPr>
          <p:nvPr>
            <p:ph type="title"/>
          </p:nvPr>
        </p:nvSpPr>
        <p:spPr>
          <a:xfrm>
            <a:off x="582706" y="203761"/>
            <a:ext cx="10515600" cy="714763"/>
          </a:xfrm>
        </p:spPr>
        <p:txBody>
          <a:bodyPr/>
          <a:lstStyle/>
          <a:p>
            <a:r>
              <a:rPr lang="ru-RU" dirty="0"/>
              <a:t>Сопрограммы / </a:t>
            </a:r>
            <a:r>
              <a:rPr lang="en-US" dirty="0"/>
              <a:t>coroutines</a:t>
            </a:r>
            <a:endParaRPr lang="ru-RU" dirty="0"/>
          </a:p>
        </p:txBody>
      </p:sp>
      <p:sp>
        <p:nvSpPr>
          <p:cNvPr id="3" name="Объект 2">
            <a:extLst>
              <a:ext uri="{FF2B5EF4-FFF2-40B4-BE49-F238E27FC236}">
                <a16:creationId xmlns:a16="http://schemas.microsoft.com/office/drawing/2014/main" id="{6D882CD9-00C8-DA0E-51CD-5256B4FC6B5E}"/>
              </a:ext>
            </a:extLst>
          </p:cNvPr>
          <p:cNvSpPr>
            <a:spLocks noGrp="1"/>
          </p:cNvSpPr>
          <p:nvPr>
            <p:ph idx="1"/>
          </p:nvPr>
        </p:nvSpPr>
        <p:spPr>
          <a:xfrm>
            <a:off x="430306" y="1524778"/>
            <a:ext cx="5029200" cy="2590022"/>
          </a:xfrm>
          <a:solidFill>
            <a:schemeClr val="accent3">
              <a:lumMod val="20000"/>
              <a:lumOff val="80000"/>
            </a:schemeClr>
          </a:solidFill>
        </p:spPr>
        <p:txBody>
          <a:bodyPr>
            <a:normAutofit/>
          </a:body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main</a:t>
            </a:r>
            <a:r>
              <a:rPr lang="en" sz="2000" noProof="1">
                <a:effectLst/>
                <a:latin typeface="Consolas" panose="020B0609020204030204" pitchFamily="49" charset="0"/>
                <a:cs typeface="Consolas" panose="020B0609020204030204" pitchFamily="49" charset="0"/>
              </a:rPr>
              <a:t>(</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res1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await</a:t>
            </a:r>
            <a:r>
              <a:rPr lang="en" sz="2000" noProof="1">
                <a:effectLst/>
                <a:latin typeface="Consolas" panose="020B0609020204030204" pitchFamily="49" charset="0"/>
                <a:cs typeface="Consolas" panose="020B0609020204030204" pitchFamily="49" charset="0"/>
              </a:rPr>
              <a:t> read_file(</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res2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await</a:t>
            </a:r>
            <a:r>
              <a:rPr lang="en" sz="2000" noProof="1">
                <a:effectLst/>
                <a:latin typeface="Consolas" panose="020B0609020204030204" pitchFamily="49" charset="0"/>
                <a:cs typeface="Consolas" panose="020B0609020204030204" pitchFamily="49" charset="0"/>
              </a:rPr>
              <a:t> read_network(</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await</a:t>
            </a:r>
            <a:r>
              <a:rPr lang="en" sz="2000" noProof="1">
                <a:effectLst/>
                <a:latin typeface="Consolas" panose="020B0609020204030204" pitchFamily="49" charset="0"/>
                <a:cs typeface="Consolas" panose="020B0609020204030204" pitchFamily="49" charset="0"/>
              </a:rPr>
              <a:t> write_file(</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result</a:t>
            </a:r>
          </a:p>
        </p:txBody>
      </p:sp>
      <p:pic>
        <p:nvPicPr>
          <p:cNvPr id="5" name="Рисунок 4">
            <a:extLst>
              <a:ext uri="{FF2B5EF4-FFF2-40B4-BE49-F238E27FC236}">
                <a16:creationId xmlns:a16="http://schemas.microsoft.com/office/drawing/2014/main" id="{0E3CE0D3-5CB5-1580-C3FF-5FF8DB73589C}"/>
              </a:ext>
            </a:extLst>
          </p:cNvPr>
          <p:cNvPicPr>
            <a:picLocks noChangeAspect="1"/>
          </p:cNvPicPr>
          <p:nvPr/>
        </p:nvPicPr>
        <p:blipFill>
          <a:blip r:embed="rId2"/>
          <a:stretch>
            <a:fillRect/>
          </a:stretch>
        </p:blipFill>
        <p:spPr>
          <a:xfrm>
            <a:off x="5568577" y="878184"/>
            <a:ext cx="6502400" cy="3479800"/>
          </a:xfrm>
          <a:prstGeom prst="rect">
            <a:avLst/>
          </a:prstGeom>
        </p:spPr>
      </p:pic>
      <p:sp>
        <p:nvSpPr>
          <p:cNvPr id="6" name="TextBox 5">
            <a:extLst>
              <a:ext uri="{FF2B5EF4-FFF2-40B4-BE49-F238E27FC236}">
                <a16:creationId xmlns:a16="http://schemas.microsoft.com/office/drawing/2014/main" id="{91910527-3281-6A85-4775-8656A49AA61C}"/>
              </a:ext>
            </a:extLst>
          </p:cNvPr>
          <p:cNvSpPr txBox="1"/>
          <p:nvPr/>
        </p:nvSpPr>
        <p:spPr>
          <a:xfrm>
            <a:off x="430305" y="4474997"/>
            <a:ext cx="11389659" cy="2375009"/>
          </a:xfrm>
          <a:prstGeom prst="rect">
            <a:avLst/>
          </a:prstGeom>
          <a:noFill/>
        </p:spPr>
        <p:txBody>
          <a:bodyPr wrap="square" rtlCol="0">
            <a:spAutoFit/>
          </a:bodyPr>
          <a:lstStyle/>
          <a:p>
            <a:r>
              <a:rPr lang="ru-RU" sz="2000" dirty="0"/>
              <a:t>Корутины (</a:t>
            </a:r>
            <a:r>
              <a:rPr lang="en" sz="2000" dirty="0"/>
              <a:t>coroutines), </a:t>
            </a:r>
            <a:r>
              <a:rPr lang="ru-RU" sz="2000" dirty="0"/>
              <a:t>или сопрограммы — это блоки кода, которые работают </a:t>
            </a:r>
            <a:r>
              <a:rPr lang="ru-RU" sz="2000" b="1" dirty="0"/>
              <a:t>асинхронно</a:t>
            </a:r>
            <a:r>
              <a:rPr lang="ru-RU" sz="2000" dirty="0"/>
              <a:t>. В нужный момент исполнение такого блока приостанавливается с сохранением всех его свойств, чтобы запустился другой код. Когда управление возвращается к первому блоку, он продолжает работу. В результате программа выполняет несколько функций одновременно.</a:t>
            </a:r>
          </a:p>
          <a:p>
            <a:pPr>
              <a:spcBef>
                <a:spcPts val="1000"/>
              </a:spcBef>
            </a:pPr>
            <a:r>
              <a:rPr lang="en" sz="2000" b="0" i="0" dirty="0">
                <a:solidFill>
                  <a:srgbClr val="414D5A"/>
                </a:solidFill>
                <a:effectLst/>
                <a:latin typeface="SofiaPro-Regular"/>
              </a:rPr>
              <a:t>Asynchronous Python scripts don't define </a:t>
            </a:r>
            <a:r>
              <a:rPr lang="en" sz="2000" b="0" i="1" dirty="0">
                <a:solidFill>
                  <a:srgbClr val="414D5A"/>
                </a:solidFill>
                <a:effectLst/>
                <a:latin typeface="SofiaPro-Regular"/>
              </a:rPr>
              <a:t>functions</a:t>
            </a:r>
            <a:r>
              <a:rPr lang="en" sz="2000" b="0" i="0" dirty="0">
                <a:solidFill>
                  <a:srgbClr val="414D5A"/>
                </a:solidFill>
                <a:effectLst/>
                <a:latin typeface="SofiaPro-Regular"/>
              </a:rPr>
              <a:t> — they define </a:t>
            </a:r>
            <a:r>
              <a:rPr lang="en" sz="2000" b="1" i="0" dirty="0">
                <a:solidFill>
                  <a:srgbClr val="414D5A"/>
                </a:solidFill>
                <a:effectLst/>
                <a:latin typeface="SofiaPro-Regular"/>
              </a:rPr>
              <a:t>coroutines</a:t>
            </a:r>
            <a:r>
              <a:rPr lang="en" sz="2000" b="0" i="0" dirty="0">
                <a:solidFill>
                  <a:srgbClr val="414D5A"/>
                </a:solidFill>
                <a:effectLst/>
                <a:latin typeface="SofiaPro-Regular"/>
              </a:rPr>
              <a:t>. Coroutines (defined with </a:t>
            </a:r>
            <a:r>
              <a:rPr lang="en" sz="2000" dirty="0"/>
              <a:t>async def</a:t>
            </a:r>
            <a:r>
              <a:rPr lang="en" sz="2000" b="0" i="0" dirty="0">
                <a:solidFill>
                  <a:srgbClr val="414D5A"/>
                </a:solidFill>
                <a:effectLst/>
                <a:latin typeface="SofiaPro-Regular"/>
              </a:rPr>
              <a:t>, as opposed to </a:t>
            </a:r>
            <a:r>
              <a:rPr lang="en" sz="2000" dirty="0"/>
              <a:t>def</a:t>
            </a:r>
            <a:r>
              <a:rPr lang="en" sz="2000" b="0" i="0" dirty="0">
                <a:solidFill>
                  <a:srgbClr val="414D5A"/>
                </a:solidFill>
                <a:effectLst/>
                <a:latin typeface="SofiaPro-Regular"/>
              </a:rPr>
              <a:t>) can halt execution before completion, typically waiting on the completion of another coroutine.</a:t>
            </a:r>
            <a:endParaRPr lang="ru-RU" sz="2000" dirty="0"/>
          </a:p>
        </p:txBody>
      </p:sp>
    </p:spTree>
    <p:extLst>
      <p:ext uri="{BB962C8B-B14F-4D97-AF65-F5344CB8AC3E}">
        <p14:creationId xmlns:p14="http://schemas.microsoft.com/office/powerpoint/2010/main" val="4051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8EE872-F085-D9A7-5241-E9B31E9D4747}"/>
              </a:ext>
            </a:extLst>
          </p:cNvPr>
          <p:cNvSpPr>
            <a:spLocks noGrp="1"/>
          </p:cNvSpPr>
          <p:nvPr>
            <p:ph idx="1"/>
          </p:nvPr>
        </p:nvSpPr>
        <p:spPr>
          <a:xfrm>
            <a:off x="838200" y="1292088"/>
            <a:ext cx="10515600" cy="5337311"/>
          </a:xfrm>
        </p:spPr>
        <p:txBody>
          <a:bodyPr>
            <a:normAutofit fontScale="77500" lnSpcReduction="20000"/>
          </a:bodyPr>
          <a:lstStyle/>
          <a:p>
            <a:pPr marL="12700" indent="0">
              <a:lnSpc>
                <a:spcPct val="120000"/>
              </a:lnSpc>
              <a:spcBef>
                <a:spcPts val="869"/>
              </a:spcBef>
              <a:buNone/>
              <a:tabLst>
                <a:tab pos="355600" algn="l"/>
              </a:tabLst>
            </a:pPr>
            <a:r>
              <a:rPr lang="ru-RU" noProof="1"/>
              <a:t>Библиотеки: </a:t>
            </a:r>
            <a:r>
              <a:rPr lang="en-US" b="1" noProof="1"/>
              <a:t>gevent</a:t>
            </a:r>
            <a:r>
              <a:rPr lang="ru-RU" noProof="1"/>
              <a:t> / </a:t>
            </a:r>
            <a:r>
              <a:rPr lang="en-US" b="1" noProof="1"/>
              <a:t>asyncio</a:t>
            </a:r>
            <a:r>
              <a:rPr lang="ru-RU" noProof="1"/>
              <a:t> / </a:t>
            </a:r>
            <a:r>
              <a:rPr lang="en" i="0" dirty="0">
                <a:solidFill>
                  <a:srgbClr val="000000"/>
                </a:solidFill>
                <a:effectLst/>
                <a:latin typeface="-apple-system"/>
              </a:rPr>
              <a:t>Tornado</a:t>
            </a:r>
            <a:r>
              <a:rPr lang="ru-RU" i="0" dirty="0">
                <a:solidFill>
                  <a:srgbClr val="000000"/>
                </a:solidFill>
                <a:effectLst/>
                <a:latin typeface="-apple-system"/>
              </a:rPr>
              <a:t> / </a:t>
            </a:r>
            <a:r>
              <a:rPr lang="en" i="0" dirty="0">
                <a:solidFill>
                  <a:srgbClr val="000000"/>
                </a:solidFill>
                <a:effectLst/>
                <a:latin typeface="-apple-system"/>
              </a:rPr>
              <a:t>Twisted</a:t>
            </a:r>
            <a:r>
              <a:rPr lang="ru-RU" i="0" dirty="0">
                <a:solidFill>
                  <a:srgbClr val="000000"/>
                </a:solidFill>
                <a:effectLst/>
                <a:latin typeface="-apple-system"/>
              </a:rPr>
              <a:t> / </a:t>
            </a:r>
            <a:r>
              <a:rPr lang="en" i="0" dirty="0">
                <a:solidFill>
                  <a:srgbClr val="000000"/>
                </a:solidFill>
                <a:effectLst/>
                <a:latin typeface="-apple-system"/>
              </a:rPr>
              <a:t>Curio</a:t>
            </a:r>
            <a:r>
              <a:rPr lang="ru-RU" i="0" dirty="0">
                <a:solidFill>
                  <a:srgbClr val="000000"/>
                </a:solidFill>
                <a:effectLst/>
                <a:latin typeface="-apple-system"/>
              </a:rPr>
              <a:t> / </a:t>
            </a:r>
            <a:r>
              <a:rPr lang="en" i="0" dirty="0">
                <a:solidFill>
                  <a:srgbClr val="000000"/>
                </a:solidFill>
                <a:effectLst/>
                <a:latin typeface="-apple-system"/>
              </a:rPr>
              <a:t>Trio</a:t>
            </a:r>
            <a:r>
              <a:rPr lang="ru-RU" i="0" dirty="0">
                <a:solidFill>
                  <a:srgbClr val="000000"/>
                </a:solidFill>
                <a:effectLst/>
                <a:latin typeface="-apple-system"/>
              </a:rPr>
              <a:t> / </a:t>
            </a:r>
            <a:r>
              <a:rPr lang="en" i="0" dirty="0">
                <a:solidFill>
                  <a:srgbClr val="000000"/>
                </a:solidFill>
                <a:effectLst/>
                <a:latin typeface="-apple-system"/>
              </a:rPr>
              <a:t>Quart</a:t>
            </a:r>
            <a:endParaRPr lang="en-US" noProof="1"/>
          </a:p>
          <a:p>
            <a:pPr marL="0" indent="0">
              <a:lnSpc>
                <a:spcPct val="120000"/>
              </a:lnSpc>
              <a:buNone/>
            </a:pPr>
            <a:r>
              <a:rPr lang="en" b="1" dirty="0"/>
              <a:t>asyncio</a:t>
            </a:r>
            <a:r>
              <a:rPr lang="en" dirty="0"/>
              <a:t> — </a:t>
            </a:r>
            <a:r>
              <a:rPr lang="ru-RU" dirty="0"/>
              <a:t>новый модуль для организации конкурентного программирования, который появился в </a:t>
            </a:r>
            <a:r>
              <a:rPr lang="en" dirty="0"/>
              <a:t>Python 3.4. </a:t>
            </a:r>
            <a:r>
              <a:rPr lang="ru-RU" dirty="0"/>
              <a:t>Он предназначен для упрощения использования корутин и футур в асинхронном коде — чтобы код выглядел как синхронный, без коллбэков.</a:t>
            </a:r>
          </a:p>
          <a:p>
            <a:pPr algn="l">
              <a:lnSpc>
                <a:spcPct val="120000"/>
              </a:lnSpc>
              <a:buFont typeface="Arial" panose="020B0604020202020204" pitchFamily="34" charset="0"/>
              <a:buChar char="•"/>
            </a:pPr>
            <a:r>
              <a:rPr lang="ru-RU" b="1" dirty="0"/>
              <a:t>цикл событий</a:t>
            </a:r>
            <a:r>
              <a:rPr lang="ru-RU" dirty="0"/>
              <a:t> (</a:t>
            </a:r>
            <a:r>
              <a:rPr lang="en" b="1" dirty="0"/>
              <a:t>event loop</a:t>
            </a:r>
            <a:r>
              <a:rPr lang="en" dirty="0"/>
              <a:t>) </a:t>
            </a:r>
            <a:r>
              <a:rPr lang="ru-RU" dirty="0"/>
              <a:t>по большей части всего лишь управляет выполнением различных задач: регистрирует поступление и запускает в подходящий момент</a:t>
            </a:r>
          </a:p>
          <a:p>
            <a:pPr algn="l">
              <a:lnSpc>
                <a:spcPct val="120000"/>
              </a:lnSpc>
              <a:buFont typeface="Arial" panose="020B0604020202020204" pitchFamily="34" charset="0"/>
              <a:buChar char="•"/>
            </a:pPr>
            <a:r>
              <a:rPr lang="ru-RU" b="1" dirty="0"/>
              <a:t>корутины</a:t>
            </a:r>
            <a:r>
              <a:rPr lang="ru-RU" dirty="0"/>
              <a:t> — специальные функции, похожие на генераторы </a:t>
            </a:r>
            <a:r>
              <a:rPr lang="en" dirty="0"/>
              <a:t>python, </a:t>
            </a:r>
            <a:r>
              <a:rPr lang="ru-RU" dirty="0"/>
              <a:t>от которых ожидают (</a:t>
            </a:r>
            <a:r>
              <a:rPr lang="en" dirty="0"/>
              <a:t>await), </a:t>
            </a:r>
            <a:r>
              <a:rPr lang="ru-RU" dirty="0"/>
              <a:t>что они будут отдавать управление обратно в цикл событий. Необходимо, чтобы они были запущены именно через цикл событий</a:t>
            </a:r>
          </a:p>
          <a:p>
            <a:pPr algn="l">
              <a:lnSpc>
                <a:spcPct val="120000"/>
              </a:lnSpc>
              <a:buFont typeface="Arial" panose="020B0604020202020204" pitchFamily="34" charset="0"/>
              <a:buChar char="•"/>
            </a:pPr>
            <a:r>
              <a:rPr lang="en-US" b="1" dirty="0"/>
              <a:t>future</a:t>
            </a:r>
            <a:r>
              <a:rPr lang="en-US" dirty="0"/>
              <a:t> / </a:t>
            </a:r>
            <a:r>
              <a:rPr lang="en-US" b="1" dirty="0"/>
              <a:t>promise</a:t>
            </a:r>
            <a:r>
              <a:rPr lang="ru-RU" dirty="0"/>
              <a:t> —</a:t>
            </a:r>
            <a:r>
              <a:rPr lang="en-US" dirty="0"/>
              <a:t> </a:t>
            </a:r>
            <a:r>
              <a:rPr lang="ru-RU" b="0" i="0" dirty="0">
                <a:solidFill>
                  <a:srgbClr val="000000"/>
                </a:solidFill>
                <a:effectLst/>
                <a:latin typeface="-apple-system"/>
              </a:rPr>
              <a:t>объекты, которые служат обещанием получить результат в будущем. Они представляют собой результат некоторой асинхронной операции, который ещё не известен на момент создания этого объекта, но будет доступен позже.</a:t>
            </a:r>
            <a:endParaRPr lang="ru-RU" dirty="0"/>
          </a:p>
          <a:p>
            <a:pPr marL="0" indent="0">
              <a:buNone/>
            </a:pPr>
            <a:endParaRPr lang="ru-RU" dirty="0"/>
          </a:p>
        </p:txBody>
      </p:sp>
      <p:sp>
        <p:nvSpPr>
          <p:cNvPr id="4" name="Заголовок 1">
            <a:extLst>
              <a:ext uri="{FF2B5EF4-FFF2-40B4-BE49-F238E27FC236}">
                <a16:creationId xmlns:a16="http://schemas.microsoft.com/office/drawing/2014/main" id="{99DDF290-8476-3BDC-72E9-F4851ACA4F24}"/>
              </a:ext>
            </a:extLst>
          </p:cNvPr>
          <p:cNvSpPr>
            <a:spLocks noGrp="1"/>
          </p:cNvSpPr>
          <p:nvPr>
            <p:ph type="title"/>
          </p:nvPr>
        </p:nvSpPr>
        <p:spPr/>
        <p:txBody>
          <a:bodyPr>
            <a:normAutofit/>
          </a:bodyPr>
          <a:lstStyle/>
          <a:p>
            <a:r>
              <a:rPr lang="ru-RU" dirty="0"/>
              <a:t>Асинхронный код в </a:t>
            </a:r>
            <a:r>
              <a:rPr lang="en-US" dirty="0"/>
              <a:t>Python</a:t>
            </a:r>
            <a:r>
              <a:rPr lang="ru-RU" dirty="0"/>
              <a:t>:</a:t>
            </a:r>
            <a:r>
              <a:rPr lang="en-US" dirty="0"/>
              <a:t> </a:t>
            </a:r>
            <a:r>
              <a:rPr lang="ru-RU" dirty="0"/>
              <a:t>библиотеки</a:t>
            </a:r>
          </a:p>
        </p:txBody>
      </p:sp>
    </p:spTree>
    <p:extLst>
      <p:ext uri="{BB962C8B-B14F-4D97-AF65-F5344CB8AC3E}">
        <p14:creationId xmlns:p14="http://schemas.microsoft.com/office/powerpoint/2010/main" val="4223386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6BD43B-0117-4E11-EF95-6C3D05DB07AB}"/>
              </a:ext>
            </a:extLst>
          </p:cNvPr>
          <p:cNvSpPr>
            <a:spLocks noGrp="1"/>
          </p:cNvSpPr>
          <p:nvPr>
            <p:ph type="title"/>
          </p:nvPr>
        </p:nvSpPr>
        <p:spPr>
          <a:xfrm>
            <a:off x="510988" y="69292"/>
            <a:ext cx="4370294" cy="724086"/>
          </a:xfrm>
        </p:spPr>
        <p:txBody>
          <a:bodyPr>
            <a:normAutofit fontScale="90000"/>
          </a:bodyPr>
          <a:lstStyle/>
          <a:p>
            <a:r>
              <a:rPr lang="ru-RU" dirty="0"/>
              <a:t>Событийный цикл</a:t>
            </a:r>
          </a:p>
        </p:txBody>
      </p:sp>
      <p:sp>
        <p:nvSpPr>
          <p:cNvPr id="3" name="Объект 2">
            <a:extLst>
              <a:ext uri="{FF2B5EF4-FFF2-40B4-BE49-F238E27FC236}">
                <a16:creationId xmlns:a16="http://schemas.microsoft.com/office/drawing/2014/main" id="{7D79E733-BA2A-7A21-5702-D3AEC444A3B1}"/>
              </a:ext>
            </a:extLst>
          </p:cNvPr>
          <p:cNvSpPr>
            <a:spLocks noGrp="1"/>
          </p:cNvSpPr>
          <p:nvPr>
            <p:ph idx="1"/>
          </p:nvPr>
        </p:nvSpPr>
        <p:spPr>
          <a:xfrm>
            <a:off x="211934" y="941294"/>
            <a:ext cx="5059313" cy="5809129"/>
          </a:xfrm>
        </p:spPr>
        <p:txBody>
          <a:bodyPr>
            <a:noAutofit/>
          </a:bodyPr>
          <a:lstStyle/>
          <a:p>
            <a:pPr marL="0" indent="0" algn="l">
              <a:lnSpc>
                <a:spcPct val="100000"/>
              </a:lnSpc>
              <a:buNone/>
            </a:pPr>
            <a:r>
              <a:rPr lang="ru-RU" sz="2000" dirty="0"/>
              <a:t>Основные компоненты событийного цикла:</a:t>
            </a:r>
          </a:p>
          <a:p>
            <a:pPr algn="l">
              <a:lnSpc>
                <a:spcPct val="100000"/>
              </a:lnSpc>
              <a:buFont typeface="Arial" panose="020B0604020202020204" pitchFamily="34" charset="0"/>
              <a:buChar char="•"/>
            </a:pPr>
            <a:r>
              <a:rPr lang="ru-RU" sz="2000" b="1" dirty="0"/>
              <a:t>Планировщик задач</a:t>
            </a:r>
            <a:r>
              <a:rPr lang="ru-RU" sz="2000" dirty="0"/>
              <a:t>: событийный цикл получает задачи и планирует их выполнение.</a:t>
            </a:r>
          </a:p>
          <a:p>
            <a:pPr algn="l">
              <a:lnSpc>
                <a:spcPct val="100000"/>
              </a:lnSpc>
              <a:buFont typeface="Arial" panose="020B0604020202020204" pitchFamily="34" charset="0"/>
              <a:buChar char="•"/>
            </a:pPr>
            <a:r>
              <a:rPr lang="ru-RU" sz="2000" b="1" dirty="0"/>
              <a:t>Очередь событий (</a:t>
            </a:r>
            <a:r>
              <a:rPr lang="en" sz="2000" b="1" dirty="0"/>
              <a:t>event queue)</a:t>
            </a:r>
            <a:r>
              <a:rPr lang="en" sz="2000" dirty="0"/>
              <a:t>: </a:t>
            </a:r>
            <a:r>
              <a:rPr lang="ru-RU" sz="2000" dirty="0"/>
              <a:t>сюда поступают все события, ожидающие обработки (например, ввод пользователя, сетевые события и таймеры).</a:t>
            </a:r>
          </a:p>
          <a:p>
            <a:pPr algn="l">
              <a:lnSpc>
                <a:spcPct val="100000"/>
              </a:lnSpc>
              <a:buFont typeface="Arial" panose="020B0604020202020204" pitchFamily="34" charset="0"/>
              <a:buChar char="•"/>
            </a:pPr>
            <a:r>
              <a:rPr lang="ru-RU" sz="2000" b="1" dirty="0"/>
              <a:t>Очередь задач (</a:t>
            </a:r>
            <a:r>
              <a:rPr lang="en" sz="2000" b="1" dirty="0"/>
              <a:t>task queue)</a:t>
            </a:r>
            <a:r>
              <a:rPr lang="en" sz="2000" dirty="0"/>
              <a:t> </a:t>
            </a:r>
            <a:r>
              <a:rPr lang="ru-RU" sz="2000" dirty="0"/>
              <a:t>или </a:t>
            </a:r>
            <a:r>
              <a:rPr lang="ru-RU" sz="2000" b="1" dirty="0"/>
              <a:t>пул задач</a:t>
            </a:r>
            <a:r>
              <a:rPr lang="ru-RU" sz="2000" dirty="0"/>
              <a:t>: здесь хранятся все операции, которые нужно выполнить. Обычно это функции обратного вызова (</a:t>
            </a:r>
            <a:r>
              <a:rPr lang="en" sz="2000" dirty="0"/>
              <a:t>callbacks) </a:t>
            </a:r>
            <a:r>
              <a:rPr lang="ru-RU" sz="2000" dirty="0"/>
              <a:t>или промисы в </a:t>
            </a:r>
            <a:r>
              <a:rPr lang="en" sz="2000" dirty="0"/>
              <a:t>JavaScript </a:t>
            </a:r>
            <a:r>
              <a:rPr lang="ru-RU" sz="2000" dirty="0"/>
              <a:t>и корутины в </a:t>
            </a:r>
            <a:r>
              <a:rPr lang="en" sz="2000" dirty="0"/>
              <a:t>Python.</a:t>
            </a:r>
          </a:p>
          <a:p>
            <a:pPr algn="l">
              <a:lnSpc>
                <a:spcPct val="100000"/>
              </a:lnSpc>
              <a:buFont typeface="Arial" panose="020B0604020202020204" pitchFamily="34" charset="0"/>
              <a:buChar char="•"/>
            </a:pPr>
            <a:r>
              <a:rPr lang="ru-RU" sz="2000" b="1" dirty="0"/>
              <a:t>Цикл обработки событий (</a:t>
            </a:r>
            <a:r>
              <a:rPr lang="en" sz="2000" b="1" dirty="0"/>
              <a:t>event loop)</a:t>
            </a:r>
            <a:r>
              <a:rPr lang="en" sz="2000" dirty="0"/>
              <a:t>: </a:t>
            </a:r>
            <a:r>
              <a:rPr lang="ru-RU" sz="2000" dirty="0"/>
              <a:t>центральный компонент, который берёт события из очереди и назначает их соответствующим обработчикам.</a:t>
            </a:r>
          </a:p>
        </p:txBody>
      </p:sp>
      <p:pic>
        <p:nvPicPr>
          <p:cNvPr id="5" name="Рисунок 4">
            <a:extLst>
              <a:ext uri="{FF2B5EF4-FFF2-40B4-BE49-F238E27FC236}">
                <a16:creationId xmlns:a16="http://schemas.microsoft.com/office/drawing/2014/main" id="{35292D49-3DA2-76DE-6A91-181CDD34836B}"/>
              </a:ext>
            </a:extLst>
          </p:cNvPr>
          <p:cNvPicPr>
            <a:picLocks noChangeAspect="1"/>
          </p:cNvPicPr>
          <p:nvPr/>
        </p:nvPicPr>
        <p:blipFill rotWithShape="1">
          <a:blip r:embed="rId3"/>
          <a:srcRect l="2684" t="20905" r="2468" b="2973"/>
          <a:stretch/>
        </p:blipFill>
        <p:spPr>
          <a:xfrm>
            <a:off x="5254293" y="37712"/>
            <a:ext cx="6954658" cy="2934088"/>
          </a:xfrm>
          <a:prstGeom prst="rect">
            <a:avLst/>
          </a:prstGeom>
        </p:spPr>
      </p:pic>
      <p:sp>
        <p:nvSpPr>
          <p:cNvPr id="6" name="TextBox 5">
            <a:extLst>
              <a:ext uri="{FF2B5EF4-FFF2-40B4-BE49-F238E27FC236}">
                <a16:creationId xmlns:a16="http://schemas.microsoft.com/office/drawing/2014/main" id="{11240169-463A-D9BC-F700-279B0E3D7C95}"/>
              </a:ext>
            </a:extLst>
          </p:cNvPr>
          <p:cNvSpPr txBox="1"/>
          <p:nvPr/>
        </p:nvSpPr>
        <p:spPr>
          <a:xfrm>
            <a:off x="5274751" y="3079376"/>
            <a:ext cx="6920753" cy="3693319"/>
          </a:xfrm>
          <a:prstGeom prst="rect">
            <a:avLst/>
          </a:prstGeom>
          <a:noFill/>
        </p:spPr>
        <p:txBody>
          <a:bodyPr wrap="square" rtlCol="0">
            <a:spAutoFit/>
          </a:bodyPr>
          <a:lstStyle/>
          <a:p>
            <a:pPr algn="l"/>
            <a:r>
              <a:rPr lang="ru-RU" b="1" i="0" dirty="0">
                <a:solidFill>
                  <a:srgbClr val="000000"/>
                </a:solidFill>
                <a:effectLst/>
                <a:latin typeface="-apple-system"/>
              </a:rPr>
              <a:t>Работа событийного цикла:</a:t>
            </a:r>
          </a:p>
          <a:p>
            <a:pPr algn="l">
              <a:buFont typeface="+mj-lt"/>
              <a:buAutoNum type="arabicPeriod"/>
            </a:pPr>
            <a:r>
              <a:rPr lang="ru-RU" b="1" i="0" dirty="0">
                <a:solidFill>
                  <a:srgbClr val="000000"/>
                </a:solidFill>
                <a:effectLst/>
                <a:latin typeface="-apple-system"/>
              </a:rPr>
              <a:t>Инициализация</a:t>
            </a:r>
            <a:r>
              <a:rPr lang="ru-RU" b="0" i="0" dirty="0">
                <a:solidFill>
                  <a:srgbClr val="000000"/>
                </a:solidFill>
                <a:effectLst/>
                <a:latin typeface="-apple-system"/>
              </a:rPr>
              <a:t>: событийный цикл запускается.</a:t>
            </a:r>
          </a:p>
          <a:p>
            <a:pPr algn="l">
              <a:buFont typeface="+mj-lt"/>
              <a:buAutoNum type="arabicPeriod"/>
            </a:pPr>
            <a:r>
              <a:rPr lang="ru-RU" b="1" i="0" dirty="0">
                <a:solidFill>
                  <a:srgbClr val="000000"/>
                </a:solidFill>
                <a:effectLst/>
                <a:latin typeface="-apple-system"/>
              </a:rPr>
              <a:t>Получение события</a:t>
            </a:r>
            <a:r>
              <a:rPr lang="ru-RU" b="0" i="0" dirty="0">
                <a:solidFill>
                  <a:srgbClr val="000000"/>
                </a:solidFill>
                <a:effectLst/>
                <a:latin typeface="-apple-system"/>
              </a:rPr>
              <a:t>: извлекает следующее событие из очереди.</a:t>
            </a:r>
          </a:p>
          <a:p>
            <a:pPr algn="l">
              <a:buFont typeface="+mj-lt"/>
              <a:buAutoNum type="arabicPeriod"/>
            </a:pPr>
            <a:r>
              <a:rPr lang="ru-RU" b="1" i="0" dirty="0">
                <a:solidFill>
                  <a:srgbClr val="000000"/>
                </a:solidFill>
                <a:effectLst/>
                <a:latin typeface="-apple-system"/>
              </a:rPr>
              <a:t>Диспетчеризация события</a:t>
            </a:r>
            <a:r>
              <a:rPr lang="ru-RU" b="0" i="0" dirty="0">
                <a:solidFill>
                  <a:srgbClr val="000000"/>
                </a:solidFill>
                <a:effectLst/>
                <a:latin typeface="-apple-system"/>
              </a:rPr>
              <a:t>: событийный цикл определяет, какая задача или обработчик должен быть вызван на основе события.</a:t>
            </a:r>
          </a:p>
          <a:p>
            <a:pPr algn="l">
              <a:buFont typeface="+mj-lt"/>
              <a:buAutoNum type="arabicPeriod"/>
            </a:pPr>
            <a:r>
              <a:rPr lang="ru-RU" b="1" i="0" dirty="0">
                <a:solidFill>
                  <a:srgbClr val="000000"/>
                </a:solidFill>
                <a:effectLst/>
                <a:latin typeface="-apple-system"/>
              </a:rPr>
              <a:t>Выполнение задачи</a:t>
            </a:r>
            <a:r>
              <a:rPr lang="ru-RU" b="0" i="0" dirty="0">
                <a:solidFill>
                  <a:srgbClr val="000000"/>
                </a:solidFill>
                <a:effectLst/>
                <a:latin typeface="-apple-system"/>
              </a:rPr>
              <a:t>: задача выполняется. Затем контроль возвращается событийному циклу, пока задача ожидает завершения (например, ожидание ответа сервера).</a:t>
            </a:r>
          </a:p>
          <a:p>
            <a:pPr algn="l">
              <a:buFont typeface="+mj-lt"/>
              <a:buAutoNum type="arabicPeriod"/>
            </a:pPr>
            <a:r>
              <a:rPr lang="ru-RU" b="1" i="0" dirty="0">
                <a:solidFill>
                  <a:srgbClr val="000000"/>
                </a:solidFill>
                <a:effectLst/>
                <a:latin typeface="-apple-system"/>
              </a:rPr>
              <a:t>Обработка асинхронных результатов</a:t>
            </a:r>
            <a:r>
              <a:rPr lang="ru-RU" b="0" i="0" dirty="0">
                <a:solidFill>
                  <a:srgbClr val="000000"/>
                </a:solidFill>
                <a:effectLst/>
                <a:latin typeface="-apple-system"/>
              </a:rPr>
              <a:t>: когда асинхронная операция завершается, результат появляется в очереди событий.</a:t>
            </a:r>
          </a:p>
          <a:p>
            <a:pPr algn="l">
              <a:buFont typeface="+mj-lt"/>
              <a:buAutoNum type="arabicPeriod"/>
            </a:pPr>
            <a:r>
              <a:rPr lang="ru-RU" b="1" i="0" dirty="0">
                <a:solidFill>
                  <a:srgbClr val="000000"/>
                </a:solidFill>
                <a:effectLst/>
                <a:latin typeface="-apple-system"/>
              </a:rPr>
              <a:t>Повторение</a:t>
            </a:r>
            <a:r>
              <a:rPr lang="ru-RU" b="0" i="0" dirty="0">
                <a:solidFill>
                  <a:srgbClr val="000000"/>
                </a:solidFill>
                <a:effectLst/>
                <a:latin typeface="-apple-system"/>
              </a:rPr>
              <a:t>: событийный цикл возвращается к шагу 2, продолжая обработку событий до тех пор, пока не будет прекращен или не закончится очередь событий.</a:t>
            </a:r>
          </a:p>
        </p:txBody>
      </p:sp>
    </p:spTree>
    <p:extLst>
      <p:ext uri="{BB962C8B-B14F-4D97-AF65-F5344CB8AC3E}">
        <p14:creationId xmlns:p14="http://schemas.microsoft.com/office/powerpoint/2010/main" val="3342645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97A537-C2AF-31C2-C0E5-CE2D04F45CE9}"/>
              </a:ext>
            </a:extLst>
          </p:cNvPr>
          <p:cNvSpPr>
            <a:spLocks noGrp="1"/>
          </p:cNvSpPr>
          <p:nvPr>
            <p:ph type="title"/>
          </p:nvPr>
        </p:nvSpPr>
        <p:spPr>
          <a:xfrm>
            <a:off x="838200" y="176868"/>
            <a:ext cx="10515600" cy="791320"/>
          </a:xfrm>
        </p:spPr>
        <p:txBody>
          <a:bodyPr/>
          <a:lstStyle/>
          <a:p>
            <a:r>
              <a:rPr lang="en-US" dirty="0"/>
              <a:t>async / await</a:t>
            </a:r>
            <a:endParaRPr lang="ru-RU" dirty="0"/>
          </a:p>
        </p:txBody>
      </p:sp>
      <p:sp>
        <p:nvSpPr>
          <p:cNvPr id="3" name="Объект 2">
            <a:extLst>
              <a:ext uri="{FF2B5EF4-FFF2-40B4-BE49-F238E27FC236}">
                <a16:creationId xmlns:a16="http://schemas.microsoft.com/office/drawing/2014/main" id="{EC772B2D-6041-69B6-57EC-99F07E4DAC6C}"/>
              </a:ext>
            </a:extLst>
          </p:cNvPr>
          <p:cNvSpPr>
            <a:spLocks noGrp="1"/>
          </p:cNvSpPr>
          <p:nvPr>
            <p:ph idx="1"/>
          </p:nvPr>
        </p:nvSpPr>
        <p:spPr>
          <a:xfrm>
            <a:off x="838200" y="1023148"/>
            <a:ext cx="6934200" cy="5754170"/>
          </a:xfrm>
        </p:spPr>
        <p:txBody>
          <a:bodyPr>
            <a:noAutofit/>
          </a:bodyPr>
          <a:lstStyle/>
          <a:p>
            <a:pPr algn="l">
              <a:lnSpc>
                <a:spcPct val="100000"/>
              </a:lnSpc>
            </a:pPr>
            <a:r>
              <a:rPr lang="en" sz="2000" b="1" dirty="0"/>
              <a:t>async</a:t>
            </a:r>
            <a:r>
              <a:rPr lang="en" sz="2000" dirty="0"/>
              <a:t> — </a:t>
            </a:r>
            <a:r>
              <a:rPr lang="ru-RU" sz="2000" dirty="0"/>
              <a:t>это ключевое слово, которое используется для определения функции как "асинхронной"</a:t>
            </a:r>
            <a:r>
              <a:rPr lang="en-US" sz="2000" dirty="0"/>
              <a:t> / </a:t>
            </a:r>
            <a:r>
              <a:rPr lang="ru-RU" sz="2000" dirty="0"/>
              <a:t>корутины / сопрограммы.</a:t>
            </a:r>
          </a:p>
          <a:p>
            <a:pPr algn="l">
              <a:lnSpc>
                <a:spcPct val="100000"/>
              </a:lnSpc>
            </a:pPr>
            <a:r>
              <a:rPr lang="en" sz="2000" b="1" dirty="0"/>
              <a:t>await</a:t>
            </a:r>
            <a:r>
              <a:rPr lang="en" sz="2000" dirty="0"/>
              <a:t> — </a:t>
            </a:r>
            <a:r>
              <a:rPr lang="ru-RU" sz="2000" dirty="0"/>
              <a:t>это ключевое слово, используемое для ожидания результата асинхронной операции. Оно приостанавливает выполнение асинхронной функции до тех пор, пока не будет получен результат (или пока не произойдет исключение) от операции, которая возвращает </a:t>
            </a:r>
            <a:r>
              <a:rPr lang="en" sz="2000" dirty="0"/>
              <a:t>Promise </a:t>
            </a:r>
            <a:r>
              <a:rPr lang="ru-RU" sz="2000" dirty="0"/>
              <a:t>в </a:t>
            </a:r>
            <a:r>
              <a:rPr lang="en" sz="2000" dirty="0"/>
              <a:t>JavaScript </a:t>
            </a:r>
            <a:r>
              <a:rPr lang="ru-RU" sz="2000" dirty="0"/>
              <a:t>или </a:t>
            </a:r>
            <a:r>
              <a:rPr lang="en" sz="2000" dirty="0"/>
              <a:t>Future </a:t>
            </a:r>
            <a:r>
              <a:rPr lang="ru-RU" sz="2000" dirty="0"/>
              <a:t>в </a:t>
            </a:r>
            <a:r>
              <a:rPr lang="en" sz="2000" dirty="0"/>
              <a:t>Python.</a:t>
            </a:r>
            <a:br>
              <a:rPr lang="ru-RU" sz="2000" dirty="0"/>
            </a:br>
            <a:r>
              <a:rPr lang="ru-RU" sz="2000" dirty="0"/>
              <a:t>В </a:t>
            </a:r>
            <a:r>
              <a:rPr lang="en" sz="2000" dirty="0"/>
              <a:t>Python, await </a:t>
            </a:r>
            <a:r>
              <a:rPr lang="ru-RU" sz="2000" dirty="0"/>
              <a:t>может использоваться только внутри асинхронных функций:</a:t>
            </a:r>
          </a:p>
          <a:p>
            <a:pPr marL="0" indent="0" algn="l">
              <a:lnSpc>
                <a:spcPct val="100000"/>
              </a:lnSpc>
              <a:buNone/>
            </a:pPr>
            <a:r>
              <a:rPr lang="ru-RU" sz="2000" dirty="0"/>
              <a:t>Корутину (объявленную как </a:t>
            </a:r>
            <a:r>
              <a:rPr lang="en-US" sz="2000" dirty="0"/>
              <a:t>async</a:t>
            </a:r>
            <a:r>
              <a:rPr lang="ru-RU" sz="2000" dirty="0"/>
              <a:t>)</a:t>
            </a:r>
            <a:r>
              <a:rPr lang="en-US" sz="2000" dirty="0"/>
              <a:t> </a:t>
            </a:r>
            <a:r>
              <a:rPr lang="ru-RU" sz="2000" dirty="0"/>
              <a:t>можно вызвать как:</a:t>
            </a:r>
          </a:p>
          <a:p>
            <a:pPr>
              <a:lnSpc>
                <a:spcPct val="100000"/>
              </a:lnSpc>
              <a:spcBef>
                <a:spcPts val="0"/>
              </a:spcBef>
            </a:pPr>
            <a:r>
              <a:rPr lang="en" sz="1800" noProof="1">
                <a:latin typeface="Consolas" panose="020B0609020204030204" pitchFamily="49" charset="0"/>
                <a:cs typeface="Consolas" panose="020B0609020204030204" pitchFamily="49" charset="0"/>
              </a:rPr>
              <a:t>await</a:t>
            </a:r>
          </a:p>
          <a:p>
            <a:pPr>
              <a:lnSpc>
                <a:spcPct val="100000"/>
              </a:lnSpc>
              <a:spcBef>
                <a:spcPts val="0"/>
              </a:spcBef>
            </a:pPr>
            <a:r>
              <a:rPr lang="en" sz="1800" noProof="1">
                <a:latin typeface="Consolas" panose="020B0609020204030204" pitchFamily="49" charset="0"/>
                <a:cs typeface="Consolas" panose="020B0609020204030204" pitchFamily="49" charset="0"/>
              </a:rPr>
              <a:t>asyncio.run()</a:t>
            </a:r>
            <a:endParaRPr lang="ru-RU" sz="1800" noProof="1">
              <a:latin typeface="Consolas" panose="020B0609020204030204" pitchFamily="49" charset="0"/>
              <a:cs typeface="Consolas" panose="020B0609020204030204" pitchFamily="49" charset="0"/>
            </a:endParaRPr>
          </a:p>
          <a:p>
            <a:pPr>
              <a:lnSpc>
                <a:spcPct val="100000"/>
              </a:lnSpc>
              <a:spcBef>
                <a:spcPts val="0"/>
              </a:spcBef>
            </a:pPr>
            <a:r>
              <a:rPr lang="en" sz="1800" noProof="1">
                <a:latin typeface="Consolas" panose="020B0609020204030204" pitchFamily="49" charset="0"/>
                <a:cs typeface="Consolas" panose="020B0609020204030204" pitchFamily="49" charset="0"/>
              </a:rPr>
              <a:t>asyncio.create_task()</a:t>
            </a:r>
          </a:p>
          <a:p>
            <a:pPr>
              <a:lnSpc>
                <a:spcPct val="100000"/>
              </a:lnSpc>
              <a:spcBef>
                <a:spcPts val="0"/>
              </a:spcBef>
            </a:pPr>
            <a:r>
              <a:rPr lang="en" sz="1800" noProof="1">
                <a:latin typeface="Consolas" panose="020B0609020204030204" pitchFamily="49" charset="0"/>
                <a:cs typeface="Consolas" panose="020B0609020204030204" pitchFamily="49" charset="0"/>
              </a:rPr>
              <a:t>loop.run_until_complete()</a:t>
            </a:r>
          </a:p>
          <a:p>
            <a:pPr>
              <a:lnSpc>
                <a:spcPct val="100000"/>
              </a:lnSpc>
              <a:spcBef>
                <a:spcPts val="0"/>
              </a:spcBef>
            </a:pPr>
            <a:r>
              <a:rPr lang="en" sz="1800" noProof="1">
                <a:latin typeface="Consolas" panose="020B0609020204030204" pitchFamily="49" charset="0"/>
                <a:cs typeface="Consolas" panose="020B0609020204030204" pitchFamily="49" charset="0"/>
              </a:rPr>
              <a:t>asyncio.gather()</a:t>
            </a:r>
          </a:p>
          <a:p>
            <a:pPr>
              <a:lnSpc>
                <a:spcPct val="100000"/>
              </a:lnSpc>
              <a:spcBef>
                <a:spcPts val="0"/>
              </a:spcBef>
            </a:pPr>
            <a:r>
              <a:rPr lang="en" sz="1800" noProof="1">
                <a:latin typeface="Consolas" panose="020B0609020204030204" pitchFamily="49" charset="0"/>
                <a:cs typeface="Consolas" panose="020B0609020204030204" pitchFamily="49" charset="0"/>
              </a:rPr>
              <a:t>asyncio.wait()</a:t>
            </a:r>
            <a:endParaRPr lang="ru-RU" sz="1800" noProof="1">
              <a:latin typeface="Consolas" panose="020B0609020204030204" pitchFamily="49" charset="0"/>
              <a:cs typeface="Consolas" panose="020B0609020204030204" pitchFamily="49" charset="0"/>
            </a:endParaRPr>
          </a:p>
          <a:p>
            <a:pPr>
              <a:lnSpc>
                <a:spcPct val="100000"/>
              </a:lnSpc>
            </a:pPr>
            <a:endParaRPr lang="en" sz="1400" b="1" i="0" dirty="0">
              <a:solidFill>
                <a:srgbClr val="000000"/>
              </a:solidFill>
              <a:effectLst/>
              <a:latin typeface="-apple-system"/>
            </a:endParaRPr>
          </a:p>
          <a:p>
            <a:pPr marL="0" indent="0" algn="l">
              <a:lnSpc>
                <a:spcPct val="100000"/>
              </a:lnSpc>
              <a:buNone/>
            </a:pPr>
            <a:endParaRPr lang="ru-RU" sz="2000" dirty="0"/>
          </a:p>
        </p:txBody>
      </p:sp>
      <p:sp>
        <p:nvSpPr>
          <p:cNvPr id="5" name="TextBox 4">
            <a:extLst>
              <a:ext uri="{FF2B5EF4-FFF2-40B4-BE49-F238E27FC236}">
                <a16:creationId xmlns:a16="http://schemas.microsoft.com/office/drawing/2014/main" id="{44FB052C-663D-7789-B67C-EFA80307DFB4}"/>
              </a:ext>
            </a:extLst>
          </p:cNvPr>
          <p:cNvSpPr txBox="1"/>
          <p:nvPr/>
        </p:nvSpPr>
        <p:spPr>
          <a:xfrm>
            <a:off x="8364071" y="1415635"/>
            <a:ext cx="3469341" cy="4801314"/>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one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greet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'Hello world'</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main</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res1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one()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res2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greet()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(res1)</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(res2)</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asyncio.run(main())</a:t>
            </a:r>
          </a:p>
        </p:txBody>
      </p:sp>
    </p:spTree>
    <p:extLst>
      <p:ext uri="{BB962C8B-B14F-4D97-AF65-F5344CB8AC3E}">
        <p14:creationId xmlns:p14="http://schemas.microsoft.com/office/powerpoint/2010/main" val="331500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FB6CF2-2C65-C4D5-9E9C-055216A9F7D8}"/>
              </a:ext>
            </a:extLst>
          </p:cNvPr>
          <p:cNvSpPr>
            <a:spLocks noGrp="1"/>
          </p:cNvSpPr>
          <p:nvPr>
            <p:ph type="title"/>
          </p:nvPr>
        </p:nvSpPr>
        <p:spPr>
          <a:xfrm>
            <a:off x="838200" y="123080"/>
            <a:ext cx="10515600" cy="683740"/>
          </a:xfrm>
        </p:spPr>
        <p:txBody>
          <a:bodyPr>
            <a:normAutofit fontScale="90000"/>
          </a:bodyPr>
          <a:lstStyle/>
          <a:p>
            <a:pPr marL="12700">
              <a:lnSpc>
                <a:spcPct val="100000"/>
              </a:lnSpc>
              <a:spcBef>
                <a:spcPts val="869"/>
              </a:spcBef>
              <a:tabLst>
                <a:tab pos="355600" algn="l"/>
              </a:tabLst>
            </a:pPr>
            <a:r>
              <a:rPr lang="ru-RU" noProof="1"/>
              <a:t>a</a:t>
            </a:r>
            <a:r>
              <a:rPr lang="en" noProof="1"/>
              <a:t>syncio: </a:t>
            </a:r>
            <a:r>
              <a:rPr lang="ru-RU" noProof="1"/>
              <a:t>примеры</a:t>
            </a:r>
            <a:endParaRPr lang="en" noProof="1"/>
          </a:p>
        </p:txBody>
      </p:sp>
      <p:sp>
        <p:nvSpPr>
          <p:cNvPr id="4" name="TextBox 3">
            <a:extLst>
              <a:ext uri="{FF2B5EF4-FFF2-40B4-BE49-F238E27FC236}">
                <a16:creationId xmlns:a16="http://schemas.microsoft.com/office/drawing/2014/main" id="{3C63A08A-69CB-DD81-AD46-07F556C5CEDD}"/>
              </a:ext>
            </a:extLst>
          </p:cNvPr>
          <p:cNvSpPr txBox="1"/>
          <p:nvPr/>
        </p:nvSpPr>
        <p:spPr>
          <a:xfrm>
            <a:off x="717177" y="853714"/>
            <a:ext cx="4500282" cy="1754326"/>
          </a:xfrm>
          <a:prstGeom prst="rect">
            <a:avLst/>
          </a:prstGeom>
          <a:solidFill>
            <a:schemeClr val="accent3">
              <a:lumMod val="20000"/>
              <a:lumOff val="80000"/>
            </a:schemeClr>
          </a:solidFill>
        </p:spPr>
        <p:txBody>
          <a:bodyPr wrap="square" rtlCol="0">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hello_world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 async 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asyncio.run(hello_world())</a:t>
            </a:r>
          </a:p>
        </p:txBody>
      </p:sp>
      <p:sp>
        <p:nvSpPr>
          <p:cNvPr id="5" name="TextBox 4">
            <a:extLst>
              <a:ext uri="{FF2B5EF4-FFF2-40B4-BE49-F238E27FC236}">
                <a16:creationId xmlns:a16="http://schemas.microsoft.com/office/drawing/2014/main" id="{4A40318D-DCD6-FE48-9662-ACD9C75D2522}"/>
              </a:ext>
            </a:extLst>
          </p:cNvPr>
          <p:cNvSpPr txBox="1"/>
          <p:nvPr/>
        </p:nvSpPr>
        <p:spPr>
          <a:xfrm>
            <a:off x="717177" y="2681712"/>
            <a:ext cx="4500282" cy="646331"/>
          </a:xfrm>
          <a:prstGeom prst="rect">
            <a:avLst/>
          </a:prstGeom>
          <a:solidFill>
            <a:schemeClr val="tx1">
              <a:lumMod val="85000"/>
              <a:lumOff val="15000"/>
            </a:schemeClr>
          </a:solidFill>
        </p:spPr>
        <p:txBody>
          <a:bodyPr wrap="square" rtlCol="0">
            <a:spAutoFit/>
          </a:bodyPr>
          <a:lstStyle/>
          <a:p>
            <a:r>
              <a:rPr lang="en" noProof="1">
                <a:solidFill>
                  <a:srgbClr val="2FFF12"/>
                </a:solidFill>
                <a:effectLst/>
                <a:latin typeface="Consolas" panose="020B0609020204030204" pitchFamily="49" charset="0"/>
                <a:cs typeface="Consolas" panose="020B0609020204030204" pitchFamily="49" charset="0"/>
              </a:rPr>
              <a:t>$ ./async_helloworld.py</a:t>
            </a:r>
          </a:p>
          <a:p>
            <a:r>
              <a:rPr lang="en" noProof="1">
                <a:solidFill>
                  <a:srgbClr val="2FFF12"/>
                </a:solidFill>
                <a:effectLst/>
                <a:latin typeface="Consolas" panose="020B0609020204030204" pitchFamily="49" charset="0"/>
                <a:cs typeface="Consolas" panose="020B0609020204030204" pitchFamily="49" charset="0"/>
              </a:rPr>
              <a:t>Hello async world!</a:t>
            </a:r>
          </a:p>
        </p:txBody>
      </p:sp>
      <p:sp>
        <p:nvSpPr>
          <p:cNvPr id="6" name="TextBox 5">
            <a:extLst>
              <a:ext uri="{FF2B5EF4-FFF2-40B4-BE49-F238E27FC236}">
                <a16:creationId xmlns:a16="http://schemas.microsoft.com/office/drawing/2014/main" id="{AEDB5A14-BF97-6C14-7BFE-63F52C6C7561}"/>
              </a:ext>
            </a:extLst>
          </p:cNvPr>
          <p:cNvSpPr txBox="1"/>
          <p:nvPr/>
        </p:nvSpPr>
        <p:spPr>
          <a:xfrm>
            <a:off x="6790765" y="772916"/>
            <a:ext cx="4827494" cy="4524315"/>
          </a:xfrm>
          <a:prstGeom prst="rect">
            <a:avLst/>
          </a:prstGeom>
          <a:solidFill>
            <a:schemeClr val="accent3">
              <a:lumMod val="20000"/>
              <a:lumOff val="80000"/>
            </a:schemeClr>
          </a:solidFill>
        </p:spPr>
        <p:txBody>
          <a:bodyPr wrap="square" rtlCol="0">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print_hello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print_world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main</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asyncio.gather(</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print_hello(), print_world()</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 main() )</a:t>
            </a:r>
          </a:p>
        </p:txBody>
      </p:sp>
      <p:sp>
        <p:nvSpPr>
          <p:cNvPr id="7" name="TextBox 6">
            <a:extLst>
              <a:ext uri="{FF2B5EF4-FFF2-40B4-BE49-F238E27FC236}">
                <a16:creationId xmlns:a16="http://schemas.microsoft.com/office/drawing/2014/main" id="{150395A5-EE67-1CD4-F2C9-A0E13F7B4F00}"/>
              </a:ext>
            </a:extLst>
          </p:cNvPr>
          <p:cNvSpPr txBox="1"/>
          <p:nvPr/>
        </p:nvSpPr>
        <p:spPr>
          <a:xfrm>
            <a:off x="6790764" y="5399566"/>
            <a:ext cx="4827494" cy="923330"/>
          </a:xfrm>
          <a:prstGeom prst="rect">
            <a:avLst/>
          </a:prstGeom>
          <a:solidFill>
            <a:schemeClr val="tx1">
              <a:lumMod val="85000"/>
              <a:lumOff val="15000"/>
            </a:schemeClr>
          </a:solidFill>
        </p:spPr>
        <p:txBody>
          <a:bodyPr wrap="square" rtlCol="0">
            <a:spAutoFit/>
          </a:bodyPr>
          <a:lstStyle/>
          <a:p>
            <a:r>
              <a:rPr lang="en" dirty="0">
                <a:solidFill>
                  <a:srgbClr val="2FFF12"/>
                </a:solidFill>
                <a:effectLst/>
                <a:latin typeface="Andale Mono" panose="020B0509000000000004" pitchFamily="49" charset="0"/>
              </a:rPr>
              <a:t>./async_helloworld_2.py</a:t>
            </a:r>
          </a:p>
          <a:p>
            <a:r>
              <a:rPr lang="en" dirty="0">
                <a:solidFill>
                  <a:srgbClr val="2FFF12"/>
                </a:solidFill>
                <a:effectLst/>
                <a:latin typeface="Andale Mono" panose="020B0509000000000004" pitchFamily="49" charset="0"/>
              </a:rPr>
              <a:t>Hello</a:t>
            </a:r>
          </a:p>
          <a:p>
            <a:r>
              <a:rPr lang="en" dirty="0">
                <a:solidFill>
                  <a:srgbClr val="2FFF12"/>
                </a:solidFill>
                <a:effectLst/>
                <a:latin typeface="Andale Mono" panose="020B0509000000000004" pitchFamily="49" charset="0"/>
              </a:rPr>
              <a:t>World</a:t>
            </a:r>
          </a:p>
        </p:txBody>
      </p:sp>
      <p:sp>
        <p:nvSpPr>
          <p:cNvPr id="15" name="TextBox 14">
            <a:extLst>
              <a:ext uri="{FF2B5EF4-FFF2-40B4-BE49-F238E27FC236}">
                <a16:creationId xmlns:a16="http://schemas.microsoft.com/office/drawing/2014/main" id="{D1D8E026-CD57-1182-1C4F-5E6F0E0A5802}"/>
              </a:ext>
            </a:extLst>
          </p:cNvPr>
          <p:cNvSpPr txBox="1"/>
          <p:nvPr/>
        </p:nvSpPr>
        <p:spPr>
          <a:xfrm>
            <a:off x="717177" y="3529958"/>
            <a:ext cx="5378823" cy="2862322"/>
          </a:xfrm>
          <a:prstGeom prst="rect">
            <a:avLst/>
          </a:prstGeom>
          <a:solidFill>
            <a:schemeClr val="bg1">
              <a:lumMod val="85000"/>
            </a:schemeClr>
          </a:solidFill>
        </p:spPr>
        <p:txBody>
          <a:bodyPr wrap="square" rtlCol="0">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ru-RU"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my_coroutine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 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Старый синтаксис работы с </a:t>
            </a:r>
            <a:r>
              <a:rPr lang="en-US" noProof="1">
                <a:solidFill>
                  <a:srgbClr val="0066FF"/>
                </a:solidFill>
                <a:effectLst/>
                <a:latin typeface="Consolas" panose="020B0609020204030204" pitchFamily="49" charset="0"/>
                <a:cs typeface="Consolas" panose="020B0609020204030204" pitchFamily="49" charset="0"/>
              </a:rPr>
              <a:t>asyncio</a:t>
            </a:r>
            <a:endParaRPr lang="en" noProof="1">
              <a:effectLst/>
              <a:latin typeface="Consolas" panose="020B0609020204030204" pitchFamily="49" charset="0"/>
              <a:cs typeface="Consolas" panose="020B0609020204030204" pitchFamily="49" charset="0"/>
            </a:endParaRPr>
          </a:p>
          <a:p>
            <a:r>
              <a:rPr lang="en" noProof="1">
                <a:effectLst/>
                <a:latin typeface="Consolas" panose="020B0609020204030204" pitchFamily="49" charset="0"/>
                <a:cs typeface="Consolas" panose="020B0609020204030204" pitchFamily="49" charset="0"/>
              </a:rPr>
              <a:t>loop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asyncio.get_event_loop() </a:t>
            </a:r>
            <a:r>
              <a:rPr lang="en" noProof="1">
                <a:solidFill>
                  <a:srgbClr val="0066FF"/>
                </a:solidFill>
                <a:effectLst/>
                <a:latin typeface="Consolas" panose="020B0609020204030204" pitchFamily="49" charset="0"/>
                <a:cs typeface="Consolas" panose="020B0609020204030204" pitchFamily="49" charset="0"/>
              </a:rPr>
              <a:t># </a:t>
            </a:r>
            <a:r>
              <a:rPr lang="en-US" noProof="1">
                <a:solidFill>
                  <a:srgbClr val="0066FF"/>
                </a:solidFill>
                <a:effectLst/>
                <a:latin typeface="Consolas" panose="020B0609020204030204" pitchFamily="49" charset="0"/>
                <a:cs typeface="Consolas" panose="020B0609020204030204" pitchFamily="49" charset="0"/>
              </a:rPr>
              <a:t>Run EL</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loop.run_until_complete( my_coroutine() )</a:t>
            </a:r>
            <a:br>
              <a:rPr lang="en" noProof="1">
                <a:effectLst/>
                <a:latin typeface="Consolas" panose="020B0609020204030204" pitchFamily="49" charset="0"/>
                <a:cs typeface="Consolas" panose="020B0609020204030204" pitchFamily="49" charset="0"/>
              </a:rPr>
            </a:br>
            <a:endParaRPr lang="en"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3049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55AA4B-F799-C549-A711-405A93D14845}"/>
              </a:ext>
            </a:extLst>
          </p:cNvPr>
          <p:cNvSpPr>
            <a:spLocks noGrp="1"/>
          </p:cNvSpPr>
          <p:nvPr>
            <p:ph type="title"/>
          </p:nvPr>
        </p:nvSpPr>
        <p:spPr>
          <a:xfrm>
            <a:off x="452718" y="190315"/>
            <a:ext cx="4728882" cy="616509"/>
          </a:xfrm>
        </p:spPr>
        <p:txBody>
          <a:bodyPr>
            <a:normAutofit fontScale="90000"/>
          </a:bodyPr>
          <a:lstStyle/>
          <a:p>
            <a:r>
              <a:rPr lang="en" noProof="1"/>
              <a:t>asyncio.create_task</a:t>
            </a:r>
            <a:endParaRPr lang="ru-RU" dirty="0"/>
          </a:p>
        </p:txBody>
      </p:sp>
      <p:sp>
        <p:nvSpPr>
          <p:cNvPr id="3" name="Объект 2">
            <a:extLst>
              <a:ext uri="{FF2B5EF4-FFF2-40B4-BE49-F238E27FC236}">
                <a16:creationId xmlns:a16="http://schemas.microsoft.com/office/drawing/2014/main" id="{611652B5-3754-DDB3-B2D9-607770F936BA}"/>
              </a:ext>
            </a:extLst>
          </p:cNvPr>
          <p:cNvSpPr>
            <a:spLocks noGrp="1"/>
          </p:cNvSpPr>
          <p:nvPr>
            <p:ph idx="1"/>
          </p:nvPr>
        </p:nvSpPr>
        <p:spPr>
          <a:xfrm>
            <a:off x="452718" y="900955"/>
            <a:ext cx="5257800" cy="4854387"/>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one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greet</a:t>
            </a:r>
            <a:r>
              <a:rPr lang="en" sz="1800" noProof="1">
                <a:effectLst/>
                <a:latin typeface="Consolas" panose="020B0609020204030204" pitchFamily="49" charset="0"/>
                <a:cs typeface="Consolas" panose="020B0609020204030204" pitchFamily="49" charset="0"/>
              </a:rPr>
              <a:t>(timeout):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asyncio.sleep(timeout)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'Hello world </a:t>
            </a:r>
            <a:r>
              <a:rPr lang="en" sz="1800" b="1" noProof="1">
                <a:solidFill>
                  <a:srgbClr val="C5060B"/>
                </a:solidFill>
                <a:effectLst/>
                <a:latin typeface="Consolas" panose="020B0609020204030204" pitchFamily="49" charset="0"/>
                <a:cs typeface="Consolas" panose="020B0609020204030204" pitchFamily="49" charset="0"/>
              </a:rPr>
              <a:t>%d</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timeout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res1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asyncio.create_task(one())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res2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asyncio.create_task(greet(</a:t>
            </a:r>
            <a:r>
              <a:rPr lang="en" sz="1800" noProof="1">
                <a:solidFill>
                  <a:srgbClr val="0000CD"/>
                </a:solidFill>
                <a:effectLst/>
                <a:latin typeface="Consolas" panose="020B0609020204030204" pitchFamily="49" charset="0"/>
                <a:cs typeface="Consolas" panose="020B0609020204030204" pitchFamily="49" charset="0"/>
              </a:rPr>
              <a:t>2</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res3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asyncio.create_task(greet(</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res1)</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res2)</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res3)</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p>
        </p:txBody>
      </p:sp>
      <p:sp>
        <p:nvSpPr>
          <p:cNvPr id="4" name="TextBox 3">
            <a:extLst>
              <a:ext uri="{FF2B5EF4-FFF2-40B4-BE49-F238E27FC236}">
                <a16:creationId xmlns:a16="http://schemas.microsoft.com/office/drawing/2014/main" id="{06990EAB-13EA-198A-4D71-F28B3AEB0C08}"/>
              </a:ext>
            </a:extLst>
          </p:cNvPr>
          <p:cNvSpPr txBox="1"/>
          <p:nvPr/>
        </p:nvSpPr>
        <p:spPr>
          <a:xfrm>
            <a:off x="5894293" y="190315"/>
            <a:ext cx="6087035" cy="6653103"/>
          </a:xfrm>
          <a:prstGeom prst="rect">
            <a:avLst/>
          </a:prstGeom>
          <a:noFill/>
        </p:spPr>
        <p:txBody>
          <a:bodyPr wrap="square" rtlCol="0">
            <a:spAutoFit/>
          </a:bodyPr>
          <a:lstStyle/>
          <a:p>
            <a:pPr algn="l"/>
            <a:r>
              <a:rPr lang="ru-RU" sz="2000" dirty="0"/>
              <a:t>Функция </a:t>
            </a:r>
            <a:r>
              <a:rPr lang="en" sz="2000" dirty="0">
                <a:latin typeface="Consolas" panose="020B0609020204030204" pitchFamily="49" charset="0"/>
                <a:cs typeface="Consolas" panose="020B0609020204030204" pitchFamily="49" charset="0"/>
              </a:rPr>
              <a:t>create_task</a:t>
            </a:r>
            <a:r>
              <a:rPr lang="en" sz="2000" dirty="0"/>
              <a:t> </a:t>
            </a:r>
            <a:r>
              <a:rPr lang="ru-RU" sz="2000" dirty="0"/>
              <a:t>используется для создания задачи (</a:t>
            </a:r>
            <a:r>
              <a:rPr lang="en" sz="2000" dirty="0"/>
              <a:t>Task), </a:t>
            </a:r>
            <a:r>
              <a:rPr lang="ru-RU" sz="2000" dirty="0"/>
              <a:t>которая является обёрткой вокруг корутины.</a:t>
            </a:r>
          </a:p>
          <a:p>
            <a:pPr algn="l"/>
            <a:r>
              <a:rPr lang="ru-RU" sz="2000" dirty="0"/>
              <a:t>При прямом вызове корутины она не выполняется до тех пор, пока не будет запущена с помощью функций, таких как </a:t>
            </a:r>
            <a:r>
              <a:rPr lang="en" sz="2000" dirty="0">
                <a:latin typeface="Consolas" panose="020B0609020204030204" pitchFamily="49" charset="0"/>
                <a:cs typeface="Consolas" panose="020B0609020204030204" pitchFamily="49" charset="0"/>
              </a:rPr>
              <a:t>await</a:t>
            </a:r>
            <a:r>
              <a:rPr lang="en" sz="2000" dirty="0"/>
              <a:t>, </a:t>
            </a:r>
            <a:r>
              <a:rPr lang="en" sz="2000" dirty="0">
                <a:latin typeface="Consolas" panose="020B0609020204030204" pitchFamily="49" charset="0"/>
                <a:cs typeface="Consolas" panose="020B0609020204030204" pitchFamily="49" charset="0"/>
              </a:rPr>
              <a:t>run_until_complete</a:t>
            </a:r>
            <a:r>
              <a:rPr lang="en" sz="2000" dirty="0"/>
              <a:t>, </a:t>
            </a:r>
            <a:r>
              <a:rPr lang="ru-RU" sz="2000" dirty="0"/>
              <a:t>или другой корутины, которая ожидает её завершения.</a:t>
            </a:r>
            <a:br>
              <a:rPr lang="ru-RU" sz="2000" dirty="0"/>
            </a:br>
            <a:r>
              <a:rPr lang="ru-RU" sz="2000" dirty="0"/>
              <a:t>В отличие от этого, </a:t>
            </a:r>
            <a:r>
              <a:rPr lang="en" sz="2000" dirty="0">
                <a:latin typeface="Consolas" panose="020B0609020204030204" pitchFamily="49" charset="0"/>
                <a:cs typeface="Consolas" panose="020B0609020204030204" pitchFamily="49" charset="0"/>
              </a:rPr>
              <a:t>create_task</a:t>
            </a:r>
            <a:r>
              <a:rPr lang="en" sz="2000" dirty="0"/>
              <a:t> </a:t>
            </a:r>
            <a:r>
              <a:rPr lang="ru-RU" sz="2000" dirty="0"/>
              <a:t>немедленно назначает корутину на выполнение в событийном цикле, позволяя продолжить выполнение программы без ожидания завершения корутины (без </a:t>
            </a:r>
            <a:r>
              <a:rPr lang="en-US" sz="2000" dirty="0"/>
              <a:t>await</a:t>
            </a:r>
            <a:r>
              <a:rPr lang="ru-RU" sz="2000" dirty="0"/>
              <a:t>).</a:t>
            </a:r>
            <a:endParaRPr lang="en-US" sz="2000" dirty="0"/>
          </a:p>
          <a:p>
            <a:pPr algn="l">
              <a:spcBef>
                <a:spcPts val="1000"/>
              </a:spcBef>
            </a:pPr>
            <a:r>
              <a:rPr lang="ru-RU" b="1" dirty="0"/>
              <a:t>Почему использовать </a:t>
            </a:r>
            <a:r>
              <a:rPr lang="en" b="1" dirty="0"/>
              <a:t>create_task</a:t>
            </a:r>
            <a:r>
              <a:rPr lang="en" dirty="0"/>
              <a:t>:</a:t>
            </a:r>
          </a:p>
          <a:p>
            <a:pPr algn="l">
              <a:buFont typeface="+mj-lt"/>
              <a:buAutoNum type="arabicPeriod"/>
            </a:pPr>
            <a:r>
              <a:rPr lang="ru-RU" dirty="0"/>
              <a:t> </a:t>
            </a:r>
            <a:r>
              <a:rPr lang="ru-RU" b="1" dirty="0"/>
              <a:t>Параллелизм</a:t>
            </a:r>
            <a:r>
              <a:rPr lang="ru-RU" dirty="0"/>
              <a:t>: позволяет коду после вызова </a:t>
            </a:r>
            <a:r>
              <a:rPr lang="en" dirty="0"/>
              <a:t>create_task </a:t>
            </a:r>
            <a:r>
              <a:rPr lang="ru-RU" dirty="0"/>
              <a:t>выполняться немедленно.</a:t>
            </a:r>
          </a:p>
          <a:p>
            <a:pPr algn="l">
              <a:buFont typeface="+mj-lt"/>
              <a:buAutoNum type="arabicPeriod"/>
            </a:pPr>
            <a:r>
              <a:rPr lang="ru-RU" dirty="0"/>
              <a:t> </a:t>
            </a:r>
            <a:r>
              <a:rPr lang="ru-RU" b="1" dirty="0"/>
              <a:t>Управление задачами</a:t>
            </a:r>
            <a:r>
              <a:rPr lang="ru-RU" dirty="0"/>
              <a:t>: Дополнительные возможности управления, например: </a:t>
            </a:r>
            <a:r>
              <a:rPr lang="en" dirty="0">
                <a:latin typeface="Consolas" panose="020B0609020204030204" pitchFamily="49" charset="0"/>
                <a:cs typeface="Consolas" panose="020B0609020204030204" pitchFamily="49" charset="0"/>
              </a:rPr>
              <a:t>cancel</a:t>
            </a:r>
            <a:r>
              <a:rPr lang="en" dirty="0"/>
              <a:t>() </a:t>
            </a:r>
            <a:r>
              <a:rPr lang="ru-RU" dirty="0"/>
              <a:t>для отмены выполнения и </a:t>
            </a:r>
            <a:r>
              <a:rPr lang="en" dirty="0">
                <a:latin typeface="Consolas" panose="020B0609020204030204" pitchFamily="49" charset="0"/>
                <a:cs typeface="Consolas" panose="020B0609020204030204" pitchFamily="49" charset="0"/>
              </a:rPr>
              <a:t>done</a:t>
            </a:r>
            <a:r>
              <a:rPr lang="en" dirty="0"/>
              <a:t>() </a:t>
            </a:r>
            <a:r>
              <a:rPr lang="ru-RU" dirty="0"/>
              <a:t>для проверки завершения. Также можно ожидать завершения задачи, используя </a:t>
            </a:r>
            <a:r>
              <a:rPr lang="en" dirty="0"/>
              <a:t>await, </a:t>
            </a:r>
            <a:r>
              <a:rPr lang="ru-RU" dirty="0"/>
              <a:t>и получить её результат или перехватить исключения.</a:t>
            </a:r>
          </a:p>
          <a:p>
            <a:pPr algn="l">
              <a:buFont typeface="+mj-lt"/>
              <a:buAutoNum type="arabicPeriod"/>
            </a:pPr>
            <a:r>
              <a:rPr lang="ru-RU" b="1" dirty="0"/>
              <a:t> Отслеживание состояния</a:t>
            </a:r>
            <a:r>
              <a:rPr lang="ru-RU" dirty="0"/>
              <a:t>: Задача (</a:t>
            </a:r>
            <a:r>
              <a:rPr lang="en" dirty="0"/>
              <a:t>Task) </a:t>
            </a:r>
            <a:r>
              <a:rPr lang="ru-RU" dirty="0"/>
              <a:t>имеет состояние, которое позволяет отслеживать, находится ли она в процессе выполнения, была ли отменена или завершена.</a:t>
            </a:r>
          </a:p>
        </p:txBody>
      </p:sp>
      <p:sp>
        <p:nvSpPr>
          <p:cNvPr id="5" name="TextBox 4">
            <a:extLst>
              <a:ext uri="{FF2B5EF4-FFF2-40B4-BE49-F238E27FC236}">
                <a16:creationId xmlns:a16="http://schemas.microsoft.com/office/drawing/2014/main" id="{D6796DF7-E660-02F0-5333-DC84A55315C6}"/>
              </a:ext>
            </a:extLst>
          </p:cNvPr>
          <p:cNvSpPr txBox="1"/>
          <p:nvPr/>
        </p:nvSpPr>
        <p:spPr>
          <a:xfrm>
            <a:off x="452718" y="5862919"/>
            <a:ext cx="4500282" cy="923330"/>
          </a:xfrm>
          <a:prstGeom prst="rect">
            <a:avLst/>
          </a:prstGeom>
          <a:solidFill>
            <a:schemeClr val="tx1">
              <a:lumMod val="85000"/>
              <a:lumOff val="15000"/>
            </a:schemeClr>
          </a:solidFill>
        </p:spPr>
        <p:txBody>
          <a:bodyPr wrap="square" rtlCol="0">
            <a:spAutoFit/>
          </a:bodyPr>
          <a:lstStyle/>
          <a:p>
            <a:r>
              <a:rPr lang="ru-RU" noProof="1">
                <a:solidFill>
                  <a:srgbClr val="2FFF12"/>
                </a:solidFill>
                <a:effectLst/>
                <a:latin typeface="Consolas" panose="020B0609020204030204" pitchFamily="49" charset="0"/>
                <a:cs typeface="Consolas" panose="020B0609020204030204" pitchFamily="49" charset="0"/>
              </a:rPr>
              <a:t>1</a:t>
            </a:r>
          </a:p>
          <a:p>
            <a:r>
              <a:rPr lang="en" noProof="1">
                <a:solidFill>
                  <a:srgbClr val="2FFF12"/>
                </a:solidFill>
                <a:effectLst/>
                <a:latin typeface="Consolas" panose="020B0609020204030204" pitchFamily="49" charset="0"/>
                <a:cs typeface="Consolas" panose="020B0609020204030204" pitchFamily="49" charset="0"/>
              </a:rPr>
              <a:t>Hello world</a:t>
            </a:r>
            <a:r>
              <a:rPr lang="ru-RU" noProof="1">
                <a:solidFill>
                  <a:srgbClr val="2FFF12"/>
                </a:solidFill>
                <a:latin typeface="Consolas" panose="020B0609020204030204" pitchFamily="49" charset="0"/>
                <a:cs typeface="Consolas" panose="020B0609020204030204" pitchFamily="49" charset="0"/>
              </a:rPr>
              <a:t> 2</a:t>
            </a:r>
          </a:p>
          <a:p>
            <a:r>
              <a:rPr lang="en" noProof="1">
                <a:solidFill>
                  <a:srgbClr val="2FFF12"/>
                </a:solidFill>
                <a:effectLst/>
                <a:latin typeface="Consolas" panose="020B0609020204030204" pitchFamily="49" charset="0"/>
                <a:cs typeface="Consolas" panose="020B0609020204030204" pitchFamily="49" charset="0"/>
              </a:rPr>
              <a:t>Hello world</a:t>
            </a:r>
            <a:r>
              <a:rPr lang="ru-RU" noProof="1">
                <a:solidFill>
                  <a:srgbClr val="2FFF12"/>
                </a:solidFill>
                <a:latin typeface="Consolas" panose="020B0609020204030204" pitchFamily="49" charset="0"/>
                <a:cs typeface="Consolas" panose="020B0609020204030204" pitchFamily="49" charset="0"/>
              </a:rPr>
              <a:t> 3</a:t>
            </a:r>
          </a:p>
        </p:txBody>
      </p:sp>
    </p:spTree>
    <p:extLst>
      <p:ext uri="{BB962C8B-B14F-4D97-AF65-F5344CB8AC3E}">
        <p14:creationId xmlns:p14="http://schemas.microsoft.com/office/powerpoint/2010/main" val="296522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A02FC8-7069-D83E-89DA-D99708F87EC1}"/>
              </a:ext>
            </a:extLst>
          </p:cNvPr>
          <p:cNvSpPr>
            <a:spLocks noGrp="1"/>
          </p:cNvSpPr>
          <p:nvPr>
            <p:ph type="title"/>
          </p:nvPr>
        </p:nvSpPr>
        <p:spPr>
          <a:xfrm>
            <a:off x="838200" y="55845"/>
            <a:ext cx="10515600" cy="764426"/>
          </a:xfrm>
        </p:spPr>
        <p:txBody>
          <a:bodyPr/>
          <a:lstStyle/>
          <a:p>
            <a:r>
              <a:rPr lang="en-US" noProof="1"/>
              <a:t>asyncio.TaskGroup</a:t>
            </a:r>
          </a:p>
        </p:txBody>
      </p:sp>
      <p:sp>
        <p:nvSpPr>
          <p:cNvPr id="3" name="Объект 2">
            <a:extLst>
              <a:ext uri="{FF2B5EF4-FFF2-40B4-BE49-F238E27FC236}">
                <a16:creationId xmlns:a16="http://schemas.microsoft.com/office/drawing/2014/main" id="{1F095FD2-74FF-470E-4E9D-30649243A75F}"/>
              </a:ext>
            </a:extLst>
          </p:cNvPr>
          <p:cNvSpPr>
            <a:spLocks noGrp="1"/>
          </p:cNvSpPr>
          <p:nvPr>
            <p:ph idx="1"/>
          </p:nvPr>
        </p:nvSpPr>
        <p:spPr>
          <a:xfrm>
            <a:off x="450478" y="887506"/>
            <a:ext cx="6098240" cy="4585447"/>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solidFill>
                  <a:srgbClr val="000000"/>
                </a:solidFill>
                <a:effectLst/>
                <a:latin typeface="Consolas" panose="020B0609020204030204" pitchFamily="49" charset="0"/>
                <a:cs typeface="Consolas" panose="020B0609020204030204" pitchFamily="49" charset="0"/>
              </a:rPr>
              <a:t> asyncio</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do_work</a:t>
            </a:r>
            <a:r>
              <a:rPr lang="en" sz="1800" noProof="1">
                <a:solidFill>
                  <a:srgbClr val="000000"/>
                </a:solidFill>
                <a:effectLst/>
                <a:latin typeface="Consolas" panose="020B0609020204030204" pitchFamily="49" charset="0"/>
                <a:cs typeface="Consolas" panose="020B0609020204030204" pitchFamily="49" charset="0"/>
              </a:rPr>
              <a:t>(item):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latin typeface="Consolas" panose="020B0609020204030204" pitchFamily="49" charset="0"/>
                <a:cs typeface="Consolas" panose="020B0609020204030204" pitchFamily="49" charset="0"/>
              </a:rPr>
              <a:t>Типа тут</a:t>
            </a:r>
            <a:r>
              <a:rPr lang="ru-RU" sz="1800" noProof="1">
                <a:solidFill>
                  <a:srgbClr val="0066FF"/>
                </a:solidFill>
                <a:effectLst/>
                <a:latin typeface="Consolas" panose="020B0609020204030204" pitchFamily="49" charset="0"/>
                <a:cs typeface="Consolas" panose="020B0609020204030204" pitchFamily="49" charset="0"/>
              </a:rPr>
              <a:t> выполняется какая-то работа</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solidFill>
                  <a:srgbClr val="000000"/>
                </a:solidFill>
                <a:effectLst/>
                <a:latin typeface="Consolas" panose="020B0609020204030204" pitchFamily="49" charset="0"/>
                <a:cs typeface="Consolas" panose="020B0609020204030204" pitchFamily="49" charset="0"/>
              </a:rPr>
              <a:t> asyncio.sleep(</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solidFill>
                  <a:srgbClr val="000000"/>
                </a:solidFill>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Работа </a:t>
            </a:r>
            <a:r>
              <a:rPr lang="ru-RU" sz="1800" b="1" noProof="1">
                <a:solidFill>
                  <a:srgbClr val="C5060B"/>
                </a:solidFill>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item}</a:t>
            </a:r>
            <a:r>
              <a:rPr lang="en" sz="1800" noProof="1">
                <a:solidFill>
                  <a:srgbClr val="036A07"/>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выполнена'</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solidFill>
                  <a:srgbClr val="000000"/>
                </a:solidFill>
                <a:effectLst/>
                <a:latin typeface="Consolas" panose="020B0609020204030204" pitchFamily="49" charset="0"/>
                <a:cs typeface="Consolas" panose="020B0609020204030204" pitchFamily="49" charset="0"/>
              </a:rPr>
              <a:t> asyncio.TaskGroup()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solidFill>
                  <a:srgbClr val="000000"/>
                </a:solidFill>
                <a:effectLst/>
                <a:latin typeface="Consolas" panose="020B0609020204030204" pitchFamily="49" charset="0"/>
                <a:cs typeface="Consolas" panose="020B0609020204030204" pitchFamily="49" charset="0"/>
              </a:rPr>
              <a:t> tg:</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Создаем несколько задач.</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solidFill>
                  <a:srgbClr val="000000"/>
                </a:solidFill>
                <a:effectLst/>
                <a:latin typeface="Consolas" panose="020B0609020204030204" pitchFamily="49" charset="0"/>
                <a:cs typeface="Consolas" panose="020B0609020204030204" pitchFamily="49" charset="0"/>
              </a:rPr>
              <a:t> item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range</a:t>
            </a:r>
            <a:r>
              <a:rPr lang="en" sz="1800" noProof="1">
                <a:solidFill>
                  <a:srgbClr val="000000"/>
                </a:solidFill>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latin typeface="Consolas" panose="020B0609020204030204" pitchFamily="49" charset="0"/>
                <a:cs typeface="Consolas" panose="020B0609020204030204" pitchFamily="49" charset="0"/>
              </a:rPr>
              <a:t>tg.create_task(do_work(item))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TaskGroup </a:t>
            </a:r>
            <a:r>
              <a:rPr lang="ru-RU" sz="1800" noProof="1">
                <a:solidFill>
                  <a:srgbClr val="0066FF"/>
                </a:solidFill>
                <a:effectLst/>
                <a:latin typeface="Consolas" panose="020B0609020204030204" pitchFamily="49" charset="0"/>
                <a:cs typeface="Consolas" panose="020B0609020204030204" pitchFamily="49" charset="0"/>
              </a:rPr>
              <a:t>будет ждать завершения</a:t>
            </a:r>
            <a:br>
              <a:rPr lang="en-US" sz="1800" noProof="1">
                <a:solidFill>
                  <a:srgbClr val="0066FF"/>
                </a:solidFill>
                <a:effectLst/>
                <a:latin typeface="Consolas" panose="020B0609020204030204" pitchFamily="49" charset="0"/>
                <a:cs typeface="Consolas" panose="020B0609020204030204" pitchFamily="49" charset="0"/>
              </a:rPr>
            </a:br>
            <a:r>
              <a:rPr lang="en-US"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всех задач, прежде чем выйти из блока</a:t>
            </a:r>
            <a:br>
              <a:rPr lang="ru-RU" sz="1800" noProof="1">
                <a:solidFill>
                  <a:srgbClr val="0066FF"/>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Запуск основной корутины.</a:t>
            </a:r>
            <a:br>
              <a:rPr lang="ru-RU"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asyncio.run(main())</a:t>
            </a:r>
            <a:endParaRPr lang="en"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CBA98A1-7ADE-5642-91A2-638F20DBF28C}"/>
              </a:ext>
            </a:extLst>
          </p:cNvPr>
          <p:cNvSpPr txBox="1"/>
          <p:nvPr/>
        </p:nvSpPr>
        <p:spPr>
          <a:xfrm>
            <a:off x="450478" y="5563542"/>
            <a:ext cx="6098240" cy="1200329"/>
          </a:xfrm>
          <a:prstGeom prst="rect">
            <a:avLst/>
          </a:prstGeom>
          <a:solidFill>
            <a:schemeClr val="tx1">
              <a:lumMod val="85000"/>
              <a:lumOff val="15000"/>
            </a:schemeClr>
          </a:solidFill>
        </p:spPr>
        <p:txBody>
          <a:bodyPr wrap="square">
            <a:spAutoFit/>
          </a:bodyPr>
          <a:lstStyle/>
          <a:p>
            <a:r>
              <a:rPr lang="en" noProof="1">
                <a:solidFill>
                  <a:srgbClr val="2FFF12"/>
                </a:solidFill>
                <a:effectLst/>
                <a:latin typeface="Consolas" panose="020B0609020204030204" pitchFamily="49" charset="0"/>
                <a:cs typeface="Consolas" panose="020B0609020204030204" pitchFamily="49" charset="0"/>
              </a:rPr>
              <a:t>./async_taskgroup.py</a:t>
            </a:r>
          </a:p>
          <a:p>
            <a:r>
              <a:rPr lang="ru-RU" noProof="1">
                <a:solidFill>
                  <a:srgbClr val="2FFF12"/>
                </a:solidFill>
                <a:effectLst/>
                <a:latin typeface="Consolas" panose="020B0609020204030204" pitchFamily="49" charset="0"/>
                <a:cs typeface="Consolas" panose="020B0609020204030204" pitchFamily="49" charset="0"/>
              </a:rPr>
              <a:t>Работа 0 выполнена</a:t>
            </a:r>
          </a:p>
          <a:p>
            <a:r>
              <a:rPr lang="ru-RU" noProof="1">
                <a:solidFill>
                  <a:srgbClr val="2FFF12"/>
                </a:solidFill>
                <a:effectLst/>
                <a:latin typeface="Consolas" panose="020B0609020204030204" pitchFamily="49" charset="0"/>
                <a:cs typeface="Consolas" panose="020B0609020204030204" pitchFamily="49" charset="0"/>
              </a:rPr>
              <a:t>Работа 1 выполнена</a:t>
            </a:r>
          </a:p>
          <a:p>
            <a:r>
              <a:rPr lang="ru-RU" noProof="1">
                <a:solidFill>
                  <a:srgbClr val="2FFF12"/>
                </a:solidFill>
                <a:effectLst/>
                <a:latin typeface="Consolas" panose="020B0609020204030204" pitchFamily="49" charset="0"/>
                <a:cs typeface="Consolas" panose="020B0609020204030204" pitchFamily="49" charset="0"/>
              </a:rPr>
              <a:t>Работа 2 выполнена</a:t>
            </a:r>
          </a:p>
        </p:txBody>
      </p:sp>
      <p:sp>
        <p:nvSpPr>
          <p:cNvPr id="8" name="TextBox 7">
            <a:extLst>
              <a:ext uri="{FF2B5EF4-FFF2-40B4-BE49-F238E27FC236}">
                <a16:creationId xmlns:a16="http://schemas.microsoft.com/office/drawing/2014/main" id="{8561D444-542D-5089-38C7-C91FA1A8C508}"/>
              </a:ext>
            </a:extLst>
          </p:cNvPr>
          <p:cNvSpPr txBox="1"/>
          <p:nvPr/>
        </p:nvSpPr>
        <p:spPr>
          <a:xfrm>
            <a:off x="6656294" y="236328"/>
            <a:ext cx="5301502" cy="6591548"/>
          </a:xfrm>
          <a:prstGeom prst="rect">
            <a:avLst/>
          </a:prstGeom>
          <a:noFill/>
        </p:spPr>
        <p:txBody>
          <a:bodyPr wrap="square">
            <a:spAutoFit/>
          </a:bodyPr>
          <a:lstStyle/>
          <a:p>
            <a:pPr algn="l"/>
            <a:r>
              <a:rPr lang="en" dirty="0">
                <a:latin typeface="Consolas" panose="020B0609020204030204" pitchFamily="49" charset="0"/>
                <a:cs typeface="Consolas" panose="020B0609020204030204" pitchFamily="49" charset="0"/>
              </a:rPr>
              <a:t>TaskGroup</a:t>
            </a:r>
            <a:r>
              <a:rPr lang="ru-RU" dirty="0"/>
              <a:t> введена в </a:t>
            </a:r>
            <a:r>
              <a:rPr lang="en" dirty="0"/>
              <a:t>Python 3.11 </a:t>
            </a:r>
            <a:r>
              <a:rPr lang="ru-RU" dirty="0"/>
              <a:t>в </a:t>
            </a:r>
            <a:r>
              <a:rPr lang="en" dirty="0"/>
              <a:t>asyncio, </a:t>
            </a:r>
            <a:r>
              <a:rPr lang="ru-RU" dirty="0"/>
              <a:t>чтобы облегчить управление группами асинхронных задач. Это </a:t>
            </a:r>
            <a:r>
              <a:rPr lang="ru-RU" b="1" dirty="0"/>
              <a:t>контекстный менеджер</a:t>
            </a:r>
            <a:r>
              <a:rPr lang="ru-RU" dirty="0"/>
              <a:t> для создания, запуска и одновременного ожидания завершения множества асинхронных задач.</a:t>
            </a:r>
          </a:p>
          <a:p>
            <a:pPr algn="l"/>
            <a:r>
              <a:rPr lang="ru-RU" dirty="0"/>
              <a:t>Это </a:t>
            </a:r>
            <a:r>
              <a:rPr lang="ru-RU" b="1" dirty="0"/>
              <a:t>упрощает обработку задач, выполняющихся параллельно</a:t>
            </a:r>
            <a:r>
              <a:rPr lang="ru-RU" dirty="0"/>
              <a:t>, и обеспечивает более удобное и безопасное </a:t>
            </a:r>
            <a:r>
              <a:rPr lang="ru-RU" b="1" dirty="0"/>
              <a:t>управление</a:t>
            </a:r>
            <a:r>
              <a:rPr lang="ru-RU" dirty="0"/>
              <a:t> их </a:t>
            </a:r>
            <a:r>
              <a:rPr lang="ru-RU" b="1" dirty="0"/>
              <a:t>жизненным циклом</a:t>
            </a:r>
            <a:r>
              <a:rPr lang="ru-RU" dirty="0"/>
              <a:t>.</a:t>
            </a:r>
          </a:p>
          <a:p>
            <a:pPr algn="l">
              <a:spcBef>
                <a:spcPts val="1000"/>
              </a:spcBef>
            </a:pPr>
            <a:r>
              <a:rPr lang="ru-RU" dirty="0"/>
              <a:t>Преимущества использования </a:t>
            </a:r>
            <a:r>
              <a:rPr lang="en" dirty="0"/>
              <a:t>TaskGroup:</a:t>
            </a:r>
          </a:p>
          <a:p>
            <a:pPr marL="285750" indent="-285750" algn="l">
              <a:buFont typeface="Arial" panose="020B0604020202020204" pitchFamily="34" charset="0"/>
              <a:buChar char="•"/>
            </a:pPr>
            <a:r>
              <a:rPr lang="ru-RU" b="1" dirty="0"/>
              <a:t>Автоматическое управление жизненным циклом</a:t>
            </a:r>
            <a:r>
              <a:rPr lang="ru-RU" dirty="0"/>
              <a:t>: </a:t>
            </a:r>
            <a:r>
              <a:rPr lang="en" dirty="0"/>
              <a:t>TaskGroup, </a:t>
            </a:r>
            <a:r>
              <a:rPr lang="ru-RU" dirty="0"/>
              <a:t>автоматически отслеживает задачи и закрывает при выходе из контекстного менеджера.</a:t>
            </a:r>
          </a:p>
          <a:p>
            <a:pPr marL="285750" indent="-285750" algn="l">
              <a:buFont typeface="Arial" panose="020B0604020202020204" pitchFamily="34" charset="0"/>
              <a:buChar char="•"/>
            </a:pPr>
            <a:r>
              <a:rPr lang="ru-RU" b="1" dirty="0"/>
              <a:t>Отмена и исключения</a:t>
            </a:r>
            <a:r>
              <a:rPr lang="ru-RU" dirty="0"/>
              <a:t>: Если одна из задач в группе завершается с исключением, </a:t>
            </a:r>
            <a:r>
              <a:rPr lang="en" dirty="0"/>
              <a:t>TaskGroup </a:t>
            </a:r>
            <a:r>
              <a:rPr lang="ru-RU" dirty="0"/>
              <a:t>отменяет все остальные задачи и повторно поднимает исключение, что позволяет легче обрабатывать ошибки.</a:t>
            </a:r>
          </a:p>
          <a:p>
            <a:pPr marL="285750" indent="-285750" algn="l">
              <a:buFont typeface="Arial" panose="020B0604020202020204" pitchFamily="34" charset="0"/>
              <a:buChar char="•"/>
            </a:pPr>
            <a:r>
              <a:rPr lang="ru-RU" b="1" dirty="0"/>
              <a:t>Синхронизация завершения</a:t>
            </a:r>
            <a:r>
              <a:rPr lang="ru-RU" dirty="0"/>
              <a:t>: </a:t>
            </a:r>
            <a:r>
              <a:rPr lang="en" dirty="0"/>
              <a:t>TaskGroup</a:t>
            </a:r>
            <a:r>
              <a:rPr lang="ru-RU" dirty="0"/>
              <a:t> упрощает ожидание завершения всех задач в группе, что облегчает синхронизацию их выполнения.</a:t>
            </a:r>
          </a:p>
        </p:txBody>
      </p:sp>
    </p:spTree>
    <p:extLst>
      <p:ext uri="{BB962C8B-B14F-4D97-AF65-F5344CB8AC3E}">
        <p14:creationId xmlns:p14="http://schemas.microsoft.com/office/powerpoint/2010/main" val="325139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C6969BD-BF29-9880-A268-98759D4618C9}"/>
              </a:ext>
            </a:extLst>
          </p:cNvPr>
          <p:cNvSpPr>
            <a:spLocks noGrp="1"/>
          </p:cNvSpPr>
          <p:nvPr>
            <p:ph idx="1"/>
          </p:nvPr>
        </p:nvSpPr>
        <p:spPr>
          <a:xfrm>
            <a:off x="596151" y="430306"/>
            <a:ext cx="10515600" cy="6320118"/>
          </a:xfrm>
          <a:solidFill>
            <a:schemeClr val="accent3">
              <a:lumMod val="20000"/>
              <a:lumOff val="80000"/>
            </a:schemeClr>
          </a:solidFill>
        </p:spPr>
        <p:txBody>
          <a:bodyPr>
            <a:noAutofit/>
          </a:bodyPr>
          <a:lstStyle/>
          <a:p>
            <a:pPr marL="0" indent="0">
              <a:lnSpc>
                <a:spcPct val="80000"/>
              </a:lnSpc>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 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async_mode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showjob</a:t>
            </a:r>
            <a:r>
              <a:rPr lang="en" sz="1800" noProof="1">
                <a:effectLst/>
                <a:latin typeface="Consolas" panose="020B0609020204030204" pitchFamily="49" charset="0"/>
                <a:cs typeface="Consolas" panose="020B0609020204030204" pitchFamily="49" charset="0"/>
              </a:rPr>
              <a:t>(jobname, sync_time_seconds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0</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curtime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time.perf_counter()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start_time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 f</a:t>
            </a:r>
            <a:r>
              <a:rPr lang="en" sz="1800" noProof="1">
                <a:solidFill>
                  <a:srgbClr val="036A07"/>
                </a:solidFill>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{curtime:.2f}</a:t>
            </a:r>
            <a:r>
              <a:rPr lang="en" sz="1800" noProof="1">
                <a:solidFill>
                  <a:srgbClr val="036A07"/>
                </a:solidFill>
                <a:effectLst/>
                <a:latin typeface="Consolas" panose="020B0609020204030204" pitchFamily="49" charset="0"/>
                <a:cs typeface="Consolas" panose="020B0609020204030204" pitchFamily="49" charset="0"/>
              </a:rPr>
              <a:t>:</a:t>
            </a:r>
            <a:r>
              <a:rPr lang="en" sz="1800" noProof="1">
                <a:solidFill>
                  <a:srgbClr val="26B31A"/>
                </a:solidFill>
                <a:effectLst/>
                <a:latin typeface="Consolas" panose="020B0609020204030204" pitchFamily="49" charset="0"/>
                <a:cs typeface="Consolas" panose="020B0609020204030204" pitchFamily="49" charset="0"/>
              </a:rPr>
              <a:t>\t</a:t>
            </a:r>
            <a:r>
              <a:rPr lang="en" sz="1800" b="1" noProof="1">
                <a:solidFill>
                  <a:srgbClr val="C5060B"/>
                </a:solidFill>
                <a:effectLst/>
                <a:latin typeface="Consolas" panose="020B0609020204030204" pitchFamily="49" charset="0"/>
                <a:cs typeface="Consolas" panose="020B0609020204030204" pitchFamily="49" charset="0"/>
              </a:rPr>
              <a:t>{jobname}</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sync_time_seconds: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time.sleep( sync_time_seconds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60</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PourCoffee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showjob(</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КОФЕ: Ставим чайник наполняться водой"</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20</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showjob(</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КОФЕ: ЖДЁМ наполнения чайника водой"</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40</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showjob(</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КОФЕ: Ставим чайник греться"</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10</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showjob(</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КОФЕ: ЖДЁМ пока нагреется чайник"</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0</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asyncio.sleep(</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async_mode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time.sleep(</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FryEggsAsync</a:t>
            </a:r>
            <a:r>
              <a:rPr lang="en" sz="1800" noProof="1">
                <a:effectLst/>
                <a:latin typeface="Consolas" panose="020B0609020204030204" pitchFamily="49" charset="0"/>
                <a:cs typeface="Consolas" panose="020B0609020204030204" pitchFamily="49" charset="0"/>
              </a:rPr>
              <a:t>(eggs_count):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showjob(</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ЯИЧНИЦА: Достаём сковородку и ставим на плиту"</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20</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en-US" sz="1800" noProof="1">
                <a:effectLst/>
                <a:latin typeface="Consolas" panose="020B0609020204030204" pitchFamily="49" charset="0"/>
                <a:cs typeface="Consolas" panose="020B0609020204030204" pitchFamily="49" charset="0"/>
              </a:rPr>
              <a:t>    ...</a:t>
            </a:r>
            <a:br>
              <a:rPr lang="ru-RU"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ToastAsync</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asyncio.gather(PourCoffee(), FryEggsAsync(</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effectLst/>
                <a:latin typeface="Consolas" panose="020B0609020204030204" pitchFamily="49" charset="0"/>
                <a:cs typeface="Consolas" panose="020B0609020204030204" pitchFamily="49" charset="0"/>
              </a:rPr>
              <a:t>), ToastAsync())</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start_time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time.perf_counter()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elapsed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time.perf_counter()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start_time</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Завтрак готов за"</a:t>
            </a:r>
            <a:r>
              <a:rPr lang="ru-RU"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round</a:t>
            </a:r>
            <a:r>
              <a:rPr lang="en" sz="1800" noProof="1">
                <a:effectLst/>
                <a:latin typeface="Consolas" panose="020B0609020204030204" pitchFamily="49" charset="0"/>
                <a:cs typeface="Consolas" panose="020B0609020204030204" pitchFamily="49" charset="0"/>
              </a:rPr>
              <a:t>(elapsed,</a:t>
            </a:r>
            <a:r>
              <a:rPr lang="en" sz="1800" noProof="1">
                <a:solidFill>
                  <a:srgbClr val="0000CD"/>
                </a:solidFill>
                <a:effectLst/>
                <a:latin typeface="Consolas" panose="020B0609020204030204" pitchFamily="49" charset="0"/>
                <a:cs typeface="Consolas" panose="020B0609020204030204" pitchFamily="49" charset="0"/>
              </a:rPr>
              <a:t>2</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минут."</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sp>
        <p:nvSpPr>
          <p:cNvPr id="2" name="Заголовок 1">
            <a:extLst>
              <a:ext uri="{FF2B5EF4-FFF2-40B4-BE49-F238E27FC236}">
                <a16:creationId xmlns:a16="http://schemas.microsoft.com/office/drawing/2014/main" id="{2357A2F3-5C82-A4ED-A8D5-ECB67A802E37}"/>
              </a:ext>
            </a:extLst>
          </p:cNvPr>
          <p:cNvSpPr>
            <a:spLocks noGrp="1"/>
          </p:cNvSpPr>
          <p:nvPr>
            <p:ph type="title"/>
          </p:nvPr>
        </p:nvSpPr>
        <p:spPr>
          <a:xfrm>
            <a:off x="4495800" y="282388"/>
            <a:ext cx="7503459" cy="562721"/>
          </a:xfrm>
          <a:solidFill>
            <a:schemeClr val="bg1"/>
          </a:solidFill>
        </p:spPr>
        <p:txBody>
          <a:bodyPr>
            <a:normAutofit fontScale="90000"/>
          </a:bodyPr>
          <a:lstStyle/>
          <a:p>
            <a:r>
              <a:rPr lang="ru-RU" dirty="0"/>
              <a:t>Приготовление завтрака с </a:t>
            </a:r>
            <a:r>
              <a:rPr lang="en-US" dirty="0"/>
              <a:t>asyncio</a:t>
            </a:r>
            <a:endParaRPr lang="ru-RU" dirty="0"/>
          </a:p>
        </p:txBody>
      </p:sp>
    </p:spTree>
    <p:extLst>
      <p:ext uri="{BB962C8B-B14F-4D97-AF65-F5344CB8AC3E}">
        <p14:creationId xmlns:p14="http://schemas.microsoft.com/office/powerpoint/2010/main" val="850921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399B10-DD72-67F9-996C-E59DB254518E}"/>
              </a:ext>
            </a:extLst>
          </p:cNvPr>
          <p:cNvSpPr>
            <a:spLocks noGrp="1"/>
          </p:cNvSpPr>
          <p:nvPr>
            <p:ph type="title"/>
          </p:nvPr>
        </p:nvSpPr>
        <p:spPr>
          <a:xfrm>
            <a:off x="259976" y="0"/>
            <a:ext cx="4231342" cy="457200"/>
          </a:xfrm>
        </p:spPr>
        <p:txBody>
          <a:bodyPr>
            <a:noAutofit/>
          </a:bodyPr>
          <a:lstStyle/>
          <a:p>
            <a:r>
              <a:rPr lang="en-US" sz="3000" dirty="0"/>
              <a:t>sync breakfast</a:t>
            </a:r>
            <a:endParaRPr lang="ru-RU" sz="3000" dirty="0"/>
          </a:p>
        </p:txBody>
      </p:sp>
      <p:sp>
        <p:nvSpPr>
          <p:cNvPr id="3" name="Объект 2">
            <a:extLst>
              <a:ext uri="{FF2B5EF4-FFF2-40B4-BE49-F238E27FC236}">
                <a16:creationId xmlns:a16="http://schemas.microsoft.com/office/drawing/2014/main" id="{5D8EF8E3-402C-5B51-1127-4BB552180881}"/>
              </a:ext>
            </a:extLst>
          </p:cNvPr>
          <p:cNvSpPr>
            <a:spLocks noGrp="1"/>
          </p:cNvSpPr>
          <p:nvPr>
            <p:ph idx="1"/>
          </p:nvPr>
        </p:nvSpPr>
        <p:spPr>
          <a:xfrm>
            <a:off x="6055658" y="457200"/>
            <a:ext cx="6136342" cy="6400800"/>
          </a:xfrm>
          <a:solidFill>
            <a:schemeClr val="tx1">
              <a:lumMod val="85000"/>
              <a:lumOff val="15000"/>
            </a:schemeClr>
          </a:solidFill>
        </p:spPr>
        <p:txBody>
          <a:bodyPr>
            <a:noAutofit/>
          </a:bodyPr>
          <a:lstStyle/>
          <a:p>
            <a:pPr marL="0" indent="0">
              <a:lnSpc>
                <a:spcPct val="85000"/>
              </a:lnSpc>
              <a:spcBef>
                <a:spcPts val="0"/>
              </a:spcBef>
              <a:buNone/>
            </a:pPr>
            <a:r>
              <a:rPr lang="en" sz="1700" dirty="0">
                <a:solidFill>
                  <a:srgbClr val="2FFF12"/>
                </a:solidFill>
                <a:effectLst/>
                <a:latin typeface="Consolas" panose="020B0609020204030204" pitchFamily="49" charset="0"/>
                <a:cs typeface="Consolas" panose="020B0609020204030204" pitchFamily="49" charset="0"/>
              </a:rPr>
              <a:t>0.0: </a:t>
            </a:r>
            <a:r>
              <a:rPr lang="ru-RU" sz="1700" dirty="0">
                <a:solidFill>
                  <a:srgbClr val="2FFF12"/>
                </a:solidFill>
                <a:effectLst/>
                <a:latin typeface="Consolas" panose="020B0609020204030204" pitchFamily="49" charset="0"/>
                <a:cs typeface="Consolas" panose="020B0609020204030204" pitchFamily="49" charset="0"/>
              </a:rPr>
              <a:t>КОФЕ: Ставим чайник наполняться водой</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0.3: КОФЕ: ЖДЁМ наполнения чайника водой</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1.0: КОФЕ: Ставим чайник греться</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1.1: КОФЕ: ЖДЁМ пока нагреется чайник</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1.1: ЯИЧНИЦА: Достаём сковородку</a:t>
            </a:r>
            <a:r>
              <a:rPr lang="en-US" sz="1700" dirty="0">
                <a:solidFill>
                  <a:srgbClr val="2FFF12"/>
                </a:solidFill>
                <a:effectLst/>
                <a:latin typeface="Consolas" panose="020B0609020204030204" pitchFamily="49" charset="0"/>
                <a:cs typeface="Consolas" panose="020B0609020204030204" pitchFamily="49" charset="0"/>
              </a:rPr>
              <a:t>,</a:t>
            </a:r>
            <a:r>
              <a:rPr lang="ru-RU" sz="1700" dirty="0">
                <a:solidFill>
                  <a:srgbClr val="2FFF12"/>
                </a:solidFill>
                <a:effectLst/>
                <a:latin typeface="Consolas" panose="020B0609020204030204" pitchFamily="49" charset="0"/>
                <a:cs typeface="Consolas" panose="020B0609020204030204" pitchFamily="49" charset="0"/>
              </a:rPr>
              <a:t> ставим на плиту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1.5: ЯИЧНИЦА: Достаём масло, наливаем </a:t>
            </a:r>
            <a:r>
              <a:rPr lang="ru-RU" sz="1700" dirty="0">
                <a:solidFill>
                  <a:srgbClr val="2FFF12"/>
                </a:solidFill>
                <a:latin typeface="Consolas" panose="020B0609020204030204" pitchFamily="49" charset="0"/>
                <a:cs typeface="Consolas" panose="020B0609020204030204" pitchFamily="49" charset="0"/>
              </a:rPr>
              <a:t>в</a:t>
            </a:r>
            <a:r>
              <a:rPr lang="ru-RU" sz="1700" dirty="0">
                <a:solidFill>
                  <a:srgbClr val="2FFF12"/>
                </a:solidFill>
                <a:effectLst/>
                <a:latin typeface="Consolas" panose="020B0609020204030204" pitchFamily="49" charset="0"/>
                <a:cs typeface="Consolas" panose="020B0609020204030204" pitchFamily="49" charset="0"/>
              </a:rPr>
              <a:t> сков</a:t>
            </a:r>
            <a:r>
              <a:rPr lang="en-US" sz="1700" dirty="0">
                <a:solidFill>
                  <a:srgbClr val="2FFF12"/>
                </a:solidFill>
                <a:latin typeface="Consolas" panose="020B0609020204030204" pitchFamily="49" charset="0"/>
                <a:cs typeface="Consolas" panose="020B0609020204030204" pitchFamily="49" charset="0"/>
              </a:rPr>
              <a:t>.</a:t>
            </a:r>
            <a:endParaRPr lang="ru-RU" sz="1700" dirty="0">
              <a:solidFill>
                <a:srgbClr val="2FFF12"/>
              </a:solidFill>
              <a:effectLst/>
              <a:latin typeface="Consolas" panose="020B0609020204030204" pitchFamily="49" charset="0"/>
              <a:cs typeface="Consolas" panose="020B0609020204030204" pitchFamily="49" charset="0"/>
            </a:endParaRP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2.0: ЯИЧНИЦА: Зажигаем огонь, ставим сковородку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2.2: ЯИЧНИЦА: ЖДЁМ пока нагреется сковородка</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2.2: ТОСТЫ: Достаём хлеб, доску, нож</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2.7: ТОСТЫ: Нарезаем тосты</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3.4: ТОСТЫ: Ставим тосты в тостер жариться</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3.9: ТОСТЫ: ЖДЁМ обжарки в тостере</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3.9: ЯИЧНИЦА: Разбиваем в сковородку 3 яиц</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4.9: ЯИЧНИЦА: ЖДЁМ пока пожарится яичница</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4.9: КОФЕ: Достаём стакан</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5.1: КОФЕ: Кладём кофе и сахар</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5.8: КОФЕ: Наливаем кипяток</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6.0: КОФЕ: Относим на стол</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6.9: ТОСТЫ: Вытаскиваем тосты</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7.4: ТОСТЫ: Достаём масло и джем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7.9: ТОСТЫ: Намазываем масло и джем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8.6: ТОСТЫ: Достаём тарелку и накладываем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9.1: ТОСТЫ: Относим на стол</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9.6: ЯИЧНИЦА: Достаём тарелку и вилку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9.8: ЯИЧНИЦА: Перекладываем в тарелку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10.4: ЯИЧНИЦА: Относим на стол</a:t>
            </a:r>
          </a:p>
          <a:p>
            <a:pPr marL="0" indent="0">
              <a:lnSpc>
                <a:spcPct val="85000"/>
              </a:lnSpc>
              <a:spcBef>
                <a:spcPts val="0"/>
              </a:spcBef>
              <a:buNone/>
            </a:pPr>
            <a:br>
              <a:rPr lang="en-US" sz="1700" dirty="0">
                <a:solidFill>
                  <a:srgbClr val="2FFF12"/>
                </a:solidFill>
                <a:effectLst/>
                <a:latin typeface="Consolas" panose="020B0609020204030204" pitchFamily="49" charset="0"/>
                <a:cs typeface="Consolas" panose="020B0609020204030204" pitchFamily="49" charset="0"/>
              </a:rPr>
            </a:br>
            <a:r>
              <a:rPr lang="ru-RU" sz="1700" dirty="0">
                <a:solidFill>
                  <a:srgbClr val="2FFF12"/>
                </a:solidFill>
                <a:effectLst/>
                <a:latin typeface="Consolas" panose="020B0609020204030204" pitchFamily="49" charset="0"/>
                <a:cs typeface="Consolas" panose="020B0609020204030204" pitchFamily="49" charset="0"/>
              </a:rPr>
              <a:t>Завтрак готов за 10.9 минут.</a:t>
            </a:r>
          </a:p>
        </p:txBody>
      </p:sp>
      <p:sp>
        <p:nvSpPr>
          <p:cNvPr id="4" name="Заголовок 1">
            <a:extLst>
              <a:ext uri="{FF2B5EF4-FFF2-40B4-BE49-F238E27FC236}">
                <a16:creationId xmlns:a16="http://schemas.microsoft.com/office/drawing/2014/main" id="{416A1E14-264B-4E64-716E-FB2DB78B458C}"/>
              </a:ext>
            </a:extLst>
          </p:cNvPr>
          <p:cNvSpPr txBox="1">
            <a:spLocks/>
          </p:cNvSpPr>
          <p:nvPr/>
        </p:nvSpPr>
        <p:spPr>
          <a:xfrm>
            <a:off x="6096000" y="0"/>
            <a:ext cx="4231342" cy="45720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async breakfast</a:t>
            </a:r>
            <a:endParaRPr lang="ru-RU" dirty="0"/>
          </a:p>
        </p:txBody>
      </p:sp>
      <p:sp>
        <p:nvSpPr>
          <p:cNvPr id="5" name="Объект 2">
            <a:extLst>
              <a:ext uri="{FF2B5EF4-FFF2-40B4-BE49-F238E27FC236}">
                <a16:creationId xmlns:a16="http://schemas.microsoft.com/office/drawing/2014/main" id="{88B655C9-FA81-2511-BBBB-C85F08042379}"/>
              </a:ext>
            </a:extLst>
          </p:cNvPr>
          <p:cNvSpPr txBox="1">
            <a:spLocks/>
          </p:cNvSpPr>
          <p:nvPr/>
        </p:nvSpPr>
        <p:spPr>
          <a:xfrm>
            <a:off x="1" y="457200"/>
            <a:ext cx="6010834" cy="6400800"/>
          </a:xfrm>
          <a:prstGeom prst="rect">
            <a:avLst/>
          </a:prstGeom>
          <a:solidFill>
            <a:schemeClr val="tx1">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0.0: КОФЕ: Ставим чайник наполняться водой</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0.3: КОФЕ: ЖДЁМ наполнения чайника водой</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1.0: КОФЕ: Ставим чайник греться</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1.1: КОФЕ: ЖДЁМ пока нагреется чайник</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4.1: КОФЕ: Достаём стакан</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4.3: КОФЕ: Кладём кофе и сахар</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5.0: КОФЕ: Наливаем кипяток</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5.2: КОФЕ: Относим на стол</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5.6: ЯИЧНИЦА: Достаём сковородку ставим на плиту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5.9: ЯИЧНИЦА: Берём масло, наливаем в сковородку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6.4: ЯИЧНИЦА: Зажигаем огонь, ставим сковородку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6.7: ЯИЧНИЦА: ЖДЁМ пока нагреется сковородка</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7.7: ЯИЧНИЦА: Разбиваем в сковородку 3 яиц</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8.7: ЯИЧНИЦА: ЖДЁМ пока пожарится яичница</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11.7: ЯИЧНИЦА: Достаём тарелку и вилку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11.9: ЯИЧНИЦА: Перекладываем в тарелку</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12.4: ЯИЧНИЦА: Относим на стол</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12.9: ТОСТЫ: Достаём хлеб, доску, нож</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13.4: ТОСТЫ: Нарезаем тосты</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14.1: ТОСТЫ: Ставим тосты в тостер жариться</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14.6: ТОСТЫ: ЖДЁМ обжарки в тостере</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17.6: ТОСТЫ: Вытаскиваем тосты</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18.1: ТОСТЫ: Достаём масло и джем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18.6: ТОСТЫ: Намазываем масло и джем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19.3: ТОСТЫ: Достаём тарелку и накладываем</a:t>
            </a:r>
          </a:p>
          <a:p>
            <a:pPr marL="0" indent="0">
              <a:lnSpc>
                <a:spcPct val="85000"/>
              </a:lnSpc>
              <a:spcBef>
                <a:spcPts val="0"/>
              </a:spcBef>
              <a:buNone/>
            </a:pPr>
            <a:r>
              <a:rPr lang="ru-RU" sz="1700" dirty="0">
                <a:solidFill>
                  <a:srgbClr val="2FFF12"/>
                </a:solidFill>
                <a:effectLst/>
                <a:latin typeface="Consolas" panose="020B0609020204030204" pitchFamily="49" charset="0"/>
                <a:cs typeface="Consolas" panose="020B0609020204030204" pitchFamily="49" charset="0"/>
              </a:rPr>
              <a:t>19.8: ТОСТЫ: Относим на стол</a:t>
            </a:r>
          </a:p>
          <a:p>
            <a:pPr marL="0" indent="0">
              <a:lnSpc>
                <a:spcPct val="85000"/>
              </a:lnSpc>
              <a:spcBef>
                <a:spcPts val="0"/>
              </a:spcBef>
              <a:buNone/>
            </a:pPr>
            <a:br>
              <a:rPr lang="en-US" sz="1700" dirty="0">
                <a:solidFill>
                  <a:srgbClr val="2FFF12"/>
                </a:solidFill>
                <a:effectLst/>
                <a:latin typeface="Consolas" panose="020B0609020204030204" pitchFamily="49" charset="0"/>
                <a:cs typeface="Consolas" panose="020B0609020204030204" pitchFamily="49" charset="0"/>
              </a:rPr>
            </a:br>
            <a:r>
              <a:rPr lang="ru-RU" sz="1700" dirty="0">
                <a:solidFill>
                  <a:srgbClr val="2FFF12"/>
                </a:solidFill>
                <a:effectLst/>
                <a:latin typeface="Consolas" panose="020B0609020204030204" pitchFamily="49" charset="0"/>
                <a:cs typeface="Consolas" panose="020B0609020204030204" pitchFamily="49" charset="0"/>
              </a:rPr>
              <a:t>Завтрак готов за 20.35 минут.</a:t>
            </a:r>
          </a:p>
        </p:txBody>
      </p:sp>
    </p:spTree>
    <p:extLst>
      <p:ext uri="{BB962C8B-B14F-4D97-AF65-F5344CB8AC3E}">
        <p14:creationId xmlns:p14="http://schemas.microsoft.com/office/powerpoint/2010/main" val="192050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1B7F5-B26F-AB47-CBD0-BFC669E4101C}"/>
              </a:ext>
            </a:extLst>
          </p:cNvPr>
          <p:cNvSpPr>
            <a:spLocks noGrp="1"/>
          </p:cNvSpPr>
          <p:nvPr>
            <p:ph type="title"/>
          </p:nvPr>
        </p:nvSpPr>
        <p:spPr>
          <a:xfrm>
            <a:off x="838200" y="297891"/>
            <a:ext cx="10515600" cy="926962"/>
          </a:xfrm>
        </p:spPr>
        <p:txBody>
          <a:bodyPr/>
          <a:lstStyle/>
          <a:p>
            <a:r>
              <a:rPr lang="ru-RU" dirty="0"/>
              <a:t>Способы запуска корутин</a:t>
            </a:r>
          </a:p>
        </p:txBody>
      </p:sp>
      <p:sp>
        <p:nvSpPr>
          <p:cNvPr id="3" name="Объект 2">
            <a:extLst>
              <a:ext uri="{FF2B5EF4-FFF2-40B4-BE49-F238E27FC236}">
                <a16:creationId xmlns:a16="http://schemas.microsoft.com/office/drawing/2014/main" id="{A0A6E227-0E6D-F5E7-460D-BCAEE1B1D2C1}"/>
              </a:ext>
            </a:extLst>
          </p:cNvPr>
          <p:cNvSpPr>
            <a:spLocks noGrp="1"/>
          </p:cNvSpPr>
          <p:nvPr>
            <p:ph idx="1"/>
          </p:nvPr>
        </p:nvSpPr>
        <p:spPr>
          <a:xfrm>
            <a:off x="838198" y="1242391"/>
            <a:ext cx="10927977" cy="5360115"/>
          </a:xfrm>
        </p:spPr>
        <p:txBody>
          <a:bodyPr>
            <a:noAutofit/>
          </a:bodyPr>
          <a:lstStyle/>
          <a:p>
            <a:pPr algn="l">
              <a:lnSpc>
                <a:spcPct val="100000"/>
              </a:lnSpc>
            </a:pPr>
            <a:r>
              <a:rPr lang="en" sz="2000" dirty="0">
                <a:latin typeface="Consolas" panose="020B0609020204030204" pitchFamily="49" charset="0"/>
                <a:cs typeface="Consolas" panose="020B0609020204030204" pitchFamily="49" charset="0"/>
              </a:rPr>
              <a:t>await</a:t>
            </a:r>
            <a:r>
              <a:rPr lang="ru-RU" sz="2000" dirty="0"/>
              <a:t> — Вы можете вызвать одну корутину из другой с помощью </a:t>
            </a:r>
            <a:r>
              <a:rPr lang="en" sz="2000" dirty="0"/>
              <a:t>await. </a:t>
            </a:r>
            <a:r>
              <a:rPr lang="ru-RU" sz="2000" dirty="0"/>
              <a:t>Это приостановит выполнение вызывающей корутины до тех пор, пока не завершится корутина, которую вы ждете.</a:t>
            </a:r>
          </a:p>
          <a:p>
            <a:pPr algn="l">
              <a:lnSpc>
                <a:spcPct val="100000"/>
              </a:lnSpc>
            </a:pPr>
            <a:r>
              <a:rPr lang="en" sz="2000" dirty="0">
                <a:latin typeface="Consolas" panose="020B0609020204030204" pitchFamily="49" charset="0"/>
                <a:cs typeface="Consolas" panose="020B0609020204030204" pitchFamily="49" charset="0"/>
              </a:rPr>
              <a:t>asyncio.create_task()</a:t>
            </a:r>
            <a:r>
              <a:rPr lang="ru-RU" sz="2000" dirty="0"/>
              <a:t> — Этот метод позволяет запустить корутину как задачу в цикле событий. Он возвращает объект </a:t>
            </a:r>
            <a:r>
              <a:rPr lang="en" sz="2000" dirty="0">
                <a:latin typeface="Consolas" panose="020B0609020204030204" pitchFamily="49" charset="0"/>
                <a:cs typeface="Consolas" panose="020B0609020204030204" pitchFamily="49" charset="0"/>
              </a:rPr>
              <a:t>asyncio.Task</a:t>
            </a:r>
            <a:r>
              <a:rPr lang="en" sz="2000" dirty="0"/>
              <a:t>, </a:t>
            </a:r>
            <a:r>
              <a:rPr lang="ru-RU" sz="2000" dirty="0"/>
              <a:t>который может быть использован для получения результата корутины или отмены её выполнения.</a:t>
            </a:r>
          </a:p>
          <a:p>
            <a:pPr>
              <a:lnSpc>
                <a:spcPct val="100000"/>
              </a:lnSpc>
            </a:pPr>
            <a:r>
              <a:rPr lang="en" sz="2000" dirty="0">
                <a:latin typeface="Consolas" panose="020B0609020204030204" pitchFamily="49" charset="0"/>
                <a:cs typeface="Consolas" panose="020B0609020204030204" pitchFamily="49" charset="0"/>
              </a:rPr>
              <a:t>asyncio.run()</a:t>
            </a:r>
            <a:r>
              <a:rPr lang="ru-RU" sz="2000" dirty="0"/>
              <a:t> — Это основной способ запуска основной корутины, который также управляет жизненным циклом цикла событий. Это должно использоваться как главная точка входа в асинхронную программу.</a:t>
            </a:r>
          </a:p>
          <a:p>
            <a:pPr>
              <a:lnSpc>
                <a:spcPct val="100000"/>
              </a:lnSpc>
            </a:pPr>
            <a:r>
              <a:rPr lang="en" sz="2000" dirty="0">
                <a:latin typeface="Consolas" panose="020B0609020204030204" pitchFamily="49" charset="0"/>
                <a:cs typeface="Consolas" panose="020B0609020204030204" pitchFamily="49" charset="0"/>
              </a:rPr>
              <a:t>loop.run_until_complete()</a:t>
            </a:r>
            <a:r>
              <a:rPr lang="ru-RU" sz="2000" dirty="0"/>
              <a:t> — старая версия, начиная с версии </a:t>
            </a:r>
            <a:r>
              <a:rPr lang="en" sz="2000" dirty="0"/>
              <a:t>Python 3.7 </a:t>
            </a:r>
            <a:r>
              <a:rPr lang="ru-RU" sz="2000" dirty="0"/>
              <a:t>и выше рекомендуется использовать </a:t>
            </a:r>
            <a:r>
              <a:rPr lang="en" sz="2000" dirty="0">
                <a:latin typeface="Consolas" panose="020B0609020204030204" pitchFamily="49" charset="0"/>
                <a:cs typeface="Consolas" panose="020B0609020204030204" pitchFamily="49" charset="0"/>
              </a:rPr>
              <a:t>asyncio.run()</a:t>
            </a:r>
          </a:p>
          <a:p>
            <a:pPr>
              <a:lnSpc>
                <a:spcPct val="100000"/>
              </a:lnSpc>
            </a:pPr>
            <a:r>
              <a:rPr lang="en" sz="2000" dirty="0">
                <a:latin typeface="Consolas" panose="020B0609020204030204" pitchFamily="49" charset="0"/>
                <a:cs typeface="Consolas" panose="020B0609020204030204" pitchFamily="49" charset="0"/>
              </a:rPr>
              <a:t>asyncio.gather()</a:t>
            </a:r>
            <a:r>
              <a:rPr lang="ru-RU" sz="2000" dirty="0"/>
              <a:t> — позволяет запустить несколько корутин одновременно и дождаться выполнения всех.</a:t>
            </a:r>
          </a:p>
          <a:p>
            <a:pPr>
              <a:lnSpc>
                <a:spcPct val="100000"/>
              </a:lnSpc>
            </a:pPr>
            <a:r>
              <a:rPr lang="en" sz="2000" dirty="0">
                <a:latin typeface="Consolas" panose="020B0609020204030204" pitchFamily="49" charset="0"/>
                <a:cs typeface="Consolas" panose="020B0609020204030204" pitchFamily="49" charset="0"/>
              </a:rPr>
              <a:t>asyncio.wait()</a:t>
            </a:r>
            <a:r>
              <a:rPr lang="ru-RU" sz="2000" dirty="0"/>
              <a:t> — еще один способ запустить несколько корутин и управлять ими, например, можно задать условие, при котором ожидание будет прервано.</a:t>
            </a:r>
            <a:br>
              <a:rPr lang="ru-RU" sz="2000" b="0" i="0" dirty="0">
                <a:solidFill>
                  <a:srgbClr val="000000"/>
                </a:solidFill>
                <a:effectLst/>
                <a:latin typeface="-apple-system"/>
              </a:rPr>
            </a:br>
            <a:endParaRPr lang="ru-RU" sz="2000" b="0" i="0" dirty="0">
              <a:solidFill>
                <a:srgbClr val="000000"/>
              </a:solidFill>
              <a:effectLst/>
              <a:latin typeface="-apple-system"/>
            </a:endParaRPr>
          </a:p>
          <a:p>
            <a:pPr algn="l">
              <a:lnSpc>
                <a:spcPct val="100000"/>
              </a:lnSpc>
            </a:pPr>
            <a:endParaRPr lang="ru-RU" sz="2000" b="0" i="0" dirty="0">
              <a:solidFill>
                <a:srgbClr val="000000"/>
              </a:solidFill>
              <a:effectLst/>
              <a:latin typeface="-apple-system"/>
            </a:endParaRPr>
          </a:p>
          <a:p>
            <a:pPr>
              <a:lnSpc>
                <a:spcPct val="100000"/>
              </a:lnSpc>
            </a:pPr>
            <a:endParaRPr lang="ru-RU" sz="2000" dirty="0"/>
          </a:p>
        </p:txBody>
      </p:sp>
    </p:spTree>
    <p:extLst>
      <p:ext uri="{BB962C8B-B14F-4D97-AF65-F5344CB8AC3E}">
        <p14:creationId xmlns:p14="http://schemas.microsoft.com/office/powerpoint/2010/main" val="163740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EFF1AE5-7D62-BD9A-9ED1-0C4A99F4CDDD}"/>
              </a:ext>
            </a:extLst>
          </p:cNvPr>
          <p:cNvSpPr>
            <a:spLocks noGrp="1"/>
          </p:cNvSpPr>
          <p:nvPr>
            <p:ph type="title"/>
          </p:nvPr>
        </p:nvSpPr>
        <p:spPr/>
        <p:txBody>
          <a:bodyPr>
            <a:normAutofit/>
          </a:bodyPr>
          <a:lstStyle/>
          <a:p>
            <a:r>
              <a:rPr lang="ru-RU" dirty="0"/>
              <a:t>Подходы к параллелизму</a:t>
            </a:r>
          </a:p>
        </p:txBody>
      </p:sp>
      <p:sp>
        <p:nvSpPr>
          <p:cNvPr id="4" name="Объект 3">
            <a:extLst>
              <a:ext uri="{FF2B5EF4-FFF2-40B4-BE49-F238E27FC236}">
                <a16:creationId xmlns:a16="http://schemas.microsoft.com/office/drawing/2014/main" id="{1F62961B-7F8A-ABC3-9BD7-C7ED9E012DBE}"/>
              </a:ext>
            </a:extLst>
          </p:cNvPr>
          <p:cNvSpPr>
            <a:spLocks noGrp="1"/>
          </p:cNvSpPr>
          <p:nvPr>
            <p:ph idx="1"/>
          </p:nvPr>
        </p:nvSpPr>
        <p:spPr>
          <a:xfrm>
            <a:off x="838200" y="1470454"/>
            <a:ext cx="10515600" cy="4980043"/>
          </a:xfrm>
        </p:spPr>
        <p:txBody>
          <a:bodyPr/>
          <a:lstStyle/>
          <a:p>
            <a:pPr marL="12700" indent="0">
              <a:spcBef>
                <a:spcPts val="2460"/>
              </a:spcBef>
              <a:buNone/>
              <a:tabLst>
                <a:tab pos="355600" algn="l"/>
              </a:tabLst>
            </a:pPr>
            <a:r>
              <a:rPr lang="ru-RU" dirty="0"/>
              <a:t>Как делать несколько вещей параллельно?</a:t>
            </a:r>
            <a:endParaRPr lang="en-US" dirty="0"/>
          </a:p>
          <a:p>
            <a:pPr marL="355600" indent="-342900">
              <a:lnSpc>
                <a:spcPct val="100000"/>
              </a:lnSpc>
              <a:buChar char="•"/>
              <a:tabLst>
                <a:tab pos="355600" algn="l"/>
              </a:tabLst>
            </a:pPr>
            <a:r>
              <a:rPr lang="ru-RU" dirty="0"/>
              <a:t>Отдельные серверы / процессы на отдельных серверах</a:t>
            </a:r>
            <a:endParaRPr lang="en-US" dirty="0"/>
          </a:p>
          <a:p>
            <a:pPr marL="355600" indent="-342900">
              <a:lnSpc>
                <a:spcPct val="100000"/>
              </a:lnSpc>
              <a:buChar char="•"/>
              <a:tabLst>
                <a:tab pos="355600" algn="l"/>
              </a:tabLst>
            </a:pPr>
            <a:r>
              <a:rPr lang="ru-RU" dirty="0"/>
              <a:t>Отдельные процессы</a:t>
            </a:r>
          </a:p>
          <a:p>
            <a:pPr marL="355600" indent="-342900">
              <a:lnSpc>
                <a:spcPct val="100000"/>
              </a:lnSpc>
              <a:buChar char="•"/>
              <a:tabLst>
                <a:tab pos="355600" algn="l"/>
              </a:tabLst>
            </a:pPr>
            <a:r>
              <a:rPr lang="ru-RU" dirty="0"/>
              <a:t>Отдельные потоки</a:t>
            </a:r>
          </a:p>
          <a:p>
            <a:pPr marL="355600" indent="-342900">
              <a:lnSpc>
                <a:spcPct val="100000"/>
              </a:lnSpc>
              <a:buChar char="•"/>
              <a:tabLst>
                <a:tab pos="355600" algn="l"/>
              </a:tabLst>
            </a:pPr>
            <a:r>
              <a:rPr lang="ru-RU" dirty="0"/>
              <a:t>Асинхронный код</a:t>
            </a:r>
          </a:p>
          <a:p>
            <a:pPr marL="0" indent="0">
              <a:buNone/>
            </a:pPr>
            <a:endParaRPr lang="en-US" dirty="0"/>
          </a:p>
          <a:p>
            <a:pPr marL="0" indent="0">
              <a:buNone/>
            </a:pP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p:txBody>
          <a:bodyPr/>
          <a:lstStyle/>
          <a:p>
            <a:r>
              <a:rPr lang="ru-RU" dirty="0"/>
              <a:t>Способы запуска корутин: </a:t>
            </a:r>
            <a:r>
              <a:rPr lang="en-US" dirty="0">
                <a:latin typeface="Consolas" panose="020B0609020204030204" pitchFamily="49" charset="0"/>
                <a:cs typeface="Consolas" panose="020B0609020204030204" pitchFamily="49" charset="0"/>
              </a:rPr>
              <a:t>await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838200" y="1653988"/>
            <a:ext cx="4325471" cy="4975411"/>
          </a:xfrm>
        </p:spPr>
        <p:txBody>
          <a:bodyPr>
            <a:noAutofit/>
          </a:bodyPr>
          <a:lstStyle/>
          <a:p>
            <a:pPr marL="0" indent="0">
              <a:lnSpc>
                <a:spcPct val="100000"/>
              </a:lnSpc>
              <a:buNone/>
            </a:pPr>
            <a:r>
              <a:rPr lang="ru-RU" sz="2400" dirty="0"/>
              <a:t>Вы можете вызвать одну корутину из другой с помощью </a:t>
            </a:r>
            <a:r>
              <a:rPr lang="en" sz="2400" dirty="0"/>
              <a:t>await.</a:t>
            </a:r>
            <a:endParaRPr lang="ru-RU" sz="2400" dirty="0"/>
          </a:p>
          <a:p>
            <a:pPr marL="0" indent="0">
              <a:lnSpc>
                <a:spcPct val="100000"/>
              </a:lnSpc>
              <a:buNone/>
            </a:pPr>
            <a:r>
              <a:rPr lang="ru-RU" sz="2400" dirty="0"/>
              <a:t>Это </a:t>
            </a:r>
            <a:r>
              <a:rPr lang="ru-RU" sz="2400" b="1" dirty="0"/>
              <a:t>приостановит выполнение вызывающей корутины</a:t>
            </a:r>
            <a:r>
              <a:rPr lang="ru-RU" sz="2400" dirty="0"/>
              <a:t> до тех пор, пока не завершится корутина, которую вы ждете.</a:t>
            </a:r>
          </a:p>
        </p:txBody>
      </p:sp>
      <p:sp>
        <p:nvSpPr>
          <p:cNvPr id="4" name="TextBox 3">
            <a:extLst>
              <a:ext uri="{FF2B5EF4-FFF2-40B4-BE49-F238E27FC236}">
                <a16:creationId xmlns:a16="http://schemas.microsoft.com/office/drawing/2014/main" id="{7C7EF08E-9F3D-B3F1-67BF-00BFD2681863}"/>
              </a:ext>
            </a:extLst>
          </p:cNvPr>
          <p:cNvSpPr txBox="1"/>
          <p:nvPr/>
        </p:nvSpPr>
        <p:spPr>
          <a:xfrm>
            <a:off x="5983941" y="1653988"/>
            <a:ext cx="5567083" cy="3477875"/>
          </a:xfrm>
          <a:prstGeom prst="rect">
            <a:avLst/>
          </a:prstGeom>
          <a:solidFill>
            <a:schemeClr val="accent3">
              <a:lumMod val="20000"/>
              <a:lumOff val="80000"/>
            </a:schemeClr>
          </a:solidFill>
        </p:spPr>
        <p:txBody>
          <a:bodyPr wrap="square" rtlCol="0">
            <a:spAutoFit/>
          </a:bodyPr>
          <a:lstStyle/>
          <a:p>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fetch_data</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066FF"/>
                </a:solidFill>
                <a:effectLst/>
                <a:latin typeface="Consolas" panose="020B0609020204030204" pitchFamily="49" charset="0"/>
                <a:cs typeface="Consolas" panose="020B0609020204030204" pitchFamily="49" charset="0"/>
              </a:rPr>
              <a:t># </a:t>
            </a:r>
            <a:r>
              <a:rPr lang="ru-RU" sz="2000" noProof="1">
                <a:solidFill>
                  <a:srgbClr val="0066FF"/>
                </a:solidFill>
                <a:effectLst/>
                <a:latin typeface="Consolas" panose="020B0609020204030204" pitchFamily="49" charset="0"/>
                <a:cs typeface="Consolas" panose="020B0609020204030204" pitchFamily="49" charset="0"/>
              </a:rPr>
              <a:t>Длительная асинхронная операция</a:t>
            </a:r>
            <a:br>
              <a:rPr lang="ru-RU" sz="2000" noProof="1">
                <a:solidFill>
                  <a:srgbClr val="0066FF"/>
                </a:solidFill>
                <a:effectLst/>
                <a:latin typeface="Consolas" panose="020B0609020204030204" pitchFamily="49" charset="0"/>
                <a:cs typeface="Consolas" panose="020B0609020204030204" pitchFamily="49" charset="0"/>
              </a:rPr>
            </a:br>
            <a:r>
              <a:rPr lang="ru-RU" sz="2000" noProof="1">
                <a:effectLst/>
                <a:latin typeface="Consolas" panose="020B0609020204030204" pitchFamily="49" charset="0"/>
                <a:cs typeface="Consolas" panose="020B0609020204030204" pitchFamily="49" charset="0"/>
              </a:rPr>
              <a:t>    </a:t>
            </a:r>
            <a:r>
              <a:rPr lang="ru-RU" sz="2000" b="1" noProof="1">
                <a:solidFill>
                  <a:srgbClr val="6D79DE"/>
                </a:solidFill>
                <a:effectLst/>
                <a:latin typeface="Consolas" panose="020B0609020204030204" pitchFamily="49" charset="0"/>
                <a:cs typeface="Consolas" panose="020B0609020204030204" pitchFamily="49" charset="0"/>
              </a:rPr>
              <a:t>...</a:t>
            </a:r>
            <a:br>
              <a:rPr lang="ru-RU" sz="2000" noProof="1">
                <a:effectLst/>
                <a:latin typeface="Consolas" panose="020B0609020204030204" pitchFamily="49" charset="0"/>
                <a:cs typeface="Consolas" panose="020B0609020204030204" pitchFamily="49" charset="0"/>
              </a:rPr>
            </a:br>
            <a:r>
              <a:rPr lang="ru-RU" sz="2000" noProof="1">
                <a:effectLst/>
                <a:latin typeface="Consolas" panose="020B0609020204030204" pitchFamily="49" charset="0"/>
                <a:cs typeface="Consolas" panose="020B0609020204030204" pitchFamily="49" charset="0"/>
              </a:rPr>
              <a:t>    </a:t>
            </a:r>
            <a:br>
              <a:rPr lang="ru-RU"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main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data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await</a:t>
            </a:r>
            <a:r>
              <a:rPr lang="en" sz="2000" noProof="1">
                <a:effectLst/>
                <a:latin typeface="Consolas" panose="020B0609020204030204" pitchFamily="49" charset="0"/>
                <a:cs typeface="Consolas" panose="020B0609020204030204" pitchFamily="49" charset="0"/>
              </a:rPr>
              <a:t> fetch_data()</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a:t>
            </a:r>
            <a:r>
              <a:rPr lang="ru-RU" sz="2000" noProof="1">
                <a:solidFill>
                  <a:srgbClr val="0066FF"/>
                </a:solidFill>
                <a:effectLst/>
                <a:latin typeface="Consolas" panose="020B0609020204030204" pitchFamily="49" charset="0"/>
                <a:cs typeface="Consolas" panose="020B0609020204030204" pitchFamily="49" charset="0"/>
              </a:rPr>
              <a:t>Запускаем корутину</a:t>
            </a:r>
            <a:br>
              <a:rPr lang="ru-RU"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asyncio.run(main())</a:t>
            </a:r>
          </a:p>
          <a:p>
            <a:endParaRPr lang="ru-RU" sz="20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6306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a:xfrm>
            <a:off x="744070" y="365126"/>
            <a:ext cx="11210365" cy="926962"/>
          </a:xfrm>
        </p:spPr>
        <p:txBody>
          <a:bodyPr>
            <a:normAutofit fontScale="90000"/>
          </a:bodyPr>
          <a:lstStyle/>
          <a:p>
            <a:r>
              <a:rPr lang="ru-RU" dirty="0"/>
              <a:t>Способы запуска корутин: </a:t>
            </a:r>
            <a:r>
              <a:rPr lang="en" sz="4000" dirty="0">
                <a:latin typeface="Consolas" panose="020B0609020204030204" pitchFamily="49" charset="0"/>
                <a:cs typeface="Consolas" panose="020B0609020204030204" pitchFamily="49" charset="0"/>
              </a:rPr>
              <a:t>asyncio.create_task()</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838200" y="1653988"/>
            <a:ext cx="4325471" cy="4975411"/>
          </a:xfrm>
        </p:spPr>
        <p:txBody>
          <a:bodyPr>
            <a:noAutofit/>
          </a:bodyPr>
          <a:lstStyle/>
          <a:p>
            <a:pPr marL="0" indent="0" algn="l">
              <a:lnSpc>
                <a:spcPct val="100000"/>
              </a:lnSpc>
              <a:buNone/>
            </a:pPr>
            <a:r>
              <a:rPr lang="en" sz="2400" dirty="0">
                <a:latin typeface="Consolas" panose="020B0609020204030204" pitchFamily="49" charset="0"/>
                <a:cs typeface="Consolas" panose="020B0609020204030204" pitchFamily="49" charset="0"/>
              </a:rPr>
              <a:t>asyncio.create_task()</a:t>
            </a:r>
            <a:r>
              <a:rPr lang="ru-RU" sz="2400" dirty="0"/>
              <a:t> — Этот метод позволяет запустить корутину как </a:t>
            </a:r>
            <a:r>
              <a:rPr lang="ru-RU" sz="2400" b="1" dirty="0"/>
              <a:t>задачу в цикле событий</a:t>
            </a:r>
            <a:r>
              <a:rPr lang="ru-RU" sz="2400" dirty="0"/>
              <a:t>. Он возвращает объект </a:t>
            </a:r>
            <a:r>
              <a:rPr lang="en" sz="2400" dirty="0">
                <a:latin typeface="Consolas" panose="020B0609020204030204" pitchFamily="49" charset="0"/>
                <a:cs typeface="Consolas" panose="020B0609020204030204" pitchFamily="49" charset="0"/>
              </a:rPr>
              <a:t>asyncio.Task</a:t>
            </a:r>
            <a:r>
              <a:rPr lang="en" sz="2400" dirty="0"/>
              <a:t>, </a:t>
            </a:r>
            <a:r>
              <a:rPr lang="ru-RU" sz="2400" dirty="0"/>
              <a:t>который может быть использован для получения результата корутины или отмены её выполнения.</a:t>
            </a:r>
          </a:p>
        </p:txBody>
      </p:sp>
      <p:sp>
        <p:nvSpPr>
          <p:cNvPr id="4" name="TextBox 3">
            <a:extLst>
              <a:ext uri="{FF2B5EF4-FFF2-40B4-BE49-F238E27FC236}">
                <a16:creationId xmlns:a16="http://schemas.microsoft.com/office/drawing/2014/main" id="{7C7EF08E-9F3D-B3F1-67BF-00BFD2681863}"/>
              </a:ext>
            </a:extLst>
          </p:cNvPr>
          <p:cNvSpPr txBox="1"/>
          <p:nvPr/>
        </p:nvSpPr>
        <p:spPr>
          <a:xfrm>
            <a:off x="5405718" y="1653988"/>
            <a:ext cx="6481482" cy="3600986"/>
          </a:xfrm>
          <a:prstGeom prst="rect">
            <a:avLst/>
          </a:prstGeom>
          <a:solidFill>
            <a:schemeClr val="accent3">
              <a:lumMod val="20000"/>
              <a:lumOff val="80000"/>
            </a:schemeClr>
          </a:solidFill>
        </p:spPr>
        <p:txBody>
          <a:bodyPr wrap="square" rtlCol="0">
            <a:spAutoFit/>
          </a:bodyPr>
          <a:lstStyle/>
          <a:p>
            <a:r>
              <a:rPr lang="en" sz="1900" b="1" noProof="1">
                <a:solidFill>
                  <a:srgbClr val="0000FF"/>
                </a:solidFill>
                <a:effectLst/>
                <a:latin typeface="Consolas" panose="020B0609020204030204" pitchFamily="49" charset="0"/>
                <a:cs typeface="Consolas" panose="020B0609020204030204" pitchFamily="49" charset="0"/>
              </a:rPr>
              <a:t>async</a:t>
            </a:r>
            <a:r>
              <a:rPr lang="en" sz="1900" noProof="1">
                <a:effectLst/>
                <a:latin typeface="Consolas" panose="020B0609020204030204" pitchFamily="49" charset="0"/>
                <a:cs typeface="Consolas" panose="020B0609020204030204" pitchFamily="49" charset="0"/>
              </a:rPr>
              <a:t> </a:t>
            </a:r>
            <a:r>
              <a:rPr lang="en" sz="1900" b="1" noProof="1">
                <a:solidFill>
                  <a:srgbClr val="0000FF"/>
                </a:solidFill>
                <a:effectLst/>
                <a:latin typeface="Consolas" panose="020B0609020204030204" pitchFamily="49" charset="0"/>
                <a:cs typeface="Consolas" panose="020B0609020204030204" pitchFamily="49" charset="0"/>
              </a:rPr>
              <a:t>def</a:t>
            </a:r>
            <a:r>
              <a:rPr lang="en" sz="1900" noProof="1">
                <a:effectLst/>
                <a:latin typeface="Consolas" panose="020B0609020204030204" pitchFamily="49" charset="0"/>
                <a:cs typeface="Consolas" panose="020B0609020204030204" pitchFamily="49" charset="0"/>
              </a:rPr>
              <a:t> </a:t>
            </a:r>
            <a:r>
              <a:rPr lang="en" sz="1900" b="1" noProof="1">
                <a:solidFill>
                  <a:srgbClr val="0000A2"/>
                </a:solidFill>
                <a:effectLst/>
                <a:latin typeface="Consolas" panose="020B0609020204030204" pitchFamily="49" charset="0"/>
                <a:cs typeface="Consolas" panose="020B0609020204030204" pitchFamily="49" charset="0"/>
              </a:rPr>
              <a:t>my_coroutine</a:t>
            </a:r>
            <a:r>
              <a:rPr lang="en" sz="1900" noProof="1">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a:t>
            </a:r>
            <a:r>
              <a:rPr lang="en" sz="1900" b="1" noProof="1">
                <a:solidFill>
                  <a:srgbClr val="6D79DE"/>
                </a:solidFill>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br>
              <a:rPr lang="en" sz="1900" noProof="1">
                <a:effectLst/>
                <a:latin typeface="Consolas" panose="020B0609020204030204" pitchFamily="49" charset="0"/>
                <a:cs typeface="Consolas" panose="020B0609020204030204" pitchFamily="49" charset="0"/>
              </a:rPr>
            </a:br>
            <a:r>
              <a:rPr lang="en" sz="1900" b="1" noProof="1">
                <a:solidFill>
                  <a:srgbClr val="0000FF"/>
                </a:solidFill>
                <a:effectLst/>
                <a:latin typeface="Consolas" panose="020B0609020204030204" pitchFamily="49" charset="0"/>
                <a:cs typeface="Consolas" panose="020B0609020204030204" pitchFamily="49" charset="0"/>
              </a:rPr>
              <a:t>async</a:t>
            </a:r>
            <a:r>
              <a:rPr lang="en" sz="1900" noProof="1">
                <a:effectLst/>
                <a:latin typeface="Consolas" panose="020B0609020204030204" pitchFamily="49" charset="0"/>
                <a:cs typeface="Consolas" panose="020B0609020204030204" pitchFamily="49" charset="0"/>
              </a:rPr>
              <a:t> </a:t>
            </a:r>
            <a:r>
              <a:rPr lang="en" sz="1900" b="1" noProof="1">
                <a:solidFill>
                  <a:srgbClr val="0000FF"/>
                </a:solidFill>
                <a:effectLst/>
                <a:latin typeface="Consolas" panose="020B0609020204030204" pitchFamily="49" charset="0"/>
                <a:cs typeface="Consolas" panose="020B0609020204030204" pitchFamily="49" charset="0"/>
              </a:rPr>
              <a:t>def</a:t>
            </a:r>
            <a:r>
              <a:rPr lang="en" sz="1900" noProof="1">
                <a:effectLst/>
                <a:latin typeface="Consolas" panose="020B0609020204030204" pitchFamily="49" charset="0"/>
                <a:cs typeface="Consolas" panose="020B0609020204030204" pitchFamily="49" charset="0"/>
              </a:rPr>
              <a:t> </a:t>
            </a:r>
            <a:r>
              <a:rPr lang="en" sz="1900" b="1" noProof="1">
                <a:solidFill>
                  <a:srgbClr val="0000A2"/>
                </a:solidFill>
                <a:effectLst/>
                <a:latin typeface="Consolas" panose="020B0609020204030204" pitchFamily="49" charset="0"/>
                <a:cs typeface="Consolas" panose="020B0609020204030204" pitchFamily="49" charset="0"/>
              </a:rPr>
              <a:t>main</a:t>
            </a:r>
            <a:r>
              <a:rPr lang="en" sz="1900" noProof="1">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a:t>
            </a:r>
            <a:r>
              <a:rPr lang="en" sz="1900" noProof="1">
                <a:solidFill>
                  <a:srgbClr val="0066FF"/>
                </a:solidFill>
                <a:effectLst/>
                <a:latin typeface="Consolas" panose="020B0609020204030204" pitchFamily="49" charset="0"/>
                <a:cs typeface="Consolas" panose="020B0609020204030204" pitchFamily="49" charset="0"/>
              </a:rPr>
              <a:t># </a:t>
            </a:r>
            <a:r>
              <a:rPr lang="ru-RU" sz="1900" noProof="1">
                <a:solidFill>
                  <a:srgbClr val="0066FF"/>
                </a:solidFill>
                <a:effectLst/>
                <a:latin typeface="Consolas" panose="020B0609020204030204" pitchFamily="49" charset="0"/>
                <a:cs typeface="Consolas" panose="020B0609020204030204" pitchFamily="49" charset="0"/>
              </a:rPr>
              <a:t>Планирование выполнения корутины</a:t>
            </a:r>
            <a:br>
              <a:rPr lang="ru-RU" sz="1900" noProof="1">
                <a:solidFill>
                  <a:srgbClr val="0066FF"/>
                </a:solidFill>
                <a:effectLst/>
                <a:latin typeface="Consolas" panose="020B0609020204030204" pitchFamily="49" charset="0"/>
                <a:cs typeface="Consolas" panose="020B0609020204030204" pitchFamily="49" charset="0"/>
              </a:rPr>
            </a:br>
            <a:r>
              <a:rPr lang="ru-RU" sz="1900" noProof="1">
                <a:effectLst/>
                <a:latin typeface="Consolas" panose="020B0609020204030204" pitchFamily="49" charset="0"/>
                <a:cs typeface="Consolas" panose="020B0609020204030204" pitchFamily="49" charset="0"/>
              </a:rPr>
              <a:t>    </a:t>
            </a:r>
            <a:r>
              <a:rPr lang="en" sz="1900" noProof="1">
                <a:effectLst/>
                <a:latin typeface="Consolas" panose="020B0609020204030204" pitchFamily="49" charset="0"/>
                <a:cs typeface="Consolas" panose="020B0609020204030204" pitchFamily="49" charset="0"/>
              </a:rPr>
              <a:t>task </a:t>
            </a:r>
            <a:r>
              <a:rPr lang="en" sz="1900" b="1" noProof="1">
                <a:solidFill>
                  <a:srgbClr val="0000FF"/>
                </a:solidFill>
                <a:effectLst/>
                <a:latin typeface="Consolas" panose="020B0609020204030204" pitchFamily="49" charset="0"/>
                <a:cs typeface="Consolas" panose="020B0609020204030204" pitchFamily="49" charset="0"/>
              </a:rPr>
              <a:t>=</a:t>
            </a:r>
            <a:r>
              <a:rPr lang="en" sz="1900" noProof="1">
                <a:effectLst/>
                <a:latin typeface="Consolas" panose="020B0609020204030204" pitchFamily="49" charset="0"/>
                <a:cs typeface="Consolas" panose="020B0609020204030204" pitchFamily="49" charset="0"/>
              </a:rPr>
              <a:t> asyncio.create_task(my_coroutine())</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a:t>
            </a:r>
            <a:r>
              <a:rPr lang="en" sz="1900" b="1" noProof="1">
                <a:solidFill>
                  <a:srgbClr val="6D79DE"/>
                </a:solidFill>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a:t>
            </a:r>
            <a:r>
              <a:rPr lang="en" sz="1900" b="1" noProof="1">
                <a:solidFill>
                  <a:srgbClr val="0000FF"/>
                </a:solidFill>
                <a:effectLst/>
                <a:latin typeface="Consolas" panose="020B0609020204030204" pitchFamily="49" charset="0"/>
                <a:cs typeface="Consolas" panose="020B0609020204030204" pitchFamily="49" charset="0"/>
              </a:rPr>
              <a:t>await</a:t>
            </a:r>
            <a:r>
              <a:rPr lang="en" sz="1900" noProof="1">
                <a:effectLst/>
                <a:latin typeface="Consolas" panose="020B0609020204030204" pitchFamily="49" charset="0"/>
                <a:cs typeface="Consolas" panose="020B0609020204030204" pitchFamily="49" charset="0"/>
              </a:rPr>
              <a:t> task</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a:t>
            </a:r>
            <a:r>
              <a:rPr lang="en" sz="1900" b="1" noProof="1">
                <a:solidFill>
                  <a:srgbClr val="6D79DE"/>
                </a:solidFill>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br>
              <a:rPr lang="en" sz="1900" noProof="1">
                <a:effectLst/>
                <a:latin typeface="Consolas" panose="020B0609020204030204" pitchFamily="49" charset="0"/>
                <a:cs typeface="Consolas" panose="020B0609020204030204" pitchFamily="49" charset="0"/>
              </a:rPr>
            </a:br>
            <a:r>
              <a:rPr lang="en" sz="1900" noProof="1">
                <a:solidFill>
                  <a:srgbClr val="0066FF"/>
                </a:solidFill>
                <a:effectLst/>
                <a:latin typeface="Consolas" panose="020B0609020204030204" pitchFamily="49" charset="0"/>
                <a:cs typeface="Consolas" panose="020B0609020204030204" pitchFamily="49" charset="0"/>
              </a:rPr>
              <a:t># </a:t>
            </a:r>
            <a:r>
              <a:rPr lang="ru-RU" sz="1900" noProof="1">
                <a:solidFill>
                  <a:srgbClr val="0066FF"/>
                </a:solidFill>
                <a:effectLst/>
                <a:latin typeface="Consolas" panose="020B0609020204030204" pitchFamily="49" charset="0"/>
                <a:cs typeface="Consolas" panose="020B0609020204030204" pitchFamily="49" charset="0"/>
              </a:rPr>
              <a:t>Запускаем корутину</a:t>
            </a:r>
            <a:br>
              <a:rPr lang="ru-RU" sz="1900" noProof="1">
                <a:solidFill>
                  <a:srgbClr val="0066FF"/>
                </a:solidFill>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asyncio.run(main())</a:t>
            </a:r>
          </a:p>
        </p:txBody>
      </p:sp>
    </p:spTree>
    <p:extLst>
      <p:ext uri="{BB962C8B-B14F-4D97-AF65-F5344CB8AC3E}">
        <p14:creationId xmlns:p14="http://schemas.microsoft.com/office/powerpoint/2010/main" val="61544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p:txBody>
          <a:bodyPr>
            <a:normAutofit/>
          </a:bodyPr>
          <a:lstStyle/>
          <a:p>
            <a:r>
              <a:rPr lang="ru-RU" dirty="0"/>
              <a:t>Способы запуска корутин: </a:t>
            </a:r>
            <a:r>
              <a:rPr lang="en" i="0" dirty="0">
                <a:solidFill>
                  <a:srgbClr val="000000"/>
                </a:solidFill>
                <a:effectLst/>
                <a:latin typeface="Consolas" panose="020B0609020204030204" pitchFamily="49" charset="0"/>
                <a:cs typeface="Consolas" panose="020B0609020204030204" pitchFamily="49" charset="0"/>
              </a:rPr>
              <a:t>asyncio.run()</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838200" y="1653988"/>
            <a:ext cx="4325471" cy="4975411"/>
          </a:xfrm>
        </p:spPr>
        <p:txBody>
          <a:bodyPr>
            <a:noAutofit/>
          </a:bodyPr>
          <a:lstStyle/>
          <a:p>
            <a:pPr marL="0" indent="0">
              <a:lnSpc>
                <a:spcPct val="100000"/>
              </a:lnSpc>
              <a:buNone/>
            </a:pPr>
            <a:r>
              <a:rPr lang="ru-RU" sz="2400" dirty="0"/>
              <a:t>Это основной способ запуска </a:t>
            </a:r>
            <a:r>
              <a:rPr lang="ru-RU" sz="2400" b="1" dirty="0"/>
              <a:t>основной корутины</a:t>
            </a:r>
            <a:r>
              <a:rPr lang="ru-RU" sz="2400" dirty="0"/>
              <a:t>, который также управляет жизненным циклом цикла событий.</a:t>
            </a:r>
          </a:p>
          <a:p>
            <a:pPr marL="0" indent="0">
              <a:lnSpc>
                <a:spcPct val="100000"/>
              </a:lnSpc>
              <a:buNone/>
            </a:pPr>
            <a:r>
              <a:rPr lang="ru-RU" sz="2400" dirty="0"/>
              <a:t>Это должно использоваться как </a:t>
            </a:r>
            <a:r>
              <a:rPr lang="ru-RU" sz="2400" b="1" dirty="0"/>
              <a:t>главная точка входа</a:t>
            </a:r>
            <a:r>
              <a:rPr lang="ru-RU" sz="2400" dirty="0"/>
              <a:t> в асинхронную программу.</a:t>
            </a:r>
          </a:p>
        </p:txBody>
      </p:sp>
      <p:sp>
        <p:nvSpPr>
          <p:cNvPr id="4" name="TextBox 3">
            <a:extLst>
              <a:ext uri="{FF2B5EF4-FFF2-40B4-BE49-F238E27FC236}">
                <a16:creationId xmlns:a16="http://schemas.microsoft.com/office/drawing/2014/main" id="{7C7EF08E-9F3D-B3F1-67BF-00BFD2681863}"/>
              </a:ext>
            </a:extLst>
          </p:cNvPr>
          <p:cNvSpPr txBox="1"/>
          <p:nvPr/>
        </p:nvSpPr>
        <p:spPr>
          <a:xfrm>
            <a:off x="5983941" y="1653988"/>
            <a:ext cx="5567083" cy="2554545"/>
          </a:xfrm>
          <a:prstGeom prst="rect">
            <a:avLst/>
          </a:prstGeom>
          <a:solidFill>
            <a:schemeClr val="accent3">
              <a:lumMod val="20000"/>
              <a:lumOff val="80000"/>
            </a:schemeClr>
          </a:solidFill>
        </p:spPr>
        <p:txBody>
          <a:bodyPr wrap="square" rtlCol="0">
            <a:spAutoFit/>
          </a:bodyPr>
          <a:lstStyle/>
          <a:p>
            <a:r>
              <a:rPr lang="en" sz="2000" b="1" dirty="0">
                <a:solidFill>
                  <a:srgbClr val="0C450D"/>
                </a:solidFill>
                <a:effectLst/>
                <a:latin typeface="Consolas" panose="020B0609020204030204" pitchFamily="49" charset="0"/>
                <a:cs typeface="Consolas" panose="020B0609020204030204" pitchFamily="49" charset="0"/>
              </a:rPr>
              <a:t>import</a:t>
            </a:r>
            <a:r>
              <a:rPr lang="en" sz="2000" dirty="0">
                <a:solidFill>
                  <a:srgbClr val="000000"/>
                </a:solidFill>
                <a:effectLst/>
                <a:latin typeface="Consolas" panose="020B0609020204030204" pitchFamily="49" charset="0"/>
                <a:cs typeface="Consolas" panose="020B0609020204030204" pitchFamily="49" charset="0"/>
              </a:rPr>
              <a:t> asyncio</a:t>
            </a:r>
            <a:br>
              <a:rPr lang="en" sz="2000" dirty="0">
                <a:solidFill>
                  <a:srgbClr val="000000"/>
                </a:solidFill>
                <a:effectLst/>
                <a:latin typeface="Consolas" panose="020B0609020204030204" pitchFamily="49" charset="0"/>
                <a:cs typeface="Consolas" panose="020B0609020204030204" pitchFamily="49" charset="0"/>
              </a:rPr>
            </a:br>
            <a:br>
              <a:rPr lang="en" sz="2000" dirty="0">
                <a:solidFill>
                  <a:srgbClr val="000000"/>
                </a:solidFill>
                <a:effectLst/>
                <a:latin typeface="Consolas" panose="020B0609020204030204" pitchFamily="49" charset="0"/>
                <a:cs typeface="Consolas" panose="020B0609020204030204" pitchFamily="49" charset="0"/>
              </a:rPr>
            </a:br>
            <a:r>
              <a:rPr lang="en" sz="2000" b="1" dirty="0">
                <a:solidFill>
                  <a:srgbClr val="0000FF"/>
                </a:solidFill>
                <a:effectLst/>
                <a:latin typeface="Consolas" panose="020B0609020204030204" pitchFamily="49" charset="0"/>
                <a:cs typeface="Consolas" panose="020B0609020204030204" pitchFamily="49" charset="0"/>
              </a:rPr>
              <a:t>async</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def</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A2"/>
                </a:solidFill>
                <a:effectLst/>
                <a:latin typeface="Consolas" panose="020B0609020204030204" pitchFamily="49" charset="0"/>
                <a:cs typeface="Consolas" panose="020B0609020204030204" pitchFamily="49" charset="0"/>
              </a:rPr>
              <a:t>main</a:t>
            </a:r>
            <a:r>
              <a:rPr lang="en" sz="2000" dirty="0">
                <a:solidFill>
                  <a:srgbClr val="000000"/>
                </a:solidFill>
                <a:effectLst/>
                <a:latin typeface="Consolas" panose="020B0609020204030204" pitchFamily="49" charset="0"/>
                <a:cs typeface="Consolas" panose="020B0609020204030204" pitchFamily="49" charset="0"/>
              </a:rPr>
              <a: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0066FF"/>
                </a:solidFill>
                <a:effectLst/>
                <a:latin typeface="Consolas" panose="020B0609020204030204" pitchFamily="49" charset="0"/>
                <a:cs typeface="Consolas" panose="020B0609020204030204" pitchFamily="49" charset="0"/>
              </a:rPr>
              <a:t># </a:t>
            </a:r>
            <a:r>
              <a:rPr lang="ru-RU" sz="2000" dirty="0">
                <a:solidFill>
                  <a:srgbClr val="0066FF"/>
                </a:solidFill>
                <a:effectLst/>
                <a:latin typeface="Consolas" panose="020B0609020204030204" pitchFamily="49" charset="0"/>
                <a:cs typeface="Consolas" panose="020B0609020204030204" pitchFamily="49" charset="0"/>
              </a:rPr>
              <a:t>Выполнение вашей корутины</a:t>
            </a:r>
            <a:br>
              <a:rPr lang="ru-RU" sz="2000" dirty="0">
                <a:solidFill>
                  <a:srgbClr val="0066FF"/>
                </a:solidFill>
                <a:effectLst/>
                <a:latin typeface="Consolas" panose="020B0609020204030204" pitchFamily="49" charset="0"/>
                <a:cs typeface="Consolas" panose="020B0609020204030204" pitchFamily="49" charset="0"/>
              </a:rPr>
            </a:br>
            <a:r>
              <a:rPr lang="ru-RU" sz="2000" dirty="0">
                <a:solidFill>
                  <a:srgbClr val="000000"/>
                </a:solidFill>
                <a:effectLst/>
                <a:latin typeface="Consolas" panose="020B0609020204030204" pitchFamily="49" charset="0"/>
                <a:cs typeface="Consolas" panose="020B0609020204030204" pitchFamily="49" charset="0"/>
              </a:rPr>
              <a:t>    </a:t>
            </a:r>
            <a:r>
              <a:rPr lang="ru-RU" sz="2000" b="1" dirty="0">
                <a:solidFill>
                  <a:srgbClr val="6D79DE"/>
                </a:solidFill>
                <a:effectLst/>
                <a:latin typeface="Consolas" panose="020B0609020204030204" pitchFamily="49" charset="0"/>
                <a:cs typeface="Consolas" panose="020B0609020204030204" pitchFamily="49" charset="0"/>
              </a:rPr>
              <a:t>...</a:t>
            </a:r>
            <a:br>
              <a:rPr lang="ru-RU" sz="2000" dirty="0">
                <a:solidFill>
                  <a:srgbClr val="000000"/>
                </a:solidFill>
                <a:effectLst/>
                <a:latin typeface="Consolas" panose="020B0609020204030204" pitchFamily="49" charset="0"/>
                <a:cs typeface="Consolas" panose="020B0609020204030204" pitchFamily="49" charset="0"/>
              </a:rPr>
            </a:br>
            <a:br>
              <a:rPr lang="ru-RU" sz="2000" dirty="0">
                <a:solidFill>
                  <a:srgbClr val="000000"/>
                </a:solidFill>
                <a:effectLst/>
                <a:latin typeface="Consolas" panose="020B0609020204030204" pitchFamily="49" charset="0"/>
                <a:cs typeface="Consolas" panose="020B0609020204030204" pitchFamily="49" charset="0"/>
              </a:rPr>
            </a:br>
            <a:r>
              <a:rPr lang="ru-RU" sz="2000" dirty="0">
                <a:solidFill>
                  <a:srgbClr val="0066FF"/>
                </a:solidFill>
                <a:effectLst/>
                <a:latin typeface="Consolas" panose="020B0609020204030204" pitchFamily="49" charset="0"/>
                <a:cs typeface="Consolas" panose="020B0609020204030204" pitchFamily="49" charset="0"/>
              </a:rPr>
              <a:t># Запуск корутины</a:t>
            </a:r>
            <a:br>
              <a:rPr lang="ru-RU" sz="2000" dirty="0">
                <a:solidFill>
                  <a:srgbClr val="0066FF"/>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asyncio.run(main())</a:t>
            </a:r>
            <a:endParaRPr lang="en" sz="2000" dirty="0">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965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p:txBody>
          <a:bodyPr>
            <a:normAutofit fontScale="90000"/>
          </a:bodyPr>
          <a:lstStyle/>
          <a:p>
            <a:r>
              <a:rPr lang="ru-RU" dirty="0"/>
              <a:t>Способы запуска корутин: </a:t>
            </a:r>
            <a:r>
              <a:rPr lang="en" sz="4000" dirty="0">
                <a:latin typeface="Consolas" panose="020B0609020204030204" pitchFamily="49" charset="0"/>
                <a:cs typeface="Consolas" panose="020B0609020204030204" pitchFamily="49" charset="0"/>
              </a:rPr>
              <a:t>run_until_complete</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838200" y="1292088"/>
            <a:ext cx="6113929" cy="4975411"/>
          </a:xfrm>
        </p:spPr>
        <p:txBody>
          <a:bodyPr>
            <a:noAutofit/>
          </a:bodyPr>
          <a:lstStyle/>
          <a:p>
            <a:pPr marL="0" indent="0" algn="l">
              <a:lnSpc>
                <a:spcPct val="100000"/>
              </a:lnSpc>
              <a:buNone/>
            </a:pPr>
            <a:r>
              <a:rPr lang="en" sz="2000" dirty="0">
                <a:latin typeface="Consolas" panose="020B0609020204030204" pitchFamily="49" charset="0"/>
                <a:cs typeface="Consolas" panose="020B0609020204030204" pitchFamily="49" charset="0"/>
              </a:rPr>
              <a:t>loop.run_until_complete()</a:t>
            </a:r>
          </a:p>
          <a:p>
            <a:pPr marL="0" indent="0" algn="l">
              <a:lnSpc>
                <a:spcPct val="100000"/>
              </a:lnSpc>
              <a:buNone/>
            </a:pPr>
            <a:r>
              <a:rPr lang="ru-RU" sz="2000" dirty="0"/>
              <a:t>Вы можете использовать этот способ, если хотите явно управлять циклом событий. Однако с версии </a:t>
            </a:r>
            <a:r>
              <a:rPr lang="en" sz="2000" dirty="0"/>
              <a:t>Python 3.7 </a:t>
            </a:r>
            <a:r>
              <a:rPr lang="ru-RU" sz="2000" dirty="0"/>
              <a:t>и выше рекомендуется использовать </a:t>
            </a:r>
            <a:r>
              <a:rPr lang="en" sz="2000" dirty="0">
                <a:latin typeface="Consolas" panose="020B0609020204030204" pitchFamily="49" charset="0"/>
                <a:cs typeface="Consolas" panose="020B0609020204030204" pitchFamily="49" charset="0"/>
              </a:rPr>
              <a:t>asyncio.run()</a:t>
            </a:r>
            <a:r>
              <a:rPr lang="en" sz="2000" dirty="0"/>
              <a:t>.</a:t>
            </a:r>
            <a:endParaRPr lang="ru-RU" sz="2000" dirty="0"/>
          </a:p>
          <a:p>
            <a:pPr marL="0" indent="0" algn="l">
              <a:lnSpc>
                <a:spcPct val="100000"/>
              </a:lnSpc>
              <a:buNone/>
            </a:pPr>
            <a:r>
              <a:rPr lang="en" sz="2000" dirty="0">
                <a:latin typeface="Consolas" panose="020B0609020204030204" pitchFamily="49" charset="0"/>
                <a:cs typeface="Consolas" panose="020B0609020204030204" pitchFamily="49" charset="0"/>
              </a:rPr>
              <a:t>loop.run_until_complete()</a:t>
            </a:r>
            <a:r>
              <a:rPr lang="en" sz="2000" dirty="0"/>
              <a:t> — </a:t>
            </a:r>
            <a:r>
              <a:rPr lang="ru-RU" sz="2000" dirty="0"/>
              <a:t>это низкоуровневая функция, которая используется в том случае, когда вы хотите явно работать с циклом событий. Эта функция принимает одну </a:t>
            </a:r>
            <a:r>
              <a:rPr lang="en" sz="2000" dirty="0">
                <a:latin typeface="Consolas" panose="020B0609020204030204" pitchFamily="49" charset="0"/>
                <a:cs typeface="Consolas" panose="020B0609020204030204" pitchFamily="49" charset="0"/>
              </a:rPr>
              <a:t>Future</a:t>
            </a:r>
            <a:r>
              <a:rPr lang="en" sz="2000" dirty="0"/>
              <a:t> </a:t>
            </a:r>
            <a:r>
              <a:rPr lang="ru-RU" sz="2000" dirty="0"/>
              <a:t>или корутину и запускает цикл событий до тех пор, пока переданная задача не будет завершена. Это полезно, если вам нужно более тонко управлять циклом событий, но с появлением </a:t>
            </a:r>
            <a:r>
              <a:rPr lang="en" sz="2000" dirty="0">
                <a:latin typeface="Consolas" panose="020B0609020204030204" pitchFamily="49" charset="0"/>
                <a:cs typeface="Consolas" panose="020B0609020204030204" pitchFamily="49" charset="0"/>
              </a:rPr>
              <a:t>asyncio.run()</a:t>
            </a:r>
            <a:r>
              <a:rPr lang="en" sz="2000" dirty="0"/>
              <a:t> </a:t>
            </a:r>
            <a:r>
              <a:rPr lang="ru-RU" sz="2000" dirty="0"/>
              <a:t>в </a:t>
            </a:r>
            <a:r>
              <a:rPr lang="en" sz="2000" dirty="0"/>
              <a:t>Python 3.7 </a:t>
            </a:r>
            <a:r>
              <a:rPr lang="ru-RU" sz="2000" dirty="0"/>
              <a:t>её использование стало менее распространенным для запуска основной точки входа в программу.</a:t>
            </a:r>
            <a:endParaRPr lang="en" sz="2000" dirty="0"/>
          </a:p>
        </p:txBody>
      </p:sp>
      <p:sp>
        <p:nvSpPr>
          <p:cNvPr id="4" name="TextBox 3">
            <a:extLst>
              <a:ext uri="{FF2B5EF4-FFF2-40B4-BE49-F238E27FC236}">
                <a16:creationId xmlns:a16="http://schemas.microsoft.com/office/drawing/2014/main" id="{7C7EF08E-9F3D-B3F1-67BF-00BFD2681863}"/>
              </a:ext>
            </a:extLst>
          </p:cNvPr>
          <p:cNvSpPr txBox="1"/>
          <p:nvPr/>
        </p:nvSpPr>
        <p:spPr>
          <a:xfrm>
            <a:off x="7221072" y="1532965"/>
            <a:ext cx="4666126" cy="2139047"/>
          </a:xfrm>
          <a:prstGeom prst="rect">
            <a:avLst/>
          </a:prstGeom>
          <a:solidFill>
            <a:schemeClr val="accent3">
              <a:lumMod val="20000"/>
              <a:lumOff val="80000"/>
            </a:schemeClr>
          </a:solidFill>
        </p:spPr>
        <p:txBody>
          <a:bodyPr wrap="square" rtlCol="0">
            <a:spAutoFit/>
          </a:bodyPr>
          <a:lstStyle/>
          <a:p>
            <a:r>
              <a:rPr lang="en" sz="1900" noProof="1">
                <a:effectLst/>
                <a:latin typeface="Consolas" panose="020B0609020204030204" pitchFamily="49" charset="0"/>
                <a:cs typeface="Consolas" panose="020B0609020204030204" pitchFamily="49" charset="0"/>
              </a:rPr>
              <a:t>loop </a:t>
            </a:r>
            <a:r>
              <a:rPr lang="en" sz="1900" b="1" noProof="1">
                <a:solidFill>
                  <a:srgbClr val="0000FF"/>
                </a:solidFill>
                <a:effectLst/>
                <a:latin typeface="Consolas" panose="020B0609020204030204" pitchFamily="49" charset="0"/>
                <a:cs typeface="Consolas" panose="020B0609020204030204" pitchFamily="49" charset="0"/>
              </a:rPr>
              <a:t>=</a:t>
            </a:r>
            <a:r>
              <a:rPr lang="en" sz="1900" noProof="1">
                <a:effectLst/>
                <a:latin typeface="Consolas" panose="020B0609020204030204" pitchFamily="49" charset="0"/>
                <a:cs typeface="Consolas" panose="020B0609020204030204" pitchFamily="49" charset="0"/>
              </a:rPr>
              <a:t> asyncio.get_event_loop()</a:t>
            </a:r>
            <a:br>
              <a:rPr lang="en" sz="1900" noProof="1">
                <a:effectLst/>
                <a:latin typeface="Consolas" panose="020B0609020204030204" pitchFamily="49" charset="0"/>
                <a:cs typeface="Consolas" panose="020B0609020204030204" pitchFamily="49" charset="0"/>
              </a:rPr>
            </a:br>
            <a:r>
              <a:rPr lang="en" sz="1900" b="1" noProof="1">
                <a:solidFill>
                  <a:srgbClr val="0000FF"/>
                </a:solidFill>
                <a:effectLst/>
                <a:latin typeface="Consolas" panose="020B0609020204030204" pitchFamily="49" charset="0"/>
                <a:cs typeface="Consolas" panose="020B0609020204030204" pitchFamily="49" charset="0"/>
              </a:rPr>
              <a:t>try</a:t>
            </a:r>
            <a:r>
              <a:rPr lang="en" sz="1900" noProof="1">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loop.run_until_complete(</a:t>
            </a:r>
            <a:br>
              <a:rPr lang="ru-RU" sz="1900" noProof="1">
                <a:effectLst/>
                <a:latin typeface="Consolas" panose="020B0609020204030204" pitchFamily="49" charset="0"/>
                <a:cs typeface="Consolas" panose="020B0609020204030204" pitchFamily="49" charset="0"/>
              </a:rPr>
            </a:br>
            <a:r>
              <a:rPr lang="ru-RU" sz="1900" noProof="1">
                <a:effectLst/>
                <a:latin typeface="Consolas" panose="020B0609020204030204" pitchFamily="49" charset="0"/>
                <a:cs typeface="Consolas" panose="020B0609020204030204" pitchFamily="49" charset="0"/>
              </a:rPr>
              <a:t>        </a:t>
            </a:r>
            <a:r>
              <a:rPr lang="en" sz="1900" noProof="1">
                <a:effectLst/>
                <a:latin typeface="Consolas" panose="020B0609020204030204" pitchFamily="49" charset="0"/>
                <a:cs typeface="Consolas" panose="020B0609020204030204" pitchFamily="49" charset="0"/>
              </a:rPr>
              <a:t>my_coroutine()</a:t>
            </a:r>
            <a:br>
              <a:rPr lang="ru-RU" sz="1900" noProof="1">
                <a:effectLst/>
                <a:latin typeface="Consolas" panose="020B0609020204030204" pitchFamily="49" charset="0"/>
                <a:cs typeface="Consolas" panose="020B0609020204030204" pitchFamily="49" charset="0"/>
              </a:rPr>
            </a:br>
            <a:r>
              <a:rPr lang="ru-RU" sz="1900" noProof="1">
                <a:effectLst/>
                <a:latin typeface="Consolas" panose="020B0609020204030204" pitchFamily="49" charset="0"/>
                <a:cs typeface="Consolas" panose="020B0609020204030204" pitchFamily="49" charset="0"/>
              </a:rPr>
              <a:t>    </a:t>
            </a:r>
            <a:r>
              <a:rPr lang="en" sz="1900" noProof="1">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b="1" noProof="1">
                <a:solidFill>
                  <a:srgbClr val="0000FF"/>
                </a:solidFill>
                <a:effectLst/>
                <a:latin typeface="Consolas" panose="020B0609020204030204" pitchFamily="49" charset="0"/>
                <a:cs typeface="Consolas" panose="020B0609020204030204" pitchFamily="49" charset="0"/>
              </a:rPr>
              <a:t>finally</a:t>
            </a:r>
            <a:r>
              <a:rPr lang="en" sz="1900" noProof="1">
                <a:effectLst/>
                <a:latin typeface="Consolas" panose="020B0609020204030204" pitchFamily="49" charset="0"/>
                <a:cs typeface="Consolas" panose="020B0609020204030204" pitchFamily="49" charset="0"/>
              </a:rPr>
              <a:t>:</a:t>
            </a:r>
            <a:br>
              <a:rPr lang="en" sz="1900" noProof="1">
                <a:effectLst/>
                <a:latin typeface="Consolas" panose="020B0609020204030204" pitchFamily="49" charset="0"/>
                <a:cs typeface="Consolas" panose="020B0609020204030204" pitchFamily="49" charset="0"/>
              </a:rPr>
            </a:br>
            <a:r>
              <a:rPr lang="en" sz="1900" noProof="1">
                <a:effectLst/>
                <a:latin typeface="Consolas" panose="020B0609020204030204" pitchFamily="49" charset="0"/>
                <a:cs typeface="Consolas" panose="020B0609020204030204" pitchFamily="49" charset="0"/>
              </a:rPr>
              <a:t>    loop.close()</a:t>
            </a:r>
          </a:p>
        </p:txBody>
      </p:sp>
    </p:spTree>
    <p:extLst>
      <p:ext uri="{BB962C8B-B14F-4D97-AF65-F5344CB8AC3E}">
        <p14:creationId xmlns:p14="http://schemas.microsoft.com/office/powerpoint/2010/main" val="898746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p:txBody>
          <a:bodyPr>
            <a:normAutofit/>
          </a:bodyPr>
          <a:lstStyle/>
          <a:p>
            <a:r>
              <a:rPr lang="ru-RU" dirty="0"/>
              <a:t>Способы запуска корутин: </a:t>
            </a:r>
            <a:r>
              <a:rPr lang="en" sz="4000" dirty="0">
                <a:latin typeface="Consolas" panose="020B0609020204030204" pitchFamily="49" charset="0"/>
                <a:cs typeface="Consolas" panose="020B0609020204030204" pitchFamily="49" charset="0"/>
              </a:rPr>
              <a:t>asyncio.gather</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838200" y="1586753"/>
            <a:ext cx="4621306" cy="4975411"/>
          </a:xfrm>
        </p:spPr>
        <p:txBody>
          <a:bodyPr>
            <a:noAutofit/>
          </a:bodyPr>
          <a:lstStyle/>
          <a:p>
            <a:pPr marL="0" indent="0" algn="l">
              <a:buNone/>
            </a:pPr>
            <a:r>
              <a:rPr lang="en" sz="2200" dirty="0">
                <a:latin typeface="Consolas" panose="020B0609020204030204" pitchFamily="49" charset="0"/>
                <a:cs typeface="Consolas" panose="020B0609020204030204" pitchFamily="49" charset="0"/>
              </a:rPr>
              <a:t>asyncio.gather()</a:t>
            </a:r>
          </a:p>
          <a:p>
            <a:pPr marL="0" indent="0" algn="l">
              <a:buNone/>
            </a:pPr>
            <a:r>
              <a:rPr lang="ru-RU" sz="2200" dirty="0"/>
              <a:t>Этот метод позволяет запустить несколько корутин одновременно и дождаться выполнения всех.</a:t>
            </a:r>
          </a:p>
          <a:p>
            <a:pPr marL="0" indent="0" algn="l">
              <a:lnSpc>
                <a:spcPct val="100000"/>
              </a:lnSpc>
              <a:buNone/>
            </a:pPr>
            <a:r>
              <a:rPr lang="en" sz="2000" dirty="0">
                <a:latin typeface="Consolas" panose="020B0609020204030204" pitchFamily="49" charset="0"/>
                <a:cs typeface="Consolas" panose="020B0609020204030204" pitchFamily="49" charset="0"/>
              </a:rPr>
              <a:t>asyncio.gather()</a:t>
            </a:r>
            <a:r>
              <a:rPr lang="en" sz="2000" dirty="0"/>
              <a:t> — </a:t>
            </a:r>
            <a:r>
              <a:rPr lang="ru-RU" sz="2000" dirty="0"/>
              <a:t>это высокоуровневая функция, которая используется для запуска нескольких корутин параллельно и ожидания их завершения. Вы можете передать множество корутин в </a:t>
            </a:r>
            <a:r>
              <a:rPr lang="en" sz="2000" dirty="0">
                <a:latin typeface="Consolas" panose="020B0609020204030204" pitchFamily="49" charset="0"/>
                <a:cs typeface="Consolas" panose="020B0609020204030204" pitchFamily="49" charset="0"/>
              </a:rPr>
              <a:t>gather()</a:t>
            </a:r>
            <a:r>
              <a:rPr lang="en" sz="2000" dirty="0"/>
              <a:t>, </a:t>
            </a:r>
            <a:r>
              <a:rPr lang="ru-RU" sz="2000" dirty="0"/>
              <a:t>и она </a:t>
            </a:r>
            <a:r>
              <a:rPr lang="ru-RU" sz="2000" b="1" dirty="0"/>
              <a:t>вернет список результатов этих корутин в том порядке, в котором они были переданы</a:t>
            </a:r>
            <a:r>
              <a:rPr lang="ru-RU" sz="2000" dirty="0"/>
              <a:t>. Это удобно, когда вам нужно </a:t>
            </a:r>
            <a:r>
              <a:rPr lang="ru-RU" sz="2000" b="1" dirty="0"/>
              <a:t>собрать результаты из нескольких асинхронных операций</a:t>
            </a:r>
            <a:r>
              <a:rPr lang="ru-RU" sz="2000" dirty="0"/>
              <a:t>.</a:t>
            </a:r>
          </a:p>
        </p:txBody>
      </p:sp>
      <p:sp>
        <p:nvSpPr>
          <p:cNvPr id="4" name="TextBox 3">
            <a:extLst>
              <a:ext uri="{FF2B5EF4-FFF2-40B4-BE49-F238E27FC236}">
                <a16:creationId xmlns:a16="http://schemas.microsoft.com/office/drawing/2014/main" id="{7C7EF08E-9F3D-B3F1-67BF-00BFD2681863}"/>
              </a:ext>
            </a:extLst>
          </p:cNvPr>
          <p:cNvSpPr txBox="1"/>
          <p:nvPr/>
        </p:nvSpPr>
        <p:spPr>
          <a:xfrm>
            <a:off x="5661212" y="1653988"/>
            <a:ext cx="6078069" cy="4708981"/>
          </a:xfrm>
          <a:prstGeom prst="rect">
            <a:avLst/>
          </a:prstGeom>
          <a:solidFill>
            <a:schemeClr val="accent3">
              <a:lumMod val="20000"/>
              <a:lumOff val="80000"/>
            </a:schemeClr>
          </a:solidFill>
        </p:spPr>
        <p:txBody>
          <a:bodyPr wrap="square" rtlCol="0">
            <a:spAutoFit/>
          </a:bodyPr>
          <a:lstStyle/>
          <a:p>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first_coroutine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second_coroutine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async</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main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dirty="0">
                <a:latin typeface="Consolas" panose="020B0609020204030204" pitchFamily="49" charset="0"/>
                <a:cs typeface="Consolas" panose="020B0609020204030204" pitchFamily="49" charset="0"/>
              </a:rPr>
              <a:t>result = </a:t>
            </a:r>
            <a:r>
              <a:rPr lang="ru-RU" sz="2000" dirty="0">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await</a:t>
            </a:r>
            <a:r>
              <a:rPr lang="en" sz="2000" noProof="1">
                <a:effectLst/>
                <a:latin typeface="Consolas" panose="020B0609020204030204" pitchFamily="49" charset="0"/>
                <a:cs typeface="Consolas" panose="020B0609020204030204" pitchFamily="49" charset="0"/>
              </a:rPr>
              <a:t> asyncio.gather(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first_coroutine(),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second_coroutine()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a:t>
            </a:r>
            <a:r>
              <a:rPr lang="ru-RU" sz="2000" noProof="1">
                <a:solidFill>
                  <a:srgbClr val="0066FF"/>
                </a:solidFill>
                <a:effectLst/>
                <a:latin typeface="Consolas" panose="020B0609020204030204" pitchFamily="49" charset="0"/>
                <a:cs typeface="Consolas" panose="020B0609020204030204" pitchFamily="49" charset="0"/>
              </a:rPr>
              <a:t>Запускаем корутину</a:t>
            </a:r>
            <a:br>
              <a:rPr lang="ru-RU"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asyncio.run(main())</a:t>
            </a:r>
          </a:p>
        </p:txBody>
      </p:sp>
    </p:spTree>
    <p:extLst>
      <p:ext uri="{BB962C8B-B14F-4D97-AF65-F5344CB8AC3E}">
        <p14:creationId xmlns:p14="http://schemas.microsoft.com/office/powerpoint/2010/main" val="212808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1F69-0DD2-921C-AC85-93BD6FCA154F}"/>
              </a:ext>
            </a:extLst>
          </p:cNvPr>
          <p:cNvSpPr>
            <a:spLocks noGrp="1"/>
          </p:cNvSpPr>
          <p:nvPr>
            <p:ph type="title"/>
          </p:nvPr>
        </p:nvSpPr>
        <p:spPr>
          <a:xfrm>
            <a:off x="838200" y="270997"/>
            <a:ext cx="10968318" cy="926962"/>
          </a:xfrm>
        </p:spPr>
        <p:txBody>
          <a:bodyPr>
            <a:normAutofit/>
          </a:bodyPr>
          <a:lstStyle/>
          <a:p>
            <a:r>
              <a:rPr lang="ru-RU" dirty="0"/>
              <a:t>Способы запуска корутин: </a:t>
            </a:r>
            <a:r>
              <a:rPr lang="en" sz="4000" dirty="0">
                <a:latin typeface="Consolas" panose="020B0609020204030204" pitchFamily="49" charset="0"/>
                <a:cs typeface="Consolas" panose="020B0609020204030204" pitchFamily="49" charset="0"/>
              </a:rPr>
              <a:t>asyncio.wait()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EE9891E7-1EF9-E3EE-38B6-A6E43FB35F68}"/>
              </a:ext>
            </a:extLst>
          </p:cNvPr>
          <p:cNvSpPr>
            <a:spLocks noGrp="1"/>
          </p:cNvSpPr>
          <p:nvPr>
            <p:ph idx="1"/>
          </p:nvPr>
        </p:nvSpPr>
        <p:spPr>
          <a:xfrm>
            <a:off x="640975" y="1329205"/>
            <a:ext cx="5338485" cy="4975411"/>
          </a:xfrm>
        </p:spPr>
        <p:txBody>
          <a:bodyPr>
            <a:noAutofit/>
          </a:bodyPr>
          <a:lstStyle/>
          <a:p>
            <a:pPr marL="0" indent="0" algn="l">
              <a:lnSpc>
                <a:spcPct val="100000"/>
              </a:lnSpc>
              <a:buNone/>
            </a:pPr>
            <a:r>
              <a:rPr lang="en" sz="2000" dirty="0">
                <a:latin typeface="Consolas" panose="020B0609020204030204" pitchFamily="49" charset="0"/>
                <a:cs typeface="Consolas" panose="020B0609020204030204" pitchFamily="49" charset="0"/>
              </a:rPr>
              <a:t>asyncio.wait()</a:t>
            </a:r>
          </a:p>
          <a:p>
            <a:pPr marL="0" indent="0" algn="l">
              <a:lnSpc>
                <a:spcPct val="100000"/>
              </a:lnSpc>
              <a:buNone/>
            </a:pPr>
            <a:r>
              <a:rPr lang="ru-RU" sz="2000" dirty="0"/>
              <a:t>Это еще один способ запустить несколько корутин и управлять ими, например, можно задать условие, при котором ожидание будет прервано.</a:t>
            </a:r>
          </a:p>
          <a:p>
            <a:pPr marL="0" indent="0" algn="l">
              <a:lnSpc>
                <a:spcPct val="100000"/>
              </a:lnSpc>
              <a:buNone/>
            </a:pPr>
            <a:r>
              <a:rPr lang="en" sz="2000" dirty="0">
                <a:latin typeface="Consolas" panose="020B0609020204030204" pitchFamily="49" charset="0"/>
                <a:cs typeface="Consolas" panose="020B0609020204030204" pitchFamily="49" charset="0"/>
              </a:rPr>
              <a:t>asyncio.wait()</a:t>
            </a:r>
            <a:r>
              <a:rPr lang="en" sz="2000" b="0" i="0" dirty="0">
                <a:solidFill>
                  <a:srgbClr val="000000"/>
                </a:solidFill>
                <a:effectLst/>
                <a:latin typeface="-apple-system"/>
              </a:rPr>
              <a:t> — </a:t>
            </a:r>
            <a:r>
              <a:rPr lang="ru-RU" sz="2000" b="0" i="0" dirty="0">
                <a:solidFill>
                  <a:srgbClr val="000000"/>
                </a:solidFill>
                <a:effectLst/>
                <a:latin typeface="-apple-system"/>
              </a:rPr>
              <a:t>это функция библиотеки </a:t>
            </a:r>
            <a:r>
              <a:rPr lang="en" sz="2000" dirty="0"/>
              <a:t>asyncio</a:t>
            </a:r>
            <a:r>
              <a:rPr lang="en" sz="2000" b="0" i="0" dirty="0">
                <a:solidFill>
                  <a:srgbClr val="000000"/>
                </a:solidFill>
                <a:effectLst/>
                <a:latin typeface="-apple-system"/>
              </a:rPr>
              <a:t>, </a:t>
            </a:r>
            <a:r>
              <a:rPr lang="ru-RU" sz="2000" b="0" i="0" dirty="0">
                <a:solidFill>
                  <a:srgbClr val="000000"/>
                </a:solidFill>
                <a:effectLst/>
                <a:latin typeface="-apple-system"/>
              </a:rPr>
              <a:t>которая позволяет ждать завершения объектов </a:t>
            </a:r>
            <a:r>
              <a:rPr lang="en" sz="2000" dirty="0"/>
              <a:t>Future</a:t>
            </a:r>
            <a:r>
              <a:rPr lang="en" sz="2000" b="0" i="0" dirty="0">
                <a:solidFill>
                  <a:srgbClr val="000000"/>
                </a:solidFill>
                <a:effectLst/>
                <a:latin typeface="-apple-system"/>
              </a:rPr>
              <a:t> </a:t>
            </a:r>
            <a:r>
              <a:rPr lang="ru-RU" sz="2000" b="0" i="0" dirty="0">
                <a:solidFill>
                  <a:srgbClr val="000000"/>
                </a:solidFill>
                <a:effectLst/>
                <a:latin typeface="-apple-system"/>
              </a:rPr>
              <a:t>или корутин и дает больше контроля над тем, как именно происходит ожидание. Она принимает перечисляемый объект (например, список) </a:t>
            </a:r>
            <a:r>
              <a:rPr lang="en" sz="2000" dirty="0">
                <a:latin typeface="Consolas" panose="020B0609020204030204" pitchFamily="49" charset="0"/>
                <a:cs typeface="Consolas" panose="020B0609020204030204" pitchFamily="49" charset="0"/>
              </a:rPr>
              <a:t>Future</a:t>
            </a:r>
            <a:r>
              <a:rPr lang="en" sz="2000" b="0" i="0" dirty="0">
                <a:solidFill>
                  <a:srgbClr val="000000"/>
                </a:solidFill>
                <a:effectLst/>
                <a:latin typeface="-apple-system"/>
              </a:rPr>
              <a:t> </a:t>
            </a:r>
            <a:r>
              <a:rPr lang="ru-RU" sz="2000" b="0" i="0" dirty="0">
                <a:solidFill>
                  <a:srgbClr val="000000"/>
                </a:solidFill>
                <a:effectLst/>
                <a:latin typeface="-apple-system"/>
              </a:rPr>
              <a:t>или корутин и возвращает два множества (</a:t>
            </a:r>
            <a:r>
              <a:rPr lang="en" sz="2000" b="0" i="0" dirty="0">
                <a:solidFill>
                  <a:srgbClr val="000000"/>
                </a:solidFill>
                <a:effectLst/>
                <a:latin typeface="-apple-system"/>
              </a:rPr>
              <a:t>set) — </a:t>
            </a:r>
            <a:r>
              <a:rPr lang="ru-RU" sz="2000" b="0" i="0" dirty="0">
                <a:solidFill>
                  <a:srgbClr val="000000"/>
                </a:solidFill>
                <a:effectLst/>
                <a:latin typeface="-apple-system"/>
              </a:rPr>
              <a:t>выполненные задачи (</a:t>
            </a:r>
            <a:r>
              <a:rPr lang="en" sz="2000" dirty="0"/>
              <a:t>done</a:t>
            </a:r>
            <a:r>
              <a:rPr lang="en" sz="2000" b="0" i="0" dirty="0">
                <a:solidFill>
                  <a:srgbClr val="000000"/>
                </a:solidFill>
                <a:effectLst/>
                <a:latin typeface="-apple-system"/>
              </a:rPr>
              <a:t>) </a:t>
            </a:r>
            <a:r>
              <a:rPr lang="ru-RU" sz="2000" b="0" i="0" dirty="0">
                <a:solidFill>
                  <a:srgbClr val="000000"/>
                </a:solidFill>
                <a:effectLst/>
                <a:latin typeface="-apple-system"/>
              </a:rPr>
              <a:t>и невыполненные задачи (</a:t>
            </a:r>
            <a:r>
              <a:rPr lang="en" sz="2000" dirty="0"/>
              <a:t>pending</a:t>
            </a:r>
            <a:r>
              <a:rPr lang="en" sz="2000" b="0" i="0" dirty="0">
                <a:solidFill>
                  <a:srgbClr val="000000"/>
                </a:solidFill>
                <a:effectLst/>
                <a:latin typeface="-apple-system"/>
              </a:rPr>
              <a:t>).</a:t>
            </a:r>
            <a:endParaRPr lang="ru-RU" sz="2000" dirty="0"/>
          </a:p>
        </p:txBody>
      </p:sp>
      <p:sp>
        <p:nvSpPr>
          <p:cNvPr id="4" name="TextBox 3">
            <a:extLst>
              <a:ext uri="{FF2B5EF4-FFF2-40B4-BE49-F238E27FC236}">
                <a16:creationId xmlns:a16="http://schemas.microsoft.com/office/drawing/2014/main" id="{7C7EF08E-9F3D-B3F1-67BF-00BFD2681863}"/>
              </a:ext>
            </a:extLst>
          </p:cNvPr>
          <p:cNvSpPr txBox="1"/>
          <p:nvPr/>
        </p:nvSpPr>
        <p:spPr>
          <a:xfrm>
            <a:off x="6212541" y="1411942"/>
            <a:ext cx="5768788" cy="3416320"/>
          </a:xfrm>
          <a:prstGeom prst="rect">
            <a:avLst/>
          </a:prstGeom>
          <a:solidFill>
            <a:schemeClr val="accent3">
              <a:lumMod val="20000"/>
              <a:lumOff val="80000"/>
            </a:schemeClr>
          </a:solidFill>
        </p:spPr>
        <p:txBody>
          <a:bodyPr wrap="square" rtlCol="0">
            <a:spAutoFit/>
          </a:bodyPr>
          <a:lstStyle/>
          <a:p>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my_coroutine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main</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done, pending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asyncio.wait(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US" noProof="1">
                <a:effectLst/>
                <a:latin typeface="Consolas" panose="020B0609020204030204" pitchFamily="49" charset="0"/>
                <a:cs typeface="Consolas" panose="020B0609020204030204" pitchFamily="49" charset="0"/>
              </a:rPr>
              <a:t>[</a:t>
            </a:r>
            <a:r>
              <a:rPr lang="ru-RU" noProof="1">
                <a:effectLst/>
                <a:latin typeface="Consolas" panose="020B0609020204030204" pitchFamily="49" charset="0"/>
                <a:cs typeface="Consolas" panose="020B0609020204030204" pitchFamily="49" charset="0"/>
              </a:rPr>
              <a:t> </a:t>
            </a:r>
            <a:r>
              <a:rPr lang="en" noProof="1">
                <a:effectLst/>
                <a:latin typeface="Consolas" panose="020B0609020204030204" pitchFamily="49" charset="0"/>
                <a:cs typeface="Consolas" panose="020B0609020204030204" pitchFamily="49" charset="0"/>
              </a:rPr>
              <a:t>my_coroutine()</a:t>
            </a:r>
            <a:r>
              <a:rPr lang="ru-RU" noProof="1">
                <a:effectLst/>
                <a:latin typeface="Consolas" panose="020B0609020204030204" pitchFamily="49" charset="0"/>
                <a:cs typeface="Consolas" panose="020B0609020204030204" pitchFamily="49" charset="0"/>
              </a:rPr>
              <a:t> </a:t>
            </a:r>
            <a:r>
              <a:rPr lang="en" noProof="1">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или </a:t>
            </a:r>
            <a:r>
              <a:rPr lang="en" noProof="1">
                <a:solidFill>
                  <a:srgbClr val="0066FF"/>
                </a:solidFill>
                <a:effectLst/>
                <a:latin typeface="Consolas" panose="020B0609020204030204" pitchFamily="49" charset="0"/>
                <a:cs typeface="Consolas" panose="020B0609020204030204" pitchFamily="49" charset="0"/>
              </a:rPr>
              <a:t>asyncio.ALL_COMPLETED</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return_when</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asyncio.</a:t>
            </a:r>
            <a:r>
              <a:rPr lang="en" b="1" noProof="1">
                <a:solidFill>
                  <a:srgbClr val="C5060B"/>
                </a:solidFill>
                <a:effectLst/>
                <a:latin typeface="Consolas" panose="020B0609020204030204" pitchFamily="49" charset="0"/>
                <a:cs typeface="Consolas" panose="020B0609020204030204" pitchFamily="49" charset="0"/>
              </a:rPr>
              <a:t>FIRST_COMPLETED</a:t>
            </a:r>
            <a:r>
              <a:rPr lang="en" noProof="1">
                <a:effectLst/>
                <a:latin typeface="Consolas" panose="020B0609020204030204" pitchFamily="49" charset="0"/>
                <a:cs typeface="Consolas" panose="020B0609020204030204" pitchFamily="49" charset="0"/>
              </a:rPr>
              <a:t> </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Запускаем корутину</a:t>
            </a:r>
            <a:br>
              <a:rPr lang="ru-RU"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asyncio.run(main())</a:t>
            </a:r>
          </a:p>
        </p:txBody>
      </p:sp>
      <p:sp>
        <p:nvSpPr>
          <p:cNvPr id="5" name="TextBox 4">
            <a:extLst>
              <a:ext uri="{FF2B5EF4-FFF2-40B4-BE49-F238E27FC236}">
                <a16:creationId xmlns:a16="http://schemas.microsoft.com/office/drawing/2014/main" id="{7FD81B10-6B9D-D2AB-6E6A-26212967BD16}"/>
              </a:ext>
            </a:extLst>
          </p:cNvPr>
          <p:cNvSpPr txBox="1"/>
          <p:nvPr/>
        </p:nvSpPr>
        <p:spPr>
          <a:xfrm>
            <a:off x="6212541" y="4975412"/>
            <a:ext cx="5768788" cy="1754326"/>
          </a:xfrm>
          <a:prstGeom prst="rect">
            <a:avLst/>
          </a:prstGeom>
          <a:noFill/>
        </p:spPr>
        <p:txBody>
          <a:bodyPr wrap="square" rtlCol="0">
            <a:spAutoFit/>
          </a:bodyPr>
          <a:lstStyle/>
          <a:p>
            <a:r>
              <a:rPr lang="en" b="1" i="0" dirty="0">
                <a:solidFill>
                  <a:srgbClr val="000000"/>
                </a:solidFill>
                <a:effectLst/>
                <a:latin typeface="-apple-system"/>
              </a:rPr>
              <a:t>timeout — </a:t>
            </a:r>
            <a:r>
              <a:rPr lang="ru-RU" b="0" i="0" dirty="0">
                <a:solidFill>
                  <a:srgbClr val="000000"/>
                </a:solidFill>
                <a:effectLst/>
                <a:latin typeface="-apple-system"/>
              </a:rPr>
              <a:t>Максимальное количество секунд ожидания. Если время вышло, функция завершается, возвращая те задачи, которые успели завершиться, и те, которые все еще ожидают выполнения</a:t>
            </a:r>
            <a:r>
              <a:rPr lang="en-US" b="0" i="0" dirty="0">
                <a:solidFill>
                  <a:srgbClr val="000000"/>
                </a:solidFill>
                <a:effectLst/>
                <a:latin typeface="-apple-system"/>
              </a:rPr>
              <a:t>.</a:t>
            </a:r>
          </a:p>
          <a:p>
            <a:pPr algn="l"/>
            <a:r>
              <a:rPr lang="en" b="1" i="0" noProof="1">
                <a:solidFill>
                  <a:srgbClr val="000000"/>
                </a:solidFill>
                <a:effectLst/>
                <a:latin typeface="-apple-system"/>
              </a:rPr>
              <a:t>return_when</a:t>
            </a:r>
            <a:r>
              <a:rPr lang="en-US" dirty="0">
                <a:solidFill>
                  <a:srgbClr val="000000"/>
                </a:solidFill>
                <a:latin typeface="-apple-system"/>
              </a:rPr>
              <a:t> —</a:t>
            </a:r>
            <a:r>
              <a:rPr lang="ru-RU" dirty="0">
                <a:solidFill>
                  <a:srgbClr val="000000"/>
                </a:solidFill>
                <a:latin typeface="-apple-system"/>
              </a:rPr>
              <a:t> </a:t>
            </a:r>
            <a:r>
              <a:rPr lang="en" b="0" i="0" dirty="0">
                <a:solidFill>
                  <a:srgbClr val="000000"/>
                </a:solidFill>
                <a:effectLst/>
                <a:latin typeface="-apple-system"/>
              </a:rPr>
              <a:t>FIRST_COMPLETED,</a:t>
            </a:r>
            <a:r>
              <a:rPr lang="ru-RU" b="0" i="0" dirty="0">
                <a:solidFill>
                  <a:srgbClr val="000000"/>
                </a:solidFill>
                <a:effectLst/>
                <a:latin typeface="-apple-system"/>
              </a:rPr>
              <a:t> </a:t>
            </a:r>
            <a:r>
              <a:rPr lang="en" b="0" i="0" dirty="0">
                <a:solidFill>
                  <a:srgbClr val="000000"/>
                </a:solidFill>
                <a:effectLst/>
                <a:latin typeface="-apple-system"/>
              </a:rPr>
              <a:t>FIRST_EXCEPTION</a:t>
            </a:r>
            <a:r>
              <a:rPr lang="ru-RU" dirty="0">
                <a:solidFill>
                  <a:srgbClr val="000000"/>
                </a:solidFill>
                <a:latin typeface="-apple-system"/>
              </a:rPr>
              <a:t>,</a:t>
            </a:r>
            <a:endParaRPr lang="en" b="0" i="0" dirty="0">
              <a:solidFill>
                <a:srgbClr val="000000"/>
              </a:solidFill>
              <a:effectLst/>
              <a:latin typeface="-apple-system"/>
            </a:endParaRPr>
          </a:p>
          <a:p>
            <a:pPr algn="l"/>
            <a:r>
              <a:rPr lang="en" b="0" i="0" dirty="0">
                <a:solidFill>
                  <a:srgbClr val="000000"/>
                </a:solidFill>
                <a:effectLst/>
                <a:latin typeface="-apple-system"/>
              </a:rPr>
              <a:t>ALL_COMPLETED</a:t>
            </a:r>
            <a:endParaRPr lang="ru-RU" dirty="0"/>
          </a:p>
        </p:txBody>
      </p:sp>
    </p:spTree>
    <p:extLst>
      <p:ext uri="{BB962C8B-B14F-4D97-AF65-F5344CB8AC3E}">
        <p14:creationId xmlns:p14="http://schemas.microsoft.com/office/powerpoint/2010/main" val="1111221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A09124-402D-C309-15F3-54A2B3ECC852}"/>
              </a:ext>
            </a:extLst>
          </p:cNvPr>
          <p:cNvSpPr>
            <a:spLocks noGrp="1"/>
          </p:cNvSpPr>
          <p:nvPr>
            <p:ph type="title"/>
          </p:nvPr>
        </p:nvSpPr>
        <p:spPr>
          <a:xfrm>
            <a:off x="676836" y="365126"/>
            <a:ext cx="5105399" cy="810029"/>
          </a:xfrm>
        </p:spPr>
        <p:txBody>
          <a:bodyPr/>
          <a:lstStyle/>
          <a:p>
            <a:r>
              <a:rPr lang="en-US" dirty="0"/>
              <a:t>async with</a:t>
            </a:r>
            <a:endParaRPr lang="ru-RU" dirty="0"/>
          </a:p>
        </p:txBody>
      </p:sp>
      <p:sp>
        <p:nvSpPr>
          <p:cNvPr id="3" name="Объект 2">
            <a:extLst>
              <a:ext uri="{FF2B5EF4-FFF2-40B4-BE49-F238E27FC236}">
                <a16:creationId xmlns:a16="http://schemas.microsoft.com/office/drawing/2014/main" id="{AD54B2AD-8700-407C-3581-31899793DB1A}"/>
              </a:ext>
            </a:extLst>
          </p:cNvPr>
          <p:cNvSpPr>
            <a:spLocks noGrp="1"/>
          </p:cNvSpPr>
          <p:nvPr>
            <p:ph idx="1"/>
          </p:nvPr>
        </p:nvSpPr>
        <p:spPr>
          <a:xfrm>
            <a:off x="676836" y="1175155"/>
            <a:ext cx="4885765" cy="5561821"/>
          </a:xfrm>
        </p:spPr>
        <p:txBody>
          <a:bodyPr>
            <a:noAutofit/>
          </a:bodyPr>
          <a:lstStyle/>
          <a:p>
            <a:pPr marL="0" indent="0" algn="l">
              <a:lnSpc>
                <a:spcPct val="100000"/>
              </a:lnSpc>
              <a:buNone/>
            </a:pPr>
            <a:r>
              <a:rPr lang="ru-RU" sz="2000" dirty="0"/>
              <a:t>Конструкция </a:t>
            </a:r>
            <a:r>
              <a:rPr lang="en" sz="2000" dirty="0"/>
              <a:t>async with </a:t>
            </a:r>
            <a:r>
              <a:rPr lang="ru-RU" sz="2000" dirty="0"/>
              <a:t>в </a:t>
            </a:r>
            <a:r>
              <a:rPr lang="en" sz="2000" dirty="0"/>
              <a:t>Python </a:t>
            </a:r>
            <a:r>
              <a:rPr lang="ru-RU" sz="2000" dirty="0"/>
              <a:t>используется для управления асинхронными контекстными менеджерами. Она является асинхронным аналогом обычного синхронного </a:t>
            </a:r>
            <a:r>
              <a:rPr lang="en" sz="2000" dirty="0"/>
              <a:t>with </a:t>
            </a:r>
            <a:r>
              <a:rPr lang="ru-RU" sz="2000" dirty="0"/>
              <a:t>и предназначена для обеспечения корректного управления ресурсами в асинхронном коде. Контекстные менеджеры часто используются для гарантии того, что ресурсы будут освобождены, например, файлы будут закрыты, или соединения с базами данных будут разорваны, независимо от того, возникло ли исключение внутри блока </a:t>
            </a:r>
            <a:r>
              <a:rPr lang="en" sz="2000" dirty="0"/>
              <a:t>with.</a:t>
            </a:r>
          </a:p>
          <a:p>
            <a:pPr marL="0" indent="0" algn="l">
              <a:lnSpc>
                <a:spcPct val="100000"/>
              </a:lnSpc>
              <a:buNone/>
            </a:pPr>
            <a:r>
              <a:rPr lang="ru-RU" sz="2000" dirty="0"/>
              <a:t>Асинхронные контекстные менеджеры реализуют методы </a:t>
            </a:r>
            <a:r>
              <a:rPr lang="ru-RU" sz="2000" noProof="1"/>
              <a:t>__</a:t>
            </a:r>
            <a:r>
              <a:rPr lang="en" sz="2000" noProof="1"/>
              <a:t>aenter__ </a:t>
            </a:r>
            <a:r>
              <a:rPr lang="ru-RU" sz="2000" noProof="1"/>
              <a:t>и __</a:t>
            </a:r>
            <a:r>
              <a:rPr lang="en" sz="2000" noProof="1"/>
              <a:t>aexit__</a:t>
            </a:r>
            <a:r>
              <a:rPr lang="en" sz="2000" dirty="0"/>
              <a:t>.</a:t>
            </a:r>
            <a:endParaRPr lang="ru-RU" sz="2000" dirty="0"/>
          </a:p>
        </p:txBody>
      </p:sp>
      <p:sp>
        <p:nvSpPr>
          <p:cNvPr id="4" name="TextBox 3">
            <a:extLst>
              <a:ext uri="{FF2B5EF4-FFF2-40B4-BE49-F238E27FC236}">
                <a16:creationId xmlns:a16="http://schemas.microsoft.com/office/drawing/2014/main" id="{CF3706FA-E378-D90D-3BB8-F8B0507F9BB8}"/>
              </a:ext>
            </a:extLst>
          </p:cNvPr>
          <p:cNvSpPr txBox="1"/>
          <p:nvPr/>
        </p:nvSpPr>
        <p:spPr>
          <a:xfrm>
            <a:off x="5701553" y="432361"/>
            <a:ext cx="6409765" cy="5909310"/>
          </a:xfrm>
          <a:prstGeom prst="rect">
            <a:avLst/>
          </a:prstGeom>
          <a:solidFill>
            <a:schemeClr val="accent3">
              <a:lumMod val="20000"/>
              <a:lumOff val="80000"/>
            </a:schemeClr>
          </a:solidFill>
        </p:spPr>
        <p:txBody>
          <a:bodyPr wrap="square" rtlCol="0">
            <a:spAutoFit/>
          </a:bodyPr>
          <a:lstStyle/>
          <a:p>
            <a:r>
              <a:rPr lang="en" b="1" noProof="1">
                <a:solidFill>
                  <a:srgbClr val="0000FF"/>
                </a:solidFill>
                <a:effectLst/>
                <a:latin typeface="Consolas" panose="020B0609020204030204" pitchFamily="49" charset="0"/>
                <a:cs typeface="Consolas" panose="020B0609020204030204" pitchFamily="49" charset="0"/>
              </a:rPr>
              <a:t>class</a:t>
            </a:r>
            <a:r>
              <a:rPr lang="en" noProof="1">
                <a:solidFill>
                  <a:srgbClr val="000000"/>
                </a:solidFill>
                <a:effectLst/>
                <a:latin typeface="Consolas" panose="020B0609020204030204" pitchFamily="49" charset="0"/>
                <a:cs typeface="Consolas" panose="020B0609020204030204" pitchFamily="49" charset="0"/>
              </a:rPr>
              <a:t> AsyncContextManager:</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async</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__aenter__</a:t>
            </a:r>
            <a:r>
              <a:rPr lang="en" noProof="1">
                <a:solidFill>
                  <a:srgbClr val="000000"/>
                </a:solidFill>
                <a:effectLst/>
                <a:latin typeface="Consolas" panose="020B0609020204030204" pitchFamily="49" charset="0"/>
                <a:cs typeface="Consolas" panose="020B0609020204030204" pitchFamily="49" charset="0"/>
              </a:rPr>
              <a:t>(self):</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Подготовка контекста</a:t>
            </a:r>
            <a:br>
              <a:rPr lang="en-US" noProof="1">
                <a:solidFill>
                  <a:srgbClr val="0066FF"/>
                </a:solidFill>
                <a:effectLst/>
                <a:latin typeface="Consolas" panose="020B0609020204030204" pitchFamily="49" charset="0"/>
                <a:cs typeface="Consolas" panose="020B0609020204030204" pitchFamily="49" charset="0"/>
              </a:rPr>
            </a:br>
            <a:r>
              <a:rPr lang="en-US" noProof="1">
                <a:solidFill>
                  <a:srgbClr val="0066FF"/>
                </a:solidFill>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(например, асинхронное открытие соединения)</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solidFill>
                  <a:srgbClr val="000000"/>
                </a:solidFill>
                <a:effectLst/>
                <a:latin typeface="Consolas" panose="020B0609020204030204" pitchFamily="49" charset="0"/>
                <a:cs typeface="Consolas" panose="020B0609020204030204" pitchFamily="49" charset="0"/>
              </a:rPr>
              <a:t> some_async_setup()</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318495"/>
                </a:solidFill>
                <a:effectLst/>
                <a:latin typeface="Consolas" panose="020B0609020204030204" pitchFamily="49" charset="0"/>
                <a:cs typeface="Consolas" panose="020B0609020204030204" pitchFamily="49" charset="0"/>
              </a:rPr>
              <a:t>self</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Возвращаем объект, который будет использоваться внутри блока </a:t>
            </a:r>
            <a:r>
              <a:rPr lang="en" noProof="1">
                <a:solidFill>
                  <a:srgbClr val="0066FF"/>
                </a:solidFill>
                <a:effectLst/>
                <a:latin typeface="Consolas" panose="020B0609020204030204" pitchFamily="49" charset="0"/>
                <a:cs typeface="Consolas" panose="020B0609020204030204" pitchFamily="49" charset="0"/>
              </a:rPr>
              <a:t>async with</a:t>
            </a:r>
            <a:br>
              <a:rPr lang="en" noProof="1">
                <a:solidFill>
                  <a:srgbClr val="0066FF"/>
                </a:solidFill>
                <a:effectLst/>
                <a:latin typeface="Consolas" panose="020B0609020204030204" pitchFamily="49" charset="0"/>
                <a:cs typeface="Consolas" panose="020B0609020204030204" pitchFamily="49" charset="0"/>
              </a:rPr>
            </a:b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async</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__aexit__</a:t>
            </a:r>
            <a:r>
              <a:rPr lang="en" noProof="1">
                <a:solidFill>
                  <a:srgbClr val="000000"/>
                </a:solidFill>
                <a:effectLst/>
                <a:latin typeface="Consolas" panose="020B0609020204030204" pitchFamily="49" charset="0"/>
                <a:cs typeface="Consolas" panose="020B0609020204030204" pitchFamily="49" charset="0"/>
              </a:rPr>
              <a:t>(self, exc_type, exc, tb):</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Очистка контекста</a:t>
            </a:r>
            <a:br>
              <a:rPr lang="en-US" noProof="1">
                <a:solidFill>
                  <a:srgbClr val="0066FF"/>
                </a:solidFill>
                <a:effectLst/>
                <a:latin typeface="Consolas" panose="020B0609020204030204" pitchFamily="49" charset="0"/>
                <a:cs typeface="Consolas" panose="020B0609020204030204" pitchFamily="49" charset="0"/>
              </a:rPr>
            </a:br>
            <a:r>
              <a:rPr lang="en-US" noProof="1">
                <a:solidFill>
                  <a:srgbClr val="0066FF"/>
                </a:solidFill>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(например, асинхронное закрытие соединения)</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solidFill>
                  <a:srgbClr val="000000"/>
                </a:solidFill>
                <a:effectLst/>
                <a:latin typeface="Consolas" panose="020B0609020204030204" pitchFamily="49" charset="0"/>
                <a:cs typeface="Consolas" panose="020B0609020204030204" pitchFamily="49" charset="0"/>
              </a:rPr>
              <a:t> some_async_teardown()</a:t>
            </a:r>
            <a:br>
              <a:rPr lang="en" noProof="1">
                <a:solidFill>
                  <a:srgbClr val="000000"/>
                </a:solidFill>
                <a:effectLst/>
                <a:latin typeface="Consolas" panose="020B0609020204030204" pitchFamily="49" charset="0"/>
                <a:cs typeface="Consolas" panose="020B0609020204030204" pitchFamily="49" charset="0"/>
              </a:rPr>
            </a:b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Использование асинхр</a:t>
            </a:r>
            <a:r>
              <a:rPr lang="en-US" noProof="1">
                <a:solidFill>
                  <a:srgbClr val="0066FF"/>
                </a:solidFill>
                <a:effectLst/>
                <a:latin typeface="Consolas" panose="020B0609020204030204" pitchFamily="49" charset="0"/>
                <a:cs typeface="Consolas" panose="020B0609020204030204" pitchFamily="49" charset="0"/>
              </a:rPr>
              <a:t>.</a:t>
            </a:r>
            <a:r>
              <a:rPr lang="ru-RU" noProof="1">
                <a:solidFill>
                  <a:srgbClr val="0066FF"/>
                </a:solidFill>
                <a:effectLst/>
                <a:latin typeface="Consolas" panose="020B0609020204030204" pitchFamily="49" charset="0"/>
                <a:cs typeface="Consolas" panose="020B0609020204030204" pitchFamily="49" charset="0"/>
              </a:rPr>
              <a:t> контекстного менеджера</a:t>
            </a:r>
            <a:br>
              <a:rPr lang="ru-RU"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main</a:t>
            </a:r>
            <a:r>
              <a:rPr lang="en" noProof="1">
                <a:solidFill>
                  <a:srgbClr val="000000"/>
                </a:solidFill>
                <a:effectLst/>
                <a:latin typeface="Consolas" panose="020B0609020204030204" pitchFamily="49" charset="0"/>
                <a:cs typeface="Consolas" panose="020B0609020204030204" pitchFamily="49" charset="0"/>
              </a:rPr>
              <a:t>():</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async</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with</a:t>
            </a:r>
            <a:r>
              <a:rPr lang="en" noProof="1">
                <a:solidFill>
                  <a:srgbClr val="000000"/>
                </a:solidFill>
                <a:effectLst/>
                <a:latin typeface="Consolas" panose="020B0609020204030204" pitchFamily="49" charset="0"/>
                <a:cs typeface="Consolas" panose="020B0609020204030204" pitchFamily="49" charset="0"/>
              </a:rPr>
              <a:t> AsyncContextManager() </a:t>
            </a:r>
            <a:r>
              <a:rPr lang="en" b="1" noProof="1">
                <a:solidFill>
                  <a:srgbClr val="0C450D"/>
                </a:solidFill>
                <a:effectLst/>
                <a:latin typeface="Consolas" panose="020B0609020204030204" pitchFamily="49" charset="0"/>
                <a:cs typeface="Consolas" panose="020B0609020204030204" pitchFamily="49" charset="0"/>
              </a:rPr>
              <a:t>as</a:t>
            </a:r>
            <a:r>
              <a:rPr lang="en" noProof="1">
                <a:solidFill>
                  <a:srgbClr val="000000"/>
                </a:solidFill>
                <a:effectLst/>
                <a:latin typeface="Consolas" panose="020B0609020204030204" pitchFamily="49" charset="0"/>
                <a:cs typeface="Consolas" panose="020B0609020204030204" pitchFamily="49" charset="0"/>
              </a:rPr>
              <a:t> manager:</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Асинхронные операции с использ</a:t>
            </a:r>
            <a:r>
              <a:rPr lang="en-US" noProof="1">
                <a:solidFill>
                  <a:srgbClr val="0066FF"/>
                </a:solidFill>
                <a:effectLst/>
                <a:latin typeface="Consolas" panose="020B0609020204030204" pitchFamily="49" charset="0"/>
                <a:cs typeface="Consolas" panose="020B0609020204030204" pitchFamily="49" charset="0"/>
              </a:rPr>
              <a:t>-</a:t>
            </a:r>
            <a:r>
              <a:rPr lang="ru-RU" noProof="1">
                <a:solidFill>
                  <a:srgbClr val="0066FF"/>
                </a:solidFill>
                <a:effectLst/>
                <a:latin typeface="Consolas" panose="020B0609020204030204" pitchFamily="49" charset="0"/>
                <a:cs typeface="Consolas" panose="020B0609020204030204" pitchFamily="49" charset="0"/>
              </a:rPr>
              <a:t>м </a:t>
            </a:r>
            <a:r>
              <a:rPr lang="en" noProof="1">
                <a:solidFill>
                  <a:srgbClr val="0066FF"/>
                </a:solidFill>
                <a:effectLst/>
                <a:latin typeface="Consolas" panose="020B0609020204030204" pitchFamily="49" charset="0"/>
                <a:cs typeface="Consolas" panose="020B0609020204030204" pitchFamily="49" charset="0"/>
              </a:rPr>
              <a:t>manager</a:t>
            </a:r>
            <a:br>
              <a:rPr lang="en"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solidFill>
                  <a:srgbClr val="000000"/>
                </a:solidFill>
                <a:effectLst/>
                <a:latin typeface="Consolas" panose="020B0609020204030204" pitchFamily="49" charset="0"/>
                <a:cs typeface="Consolas" panose="020B0609020204030204" pitchFamily="49" charset="0"/>
              </a:rPr>
              <a:t> some_async_operation()</a:t>
            </a:r>
            <a:br>
              <a:rPr lang="en" noProof="1">
                <a:solidFill>
                  <a:srgbClr val="000000"/>
                </a:solidFill>
                <a:effectLst/>
                <a:latin typeface="Consolas" panose="020B0609020204030204" pitchFamily="49" charset="0"/>
                <a:cs typeface="Consolas" panose="020B0609020204030204" pitchFamily="49" charset="0"/>
              </a:rPr>
            </a:b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Запуск асинхронной функции </a:t>
            </a:r>
            <a:r>
              <a:rPr lang="en" noProof="1">
                <a:solidFill>
                  <a:srgbClr val="0066FF"/>
                </a:solidFill>
                <a:effectLst/>
                <a:latin typeface="Consolas" panose="020B0609020204030204" pitchFamily="49" charset="0"/>
                <a:cs typeface="Consolas" panose="020B0609020204030204" pitchFamily="49" charset="0"/>
              </a:rPr>
              <a:t>main</a:t>
            </a:r>
            <a:br>
              <a:rPr lang="en"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asyncio.run(main())</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1476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BD10A62-FCE2-0A40-6D26-F15026BFD1B7}"/>
              </a:ext>
            </a:extLst>
          </p:cNvPr>
          <p:cNvSpPr>
            <a:spLocks noGrp="1"/>
          </p:cNvSpPr>
          <p:nvPr>
            <p:ph type="title"/>
          </p:nvPr>
        </p:nvSpPr>
        <p:spPr/>
        <p:txBody>
          <a:bodyPr/>
          <a:lstStyle/>
          <a:p>
            <a:r>
              <a:rPr lang="ru-RU" dirty="0"/>
              <a:t>Примеры применения </a:t>
            </a:r>
            <a:r>
              <a:rPr lang="en-US" dirty="0"/>
              <a:t>asyncio</a:t>
            </a:r>
            <a:endParaRPr lang="ru-RU" dirty="0"/>
          </a:p>
        </p:txBody>
      </p:sp>
      <p:sp>
        <p:nvSpPr>
          <p:cNvPr id="5" name="Текст 4">
            <a:extLst>
              <a:ext uri="{FF2B5EF4-FFF2-40B4-BE49-F238E27FC236}">
                <a16:creationId xmlns:a16="http://schemas.microsoft.com/office/drawing/2014/main" id="{C93F89FA-E602-9658-4C43-FA085A636E0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17443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9A22B1-8D40-E998-ACDD-BBAFE507AB09}"/>
              </a:ext>
            </a:extLst>
          </p:cNvPr>
          <p:cNvSpPr>
            <a:spLocks noGrp="1"/>
          </p:cNvSpPr>
          <p:nvPr>
            <p:ph type="title"/>
          </p:nvPr>
        </p:nvSpPr>
        <p:spPr>
          <a:xfrm>
            <a:off x="515472" y="143467"/>
            <a:ext cx="6302187" cy="683745"/>
          </a:xfrm>
        </p:spPr>
        <p:txBody>
          <a:bodyPr>
            <a:normAutofit fontScale="90000"/>
          </a:bodyPr>
          <a:lstStyle/>
          <a:p>
            <a:r>
              <a:rPr lang="ru-RU" dirty="0"/>
              <a:t>пример</a:t>
            </a:r>
            <a:r>
              <a:rPr lang="en-US" dirty="0"/>
              <a:t>: </a:t>
            </a:r>
            <a:r>
              <a:rPr lang="en-US" noProof="1"/>
              <a:t>async_aiohttp.py</a:t>
            </a:r>
          </a:p>
        </p:txBody>
      </p:sp>
      <p:sp>
        <p:nvSpPr>
          <p:cNvPr id="3" name="Объект 2">
            <a:extLst>
              <a:ext uri="{FF2B5EF4-FFF2-40B4-BE49-F238E27FC236}">
                <a16:creationId xmlns:a16="http://schemas.microsoft.com/office/drawing/2014/main" id="{052EC6A3-B56D-4F7D-4B50-3909260A5D86}"/>
              </a:ext>
            </a:extLst>
          </p:cNvPr>
          <p:cNvSpPr>
            <a:spLocks noGrp="1"/>
          </p:cNvSpPr>
          <p:nvPr>
            <p:ph idx="1"/>
          </p:nvPr>
        </p:nvSpPr>
        <p:spPr>
          <a:xfrm>
            <a:off x="515472" y="961682"/>
            <a:ext cx="8736104" cy="5732898"/>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aiohttp</a:t>
            </a:r>
          </a:p>
          <a:p>
            <a:pPr marL="0" indent="0">
              <a:buNone/>
            </a:pPr>
            <a:r>
              <a:rPr lang="en" sz="1800" noProof="1">
                <a:effectLst/>
                <a:latin typeface="Consolas" panose="020B0609020204030204" pitchFamily="49" charset="0"/>
                <a:cs typeface="Consolas" panose="020B0609020204030204" pitchFamily="49" charset="0"/>
              </a:rPr>
              <a:t>urls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'http://yandex.ru/'</a:t>
            </a:r>
            <a:r>
              <a:rPr lang="en" sz="1800" noProof="1">
                <a:effectLst/>
                <a:latin typeface="Consolas" panose="020B0609020204030204" pitchFamily="49" charset="0"/>
                <a:cs typeface="Consolas" panose="020B0609020204030204" pitchFamily="49" charset="0"/>
              </a:rPr>
              <a:t>, ....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Асинхронная функция для получения текста из </a:t>
            </a:r>
            <a:r>
              <a:rPr lang="en" sz="1800" noProof="1">
                <a:solidFill>
                  <a:srgbClr val="0066FF"/>
                </a:solidFill>
                <a:effectLst/>
                <a:latin typeface="Consolas" panose="020B0609020204030204" pitchFamily="49" charset="0"/>
                <a:cs typeface="Consolas" panose="020B0609020204030204" pitchFamily="49" charset="0"/>
              </a:rPr>
              <a:t>URL</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fetch</a:t>
            </a:r>
            <a:r>
              <a:rPr lang="en" sz="1800" noProof="1">
                <a:effectLst/>
                <a:latin typeface="Consolas" panose="020B0609020204030204" pitchFamily="49" charset="0"/>
                <a:cs typeface="Consolas" panose="020B0609020204030204" pitchFamily="49" charset="0"/>
              </a:rPr>
              <a:t>(session, 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session.get(url, allow_redirects=False)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response: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(url,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response.status)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Асинхронная функция для запуска задач параллельной загрузки</a:t>
            </a:r>
            <a:br>
              <a:rPr lang="ru-RU"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fetch_all</a:t>
            </a:r>
            <a:r>
              <a:rPr lang="en" sz="1800" noProof="1">
                <a:effectLst/>
                <a:latin typeface="Consolas" panose="020B0609020204030204" pitchFamily="49" charset="0"/>
                <a:cs typeface="Consolas" panose="020B0609020204030204" pitchFamily="49" charset="0"/>
              </a:rPr>
              <a:t>(urls):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aiohttp.ClientSession()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session:</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tasks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url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urls: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Создаем асинхронную задачу для каждого </a:t>
            </a:r>
            <a:r>
              <a:rPr lang="en" sz="1800" noProof="1">
                <a:solidFill>
                  <a:srgbClr val="0066FF"/>
                </a:solidFill>
                <a:effectLst/>
                <a:latin typeface="Consolas" panose="020B0609020204030204" pitchFamily="49" charset="0"/>
                <a:cs typeface="Consolas" panose="020B0609020204030204" pitchFamily="49" charset="0"/>
              </a:rPr>
              <a:t>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tasks.append(fetch(session, 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параллельно исполняем</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asyncio.gather(</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tasks)</a:t>
            </a:r>
            <a:br>
              <a:rPr lang="ru-RU" sz="1800" noProof="1">
                <a:solidFill>
                  <a:srgbClr val="0066FF"/>
                </a:solidFill>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Запуск асинхронной загрузки</a:t>
            </a:r>
            <a:br>
              <a:rPr lang="ru-RU"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asyncio.run(fetch_all(urls))</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8C5A146-0717-2B6B-E852-9F5BD235955F}"/>
              </a:ext>
            </a:extLst>
          </p:cNvPr>
          <p:cNvSpPr txBox="1"/>
          <p:nvPr/>
        </p:nvSpPr>
        <p:spPr>
          <a:xfrm>
            <a:off x="8056363" y="4292127"/>
            <a:ext cx="4059437" cy="2308324"/>
          </a:xfrm>
          <a:prstGeom prst="rect">
            <a:avLst/>
          </a:prstGeom>
          <a:solidFill>
            <a:schemeClr val="tx1">
              <a:lumMod val="85000"/>
              <a:lumOff val="15000"/>
            </a:schemeClr>
          </a:solidFill>
        </p:spPr>
        <p:txBody>
          <a:bodyPr wrap="square" rtlCol="0">
            <a:spAutoFit/>
          </a:bodyPr>
          <a:lstStyle/>
          <a:p>
            <a:r>
              <a:rPr lang="en-US" noProof="1">
                <a:solidFill>
                  <a:srgbClr val="2FFF12"/>
                </a:solidFill>
                <a:effectLst/>
                <a:latin typeface="Andale Mono" panose="020B0509000000000004" pitchFamily="49" charset="0"/>
              </a:rPr>
              <a:t>$ </a:t>
            </a:r>
            <a:r>
              <a:rPr lang="en" noProof="1">
                <a:solidFill>
                  <a:srgbClr val="2FFF12"/>
                </a:solidFill>
                <a:effectLst/>
                <a:latin typeface="Andale Mono" panose="020B0509000000000004" pitchFamily="49" charset="0"/>
              </a:rPr>
              <a:t>./async_aiohttp.py</a:t>
            </a:r>
          </a:p>
          <a:p>
            <a:r>
              <a:rPr lang="en" noProof="1">
                <a:solidFill>
                  <a:srgbClr val="2FFF12"/>
                </a:solidFill>
                <a:effectLst/>
                <a:latin typeface="Andale Mono" panose="020B0509000000000004" pitchFamily="49" charset="0"/>
              </a:rPr>
              <a:t>http://ok.ru/ — 301</a:t>
            </a:r>
          </a:p>
          <a:p>
            <a:r>
              <a:rPr lang="en" noProof="1">
                <a:solidFill>
                  <a:srgbClr val="2FFF12"/>
                </a:solidFill>
                <a:effectLst/>
                <a:latin typeface="Andale Mono" panose="020B0509000000000004" pitchFamily="49" charset="0"/>
              </a:rPr>
              <a:t>http://mail.ru/ — 301</a:t>
            </a:r>
          </a:p>
          <a:p>
            <a:r>
              <a:rPr lang="en" noProof="1">
                <a:solidFill>
                  <a:srgbClr val="2FFF12"/>
                </a:solidFill>
                <a:effectLst/>
                <a:latin typeface="Andale Mono" panose="020B0509000000000004" pitchFamily="49" charset="0"/>
              </a:rPr>
              <a:t>http://vk.com/ — 301</a:t>
            </a:r>
          </a:p>
          <a:p>
            <a:r>
              <a:rPr lang="en" noProof="1">
                <a:solidFill>
                  <a:srgbClr val="2FFF12"/>
                </a:solidFill>
                <a:effectLst/>
                <a:latin typeface="Andale Mono" panose="020B0509000000000004" pitchFamily="49" charset="0"/>
              </a:rPr>
              <a:t>http://yandex.ru/ — 302</a:t>
            </a:r>
          </a:p>
          <a:p>
            <a:r>
              <a:rPr lang="en" noProof="1">
                <a:solidFill>
                  <a:srgbClr val="2FFF12"/>
                </a:solidFill>
                <a:effectLst/>
                <a:latin typeface="Andale Mono" panose="020B0509000000000004" pitchFamily="49" charset="0"/>
              </a:rPr>
              <a:t>http://www.google.com/ — 200</a:t>
            </a:r>
          </a:p>
          <a:p>
            <a:r>
              <a:rPr lang="en" noProof="1">
                <a:solidFill>
                  <a:srgbClr val="2FFF12"/>
                </a:solidFill>
                <a:effectLst/>
                <a:latin typeface="Andale Mono" panose="020B0509000000000004" pitchFamily="49" charset="0"/>
              </a:rPr>
              <a:t>http://www.github.com — 301</a:t>
            </a:r>
          </a:p>
          <a:p>
            <a:r>
              <a:rPr lang="en" noProof="1">
                <a:solidFill>
                  <a:srgbClr val="2FFF12"/>
                </a:solidFill>
                <a:effectLst/>
                <a:latin typeface="Andale Mono" panose="020B0509000000000004" pitchFamily="49" charset="0"/>
              </a:rPr>
              <a:t>http://www.example.com — 200</a:t>
            </a:r>
          </a:p>
        </p:txBody>
      </p:sp>
      <p:sp>
        <p:nvSpPr>
          <p:cNvPr id="5" name="TextBox 4">
            <a:extLst>
              <a:ext uri="{FF2B5EF4-FFF2-40B4-BE49-F238E27FC236}">
                <a16:creationId xmlns:a16="http://schemas.microsoft.com/office/drawing/2014/main" id="{8D855CC3-D0F7-CCD9-79B0-E9C22F5916EF}"/>
              </a:ext>
            </a:extLst>
          </p:cNvPr>
          <p:cNvSpPr txBox="1"/>
          <p:nvPr/>
        </p:nvSpPr>
        <p:spPr>
          <a:xfrm>
            <a:off x="6817660" y="253650"/>
            <a:ext cx="5204012" cy="1631216"/>
          </a:xfrm>
          <a:prstGeom prst="rect">
            <a:avLst/>
          </a:prstGeom>
          <a:solidFill>
            <a:schemeClr val="accent5">
              <a:lumMod val="20000"/>
              <a:lumOff val="80000"/>
            </a:schemeClr>
          </a:solidFill>
        </p:spPr>
        <p:txBody>
          <a:bodyPr wrap="square" rtlCol="0">
            <a:spAutoFit/>
          </a:bodyPr>
          <a:lstStyle/>
          <a:p>
            <a:r>
              <a:rPr lang="en-US" sz="2000" b="1" noProof="1"/>
              <a:t>aiohttp</a:t>
            </a:r>
            <a:r>
              <a:rPr lang="en-US" sz="2000" dirty="0"/>
              <a:t> — </a:t>
            </a:r>
            <a:r>
              <a:rPr lang="ru-RU" sz="2000" dirty="0"/>
              <a:t>популярная асинхронная библиотека, специализирующаяся на клиентских и серверных асинхронных </a:t>
            </a:r>
            <a:r>
              <a:rPr lang="en" sz="2000" dirty="0"/>
              <a:t>HTTP-</a:t>
            </a:r>
            <a:r>
              <a:rPr lang="ru-RU" sz="2000" dirty="0"/>
              <a:t>сервисах. Она часто используется в качестве асинхронной альтернативы </a:t>
            </a:r>
            <a:r>
              <a:rPr lang="en" sz="2000" dirty="0"/>
              <a:t>requests</a:t>
            </a:r>
            <a:endParaRPr lang="ru-RU" sz="2000" dirty="0"/>
          </a:p>
        </p:txBody>
      </p:sp>
    </p:spTree>
    <p:extLst>
      <p:ext uri="{BB962C8B-B14F-4D97-AF65-F5344CB8AC3E}">
        <p14:creationId xmlns:p14="http://schemas.microsoft.com/office/powerpoint/2010/main" val="2923022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1B3D6D-A6B1-1F32-96B6-419DA1AC1A00}"/>
              </a:ext>
            </a:extLst>
          </p:cNvPr>
          <p:cNvSpPr>
            <a:spLocks noGrp="1"/>
          </p:cNvSpPr>
          <p:nvPr>
            <p:ph type="title"/>
          </p:nvPr>
        </p:nvSpPr>
        <p:spPr/>
        <p:txBody>
          <a:bodyPr/>
          <a:lstStyle/>
          <a:p>
            <a:r>
              <a:rPr lang="en-US" noProof="1"/>
              <a:t>aiohttp — </a:t>
            </a:r>
            <a:r>
              <a:rPr lang="ru-RU" noProof="1"/>
              <a:t>таймаут на выполнение запроса</a:t>
            </a:r>
            <a:endParaRPr lang="ru-RU" dirty="0"/>
          </a:p>
        </p:txBody>
      </p:sp>
      <p:sp>
        <p:nvSpPr>
          <p:cNvPr id="3" name="Объект 2">
            <a:extLst>
              <a:ext uri="{FF2B5EF4-FFF2-40B4-BE49-F238E27FC236}">
                <a16:creationId xmlns:a16="http://schemas.microsoft.com/office/drawing/2014/main" id="{148FCE75-4AB3-AC46-3E6B-41E22157D7EA}"/>
              </a:ext>
            </a:extLst>
          </p:cNvPr>
          <p:cNvSpPr>
            <a:spLocks noGrp="1"/>
          </p:cNvSpPr>
          <p:nvPr>
            <p:ph idx="1"/>
          </p:nvPr>
        </p:nvSpPr>
        <p:spPr>
          <a:xfrm>
            <a:off x="488578" y="1659248"/>
            <a:ext cx="10515600" cy="3585103"/>
          </a:xfrm>
          <a:solidFill>
            <a:schemeClr val="accent3">
              <a:lumMod val="20000"/>
              <a:lumOff val="80000"/>
            </a:schemeClr>
          </a:solidFill>
        </p:spPr>
        <p:txBody>
          <a:bodyPr>
            <a:noAutofit/>
          </a:bodyPr>
          <a:lstStyle/>
          <a:p>
            <a:pPr marL="0" indent="0">
              <a:lnSpc>
                <a:spcPct val="100000"/>
              </a:lnSpc>
              <a:buNone/>
            </a:pP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fetch</a:t>
            </a:r>
            <a:r>
              <a:rPr lang="en" sz="1800" noProof="1">
                <a:effectLst/>
                <a:latin typeface="Consolas" panose="020B0609020204030204" pitchFamily="49" charset="0"/>
                <a:cs typeface="Consolas" panose="020B0609020204030204" pitchFamily="49" charset="0"/>
              </a:rPr>
              <a:t>(session, 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Установка таймаута для запроса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session.get(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url, allow_redirects</a:t>
            </a:r>
            <a:r>
              <a:rPr lang="en" sz="1800" b="1" noProof="1">
                <a:solidFill>
                  <a:srgbClr val="0000FF"/>
                </a:solidFill>
                <a:effectLst/>
                <a:latin typeface="Consolas" panose="020B0609020204030204" pitchFamily="49" charset="0"/>
                <a:cs typeface="Consolas" panose="020B0609020204030204" pitchFamily="49" charset="0"/>
              </a:rPr>
              <a:t>=</a:t>
            </a:r>
            <a:r>
              <a:rPr lang="en" sz="1800" b="1" noProof="1">
                <a:solidFill>
                  <a:srgbClr val="585CF6"/>
                </a:solidFill>
                <a:effectLst/>
                <a:latin typeface="Consolas" panose="020B0609020204030204" pitchFamily="49" charset="0"/>
                <a:cs typeface="Consolas" panose="020B0609020204030204" pitchFamily="49" charset="0"/>
              </a:rPr>
              <a:t>False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timeout</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ClientTimeout(total</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solidFill>
                  <a:srgbClr val="0000CD"/>
                </a:solidFill>
                <a:effectLst/>
                <a:highlight>
                  <a:srgbClr val="FFFF00"/>
                </a:highlight>
                <a:latin typeface="Consolas" panose="020B0609020204030204" pitchFamily="49" charset="0"/>
                <a:cs typeface="Consolas" panose="020B0609020204030204" pitchFamily="49" charset="0"/>
              </a:rPr>
              <a:t>1</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response: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(url,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response.status)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asyncio.</a:t>
            </a:r>
            <a:r>
              <a:rPr lang="en" sz="1800" b="1" noProof="1">
                <a:solidFill>
                  <a:srgbClr val="6D79DE"/>
                </a:solidFill>
                <a:effectLst/>
                <a:latin typeface="Consolas" panose="020B0609020204030204" pitchFamily="49" charset="0"/>
                <a:cs typeface="Consolas" panose="020B0609020204030204" pitchFamily="49" charset="0"/>
              </a:rPr>
              <a:t>TimeoutError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(url, </a:t>
            </a:r>
            <a:r>
              <a:rPr lang="en" sz="1800" noProof="1">
                <a:solidFill>
                  <a:srgbClr val="036A07"/>
                </a:solidFill>
                <a:effectLst/>
                <a:latin typeface="Consolas" panose="020B0609020204030204" pitchFamily="49" charset="0"/>
                <a:cs typeface="Consolas" panose="020B0609020204030204" pitchFamily="49" charset="0"/>
              </a:rPr>
              <a:t>'— Request timed out'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Exception</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(url, </a:t>
            </a:r>
            <a:r>
              <a:rPr lang="en" sz="1800" noProof="1">
                <a:solidFill>
                  <a:srgbClr val="036A07"/>
                </a:solidFill>
                <a:effectLst/>
                <a:latin typeface="Consolas" panose="020B0609020204030204" pitchFamily="49" charset="0"/>
                <a:cs typeface="Consolas" panose="020B0609020204030204" pitchFamily="49" charset="0"/>
              </a:rPr>
              <a:t>'— Error:'</a:t>
            </a: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str</a:t>
            </a:r>
            <a:r>
              <a:rPr lang="en" sz="1800" noProof="1">
                <a:effectLst/>
                <a:latin typeface="Consolas" panose="020B0609020204030204" pitchFamily="49" charset="0"/>
                <a:cs typeface="Consolas" panose="020B0609020204030204" pitchFamily="49" charset="0"/>
              </a:rPr>
              <a:t>(e))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3EC78406-3FA6-CFBC-6118-EA2997E66C7C}"/>
              </a:ext>
            </a:extLst>
          </p:cNvPr>
          <p:cNvSpPr txBox="1"/>
          <p:nvPr/>
        </p:nvSpPr>
        <p:spPr>
          <a:xfrm>
            <a:off x="6602505" y="4326977"/>
            <a:ext cx="5422525" cy="2308324"/>
          </a:xfrm>
          <a:prstGeom prst="rect">
            <a:avLst/>
          </a:prstGeom>
          <a:solidFill>
            <a:schemeClr val="tx1">
              <a:lumMod val="85000"/>
              <a:lumOff val="15000"/>
            </a:schemeClr>
          </a:solidFill>
        </p:spPr>
        <p:txBody>
          <a:bodyPr wrap="square">
            <a:spAutoFit/>
          </a:bodyPr>
          <a:lstStyle/>
          <a:p>
            <a:r>
              <a:rPr lang="en" noProof="1">
                <a:solidFill>
                  <a:srgbClr val="2FFF12"/>
                </a:solidFill>
                <a:effectLst/>
                <a:latin typeface="Consolas" panose="020B0609020204030204" pitchFamily="49" charset="0"/>
                <a:cs typeface="Consolas" panose="020B0609020204030204" pitchFamily="49" charset="0"/>
              </a:rPr>
              <a:t>./async_aiohttp.py</a:t>
            </a:r>
          </a:p>
          <a:p>
            <a:r>
              <a:rPr lang="en" noProof="1">
                <a:solidFill>
                  <a:srgbClr val="2FFF12"/>
                </a:solidFill>
                <a:effectLst/>
                <a:latin typeface="Consolas" panose="020B0609020204030204" pitchFamily="49" charset="0"/>
                <a:cs typeface="Consolas" panose="020B0609020204030204" pitchFamily="49" charset="0"/>
              </a:rPr>
              <a:t>http://www.google.com/ — 200</a:t>
            </a:r>
          </a:p>
          <a:p>
            <a:r>
              <a:rPr lang="en" noProof="1">
                <a:solidFill>
                  <a:srgbClr val="2FFF12"/>
                </a:solidFill>
                <a:effectLst/>
                <a:latin typeface="Consolas" panose="020B0609020204030204" pitchFamily="49" charset="0"/>
                <a:cs typeface="Consolas" panose="020B0609020204030204" pitchFamily="49" charset="0"/>
              </a:rPr>
              <a:t>http://www.example.com — 200</a:t>
            </a:r>
          </a:p>
          <a:p>
            <a:r>
              <a:rPr lang="en" noProof="1">
                <a:solidFill>
                  <a:srgbClr val="2FFF12"/>
                </a:solidFill>
                <a:effectLst/>
                <a:latin typeface="Consolas" panose="020B0609020204030204" pitchFamily="49" charset="0"/>
                <a:cs typeface="Consolas" panose="020B0609020204030204" pitchFamily="49" charset="0"/>
              </a:rPr>
              <a:t>http://yandex.ru/ — Request timed out</a:t>
            </a:r>
          </a:p>
          <a:p>
            <a:r>
              <a:rPr lang="en" noProof="1">
                <a:solidFill>
                  <a:srgbClr val="2FFF12"/>
                </a:solidFill>
                <a:effectLst/>
                <a:latin typeface="Consolas" panose="020B0609020204030204" pitchFamily="49" charset="0"/>
                <a:cs typeface="Consolas" panose="020B0609020204030204" pitchFamily="49" charset="0"/>
              </a:rPr>
              <a:t>http://mail.ru/ — Request timed out</a:t>
            </a:r>
          </a:p>
          <a:p>
            <a:r>
              <a:rPr lang="en" noProof="1">
                <a:solidFill>
                  <a:srgbClr val="2FFF12"/>
                </a:solidFill>
                <a:effectLst/>
                <a:latin typeface="Consolas" panose="020B0609020204030204" pitchFamily="49" charset="0"/>
                <a:cs typeface="Consolas" panose="020B0609020204030204" pitchFamily="49" charset="0"/>
              </a:rPr>
              <a:t>http://vk.com/ — Request timed out</a:t>
            </a:r>
          </a:p>
          <a:p>
            <a:r>
              <a:rPr lang="en" noProof="1">
                <a:solidFill>
                  <a:srgbClr val="2FFF12"/>
                </a:solidFill>
                <a:effectLst/>
                <a:latin typeface="Consolas" panose="020B0609020204030204" pitchFamily="49" charset="0"/>
                <a:cs typeface="Consolas" panose="020B0609020204030204" pitchFamily="49" charset="0"/>
              </a:rPr>
              <a:t>http://ok.ru/ — Request timed out</a:t>
            </a:r>
          </a:p>
          <a:p>
            <a:r>
              <a:rPr lang="en" noProof="1">
                <a:solidFill>
                  <a:srgbClr val="2FFF12"/>
                </a:solidFill>
                <a:effectLst/>
                <a:latin typeface="Consolas" panose="020B0609020204030204" pitchFamily="49" charset="0"/>
                <a:cs typeface="Consolas" panose="020B0609020204030204" pitchFamily="49" charset="0"/>
              </a:rPr>
              <a:t>http://www.github.com — Request timed out</a:t>
            </a:r>
          </a:p>
        </p:txBody>
      </p:sp>
      <p:sp>
        <p:nvSpPr>
          <p:cNvPr id="7" name="TextBox 6">
            <a:extLst>
              <a:ext uri="{FF2B5EF4-FFF2-40B4-BE49-F238E27FC236}">
                <a16:creationId xmlns:a16="http://schemas.microsoft.com/office/drawing/2014/main" id="{0BD28783-B3BE-C7D8-C8AE-9FCACC0AC6AF}"/>
              </a:ext>
            </a:extLst>
          </p:cNvPr>
          <p:cNvSpPr txBox="1"/>
          <p:nvPr/>
        </p:nvSpPr>
        <p:spPr>
          <a:xfrm>
            <a:off x="6410885" y="1292088"/>
            <a:ext cx="5440454" cy="2554545"/>
          </a:xfrm>
          <a:prstGeom prst="rect">
            <a:avLst/>
          </a:prstGeom>
          <a:solidFill>
            <a:schemeClr val="accent5">
              <a:lumMod val="20000"/>
              <a:lumOff val="80000"/>
            </a:schemeClr>
          </a:solidFill>
        </p:spPr>
        <p:txBody>
          <a:bodyPr wrap="square">
            <a:spAutoFit/>
          </a:bodyPr>
          <a:lstStyle/>
          <a:p>
            <a:r>
              <a:rPr lang="ru-RU" sz="2000" dirty="0"/>
              <a:t>В этом примере для каждого запроса устанавливается таймаут в 1 секунду. Если запрос не будет выполнен за это время, будет вызвано исключение</a:t>
            </a:r>
            <a:r>
              <a:rPr lang="ru-RU" sz="2000" noProof="1"/>
              <a:t> </a:t>
            </a:r>
            <a:r>
              <a:rPr lang="en" sz="2000" noProof="1">
                <a:latin typeface="Consolas" panose="020B0609020204030204" pitchFamily="49" charset="0"/>
                <a:cs typeface="Consolas" panose="020B0609020204030204" pitchFamily="49" charset="0"/>
              </a:rPr>
              <a:t>asyncio.TimeoutError</a:t>
            </a:r>
            <a:r>
              <a:rPr lang="en" sz="2000" dirty="0"/>
              <a:t>, </a:t>
            </a:r>
            <a:r>
              <a:rPr lang="ru-RU" sz="2000" dirty="0"/>
              <a:t>и выведется сообщение о таймауте для соответствующего </a:t>
            </a:r>
            <a:r>
              <a:rPr lang="en" sz="2000" dirty="0"/>
              <a:t>URL. </a:t>
            </a:r>
            <a:r>
              <a:rPr lang="ru-RU" sz="2000" dirty="0"/>
              <a:t>Кроме того, добавлен общий блок </a:t>
            </a:r>
            <a:r>
              <a:rPr lang="en" sz="2000" dirty="0"/>
              <a:t>except </a:t>
            </a:r>
            <a:r>
              <a:rPr lang="ru-RU" sz="2000" dirty="0"/>
              <a:t>для перехвата и вывода сообщений о других возможных ошибках.</a:t>
            </a:r>
          </a:p>
        </p:txBody>
      </p:sp>
      <p:sp>
        <p:nvSpPr>
          <p:cNvPr id="8" name="TextBox 7">
            <a:extLst>
              <a:ext uri="{FF2B5EF4-FFF2-40B4-BE49-F238E27FC236}">
                <a16:creationId xmlns:a16="http://schemas.microsoft.com/office/drawing/2014/main" id="{1CFA318C-0F6B-5947-8D88-B616817592E5}"/>
              </a:ext>
            </a:extLst>
          </p:cNvPr>
          <p:cNvSpPr txBox="1"/>
          <p:nvPr/>
        </p:nvSpPr>
        <p:spPr>
          <a:xfrm>
            <a:off x="658906" y="5481139"/>
            <a:ext cx="5204012" cy="707886"/>
          </a:xfrm>
          <a:prstGeom prst="rect">
            <a:avLst/>
          </a:prstGeom>
          <a:noFill/>
        </p:spPr>
        <p:txBody>
          <a:bodyPr wrap="square" rtlCol="0">
            <a:spAutoFit/>
          </a:bodyPr>
          <a:lstStyle/>
          <a:p>
            <a:r>
              <a:rPr lang="ru-RU" sz="2000" dirty="0"/>
              <a:t>Всегда предусматривайте таймауты для </a:t>
            </a:r>
            <a:r>
              <a:rPr lang="en-US" sz="2000" dirty="0"/>
              <a:t>[</a:t>
            </a:r>
            <a:r>
              <a:rPr lang="ru-RU" sz="2000" dirty="0"/>
              <a:t>долгих</a:t>
            </a:r>
            <a:r>
              <a:rPr lang="en-US" sz="2000" dirty="0"/>
              <a:t>]</a:t>
            </a:r>
            <a:r>
              <a:rPr lang="ru-RU" sz="2000" dirty="0"/>
              <a:t> операций, которые могут зависнуть!</a:t>
            </a:r>
          </a:p>
        </p:txBody>
      </p:sp>
    </p:spTree>
    <p:extLst>
      <p:ext uri="{BB962C8B-B14F-4D97-AF65-F5344CB8AC3E}">
        <p14:creationId xmlns:p14="http://schemas.microsoft.com/office/powerpoint/2010/main" val="150915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06DBDF00-7278-34D6-C1B7-21830A811977}"/>
              </a:ext>
            </a:extLst>
          </p:cNvPr>
          <p:cNvSpPr>
            <a:spLocks noGrp="1"/>
          </p:cNvSpPr>
          <p:nvPr>
            <p:ph type="title"/>
          </p:nvPr>
        </p:nvSpPr>
        <p:spPr/>
        <p:txBody>
          <a:bodyPr>
            <a:normAutofit/>
          </a:bodyPr>
          <a:lstStyle/>
          <a:p>
            <a:r>
              <a:rPr lang="ru-RU" dirty="0"/>
              <a:t>Отдельные машины / серверы</a:t>
            </a:r>
            <a:endParaRPr lang="ru-RU" dirty="0">
              <a:solidFill>
                <a:schemeClr val="accent6">
                  <a:lumMod val="50000"/>
                </a:schemeClr>
              </a:solidFill>
            </a:endParaRPr>
          </a:p>
        </p:txBody>
      </p:sp>
      <p:sp>
        <p:nvSpPr>
          <p:cNvPr id="4" name="Объект 3">
            <a:extLst>
              <a:ext uri="{FF2B5EF4-FFF2-40B4-BE49-F238E27FC236}">
                <a16:creationId xmlns:a16="http://schemas.microsoft.com/office/drawing/2014/main" id="{37DE8553-77E5-51A5-1A41-6E201DF4D59F}"/>
              </a:ext>
            </a:extLst>
          </p:cNvPr>
          <p:cNvSpPr>
            <a:spLocks noGrp="1"/>
          </p:cNvSpPr>
          <p:nvPr>
            <p:ph idx="1"/>
          </p:nvPr>
        </p:nvSpPr>
        <p:spPr>
          <a:xfrm>
            <a:off x="838200" y="1292088"/>
            <a:ext cx="10515600" cy="5337311"/>
          </a:xfrm>
        </p:spPr>
        <p:txBody>
          <a:bodyPr>
            <a:normAutofit/>
          </a:bodyPr>
          <a:lstStyle/>
          <a:p>
            <a:pPr marL="12700" indent="0">
              <a:lnSpc>
                <a:spcPct val="100000"/>
              </a:lnSpc>
              <a:spcBef>
                <a:spcPts val="869"/>
              </a:spcBef>
              <a:buNone/>
              <a:tabLst>
                <a:tab pos="355600" algn="l"/>
              </a:tabLst>
            </a:pPr>
            <a:r>
              <a:rPr lang="ru-RU" sz="2400" b="1" dirty="0">
                <a:solidFill>
                  <a:schemeClr val="accent6">
                    <a:lumMod val="50000"/>
                  </a:schemeClr>
                </a:solidFill>
              </a:rPr>
              <a:t>Плюсы:</a:t>
            </a:r>
          </a:p>
          <a:p>
            <a:pPr marL="355600" indent="-342900">
              <a:lnSpc>
                <a:spcPct val="100000"/>
              </a:lnSpc>
              <a:spcBef>
                <a:spcPts val="869"/>
              </a:spcBef>
              <a:buChar char="•"/>
              <a:tabLst>
                <a:tab pos="355600" algn="l"/>
              </a:tabLst>
            </a:pPr>
            <a:r>
              <a:rPr lang="ru-RU" sz="2400" dirty="0"/>
              <a:t>Максимальный параллелизм (не упираемся в ресурсы одной машины)</a:t>
            </a:r>
          </a:p>
          <a:p>
            <a:pPr marL="355600" indent="-342900">
              <a:lnSpc>
                <a:spcPct val="100000"/>
              </a:lnSpc>
              <a:spcBef>
                <a:spcPts val="869"/>
              </a:spcBef>
              <a:buChar char="•"/>
              <a:tabLst>
                <a:tab pos="355600" algn="l"/>
              </a:tabLst>
            </a:pPr>
            <a:r>
              <a:rPr lang="ru-RU" sz="2400" dirty="0"/>
              <a:t>Можем </a:t>
            </a:r>
            <a:r>
              <a:rPr lang="en-US" sz="2400" dirty="0"/>
              <a:t>[</a:t>
            </a:r>
            <a:r>
              <a:rPr lang="ru-RU" sz="2400" dirty="0"/>
              <a:t>условно</a:t>
            </a:r>
            <a:r>
              <a:rPr lang="en-US" sz="2400" dirty="0"/>
              <a:t>]</a:t>
            </a:r>
            <a:r>
              <a:rPr lang="ru-RU" sz="2400" dirty="0"/>
              <a:t> неограниченно масштабироваться</a:t>
            </a:r>
          </a:p>
          <a:p>
            <a:pPr marL="812800" lvl="1" indent="-342900">
              <a:lnSpc>
                <a:spcPct val="100000"/>
              </a:lnSpc>
              <a:spcBef>
                <a:spcPts val="869"/>
              </a:spcBef>
              <a:tabLst>
                <a:tab pos="355600" algn="l"/>
              </a:tabLst>
            </a:pPr>
            <a:r>
              <a:rPr lang="ru-RU" sz="2000" dirty="0"/>
              <a:t>Упираемся только в сложности синхронизации и передачи данных</a:t>
            </a:r>
          </a:p>
          <a:p>
            <a:pPr marL="12700" indent="0">
              <a:lnSpc>
                <a:spcPct val="100000"/>
              </a:lnSpc>
              <a:spcBef>
                <a:spcPts val="770"/>
              </a:spcBef>
              <a:buNone/>
              <a:tabLst>
                <a:tab pos="355600" algn="l"/>
              </a:tabLst>
            </a:pPr>
            <a:r>
              <a:rPr lang="ru-RU" sz="2400" b="1" dirty="0">
                <a:solidFill>
                  <a:srgbClr val="C00000"/>
                </a:solidFill>
              </a:rPr>
              <a:t>Минусы:</a:t>
            </a:r>
          </a:p>
          <a:p>
            <a:pPr marL="355600" indent="-342900">
              <a:lnSpc>
                <a:spcPct val="100000"/>
              </a:lnSpc>
              <a:spcBef>
                <a:spcPts val="770"/>
              </a:spcBef>
              <a:buChar char="•"/>
              <a:tabLst>
                <a:tab pos="355600" algn="l"/>
              </a:tabLst>
            </a:pPr>
            <a:r>
              <a:rPr lang="ru-RU" sz="2400" dirty="0"/>
              <a:t>Высокие накладные расходы на передачу данных по сети</a:t>
            </a:r>
          </a:p>
          <a:p>
            <a:pPr marL="355600" indent="-342900">
              <a:lnSpc>
                <a:spcPct val="100000"/>
              </a:lnSpc>
              <a:spcBef>
                <a:spcPts val="770"/>
              </a:spcBef>
              <a:buChar char="•"/>
              <a:tabLst>
                <a:tab pos="355600" algn="l"/>
              </a:tabLst>
            </a:pPr>
            <a:r>
              <a:rPr lang="ru-RU" sz="2400" dirty="0"/>
              <a:t>Сложно в организации (отдельные фреймворки)</a:t>
            </a:r>
          </a:p>
          <a:p>
            <a:pPr marL="812800" lvl="1" indent="-342900">
              <a:lnSpc>
                <a:spcPct val="100000"/>
              </a:lnSpc>
              <a:spcBef>
                <a:spcPts val="770"/>
              </a:spcBef>
              <a:tabLst>
                <a:tab pos="355600" algn="l"/>
              </a:tabLst>
            </a:pPr>
            <a:r>
              <a:rPr lang="ru-RU" sz="2000" dirty="0"/>
              <a:t>Поддержка целостности / надёжности / </a:t>
            </a:r>
            <a:r>
              <a:rPr lang="en-US" sz="2000" dirty="0"/>
              <a:t>Fault tolerance</a:t>
            </a:r>
            <a:endParaRPr lang="ru-RU" sz="2000" dirty="0"/>
          </a:p>
          <a:p>
            <a:pPr marL="355600" indent="-342900">
              <a:lnSpc>
                <a:spcPct val="100000"/>
              </a:lnSpc>
              <a:spcBef>
                <a:spcPts val="770"/>
              </a:spcBef>
              <a:buChar char="•"/>
              <a:tabLst>
                <a:tab pos="355600" algn="l"/>
              </a:tabLst>
            </a:pPr>
            <a:r>
              <a:rPr lang="ru-RU" sz="2400" dirty="0"/>
              <a:t>Очень затратно</a:t>
            </a:r>
          </a:p>
          <a:p>
            <a:pPr marL="812800" lvl="1" indent="-342900">
              <a:lnSpc>
                <a:spcPct val="100000"/>
              </a:lnSpc>
              <a:spcBef>
                <a:spcPts val="400"/>
              </a:spcBef>
              <a:tabLst>
                <a:tab pos="355600" algn="l"/>
              </a:tabLst>
            </a:pPr>
            <a:r>
              <a:rPr lang="ru-RU" sz="2000" dirty="0"/>
              <a:t>Содержание сложной / дорогой инфраструктуры</a:t>
            </a:r>
          </a:p>
        </p:txBody>
      </p:sp>
      <p:pic>
        <p:nvPicPr>
          <p:cNvPr id="7" name="Рисунок 6">
            <a:extLst>
              <a:ext uri="{FF2B5EF4-FFF2-40B4-BE49-F238E27FC236}">
                <a16:creationId xmlns:a16="http://schemas.microsoft.com/office/drawing/2014/main" id="{CC1DE00A-7B3A-75D3-8169-6305BB94A3E5}"/>
              </a:ext>
            </a:extLst>
          </p:cNvPr>
          <p:cNvPicPr>
            <a:picLocks noChangeAspect="1"/>
          </p:cNvPicPr>
          <p:nvPr/>
        </p:nvPicPr>
        <p:blipFill>
          <a:blip r:embed="rId2"/>
          <a:stretch>
            <a:fillRect/>
          </a:stretch>
        </p:blipFill>
        <p:spPr>
          <a:xfrm>
            <a:off x="8483600" y="4194133"/>
            <a:ext cx="3708400" cy="2663867"/>
          </a:xfrm>
          <a:prstGeom prst="rect">
            <a:avLst/>
          </a:prstGeom>
        </p:spPr>
      </p:pic>
    </p:spTree>
    <p:extLst>
      <p:ext uri="{BB962C8B-B14F-4D97-AF65-F5344CB8AC3E}">
        <p14:creationId xmlns:p14="http://schemas.microsoft.com/office/powerpoint/2010/main" val="3448050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2D5E1-8B0F-F348-9760-0F95A9753F72}"/>
              </a:ext>
            </a:extLst>
          </p:cNvPr>
          <p:cNvSpPr>
            <a:spLocks noGrp="1"/>
          </p:cNvSpPr>
          <p:nvPr>
            <p:ph type="title"/>
          </p:nvPr>
        </p:nvSpPr>
        <p:spPr>
          <a:xfrm>
            <a:off x="838200" y="228600"/>
            <a:ext cx="4809565" cy="1194181"/>
          </a:xfrm>
        </p:spPr>
        <p:txBody>
          <a:bodyPr>
            <a:normAutofit fontScale="90000"/>
          </a:bodyPr>
          <a:lstStyle/>
          <a:p>
            <a:r>
              <a:rPr lang="ru-RU" dirty="0"/>
              <a:t>пример</a:t>
            </a:r>
            <a:r>
              <a:rPr lang="en-US" dirty="0"/>
              <a:t>:</a:t>
            </a:r>
            <a:br>
              <a:rPr lang="en-US" dirty="0"/>
            </a:br>
            <a:r>
              <a:rPr lang="en-US" noProof="1"/>
              <a:t>async_httpx.py</a:t>
            </a:r>
            <a:endParaRPr lang="ru-RU" dirty="0"/>
          </a:p>
        </p:txBody>
      </p:sp>
      <p:sp>
        <p:nvSpPr>
          <p:cNvPr id="3" name="Объект 2">
            <a:extLst>
              <a:ext uri="{FF2B5EF4-FFF2-40B4-BE49-F238E27FC236}">
                <a16:creationId xmlns:a16="http://schemas.microsoft.com/office/drawing/2014/main" id="{34132338-E176-55E7-ED75-0FF83B5AA282}"/>
              </a:ext>
            </a:extLst>
          </p:cNvPr>
          <p:cNvSpPr>
            <a:spLocks noGrp="1"/>
          </p:cNvSpPr>
          <p:nvPr>
            <p:ph idx="1"/>
          </p:nvPr>
        </p:nvSpPr>
        <p:spPr>
          <a:xfrm>
            <a:off x="838200" y="1882585"/>
            <a:ext cx="10515600" cy="4397188"/>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httpx</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urls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'http://yandex.ru/'</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fetch</a:t>
            </a:r>
            <a:r>
              <a:rPr lang="en" sz="1800" noProof="1">
                <a:effectLst/>
                <a:latin typeface="Consolas" panose="020B0609020204030204" pitchFamily="49" charset="0"/>
                <a:cs typeface="Consolas" panose="020B0609020204030204" pitchFamily="49" charset="0"/>
              </a:rPr>
              <a:t>(url):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httpx.AsyncClient()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client: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response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client.get(url)</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(url,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response.status_code)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tasks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[fetch(url)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url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urls]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asyncio.gather(</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tasks)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66DB9DE-13DD-ED61-E192-58B0F6C79A17}"/>
              </a:ext>
            </a:extLst>
          </p:cNvPr>
          <p:cNvSpPr txBox="1"/>
          <p:nvPr/>
        </p:nvSpPr>
        <p:spPr>
          <a:xfrm>
            <a:off x="7392975" y="4431252"/>
            <a:ext cx="4059437" cy="2308324"/>
          </a:xfrm>
          <a:prstGeom prst="rect">
            <a:avLst/>
          </a:prstGeom>
          <a:solidFill>
            <a:schemeClr val="tx1">
              <a:lumMod val="85000"/>
              <a:lumOff val="15000"/>
            </a:schemeClr>
          </a:solidFill>
        </p:spPr>
        <p:txBody>
          <a:bodyPr wrap="square" rtlCol="0">
            <a:spAutoFit/>
          </a:bodyPr>
          <a:lstStyle/>
          <a:p>
            <a:r>
              <a:rPr lang="en-US" noProof="1">
                <a:solidFill>
                  <a:srgbClr val="2FFF12"/>
                </a:solidFill>
                <a:effectLst/>
                <a:latin typeface="Andale Mono" panose="020B0509000000000004" pitchFamily="49" charset="0"/>
              </a:rPr>
              <a:t>$ </a:t>
            </a:r>
            <a:r>
              <a:rPr lang="en" noProof="1">
                <a:solidFill>
                  <a:srgbClr val="2FFF12"/>
                </a:solidFill>
                <a:effectLst/>
                <a:latin typeface="Andale Mono" panose="020B0509000000000004" pitchFamily="49" charset="0"/>
              </a:rPr>
              <a:t>./async_httpx.py  </a:t>
            </a:r>
          </a:p>
          <a:p>
            <a:r>
              <a:rPr lang="en" noProof="1">
                <a:solidFill>
                  <a:srgbClr val="2FFF12"/>
                </a:solidFill>
                <a:effectLst/>
                <a:latin typeface="Andale Mono" panose="020B0509000000000004" pitchFamily="49" charset="0"/>
              </a:rPr>
              <a:t>http://yandex.ru/ — 302</a:t>
            </a:r>
          </a:p>
          <a:p>
            <a:r>
              <a:rPr lang="en" noProof="1">
                <a:solidFill>
                  <a:srgbClr val="2FFF12"/>
                </a:solidFill>
                <a:effectLst/>
                <a:latin typeface="Andale Mono" panose="020B0509000000000004" pitchFamily="49" charset="0"/>
              </a:rPr>
              <a:t>http://mail.ru/ — 301</a:t>
            </a:r>
          </a:p>
          <a:p>
            <a:r>
              <a:rPr lang="en" noProof="1">
                <a:solidFill>
                  <a:srgbClr val="2FFF12"/>
                </a:solidFill>
                <a:effectLst/>
                <a:latin typeface="Andale Mono" panose="020B0509000000000004" pitchFamily="49" charset="0"/>
              </a:rPr>
              <a:t>http://ok.ru/ — 301</a:t>
            </a:r>
          </a:p>
          <a:p>
            <a:r>
              <a:rPr lang="en" noProof="1">
                <a:solidFill>
                  <a:srgbClr val="2FFF12"/>
                </a:solidFill>
                <a:effectLst/>
                <a:latin typeface="Andale Mono" panose="020B0509000000000004" pitchFamily="49" charset="0"/>
              </a:rPr>
              <a:t>http://vk.com/ — 301</a:t>
            </a:r>
          </a:p>
          <a:p>
            <a:r>
              <a:rPr lang="en" noProof="1">
                <a:solidFill>
                  <a:srgbClr val="2FFF12"/>
                </a:solidFill>
                <a:effectLst/>
                <a:latin typeface="Andale Mono" panose="020B0509000000000004" pitchFamily="49" charset="0"/>
              </a:rPr>
              <a:t>http://www.google.com/ — 200</a:t>
            </a:r>
          </a:p>
          <a:p>
            <a:r>
              <a:rPr lang="en" noProof="1">
                <a:solidFill>
                  <a:srgbClr val="2FFF12"/>
                </a:solidFill>
                <a:effectLst/>
                <a:latin typeface="Andale Mono" panose="020B0509000000000004" pitchFamily="49" charset="0"/>
              </a:rPr>
              <a:t>http://www.github.com — 301</a:t>
            </a:r>
          </a:p>
          <a:p>
            <a:r>
              <a:rPr lang="en" noProof="1">
                <a:solidFill>
                  <a:srgbClr val="2FFF12"/>
                </a:solidFill>
                <a:effectLst/>
                <a:latin typeface="Andale Mono" panose="020B0509000000000004" pitchFamily="49" charset="0"/>
              </a:rPr>
              <a:t>http://www.example.com — 200</a:t>
            </a:r>
          </a:p>
        </p:txBody>
      </p:sp>
      <p:sp>
        <p:nvSpPr>
          <p:cNvPr id="6" name="TextBox 5">
            <a:extLst>
              <a:ext uri="{FF2B5EF4-FFF2-40B4-BE49-F238E27FC236}">
                <a16:creationId xmlns:a16="http://schemas.microsoft.com/office/drawing/2014/main" id="{FCC75AFA-3D80-1D26-E227-EBCEE36A0BED}"/>
              </a:ext>
            </a:extLst>
          </p:cNvPr>
          <p:cNvSpPr txBox="1"/>
          <p:nvPr/>
        </p:nvSpPr>
        <p:spPr>
          <a:xfrm>
            <a:off x="5684745" y="589617"/>
            <a:ext cx="6098240" cy="1938992"/>
          </a:xfrm>
          <a:prstGeom prst="rect">
            <a:avLst/>
          </a:prstGeom>
          <a:solidFill>
            <a:schemeClr val="accent5">
              <a:lumMod val="20000"/>
              <a:lumOff val="80000"/>
            </a:schemeClr>
          </a:solidFill>
        </p:spPr>
        <p:txBody>
          <a:bodyPr wrap="square">
            <a:spAutoFit/>
          </a:bodyPr>
          <a:lstStyle/>
          <a:p>
            <a:pPr algn="l"/>
            <a:r>
              <a:rPr lang="en" sz="2000" b="1" noProof="1"/>
              <a:t>httpx</a:t>
            </a:r>
            <a:r>
              <a:rPr lang="en-US" sz="2000" dirty="0"/>
              <a:t> —</a:t>
            </a:r>
            <a:r>
              <a:rPr lang="ru-RU" sz="2000" dirty="0"/>
              <a:t> современная библиотека для </a:t>
            </a:r>
            <a:r>
              <a:rPr lang="en" sz="2000" dirty="0"/>
              <a:t>HTTP-</a:t>
            </a:r>
            <a:r>
              <a:rPr lang="ru-RU" sz="2000" dirty="0"/>
              <a:t>запросов в </a:t>
            </a:r>
            <a:r>
              <a:rPr lang="en" sz="2000" dirty="0"/>
              <a:t>Python, </a:t>
            </a:r>
            <a:r>
              <a:rPr lang="ru-RU" sz="2000" dirty="0"/>
              <a:t>которая поддерживает как синхронный, так и асинхронный режим работы. Она имеет похожий на </a:t>
            </a:r>
            <a:r>
              <a:rPr lang="en" sz="2000" dirty="0"/>
              <a:t>requests API, </a:t>
            </a:r>
            <a:r>
              <a:rPr lang="ru-RU" sz="2000" dirty="0"/>
              <a:t>что облегчает переход на использование </a:t>
            </a:r>
            <a:r>
              <a:rPr lang="en" sz="2000" noProof="1">
                <a:latin typeface="Consolas" panose="020B0609020204030204" pitchFamily="49" charset="0"/>
                <a:cs typeface="Consolas" panose="020B0609020204030204" pitchFamily="49" charset="0"/>
              </a:rPr>
              <a:t>httpx</a:t>
            </a:r>
            <a:r>
              <a:rPr lang="en" sz="2000" dirty="0"/>
              <a:t> </a:t>
            </a:r>
            <a:r>
              <a:rPr lang="ru-RU" sz="2000" dirty="0"/>
              <a:t>для тех, кто уже знаком с </a:t>
            </a:r>
            <a:r>
              <a:rPr lang="en" sz="2000" dirty="0"/>
              <a:t>requests.</a:t>
            </a:r>
          </a:p>
        </p:txBody>
      </p:sp>
    </p:spTree>
    <p:extLst>
      <p:ext uri="{BB962C8B-B14F-4D97-AF65-F5344CB8AC3E}">
        <p14:creationId xmlns:p14="http://schemas.microsoft.com/office/powerpoint/2010/main" val="1007361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D3711-A322-D192-20E2-E394E1FA039E}"/>
              </a:ext>
            </a:extLst>
          </p:cNvPr>
          <p:cNvSpPr>
            <a:spLocks noGrp="1"/>
          </p:cNvSpPr>
          <p:nvPr>
            <p:ph type="title"/>
          </p:nvPr>
        </p:nvSpPr>
        <p:spPr>
          <a:xfrm>
            <a:off x="838200" y="365125"/>
            <a:ext cx="4728882" cy="1154393"/>
          </a:xfrm>
        </p:spPr>
        <p:txBody>
          <a:bodyPr>
            <a:normAutofit fontScale="90000"/>
          </a:bodyPr>
          <a:lstStyle/>
          <a:p>
            <a:r>
              <a:rPr lang="ru-RU" dirty="0"/>
              <a:t>пример</a:t>
            </a:r>
            <a:r>
              <a:rPr lang="en-US" dirty="0"/>
              <a:t>:</a:t>
            </a:r>
            <a:br>
              <a:rPr lang="en-US" dirty="0"/>
            </a:br>
            <a:r>
              <a:rPr lang="en-US" noProof="1"/>
              <a:t>async_grequests.py</a:t>
            </a:r>
            <a:endParaRPr lang="ru-RU" dirty="0"/>
          </a:p>
        </p:txBody>
      </p:sp>
      <p:sp>
        <p:nvSpPr>
          <p:cNvPr id="3" name="Объект 2">
            <a:extLst>
              <a:ext uri="{FF2B5EF4-FFF2-40B4-BE49-F238E27FC236}">
                <a16:creationId xmlns:a16="http://schemas.microsoft.com/office/drawing/2014/main" id="{C07F6DC6-91EF-C975-7248-3A769CCC01B4}"/>
              </a:ext>
            </a:extLst>
          </p:cNvPr>
          <p:cNvSpPr>
            <a:spLocks noGrp="1"/>
          </p:cNvSpPr>
          <p:nvPr>
            <p:ph idx="1"/>
          </p:nvPr>
        </p:nvSpPr>
        <p:spPr>
          <a:xfrm>
            <a:off x="838200" y="1686142"/>
            <a:ext cx="10515600" cy="4203669"/>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grequests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urls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r>
              <a:rPr lang="en" sz="1800" noProof="1">
                <a:solidFill>
                  <a:srgbClr val="036A07"/>
                </a:solidFill>
                <a:effectLst/>
                <a:latin typeface="Consolas" panose="020B0609020204030204" pitchFamily="49" charset="0"/>
                <a:cs typeface="Consolas" panose="020B0609020204030204" pitchFamily="49" charset="0"/>
              </a:rPr>
              <a:t>'http://yandex.ru/'</a:t>
            </a:r>
            <a:r>
              <a:rPr lang="en" sz="1800" noProof="1">
                <a:effectLst/>
                <a:latin typeface="Consolas" panose="020B0609020204030204" pitchFamily="49" charset="0"/>
                <a:cs typeface="Consolas" panose="020B0609020204030204" pitchFamily="49" charset="0"/>
              </a:rPr>
              <a:t>, ...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Создание списка незаблокированных запросов</a:t>
            </a:r>
            <a:br>
              <a:rPr lang="ru-RU"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rs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(grequests.get(u, allow_redirects</a:t>
            </a:r>
            <a:r>
              <a:rPr lang="en" sz="1800" b="1" noProof="1">
                <a:solidFill>
                  <a:srgbClr val="0000FF"/>
                </a:solidFill>
                <a:effectLst/>
                <a:latin typeface="Consolas" panose="020B0609020204030204" pitchFamily="49" charset="0"/>
                <a:cs typeface="Consolas" panose="020B0609020204030204" pitchFamily="49" charset="0"/>
              </a:rPr>
              <a:t>=</a:t>
            </a:r>
            <a:r>
              <a:rPr lang="en" sz="1800" b="1" noProof="1">
                <a:solidFill>
                  <a:srgbClr val="585CF6"/>
                </a:solidFill>
                <a:effectLst/>
                <a:latin typeface="Consolas" panose="020B0609020204030204" pitchFamily="49" charset="0"/>
                <a:cs typeface="Consolas" panose="020B0609020204030204" pitchFamily="49" charset="0"/>
              </a:rPr>
              <a:t>False</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u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urls)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Отправка запросов в один поток и получение ответов</a:t>
            </a:r>
            <a:br>
              <a:rPr lang="ru-RU"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responses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grequests.map(rs)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Вывод кодов состояния </a:t>
            </a:r>
            <a:r>
              <a:rPr lang="en" sz="1800" noProof="1">
                <a:solidFill>
                  <a:srgbClr val="0066FF"/>
                </a:solidFill>
                <a:effectLst/>
                <a:latin typeface="Consolas" panose="020B0609020204030204" pitchFamily="49" charset="0"/>
                <a:cs typeface="Consolas" panose="020B0609020204030204" pitchFamily="49" charset="0"/>
              </a:rPr>
              <a:t>HTTP </a:t>
            </a:r>
            <a:r>
              <a:rPr lang="ru-RU" sz="1800" noProof="1">
                <a:solidFill>
                  <a:srgbClr val="0066FF"/>
                </a:solidFill>
                <a:effectLst/>
                <a:latin typeface="Consolas" panose="020B0609020204030204" pitchFamily="49" charset="0"/>
                <a:cs typeface="Consolas" panose="020B0609020204030204" pitchFamily="49" charset="0"/>
              </a:rPr>
              <a:t>и соответствующих </a:t>
            </a:r>
            <a:r>
              <a:rPr lang="en" sz="1800" noProof="1">
                <a:solidFill>
                  <a:srgbClr val="0066FF"/>
                </a:solidFill>
                <a:effectLst/>
                <a:latin typeface="Consolas" panose="020B0609020204030204" pitchFamily="49" charset="0"/>
                <a:cs typeface="Consolas" panose="020B0609020204030204" pitchFamily="49" charset="0"/>
              </a:rPr>
              <a:t>URL</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response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responses: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response: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{response.url}</a:t>
            </a:r>
            <a:r>
              <a:rPr lang="en" sz="1800" noProof="1">
                <a:solidFill>
                  <a:srgbClr val="036A07"/>
                </a:solidFill>
                <a:effectLst/>
                <a:latin typeface="Consolas" panose="020B0609020204030204" pitchFamily="49" charset="0"/>
                <a:cs typeface="Consolas" panose="020B0609020204030204" pitchFamily="49" charset="0"/>
              </a:rPr>
              <a:t> — </a:t>
            </a:r>
            <a:r>
              <a:rPr lang="en" sz="1800" b="1" noProof="1">
                <a:solidFill>
                  <a:srgbClr val="C5060B"/>
                </a:solidFill>
                <a:effectLst/>
                <a:latin typeface="Consolas" panose="020B0609020204030204" pitchFamily="49" charset="0"/>
                <a:cs typeface="Consolas" panose="020B0609020204030204" pitchFamily="49" charset="0"/>
              </a:rPr>
              <a:t>{response.status_code}</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"No response received."</a:t>
            </a:r>
            <a:r>
              <a:rPr lang="en" sz="1800" noProof="1">
                <a:effectLst/>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515D2205-13E6-433B-053E-9D26882E8798}"/>
              </a:ext>
            </a:extLst>
          </p:cNvPr>
          <p:cNvSpPr txBox="1"/>
          <p:nvPr/>
        </p:nvSpPr>
        <p:spPr>
          <a:xfrm>
            <a:off x="7427258" y="5322060"/>
            <a:ext cx="4446494" cy="1477328"/>
          </a:xfrm>
          <a:prstGeom prst="rect">
            <a:avLst/>
          </a:prstGeom>
          <a:solidFill>
            <a:schemeClr val="tx1">
              <a:lumMod val="85000"/>
              <a:lumOff val="15000"/>
            </a:schemeClr>
          </a:solidFill>
        </p:spPr>
        <p:txBody>
          <a:bodyPr wrap="square">
            <a:spAutoFit/>
          </a:bodyPr>
          <a:lstStyle/>
          <a:p>
            <a:r>
              <a:rPr lang="en" noProof="1">
                <a:solidFill>
                  <a:srgbClr val="2FFF12"/>
                </a:solidFill>
                <a:effectLst/>
                <a:latin typeface="Andale Mono" panose="020B0509000000000004" pitchFamily="49" charset="0"/>
              </a:rPr>
              <a:t>./async_grequests.py</a:t>
            </a:r>
          </a:p>
          <a:p>
            <a:r>
              <a:rPr lang="en" noProof="1">
                <a:solidFill>
                  <a:srgbClr val="2FFF12"/>
                </a:solidFill>
                <a:effectLst/>
                <a:latin typeface="Andale Mono" panose="020B0509000000000004" pitchFamily="49" charset="0"/>
              </a:rPr>
              <a:t>http://yandex.ru/ — 302</a:t>
            </a:r>
          </a:p>
          <a:p>
            <a:r>
              <a:rPr lang="en" noProof="1">
                <a:solidFill>
                  <a:srgbClr val="2FFF12"/>
                </a:solidFill>
                <a:effectLst/>
                <a:latin typeface="Andale Mono" panose="020B0509000000000004" pitchFamily="49" charset="0"/>
              </a:rPr>
              <a:t>http://mail.ru/ — 301</a:t>
            </a:r>
          </a:p>
          <a:p>
            <a:r>
              <a:rPr lang="en" noProof="1">
                <a:solidFill>
                  <a:srgbClr val="2FFF12"/>
                </a:solidFill>
                <a:effectLst/>
                <a:latin typeface="Andale Mono" panose="020B0509000000000004" pitchFamily="49" charset="0"/>
              </a:rPr>
              <a:t>http://vk.com/ — 301</a:t>
            </a:r>
          </a:p>
          <a:p>
            <a:r>
              <a:rPr lang="en" noProof="1">
                <a:solidFill>
                  <a:srgbClr val="2FFF12"/>
                </a:solidFill>
                <a:effectLst/>
                <a:latin typeface="Andale Mono" panose="020B0509000000000004" pitchFamily="49" charset="0"/>
              </a:rPr>
              <a:t>...</a:t>
            </a:r>
          </a:p>
        </p:txBody>
      </p:sp>
      <p:sp>
        <p:nvSpPr>
          <p:cNvPr id="7" name="TextBox 6">
            <a:extLst>
              <a:ext uri="{FF2B5EF4-FFF2-40B4-BE49-F238E27FC236}">
                <a16:creationId xmlns:a16="http://schemas.microsoft.com/office/drawing/2014/main" id="{27503114-3940-3E11-866B-C8424C96E65F}"/>
              </a:ext>
            </a:extLst>
          </p:cNvPr>
          <p:cNvSpPr txBox="1"/>
          <p:nvPr/>
        </p:nvSpPr>
        <p:spPr>
          <a:xfrm>
            <a:off x="5775512" y="1026738"/>
            <a:ext cx="6098240" cy="1631216"/>
          </a:xfrm>
          <a:prstGeom prst="rect">
            <a:avLst/>
          </a:prstGeom>
          <a:solidFill>
            <a:schemeClr val="accent5">
              <a:lumMod val="20000"/>
              <a:lumOff val="80000"/>
            </a:schemeClr>
          </a:solidFill>
        </p:spPr>
        <p:txBody>
          <a:bodyPr wrap="square">
            <a:spAutoFit/>
          </a:bodyPr>
          <a:lstStyle/>
          <a:p>
            <a:r>
              <a:rPr lang="en" sz="2000" b="1" dirty="0"/>
              <a:t>grequests</a:t>
            </a:r>
            <a:r>
              <a:rPr lang="en" sz="2000" dirty="0"/>
              <a:t> —</a:t>
            </a:r>
            <a:r>
              <a:rPr lang="ru-RU" sz="2000" dirty="0"/>
              <a:t> обёртка вокруг </a:t>
            </a:r>
            <a:r>
              <a:rPr lang="en" sz="2000" dirty="0"/>
              <a:t>requests, </a:t>
            </a:r>
            <a:r>
              <a:rPr lang="ru-RU" sz="2000" dirty="0"/>
              <a:t>добавляющая поддержку асинхронного выполнения запросов с использованием </a:t>
            </a:r>
            <a:r>
              <a:rPr lang="en" sz="2000" dirty="0"/>
              <a:t>gevent. </a:t>
            </a:r>
            <a:r>
              <a:rPr lang="ru-RU" sz="2000" dirty="0"/>
              <a:t>Она может быть полезной, если вы хотите использовать </a:t>
            </a:r>
            <a:r>
              <a:rPr lang="en" sz="2000" dirty="0"/>
              <a:t>API requests, </a:t>
            </a:r>
            <a:r>
              <a:rPr lang="ru-RU" sz="2000" dirty="0"/>
              <a:t>но с возможностью асинхронной работы.</a:t>
            </a:r>
          </a:p>
        </p:txBody>
      </p:sp>
    </p:spTree>
    <p:extLst>
      <p:ext uri="{BB962C8B-B14F-4D97-AF65-F5344CB8AC3E}">
        <p14:creationId xmlns:p14="http://schemas.microsoft.com/office/powerpoint/2010/main" val="1195395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55BC4-8685-7F8E-E605-CB28F434681D}"/>
              </a:ext>
            </a:extLst>
          </p:cNvPr>
          <p:cNvSpPr>
            <a:spLocks noGrp="1"/>
          </p:cNvSpPr>
          <p:nvPr>
            <p:ph type="title"/>
          </p:nvPr>
        </p:nvSpPr>
        <p:spPr>
          <a:xfrm>
            <a:off x="838200" y="2057"/>
            <a:ext cx="10515600" cy="750978"/>
          </a:xfrm>
        </p:spPr>
        <p:txBody>
          <a:bodyPr>
            <a:normAutofit/>
          </a:bodyPr>
          <a:lstStyle/>
          <a:p>
            <a:r>
              <a:rPr lang="ru-RU" dirty="0"/>
              <a:t>Пример: </a:t>
            </a:r>
            <a:r>
              <a:rPr lang="en" noProof="1"/>
              <a:t>async_aiomysql.py</a:t>
            </a:r>
          </a:p>
        </p:txBody>
      </p:sp>
      <p:sp>
        <p:nvSpPr>
          <p:cNvPr id="3" name="Объект 2">
            <a:extLst>
              <a:ext uri="{FF2B5EF4-FFF2-40B4-BE49-F238E27FC236}">
                <a16:creationId xmlns:a16="http://schemas.microsoft.com/office/drawing/2014/main" id="{20172880-D17F-CAC3-C75F-25E38D6EDB20}"/>
              </a:ext>
            </a:extLst>
          </p:cNvPr>
          <p:cNvSpPr>
            <a:spLocks noGrp="1"/>
          </p:cNvSpPr>
          <p:nvPr>
            <p:ph idx="1"/>
          </p:nvPr>
        </p:nvSpPr>
        <p:spPr>
          <a:xfrm>
            <a:off x="838200" y="852428"/>
            <a:ext cx="10515600" cy="5857654"/>
          </a:xfrm>
          <a:solidFill>
            <a:schemeClr val="accent3">
              <a:lumMod val="20000"/>
              <a:lumOff val="80000"/>
            </a:schemeClr>
          </a:solidFill>
        </p:spPr>
        <p:txBody>
          <a:bodyPr>
            <a:noAutofit/>
          </a:bodyPr>
          <a:lstStyle/>
          <a:p>
            <a:pPr marL="0" indent="0">
              <a:lnSpc>
                <a:spcPct val="85000"/>
              </a:lnSpc>
              <a:spcBef>
                <a:spcPts val="0"/>
              </a:spcBef>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time</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aiomysql</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dbparams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r>
              <a:rPr lang="en" sz="1800" noProof="1">
                <a:solidFill>
                  <a:srgbClr val="036A07"/>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'user'</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'trueman'</a:t>
            </a:r>
            <a:r>
              <a:rPr lang="en" sz="1800" noProof="1">
                <a:effectLst/>
                <a:latin typeface="Consolas" panose="020B0609020204030204" pitchFamily="49" charset="0"/>
                <a:cs typeface="Consolas" panose="020B0609020204030204" pitchFamily="49" charset="0"/>
              </a:rPr>
              <a:t>, </a:t>
            </a:r>
            <a:r>
              <a:rPr lang="en-US" sz="1800" noProof="1">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queries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r>
              <a:rPr lang="en" sz="1800" noProof="1">
                <a:solidFill>
                  <a:srgbClr val="036A07"/>
                </a:solidFill>
                <a:effectLst/>
                <a:latin typeface="Consolas" panose="020B0609020204030204" pitchFamily="49" charset="0"/>
                <a:cs typeface="Consolas" panose="020B0609020204030204" pitchFamily="49" charset="0"/>
              </a:rPr>
              <a:t>'</a:t>
            </a:r>
            <a:r>
              <a:rPr lang="en" sz="1800" b="1" noProof="1">
                <a:solidFill>
                  <a:srgbClr val="0000FF"/>
                </a:solidFill>
                <a:effectLst/>
                <a:latin typeface="Consolas" panose="020B0609020204030204" pitchFamily="49" charset="0"/>
                <a:cs typeface="Consolas" panose="020B0609020204030204" pitchFamily="49" charset="0"/>
              </a:rPr>
              <a:t>SELECT</a:t>
            </a:r>
            <a:r>
              <a:rPr lang="en" sz="1800" noProof="1">
                <a:solidFill>
                  <a:srgbClr val="036A07"/>
                </a:solidFill>
                <a:effectLst/>
                <a:latin typeface="Consolas" panose="020B0609020204030204" pitchFamily="49" charset="0"/>
                <a:cs typeface="Consolas" panose="020B0609020204030204" pitchFamily="49" charset="0"/>
              </a:rPr>
              <a:t> SLEEP(</a:t>
            </a:r>
            <a:r>
              <a:rPr lang="en" sz="1800" noProof="1">
                <a:solidFill>
                  <a:srgbClr val="0000CD"/>
                </a:solidFill>
                <a:effectLst/>
                <a:latin typeface="Consolas" panose="020B0609020204030204" pitchFamily="49" charset="0"/>
                <a:cs typeface="Consolas" panose="020B0609020204030204" pitchFamily="49" charset="0"/>
              </a:rPr>
              <a:t>5</a:t>
            </a:r>
            <a:r>
              <a:rPr lang="en" sz="1800" noProof="1">
                <a:solidFill>
                  <a:srgbClr val="036A07"/>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42</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a:t>
            </a:r>
            <a:r>
              <a:rPr lang="en" sz="1800" noProof="1">
                <a:solidFill>
                  <a:srgbClr val="036A07"/>
                </a:solidFill>
                <a:effectLst/>
                <a:latin typeface="Consolas" panose="020B0609020204030204" pitchFamily="49" charset="0"/>
                <a:cs typeface="Consolas" panose="020B0609020204030204" pitchFamily="49" charset="0"/>
              </a:rPr>
              <a:t> result;'</a:t>
            </a:r>
            <a:r>
              <a:rPr lang="en" sz="1800" noProof="1">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a:t>
            </a:r>
            <a:r>
              <a:rPr lang="en-US"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fetch</a:t>
            </a:r>
            <a:r>
              <a:rPr lang="en" sz="1800" noProof="1">
                <a:effectLst/>
                <a:latin typeface="Consolas" panose="020B0609020204030204" pitchFamily="49" charset="0"/>
                <a:cs typeface="Consolas" panose="020B0609020204030204" pitchFamily="49" charset="0"/>
              </a:rPr>
              <a:t>(query):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aiomysql.connect(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dbparams)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conn.cursor()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cur: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cur.execute(query)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result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cur.fetchone()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"Result of '</a:t>
            </a:r>
            <a:r>
              <a:rPr lang="en" sz="1800" b="1" noProof="1">
                <a:solidFill>
                  <a:srgbClr val="C5060B"/>
                </a:solidFill>
                <a:effectLst/>
                <a:latin typeface="Consolas" panose="020B0609020204030204" pitchFamily="49" charset="0"/>
                <a:cs typeface="Consolas" panose="020B0609020204030204" pitchFamily="49" charset="0"/>
              </a:rPr>
              <a:t>{query}</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result)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asyncio.gather(</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(fetch(query)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query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queries))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start_time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time.perf_counter()</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elapsed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time.perf_counter()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start_time</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"Finished in"</a:t>
            </a: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round</a:t>
            </a:r>
            <a:r>
              <a:rPr lang="en" sz="1800" noProof="1">
                <a:effectLst/>
                <a:latin typeface="Consolas" panose="020B0609020204030204" pitchFamily="49" charset="0"/>
                <a:cs typeface="Consolas" panose="020B0609020204030204" pitchFamily="49" charset="0"/>
              </a:rPr>
              <a:t>(elapsed,</a:t>
            </a:r>
            <a:r>
              <a:rPr lang="en" sz="1800" noProof="1">
                <a:solidFill>
                  <a:srgbClr val="0000CD"/>
                </a:solidFill>
                <a:effectLst/>
                <a:latin typeface="Consolas" panose="020B0609020204030204" pitchFamily="49" charset="0"/>
                <a:cs typeface="Consolas" panose="020B0609020204030204" pitchFamily="49" charset="0"/>
              </a:rPr>
              <a:t>2</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B2F30D09-D011-FB74-F43F-D5283E6FA1E2}"/>
              </a:ext>
            </a:extLst>
          </p:cNvPr>
          <p:cNvSpPr txBox="1"/>
          <p:nvPr/>
        </p:nvSpPr>
        <p:spPr>
          <a:xfrm>
            <a:off x="6756028" y="5232754"/>
            <a:ext cx="5238750" cy="1477328"/>
          </a:xfrm>
          <a:prstGeom prst="rect">
            <a:avLst/>
          </a:prstGeom>
          <a:solidFill>
            <a:schemeClr val="tx1">
              <a:lumMod val="85000"/>
              <a:lumOff val="15000"/>
            </a:schemeClr>
          </a:solidFill>
        </p:spPr>
        <p:txBody>
          <a:bodyPr wrap="square">
            <a:spAutoFit/>
          </a:bodyPr>
          <a:lstStyle/>
          <a:p>
            <a:r>
              <a:rPr lang="en" noProof="1">
                <a:solidFill>
                  <a:srgbClr val="2FFF12"/>
                </a:solidFill>
                <a:effectLst/>
                <a:latin typeface="Consolas" panose="020B0609020204030204" pitchFamily="49" charset="0"/>
                <a:cs typeface="Consolas" panose="020B0609020204030204" pitchFamily="49" charset="0"/>
              </a:rPr>
              <a:t>./async_aiomysql.py</a:t>
            </a:r>
          </a:p>
          <a:p>
            <a:r>
              <a:rPr lang="en" noProof="1">
                <a:solidFill>
                  <a:srgbClr val="2FFF12"/>
                </a:solidFill>
                <a:effectLst/>
                <a:latin typeface="Consolas" panose="020B0609020204030204" pitchFamily="49" charset="0"/>
                <a:cs typeface="Consolas" panose="020B0609020204030204" pitchFamily="49" charset="0"/>
              </a:rPr>
              <a:t>Result of 'SELECT SLEEP(5) + 42': (42,)</a:t>
            </a:r>
          </a:p>
          <a:p>
            <a:r>
              <a:rPr lang="en" noProof="1">
                <a:solidFill>
                  <a:srgbClr val="2FFF12"/>
                </a:solidFill>
                <a:effectLst/>
                <a:latin typeface="Consolas" panose="020B0609020204030204" pitchFamily="49" charset="0"/>
                <a:cs typeface="Consolas" panose="020B0609020204030204" pitchFamily="49" charset="0"/>
              </a:rPr>
              <a:t>Result of 'SELECT SLEEP(5) + 43': (43,)</a:t>
            </a:r>
          </a:p>
          <a:p>
            <a:r>
              <a:rPr lang="en" noProof="1">
                <a:solidFill>
                  <a:srgbClr val="2FFF12"/>
                </a:solidFill>
                <a:effectLst/>
                <a:latin typeface="Consolas" panose="020B0609020204030204" pitchFamily="49" charset="0"/>
                <a:cs typeface="Consolas" panose="020B0609020204030204" pitchFamily="49" charset="0"/>
              </a:rPr>
              <a:t>Result of 'SELECT SLEEP(5) + 44': (44,)</a:t>
            </a:r>
          </a:p>
          <a:p>
            <a:r>
              <a:rPr lang="en" noProof="1">
                <a:solidFill>
                  <a:srgbClr val="2FFF12"/>
                </a:solidFill>
                <a:effectLst/>
                <a:latin typeface="Consolas" panose="020B0609020204030204" pitchFamily="49" charset="0"/>
                <a:cs typeface="Consolas" panose="020B0609020204030204" pitchFamily="49" charset="0"/>
              </a:rPr>
              <a:t>Finished in 5.02 seconds.</a:t>
            </a:r>
          </a:p>
        </p:txBody>
      </p:sp>
    </p:spTree>
    <p:extLst>
      <p:ext uri="{BB962C8B-B14F-4D97-AF65-F5344CB8AC3E}">
        <p14:creationId xmlns:p14="http://schemas.microsoft.com/office/powerpoint/2010/main" val="4062166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BF1BC3-7EA0-451C-537B-2056D6801B15}"/>
              </a:ext>
            </a:extLst>
          </p:cNvPr>
          <p:cNvSpPr>
            <a:spLocks noGrp="1"/>
          </p:cNvSpPr>
          <p:nvPr>
            <p:ph type="title"/>
          </p:nvPr>
        </p:nvSpPr>
        <p:spPr>
          <a:xfrm>
            <a:off x="838200" y="201706"/>
            <a:ext cx="10515600" cy="847165"/>
          </a:xfrm>
        </p:spPr>
        <p:txBody>
          <a:bodyPr>
            <a:normAutofit/>
          </a:bodyPr>
          <a:lstStyle/>
          <a:p>
            <a:r>
              <a:rPr lang="ru-RU" dirty="0"/>
              <a:t>Пример: </a:t>
            </a:r>
            <a:r>
              <a:rPr lang="en" noProof="1"/>
              <a:t>async_a</a:t>
            </a:r>
            <a:r>
              <a:rPr lang="en-US" noProof="1"/>
              <a:t>syncmy</a:t>
            </a:r>
            <a:r>
              <a:rPr lang="en" noProof="1"/>
              <a:t>.py</a:t>
            </a:r>
            <a:endParaRPr lang="ru-RU" dirty="0"/>
          </a:p>
        </p:txBody>
      </p:sp>
      <p:sp>
        <p:nvSpPr>
          <p:cNvPr id="3" name="Объект 2">
            <a:extLst>
              <a:ext uri="{FF2B5EF4-FFF2-40B4-BE49-F238E27FC236}">
                <a16:creationId xmlns:a16="http://schemas.microsoft.com/office/drawing/2014/main" id="{DF9D6B3F-9871-3B91-8514-2A50EC6E6323}"/>
              </a:ext>
            </a:extLst>
          </p:cNvPr>
          <p:cNvSpPr>
            <a:spLocks noGrp="1"/>
          </p:cNvSpPr>
          <p:nvPr>
            <p:ph idx="1"/>
          </p:nvPr>
        </p:nvSpPr>
        <p:spPr>
          <a:xfrm>
            <a:off x="838200" y="1148263"/>
            <a:ext cx="10515600" cy="4674316"/>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asyncmy</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dbparams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r>
              <a:rPr lang="en" sz="1800" noProof="1">
                <a:solidFill>
                  <a:srgbClr val="036A07"/>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'user'</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'trueman'</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queries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r>
              <a:rPr lang="en" sz="1800" noProof="1">
                <a:solidFill>
                  <a:srgbClr val="036A07"/>
                </a:solidFill>
                <a:effectLst/>
                <a:latin typeface="Consolas" panose="020B0609020204030204" pitchFamily="49" charset="0"/>
                <a:cs typeface="Consolas" panose="020B0609020204030204" pitchFamily="49" charset="0"/>
              </a:rPr>
              <a:t>'</a:t>
            </a:r>
            <a:r>
              <a:rPr lang="en" sz="1800" b="1" noProof="1">
                <a:solidFill>
                  <a:srgbClr val="0000FF"/>
                </a:solidFill>
                <a:effectLst/>
                <a:latin typeface="Consolas" panose="020B0609020204030204" pitchFamily="49" charset="0"/>
                <a:cs typeface="Consolas" panose="020B0609020204030204" pitchFamily="49" charset="0"/>
              </a:rPr>
              <a:t>SELECT</a:t>
            </a:r>
            <a:r>
              <a:rPr lang="en" sz="1800" noProof="1">
                <a:solidFill>
                  <a:srgbClr val="036A07"/>
                </a:solidFill>
                <a:effectLst/>
                <a:latin typeface="Consolas" panose="020B0609020204030204" pitchFamily="49" charset="0"/>
                <a:cs typeface="Consolas" panose="020B0609020204030204" pitchFamily="49" charset="0"/>
              </a:rPr>
              <a:t> SLEEP(</a:t>
            </a:r>
            <a:r>
              <a:rPr lang="en" sz="1800" noProof="1">
                <a:solidFill>
                  <a:srgbClr val="0000CD"/>
                </a:solidFill>
                <a:effectLst/>
                <a:latin typeface="Consolas" panose="020B0609020204030204" pitchFamily="49" charset="0"/>
                <a:cs typeface="Consolas" panose="020B0609020204030204" pitchFamily="49" charset="0"/>
              </a:rPr>
              <a:t>5</a:t>
            </a:r>
            <a:r>
              <a:rPr lang="en" sz="1800" noProof="1">
                <a:solidFill>
                  <a:srgbClr val="036A07"/>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42</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execute_query</a:t>
            </a:r>
            <a:r>
              <a:rPr lang="en" sz="1800" noProof="1">
                <a:effectLst/>
                <a:latin typeface="Consolas" panose="020B0609020204030204" pitchFamily="49" charset="0"/>
                <a:cs typeface="Consolas" panose="020B0609020204030204" pitchFamily="49" charset="0"/>
              </a:rPr>
              <a:t>(query):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asyncmy.connect(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dbparams)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conn.cursor()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cur: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cur.execute(query)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(query,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cur.fetchone())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conn.ensure_closed()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asyncio.gather(</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(execute_query(query)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query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queries))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p>
        </p:txBody>
      </p:sp>
      <p:sp>
        <p:nvSpPr>
          <p:cNvPr id="5" name="TextBox 4">
            <a:extLst>
              <a:ext uri="{FF2B5EF4-FFF2-40B4-BE49-F238E27FC236}">
                <a16:creationId xmlns:a16="http://schemas.microsoft.com/office/drawing/2014/main" id="{873475A9-F0D1-A0D6-D537-B2FA758B1CAE}"/>
              </a:ext>
            </a:extLst>
          </p:cNvPr>
          <p:cNvSpPr txBox="1"/>
          <p:nvPr/>
        </p:nvSpPr>
        <p:spPr>
          <a:xfrm>
            <a:off x="7580781" y="5281154"/>
            <a:ext cx="4122644" cy="1477328"/>
          </a:xfrm>
          <a:prstGeom prst="rect">
            <a:avLst/>
          </a:prstGeom>
          <a:solidFill>
            <a:schemeClr val="tx1">
              <a:lumMod val="85000"/>
              <a:lumOff val="15000"/>
            </a:schemeClr>
          </a:solidFill>
        </p:spPr>
        <p:txBody>
          <a:bodyPr wrap="square">
            <a:spAutoFit/>
          </a:bodyPr>
          <a:lstStyle/>
          <a:p>
            <a:r>
              <a:rPr lang="en" noProof="1">
                <a:solidFill>
                  <a:srgbClr val="2FFF12"/>
                </a:solidFill>
                <a:effectLst/>
                <a:latin typeface="Consolas" panose="020B0609020204030204" pitchFamily="49" charset="0"/>
                <a:cs typeface="Consolas" panose="020B0609020204030204" pitchFamily="49" charset="0"/>
              </a:rPr>
              <a:t>./async_asyncmy.py</a:t>
            </a:r>
          </a:p>
          <a:p>
            <a:r>
              <a:rPr lang="en" noProof="1">
                <a:solidFill>
                  <a:srgbClr val="2FFF12"/>
                </a:solidFill>
                <a:effectLst/>
                <a:latin typeface="Consolas" panose="020B0609020204030204" pitchFamily="49" charset="0"/>
                <a:cs typeface="Consolas" panose="020B0609020204030204" pitchFamily="49" charset="0"/>
              </a:rPr>
              <a:t>SELECT SLEEP(5) + 44 : (44,)</a:t>
            </a:r>
          </a:p>
          <a:p>
            <a:r>
              <a:rPr lang="en" noProof="1">
                <a:solidFill>
                  <a:srgbClr val="2FFF12"/>
                </a:solidFill>
                <a:effectLst/>
                <a:latin typeface="Consolas" panose="020B0609020204030204" pitchFamily="49" charset="0"/>
                <a:cs typeface="Consolas" panose="020B0609020204030204" pitchFamily="49" charset="0"/>
              </a:rPr>
              <a:t>SELECT SLEEP(5) + 42 : (42,)</a:t>
            </a:r>
          </a:p>
          <a:p>
            <a:r>
              <a:rPr lang="en" noProof="1">
                <a:solidFill>
                  <a:srgbClr val="2FFF12"/>
                </a:solidFill>
                <a:effectLst/>
                <a:latin typeface="Consolas" panose="020B0609020204030204" pitchFamily="49" charset="0"/>
                <a:cs typeface="Consolas" panose="020B0609020204030204" pitchFamily="49" charset="0"/>
              </a:rPr>
              <a:t>SELECT SLEEP(5) + 43 : (43,)</a:t>
            </a:r>
          </a:p>
          <a:p>
            <a:r>
              <a:rPr lang="en" noProof="1">
                <a:solidFill>
                  <a:srgbClr val="2FFF12"/>
                </a:solidFill>
                <a:effectLst/>
                <a:latin typeface="Consolas" panose="020B0609020204030204" pitchFamily="49" charset="0"/>
                <a:cs typeface="Consolas" panose="020B0609020204030204" pitchFamily="49" charset="0"/>
              </a:rPr>
              <a:t>Finished in 5.02 sec.</a:t>
            </a:r>
          </a:p>
        </p:txBody>
      </p:sp>
    </p:spTree>
    <p:extLst>
      <p:ext uri="{BB962C8B-B14F-4D97-AF65-F5344CB8AC3E}">
        <p14:creationId xmlns:p14="http://schemas.microsoft.com/office/powerpoint/2010/main" val="2157569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D7C862-041C-C01E-0A07-B8F9FAFD89E2}"/>
              </a:ext>
            </a:extLst>
          </p:cNvPr>
          <p:cNvSpPr>
            <a:spLocks noGrp="1"/>
          </p:cNvSpPr>
          <p:nvPr>
            <p:ph type="title"/>
          </p:nvPr>
        </p:nvSpPr>
        <p:spPr>
          <a:xfrm>
            <a:off x="838200" y="174813"/>
            <a:ext cx="10515600" cy="737533"/>
          </a:xfrm>
        </p:spPr>
        <p:txBody>
          <a:bodyPr/>
          <a:lstStyle/>
          <a:p>
            <a:r>
              <a:rPr lang="ru-RU" dirty="0"/>
              <a:t>Телеграм-бот на </a:t>
            </a:r>
            <a:r>
              <a:rPr lang="en" dirty="0"/>
              <a:t>aiogram</a:t>
            </a:r>
            <a:r>
              <a:rPr lang="ru-RU" dirty="0"/>
              <a:t> </a:t>
            </a:r>
          </a:p>
        </p:txBody>
      </p:sp>
      <p:sp>
        <p:nvSpPr>
          <p:cNvPr id="3" name="Объект 2">
            <a:extLst>
              <a:ext uri="{FF2B5EF4-FFF2-40B4-BE49-F238E27FC236}">
                <a16:creationId xmlns:a16="http://schemas.microsoft.com/office/drawing/2014/main" id="{E9925848-FA45-F807-9A2B-6E1A478E55DC}"/>
              </a:ext>
            </a:extLst>
          </p:cNvPr>
          <p:cNvSpPr>
            <a:spLocks noGrp="1"/>
          </p:cNvSpPr>
          <p:nvPr>
            <p:ph idx="1"/>
          </p:nvPr>
        </p:nvSpPr>
        <p:spPr>
          <a:xfrm>
            <a:off x="838200" y="941296"/>
            <a:ext cx="10515600" cy="5782234"/>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aiogram </a:t>
            </a: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Bot, Dispatcher, types</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aiogram.filters.command </a:t>
            </a: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Command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bot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Bot(token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dp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Dispatcher()</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Хэндлер на команду /</a:t>
            </a:r>
            <a:r>
              <a:rPr lang="en" sz="1800" noProof="1">
                <a:solidFill>
                  <a:srgbClr val="0066FF"/>
                </a:solidFill>
                <a:effectLst/>
                <a:latin typeface="Consolas" panose="020B0609020204030204" pitchFamily="49" charset="0"/>
                <a:cs typeface="Consolas" panose="020B0609020204030204" pitchFamily="49" charset="0"/>
              </a:rPr>
              <a:t>start</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@dp.message</a:t>
            </a:r>
            <a:r>
              <a:rPr lang="en" sz="1800" noProof="1">
                <a:effectLst/>
                <a:latin typeface="Consolas" panose="020B0609020204030204" pitchFamily="49" charset="0"/>
                <a:cs typeface="Consolas" panose="020B0609020204030204" pitchFamily="49" charset="0"/>
              </a:rPr>
              <a:t>(Command(</a:t>
            </a:r>
            <a:r>
              <a:rPr lang="en" sz="1800" noProof="1">
                <a:solidFill>
                  <a:srgbClr val="036A07"/>
                </a:solidFill>
                <a:effectLst/>
                <a:latin typeface="Consolas" panose="020B0609020204030204" pitchFamily="49" charset="0"/>
                <a:cs typeface="Consolas" panose="020B0609020204030204" pitchFamily="49" charset="0"/>
              </a:rPr>
              <a:t>"start"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cmd_start</a:t>
            </a:r>
            <a:r>
              <a:rPr lang="en" sz="1800" noProof="1">
                <a:effectLst/>
                <a:latin typeface="Consolas" panose="020B0609020204030204" pitchFamily="49" charset="0"/>
                <a:cs typeface="Consolas" panose="020B0609020204030204" pitchFamily="49" charset="0"/>
              </a:rPr>
              <a:t>(message: types.Message):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message.answer(</a:t>
            </a:r>
            <a:r>
              <a:rPr lang="en" sz="1800" noProof="1">
                <a:solidFill>
                  <a:srgbClr val="036A07"/>
                </a:solidFill>
                <a:effectLst/>
                <a:latin typeface="Consolas" panose="020B0609020204030204" pitchFamily="49" charset="0"/>
                <a:cs typeface="Consolas" panose="020B0609020204030204" pitchFamily="49" charset="0"/>
              </a:rPr>
              <a:t>"Hello!"</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@dp.message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echo_message</a:t>
            </a:r>
            <a:r>
              <a:rPr lang="en" sz="1800" noProof="1">
                <a:effectLst/>
                <a:latin typeface="Consolas" panose="020B0609020204030204" pitchFamily="49" charset="0"/>
                <a:cs typeface="Consolas" panose="020B0609020204030204" pitchFamily="49" charset="0"/>
              </a:rPr>
              <a:t>(msg: types.Message):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bot.send_message(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msg.from_user.id, </a:t>
            </a:r>
            <a:r>
              <a:rPr lang="en" sz="1800" noProof="1">
                <a:solidFill>
                  <a:srgbClr val="036A07"/>
                </a:solidFill>
                <a:effectLst/>
                <a:latin typeface="Consolas" panose="020B0609020204030204" pitchFamily="49" charset="0"/>
                <a:cs typeface="Consolas" panose="020B0609020204030204" pitchFamily="49" charset="0"/>
              </a:rPr>
              <a:t>'MsgLen: </a:t>
            </a:r>
            <a:r>
              <a:rPr lang="en" sz="1800" b="1" noProof="1">
                <a:solidFill>
                  <a:srgbClr val="C5060B"/>
                </a:solidFill>
                <a:effectLst/>
                <a:latin typeface="Consolas" panose="020B0609020204030204" pitchFamily="49" charset="0"/>
                <a:cs typeface="Consolas" panose="020B0609020204030204" pitchFamily="49" charset="0"/>
              </a:rPr>
              <a:t>%d</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len</a:t>
            </a:r>
            <a:r>
              <a:rPr lang="en" sz="1800" noProof="1">
                <a:effectLst/>
                <a:latin typeface="Consolas" panose="020B0609020204030204" pitchFamily="49" charset="0"/>
                <a:cs typeface="Consolas" panose="020B0609020204030204" pitchFamily="49" charset="0"/>
              </a:rPr>
              <a:t>(msg.text)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Запуск процесса поллинга новых апдейтов</a:t>
            </a:r>
            <a:br>
              <a:rPr lang="ru-RU"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'Run bot...'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dp.start_polling(bot)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asyncio.run(main())</a:t>
            </a:r>
          </a:p>
        </p:txBody>
      </p:sp>
      <p:pic>
        <p:nvPicPr>
          <p:cNvPr id="5" name="Рисунок 4">
            <a:extLst>
              <a:ext uri="{FF2B5EF4-FFF2-40B4-BE49-F238E27FC236}">
                <a16:creationId xmlns:a16="http://schemas.microsoft.com/office/drawing/2014/main" id="{5FE3533C-4FC0-3CD6-00D8-56EE38AFBBEE}"/>
              </a:ext>
            </a:extLst>
          </p:cNvPr>
          <p:cNvPicPr>
            <a:picLocks noChangeAspect="1"/>
          </p:cNvPicPr>
          <p:nvPr/>
        </p:nvPicPr>
        <p:blipFill>
          <a:blip r:embed="rId2"/>
          <a:stretch>
            <a:fillRect/>
          </a:stretch>
        </p:blipFill>
        <p:spPr>
          <a:xfrm>
            <a:off x="8525435" y="3454160"/>
            <a:ext cx="3327400" cy="3029190"/>
          </a:xfrm>
          <a:prstGeom prst="rect">
            <a:avLst/>
          </a:prstGeom>
          <a:ln w="12700">
            <a:solidFill>
              <a:schemeClr val="accent1"/>
            </a:solidFill>
          </a:ln>
        </p:spPr>
      </p:pic>
    </p:spTree>
    <p:extLst>
      <p:ext uri="{BB962C8B-B14F-4D97-AF65-F5344CB8AC3E}">
        <p14:creationId xmlns:p14="http://schemas.microsoft.com/office/powerpoint/2010/main" val="3700669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8785ED-5744-CB63-9BC9-59466A60F1E0}"/>
              </a:ext>
            </a:extLst>
          </p:cNvPr>
          <p:cNvSpPr>
            <a:spLocks noGrp="1"/>
          </p:cNvSpPr>
          <p:nvPr>
            <p:ph type="title"/>
          </p:nvPr>
        </p:nvSpPr>
        <p:spPr>
          <a:xfrm>
            <a:off x="838200" y="230656"/>
            <a:ext cx="10515600" cy="697192"/>
          </a:xfrm>
        </p:spPr>
        <p:txBody>
          <a:bodyPr>
            <a:normAutofit/>
          </a:bodyPr>
          <a:lstStyle/>
          <a:p>
            <a:r>
              <a:rPr lang="en" noProof="1"/>
              <a:t>async_server_socket.py</a:t>
            </a:r>
          </a:p>
        </p:txBody>
      </p:sp>
      <p:sp>
        <p:nvSpPr>
          <p:cNvPr id="3" name="Объект 2">
            <a:extLst>
              <a:ext uri="{FF2B5EF4-FFF2-40B4-BE49-F238E27FC236}">
                <a16:creationId xmlns:a16="http://schemas.microsoft.com/office/drawing/2014/main" id="{AC8F8B3E-37E3-1608-71D1-AD87379795C9}"/>
              </a:ext>
            </a:extLst>
          </p:cNvPr>
          <p:cNvSpPr>
            <a:spLocks noGrp="1"/>
          </p:cNvSpPr>
          <p:nvPr>
            <p:ph idx="1"/>
          </p:nvPr>
        </p:nvSpPr>
        <p:spPr>
          <a:xfrm>
            <a:off x="838200" y="1008530"/>
            <a:ext cx="10515600" cy="4450978"/>
          </a:xfrm>
          <a:solidFill>
            <a:schemeClr val="accent3">
              <a:lumMod val="20000"/>
              <a:lumOff val="80000"/>
            </a:schemeClr>
          </a:solidFill>
        </p:spPr>
        <p:txBody>
          <a:bodyPr>
            <a:noAutofit/>
          </a:bodyPr>
          <a:lstStyle/>
          <a:p>
            <a:pPr marL="0" indent="0">
              <a:lnSpc>
                <a:spcPct val="100000"/>
              </a:lnSpc>
              <a:buNone/>
            </a:pP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handle_client</a:t>
            </a:r>
            <a:r>
              <a:rPr lang="en" sz="1800" noProof="1">
                <a:solidFill>
                  <a:srgbClr val="000000"/>
                </a:solidFill>
                <a:effectLst/>
                <a:latin typeface="Consolas" panose="020B0609020204030204" pitchFamily="49" charset="0"/>
                <a:cs typeface="Consolas" panose="020B0609020204030204" pitchFamily="49" charset="0"/>
              </a:rPr>
              <a:t>(reader, writer):</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Бесконечный цикл для чтения данных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latin typeface="Consolas" panose="020B0609020204030204" pitchFamily="49" charset="0"/>
                <a:cs typeface="Consolas" panose="020B0609020204030204" pitchFamily="49" charset="0"/>
              </a:rPr>
              <a:t>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solidFill>
                  <a:srgbClr val="000000"/>
                </a:solidFill>
                <a:effectLst/>
                <a:latin typeface="Consolas" panose="020B0609020204030204" pitchFamily="49" charset="0"/>
                <a:cs typeface="Consolas" panose="020B0609020204030204" pitchFamily="49" charset="0"/>
              </a:rPr>
              <a:t> reader.read(</a:t>
            </a:r>
            <a:r>
              <a:rPr lang="en" sz="1800" noProof="1">
                <a:solidFill>
                  <a:srgbClr val="0000CD"/>
                </a:solidFill>
                <a:effectLst/>
                <a:latin typeface="Consolas" panose="020B0609020204030204" pitchFamily="49" charset="0"/>
                <a:cs typeface="Consolas" panose="020B0609020204030204" pitchFamily="49" charset="0"/>
              </a:rPr>
              <a:t>100</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Чтение данных (максимум 100 байт)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solidFill>
                  <a:srgbClr val="000000"/>
                </a:solidFill>
                <a:effectLst/>
                <a:latin typeface="Consolas" panose="020B0609020204030204" pitchFamily="49" charset="0"/>
                <a:cs typeface="Consolas" panose="020B0609020204030204" pitchFamily="49" charset="0"/>
              </a:rPr>
              <a:t> data:</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Если данных нет, закрыть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latin typeface="Consolas" panose="020B0609020204030204" pitchFamily="49" charset="0"/>
                <a:cs typeface="Consolas" panose="020B0609020204030204" pitchFamily="49" charset="0"/>
              </a:rPr>
              <a:t>read_len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len</a:t>
            </a:r>
            <a:r>
              <a:rPr lang="en" sz="1800" noProof="1">
                <a:solidFill>
                  <a:srgbClr val="000000"/>
                </a:solidFill>
                <a:effectLst/>
                <a:latin typeface="Consolas" panose="020B0609020204030204" pitchFamily="49" charset="0"/>
                <a:cs typeface="Consolas" panose="020B0609020204030204" pitchFamily="49" charset="0"/>
              </a:rPr>
              <a:t>(data)</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response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f</a:t>
            </a:r>
            <a:r>
              <a:rPr lang="en" sz="1800" noProof="1">
                <a:solidFill>
                  <a:srgbClr val="036A07"/>
                </a:solidFill>
                <a:effectLst/>
                <a:latin typeface="Consolas" panose="020B0609020204030204" pitchFamily="49" charset="0"/>
                <a:cs typeface="Consolas" panose="020B0609020204030204" pitchFamily="49" charset="0"/>
              </a:rPr>
              <a:t>"Len: </a:t>
            </a:r>
            <a:r>
              <a:rPr lang="en" sz="1800" b="1" noProof="1">
                <a:solidFill>
                  <a:srgbClr val="C5060B"/>
                </a:solidFill>
                <a:effectLst/>
                <a:latin typeface="Consolas" panose="020B0609020204030204" pitchFamily="49" charset="0"/>
                <a:cs typeface="Consolas" panose="020B0609020204030204" pitchFamily="49" charset="0"/>
              </a:rPr>
              <a:t>{read_len}</a:t>
            </a:r>
            <a:r>
              <a:rPr lang="en" sz="1800" noProof="1">
                <a:solidFill>
                  <a:srgbClr val="26B31A"/>
                </a:solidFill>
                <a:effectLst/>
                <a:latin typeface="Consolas" panose="020B0609020204030204" pitchFamily="49" charset="0"/>
                <a:cs typeface="Consolas" panose="020B0609020204030204" pitchFamily="49" charset="0"/>
              </a:rPr>
              <a:t>\n</a:t>
            </a:r>
            <a:r>
              <a:rPr lang="en" sz="1800" noProof="1">
                <a:solidFill>
                  <a:srgbClr val="036A07"/>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.encode(</a:t>
            </a:r>
            <a:r>
              <a:rPr lang="en" sz="1800" noProof="1">
                <a:solidFill>
                  <a:srgbClr val="036A07"/>
                </a:solidFill>
                <a:effectLst/>
                <a:latin typeface="Consolas" panose="020B0609020204030204" pitchFamily="49" charset="0"/>
                <a:cs typeface="Consolas" panose="020B0609020204030204" pitchFamily="49" charset="0"/>
              </a:rPr>
              <a:t>'utf-8'</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writer.write(response)</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solidFill>
                  <a:srgbClr val="000000"/>
                </a:solidFill>
                <a:effectLst/>
                <a:latin typeface="Consolas" panose="020B0609020204030204" pitchFamily="49" charset="0"/>
                <a:cs typeface="Consolas" panose="020B0609020204030204" pitchFamily="49" charset="0"/>
              </a:rPr>
              <a:t> writer.drain()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Гарантируем отправку данных</a:t>
            </a:r>
            <a:br>
              <a:rPr lang="ru-RU" sz="1800" noProof="1">
                <a:solidFill>
                  <a:srgbClr val="0066FF"/>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solidFill>
                  <a:srgbClr val="000000"/>
                </a:solidFill>
                <a:effectLst/>
                <a:latin typeface="Consolas" panose="020B0609020204030204" pitchFamily="49" charset="0"/>
                <a:cs typeface="Consolas" panose="020B0609020204030204" pitchFamily="49" charset="0"/>
              </a:rPr>
              <a:t>(host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'127.0.0.1'</a:t>
            </a:r>
            <a:r>
              <a:rPr lang="en" sz="1800" noProof="1">
                <a:solidFill>
                  <a:srgbClr val="000000"/>
                </a:solidFill>
                <a:effectLst/>
                <a:latin typeface="Consolas" panose="020B0609020204030204" pitchFamily="49" charset="0"/>
                <a:cs typeface="Consolas" panose="020B0609020204030204" pitchFamily="49" charset="0"/>
              </a:rPr>
              <a:t>, port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5001</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server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solidFill>
                  <a:srgbClr val="000000"/>
                </a:solidFill>
                <a:effectLst/>
                <a:latin typeface="Consolas" panose="020B0609020204030204" pitchFamily="49" charset="0"/>
                <a:cs typeface="Consolas" panose="020B0609020204030204" pitchFamily="49" charset="0"/>
              </a:rPr>
              <a:t> asyncio.start_server(handle_client, host, port)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solidFill>
                  <a:srgbClr val="000000"/>
                </a:solidFill>
                <a:effectLst/>
                <a:latin typeface="Consolas" panose="020B0609020204030204" pitchFamily="49" charset="0"/>
                <a:cs typeface="Consolas" panose="020B0609020204030204" pitchFamily="49" charset="0"/>
              </a:rPr>
              <a:t> server:</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solidFill>
                  <a:srgbClr val="000000"/>
                </a:solidFill>
                <a:effectLst/>
                <a:latin typeface="Consolas" panose="020B0609020204030204" pitchFamily="49" charset="0"/>
                <a:cs typeface="Consolas" panose="020B0609020204030204" pitchFamily="49" charset="0"/>
              </a:rPr>
              <a:t> server.serve_forever()  </a:t>
            </a:r>
            <a:r>
              <a:rPr lang="en"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Сервер будет работать бесконечно</a:t>
            </a:r>
            <a:br>
              <a:rPr lang="ru-RU" sz="1800" noProof="1">
                <a:solidFill>
                  <a:srgbClr val="0066FF"/>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asyncio.run(main())</a:t>
            </a:r>
            <a:endParaRPr lang="en"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71890CD-9947-3D60-D562-F3F0ADEDD75A}"/>
              </a:ext>
            </a:extLst>
          </p:cNvPr>
          <p:cNvSpPr txBox="1"/>
          <p:nvPr/>
        </p:nvSpPr>
        <p:spPr>
          <a:xfrm>
            <a:off x="8754034" y="5285618"/>
            <a:ext cx="2921373" cy="1477328"/>
          </a:xfrm>
          <a:prstGeom prst="rect">
            <a:avLst/>
          </a:prstGeom>
          <a:solidFill>
            <a:schemeClr val="tx1">
              <a:lumMod val="85000"/>
              <a:lumOff val="15000"/>
            </a:schemeClr>
          </a:solidFill>
        </p:spPr>
        <p:txBody>
          <a:bodyPr wrap="square">
            <a:spAutoFit/>
          </a:bodyPr>
          <a:lstStyle/>
          <a:p>
            <a:r>
              <a:rPr lang="en" noProof="1">
                <a:solidFill>
                  <a:srgbClr val="2FFF12"/>
                </a:solidFill>
                <a:latin typeface="Consolas" panose="020B0609020204030204" pitchFamily="49" charset="0"/>
                <a:cs typeface="Consolas" panose="020B0609020204030204" pitchFamily="49" charset="0"/>
              </a:rPr>
              <a:t>$</a:t>
            </a:r>
            <a:r>
              <a:rPr lang="en" noProof="1">
                <a:solidFill>
                  <a:srgbClr val="2FFF12"/>
                </a:solidFill>
                <a:effectLst/>
                <a:latin typeface="Consolas" panose="020B0609020204030204" pitchFamily="49" charset="0"/>
                <a:cs typeface="Consolas" panose="020B0609020204030204" pitchFamily="49" charset="0"/>
              </a:rPr>
              <a:t> nc localhost 5001</a:t>
            </a:r>
          </a:p>
          <a:p>
            <a:r>
              <a:rPr lang="en" noProof="1">
                <a:solidFill>
                  <a:srgbClr val="2FFF12"/>
                </a:solidFill>
                <a:effectLst/>
                <a:latin typeface="Consolas" panose="020B0609020204030204" pitchFamily="49" charset="0"/>
                <a:cs typeface="Consolas" panose="020B0609020204030204" pitchFamily="49" charset="0"/>
              </a:rPr>
              <a:t>Hello world</a:t>
            </a:r>
          </a:p>
          <a:p>
            <a:r>
              <a:rPr lang="en" noProof="1">
                <a:solidFill>
                  <a:srgbClr val="2FFF12"/>
                </a:solidFill>
                <a:effectLst/>
                <a:latin typeface="Consolas" panose="020B0609020204030204" pitchFamily="49" charset="0"/>
                <a:cs typeface="Consolas" panose="020B0609020204030204" pitchFamily="49" charset="0"/>
              </a:rPr>
              <a:t>Len: 12</a:t>
            </a:r>
          </a:p>
          <a:p>
            <a:r>
              <a:rPr lang="en" noProof="1">
                <a:solidFill>
                  <a:srgbClr val="2FFF12"/>
                </a:solidFill>
                <a:effectLst/>
                <a:latin typeface="Consolas" panose="020B0609020204030204" pitchFamily="49" charset="0"/>
                <a:cs typeface="Consolas" panose="020B0609020204030204" pitchFamily="49" charset="0"/>
              </a:rPr>
              <a:t>Bye!</a:t>
            </a:r>
          </a:p>
          <a:p>
            <a:r>
              <a:rPr lang="en" noProof="1">
                <a:solidFill>
                  <a:srgbClr val="2FFF12"/>
                </a:solidFill>
                <a:effectLst/>
                <a:latin typeface="Consolas" panose="020B0609020204030204" pitchFamily="49" charset="0"/>
                <a:cs typeface="Consolas" panose="020B0609020204030204" pitchFamily="49" charset="0"/>
              </a:rPr>
              <a:t>Len: 5</a:t>
            </a:r>
          </a:p>
        </p:txBody>
      </p:sp>
      <p:sp>
        <p:nvSpPr>
          <p:cNvPr id="7" name="TextBox 6">
            <a:extLst>
              <a:ext uri="{FF2B5EF4-FFF2-40B4-BE49-F238E27FC236}">
                <a16:creationId xmlns:a16="http://schemas.microsoft.com/office/drawing/2014/main" id="{693113A0-4230-9634-3C88-CD2ED2CA65A2}"/>
              </a:ext>
            </a:extLst>
          </p:cNvPr>
          <p:cNvSpPr txBox="1"/>
          <p:nvPr/>
        </p:nvSpPr>
        <p:spPr>
          <a:xfrm>
            <a:off x="736227" y="5580531"/>
            <a:ext cx="7883338" cy="1200329"/>
          </a:xfrm>
          <a:prstGeom prst="rect">
            <a:avLst/>
          </a:prstGeom>
          <a:noFill/>
        </p:spPr>
        <p:txBody>
          <a:bodyPr wrap="square">
            <a:spAutoFit/>
          </a:bodyPr>
          <a:lstStyle/>
          <a:p>
            <a:pPr marL="144000" indent="-144000" algn="l">
              <a:buFont typeface="Arial" panose="020B0604020202020204" pitchFamily="34" charset="0"/>
              <a:buChar char="•"/>
            </a:pPr>
            <a:r>
              <a:rPr lang="ru-RU" dirty="0"/>
              <a:t>Функция </a:t>
            </a:r>
            <a:r>
              <a:rPr lang="en" noProof="1"/>
              <a:t>handle_client</a:t>
            </a:r>
            <a:r>
              <a:rPr lang="en" dirty="0"/>
              <a:t> </a:t>
            </a:r>
            <a:r>
              <a:rPr lang="ru-RU" dirty="0"/>
              <a:t>асинхронно обрабатывает каждое входящее соединение. Она читает данные, отправленные клиентом, и отправляет обратно строку с длиной прочитанных данных.</a:t>
            </a:r>
          </a:p>
          <a:p>
            <a:pPr marL="144000" indent="-144000" algn="l">
              <a:buFont typeface="Arial" panose="020B0604020202020204" pitchFamily="34" charset="0"/>
              <a:buChar char="•"/>
            </a:pPr>
            <a:r>
              <a:rPr lang="ru-RU" dirty="0"/>
              <a:t>Функция </a:t>
            </a:r>
            <a:r>
              <a:rPr lang="en" dirty="0"/>
              <a:t>main </a:t>
            </a:r>
            <a:r>
              <a:rPr lang="ru-RU" dirty="0"/>
              <a:t>запускает сервер на </a:t>
            </a:r>
            <a:r>
              <a:rPr lang="en" dirty="0"/>
              <a:t>host (</a:t>
            </a:r>
            <a:r>
              <a:rPr lang="ru-RU" dirty="0"/>
              <a:t>здесь 127.0.0.1) и </a:t>
            </a:r>
            <a:r>
              <a:rPr lang="en" dirty="0"/>
              <a:t>port (</a:t>
            </a:r>
            <a:r>
              <a:rPr lang="ru-RU" dirty="0"/>
              <a:t>здесь 5001).</a:t>
            </a:r>
          </a:p>
        </p:txBody>
      </p:sp>
    </p:spTree>
    <p:extLst>
      <p:ext uri="{BB962C8B-B14F-4D97-AF65-F5344CB8AC3E}">
        <p14:creationId xmlns:p14="http://schemas.microsoft.com/office/powerpoint/2010/main" val="26481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D6A1C-24BC-DA7C-4449-90E26F4024BC}"/>
              </a:ext>
            </a:extLst>
          </p:cNvPr>
          <p:cNvSpPr>
            <a:spLocks noGrp="1"/>
          </p:cNvSpPr>
          <p:nvPr>
            <p:ph type="title"/>
          </p:nvPr>
        </p:nvSpPr>
        <p:spPr/>
        <p:txBody>
          <a:bodyPr/>
          <a:lstStyle/>
          <a:p>
            <a:r>
              <a:rPr lang="ru-RU" dirty="0"/>
              <a:t>Асинхронность: Выводы</a:t>
            </a:r>
          </a:p>
        </p:txBody>
      </p:sp>
      <p:sp>
        <p:nvSpPr>
          <p:cNvPr id="3" name="Объект 2">
            <a:extLst>
              <a:ext uri="{FF2B5EF4-FFF2-40B4-BE49-F238E27FC236}">
                <a16:creationId xmlns:a16="http://schemas.microsoft.com/office/drawing/2014/main" id="{F84D9988-08EF-D795-B363-9014A7A5A235}"/>
              </a:ext>
            </a:extLst>
          </p:cNvPr>
          <p:cNvSpPr>
            <a:spLocks noGrp="1"/>
          </p:cNvSpPr>
          <p:nvPr>
            <p:ph idx="1"/>
          </p:nvPr>
        </p:nvSpPr>
        <p:spPr/>
        <p:txBody>
          <a:bodyPr>
            <a:noAutofit/>
          </a:bodyPr>
          <a:lstStyle/>
          <a:p>
            <a:pPr algn="l">
              <a:lnSpc>
                <a:spcPct val="100000"/>
              </a:lnSpc>
              <a:buFont typeface="Arial" panose="020B0604020202020204" pitchFamily="34" charset="0"/>
              <a:buChar char="•"/>
            </a:pPr>
            <a:r>
              <a:rPr lang="ru-RU" sz="2000" b="1" dirty="0"/>
              <a:t>Эффективность</a:t>
            </a:r>
            <a:r>
              <a:rPr lang="ru-RU" sz="2000" dirty="0"/>
              <a:t>: Асинхронное программирование позволяет </a:t>
            </a:r>
            <a:r>
              <a:rPr lang="en" sz="2000" dirty="0"/>
              <a:t>Python </a:t>
            </a:r>
            <a:r>
              <a:rPr lang="ru-RU" sz="2000" dirty="0"/>
              <a:t>управлять множеством задач, переключаясь между ними без блокировки основного потока выполнения, что делает приложения более отзывчивыми и эффективными.</a:t>
            </a:r>
          </a:p>
          <a:p>
            <a:pPr algn="l">
              <a:lnSpc>
                <a:spcPct val="100000"/>
              </a:lnSpc>
              <a:buFont typeface="Arial" panose="020B0604020202020204" pitchFamily="34" charset="0"/>
              <a:buChar char="•"/>
            </a:pPr>
            <a:r>
              <a:rPr lang="en" sz="2000" b="1" dirty="0"/>
              <a:t>async</a:t>
            </a:r>
            <a:r>
              <a:rPr lang="ru-RU" sz="2000" dirty="0"/>
              <a:t> </a:t>
            </a:r>
            <a:r>
              <a:rPr lang="en" sz="2000" dirty="0"/>
              <a:t>/</a:t>
            </a:r>
            <a:r>
              <a:rPr lang="ru-RU" sz="2000" dirty="0"/>
              <a:t> </a:t>
            </a:r>
            <a:r>
              <a:rPr lang="en" sz="2000" b="1" dirty="0"/>
              <a:t>await</a:t>
            </a:r>
            <a:r>
              <a:rPr lang="en" sz="2000" dirty="0"/>
              <a:t>: </a:t>
            </a:r>
            <a:r>
              <a:rPr lang="ru-RU" sz="2000" dirty="0"/>
              <a:t>Ключевые слова </a:t>
            </a:r>
            <a:r>
              <a:rPr lang="en" sz="2000" dirty="0"/>
              <a:t>async </a:t>
            </a:r>
            <a:r>
              <a:rPr lang="ru-RU" sz="2000" dirty="0"/>
              <a:t>и </a:t>
            </a:r>
            <a:r>
              <a:rPr lang="en" sz="2000" dirty="0"/>
              <a:t>await </a:t>
            </a:r>
            <a:r>
              <a:rPr lang="ru-RU" sz="2000" dirty="0"/>
              <a:t>являются основой асинхронности в </a:t>
            </a:r>
            <a:r>
              <a:rPr lang="en" sz="2000" dirty="0"/>
              <a:t>Python, </a:t>
            </a:r>
            <a:r>
              <a:rPr lang="ru-RU" sz="2000" dirty="0"/>
              <a:t>позволяя писать код, который легко читается и поддерживается, при этом работает асинхронно.</a:t>
            </a:r>
          </a:p>
          <a:p>
            <a:pPr algn="l">
              <a:lnSpc>
                <a:spcPct val="100000"/>
              </a:lnSpc>
              <a:buFont typeface="Arial" panose="020B0604020202020204" pitchFamily="34" charset="0"/>
              <a:buChar char="•"/>
            </a:pPr>
            <a:r>
              <a:rPr lang="en" sz="2000" b="1" dirty="0"/>
              <a:t>Event Loop</a:t>
            </a:r>
            <a:r>
              <a:rPr lang="en" sz="2000" dirty="0"/>
              <a:t>: </a:t>
            </a:r>
            <a:r>
              <a:rPr lang="ru-RU" sz="2000" dirty="0"/>
              <a:t>Центральный компонент асинхронного программирования, который управляет распределением задач и вводом-выводом, позволяя асинхронным операциям быть отложенными и выполненными, когда это необходимо.</a:t>
            </a:r>
          </a:p>
          <a:p>
            <a:pPr algn="l">
              <a:lnSpc>
                <a:spcPct val="100000"/>
              </a:lnSpc>
              <a:buFont typeface="Arial" panose="020B0604020202020204" pitchFamily="34" charset="0"/>
              <a:buChar char="•"/>
            </a:pPr>
            <a:r>
              <a:rPr lang="en" sz="2000" b="1" dirty="0"/>
              <a:t>asyncio</a:t>
            </a:r>
            <a:r>
              <a:rPr lang="en" sz="2000" dirty="0"/>
              <a:t>: </a:t>
            </a:r>
            <a:r>
              <a:rPr lang="ru-RU" sz="2000" dirty="0"/>
              <a:t>Стандартная библиотека для написания асинхронного кода, предоставляющая инструменты для создания и управления циклом событий, а также утилиты для выполнения асинхронных задач и координации между ними.</a:t>
            </a:r>
          </a:p>
          <a:p>
            <a:pPr algn="l">
              <a:lnSpc>
                <a:spcPct val="100000"/>
              </a:lnSpc>
              <a:buFont typeface="Arial" panose="020B0604020202020204" pitchFamily="34" charset="0"/>
              <a:buChar char="•"/>
            </a:pPr>
            <a:r>
              <a:rPr lang="ru-RU" sz="2000" b="1" dirty="0"/>
              <a:t>Библиотеки</a:t>
            </a:r>
            <a:r>
              <a:rPr lang="ru-RU" sz="2000" dirty="0"/>
              <a:t>: Существует множество асинхронных библиотек и фреймворков, таких как </a:t>
            </a:r>
            <a:r>
              <a:rPr lang="en" sz="2000" dirty="0" err="1"/>
              <a:t>aiohttp</a:t>
            </a:r>
            <a:r>
              <a:rPr lang="en" sz="2000" dirty="0"/>
              <a:t>, FastAPI, </a:t>
            </a:r>
            <a:r>
              <a:rPr lang="ru-RU" sz="2000" dirty="0"/>
              <a:t>и другие, расширяющие возможности асинхронного программирования в </a:t>
            </a:r>
            <a:r>
              <a:rPr lang="en" sz="2000" dirty="0"/>
              <a:t>Python </a:t>
            </a:r>
            <a:r>
              <a:rPr lang="ru-RU" sz="2000" dirty="0"/>
              <a:t>для различных задач.</a:t>
            </a:r>
          </a:p>
          <a:p>
            <a:pPr>
              <a:lnSpc>
                <a:spcPct val="100000"/>
              </a:lnSpc>
            </a:pPr>
            <a:endParaRPr lang="ru-RU" sz="2000" dirty="0"/>
          </a:p>
        </p:txBody>
      </p:sp>
    </p:spTree>
    <p:extLst>
      <p:ext uri="{BB962C8B-B14F-4D97-AF65-F5344CB8AC3E}">
        <p14:creationId xmlns:p14="http://schemas.microsoft.com/office/powerpoint/2010/main" val="1018520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2A922A-95BE-6FD4-A942-61D06BEB88A9}"/>
              </a:ext>
            </a:extLst>
          </p:cNvPr>
          <p:cNvSpPr>
            <a:spLocks noGrp="1"/>
          </p:cNvSpPr>
          <p:nvPr>
            <p:ph type="title"/>
          </p:nvPr>
        </p:nvSpPr>
        <p:spPr/>
        <p:txBody>
          <a:bodyPr/>
          <a:lstStyle/>
          <a:p>
            <a:r>
              <a:rPr lang="ru-RU" dirty="0"/>
              <a:t>Асинхронность: Рекомендации</a:t>
            </a:r>
          </a:p>
        </p:txBody>
      </p:sp>
      <p:sp>
        <p:nvSpPr>
          <p:cNvPr id="3" name="Объект 2">
            <a:extLst>
              <a:ext uri="{FF2B5EF4-FFF2-40B4-BE49-F238E27FC236}">
                <a16:creationId xmlns:a16="http://schemas.microsoft.com/office/drawing/2014/main" id="{9F158AD5-40FD-4402-29CE-A50F5FF996CA}"/>
              </a:ext>
            </a:extLst>
          </p:cNvPr>
          <p:cNvSpPr>
            <a:spLocks noGrp="1"/>
          </p:cNvSpPr>
          <p:nvPr>
            <p:ph idx="1"/>
          </p:nvPr>
        </p:nvSpPr>
        <p:spPr/>
        <p:txBody>
          <a:bodyPr>
            <a:noAutofit/>
          </a:bodyPr>
          <a:lstStyle/>
          <a:p>
            <a:pPr algn="l">
              <a:lnSpc>
                <a:spcPct val="100000"/>
              </a:lnSpc>
              <a:buFont typeface="Arial" panose="020B0604020202020204" pitchFamily="34" charset="0"/>
              <a:buChar char="•"/>
            </a:pPr>
            <a:r>
              <a:rPr lang="ru-RU" sz="2400" b="1" dirty="0"/>
              <a:t>Используйте асинхронность осмысленно</a:t>
            </a:r>
            <a:r>
              <a:rPr lang="ru-RU" sz="2400" dirty="0"/>
              <a:t>: Не все задачи требуют асинхронной обработки. Асинхронный код наиболее полезен для </a:t>
            </a:r>
            <a:r>
              <a:rPr lang="en" sz="2400" dirty="0"/>
              <a:t>I/O bound </a:t>
            </a:r>
            <a:r>
              <a:rPr lang="ru-RU" sz="2400" dirty="0"/>
              <a:t>операций и ситуаций с высокой параллельностью.</a:t>
            </a:r>
          </a:p>
          <a:p>
            <a:pPr algn="l">
              <a:lnSpc>
                <a:spcPct val="100000"/>
              </a:lnSpc>
              <a:buFont typeface="Arial" panose="020B0604020202020204" pitchFamily="34" charset="0"/>
              <a:buChar char="•"/>
            </a:pPr>
            <a:r>
              <a:rPr lang="ru-RU" sz="2400" b="1" dirty="0"/>
              <a:t>Избегайте блокировок</a:t>
            </a:r>
            <a:r>
              <a:rPr lang="ru-RU" sz="2400" dirty="0"/>
              <a:t>: Используйте асинхронные версии библиотек и функций, чтобы избежать блокирования цикла событий, что может привести к ухудшению производительности.</a:t>
            </a:r>
          </a:p>
          <a:p>
            <a:pPr algn="l">
              <a:lnSpc>
                <a:spcPct val="100000"/>
              </a:lnSpc>
              <a:buFont typeface="Arial" panose="020B0604020202020204" pitchFamily="34" charset="0"/>
              <a:buChar char="•"/>
            </a:pPr>
            <a:r>
              <a:rPr lang="ru-RU" sz="2400" dirty="0"/>
              <a:t>Остерегайтесь </a:t>
            </a:r>
            <a:r>
              <a:rPr lang="en-US" sz="2400" dirty="0"/>
              <a:t>«</a:t>
            </a:r>
            <a:r>
              <a:rPr lang="ru-RU" sz="2400" dirty="0"/>
              <a:t>ловушек</a:t>
            </a:r>
            <a:r>
              <a:rPr lang="en-US" sz="2400" dirty="0"/>
              <a:t>»</a:t>
            </a:r>
            <a:r>
              <a:rPr lang="ru-RU" sz="2400" dirty="0"/>
              <a:t>: Помните о потенциальных </a:t>
            </a:r>
            <a:r>
              <a:rPr lang="ru-RU" sz="2400" b="1" dirty="0"/>
              <a:t>трудностях с отладкой</a:t>
            </a:r>
            <a:r>
              <a:rPr lang="ru-RU" sz="2400" dirty="0"/>
              <a:t>, управлением состоянием и </a:t>
            </a:r>
            <a:r>
              <a:rPr lang="ru-RU" sz="2400" b="1" dirty="0"/>
              <a:t>обработкой исключений</a:t>
            </a:r>
            <a:r>
              <a:rPr lang="ru-RU" sz="2400" dirty="0"/>
              <a:t> в асинхронном коде.</a:t>
            </a:r>
          </a:p>
          <a:p>
            <a:pPr marL="0" indent="0" algn="l">
              <a:buNone/>
            </a:pPr>
            <a:r>
              <a:rPr lang="ru-RU" b="1" dirty="0"/>
              <a:t>Заключение:</a:t>
            </a:r>
          </a:p>
          <a:p>
            <a:pPr marL="0" indent="0" algn="l">
              <a:lnSpc>
                <a:spcPct val="100000"/>
              </a:lnSpc>
              <a:buNone/>
            </a:pPr>
            <a:r>
              <a:rPr lang="ru-RU" sz="2400" dirty="0"/>
              <a:t>Асинхронное программирование — мощный инструмент в арсенале </a:t>
            </a:r>
            <a:r>
              <a:rPr lang="en" sz="2400" dirty="0"/>
              <a:t>Python-</a:t>
            </a:r>
            <a:r>
              <a:rPr lang="ru-RU" sz="2400" dirty="0"/>
              <a:t>разработчика. Оно может значительно улучшить производительность приложений, когда используется правильно.</a:t>
            </a:r>
          </a:p>
          <a:p>
            <a:pPr>
              <a:lnSpc>
                <a:spcPct val="100000"/>
              </a:lnSpc>
            </a:pPr>
            <a:endParaRPr lang="ru-RU" sz="2400" dirty="0"/>
          </a:p>
        </p:txBody>
      </p:sp>
    </p:spTree>
    <p:extLst>
      <p:ext uri="{BB962C8B-B14F-4D97-AF65-F5344CB8AC3E}">
        <p14:creationId xmlns:p14="http://schemas.microsoft.com/office/powerpoint/2010/main" val="17257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06DBDF00-7278-34D6-C1B7-21830A811977}"/>
              </a:ext>
            </a:extLst>
          </p:cNvPr>
          <p:cNvSpPr>
            <a:spLocks noGrp="1"/>
          </p:cNvSpPr>
          <p:nvPr>
            <p:ph type="title"/>
          </p:nvPr>
        </p:nvSpPr>
        <p:spPr/>
        <p:txBody>
          <a:bodyPr/>
          <a:lstStyle/>
          <a:p>
            <a:r>
              <a:rPr lang="ru-RU" dirty="0"/>
              <a:t>Отдельные процессы — </a:t>
            </a:r>
            <a:r>
              <a:rPr lang="ru-RU" dirty="0">
                <a:solidFill>
                  <a:schemeClr val="accent6">
                    <a:lumMod val="50000"/>
                  </a:schemeClr>
                </a:solidFill>
              </a:rPr>
              <a:t>плюсы</a:t>
            </a:r>
          </a:p>
        </p:txBody>
      </p:sp>
      <p:sp>
        <p:nvSpPr>
          <p:cNvPr id="4" name="Объект 3">
            <a:extLst>
              <a:ext uri="{FF2B5EF4-FFF2-40B4-BE49-F238E27FC236}">
                <a16:creationId xmlns:a16="http://schemas.microsoft.com/office/drawing/2014/main" id="{37DE8553-77E5-51A5-1A41-6E201DF4D59F}"/>
              </a:ext>
            </a:extLst>
          </p:cNvPr>
          <p:cNvSpPr>
            <a:spLocks noGrp="1"/>
          </p:cNvSpPr>
          <p:nvPr>
            <p:ph idx="1"/>
          </p:nvPr>
        </p:nvSpPr>
        <p:spPr/>
        <p:txBody>
          <a:bodyPr/>
          <a:lstStyle/>
          <a:p>
            <a:pPr marL="355600" indent="-342900">
              <a:lnSpc>
                <a:spcPct val="100000"/>
              </a:lnSpc>
              <a:spcBef>
                <a:spcPts val="869"/>
              </a:spcBef>
              <a:buChar char="•"/>
              <a:tabLst>
                <a:tab pos="355600" algn="l"/>
              </a:tabLst>
            </a:pPr>
            <a:r>
              <a:rPr lang="ru-RU" dirty="0"/>
              <a:t>Отдельные программы</a:t>
            </a:r>
          </a:p>
          <a:p>
            <a:pPr marL="355600" indent="-342900">
              <a:lnSpc>
                <a:spcPct val="100000"/>
              </a:lnSpc>
              <a:spcBef>
                <a:spcPts val="770"/>
              </a:spcBef>
              <a:buChar char="•"/>
              <a:tabLst>
                <a:tab pos="355600" algn="l"/>
              </a:tabLst>
            </a:pPr>
            <a:r>
              <a:rPr lang="ru-RU" dirty="0"/>
              <a:t>Полностью изолированы</a:t>
            </a:r>
          </a:p>
          <a:p>
            <a:pPr marL="812800" lvl="1" indent="-342900">
              <a:lnSpc>
                <a:spcPct val="100000"/>
              </a:lnSpc>
              <a:spcBef>
                <a:spcPts val="400"/>
              </a:spcBef>
              <a:tabLst>
                <a:tab pos="355600" algn="l"/>
              </a:tabLst>
            </a:pPr>
            <a:r>
              <a:rPr lang="ru-RU" dirty="0"/>
              <a:t>Отдельные области виртуальной памяти</a:t>
            </a:r>
          </a:p>
          <a:p>
            <a:pPr marL="812800" lvl="1" indent="-342900">
              <a:lnSpc>
                <a:spcPct val="100000"/>
              </a:lnSpc>
              <a:spcBef>
                <a:spcPts val="400"/>
              </a:spcBef>
              <a:tabLst>
                <a:tab pos="355600" algn="l"/>
              </a:tabLst>
            </a:pPr>
            <a:r>
              <a:rPr lang="ru-RU" dirty="0"/>
              <a:t>Отдельные открытые файлы / сетевые сокеты и т.п.</a:t>
            </a:r>
          </a:p>
          <a:p>
            <a:pPr marL="812800" lvl="1" indent="-342900">
              <a:lnSpc>
                <a:spcPct val="100000"/>
              </a:lnSpc>
              <a:spcBef>
                <a:spcPts val="400"/>
              </a:spcBef>
              <a:tabLst>
                <a:tab pos="355600" algn="l"/>
              </a:tabLst>
            </a:pPr>
            <a:r>
              <a:rPr lang="ru-RU" dirty="0">
                <a:solidFill>
                  <a:schemeClr val="accent6">
                    <a:lumMod val="50000"/>
                  </a:schemeClr>
                </a:solidFill>
              </a:rPr>
              <a:t>При этом могут физически разделять память образов выполняемых программ</a:t>
            </a:r>
          </a:p>
          <a:p>
            <a:pPr marL="355600" indent="-342900">
              <a:lnSpc>
                <a:spcPct val="100000"/>
              </a:lnSpc>
              <a:spcBef>
                <a:spcPts val="770"/>
              </a:spcBef>
              <a:tabLst>
                <a:tab pos="355600" algn="l"/>
              </a:tabLst>
            </a:pPr>
            <a:r>
              <a:rPr lang="ru-RU" dirty="0"/>
              <a:t>Простая синхронизация</a:t>
            </a:r>
          </a:p>
          <a:p>
            <a:pPr marL="355600" indent="-342900">
              <a:lnSpc>
                <a:spcPct val="100000"/>
              </a:lnSpc>
              <a:spcBef>
                <a:spcPts val="770"/>
              </a:spcBef>
              <a:buChar char="•"/>
              <a:tabLst>
                <a:tab pos="355600" algn="l"/>
              </a:tabLst>
            </a:pPr>
            <a:r>
              <a:rPr lang="ru-RU" dirty="0"/>
              <a:t>Работают по настоящему параллельно</a:t>
            </a:r>
          </a:p>
          <a:p>
            <a:pPr marL="812800" lvl="1" indent="-342900">
              <a:lnSpc>
                <a:spcPct val="100000"/>
              </a:lnSpc>
              <a:spcBef>
                <a:spcPts val="400"/>
              </a:spcBef>
              <a:tabLst>
                <a:tab pos="355600" algn="l"/>
              </a:tabLst>
            </a:pPr>
            <a:r>
              <a:rPr lang="ru-RU" dirty="0"/>
              <a:t>Блокироваться могут только в процессе выполнения кода ядра</a:t>
            </a:r>
          </a:p>
          <a:p>
            <a:pPr marL="355600" indent="-342900">
              <a:lnSpc>
                <a:spcPct val="100000"/>
              </a:lnSpc>
              <a:spcBef>
                <a:spcPts val="770"/>
              </a:spcBef>
              <a:buChar char="•"/>
              <a:tabLst>
                <a:tab pos="355600" algn="l"/>
              </a:tabLst>
            </a:pPr>
            <a:r>
              <a:rPr lang="ru-RU" dirty="0"/>
              <a:t>Используют все ресурсы процессора</a:t>
            </a:r>
          </a:p>
        </p:txBody>
      </p:sp>
      <p:pic>
        <p:nvPicPr>
          <p:cNvPr id="3" name="Рисунок 2">
            <a:extLst>
              <a:ext uri="{FF2B5EF4-FFF2-40B4-BE49-F238E27FC236}">
                <a16:creationId xmlns:a16="http://schemas.microsoft.com/office/drawing/2014/main" id="{F332D99E-2366-1F4E-D3B5-1D6BF23E9237}"/>
              </a:ext>
            </a:extLst>
          </p:cNvPr>
          <p:cNvPicPr>
            <a:picLocks noChangeAspect="1"/>
          </p:cNvPicPr>
          <p:nvPr/>
        </p:nvPicPr>
        <p:blipFill>
          <a:blip r:embed="rId2"/>
          <a:stretch>
            <a:fillRect/>
          </a:stretch>
        </p:blipFill>
        <p:spPr>
          <a:xfrm>
            <a:off x="9121844" y="0"/>
            <a:ext cx="3070156" cy="3332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DB4F1D-A6FB-3C4B-F85C-489ECB2CA335}"/>
              </a:ext>
            </a:extLst>
          </p:cNvPr>
          <p:cNvSpPr>
            <a:spLocks noGrp="1"/>
          </p:cNvSpPr>
          <p:nvPr>
            <p:ph type="title"/>
          </p:nvPr>
        </p:nvSpPr>
        <p:spPr>
          <a:xfrm>
            <a:off x="838200" y="212726"/>
            <a:ext cx="10515600" cy="926962"/>
          </a:xfrm>
        </p:spPr>
        <p:txBody>
          <a:bodyPr/>
          <a:lstStyle/>
          <a:p>
            <a:r>
              <a:rPr lang="ru-RU" dirty="0"/>
              <a:t>Отдельные процессы — </a:t>
            </a:r>
            <a:r>
              <a:rPr lang="ru-RU" dirty="0">
                <a:solidFill>
                  <a:srgbClr val="C00000"/>
                </a:solidFill>
              </a:rPr>
              <a:t>минусы</a:t>
            </a:r>
          </a:p>
        </p:txBody>
      </p:sp>
      <p:sp>
        <p:nvSpPr>
          <p:cNvPr id="3" name="Объект 2">
            <a:extLst>
              <a:ext uri="{FF2B5EF4-FFF2-40B4-BE49-F238E27FC236}">
                <a16:creationId xmlns:a16="http://schemas.microsoft.com/office/drawing/2014/main" id="{268084D8-4887-8011-B219-8717DE04A681}"/>
              </a:ext>
            </a:extLst>
          </p:cNvPr>
          <p:cNvSpPr>
            <a:spLocks noGrp="1"/>
          </p:cNvSpPr>
          <p:nvPr>
            <p:ph idx="1"/>
          </p:nvPr>
        </p:nvSpPr>
        <p:spPr>
          <a:xfrm>
            <a:off x="838200" y="1168400"/>
            <a:ext cx="10515600" cy="5460999"/>
          </a:xfrm>
        </p:spPr>
        <p:txBody>
          <a:bodyPr>
            <a:normAutofit fontScale="92500" lnSpcReduction="20000"/>
          </a:bodyPr>
          <a:lstStyle/>
          <a:p>
            <a:pPr marL="355600" indent="-342900">
              <a:lnSpc>
                <a:spcPct val="120000"/>
              </a:lnSpc>
              <a:spcBef>
                <a:spcPts val="869"/>
              </a:spcBef>
              <a:buChar char="•"/>
              <a:tabLst>
                <a:tab pos="355600" algn="l"/>
              </a:tabLst>
            </a:pPr>
            <a:r>
              <a:rPr lang="ru-RU" dirty="0"/>
              <a:t>Нет разделяемых переменных / структур данных</a:t>
            </a:r>
          </a:p>
          <a:p>
            <a:pPr marL="812800" lvl="1" indent="-342900">
              <a:lnSpc>
                <a:spcPct val="120000"/>
              </a:lnSpc>
              <a:spcBef>
                <a:spcPts val="400"/>
              </a:spcBef>
              <a:tabLst>
                <a:tab pos="355600" algn="l"/>
              </a:tabLst>
            </a:pPr>
            <a:r>
              <a:rPr lang="ru-RU" dirty="0"/>
              <a:t>Хотя разделяют образы бинарных исполняемых файлов</a:t>
            </a:r>
          </a:p>
          <a:p>
            <a:pPr marL="355600" indent="-342900">
              <a:lnSpc>
                <a:spcPct val="120000"/>
              </a:lnSpc>
              <a:spcBef>
                <a:spcPts val="770"/>
              </a:spcBef>
              <a:buChar char="•"/>
              <a:tabLst>
                <a:tab pos="355600" algn="l"/>
              </a:tabLst>
            </a:pPr>
            <a:r>
              <a:rPr lang="ru-RU" dirty="0"/>
              <a:t>Необходима синхронизация</a:t>
            </a:r>
          </a:p>
          <a:p>
            <a:pPr marL="812800" lvl="1" indent="-342900">
              <a:lnSpc>
                <a:spcPct val="120000"/>
              </a:lnSpc>
              <a:spcBef>
                <a:spcPts val="400"/>
              </a:spcBef>
              <a:tabLst>
                <a:tab pos="355600" algn="l"/>
              </a:tabLst>
            </a:pPr>
            <a:r>
              <a:rPr lang="ru-RU" dirty="0"/>
              <a:t>Если мы производим какие-то сложные вычисления</a:t>
            </a:r>
          </a:p>
          <a:p>
            <a:pPr marL="812800" lvl="1" indent="-342900">
              <a:lnSpc>
                <a:spcPct val="120000"/>
              </a:lnSpc>
              <a:spcBef>
                <a:spcPts val="400"/>
              </a:spcBef>
              <a:tabLst>
                <a:tab pos="355600" algn="l"/>
              </a:tabLst>
            </a:pPr>
            <a:r>
              <a:rPr lang="ru-RU" dirty="0"/>
              <a:t>Но как правило для сервисов </a:t>
            </a:r>
            <a:r>
              <a:rPr lang="en-US" dirty="0"/>
              <a:t>(web-</a:t>
            </a:r>
            <a:r>
              <a:rPr lang="ru-RU" dirty="0"/>
              <a:t>сервисы / микросервисы)</a:t>
            </a:r>
            <a:br>
              <a:rPr lang="ru-RU" dirty="0"/>
            </a:br>
            <a:r>
              <a:rPr lang="ru-RU" dirty="0"/>
              <a:t>особой синхронизации не нужно</a:t>
            </a:r>
          </a:p>
          <a:p>
            <a:pPr marL="355600" indent="-342900">
              <a:lnSpc>
                <a:spcPct val="120000"/>
              </a:lnSpc>
              <a:spcBef>
                <a:spcPts val="770"/>
              </a:spcBef>
              <a:buChar char="•"/>
              <a:tabLst>
                <a:tab pos="355600" algn="l"/>
              </a:tabLst>
            </a:pPr>
            <a:r>
              <a:rPr lang="ru-RU" dirty="0"/>
              <a:t>Очень затратные</a:t>
            </a:r>
          </a:p>
          <a:p>
            <a:pPr marL="812800" lvl="1" indent="-342900">
              <a:lnSpc>
                <a:spcPct val="120000"/>
              </a:lnSpc>
              <a:spcBef>
                <a:spcPts val="400"/>
              </a:spcBef>
              <a:tabLst>
                <a:tab pos="355600" algn="l"/>
              </a:tabLst>
            </a:pPr>
            <a:r>
              <a:rPr lang="ru-RU" dirty="0"/>
              <a:t>Отдельная копия интерпретатора со своими структурами данных</a:t>
            </a:r>
          </a:p>
          <a:p>
            <a:pPr marL="355600" indent="-342900">
              <a:lnSpc>
                <a:spcPct val="120000"/>
              </a:lnSpc>
              <a:spcBef>
                <a:spcPts val="770"/>
              </a:spcBef>
              <a:buChar char="•"/>
              <a:tabLst>
                <a:tab pos="355600" algn="l"/>
              </a:tabLst>
            </a:pPr>
            <a:r>
              <a:rPr lang="ru-RU" dirty="0"/>
              <a:t>Зависят от количества ядер</a:t>
            </a:r>
          </a:p>
          <a:p>
            <a:pPr marL="812800" lvl="1" indent="-342900">
              <a:lnSpc>
                <a:spcPct val="120000"/>
              </a:lnSpc>
              <a:spcBef>
                <a:spcPts val="400"/>
              </a:spcBef>
              <a:tabLst>
                <a:tab pos="355600" algn="l"/>
              </a:tabLst>
            </a:pPr>
            <a:r>
              <a:rPr lang="ru-RU" dirty="0"/>
              <a:t>Если большое количество вычислений (</a:t>
            </a:r>
            <a:r>
              <a:rPr lang="en-US" dirty="0"/>
              <a:t>CPU time</a:t>
            </a:r>
            <a:r>
              <a:rPr lang="ru-RU" dirty="0"/>
              <a:t>)</a:t>
            </a:r>
            <a:r>
              <a:rPr lang="en-US" dirty="0"/>
              <a:t>, </a:t>
            </a:r>
            <a:r>
              <a:rPr lang="ru-RU" dirty="0"/>
              <a:t>и мало ядер — в большом количестве процессов мало толку</a:t>
            </a:r>
          </a:p>
          <a:p>
            <a:pPr marL="812800" lvl="1" indent="-342900">
              <a:lnSpc>
                <a:spcPct val="120000"/>
              </a:lnSpc>
              <a:spcBef>
                <a:spcPts val="400"/>
              </a:spcBef>
              <a:tabLst>
                <a:tab pos="355600" algn="l"/>
              </a:tabLst>
            </a:pPr>
            <a:r>
              <a:rPr lang="ru-RU" dirty="0"/>
              <a:t>Если же много блокировок внутри процессов — тогда имеет смысл число процессов &gt;</a:t>
            </a:r>
            <a:r>
              <a:rPr lang="en-US" dirty="0"/>
              <a:t>&gt; </a:t>
            </a:r>
            <a:r>
              <a:rPr lang="ru-RU" dirty="0"/>
              <a:t>числа ядер</a:t>
            </a:r>
          </a:p>
        </p:txBody>
      </p:sp>
      <p:pic>
        <p:nvPicPr>
          <p:cNvPr id="4" name="Рисунок 3">
            <a:extLst>
              <a:ext uri="{FF2B5EF4-FFF2-40B4-BE49-F238E27FC236}">
                <a16:creationId xmlns:a16="http://schemas.microsoft.com/office/drawing/2014/main" id="{F19BF3F3-3E56-5AB3-A3CD-2DCD39BA9285}"/>
              </a:ext>
            </a:extLst>
          </p:cNvPr>
          <p:cNvPicPr>
            <a:picLocks noChangeAspect="1"/>
          </p:cNvPicPr>
          <p:nvPr/>
        </p:nvPicPr>
        <p:blipFill>
          <a:blip r:embed="rId2"/>
          <a:stretch>
            <a:fillRect/>
          </a:stretch>
        </p:blipFill>
        <p:spPr>
          <a:xfrm>
            <a:off x="9346490" y="0"/>
            <a:ext cx="2845510" cy="3088640"/>
          </a:xfrm>
          <a:prstGeom prst="rect">
            <a:avLst/>
          </a:prstGeom>
        </p:spPr>
      </p:pic>
    </p:spTree>
    <p:extLst>
      <p:ext uri="{BB962C8B-B14F-4D97-AF65-F5344CB8AC3E}">
        <p14:creationId xmlns:p14="http://schemas.microsoft.com/office/powerpoint/2010/main" val="221628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6DD78-3C22-9411-FB6F-63D1CC51BC18}"/>
              </a:ext>
            </a:extLst>
          </p:cNvPr>
          <p:cNvSpPr>
            <a:spLocks noGrp="1"/>
          </p:cNvSpPr>
          <p:nvPr>
            <p:ph type="title"/>
          </p:nvPr>
        </p:nvSpPr>
        <p:spPr>
          <a:xfrm>
            <a:off x="838200" y="243206"/>
            <a:ext cx="10515600" cy="926962"/>
          </a:xfrm>
        </p:spPr>
        <p:txBody>
          <a:bodyPr>
            <a:normAutofit fontScale="90000"/>
          </a:bodyPr>
          <a:lstStyle/>
          <a:p>
            <a:r>
              <a:rPr lang="ru-RU" dirty="0"/>
              <a:t>Отдельные процессы — </a:t>
            </a:r>
            <a:r>
              <a:rPr lang="ru-RU" dirty="0">
                <a:solidFill>
                  <a:srgbClr val="7030A0"/>
                </a:solidFill>
              </a:rPr>
              <a:t>примеры применения</a:t>
            </a:r>
          </a:p>
        </p:txBody>
      </p:sp>
      <p:sp>
        <p:nvSpPr>
          <p:cNvPr id="3" name="Объект 2">
            <a:extLst>
              <a:ext uri="{FF2B5EF4-FFF2-40B4-BE49-F238E27FC236}">
                <a16:creationId xmlns:a16="http://schemas.microsoft.com/office/drawing/2014/main" id="{89615D17-F5D6-2D0F-DC26-48496E0DFEB1}"/>
              </a:ext>
            </a:extLst>
          </p:cNvPr>
          <p:cNvSpPr>
            <a:spLocks noGrp="1"/>
          </p:cNvSpPr>
          <p:nvPr>
            <p:ph idx="1"/>
          </p:nvPr>
        </p:nvSpPr>
        <p:spPr>
          <a:xfrm>
            <a:off x="838200" y="1292088"/>
            <a:ext cx="10515600" cy="5337311"/>
          </a:xfrm>
        </p:spPr>
        <p:txBody>
          <a:bodyPr>
            <a:normAutofit/>
          </a:bodyPr>
          <a:lstStyle/>
          <a:p>
            <a:r>
              <a:rPr lang="en-US" dirty="0"/>
              <a:t>Web-</a:t>
            </a:r>
            <a:r>
              <a:rPr lang="ru-RU" dirty="0"/>
              <a:t>серверы</a:t>
            </a:r>
            <a:endParaRPr lang="en-US" dirty="0"/>
          </a:p>
          <a:p>
            <a:pPr lvl="1"/>
            <a:r>
              <a:rPr lang="en-US" dirty="0"/>
              <a:t>Apache</a:t>
            </a:r>
            <a:r>
              <a:rPr lang="ru-RU" dirty="0"/>
              <a:t>:</a:t>
            </a:r>
            <a:r>
              <a:rPr lang="en-US" dirty="0"/>
              <a:t> </a:t>
            </a:r>
            <a:r>
              <a:rPr lang="en-US" noProof="1"/>
              <a:t>mod_perl / mod_python / mod_php</a:t>
            </a:r>
            <a:r>
              <a:rPr lang="ru-RU" noProof="1"/>
              <a:t> / </a:t>
            </a:r>
            <a:r>
              <a:rPr lang="en-US" noProof="1"/>
              <a:t>php_fpm</a:t>
            </a:r>
          </a:p>
          <a:p>
            <a:pPr lvl="1"/>
            <a:r>
              <a:rPr lang="ru-RU" dirty="0"/>
              <a:t>Используют механизм </a:t>
            </a:r>
            <a:r>
              <a:rPr lang="en-US" dirty="0">
                <a:solidFill>
                  <a:srgbClr val="7030A0"/>
                </a:solidFill>
              </a:rPr>
              <a:t>round robin</a:t>
            </a:r>
            <a:r>
              <a:rPr lang="ru-RU" dirty="0"/>
              <a:t> для обработки запросов</a:t>
            </a:r>
            <a:endParaRPr lang="en-US" dirty="0"/>
          </a:p>
          <a:p>
            <a:r>
              <a:rPr lang="en-US" dirty="0"/>
              <a:t>Web-</a:t>
            </a:r>
            <a:r>
              <a:rPr lang="ru-RU" dirty="0"/>
              <a:t>сервисы</a:t>
            </a:r>
          </a:p>
          <a:p>
            <a:pPr lvl="1"/>
            <a:r>
              <a:rPr lang="en-US" dirty="0"/>
              <a:t>Flask</a:t>
            </a:r>
            <a:r>
              <a:rPr lang="ru-RU" dirty="0"/>
              <a:t> / </a:t>
            </a:r>
            <a:r>
              <a:rPr lang="en-US" dirty="0"/>
              <a:t>Django</a:t>
            </a:r>
            <a:endParaRPr lang="ru-RU" dirty="0"/>
          </a:p>
          <a:p>
            <a:pPr lvl="1"/>
            <a:r>
              <a:rPr lang="ru-RU" dirty="0"/>
              <a:t>с помощью </a:t>
            </a:r>
            <a:r>
              <a:rPr lang="en" b="0" i="0" dirty="0">
                <a:solidFill>
                  <a:srgbClr val="000000"/>
                </a:solidFill>
                <a:effectLst/>
                <a:latin typeface="-apple-system"/>
              </a:rPr>
              <a:t>WSGI</a:t>
            </a:r>
            <a:r>
              <a:rPr lang="en-US" b="0" i="0" dirty="0">
                <a:solidFill>
                  <a:srgbClr val="000000"/>
                </a:solidFill>
                <a:effectLst/>
                <a:latin typeface="-apple-system"/>
              </a:rPr>
              <a:t> / </a:t>
            </a:r>
            <a:r>
              <a:rPr lang="en" b="0" i="0" dirty="0">
                <a:solidFill>
                  <a:srgbClr val="000000"/>
                </a:solidFill>
                <a:effectLst/>
                <a:latin typeface="-apple-system"/>
              </a:rPr>
              <a:t>Gunicorn</a:t>
            </a:r>
            <a:endParaRPr lang="en-US" b="0" i="0" dirty="0">
              <a:solidFill>
                <a:srgbClr val="000000"/>
              </a:solidFill>
              <a:effectLst/>
              <a:latin typeface="-apple-system"/>
            </a:endParaRPr>
          </a:p>
          <a:p>
            <a:pPr>
              <a:lnSpc>
                <a:spcPct val="120000"/>
              </a:lnSpc>
            </a:pPr>
            <a:r>
              <a:rPr lang="ru-RU" dirty="0"/>
              <a:t>Микросервисы</a:t>
            </a:r>
          </a:p>
          <a:p>
            <a:r>
              <a:rPr lang="ru-RU" dirty="0">
                <a:solidFill>
                  <a:srgbClr val="000000"/>
                </a:solidFill>
                <a:latin typeface="-apple-system"/>
              </a:rPr>
              <a:t>Обработка очередей</a:t>
            </a:r>
            <a:endParaRPr lang="en-US" dirty="0">
              <a:solidFill>
                <a:srgbClr val="000000"/>
              </a:solidFill>
              <a:latin typeface="-apple-system"/>
            </a:endParaRPr>
          </a:p>
          <a:p>
            <a:pPr lvl="1"/>
            <a:r>
              <a:rPr lang="ru-RU" dirty="0"/>
              <a:t>Обработка большого пула задач (элементов очереди) несколькими процессами</a:t>
            </a:r>
            <a:endParaRPr lang="ru-RU" dirty="0">
              <a:solidFill>
                <a:srgbClr val="000000"/>
              </a:solidFill>
              <a:latin typeface="-apple-system"/>
            </a:endParaRPr>
          </a:p>
          <a:p>
            <a:pPr lvl="1"/>
            <a:r>
              <a:rPr lang="ru-RU" dirty="0">
                <a:solidFill>
                  <a:srgbClr val="000000"/>
                </a:solidFill>
                <a:latin typeface="-apple-system"/>
              </a:rPr>
              <a:t>СУБД: </a:t>
            </a:r>
            <a:r>
              <a:rPr lang="en-US" dirty="0">
                <a:solidFill>
                  <a:srgbClr val="000000"/>
                </a:solidFill>
                <a:latin typeface="-apple-system"/>
              </a:rPr>
              <a:t>MySQL, </a:t>
            </a:r>
            <a:r>
              <a:rPr lang="ru-RU" dirty="0">
                <a:solidFill>
                  <a:srgbClr val="000000"/>
                </a:solidFill>
                <a:latin typeface="-apple-system"/>
              </a:rPr>
              <a:t>и т.п.</a:t>
            </a:r>
          </a:p>
          <a:p>
            <a:pPr lvl="1"/>
            <a:r>
              <a:rPr lang="en-US" dirty="0">
                <a:solidFill>
                  <a:srgbClr val="000000"/>
                </a:solidFill>
                <a:latin typeface="-apple-system"/>
              </a:rPr>
              <a:t>RabbitMQ / ActiveMQ / ZeroMQ / Celery / Apache Kafka </a:t>
            </a:r>
            <a:r>
              <a:rPr lang="ru-RU" dirty="0">
                <a:solidFill>
                  <a:srgbClr val="000000"/>
                </a:solidFill>
                <a:latin typeface="-apple-system"/>
              </a:rPr>
              <a:t>и т.п.</a:t>
            </a:r>
            <a:endParaRPr lang="ru-RU" dirty="0"/>
          </a:p>
        </p:txBody>
      </p:sp>
      <p:pic>
        <p:nvPicPr>
          <p:cNvPr id="5" name="Рисунок 4">
            <a:extLst>
              <a:ext uri="{FF2B5EF4-FFF2-40B4-BE49-F238E27FC236}">
                <a16:creationId xmlns:a16="http://schemas.microsoft.com/office/drawing/2014/main" id="{0ADCCA07-8436-FF68-FE05-26DA85E2E65F}"/>
              </a:ext>
            </a:extLst>
          </p:cNvPr>
          <p:cNvPicPr>
            <a:picLocks noChangeAspect="1"/>
          </p:cNvPicPr>
          <p:nvPr/>
        </p:nvPicPr>
        <p:blipFill>
          <a:blip r:embed="rId2"/>
          <a:stretch>
            <a:fillRect/>
          </a:stretch>
        </p:blipFill>
        <p:spPr>
          <a:xfrm>
            <a:off x="9791700" y="2572478"/>
            <a:ext cx="2400300" cy="2286000"/>
          </a:xfrm>
          <a:prstGeom prst="rect">
            <a:avLst/>
          </a:prstGeom>
        </p:spPr>
      </p:pic>
    </p:spTree>
    <p:extLst>
      <p:ext uri="{BB962C8B-B14F-4D97-AF65-F5344CB8AC3E}">
        <p14:creationId xmlns:p14="http://schemas.microsoft.com/office/powerpoint/2010/main" val="314789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7E8F17-B918-3C7D-1227-B0E8612683B7}"/>
              </a:ext>
            </a:extLst>
          </p:cNvPr>
          <p:cNvSpPr>
            <a:spLocks noGrp="1"/>
          </p:cNvSpPr>
          <p:nvPr>
            <p:ph type="title"/>
          </p:nvPr>
        </p:nvSpPr>
        <p:spPr>
          <a:xfrm>
            <a:off x="730624" y="89379"/>
            <a:ext cx="10515600" cy="802243"/>
          </a:xfrm>
        </p:spPr>
        <p:txBody>
          <a:bodyPr/>
          <a:lstStyle/>
          <a:p>
            <a:r>
              <a:rPr lang="en-US" dirty="0"/>
              <a:t>Multiprocessing </a:t>
            </a:r>
            <a:r>
              <a:rPr lang="ru-RU" dirty="0"/>
              <a:t>в </a:t>
            </a:r>
            <a:r>
              <a:rPr lang="en-US" dirty="0"/>
              <a:t>Python</a:t>
            </a:r>
            <a:endParaRPr lang="ru-RU" dirty="0"/>
          </a:p>
        </p:txBody>
      </p:sp>
      <p:sp>
        <p:nvSpPr>
          <p:cNvPr id="3" name="Объект 2">
            <a:extLst>
              <a:ext uri="{FF2B5EF4-FFF2-40B4-BE49-F238E27FC236}">
                <a16:creationId xmlns:a16="http://schemas.microsoft.com/office/drawing/2014/main" id="{4474F330-AE18-3ADB-B422-79FCDF91D771}"/>
              </a:ext>
            </a:extLst>
          </p:cNvPr>
          <p:cNvSpPr>
            <a:spLocks noGrp="1"/>
          </p:cNvSpPr>
          <p:nvPr>
            <p:ph idx="1"/>
          </p:nvPr>
        </p:nvSpPr>
        <p:spPr>
          <a:xfrm>
            <a:off x="192744" y="1016341"/>
            <a:ext cx="5670174" cy="4174224"/>
          </a:xfrm>
          <a:solidFill>
            <a:schemeClr val="accent3">
              <a:lumMod val="20000"/>
              <a:lumOff val="80000"/>
            </a:schemeClr>
          </a:solidFill>
        </p:spPr>
        <p:txBody>
          <a:bodyPr>
            <a:noAutofit/>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os</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multiprocessing</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worker</a:t>
            </a:r>
            <a:r>
              <a:rPr lang="en" sz="1800" noProof="1">
                <a:effectLst/>
                <a:latin typeface="Consolas" panose="020B0609020204030204" pitchFamily="49" charset="0"/>
                <a:cs typeface="Consolas" panose="020B0609020204030204" pitchFamily="49" charset="0"/>
              </a:rPr>
              <a:t>(num):</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"""process worker function"""</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'Worker: </a:t>
            </a:r>
            <a:r>
              <a:rPr lang="en" sz="1800" b="1" noProof="1">
                <a:solidFill>
                  <a:srgbClr val="C5060B"/>
                </a:solidFill>
                <a:effectLst/>
                <a:latin typeface="Consolas" panose="020B0609020204030204" pitchFamily="49" charset="0"/>
                <a:cs typeface="Consolas" panose="020B0609020204030204" pitchFamily="49" charset="0"/>
              </a:rPr>
              <a:t>{num}</a:t>
            </a:r>
            <a:r>
              <a:rPr lang="en" sz="1800" noProof="1">
                <a:solidFill>
                  <a:srgbClr val="036A07"/>
                </a:solidFill>
                <a:effectLst/>
                <a:latin typeface="Consolas" panose="020B0609020204030204" pitchFamily="49" charset="0"/>
                <a:cs typeface="Consolas" panose="020B0609020204030204" pitchFamily="49" charset="0"/>
              </a:rPr>
              <a:t>, PID:'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os.getpid())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21439C"/>
                </a:solidFill>
                <a:effectLst/>
                <a:latin typeface="Consolas" panose="020B0609020204030204" pitchFamily="49" charset="0"/>
                <a:cs typeface="Consolas" panose="020B0609020204030204" pitchFamily="49" charset="0"/>
              </a:rPr>
              <a:t>__name__</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'__main__'</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jobs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i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range</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p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multiprocessing.Process(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target</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worker, args</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(i,)</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jobs.append(p)</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p.start()</a:t>
            </a:r>
          </a:p>
        </p:txBody>
      </p:sp>
      <p:sp>
        <p:nvSpPr>
          <p:cNvPr id="4" name="TextBox 3">
            <a:extLst>
              <a:ext uri="{FF2B5EF4-FFF2-40B4-BE49-F238E27FC236}">
                <a16:creationId xmlns:a16="http://schemas.microsoft.com/office/drawing/2014/main" id="{817AA0B5-0539-128B-DCEB-3CAC7E6DCC8D}"/>
              </a:ext>
            </a:extLst>
          </p:cNvPr>
          <p:cNvSpPr txBox="1"/>
          <p:nvPr/>
        </p:nvSpPr>
        <p:spPr>
          <a:xfrm>
            <a:off x="192744" y="5299989"/>
            <a:ext cx="5670174" cy="1477328"/>
          </a:xfrm>
          <a:prstGeom prst="rect">
            <a:avLst/>
          </a:prstGeom>
          <a:solidFill>
            <a:schemeClr val="tx1">
              <a:lumMod val="85000"/>
              <a:lumOff val="15000"/>
            </a:schemeClr>
          </a:solidFill>
        </p:spPr>
        <p:txBody>
          <a:bodyPr wrap="square" rtlCol="0">
            <a:spAutoFit/>
          </a:bodyPr>
          <a:lstStyle/>
          <a:p>
            <a:r>
              <a:rPr lang="en" dirty="0">
                <a:solidFill>
                  <a:srgbClr val="2FFF12"/>
                </a:solidFill>
                <a:effectLst/>
                <a:latin typeface="Consolas" panose="020B0609020204030204" pitchFamily="49" charset="0"/>
                <a:cs typeface="Consolas" panose="020B0609020204030204" pitchFamily="49" charset="0"/>
              </a:rPr>
              <a:t>Worker: 0, PID: 46607</a:t>
            </a:r>
          </a:p>
          <a:p>
            <a:r>
              <a:rPr lang="en" dirty="0">
                <a:solidFill>
                  <a:srgbClr val="2FFF12"/>
                </a:solidFill>
                <a:effectLst/>
                <a:latin typeface="Consolas" panose="020B0609020204030204" pitchFamily="49" charset="0"/>
                <a:cs typeface="Consolas" panose="020B0609020204030204" pitchFamily="49" charset="0"/>
              </a:rPr>
              <a:t>Worker: 1, PID: 46608</a:t>
            </a:r>
          </a:p>
          <a:p>
            <a:r>
              <a:rPr lang="en" dirty="0">
                <a:solidFill>
                  <a:srgbClr val="2FFF12"/>
                </a:solidFill>
                <a:effectLst/>
                <a:latin typeface="Consolas" panose="020B0609020204030204" pitchFamily="49" charset="0"/>
                <a:cs typeface="Consolas" panose="020B0609020204030204" pitchFamily="49" charset="0"/>
              </a:rPr>
              <a:t>Worker: 4, PID: 46611</a:t>
            </a:r>
          </a:p>
          <a:p>
            <a:r>
              <a:rPr lang="en" dirty="0">
                <a:solidFill>
                  <a:srgbClr val="2FFF12"/>
                </a:solidFill>
                <a:effectLst/>
                <a:latin typeface="Consolas" panose="020B0609020204030204" pitchFamily="49" charset="0"/>
                <a:cs typeface="Consolas" panose="020B0609020204030204" pitchFamily="49" charset="0"/>
              </a:rPr>
              <a:t>Worker: 2, PID: 46609</a:t>
            </a:r>
          </a:p>
          <a:p>
            <a:r>
              <a:rPr lang="en" dirty="0">
                <a:solidFill>
                  <a:srgbClr val="2FFF12"/>
                </a:solidFill>
                <a:effectLst/>
                <a:latin typeface="Consolas" panose="020B0609020204030204" pitchFamily="49" charset="0"/>
                <a:cs typeface="Consolas" panose="020B0609020204030204" pitchFamily="49" charset="0"/>
              </a:rPr>
              <a:t>Worker: 3, PID: 46610</a:t>
            </a:r>
          </a:p>
        </p:txBody>
      </p:sp>
      <p:sp>
        <p:nvSpPr>
          <p:cNvPr id="5" name="Объект 2">
            <a:extLst>
              <a:ext uri="{FF2B5EF4-FFF2-40B4-BE49-F238E27FC236}">
                <a16:creationId xmlns:a16="http://schemas.microsoft.com/office/drawing/2014/main" id="{88493CE7-F514-F971-AEE1-2DF26A3B1433}"/>
              </a:ext>
            </a:extLst>
          </p:cNvPr>
          <p:cNvSpPr txBox="1">
            <a:spLocks/>
          </p:cNvSpPr>
          <p:nvPr/>
        </p:nvSpPr>
        <p:spPr>
          <a:xfrm>
            <a:off x="5983941" y="1016341"/>
            <a:ext cx="6015315" cy="4174224"/>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os</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multiprocessing </a:t>
            </a: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Pool</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f</a:t>
            </a:r>
            <a:r>
              <a:rPr lang="en" sz="1800" noProof="1">
                <a:effectLst/>
                <a:latin typeface="Consolas" panose="020B0609020204030204" pitchFamily="49" charset="0"/>
                <a:cs typeface="Consolas" panose="020B0609020204030204" pitchFamily="49" charset="0"/>
              </a:rPr>
              <a:t>(x):</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"""process worker function"""</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'PID:'</a:t>
            </a:r>
            <a:r>
              <a:rPr lang="en" sz="1800" noProof="1">
                <a:effectLst/>
                <a:latin typeface="Consolas" panose="020B0609020204030204" pitchFamily="49" charset="0"/>
                <a:cs typeface="Consolas" panose="020B0609020204030204" pitchFamily="49" charset="0"/>
              </a:rPr>
              <a:t>, os.getpid(), </a:t>
            </a:r>
            <a:r>
              <a:rPr lang="en" sz="1800" noProof="1">
                <a:solidFill>
                  <a:srgbClr val="036A07"/>
                </a:solidFill>
                <a:effectLst/>
                <a:latin typeface="Consolas" panose="020B0609020204030204" pitchFamily="49" charset="0"/>
                <a:cs typeface="Consolas" panose="020B0609020204030204" pitchFamily="49" charset="0"/>
              </a:rPr>
              <a:t>'; arg:'</a:t>
            </a:r>
            <a:r>
              <a:rPr lang="en" sz="1800" noProof="1">
                <a:effectLst/>
                <a:latin typeface="Consolas" panose="020B0609020204030204" pitchFamily="49" charset="0"/>
                <a:cs typeface="Consolas" panose="020B0609020204030204" pitchFamily="49" charset="0"/>
              </a:rPr>
              <a:t>, x)</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x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x</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21439C"/>
                </a:solidFill>
                <a:effectLst/>
                <a:latin typeface="Consolas" panose="020B0609020204030204" pitchFamily="49" charset="0"/>
                <a:cs typeface="Consolas" panose="020B0609020204030204" pitchFamily="49" charset="0"/>
              </a:rPr>
              <a:t>__name__</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'__main__'</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Pool(</a:t>
            </a:r>
            <a:r>
              <a:rPr lang="en" sz="1800" noProof="1">
                <a:solidFill>
                  <a:srgbClr val="0000CD"/>
                </a:solidFill>
                <a:effectLst/>
                <a:latin typeface="Consolas" panose="020B0609020204030204" pitchFamily="49" charset="0"/>
                <a:cs typeface="Consolas" panose="020B0609020204030204" pitchFamily="49" charset="0"/>
              </a:rPr>
              <a:t>5</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p:</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'Squares:'</a:t>
            </a:r>
            <a:r>
              <a:rPr lang="en" sz="1800" noProof="1">
                <a:effectLst/>
                <a:latin typeface="Consolas" panose="020B0609020204030204" pitchFamily="49" charset="0"/>
                <a:cs typeface="Consolas" panose="020B0609020204030204" pitchFamily="49" charset="0"/>
              </a:rPr>
              <a:t>, p.map(f, [</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2</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3</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D5EC1CDA-7EED-420F-AF5B-36C3448064AE}"/>
              </a:ext>
            </a:extLst>
          </p:cNvPr>
          <p:cNvSpPr txBox="1"/>
          <p:nvPr/>
        </p:nvSpPr>
        <p:spPr>
          <a:xfrm>
            <a:off x="5983941" y="5315284"/>
            <a:ext cx="6015315" cy="1200329"/>
          </a:xfrm>
          <a:prstGeom prst="rect">
            <a:avLst/>
          </a:prstGeom>
          <a:solidFill>
            <a:schemeClr val="tx1">
              <a:lumMod val="85000"/>
              <a:lumOff val="15000"/>
            </a:schemeClr>
          </a:solidFill>
        </p:spPr>
        <p:txBody>
          <a:bodyPr wrap="square" rtlCol="0">
            <a:spAutoFit/>
          </a:bodyPr>
          <a:lstStyle/>
          <a:p>
            <a:r>
              <a:rPr lang="en" noProof="1">
                <a:solidFill>
                  <a:srgbClr val="2FFF12"/>
                </a:solidFill>
                <a:effectLst/>
                <a:latin typeface="Andale Mono" panose="020B0509000000000004" pitchFamily="49" charset="0"/>
              </a:rPr>
              <a:t>Worker PID: 46733 ; arg: 1</a:t>
            </a:r>
          </a:p>
          <a:p>
            <a:r>
              <a:rPr lang="en" noProof="1">
                <a:solidFill>
                  <a:srgbClr val="2FFF12"/>
                </a:solidFill>
                <a:effectLst/>
                <a:latin typeface="Andale Mono" panose="020B0509000000000004" pitchFamily="49" charset="0"/>
              </a:rPr>
              <a:t>Worker PID: 46733 ; arg: 2</a:t>
            </a:r>
          </a:p>
          <a:p>
            <a:r>
              <a:rPr lang="en" noProof="1">
                <a:solidFill>
                  <a:srgbClr val="2FFF12"/>
                </a:solidFill>
                <a:effectLst/>
                <a:latin typeface="Andale Mono" panose="020B0509000000000004" pitchFamily="49" charset="0"/>
              </a:rPr>
              <a:t>Worker PID: 46733 ; arg: 3</a:t>
            </a:r>
          </a:p>
          <a:p>
            <a:r>
              <a:rPr lang="en" noProof="1">
                <a:solidFill>
                  <a:srgbClr val="2FFF12"/>
                </a:solidFill>
                <a:effectLst/>
                <a:latin typeface="Andale Mono" panose="020B0509000000000004" pitchFamily="49" charset="0"/>
              </a:rPr>
              <a:t>Squares: [1, 4, 9]</a:t>
            </a:r>
          </a:p>
        </p:txBody>
      </p:sp>
    </p:spTree>
    <p:extLst>
      <p:ext uri="{BB962C8B-B14F-4D97-AF65-F5344CB8AC3E}">
        <p14:creationId xmlns:p14="http://schemas.microsoft.com/office/powerpoint/2010/main" val="383391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F0494-7348-9106-5F60-16A490D9A5CD}"/>
              </a:ext>
            </a:extLst>
          </p:cNvPr>
          <p:cNvSpPr>
            <a:spLocks noGrp="1"/>
          </p:cNvSpPr>
          <p:nvPr>
            <p:ph type="title"/>
          </p:nvPr>
        </p:nvSpPr>
        <p:spPr/>
        <p:txBody>
          <a:bodyPr/>
          <a:lstStyle/>
          <a:p>
            <a:r>
              <a:rPr lang="ru-RU" dirty="0"/>
              <a:t>Многопоточность — </a:t>
            </a:r>
            <a:r>
              <a:rPr lang="ru-RU" dirty="0">
                <a:solidFill>
                  <a:schemeClr val="accent6">
                    <a:lumMod val="50000"/>
                  </a:schemeClr>
                </a:solidFill>
              </a:rPr>
              <a:t>плюсы</a:t>
            </a:r>
          </a:p>
        </p:txBody>
      </p:sp>
      <p:sp>
        <p:nvSpPr>
          <p:cNvPr id="3" name="Объект 2">
            <a:extLst>
              <a:ext uri="{FF2B5EF4-FFF2-40B4-BE49-F238E27FC236}">
                <a16:creationId xmlns:a16="http://schemas.microsoft.com/office/drawing/2014/main" id="{EC85777F-0464-7F0C-47EF-3E1C62BA06DB}"/>
              </a:ext>
            </a:extLst>
          </p:cNvPr>
          <p:cNvSpPr>
            <a:spLocks noGrp="1"/>
          </p:cNvSpPr>
          <p:nvPr>
            <p:ph idx="1"/>
          </p:nvPr>
        </p:nvSpPr>
        <p:spPr>
          <a:xfrm>
            <a:off x="838200" y="1430649"/>
            <a:ext cx="10515600" cy="5158409"/>
          </a:xfrm>
        </p:spPr>
        <p:txBody>
          <a:bodyPr/>
          <a:lstStyle/>
          <a:p>
            <a:pPr marL="355600" indent="-342900">
              <a:lnSpc>
                <a:spcPct val="100000"/>
              </a:lnSpc>
              <a:spcBef>
                <a:spcPts val="869"/>
              </a:spcBef>
              <a:buChar char="•"/>
              <a:tabLst>
                <a:tab pos="355600" algn="l"/>
              </a:tabLst>
            </a:pPr>
            <a:r>
              <a:rPr lang="ru-RU" dirty="0"/>
              <a:t>Общая память</a:t>
            </a:r>
          </a:p>
          <a:p>
            <a:pPr marL="812800" lvl="1" indent="-342900">
              <a:lnSpc>
                <a:spcPct val="100000"/>
              </a:lnSpc>
              <a:spcBef>
                <a:spcPts val="770"/>
              </a:spcBef>
              <a:tabLst>
                <a:tab pos="355600" algn="l"/>
              </a:tabLst>
            </a:pPr>
            <a:r>
              <a:rPr lang="ru-RU" dirty="0"/>
              <a:t>Общие глобальные переменные / структуры данных</a:t>
            </a:r>
          </a:p>
          <a:p>
            <a:pPr marL="355600" indent="-342900">
              <a:lnSpc>
                <a:spcPct val="100000"/>
              </a:lnSpc>
              <a:spcBef>
                <a:spcPts val="770"/>
              </a:spcBef>
              <a:tabLst>
                <a:tab pos="355600" algn="l"/>
              </a:tabLst>
            </a:pPr>
            <a:r>
              <a:rPr lang="ru-RU" dirty="0"/>
              <a:t>Требует меньше ресурсов по сравнению с мультипроцессингом</a:t>
            </a:r>
          </a:p>
          <a:p>
            <a:pPr marL="355600" indent="-342900">
              <a:lnSpc>
                <a:spcPct val="100000"/>
              </a:lnSpc>
              <a:spcBef>
                <a:spcPts val="770"/>
              </a:spcBef>
              <a:buChar char="•"/>
              <a:tabLst>
                <a:tab pos="355600" algn="l"/>
              </a:tabLst>
            </a:pPr>
            <a:r>
              <a:rPr lang="ru-RU" dirty="0"/>
              <a:t>Хорошо подходит для </a:t>
            </a:r>
            <a:r>
              <a:rPr lang="en" dirty="0"/>
              <a:t>I/O-bound </a:t>
            </a:r>
            <a:r>
              <a:rPr lang="ru-RU" dirty="0"/>
              <a:t>операций</a:t>
            </a:r>
          </a:p>
          <a:p>
            <a:pPr marL="355600" indent="-342900">
              <a:lnSpc>
                <a:spcPct val="100000"/>
              </a:lnSpc>
              <a:spcBef>
                <a:spcPts val="770"/>
              </a:spcBef>
              <a:buChar char="•"/>
              <a:tabLst>
                <a:tab pos="355600" algn="l"/>
              </a:tabLst>
            </a:pPr>
            <a:r>
              <a:rPr lang="ru-RU" dirty="0"/>
              <a:t>Хорошо подходит для </a:t>
            </a:r>
            <a:r>
              <a:rPr lang="en-US" dirty="0"/>
              <a:t>GUI:</a:t>
            </a:r>
          </a:p>
          <a:p>
            <a:pPr marL="812800" lvl="1" indent="-342900">
              <a:lnSpc>
                <a:spcPct val="100000"/>
              </a:lnSpc>
              <a:spcBef>
                <a:spcPts val="770"/>
              </a:spcBef>
              <a:tabLst>
                <a:tab pos="355600" algn="l"/>
              </a:tabLst>
            </a:pPr>
            <a:r>
              <a:rPr lang="ru-RU" dirty="0"/>
              <a:t>Один поток для обработки </a:t>
            </a:r>
            <a:r>
              <a:rPr lang="en-US" dirty="0"/>
              <a:t>GUI</a:t>
            </a:r>
            <a:endParaRPr lang="ru-RU" dirty="0"/>
          </a:p>
          <a:p>
            <a:pPr marL="812800" lvl="1" indent="-342900">
              <a:lnSpc>
                <a:spcPct val="100000"/>
              </a:lnSpc>
              <a:spcBef>
                <a:spcPts val="770"/>
              </a:spcBef>
              <a:tabLst>
                <a:tab pos="355600" algn="l"/>
              </a:tabLst>
            </a:pPr>
            <a:r>
              <a:rPr lang="ru-RU" dirty="0"/>
              <a:t>Остальные потоки для вычислений</a:t>
            </a:r>
          </a:p>
          <a:p>
            <a:pPr marL="812800" lvl="1" indent="-342900">
              <a:lnSpc>
                <a:spcPct val="100000"/>
              </a:lnSpc>
              <a:spcBef>
                <a:spcPts val="770"/>
              </a:spcBef>
              <a:tabLst>
                <a:tab pos="355600" algn="l"/>
              </a:tabLst>
            </a:pPr>
            <a:r>
              <a:rPr lang="ru-RU" dirty="0"/>
              <a:t>Пример: браузеры, приложения видеомонтажа</a:t>
            </a:r>
          </a:p>
          <a:p>
            <a:pPr marL="355600" indent="-342900">
              <a:lnSpc>
                <a:spcPct val="100000"/>
              </a:lnSpc>
              <a:spcBef>
                <a:spcPts val="770"/>
              </a:spcBef>
              <a:tabLst>
                <a:tab pos="355600" algn="l"/>
              </a:tabLst>
            </a:pPr>
            <a:r>
              <a:rPr lang="en-US" dirty="0"/>
              <a:t>Web-</a:t>
            </a:r>
            <a:r>
              <a:rPr lang="ru-RU" dirty="0"/>
              <a:t>серверы</a:t>
            </a:r>
          </a:p>
          <a:p>
            <a:pPr marL="355600" indent="-342900">
              <a:lnSpc>
                <a:spcPct val="100000"/>
              </a:lnSpc>
              <a:spcBef>
                <a:spcPts val="770"/>
              </a:spcBef>
              <a:tabLst>
                <a:tab pos="355600" algn="l"/>
              </a:tabLst>
            </a:pPr>
            <a:r>
              <a:rPr lang="en-US" dirty="0"/>
              <a:t>web-</a:t>
            </a:r>
            <a:r>
              <a:rPr lang="ru-RU" dirty="0"/>
              <a:t>сервисы (для тех языков в которых </a:t>
            </a:r>
            <a:r>
              <a:rPr lang="en-US" dirty="0"/>
              <a:t>MT</a:t>
            </a:r>
            <a:r>
              <a:rPr lang="ru-RU" dirty="0"/>
              <a:t> удобна)</a:t>
            </a:r>
          </a:p>
          <a:p>
            <a:endParaRPr lang="ru-RU" dirty="0"/>
          </a:p>
        </p:txBody>
      </p:sp>
      <p:pic>
        <p:nvPicPr>
          <p:cNvPr id="9" name="Рисунок 8">
            <a:extLst>
              <a:ext uri="{FF2B5EF4-FFF2-40B4-BE49-F238E27FC236}">
                <a16:creationId xmlns:a16="http://schemas.microsoft.com/office/drawing/2014/main" id="{C4EED652-E32C-6F25-064F-6E730B6DDB95}"/>
              </a:ext>
            </a:extLst>
          </p:cNvPr>
          <p:cNvPicPr>
            <a:picLocks noChangeAspect="1"/>
          </p:cNvPicPr>
          <p:nvPr/>
        </p:nvPicPr>
        <p:blipFill>
          <a:blip r:embed="rId2"/>
          <a:stretch>
            <a:fillRect/>
          </a:stretch>
        </p:blipFill>
        <p:spPr>
          <a:xfrm>
            <a:off x="9318812" y="3515820"/>
            <a:ext cx="2873188" cy="3342180"/>
          </a:xfrm>
          <a:prstGeom prst="rect">
            <a:avLst/>
          </a:prstGeom>
        </p:spPr>
      </p:pic>
    </p:spTree>
    <p:extLst>
      <p:ext uri="{BB962C8B-B14F-4D97-AF65-F5344CB8AC3E}">
        <p14:creationId xmlns:p14="http://schemas.microsoft.com/office/powerpoint/2010/main" val="37870186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21384</TotalTime>
  <Words>7534</Words>
  <Application>Microsoft Macintosh PowerPoint</Application>
  <PresentationFormat>Широкоэкранный</PresentationFormat>
  <Paragraphs>492</Paragraphs>
  <Slides>47</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47</vt:i4>
      </vt:variant>
    </vt:vector>
  </HeadingPairs>
  <TitlesOfParts>
    <vt:vector size="55" baseType="lpstr">
      <vt:lpstr>-apple-system</vt:lpstr>
      <vt:lpstr>Andale Mono</vt:lpstr>
      <vt:lpstr>Arial</vt:lpstr>
      <vt:lpstr>Calibri</vt:lpstr>
      <vt:lpstr>Calibri Light</vt:lpstr>
      <vt:lpstr>Consolas</vt:lpstr>
      <vt:lpstr>SofiaPro-Regular</vt:lpstr>
      <vt:lpstr>Тема Office</vt:lpstr>
      <vt:lpstr>Асинхронное программирование</vt:lpstr>
      <vt:lpstr>Виды задач и их ускорение</vt:lpstr>
      <vt:lpstr>Подходы к параллелизму</vt:lpstr>
      <vt:lpstr>Отдельные машины / серверы</vt:lpstr>
      <vt:lpstr>Отдельные процессы — плюсы</vt:lpstr>
      <vt:lpstr>Отдельные процессы — минусы</vt:lpstr>
      <vt:lpstr>Отдельные процессы — примеры применения</vt:lpstr>
      <vt:lpstr>Multiprocessing в Python</vt:lpstr>
      <vt:lpstr>Многопоточность — плюсы</vt:lpstr>
      <vt:lpstr>Многопоточность — минусы (в Python)</vt:lpstr>
      <vt:lpstr>Где / как использовать потоки (в Python)?</vt:lpstr>
      <vt:lpstr>Пример использования threading для http-запросов</vt:lpstr>
      <vt:lpstr>Асинхронный код — плюсы</vt:lpstr>
      <vt:lpstr>Асинхронный код — минусы</vt:lpstr>
      <vt:lpstr>(А)синхронщина на примере приготовления завтрака</vt:lpstr>
      <vt:lpstr>Сравнение async и других подходов для network-bound приложений</vt:lpstr>
      <vt:lpstr>Сравнение подходов</vt:lpstr>
      <vt:lpstr>Теория параллельных вычислений</vt:lpstr>
      <vt:lpstr>Приоритетная и кооперативная многозадачность</vt:lpstr>
      <vt:lpstr>Сопрограммы / coroutines</vt:lpstr>
      <vt:lpstr>Асинхронный код в Python: библиотеки</vt:lpstr>
      <vt:lpstr>Событийный цикл</vt:lpstr>
      <vt:lpstr>async / await</vt:lpstr>
      <vt:lpstr>asyncio: примеры</vt:lpstr>
      <vt:lpstr>asyncio.create_task</vt:lpstr>
      <vt:lpstr>asyncio.TaskGroup</vt:lpstr>
      <vt:lpstr>Приготовление завтрака с asyncio</vt:lpstr>
      <vt:lpstr>sync breakfast</vt:lpstr>
      <vt:lpstr>Способы запуска корутин</vt:lpstr>
      <vt:lpstr>Способы запуска корутин: await</vt:lpstr>
      <vt:lpstr>Способы запуска корутин: asyncio.create_task()</vt:lpstr>
      <vt:lpstr>Способы запуска корутин: asyncio.run()</vt:lpstr>
      <vt:lpstr>Способы запуска корутин: run_until_complete</vt:lpstr>
      <vt:lpstr>Способы запуска корутин: asyncio.gather</vt:lpstr>
      <vt:lpstr>Способы запуска корутин: asyncio.wait()</vt:lpstr>
      <vt:lpstr>async with</vt:lpstr>
      <vt:lpstr>Примеры применения asyncio</vt:lpstr>
      <vt:lpstr>пример: async_aiohttp.py</vt:lpstr>
      <vt:lpstr>aiohttp — таймаут на выполнение запроса</vt:lpstr>
      <vt:lpstr>пример: async_httpx.py</vt:lpstr>
      <vt:lpstr>пример: async_grequests.py</vt:lpstr>
      <vt:lpstr>Пример: async_aiomysql.py</vt:lpstr>
      <vt:lpstr>Пример: async_asyncmy.py</vt:lpstr>
      <vt:lpstr>Телеграм-бот на aiogram </vt:lpstr>
      <vt:lpstr>async_server_socket.py</vt:lpstr>
      <vt:lpstr>Асинхронность: Выводы</vt:lpstr>
      <vt:lpstr>Асинхронность: Рекомендации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Асинхронщина</dc:title>
  <dc:creator>Валерий Студенников</dc:creator>
  <cp:lastModifiedBy>Валерий Студенников</cp:lastModifiedBy>
  <cp:revision>16</cp:revision>
  <dcterms:created xsi:type="dcterms:W3CDTF">2023-09-15T09:00:05Z</dcterms:created>
  <dcterms:modified xsi:type="dcterms:W3CDTF">2023-12-12T09:05:23Z</dcterms:modified>
</cp:coreProperties>
</file>