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5" r:id="rId20"/>
    <p:sldId id="276" r:id="rId21"/>
    <p:sldId id="273" r:id="rId22"/>
    <p:sldId id="277" r:id="rId23"/>
    <p:sldId id="279" r:id="rId24"/>
    <p:sldId id="299" r:id="rId25"/>
    <p:sldId id="278" r:id="rId26"/>
    <p:sldId id="298" r:id="rId27"/>
    <p:sldId id="280" r:id="rId28"/>
    <p:sldId id="281" r:id="rId29"/>
    <p:sldId id="282" r:id="rId30"/>
    <p:sldId id="283" r:id="rId31"/>
    <p:sldId id="312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3" r:id="rId41"/>
    <p:sldId id="300" r:id="rId42"/>
    <p:sldId id="302" r:id="rId43"/>
    <p:sldId id="303" r:id="rId44"/>
    <p:sldId id="304" r:id="rId45"/>
    <p:sldId id="305" r:id="rId46"/>
    <p:sldId id="306" r:id="rId47"/>
    <p:sldId id="307" r:id="rId48"/>
    <p:sldId id="308" r:id="rId49"/>
    <p:sldId id="309" r:id="rId50"/>
    <p:sldId id="310" r:id="rId51"/>
    <p:sldId id="311" r:id="rId52"/>
    <p:sldId id="294" r:id="rId53"/>
    <p:sldId id="301" r:id="rId54"/>
    <p:sldId id="295" r:id="rId55"/>
    <p:sldId id="296" r:id="rId56"/>
    <p:sldId id="297" r:id="rId57"/>
    <p:sldId id="292" r:id="rId5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101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45"/>
    <p:restoredTop sz="82285"/>
  </p:normalViewPr>
  <p:slideViewPr>
    <p:cSldViewPr snapToGrid="0">
      <p:cViewPr varScale="1">
        <p:scale>
          <a:sx n="111" d="100"/>
          <a:sy n="111" d="100"/>
        </p:scale>
        <p:origin x="680" y="192"/>
      </p:cViewPr>
      <p:guideLst/>
    </p:cSldViewPr>
  </p:slideViewPr>
  <p:outlineViewPr>
    <p:cViewPr>
      <p:scale>
        <a:sx n="33" d="100"/>
        <a:sy n="33" d="100"/>
      </p:scale>
      <p:origin x="0" y="-148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834764-CD10-3441-BE6D-0CDC8CC61C93}" type="datetimeFigureOut">
              <a:rPr lang="ru-RU" smtClean="0"/>
              <a:t>14.11.2023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70C688-1D52-F54D-97F9-166F3AAF99C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814793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70C688-1D52-F54D-97F9-166F3AAF99C4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739053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0000" indent="-180000" algn="l">
              <a:buFont typeface="+mj-lt"/>
              <a:buAutoNum type="arabicPeriod"/>
            </a:pPr>
            <a:r>
              <a:rPr lang="en" b="1" i="0" dirty="0">
                <a:solidFill>
                  <a:srgbClr val="000000"/>
                </a:solidFill>
                <a:effectLst/>
                <a:latin typeface="PT Serif" panose="020A0603040505020204" pitchFamily="18" charset="0"/>
              </a:rPr>
              <a:t>DEBUG</a:t>
            </a:r>
            <a:r>
              <a:rPr lang="en" b="0" i="0" dirty="0">
                <a:solidFill>
                  <a:srgbClr val="000000"/>
                </a:solidFill>
                <a:effectLst/>
                <a:latin typeface="PT Serif" panose="020A0603040505020204" pitchFamily="18" charset="0"/>
              </a:rPr>
              <a:t> — </a:t>
            </a:r>
            <a:r>
              <a:rPr lang="ru-RU" b="0" i="0" dirty="0">
                <a:solidFill>
                  <a:srgbClr val="000000"/>
                </a:solidFill>
                <a:effectLst/>
                <a:latin typeface="PT Serif" panose="020A0603040505020204" pitchFamily="18" charset="0"/>
              </a:rPr>
              <a:t>уровень отладочной информации, зачастую помогает при разработке приложения на машине программиста.</a:t>
            </a:r>
          </a:p>
          <a:p>
            <a:pPr marL="180000" indent="-180000" algn="l">
              <a:buFont typeface="+mj-lt"/>
              <a:buAutoNum type="arabicPeriod"/>
            </a:pPr>
            <a:r>
              <a:rPr lang="en" b="1" i="0" dirty="0">
                <a:solidFill>
                  <a:srgbClr val="000000"/>
                </a:solidFill>
                <a:effectLst/>
                <a:latin typeface="PT Serif" panose="020A0603040505020204" pitchFamily="18" charset="0"/>
              </a:rPr>
              <a:t>INFO</a:t>
            </a:r>
            <a:r>
              <a:rPr lang="en" b="0" i="0" dirty="0">
                <a:solidFill>
                  <a:srgbClr val="000000"/>
                </a:solidFill>
                <a:effectLst/>
                <a:latin typeface="PT Serif" panose="020A0603040505020204" pitchFamily="18" charset="0"/>
              </a:rPr>
              <a:t> — </a:t>
            </a:r>
            <a:r>
              <a:rPr lang="ru-RU" b="0" i="0" dirty="0">
                <a:solidFill>
                  <a:srgbClr val="000000"/>
                </a:solidFill>
                <a:effectLst/>
                <a:latin typeface="PT Serif" panose="020A0603040505020204" pitchFamily="18" charset="0"/>
              </a:rPr>
              <a:t>уровень вспомогательной информации о ходе работы приложения/скрипта.</a:t>
            </a:r>
          </a:p>
          <a:p>
            <a:pPr marL="180000" indent="-180000" algn="l">
              <a:buFont typeface="+mj-lt"/>
              <a:buAutoNum type="arabicPeriod"/>
            </a:pPr>
            <a:r>
              <a:rPr lang="en" b="1" i="0" dirty="0">
                <a:solidFill>
                  <a:srgbClr val="000000"/>
                </a:solidFill>
                <a:effectLst/>
                <a:latin typeface="PT Serif" panose="020A0603040505020204" pitchFamily="18" charset="0"/>
              </a:rPr>
              <a:t>WARNING</a:t>
            </a:r>
            <a:r>
              <a:rPr lang="en" b="0" i="0" dirty="0">
                <a:solidFill>
                  <a:srgbClr val="000000"/>
                </a:solidFill>
                <a:effectLst/>
                <a:latin typeface="PT Serif" panose="020A0603040505020204" pitchFamily="18" charset="0"/>
              </a:rPr>
              <a:t> — </a:t>
            </a:r>
            <a:r>
              <a:rPr lang="ru-RU" b="0" i="0" dirty="0">
                <a:solidFill>
                  <a:srgbClr val="000000"/>
                </a:solidFill>
                <a:effectLst/>
                <a:latin typeface="PT Serif" panose="020A0603040505020204" pitchFamily="18" charset="0"/>
              </a:rPr>
              <a:t>уровень предупреждения. Например, мы можем предупреждать о том, что та или иная функция будет удалена в будущих версиях вашего приложения.</a:t>
            </a:r>
          </a:p>
          <a:p>
            <a:pPr marL="180000" indent="-180000" algn="l">
              <a:buFont typeface="+mj-lt"/>
              <a:buAutoNum type="arabicPeriod"/>
            </a:pPr>
            <a:r>
              <a:rPr lang="en" b="1" i="0" dirty="0">
                <a:solidFill>
                  <a:srgbClr val="000000"/>
                </a:solidFill>
                <a:effectLst/>
                <a:latin typeface="PT Serif" panose="020A0603040505020204" pitchFamily="18" charset="0"/>
              </a:rPr>
              <a:t>ERROR</a:t>
            </a:r>
            <a:r>
              <a:rPr lang="en" b="0" i="0" dirty="0">
                <a:solidFill>
                  <a:srgbClr val="000000"/>
                </a:solidFill>
                <a:effectLst/>
                <a:latin typeface="PT Serif" panose="020A0603040505020204" pitchFamily="18" charset="0"/>
              </a:rPr>
              <a:t> — </a:t>
            </a:r>
            <a:r>
              <a:rPr lang="ru-RU" b="0" i="0" dirty="0">
                <a:solidFill>
                  <a:srgbClr val="000000"/>
                </a:solidFill>
                <a:effectLst/>
                <a:latin typeface="PT Serif" panose="020A0603040505020204" pitchFamily="18" charset="0"/>
              </a:rPr>
              <a:t>с таким уровнем разработчики пишут логи с ошибками, например, о том, что внешний сервис недоступен.</a:t>
            </a:r>
          </a:p>
          <a:p>
            <a:pPr marL="180000" indent="-180000" algn="l">
              <a:buFont typeface="+mj-lt"/>
              <a:buAutoNum type="arabicPeriod"/>
            </a:pPr>
            <a:r>
              <a:rPr lang="en" b="1" i="0" dirty="0">
                <a:solidFill>
                  <a:srgbClr val="000000"/>
                </a:solidFill>
                <a:effectLst/>
                <a:latin typeface="PT Serif" panose="020A0603040505020204" pitchFamily="18" charset="0"/>
              </a:rPr>
              <a:t>CRITICAL</a:t>
            </a:r>
            <a:r>
              <a:rPr lang="en" b="0" i="0" dirty="0">
                <a:solidFill>
                  <a:srgbClr val="000000"/>
                </a:solidFill>
                <a:effectLst/>
                <a:latin typeface="PT Serif" panose="020A0603040505020204" pitchFamily="18" charset="0"/>
              </a:rPr>
              <a:t> — </a:t>
            </a:r>
            <a:r>
              <a:rPr lang="ru-RU" b="0" i="0" dirty="0">
                <a:solidFill>
                  <a:srgbClr val="000000"/>
                </a:solidFill>
                <a:effectLst/>
                <a:latin typeface="PT Serif" panose="020A0603040505020204" pitchFamily="18" charset="0"/>
              </a:rPr>
              <a:t>уровень сообщений после которых работа приложения продолжаться не может.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70C688-1D52-F54D-97F9-166F3AAF99C4}" type="slidenum">
              <a:rPr lang="ru-RU" smtClean="0"/>
              <a:t>15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247711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70C688-1D52-F54D-97F9-166F3AAF99C4}" type="slidenum">
              <a:rPr lang="ru-RU" smtClean="0"/>
              <a:t>24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386045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70C688-1D52-F54D-97F9-166F3AAF99C4}" type="slidenum">
              <a:rPr lang="ru-RU" smtClean="0"/>
              <a:t>27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310120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70C688-1D52-F54D-97F9-166F3AAF99C4}" type="slidenum">
              <a:rPr lang="ru-RU" smtClean="0"/>
              <a:t>28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295415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70C688-1D52-F54D-97F9-166F3AAF99C4}" type="slidenum">
              <a:rPr lang="ru-RU" smtClean="0"/>
              <a:t>36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335282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70C688-1D52-F54D-97F9-166F3AAF99C4}" type="slidenum">
              <a:rPr lang="ru-RU" smtClean="0"/>
              <a:t>51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297212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70C688-1D52-F54D-97F9-166F3AAF99C4}" type="slidenum">
              <a:rPr lang="ru-RU" smtClean="0"/>
              <a:t>52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678567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FC9402-E191-E9D7-BD53-ED1C1EF497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5B48951-9FA2-76A1-AE64-F281E61ED7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D87A4AD-249D-AFA5-F5F5-F6CB7E667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E7379-25BA-B743-BF9E-84F72B74FAFD}" type="datetimeFigureOut">
              <a:rPr lang="ru-RU" smtClean="0"/>
              <a:t>14.11.2023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B8AD742-9538-ADEA-2D3B-44DC980D1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86C68B2-CDA5-2704-C77A-16110F705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2CDC-7B73-E143-88E8-162A204C133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90327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432586-CEBF-EB78-AAE6-120F20B7E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FD4557F-F972-3C97-8E8C-B803AA9C9D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3A8FC1C-B5B9-2BFB-2BEA-F2268A632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E7379-25BA-B743-BF9E-84F72B74FAFD}" type="datetimeFigureOut">
              <a:rPr lang="ru-RU" smtClean="0"/>
              <a:t>14.11.2023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2EE4B57-92FA-F174-3454-E731218AB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FB84FDB-151E-4BEE-285C-6A52993D6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2CDC-7B73-E143-88E8-162A204C133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20882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FA53B708-4FF3-1223-51B6-E5DE563282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05FAFBA-CC64-62A2-19B5-09036F5340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7252043-1221-D471-1032-E655517FB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E7379-25BA-B743-BF9E-84F72B74FAFD}" type="datetimeFigureOut">
              <a:rPr lang="ru-RU" smtClean="0"/>
              <a:t>14.11.2023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D4D13D3-6602-D5AA-4051-8CCEFF67D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22FEF8F-F38A-F7C9-04F8-1DD0E30F8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2CDC-7B73-E143-88E8-162A204C133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72018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38EDD4-3070-CD69-3CD1-91CACDB55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2352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6A7A655-7FA3-5A91-C45A-4A3ECB9C93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8154"/>
            <a:ext cx="10515600" cy="514472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1055027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023CE7-9CFE-7B09-8304-A50A20F1C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174B589-C392-9735-B8CB-C91FFC5547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A0B93D3-2D47-7DF3-33A6-BFD275EB3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E7379-25BA-B743-BF9E-84F72B74FAFD}" type="datetimeFigureOut">
              <a:rPr lang="ru-RU" smtClean="0"/>
              <a:t>14.11.2023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EDEE528-CA3E-7170-1BA6-252CD8857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B2D5382-30BF-CDFC-4CCB-7B420AD11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2CDC-7B73-E143-88E8-162A204C133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1874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338409-8C58-F30F-3AD7-290A6793F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26D3723-D401-5A10-9ABD-69B2FA5FFE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DBD0976-EFEC-766C-CFA2-9A2E4C80BC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18D7446-10E1-9E72-F781-DF11DB9F5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E7379-25BA-B743-BF9E-84F72B74FAFD}" type="datetimeFigureOut">
              <a:rPr lang="ru-RU" smtClean="0"/>
              <a:t>14.11.2023</a:t>
            </a:fld>
            <a:endParaRPr lang="ru-RU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3DC2A2E-288F-4FF4-7684-A58ADBB70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ADCD6D5-3649-7B34-274A-E47CA2C45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2CDC-7B73-E143-88E8-162A204C133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78042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BE3057-BBFF-1AD0-3EE6-2CE17829B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F298C4D-0407-D1A0-5FCB-2A1833101A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3A66F74-04EC-5E93-5EC8-E223A64D68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D426417-311A-5AF2-7F05-91A63DF8AB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668F883-B52B-F5BE-9A52-AF0D2BA229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6544F00B-0F49-6792-39FC-D79CD6816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E7379-25BA-B743-BF9E-84F72B74FAFD}" type="datetimeFigureOut">
              <a:rPr lang="ru-RU" smtClean="0"/>
              <a:t>14.11.2023</a:t>
            </a:fld>
            <a:endParaRPr lang="ru-RU" dirty="0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32724B3-6024-CE98-5CE6-1F1CDE283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3D2CAD7-5F0E-3EC7-0957-91642A38D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2CDC-7B73-E143-88E8-162A204C133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06856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487EB1-3C94-5EE4-9AB2-26B173F57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0554D2C-E3A5-B166-69EB-6A6C2DD87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E7379-25BA-B743-BF9E-84F72B74FAFD}" type="datetimeFigureOut">
              <a:rPr lang="ru-RU" smtClean="0"/>
              <a:t>14.11.2023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A449D9F-38CB-3BAE-A3B3-0EA5AD313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AF95D85-3B84-F618-F87D-665674452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2CDC-7B73-E143-88E8-162A204C133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0570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55A57B8-A865-4376-0CCA-F338783E3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E7379-25BA-B743-BF9E-84F72B74FAFD}" type="datetimeFigureOut">
              <a:rPr lang="ru-RU" smtClean="0"/>
              <a:t>14.11.2023</a:t>
            </a:fld>
            <a:endParaRPr lang="ru-RU" dirty="0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5BC499B-2B11-2459-2CAD-7A4AED29F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24D1BB4-A855-6354-ABED-8AF560830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2CDC-7B73-E143-88E8-162A204C133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18393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A58AD4-3D91-9701-3E1E-BF9D8BE97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2DE09A4-BA49-16D4-4E71-07BD544C76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0C1AF9E-680C-D31B-869A-DF160AFAB8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490E4F0-E82C-FC3D-1218-F53CBDEF7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E7379-25BA-B743-BF9E-84F72B74FAFD}" type="datetimeFigureOut">
              <a:rPr lang="ru-RU" smtClean="0"/>
              <a:t>14.11.2023</a:t>
            </a:fld>
            <a:endParaRPr lang="ru-RU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2856B55-8852-0E7C-3D79-831C2287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DF36797-E064-4556-959D-D9D77FC41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2CDC-7B73-E143-88E8-162A204C133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28967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EC41B0-21D9-CBE0-828F-51A760CE0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410CA63B-4D0A-9A7A-6900-556969116D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EAD8C67-AD3B-153E-2E36-2661551076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82F1BE1-E589-2D45-8A3E-1D14A6668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E7379-25BA-B743-BF9E-84F72B74FAFD}" type="datetimeFigureOut">
              <a:rPr lang="ru-RU" smtClean="0"/>
              <a:t>14.11.2023</a:t>
            </a:fld>
            <a:endParaRPr lang="ru-RU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849C087-C38B-3A8A-EF45-8F09AFED5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9F69BEA-BCC5-3C10-0507-D07822265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2CDC-7B73-E143-88E8-162A204C133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83629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93DB19-EB87-33B2-225A-C44961400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E823AFC-CCBC-A561-5D81-F100E6E7BE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AD8CA1A-C2A1-7D52-48AA-AD8601D6F1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4E7379-25BA-B743-BF9E-84F72B74FAFD}" type="datetimeFigureOut">
              <a:rPr lang="ru-RU" smtClean="0"/>
              <a:t>14.11.2023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2894D62-86F9-CC74-47DA-E516A8DFAF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4B2A8A8-1DD2-1CAC-0176-588086EBDB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412CDC-7B73-E143-88E8-162A204C133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30203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google.com/bot.html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tracker.ietf.org/doc/html/rfc5424#section-6.2.1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library/logging.html#logrecord-attributes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elgan/loguru" TargetMode="External"/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github.com/Delgan/loguru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pushbullet.com/" TargetMode="External"/><Relationship Id="rId13" Type="http://schemas.openxmlformats.org/officeDocument/2006/relationships/hyperlink" Target="https://www.mailgun.com/" TargetMode="External"/><Relationship Id="rId3" Type="http://schemas.openxmlformats.org/officeDocument/2006/relationships/hyperlink" Target="https://simplepush.io/" TargetMode="External"/><Relationship Id="rId7" Type="http://schemas.openxmlformats.org/officeDocument/2006/relationships/hyperlink" Target="https://gitter.im/" TargetMode="External"/><Relationship Id="rId12" Type="http://schemas.openxmlformats.org/officeDocument/2006/relationships/hyperlink" Target="https://www.pagerduty.com/" TargetMode="External"/><Relationship Id="rId17" Type="http://schemas.openxmlformats.org/officeDocument/2006/relationships/hyperlink" Target="https://www.splunk.com/en_us/investor-relations/acquisitions/splunk-on-call.html" TargetMode="External"/><Relationship Id="rId2" Type="http://schemas.openxmlformats.org/officeDocument/2006/relationships/hyperlink" Target="https://pushover.net/" TargetMode="External"/><Relationship Id="rId16" Type="http://schemas.openxmlformats.org/officeDocument/2006/relationships/hyperlink" Target="https://www.icloud.com/mai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elegram.org/" TargetMode="External"/><Relationship Id="rId11" Type="http://schemas.openxmlformats.org/officeDocument/2006/relationships/hyperlink" Target="https://www.twilio.com/" TargetMode="External"/><Relationship Id="rId5" Type="http://schemas.openxmlformats.org/officeDocument/2006/relationships/hyperlink" Target="https://www.google.com/gmail/about/" TargetMode="External"/><Relationship Id="rId15" Type="http://schemas.openxmlformats.org/officeDocument/2006/relationships/hyperlink" Target="https://statuspage.io/" TargetMode="External"/><Relationship Id="rId10" Type="http://schemas.openxmlformats.org/officeDocument/2006/relationships/hyperlink" Target="https://zulipchat.com/" TargetMode="External"/><Relationship Id="rId4" Type="http://schemas.openxmlformats.org/officeDocument/2006/relationships/hyperlink" Target="https://api.slack.com/" TargetMode="External"/><Relationship Id="rId9" Type="http://schemas.openxmlformats.org/officeDocument/2006/relationships/hyperlink" Target="https://joaoapps.com/join/" TargetMode="External"/><Relationship Id="rId14" Type="http://schemas.openxmlformats.org/officeDocument/2006/relationships/hyperlink" Target="https://popcornnotify.com/" TargetMode="Externa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github.com/getsentry/sentry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7.sv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howto/logging.html" TargetMode="External"/><Relationship Id="rId2" Type="http://schemas.openxmlformats.org/officeDocument/2006/relationships/hyperlink" Target="https://github.com/xtrueman/prog_instruments/blob/main/Logging.md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python.org/3/howto/logging-cookbook.htm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CE777C-9466-C02A-CBA7-D6AED4E21A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99990"/>
            <a:ext cx="9144000" cy="2371897"/>
          </a:xfrm>
        </p:spPr>
        <p:txBody>
          <a:bodyPr>
            <a:normAutofit fontScale="90000"/>
          </a:bodyPr>
          <a:lstStyle/>
          <a:p>
            <a:br>
              <a:rPr lang="ru-RU" dirty="0"/>
            </a:br>
            <a:r>
              <a:rPr lang="en-US" sz="6700" dirty="0">
                <a:solidFill>
                  <a:schemeClr val="accent6">
                    <a:lumMod val="50000"/>
                  </a:schemeClr>
                </a:solidFill>
              </a:rPr>
              <a:t>Logging</a:t>
            </a:r>
            <a:br>
              <a:rPr lang="ru-RU" sz="6700" dirty="0"/>
            </a:br>
            <a:r>
              <a:rPr lang="ru-RU" sz="6700" dirty="0">
                <a:solidFill>
                  <a:schemeClr val="accent4">
                    <a:lumMod val="50000"/>
                  </a:schemeClr>
                </a:solidFill>
              </a:rPr>
              <a:t>Логирование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776A9B6-F523-E09E-22EA-E8092FBD67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7224" y="3796190"/>
            <a:ext cx="10710654" cy="2549525"/>
          </a:xfrm>
          <a:solidFill>
            <a:schemeClr val="bg2">
              <a:lumMod val="50000"/>
            </a:schemeClr>
          </a:solidFill>
        </p:spPr>
        <p:txBody>
          <a:bodyPr>
            <a:noAutofit/>
          </a:bodyPr>
          <a:lstStyle/>
          <a:p>
            <a:pPr algn="l">
              <a:lnSpc>
                <a:spcPct val="100000"/>
              </a:lnSpc>
              <a:spcBef>
                <a:spcPts val="200"/>
              </a:spcBef>
            </a:pPr>
            <a:r>
              <a:rPr lang="en" sz="1200" b="0" i="0" noProof="1"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92.63.107.227 - - [04/Nov/2020:06:30:48 +0000] </a:t>
            </a:r>
            <a:r>
              <a:rPr lang="en" sz="1200" b="0" i="0" noProof="1">
                <a:solidFill>
                  <a:srgbClr val="E6DB7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"GET /ru/hosted-open-vpn-server/ HTTP/1.1"</a:t>
            </a:r>
            <a:r>
              <a:rPr lang="en" sz="1200" b="0" i="0" noProof="1"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301 169 </a:t>
            </a:r>
            <a:r>
              <a:rPr lang="en" sz="1200" b="0" i="0" noProof="1">
                <a:solidFill>
                  <a:srgbClr val="E6DB7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"-"</a:t>
            </a:r>
            <a:r>
              <a:rPr lang="en" sz="1200" b="0" i="0" noProof="1"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200" b="0" i="0" noProof="1">
                <a:solidFill>
                  <a:srgbClr val="E6DB7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"python-requests/2.11.1"</a:t>
            </a:r>
            <a:r>
              <a:rPr lang="en" sz="1200" b="0" i="0" noProof="1"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200" b="0" i="0" noProof="1">
                <a:solidFill>
                  <a:srgbClr val="E6DB7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"-"</a:t>
            </a:r>
            <a:br>
              <a:rPr lang="en" sz="1200" noProof="1">
                <a:solidFill>
                  <a:srgbClr val="F8F8F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200" b="0" i="0" noProof="1"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92.63.107.227 - - [04/Nov/2020:06:30:49 +0000] </a:t>
            </a:r>
            <a:r>
              <a:rPr lang="en" sz="1200" b="0" i="0" noProof="1">
                <a:solidFill>
                  <a:srgbClr val="E6DB7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"GET /ru/data-engineering-course/ HTTP/1.1"</a:t>
            </a:r>
            <a:r>
              <a:rPr lang="en" sz="1200" b="0" i="0" noProof="1"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301 169 </a:t>
            </a:r>
            <a:r>
              <a:rPr lang="en" sz="1200" b="0" i="0" noProof="1">
                <a:solidFill>
                  <a:srgbClr val="E6DB7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"-"</a:t>
            </a:r>
            <a:r>
              <a:rPr lang="en" sz="1200" b="0" i="0" noProof="1"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200" b="0" i="0" noProof="1">
                <a:solidFill>
                  <a:srgbClr val="E6DB7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"python-requests/2.11.1"</a:t>
            </a:r>
            <a:r>
              <a:rPr lang="en" sz="1200" b="0" i="0" noProof="1"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200" b="0" i="0" noProof="1">
                <a:solidFill>
                  <a:srgbClr val="E6DB7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"-"</a:t>
            </a:r>
            <a:br>
              <a:rPr lang="en" sz="1200" noProof="1">
                <a:solidFill>
                  <a:srgbClr val="F8F8F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200" b="0" i="0" noProof="1"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213.180.203.50 - - [04/Nov/2020:06:36:07 +0000] </a:t>
            </a:r>
            <a:r>
              <a:rPr lang="en" sz="1200" b="0" i="0" noProof="1">
                <a:solidFill>
                  <a:srgbClr val="E6DB7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"GET / HTTP/1.1"</a:t>
            </a:r>
            <a:r>
              <a:rPr lang="en" sz="1200" b="0" i="0" noProof="1"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301 169 </a:t>
            </a:r>
            <a:r>
              <a:rPr lang="en" sz="1200" b="0" i="0" noProof="1">
                <a:solidFill>
                  <a:srgbClr val="E6DB7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"-"</a:t>
            </a:r>
            <a:r>
              <a:rPr lang="en" sz="1200" b="0" i="0" noProof="1"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200" b="0" i="0" noProof="1">
                <a:solidFill>
                  <a:srgbClr val="E6DB7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"Mozilla/5.0 (compatible; YandexMetrika/2.0; +</a:t>
            </a:r>
            <a:r>
              <a:rPr lang="en" sz="1200" b="0" i="0" u="none" strike="noStrike" noProof="1">
                <a:solidFill>
                  <a:schemeClr val="accent4">
                    <a:lumMod val="7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http://yandex.com/bots</a:t>
            </a:r>
            <a:r>
              <a:rPr lang="en" sz="1200" b="0" i="0" noProof="1">
                <a:solidFill>
                  <a:srgbClr val="E6DB7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yabs01)"</a:t>
            </a:r>
            <a:r>
              <a:rPr lang="en" sz="1200" b="0" i="0" noProof="1"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200" b="0" i="0" noProof="1">
                <a:solidFill>
                  <a:srgbClr val="E6DB7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"-"</a:t>
            </a:r>
            <a:br>
              <a:rPr lang="en" sz="1200" noProof="1">
                <a:solidFill>
                  <a:srgbClr val="F8F8F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200" b="0" i="0" noProof="1"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114.119.160.75 - - [04/Nov/2020:06:36:41 +0000] </a:t>
            </a:r>
            <a:r>
              <a:rPr lang="en" sz="1200" b="0" i="0" noProof="1">
                <a:solidFill>
                  <a:srgbClr val="E6DB7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"GET /robots.txt HTTP/1.1"</a:t>
            </a:r>
            <a:r>
              <a:rPr lang="en" sz="1200" b="0" i="0" noProof="1"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301 169 </a:t>
            </a:r>
            <a:r>
              <a:rPr lang="en" sz="1200" b="0" i="0" noProof="1">
                <a:solidFill>
                  <a:srgbClr val="E6DB7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"-"</a:t>
            </a:r>
            <a:r>
              <a:rPr lang="en" sz="1200" b="0" i="0" noProof="1"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200" b="0" i="0" noProof="1">
                <a:solidFill>
                  <a:srgbClr val="E6DB7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"(compatible;PetalBot;+</a:t>
            </a:r>
            <a:r>
              <a:rPr lang="en" sz="1200" b="0" i="0" u="none" strike="noStrike" noProof="1">
                <a:solidFill>
                  <a:schemeClr val="accent4">
                    <a:lumMod val="7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https://aspiegel.com/petalbot</a:t>
            </a:r>
            <a:r>
              <a:rPr lang="en" sz="1200" b="0" i="0" noProof="1">
                <a:solidFill>
                  <a:srgbClr val="E6DB7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)"</a:t>
            </a:r>
            <a:r>
              <a:rPr lang="en" sz="1200" b="0" i="0" noProof="1"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200" b="0" i="0" noProof="1">
                <a:solidFill>
                  <a:srgbClr val="E6DB7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"10.179.80.67"</a:t>
            </a:r>
            <a:br>
              <a:rPr lang="en" sz="1200" noProof="1">
                <a:solidFill>
                  <a:srgbClr val="F8F8F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200" b="0" i="0" noProof="1"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90.180.35.207 - - [04/Nov/2020:06:47:11 +0000] </a:t>
            </a:r>
            <a:r>
              <a:rPr lang="en" sz="1200" b="0" i="0" noProof="1">
                <a:solidFill>
                  <a:srgbClr val="E6DB7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"GET / HTTP/1.0"</a:t>
            </a:r>
            <a:r>
              <a:rPr lang="en" sz="1200" b="0" i="0" noProof="1"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301 169 </a:t>
            </a:r>
            <a:r>
              <a:rPr lang="en" sz="1200" b="0" i="0" noProof="1">
                <a:solidFill>
                  <a:srgbClr val="E6DB7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"-"</a:t>
            </a:r>
            <a:r>
              <a:rPr lang="en" sz="1200" b="0" i="0" noProof="1"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200" b="0" i="0" noProof="1">
                <a:solidFill>
                  <a:srgbClr val="E6DB7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"-"</a:t>
            </a:r>
            <a:r>
              <a:rPr lang="en" sz="1200" b="0" i="0" noProof="1"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200" b="0" i="0" noProof="1">
                <a:solidFill>
                  <a:srgbClr val="E6DB7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"-"</a:t>
            </a:r>
            <a:br>
              <a:rPr lang="en" sz="1200" b="0" i="0" noProof="1">
                <a:solidFill>
                  <a:srgbClr val="E6DB7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200" b="0" i="0" noProof="1"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46.246.122.77 - - [04/Nov/2020:06:53:22 +0000] </a:t>
            </a:r>
            <a:r>
              <a:rPr lang="en" sz="1200" b="0" i="0" noProof="1">
                <a:solidFill>
                  <a:srgbClr val="E6DB7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"GET / HTTP/1.1"</a:t>
            </a:r>
            <a:r>
              <a:rPr lang="en" sz="1200" b="0" i="0" noProof="1"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301 169 </a:t>
            </a:r>
            <a:r>
              <a:rPr lang="en" sz="1200" b="0" i="0" noProof="1">
                <a:solidFill>
                  <a:srgbClr val="E6DB7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"&lt;</a:t>
            </a:r>
            <a:r>
              <a:rPr lang="en" sz="1200" b="0" i="0" u="none" strike="noStrike" noProof="1">
                <a:solidFill>
                  <a:schemeClr val="accent4">
                    <a:lumMod val="7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http://khashtamov.com</a:t>
            </a:r>
            <a:r>
              <a:rPr lang="en" sz="1200" b="0" i="0" noProof="1">
                <a:solidFill>
                  <a:srgbClr val="E6DB7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&gt;"</a:t>
            </a:r>
            <a:r>
              <a:rPr lang="en" sz="1200" b="0" i="0" noProof="1"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200" b="0" i="0" noProof="1">
                <a:solidFill>
                  <a:srgbClr val="E6DB7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"Mozilla/5.0 (Macintosh; Intel Mac OS X 10_12_4) AppleWebKit/537.36 (KHTML, like Gecko) Chrome/66.0.3359.181 Safari/537.36"</a:t>
            </a:r>
            <a:r>
              <a:rPr lang="en" sz="1200" b="0" i="0" noProof="1"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200" b="0" i="0" noProof="1">
                <a:solidFill>
                  <a:srgbClr val="E6DB7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"-"</a:t>
            </a:r>
            <a:br>
              <a:rPr lang="en" sz="1200" noProof="1">
                <a:solidFill>
                  <a:srgbClr val="F8F8F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200" b="0" i="0" noProof="1"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66.249.76.16 - - [04/Nov/2020:06:53:30 +0000] </a:t>
            </a:r>
            <a:r>
              <a:rPr lang="en" sz="1200" b="0" i="0" noProof="1">
                <a:solidFill>
                  <a:srgbClr val="E6DB7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"GET / HTTP/1.1"</a:t>
            </a:r>
            <a:r>
              <a:rPr lang="en" sz="1200" b="0" i="0" noProof="1"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301 169 </a:t>
            </a:r>
            <a:r>
              <a:rPr lang="en" sz="1200" b="0" i="0" noProof="1">
                <a:solidFill>
                  <a:srgbClr val="E6DB7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"-"</a:t>
            </a:r>
            <a:r>
              <a:rPr lang="en" sz="1200" b="0" i="0" noProof="1"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200" b="0" i="0" noProof="1">
                <a:solidFill>
                  <a:srgbClr val="E6DB7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"Mozilla/5.0 (compatible; Googlebot/2.1; +</a:t>
            </a:r>
            <a:r>
              <a:rPr lang="en" sz="1200" b="0" i="0" u="none" strike="noStrike" noProof="1">
                <a:solidFill>
                  <a:schemeClr val="accent4">
                    <a:lumMod val="7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http://www.google.com/bot.html</a:t>
            </a:r>
            <a:r>
              <a:rPr lang="en" sz="1200" b="0" i="0" noProof="1">
                <a:solidFill>
                  <a:srgbClr val="E6DB7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)"</a:t>
            </a:r>
            <a:r>
              <a:rPr lang="en" sz="1200" b="0" i="0" noProof="1"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200" b="0" i="0" noProof="1">
                <a:solidFill>
                  <a:srgbClr val="E6DB7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"-"</a:t>
            </a:r>
            <a:endParaRPr lang="en" sz="1600" noProof="1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50076B90-DB55-5C98-9B9B-866259284F40}"/>
              </a:ext>
            </a:extLst>
          </p:cNvPr>
          <p:cNvSpPr txBox="1">
            <a:spLocks/>
          </p:cNvSpPr>
          <p:nvPr/>
        </p:nvSpPr>
        <p:spPr>
          <a:xfrm>
            <a:off x="4708827" y="6418071"/>
            <a:ext cx="2584340" cy="33526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>
              <a:lnSpc>
                <a:spcPct val="110000"/>
              </a:lnSpc>
              <a:spcBef>
                <a:spcPts val="0"/>
              </a:spcBef>
            </a:pPr>
            <a:r>
              <a:rPr lang="en-US" sz="1800" dirty="0"/>
              <a:t>© </a:t>
            </a:r>
            <a:r>
              <a:rPr lang="ru-RU" sz="1800" dirty="0"/>
              <a:t>Валерий Студенников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F4D86E8-4FE3-3051-1E15-D9F176F40F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3987" y="181248"/>
            <a:ext cx="3069020" cy="90675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3C95DF9-355A-2DFA-63F8-503F9B4E0CCC}"/>
              </a:ext>
            </a:extLst>
          </p:cNvPr>
          <p:cNvSpPr txBox="1"/>
          <p:nvPr/>
        </p:nvSpPr>
        <p:spPr>
          <a:xfrm>
            <a:off x="8117708" y="278408"/>
            <a:ext cx="36152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accent5">
                    <a:lumMod val="50000"/>
                  </a:schemeClr>
                </a:solidFill>
              </a:rPr>
              <a:t>Курс «Технологии и методы программирования»</a:t>
            </a:r>
          </a:p>
        </p:txBody>
      </p:sp>
    </p:spTree>
    <p:extLst>
      <p:ext uri="{BB962C8B-B14F-4D97-AF65-F5344CB8AC3E}">
        <p14:creationId xmlns:p14="http://schemas.microsoft.com/office/powerpoint/2010/main" val="173429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2E19D3-5C0D-B1B8-463C-9E1650B7D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8652"/>
            <a:ext cx="10515600" cy="613508"/>
          </a:xfrm>
        </p:spPr>
        <p:txBody>
          <a:bodyPr>
            <a:normAutofit fontScale="90000"/>
          </a:bodyPr>
          <a:lstStyle/>
          <a:p>
            <a:r>
              <a:rPr lang="ru-RU" sz="4400" dirty="0"/>
              <a:t>Записи в логе</a:t>
            </a:r>
            <a:r>
              <a:rPr lang="en-US" dirty="0"/>
              <a:t>:</a:t>
            </a:r>
            <a:r>
              <a:rPr lang="ru-RU" dirty="0"/>
              <a:t> </a:t>
            </a:r>
            <a:r>
              <a:rPr lang="ru-RU" dirty="0">
                <a:latin typeface="+mn-lt"/>
              </a:rPr>
              <a:t>Контекст: место</a:t>
            </a:r>
            <a:r>
              <a:rPr lang="en-US" dirty="0">
                <a:latin typeface="+mn-lt"/>
              </a:rPr>
              <a:t> </a:t>
            </a:r>
            <a:r>
              <a:rPr lang="ru-RU" dirty="0">
                <a:latin typeface="+mn-lt"/>
              </a:rPr>
              <a:t>в коде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3FA8FCE-6B98-1ECD-428C-0EFD88B0CC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70634"/>
            <a:ext cx="10515600" cy="5723206"/>
          </a:xfrm>
        </p:spPr>
        <p:txBody>
          <a:bodyPr lIns="90000">
            <a:noAutofit/>
          </a:bodyPr>
          <a:lstStyle/>
          <a:p>
            <a:pPr marL="0" indent="0" algn="l">
              <a:lnSpc>
                <a:spcPct val="100000"/>
              </a:lnSpc>
              <a:buNone/>
            </a:pPr>
            <a:r>
              <a:rPr lang="ru-RU" sz="2000" dirty="0"/>
              <a:t>Полезно бывает, особенно для ошибок, добавить в лог информацию о </a:t>
            </a:r>
            <a:r>
              <a:rPr lang="ru-RU" sz="2000" b="1" dirty="0"/>
              <a:t>файле / модуле</a:t>
            </a:r>
            <a:r>
              <a:rPr lang="ru-RU" sz="2000" dirty="0"/>
              <a:t>, </a:t>
            </a:r>
            <a:r>
              <a:rPr lang="ru-RU" sz="2000" b="1" dirty="0"/>
              <a:t>классе</a:t>
            </a:r>
            <a:r>
              <a:rPr lang="ru-RU" sz="2000" dirty="0"/>
              <a:t>, </a:t>
            </a:r>
            <a:r>
              <a:rPr lang="ru-RU" sz="2000" b="1" dirty="0"/>
              <a:t>функции</a:t>
            </a:r>
            <a:r>
              <a:rPr lang="ru-RU" sz="2000" dirty="0"/>
              <a:t> или даже </a:t>
            </a:r>
            <a:r>
              <a:rPr lang="ru-RU" sz="2000" b="1" dirty="0"/>
              <a:t>строчке кода</a:t>
            </a:r>
            <a:r>
              <a:rPr lang="ru-RU" sz="2000" dirty="0"/>
              <a:t>, на которой произошёл сбой.</a:t>
            </a:r>
            <a:br>
              <a:rPr lang="ru-RU" sz="2000" dirty="0"/>
            </a:br>
            <a:r>
              <a:rPr lang="ru-RU" sz="2000" dirty="0"/>
              <a:t>В некоторых случаях для понимания проблемы важно знать </a:t>
            </a:r>
            <a:r>
              <a:rPr lang="ru-RU" sz="2000" b="1" dirty="0"/>
              <a:t>аргументы функции</a:t>
            </a:r>
            <a:r>
              <a:rPr lang="ru-RU" sz="2000" dirty="0"/>
              <a:t>, с которыми она не смогла корректно выполниться.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ru-RU" sz="2000" noProof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2023-05-15 05:59:46,102 </a:t>
            </a:r>
            <a:r>
              <a:rPr lang="en" sz="2000" noProof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Division by zero at mymodule.divide_by(0):18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ru-RU" sz="2000" dirty="0"/>
              <a:t>Важный принцип в логировании — </a:t>
            </a:r>
            <a:r>
              <a:rPr lang="ru-RU" sz="2000" b="1" dirty="0"/>
              <a:t>не слишком много и не слишком мало</a:t>
            </a:r>
            <a:r>
              <a:rPr lang="ru-RU" sz="2000" dirty="0"/>
              <a:t>.</a:t>
            </a:r>
            <a:br>
              <a:rPr lang="ru-RU" sz="2000" dirty="0"/>
            </a:br>
            <a:r>
              <a:rPr lang="ru-RU" sz="2000" dirty="0"/>
              <a:t>Может возникнуть соблазн добавить в лог </a:t>
            </a:r>
            <a:r>
              <a:rPr lang="ru-RU" sz="2000" b="1" dirty="0"/>
              <a:t>все параметры, какие только можно</a:t>
            </a:r>
            <a:r>
              <a:rPr lang="ru-RU" sz="2000" dirty="0"/>
              <a:t>. Но тогда лог будет очень </a:t>
            </a:r>
            <a:r>
              <a:rPr lang="ru-RU" sz="2000" b="1" dirty="0"/>
              <a:t>тяжело читать и обрабатывать</a:t>
            </a:r>
            <a:r>
              <a:rPr lang="ru-RU" sz="2000" dirty="0"/>
              <a:t>, он будет </a:t>
            </a:r>
            <a:r>
              <a:rPr lang="ru-RU" sz="2000" b="1" dirty="0"/>
              <a:t>занимать много места</a:t>
            </a:r>
            <a:r>
              <a:rPr lang="ru-RU" sz="2000" dirty="0"/>
              <a:t> на диске.</a:t>
            </a:r>
            <a:br>
              <a:rPr lang="ru-RU" sz="2000" dirty="0"/>
            </a:br>
            <a:r>
              <a:rPr lang="ru-RU" sz="2000" dirty="0"/>
              <a:t>Если же добавить </a:t>
            </a:r>
            <a:r>
              <a:rPr lang="ru-RU" sz="2000" b="1" dirty="0"/>
              <a:t>слишком мало</a:t>
            </a:r>
            <a:r>
              <a:rPr lang="ru-RU" sz="2000" dirty="0"/>
              <a:t> — информации может оказаться </a:t>
            </a:r>
            <a:r>
              <a:rPr lang="ru-RU" sz="2000" b="1" dirty="0"/>
              <a:t>недостаточно для разбора</a:t>
            </a:r>
            <a:r>
              <a:rPr lang="ru-RU" sz="2000" dirty="0"/>
              <a:t> какой-то </a:t>
            </a:r>
            <a:r>
              <a:rPr lang="ru-RU" sz="2000" b="1" dirty="0"/>
              <a:t>проблемы</a:t>
            </a:r>
            <a:r>
              <a:rPr lang="ru-RU" sz="2000" dirty="0"/>
              <a:t>. Для оптимального баланса лучше не перегружать лог неочевидными параметрами заранее, а </a:t>
            </a:r>
            <a:r>
              <a:rPr lang="ru-RU" sz="2000" b="1" dirty="0"/>
              <a:t>добавлять их со временем</a:t>
            </a:r>
            <a:r>
              <a:rPr lang="ru-RU" sz="2000" dirty="0"/>
              <a:t>, если возникнет конкретная </a:t>
            </a:r>
            <a:r>
              <a:rPr lang="ru-RU" sz="2000" b="1" dirty="0"/>
              <a:t>необходимость</a:t>
            </a:r>
            <a:r>
              <a:rPr lang="ru-RU" sz="2000" dirty="0"/>
              <a:t>.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ru-RU" sz="2000" b="1" dirty="0"/>
              <a:t>Не стоит</a:t>
            </a:r>
            <a:r>
              <a:rPr lang="ru-RU" sz="2000" dirty="0"/>
              <a:t> отправлять в логи данные, содержимое которых зависит от ситуации или может </a:t>
            </a:r>
            <a:r>
              <a:rPr lang="ru-RU" sz="2000" b="1" dirty="0"/>
              <a:t>меняться со временем</a:t>
            </a:r>
            <a:r>
              <a:rPr lang="ru-RU" sz="2000" dirty="0"/>
              <a:t>, например, </a:t>
            </a:r>
            <a:r>
              <a:rPr lang="ru-RU" sz="2000" b="1" dirty="0"/>
              <a:t>адреса объектов в памяти</a:t>
            </a:r>
            <a:r>
              <a:rPr lang="ru-RU" sz="2000" dirty="0"/>
              <a:t> или результаты всего запроса в БД там, где вам нужно значение только одного поля. Со временем </a:t>
            </a:r>
            <a:r>
              <a:rPr lang="ru-RU" sz="2000" b="1" dirty="0"/>
              <a:t>данных может оказаться неконтролируемо много</a:t>
            </a:r>
            <a:r>
              <a:rPr lang="ru-RU" sz="2000" dirty="0"/>
              <a:t>, и ваш лог сильно разрастётся или даже логирование совсем перестанет работать</a:t>
            </a:r>
          </a:p>
        </p:txBody>
      </p:sp>
    </p:spTree>
    <p:extLst>
      <p:ext uri="{BB962C8B-B14F-4D97-AF65-F5344CB8AC3E}">
        <p14:creationId xmlns:p14="http://schemas.microsoft.com/office/powerpoint/2010/main" val="30906016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CD12E8-10BD-6E6B-FE97-321CDD823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7907"/>
            <a:ext cx="10515600" cy="1101970"/>
          </a:xfrm>
        </p:spPr>
        <p:txBody>
          <a:bodyPr>
            <a:normAutofit fontScale="90000"/>
          </a:bodyPr>
          <a:lstStyle/>
          <a:p>
            <a:r>
              <a:rPr lang="ru-RU" sz="4400" dirty="0"/>
              <a:t>Содержимое записи в логе</a:t>
            </a:r>
            <a:r>
              <a:rPr lang="en-US" dirty="0"/>
              <a:t>:</a:t>
            </a:r>
            <a:br>
              <a:rPr lang="ru-RU" dirty="0"/>
            </a:br>
            <a:r>
              <a:rPr lang="ru-RU" dirty="0">
                <a:latin typeface="+mn-lt"/>
              </a:rPr>
              <a:t>Читаемость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362AF93-429E-792C-DBD3-5F4ABA0E98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465384"/>
            <a:ext cx="10515600" cy="5169877"/>
          </a:xfrm>
        </p:spPr>
        <p:txBody>
          <a:bodyPr>
            <a:normAutofit fontScale="70000" lnSpcReduction="20000"/>
          </a:bodyPr>
          <a:lstStyle/>
          <a:p>
            <a:pPr marL="0" indent="0" algn="l">
              <a:lnSpc>
                <a:spcPct val="120000"/>
              </a:lnSpc>
              <a:buNone/>
            </a:pPr>
            <a:r>
              <a:rPr lang="ru-RU" dirty="0"/>
              <a:t>Логи всегда предназначены для чтения. Как правило — чтения человеком, иногда — чтения машиной.</a:t>
            </a:r>
          </a:p>
          <a:p>
            <a:pPr marL="0" indent="0" algn="l">
              <a:lnSpc>
                <a:spcPct val="120000"/>
              </a:lnSpc>
              <a:buNone/>
            </a:pPr>
            <a:r>
              <a:rPr lang="ru-RU" dirty="0"/>
              <a:t>Лог, предназначенный для ручного разбора и человеческого взгляда, должен иметь: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ru-RU" b="1" dirty="0"/>
              <a:t>адекватную</a:t>
            </a:r>
            <a:r>
              <a:rPr lang="ru-RU" dirty="0"/>
              <a:t> (не слишком большую) </a:t>
            </a:r>
            <a:r>
              <a:rPr lang="ru-RU" b="1" dirty="0"/>
              <a:t>длину</a:t>
            </a:r>
            <a:r>
              <a:rPr lang="ru-RU" dirty="0"/>
              <a:t> строки каждой записи,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ru-RU" dirty="0"/>
              <a:t>содержать </a:t>
            </a:r>
            <a:r>
              <a:rPr lang="ru-RU" b="1" dirty="0"/>
              <a:t>осмысленное сообщение</a:t>
            </a:r>
            <a:r>
              <a:rPr lang="ru-RU" dirty="0"/>
              <a:t>,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ru-RU" b="1" dirty="0"/>
              <a:t>не быть</a:t>
            </a:r>
            <a:r>
              <a:rPr lang="ru-RU" dirty="0"/>
              <a:t> слишком </a:t>
            </a:r>
            <a:r>
              <a:rPr lang="ru-RU" b="1" dirty="0"/>
              <a:t>перегруженными</a:t>
            </a:r>
            <a:r>
              <a:rPr lang="ru-RU" dirty="0"/>
              <a:t> дополнительной информацией:</a:t>
            </a:r>
          </a:p>
          <a:p>
            <a:pPr marL="0" indent="0" algn="l">
              <a:lnSpc>
                <a:spcPct val="120000"/>
              </a:lnSpc>
              <a:buNone/>
            </a:pPr>
            <a:r>
              <a:rPr lang="ru-RU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2023-02-19 00:19:18 </a:t>
            </a:r>
            <a:r>
              <a:rPr lang="en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Transaction 309841 successful: $100500 transferred from 940384 to 473923 </a:t>
            </a:r>
          </a:p>
          <a:p>
            <a:pPr marL="0" indent="0" algn="l">
              <a:lnSpc>
                <a:spcPct val="120000"/>
              </a:lnSpc>
              <a:buNone/>
            </a:pPr>
            <a:r>
              <a:rPr lang="ru-RU" dirty="0"/>
              <a:t>Если, кроме чтения человеком, лог часто используется </a:t>
            </a:r>
            <a:r>
              <a:rPr lang="ru-RU" b="1" dirty="0"/>
              <a:t>для автоматического парсинга</a:t>
            </a:r>
            <a:r>
              <a:rPr lang="ru-RU" dirty="0"/>
              <a:t>, поиска, обработки агрегаторами логов и т. п., может быть полезно с точки зрения простоты и производительности обработки привести его </a:t>
            </a:r>
            <a:r>
              <a:rPr lang="ru-RU" b="1" dirty="0"/>
              <a:t>к более строгому формату</a:t>
            </a:r>
            <a:r>
              <a:rPr lang="ru-RU" dirty="0"/>
              <a:t>, сохраняя при этом человекочитаемость:</a:t>
            </a:r>
          </a:p>
          <a:p>
            <a:pPr marL="0" indent="0" algn="l">
              <a:lnSpc>
                <a:spcPct val="120000"/>
              </a:lnSpc>
              <a:buNone/>
            </a:pPr>
            <a:r>
              <a:rPr lang="ru-RU" noProof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2023-02-19 00:19:18 </a:t>
            </a:r>
            <a:r>
              <a:rPr lang="en" noProof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Transaction successful. Transaction_id: 309841, amount: 100500, From: 940384, To: 473923 </a:t>
            </a:r>
          </a:p>
        </p:txBody>
      </p:sp>
    </p:spTree>
    <p:extLst>
      <p:ext uri="{BB962C8B-B14F-4D97-AF65-F5344CB8AC3E}">
        <p14:creationId xmlns:p14="http://schemas.microsoft.com/office/powerpoint/2010/main" val="19786076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C8F6AB8-F570-130A-20C8-5E18F3E6A2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83" t="8294" r="1683" b="6611"/>
          <a:stretch/>
        </p:blipFill>
        <p:spPr>
          <a:xfrm>
            <a:off x="9894277" y="0"/>
            <a:ext cx="2297723" cy="2023368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173E09-0A9A-0570-88C8-D10511BB7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29920"/>
          </a:xfrm>
        </p:spPr>
        <p:txBody>
          <a:bodyPr>
            <a:normAutofit fontScale="90000"/>
          </a:bodyPr>
          <a:lstStyle/>
          <a:p>
            <a:r>
              <a:rPr lang="ru-RU" sz="4400" dirty="0"/>
              <a:t>Содержимое записи в логе</a:t>
            </a:r>
            <a:r>
              <a:rPr lang="en-US" dirty="0"/>
              <a:t>:</a:t>
            </a:r>
            <a:br>
              <a:rPr lang="ru-RU" dirty="0"/>
            </a:br>
            <a:r>
              <a:rPr lang="ru-RU" dirty="0">
                <a:latin typeface="+mn-lt"/>
              </a:rPr>
              <a:t>Читаемость / </a:t>
            </a:r>
            <a:r>
              <a:rPr lang="ru-RU" dirty="0" err="1">
                <a:latin typeface="+mn-lt"/>
              </a:rPr>
              <a:t>машиночитаемость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5F4A6F1-269D-5F99-9298-B7DA0D3EF5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8122"/>
            <a:ext cx="10515600" cy="4278924"/>
          </a:xfrm>
        </p:spPr>
        <p:txBody>
          <a:bodyPr>
            <a:normAutofit/>
          </a:bodyPr>
          <a:lstStyle/>
          <a:p>
            <a:pPr marL="0" indent="0" algn="l">
              <a:lnSpc>
                <a:spcPct val="100000"/>
              </a:lnSpc>
              <a:buNone/>
            </a:pPr>
            <a:r>
              <a:rPr lang="ru-RU" sz="2000" dirty="0"/>
              <a:t>Если же лог обрабатывается </a:t>
            </a:r>
            <a:r>
              <a:rPr lang="ru-RU" sz="2000" b="1" dirty="0"/>
              <a:t>только автоматическими инструментами</a:t>
            </a:r>
            <a:r>
              <a:rPr lang="ru-RU" sz="2000" dirty="0"/>
              <a:t> и точно не предназначен для человеческих глаз, возможно, стоит записывать его в </a:t>
            </a:r>
            <a:r>
              <a:rPr lang="ru-RU" sz="2000" b="1" dirty="0"/>
              <a:t>полностью сериализованном</a:t>
            </a:r>
            <a:r>
              <a:rPr lang="ru-RU" sz="2000" dirty="0"/>
              <a:t> виде, например, в </a:t>
            </a:r>
            <a:r>
              <a:rPr lang="en" sz="2000" b="1" dirty="0"/>
              <a:t>JSON</a:t>
            </a:r>
            <a:r>
              <a:rPr lang="ru-RU" sz="2000" dirty="0"/>
              <a:t>: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ru-RU" sz="20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{"</a:t>
            </a:r>
            <a:r>
              <a:rPr lang="en" sz="20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timestamp":1676755158831,"code":"OK","transaction":{"id":309841,"amount":100500,"from":940384,"to":473923}}</a:t>
            </a:r>
            <a:r>
              <a:rPr lang="en" sz="2000" dirty="0"/>
              <a:t> 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ru-RU" sz="2000" dirty="0"/>
              <a:t>Очень частая операция — </a:t>
            </a:r>
            <a:r>
              <a:rPr lang="ru-RU" sz="2000" b="1" dirty="0"/>
              <a:t>поиск по логу</a:t>
            </a:r>
            <a:r>
              <a:rPr lang="ru-RU" sz="2000" dirty="0"/>
              <a:t>, будь то </a:t>
            </a:r>
            <a:r>
              <a:rPr lang="en" sz="2000" noProof="1"/>
              <a:t>Ctrl+F </a:t>
            </a:r>
            <a:r>
              <a:rPr lang="ru-RU" sz="2000" dirty="0"/>
              <a:t>в текстовом редакторе, </a:t>
            </a:r>
            <a:r>
              <a:rPr lang="en" sz="2000" dirty="0"/>
              <a:t>grep </a:t>
            </a:r>
            <a:r>
              <a:rPr lang="ru-RU" sz="2000" dirty="0"/>
              <a:t>или функция агрегатора логов. Для упрощения поиска стоит поддерживать одинаковую терминологию</a:t>
            </a:r>
            <a:r>
              <a:rPr lang="en-US" sz="2000" dirty="0"/>
              <a:t> / </a:t>
            </a:r>
            <a:r>
              <a:rPr lang="ru-RU" sz="2000" b="1" dirty="0"/>
              <a:t>единообразную нотацию</a:t>
            </a:r>
            <a:r>
              <a:rPr lang="ru-RU" sz="2000" dirty="0"/>
              <a:t>.</a:t>
            </a:r>
            <a:br>
              <a:rPr lang="ru-RU" sz="2000" dirty="0"/>
            </a:br>
            <a:r>
              <a:rPr lang="ru-RU" sz="2000" dirty="0"/>
              <a:t>Например, если вы где-то пишете </a:t>
            </a:r>
            <a:r>
              <a:rPr lang="en" sz="2000" i="1" noProof="1"/>
              <a:t>user_id</a:t>
            </a:r>
            <a:r>
              <a:rPr lang="en" sz="2000" dirty="0"/>
              <a:t>, </a:t>
            </a:r>
            <a:r>
              <a:rPr lang="ru-RU" sz="2000" dirty="0"/>
              <a:t>а где-то </a:t>
            </a:r>
            <a:r>
              <a:rPr lang="en" sz="2000" i="1" noProof="1"/>
              <a:t>client identificator</a:t>
            </a:r>
            <a:r>
              <a:rPr lang="en" sz="2000" dirty="0"/>
              <a:t>, </a:t>
            </a:r>
            <a:r>
              <a:rPr lang="ru-RU" sz="2000" dirty="0"/>
              <a:t>где-то </a:t>
            </a:r>
            <a:r>
              <a:rPr lang="en" sz="2000" i="1" dirty="0"/>
              <a:t>login</a:t>
            </a:r>
            <a:r>
              <a:rPr lang="en" sz="2000" dirty="0"/>
              <a:t>, </a:t>
            </a:r>
            <a:r>
              <a:rPr lang="ru-RU" sz="2000" dirty="0"/>
              <a:t>а где-то </a:t>
            </a:r>
            <a:r>
              <a:rPr lang="en" sz="2000" i="1" dirty="0"/>
              <a:t>authorization</a:t>
            </a:r>
            <a:r>
              <a:rPr lang="en" sz="2000" dirty="0"/>
              <a:t>, </a:t>
            </a:r>
            <a:r>
              <a:rPr lang="ru-RU" sz="2000" dirty="0"/>
              <a:t>то найти все записи, касающиеся авторизации пользователя будет непросто.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ru-RU" sz="2000" b="1" dirty="0"/>
              <a:t>Одинаковые параметры</a:t>
            </a:r>
            <a:r>
              <a:rPr lang="ru-RU" sz="2000" dirty="0"/>
              <a:t> в разных записях стоит располагать </a:t>
            </a:r>
            <a:r>
              <a:rPr lang="ru-RU" sz="2000" b="1" dirty="0"/>
              <a:t>в одинаковой последовательности и виде</a:t>
            </a:r>
            <a:r>
              <a:rPr lang="ru-RU" sz="2000" dirty="0"/>
              <a:t>. Например, дата/время всегда в начале строки.</a:t>
            </a:r>
          </a:p>
        </p:txBody>
      </p:sp>
    </p:spTree>
    <p:extLst>
      <p:ext uri="{BB962C8B-B14F-4D97-AF65-F5344CB8AC3E}">
        <p14:creationId xmlns:p14="http://schemas.microsoft.com/office/powerpoint/2010/main" val="42685294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E768AD-8D87-F16D-6CB3-8278953EC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9193"/>
            <a:ext cx="10515600" cy="1100259"/>
          </a:xfrm>
        </p:spPr>
        <p:txBody>
          <a:bodyPr>
            <a:normAutofit fontScale="90000"/>
          </a:bodyPr>
          <a:lstStyle/>
          <a:p>
            <a:r>
              <a:rPr lang="ru-RU" sz="4400" dirty="0"/>
              <a:t>Содержимое записи в логе</a:t>
            </a:r>
            <a:r>
              <a:rPr lang="en-US" dirty="0"/>
              <a:t>:</a:t>
            </a:r>
            <a:br>
              <a:rPr lang="ru-RU" dirty="0"/>
            </a:br>
            <a:r>
              <a:rPr lang="ru-RU" dirty="0">
                <a:latin typeface="+mn-lt"/>
              </a:rPr>
              <a:t>Безопасность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DB784D4-5603-7DBB-EB9E-BA5F94D5C7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0835"/>
            <a:ext cx="10515600" cy="3423139"/>
          </a:xfrm>
        </p:spPr>
        <p:txBody>
          <a:bodyPr>
            <a:normAutofit/>
          </a:bodyPr>
          <a:lstStyle/>
          <a:p>
            <a:pPr marL="0" indent="0" algn="l">
              <a:lnSpc>
                <a:spcPct val="100000"/>
              </a:lnSpc>
              <a:buNone/>
            </a:pPr>
            <a:r>
              <a:rPr lang="ru-RU" sz="2000" dirty="0"/>
              <a:t>Решая, какие данные писать в лог, нужно учитывать не только удобство, но и </a:t>
            </a:r>
            <a:r>
              <a:rPr lang="ru-RU" sz="2000" b="1" dirty="0"/>
              <a:t>безопасность</a:t>
            </a:r>
            <a:r>
              <a:rPr lang="ru-RU" sz="2000" dirty="0"/>
              <a:t>. Например, если при успешной авторизации </a:t>
            </a:r>
            <a:r>
              <a:rPr lang="ru-RU" sz="2000" b="1" dirty="0"/>
              <a:t>пароль в открытом виде</a:t>
            </a:r>
            <a:r>
              <a:rPr lang="ru-RU" sz="2000" dirty="0"/>
              <a:t> записывается в лог, злоумышленнику будет уже всё равно, насколько хитрым алгоритмом он хешируется при записи в БД.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ru-RU" sz="2000" dirty="0"/>
              <a:t>В лог не должны попадать:</a:t>
            </a:r>
          </a:p>
          <a:p>
            <a:pPr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sz="2000" dirty="0"/>
              <a:t>пароли, ключи безопасности, авторизационные токены;</a:t>
            </a:r>
          </a:p>
          <a:p>
            <a:pPr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sz="2000" dirty="0"/>
              <a:t>номера кредитных карт или другая платёжная информация;</a:t>
            </a:r>
          </a:p>
          <a:p>
            <a:pPr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sz="2000" dirty="0"/>
              <a:t>ФИО, паспортные данные, адреса и другая информация, защищаемая законами о персональных данных</a:t>
            </a:r>
            <a:r>
              <a:rPr lang="en" sz="2000" dirty="0"/>
              <a:t>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872CCA0-02BC-563C-738F-FB67AD540B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7014" y="4608730"/>
            <a:ext cx="2004647" cy="2154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7936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567935-E0CF-2F98-E605-2D810A88B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29920"/>
          </a:xfrm>
        </p:spPr>
        <p:txBody>
          <a:bodyPr>
            <a:normAutofit fontScale="90000"/>
          </a:bodyPr>
          <a:lstStyle/>
          <a:p>
            <a:pPr algn="l"/>
            <a:r>
              <a:rPr lang="ru-RU" dirty="0"/>
              <a:t>Когда, как и что логировать?</a:t>
            </a:r>
            <a:br>
              <a:rPr lang="ru-RU" dirty="0"/>
            </a:br>
            <a:r>
              <a:rPr lang="ru-RU" dirty="0">
                <a:latin typeface="+mn-lt"/>
              </a:rPr>
              <a:t>Уровни логирования</a:t>
            </a:r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C429C3A9-B0AB-72F1-1CF8-49393CE5BD3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9391466"/>
              </p:ext>
            </p:extLst>
          </p:nvPr>
        </p:nvGraphicFramePr>
        <p:xfrm>
          <a:off x="6834554" y="1191846"/>
          <a:ext cx="4818185" cy="5273040"/>
        </p:xfrm>
        <a:graphic>
          <a:graphicData uri="http://schemas.openxmlformats.org/drawingml/2006/table">
            <a:tbl>
              <a:tblPr/>
              <a:tblGrid>
                <a:gridCol w="1343764">
                  <a:extLst>
                    <a:ext uri="{9D8B030D-6E8A-4147-A177-3AD203B41FA5}">
                      <a16:colId xmlns:a16="http://schemas.microsoft.com/office/drawing/2014/main" val="2774647084"/>
                    </a:ext>
                  </a:extLst>
                </a:gridCol>
                <a:gridCol w="3474421">
                  <a:extLst>
                    <a:ext uri="{9D8B030D-6E8A-4147-A177-3AD203B41FA5}">
                      <a16:colId xmlns:a16="http://schemas.microsoft.com/office/drawing/2014/main" val="3244835742"/>
                    </a:ext>
                  </a:extLst>
                </a:gridCol>
              </a:tblGrid>
              <a:tr h="375879">
                <a:tc>
                  <a:txBody>
                    <a:bodyPr/>
                    <a:lstStyle/>
                    <a:p>
                      <a:pPr algn="ctr"/>
                      <a:r>
                        <a:rPr lang="en" b="1" dirty="0">
                          <a:effectLst/>
                        </a:rPr>
                        <a:t>Numerical Code</a:t>
                      </a:r>
                    </a:p>
                  </a:txBody>
                  <a:tcPr marL="114300" marR="114300" marT="76200" marB="76200" anchor="ctr">
                    <a:lnL>
                      <a:noFill/>
                    </a:lnL>
                    <a:lnR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b="1" dirty="0">
                          <a:effectLst/>
                        </a:rPr>
                        <a:t>Severity</a:t>
                      </a:r>
                    </a:p>
                  </a:txBody>
                  <a:tcPr marL="114300" marR="114300" marT="76200" marB="76200" anchor="ctr">
                    <a:lnL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580095"/>
                  </a:ext>
                </a:extLst>
              </a:tr>
              <a:tr h="375879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effectLst/>
                        </a:rPr>
                        <a:t>0</a:t>
                      </a:r>
                    </a:p>
                  </a:txBody>
                  <a:tcPr marL="114300" marR="114300" marT="76200" marB="76200" anchor="ctr">
                    <a:lnL>
                      <a:noFill/>
                    </a:lnL>
                    <a:lnR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2000" b="1" dirty="0">
                          <a:effectLst/>
                        </a:rPr>
                        <a:t>Emergency</a:t>
                      </a:r>
                      <a:r>
                        <a:rPr lang="en" sz="2000" dirty="0">
                          <a:effectLst/>
                        </a:rPr>
                        <a:t>: system is unusable</a:t>
                      </a:r>
                    </a:p>
                  </a:txBody>
                  <a:tcPr marL="114300" marR="114300" marT="76200" marB="76200" anchor="ctr">
                    <a:lnL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7747864"/>
                  </a:ext>
                </a:extLst>
              </a:tr>
              <a:tr h="375879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effectLst/>
                        </a:rPr>
                        <a:t>1</a:t>
                      </a:r>
                    </a:p>
                  </a:txBody>
                  <a:tcPr marL="114300" marR="114300" marT="76200" marB="76200" anchor="ctr">
                    <a:lnL>
                      <a:noFill/>
                    </a:lnL>
                    <a:lnR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2000" b="1" dirty="0">
                          <a:effectLst/>
                        </a:rPr>
                        <a:t>Alert</a:t>
                      </a:r>
                      <a:r>
                        <a:rPr lang="en" sz="2000" dirty="0">
                          <a:effectLst/>
                        </a:rPr>
                        <a:t>: action must be taken immediately</a:t>
                      </a:r>
                    </a:p>
                  </a:txBody>
                  <a:tcPr marL="114300" marR="114300" marT="76200" marB="76200" anchor="ctr">
                    <a:lnL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2216336"/>
                  </a:ext>
                </a:extLst>
              </a:tr>
              <a:tr h="375879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effectLst/>
                        </a:rPr>
                        <a:t>2</a:t>
                      </a:r>
                    </a:p>
                  </a:txBody>
                  <a:tcPr marL="114300" marR="114300" marT="76200" marB="76200" anchor="ctr">
                    <a:lnL>
                      <a:noFill/>
                    </a:lnL>
                    <a:lnR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2000" b="1" dirty="0">
                          <a:effectLst/>
                        </a:rPr>
                        <a:t>Critical</a:t>
                      </a:r>
                      <a:r>
                        <a:rPr lang="en" sz="2000" dirty="0">
                          <a:effectLst/>
                        </a:rPr>
                        <a:t>: critical conditions</a:t>
                      </a:r>
                    </a:p>
                  </a:txBody>
                  <a:tcPr marL="114300" marR="114300" marT="76200" marB="76200" anchor="ctr">
                    <a:lnL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467151"/>
                  </a:ext>
                </a:extLst>
              </a:tr>
              <a:tr h="375879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effectLst/>
                        </a:rPr>
                        <a:t>3</a:t>
                      </a:r>
                    </a:p>
                  </a:txBody>
                  <a:tcPr marL="114300" marR="114300" marT="76200" marB="76200" anchor="ctr">
                    <a:lnL>
                      <a:noFill/>
                    </a:lnL>
                    <a:lnR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2000" b="1" dirty="0">
                          <a:effectLst/>
                        </a:rPr>
                        <a:t>Error</a:t>
                      </a:r>
                      <a:r>
                        <a:rPr lang="en" sz="2000" dirty="0">
                          <a:effectLst/>
                        </a:rPr>
                        <a:t>: error conditions</a:t>
                      </a:r>
                    </a:p>
                  </a:txBody>
                  <a:tcPr marL="114300" marR="114300" marT="76200" marB="76200" anchor="ctr">
                    <a:lnL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2109725"/>
                  </a:ext>
                </a:extLst>
              </a:tr>
              <a:tr h="375879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effectLst/>
                        </a:rPr>
                        <a:t>4</a:t>
                      </a:r>
                    </a:p>
                  </a:txBody>
                  <a:tcPr marL="114300" marR="114300" marT="76200" marB="76200" anchor="ctr">
                    <a:lnL>
                      <a:noFill/>
                    </a:lnL>
                    <a:lnR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2000" b="1" dirty="0">
                          <a:effectLst/>
                        </a:rPr>
                        <a:t>Warning</a:t>
                      </a:r>
                      <a:r>
                        <a:rPr lang="en" sz="2000" dirty="0">
                          <a:effectLst/>
                        </a:rPr>
                        <a:t>: warning conditions</a:t>
                      </a:r>
                    </a:p>
                  </a:txBody>
                  <a:tcPr marL="114300" marR="114300" marT="76200" marB="76200" anchor="ctr">
                    <a:lnL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1749075"/>
                  </a:ext>
                </a:extLst>
              </a:tr>
              <a:tr h="375879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effectLst/>
                        </a:rPr>
                        <a:t>5</a:t>
                      </a:r>
                    </a:p>
                  </a:txBody>
                  <a:tcPr marL="114300" marR="114300" marT="76200" marB="76200" anchor="ctr">
                    <a:lnL>
                      <a:noFill/>
                    </a:lnL>
                    <a:lnR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2000" b="1" dirty="0">
                          <a:effectLst/>
                        </a:rPr>
                        <a:t>Notice</a:t>
                      </a:r>
                      <a:r>
                        <a:rPr lang="en" sz="2000" dirty="0">
                          <a:effectLst/>
                        </a:rPr>
                        <a:t>: normal but significant condition</a:t>
                      </a:r>
                    </a:p>
                  </a:txBody>
                  <a:tcPr marL="114300" marR="114300" marT="76200" marB="76200" anchor="ctr">
                    <a:lnL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8010934"/>
                  </a:ext>
                </a:extLst>
              </a:tr>
              <a:tr h="375879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effectLst/>
                        </a:rPr>
                        <a:t>6</a:t>
                      </a:r>
                    </a:p>
                  </a:txBody>
                  <a:tcPr marL="114300" marR="114300" marT="76200" marB="76200" anchor="ctr">
                    <a:lnL>
                      <a:noFill/>
                    </a:lnL>
                    <a:lnR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2000" b="1" dirty="0">
                          <a:effectLst/>
                        </a:rPr>
                        <a:t>Informational</a:t>
                      </a:r>
                      <a:r>
                        <a:rPr lang="en" sz="2000" dirty="0">
                          <a:effectLst/>
                        </a:rPr>
                        <a:t>: informational messages</a:t>
                      </a:r>
                    </a:p>
                  </a:txBody>
                  <a:tcPr marL="114300" marR="114300" marT="76200" marB="76200" anchor="ctr">
                    <a:lnL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2542484"/>
                  </a:ext>
                </a:extLst>
              </a:tr>
              <a:tr h="375879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effectLst/>
                        </a:rPr>
                        <a:t>7</a:t>
                      </a:r>
                    </a:p>
                  </a:txBody>
                  <a:tcPr marL="114300" marR="114300" marT="76200" marB="76200" anchor="ctr">
                    <a:lnL>
                      <a:noFill/>
                    </a:lnL>
                    <a:lnR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2000" b="1" dirty="0">
                          <a:effectLst/>
                        </a:rPr>
                        <a:t>Debug</a:t>
                      </a:r>
                      <a:r>
                        <a:rPr lang="en" sz="2000" dirty="0">
                          <a:effectLst/>
                        </a:rPr>
                        <a:t>: debug-level messages</a:t>
                      </a:r>
                    </a:p>
                  </a:txBody>
                  <a:tcPr marL="114300" marR="114300" marT="76200" marB="76200" anchor="ctr">
                    <a:lnL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673912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4B2B4F26-1376-3CB6-557D-3187E8FA21F2}"/>
              </a:ext>
            </a:extLst>
          </p:cNvPr>
          <p:cNvSpPr txBox="1"/>
          <p:nvPr/>
        </p:nvSpPr>
        <p:spPr>
          <a:xfrm>
            <a:off x="902676" y="1960379"/>
            <a:ext cx="5673969" cy="36061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Ещё один важный инструмент соблюдения правила «</a:t>
            </a:r>
            <a:r>
              <a:rPr lang="ru-RU" sz="2000" b="1" dirty="0"/>
              <a:t>не слишком много, не слишком мало</a:t>
            </a:r>
            <a:r>
              <a:rPr lang="ru-RU" sz="2000" dirty="0"/>
              <a:t>» — </a:t>
            </a:r>
            <a:r>
              <a:rPr lang="ru-RU" sz="2000" b="1" dirty="0"/>
              <a:t>уровни логирования</a:t>
            </a:r>
            <a:r>
              <a:rPr lang="ru-RU" sz="2000" dirty="0"/>
              <a:t>, или </a:t>
            </a:r>
            <a:r>
              <a:rPr lang="ru-RU" sz="2000" b="1" dirty="0"/>
              <a:t>уровни критичности</a:t>
            </a:r>
            <a:r>
              <a:rPr lang="ru-RU" sz="2000" dirty="0"/>
              <a:t> (</a:t>
            </a:r>
            <a:r>
              <a:rPr lang="en" sz="2000" b="1" dirty="0"/>
              <a:t>severity levels</a:t>
            </a:r>
            <a:r>
              <a:rPr lang="en" sz="2000" dirty="0"/>
              <a:t>).</a:t>
            </a:r>
            <a:endParaRPr lang="ru-RU" sz="2000" dirty="0"/>
          </a:p>
          <a:p>
            <a:pPr>
              <a:spcBef>
                <a:spcPts val="1000"/>
              </a:spcBef>
            </a:pPr>
            <a:r>
              <a:rPr lang="ru-RU" sz="2000" dirty="0"/>
              <a:t>Разные события могут иметь </a:t>
            </a:r>
            <a:r>
              <a:rPr lang="ru-RU" sz="2000" b="1" dirty="0"/>
              <a:t>разную важность</a:t>
            </a:r>
            <a:r>
              <a:rPr lang="ru-RU" sz="2000" dirty="0"/>
              <a:t> и </a:t>
            </a:r>
            <a:r>
              <a:rPr lang="ru-RU" sz="2000" b="1" dirty="0"/>
              <a:t>приоритет</a:t>
            </a:r>
            <a:r>
              <a:rPr lang="ru-RU" sz="2000" dirty="0"/>
              <a:t> с точки зрения работы приложения — какие-то просто дают информацию о поведении программы, а какие-то сообщают о критическом сбое. Для различения таких ситуаций и используют уровни логирования, впервые введённые ещё в 1980 году в стандарте </a:t>
            </a:r>
            <a:r>
              <a:rPr lang="en" sz="2000" dirty="0">
                <a:hlinkClick r:id="rId2"/>
              </a:rPr>
              <a:t>syslog</a:t>
            </a:r>
            <a:r>
              <a:rPr lang="en" sz="2000" dirty="0"/>
              <a:t>: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6323612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1ECF4F-20B9-23D5-9796-17ABD680C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877" y="127517"/>
            <a:ext cx="5591907" cy="738554"/>
          </a:xfrm>
        </p:spPr>
        <p:txBody>
          <a:bodyPr>
            <a:normAutofit/>
          </a:bodyPr>
          <a:lstStyle/>
          <a:p>
            <a:r>
              <a:rPr lang="ru-RU" dirty="0"/>
              <a:t>Уровни логирования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15A5993-B271-6326-74CA-FBCB7E5381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879" y="866071"/>
            <a:ext cx="7731759" cy="583953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ru-RU" sz="1800" dirty="0"/>
              <a:t>Разные </a:t>
            </a:r>
            <a:r>
              <a:rPr lang="ru-RU" sz="1800" b="1" dirty="0"/>
              <a:t>языки</a:t>
            </a:r>
            <a:r>
              <a:rPr lang="ru-RU" sz="1800" dirty="0"/>
              <a:t> программирования и </a:t>
            </a:r>
            <a:r>
              <a:rPr lang="ru-RU" sz="1800" b="1" dirty="0"/>
              <a:t>инструменты</a:t>
            </a:r>
            <a:r>
              <a:rPr lang="ru-RU" sz="1800" dirty="0"/>
              <a:t> работы с логами заимствуют эту </a:t>
            </a:r>
            <a:r>
              <a:rPr lang="ru-RU" sz="1800" b="1" dirty="0"/>
              <a:t>классификацию</a:t>
            </a:r>
            <a:r>
              <a:rPr lang="ru-RU" sz="1800" dirty="0"/>
              <a:t>, немного </a:t>
            </a:r>
            <a:r>
              <a:rPr lang="ru-RU" sz="1800" b="1" dirty="0"/>
              <a:t>видоизменяя</a:t>
            </a:r>
            <a:r>
              <a:rPr lang="ru-RU" sz="1800" dirty="0"/>
              <a:t> </a:t>
            </a:r>
            <a:r>
              <a:rPr lang="ru-RU" sz="1800" b="1" dirty="0"/>
              <a:t>её</a:t>
            </a:r>
            <a:r>
              <a:rPr lang="ru-RU" sz="1800" dirty="0"/>
              <a:t> в каждом случае. Например, в </a:t>
            </a:r>
            <a:r>
              <a:rPr lang="en" sz="1800" dirty="0"/>
              <a:t>Python </a:t>
            </a:r>
            <a:r>
              <a:rPr lang="ru-RU" sz="1800" dirty="0"/>
              <a:t>такие </a:t>
            </a:r>
            <a:r>
              <a:rPr lang="ru-RU" sz="1800" b="1" dirty="0"/>
              <a:t>стандартные уровни логирования</a:t>
            </a:r>
            <a:r>
              <a:rPr lang="ru-RU" sz="1800" dirty="0"/>
              <a:t> (см. таблицу).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ru-RU" sz="1800" dirty="0"/>
              <a:t>Можно задать и </a:t>
            </a:r>
            <a:r>
              <a:rPr lang="ru-RU" sz="1800" b="1" dirty="0"/>
              <a:t>собственные уровни</a:t>
            </a:r>
            <a:r>
              <a:rPr lang="ru-RU" sz="1800" dirty="0"/>
              <a:t>, имеющие </a:t>
            </a:r>
            <a:r>
              <a:rPr lang="ru-RU" sz="1800" b="1" dirty="0"/>
              <a:t>числовые значения в промежутках между стандартными</a:t>
            </a:r>
            <a:r>
              <a:rPr lang="ru-RU" sz="1800" dirty="0"/>
              <a:t>, но, как правило, этого не требуется.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ru-RU" sz="1800" dirty="0"/>
              <a:t>Уровни логирования позволяют </a:t>
            </a:r>
            <a:r>
              <a:rPr lang="ru-RU" sz="1800" b="1" dirty="0"/>
              <a:t>управлять тем, что и в каких условиях попадает в логи</a:t>
            </a:r>
            <a:r>
              <a:rPr lang="ru-RU" sz="1800" dirty="0"/>
              <a:t>. Например, сообщения уровня </a:t>
            </a:r>
            <a:r>
              <a:rPr lang="en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DEBUG</a:t>
            </a:r>
            <a:r>
              <a:rPr lang="en" sz="1800" dirty="0"/>
              <a:t>, </a:t>
            </a:r>
            <a:r>
              <a:rPr lang="ru-RU" sz="1800" dirty="0"/>
              <a:t>как правило, используются </a:t>
            </a:r>
            <a:r>
              <a:rPr lang="ru-RU" sz="1800" b="1" dirty="0"/>
              <a:t>при разработке</a:t>
            </a:r>
            <a:r>
              <a:rPr lang="ru-RU" sz="1800" dirty="0"/>
              <a:t>, а </a:t>
            </a:r>
            <a:r>
              <a:rPr lang="ru-RU" sz="1800" b="1" dirty="0"/>
              <a:t>в </a:t>
            </a:r>
            <a:r>
              <a:rPr lang="en" sz="1800" b="1" dirty="0"/>
              <a:t>production-</a:t>
            </a:r>
            <a:r>
              <a:rPr lang="ru-RU" sz="1800" b="1" dirty="0"/>
              <a:t>среде</a:t>
            </a:r>
            <a:r>
              <a:rPr lang="ru-RU" sz="1800" dirty="0"/>
              <a:t> по умолчанию </a:t>
            </a:r>
            <a:r>
              <a:rPr lang="ru-RU" sz="1800" b="1" dirty="0"/>
              <a:t>отключены</a:t>
            </a:r>
            <a:r>
              <a:rPr lang="ru-RU" sz="1800" dirty="0"/>
              <a:t>, но могут быть </a:t>
            </a:r>
            <a:r>
              <a:rPr lang="ru-RU" sz="1800" b="1" dirty="0"/>
              <a:t>включены специально при диагностике</a:t>
            </a:r>
            <a:r>
              <a:rPr lang="ru-RU" sz="1800" dirty="0"/>
              <a:t> какой-то проблемы или релизе сложного нового кода с высокой вероятностью ошибок. Оптимально, если есть возможность их </a:t>
            </a:r>
            <a:r>
              <a:rPr lang="ru-RU" sz="1800" b="1" dirty="0"/>
              <a:t>включить</a:t>
            </a:r>
            <a:r>
              <a:rPr lang="ru-RU" sz="1800" dirty="0"/>
              <a:t> не для всего приложения, а только </a:t>
            </a:r>
            <a:r>
              <a:rPr lang="ru-RU" sz="1800" b="1" dirty="0"/>
              <a:t>для той подсистемы, в которой происходит диагностика</a:t>
            </a:r>
            <a:r>
              <a:rPr lang="ru-RU" sz="1800" dirty="0"/>
              <a:t>.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ru-RU" sz="1800" dirty="0"/>
              <a:t>Кроме того, разные уровни сообщений могу </a:t>
            </a:r>
            <a:r>
              <a:rPr lang="ru-RU" sz="1800" b="1" dirty="0"/>
              <a:t>логироваться по-разному</a:t>
            </a:r>
            <a:r>
              <a:rPr lang="ru-RU" sz="1800" dirty="0"/>
              <a:t>. Например, сообщения </a:t>
            </a:r>
            <a:r>
              <a:rPr lang="en" sz="1800" dirty="0">
                <a:latin typeface="Consolas" panose="020B0609020204030204" pitchFamily="49" charset="0"/>
                <a:cs typeface="Consolas" panose="020B0609020204030204" pitchFamily="49" charset="0"/>
              </a:rPr>
              <a:t>INFO</a:t>
            </a:r>
            <a:r>
              <a:rPr lang="en" sz="1800" dirty="0"/>
              <a:t> </a:t>
            </a:r>
            <a:r>
              <a:rPr lang="ru-RU" sz="1800" dirty="0"/>
              <a:t>могут направляться </a:t>
            </a:r>
            <a:r>
              <a:rPr lang="ru-RU" sz="1800" b="1" dirty="0"/>
              <a:t>в отдельный </a:t>
            </a:r>
            <a:r>
              <a:rPr lang="ru-RU" sz="1800" dirty="0"/>
              <a:t>файл, который в можно использовать как готовый отчёт по выполнению какого-то бизнес-процесса. А сообщения </a:t>
            </a:r>
            <a:r>
              <a:rPr lang="en" sz="1800" dirty="0">
                <a:latin typeface="Consolas" panose="020B0609020204030204" pitchFamily="49" charset="0"/>
                <a:cs typeface="Consolas" panose="020B0609020204030204" pitchFamily="49" charset="0"/>
              </a:rPr>
              <a:t>ERROR</a:t>
            </a:r>
            <a:r>
              <a:rPr lang="en" sz="1800" dirty="0"/>
              <a:t> </a:t>
            </a:r>
            <a:r>
              <a:rPr lang="ru-RU" sz="1800" dirty="0"/>
              <a:t>или </a:t>
            </a:r>
            <a:r>
              <a:rPr lang="en" sz="1800" dirty="0">
                <a:latin typeface="Consolas" panose="020B0609020204030204" pitchFamily="49" charset="0"/>
                <a:cs typeface="Consolas" panose="020B0609020204030204" pitchFamily="49" charset="0"/>
              </a:rPr>
              <a:t>CRITICAL</a:t>
            </a:r>
            <a:r>
              <a:rPr lang="en" sz="1800" dirty="0"/>
              <a:t> </a:t>
            </a:r>
            <a:r>
              <a:rPr lang="ru-RU" sz="1800" dirty="0"/>
              <a:t>могут, кроме записи в файл, </a:t>
            </a:r>
            <a:r>
              <a:rPr lang="ru-RU" sz="1800" b="1" dirty="0"/>
              <a:t>дублироваться на электронную почту или в мессенджер</a:t>
            </a:r>
            <a:r>
              <a:rPr lang="ru-RU" sz="1800" dirty="0"/>
              <a:t> для более быстрой реакции разработчика или администратора на возникшую проблему.</a:t>
            </a: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1FA3BE38-9BCA-8667-F01E-557D93D7F5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0176439"/>
              </p:ext>
            </p:extLst>
          </p:nvPr>
        </p:nvGraphicFramePr>
        <p:xfrm>
          <a:off x="8168640" y="37392"/>
          <a:ext cx="3972560" cy="6783216"/>
        </p:xfrm>
        <a:graphic>
          <a:graphicData uri="http://schemas.openxmlformats.org/drawingml/2006/table">
            <a:tbl>
              <a:tblPr/>
              <a:tblGrid>
                <a:gridCol w="955040">
                  <a:extLst>
                    <a:ext uri="{9D8B030D-6E8A-4147-A177-3AD203B41FA5}">
                      <a16:colId xmlns:a16="http://schemas.microsoft.com/office/drawing/2014/main" val="4078045296"/>
                    </a:ext>
                  </a:extLst>
                </a:gridCol>
                <a:gridCol w="328714">
                  <a:extLst>
                    <a:ext uri="{9D8B030D-6E8A-4147-A177-3AD203B41FA5}">
                      <a16:colId xmlns:a16="http://schemas.microsoft.com/office/drawing/2014/main" val="2709378863"/>
                    </a:ext>
                  </a:extLst>
                </a:gridCol>
                <a:gridCol w="2688806">
                  <a:extLst>
                    <a:ext uri="{9D8B030D-6E8A-4147-A177-3AD203B41FA5}">
                      <a16:colId xmlns:a16="http://schemas.microsoft.com/office/drawing/2014/main" val="2321625654"/>
                    </a:ext>
                  </a:extLst>
                </a:gridCol>
              </a:tblGrid>
              <a:tr h="580009"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>
                          <a:effectLst/>
                        </a:rPr>
                        <a:t>Уровень</a:t>
                      </a:r>
                    </a:p>
                  </a:txBody>
                  <a:tcPr marL="36000" marR="36000" marT="36000" marB="36000" anchor="ctr">
                    <a:lnL>
                      <a:noFill/>
                    </a:lnL>
                    <a:lnR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effectLst/>
                        </a:rPr>
                        <a:t>Code</a:t>
                      </a:r>
                      <a:endParaRPr lang="ru-RU" sz="1600" b="1" dirty="0">
                        <a:effectLst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>
                          <a:effectLst/>
                        </a:rPr>
                        <a:t>Использование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951180"/>
                  </a:ext>
                </a:extLst>
              </a:tr>
              <a:tr h="1061860">
                <a:tc>
                  <a:txBody>
                    <a:bodyPr/>
                    <a:lstStyle/>
                    <a:p>
                      <a:pPr algn="ctr"/>
                      <a:r>
                        <a:rPr lang="en" sz="1600" dirty="0">
                          <a:effectLst/>
                        </a:rPr>
                        <a:t>DEBUG</a:t>
                      </a:r>
                    </a:p>
                  </a:txBody>
                  <a:tcPr marL="36000" marR="36000" marT="36000" marB="36000" anchor="ctr">
                    <a:lnL>
                      <a:noFill/>
                    </a:lnL>
                    <a:lnR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effectLst/>
                        </a:rPr>
                        <a:t>10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effectLst/>
                        </a:rPr>
                        <a:t>Отладочная информация, полезная в процессе разработки или при диагностике.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410806"/>
                  </a:ext>
                </a:extLst>
              </a:tr>
              <a:tr h="1142156">
                <a:tc>
                  <a:txBody>
                    <a:bodyPr/>
                    <a:lstStyle/>
                    <a:p>
                      <a:pPr algn="ctr"/>
                      <a:r>
                        <a:rPr lang="en" sz="1600" dirty="0">
                          <a:effectLst/>
                        </a:rPr>
                        <a:t>INFO</a:t>
                      </a:r>
                    </a:p>
                  </a:txBody>
                  <a:tcPr marL="36000" marR="36000" marT="36000" marB="36000" anchor="ctr">
                    <a:lnL>
                      <a:noFill/>
                    </a:lnL>
                    <a:lnR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effectLst/>
                        </a:rPr>
                        <a:t>20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effectLst/>
                        </a:rPr>
                        <a:t>Информационные сообщения, подтверждающие, что всё работает так, как ожидается.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1569193"/>
                  </a:ext>
                </a:extLst>
              </a:tr>
              <a:tr h="1348203">
                <a:tc>
                  <a:txBody>
                    <a:bodyPr/>
                    <a:lstStyle/>
                    <a:p>
                      <a:pPr algn="ctr"/>
                      <a:r>
                        <a:rPr lang="en" sz="1600" dirty="0">
                          <a:effectLst/>
                        </a:rPr>
                        <a:t>WARNING</a:t>
                      </a:r>
                    </a:p>
                  </a:txBody>
                  <a:tcPr marL="36000" marR="36000" marT="36000" marB="36000" anchor="ctr">
                    <a:lnL>
                      <a:noFill/>
                    </a:lnL>
                    <a:lnR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effectLst/>
                        </a:rPr>
                        <a:t>30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effectLst/>
                        </a:rPr>
                        <a:t>Сигнал, что произошло что-то неожиданное, или какая-то проблема может возникнуть в будущем, но приложение всё ещё работает корректно.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7395210"/>
                  </a:ext>
                </a:extLst>
              </a:tr>
              <a:tr h="1302785">
                <a:tc>
                  <a:txBody>
                    <a:bodyPr/>
                    <a:lstStyle/>
                    <a:p>
                      <a:pPr algn="ctr"/>
                      <a:r>
                        <a:rPr lang="en" sz="1600" dirty="0">
                          <a:effectLst/>
                        </a:rPr>
                        <a:t>ERROR</a:t>
                      </a:r>
                    </a:p>
                  </a:txBody>
                  <a:tcPr marL="36000" marR="36000" marT="36000" marB="36000" anchor="ctr">
                    <a:lnL>
                      <a:noFill/>
                    </a:lnL>
                    <a:lnR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effectLst/>
                        </a:rPr>
                        <a:t>40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effectLst/>
                        </a:rPr>
                        <a:t>Из-за возникшей проблемы приложение не смогло выполнить какую-то свою функцию, но продолжает работать.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2202199"/>
                  </a:ext>
                </a:extLst>
              </a:tr>
              <a:tr h="1348203">
                <a:tc>
                  <a:txBody>
                    <a:bodyPr/>
                    <a:lstStyle/>
                    <a:p>
                      <a:pPr algn="ctr"/>
                      <a:r>
                        <a:rPr lang="en" sz="1600" dirty="0">
                          <a:effectLst/>
                        </a:rPr>
                        <a:t>CRITICAL</a:t>
                      </a:r>
                    </a:p>
                  </a:txBody>
                  <a:tcPr marL="36000" marR="36000" marT="36000" marB="36000" anchor="ctr">
                    <a:lnL>
                      <a:noFill/>
                    </a:lnL>
                    <a:lnR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effectLst/>
                        </a:rPr>
                        <a:t>50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effectLst/>
                        </a:rPr>
                        <a:t>Критическая проблема, из-за которой приложение не сможет продолжить работать или будет работать некорректно.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46273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30796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7B46F8-F7F4-FF20-72D6-E592FB6C9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900" y="86147"/>
            <a:ext cx="10515600" cy="842352"/>
          </a:xfrm>
        </p:spPr>
        <p:txBody>
          <a:bodyPr>
            <a:normAutofit/>
          </a:bodyPr>
          <a:lstStyle/>
          <a:p>
            <a:r>
              <a:rPr lang="ru-RU" dirty="0"/>
              <a:t>Точки логирования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99F8B80-E089-54B4-F8D2-81AEED4B8C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7877" y="879678"/>
            <a:ext cx="11173576" cy="58458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950" dirty="0"/>
              <a:t>События </a:t>
            </a:r>
            <a:r>
              <a:rPr lang="en" sz="1950" b="1" dirty="0"/>
              <a:t>WARNING</a:t>
            </a:r>
            <a:r>
              <a:rPr lang="en" sz="1950" dirty="0"/>
              <a:t>, </a:t>
            </a:r>
            <a:r>
              <a:rPr lang="en" sz="1950" b="1" dirty="0"/>
              <a:t>ERROR</a:t>
            </a:r>
            <a:r>
              <a:rPr lang="en" sz="1950" dirty="0"/>
              <a:t>, </a:t>
            </a:r>
            <a:r>
              <a:rPr lang="en" sz="1950" b="1" dirty="0"/>
              <a:t>CRITICAL</a:t>
            </a:r>
            <a:r>
              <a:rPr lang="en" sz="1950" dirty="0"/>
              <a:t> </a:t>
            </a:r>
            <a:r>
              <a:rPr lang="ru-RU" sz="1950" dirty="0"/>
              <a:t>логируются ровно </a:t>
            </a:r>
            <a:r>
              <a:rPr lang="ru-RU" sz="1950" b="1" dirty="0"/>
              <a:t>в том месте, где они происходят</a:t>
            </a:r>
            <a:r>
              <a:rPr lang="ru-RU" sz="1950" dirty="0"/>
              <a:t>.</a:t>
            </a:r>
          </a:p>
          <a:p>
            <a:pPr>
              <a:lnSpc>
                <a:spcPct val="100000"/>
              </a:lnSpc>
            </a:pPr>
            <a:r>
              <a:rPr lang="ru-RU" sz="1950" dirty="0"/>
              <a:t>Размещение событий </a:t>
            </a:r>
            <a:r>
              <a:rPr lang="en" sz="1950" b="1" dirty="0"/>
              <a:t>DEBUG</a:t>
            </a:r>
            <a:r>
              <a:rPr lang="en" sz="1950" dirty="0"/>
              <a:t> </a:t>
            </a:r>
            <a:r>
              <a:rPr lang="ru-RU" sz="1950" dirty="0"/>
              <a:t>и </a:t>
            </a:r>
            <a:r>
              <a:rPr lang="en" sz="1950" b="1" dirty="0"/>
              <a:t>INFO</a:t>
            </a:r>
            <a:r>
              <a:rPr lang="en" sz="1950" dirty="0"/>
              <a:t> </a:t>
            </a:r>
            <a:r>
              <a:rPr lang="ru-RU" sz="1950" dirty="0"/>
              <a:t>определяет разработчик.</a:t>
            </a:r>
            <a:br>
              <a:rPr lang="ru-RU" sz="1950" dirty="0"/>
            </a:br>
            <a:r>
              <a:rPr lang="ru-RU" sz="1950" dirty="0"/>
              <a:t>Скорее всего нет никакого смысла сопровождать записью в лог каждую операцию в коде. Основные точки интереса — это:</a:t>
            </a:r>
            <a:br>
              <a:rPr lang="ru-RU" sz="1950" dirty="0"/>
            </a:br>
            <a:r>
              <a:rPr lang="en-US" sz="1950" dirty="0"/>
              <a:t>✓</a:t>
            </a:r>
            <a:r>
              <a:rPr lang="ru-RU" sz="1950" dirty="0"/>
              <a:t> </a:t>
            </a:r>
            <a:r>
              <a:rPr lang="ru-RU" sz="1950" u="sng" dirty="0"/>
              <a:t>точки принятия решений</a:t>
            </a:r>
            <a:r>
              <a:rPr lang="ru-RU" sz="1950" dirty="0"/>
              <a:t>, в которых поведение программы может измениться (обычно это условные операторы);</a:t>
            </a:r>
            <a:br>
              <a:rPr lang="ru-RU" sz="1950" dirty="0"/>
            </a:br>
            <a:r>
              <a:rPr lang="en-US" sz="1950" dirty="0"/>
              <a:t>✓</a:t>
            </a:r>
            <a:r>
              <a:rPr lang="ru-RU" sz="1950" dirty="0"/>
              <a:t> </a:t>
            </a:r>
            <a:r>
              <a:rPr lang="ru-RU" sz="1950" u="sng" dirty="0"/>
              <a:t>результаты</a:t>
            </a:r>
            <a:r>
              <a:rPr lang="ru-RU" sz="1950" dirty="0"/>
              <a:t> выполнения какого-то логически сгруппированного </a:t>
            </a:r>
            <a:r>
              <a:rPr lang="ru-RU" sz="1950" u="sng" dirty="0"/>
              <a:t>блока инструкций</a:t>
            </a:r>
            <a:r>
              <a:rPr lang="ru-RU" sz="1950" dirty="0"/>
              <a:t>.</a:t>
            </a:r>
            <a:br>
              <a:rPr lang="ru-RU" sz="1950" dirty="0"/>
            </a:br>
            <a:r>
              <a:rPr lang="ru-RU" sz="1950" dirty="0"/>
              <a:t>Если залогировать нужные параметры в этих точках, как правило, этого будет достаточно, чтобы понять по логу, как вела себя программа.</a:t>
            </a:r>
          </a:p>
          <a:p>
            <a:pPr>
              <a:lnSpc>
                <a:spcPct val="100000"/>
              </a:lnSpc>
            </a:pPr>
            <a:r>
              <a:rPr lang="ru-RU" sz="1950" dirty="0"/>
              <a:t>Для </a:t>
            </a:r>
            <a:r>
              <a:rPr lang="ru-RU" sz="1950" b="1" dirty="0"/>
              <a:t>тяжёлых операций </a:t>
            </a:r>
            <a:r>
              <a:rPr lang="ru-RU" sz="1950" dirty="0"/>
              <a:t>(например, сетевых запросов) может быть полезно логировать </a:t>
            </a:r>
            <a:r>
              <a:rPr lang="ru-RU" sz="1950" b="1" dirty="0"/>
              <a:t>до</a:t>
            </a:r>
            <a:r>
              <a:rPr lang="ru-RU" sz="1950" dirty="0"/>
              <a:t> и </a:t>
            </a:r>
            <a:r>
              <a:rPr lang="ru-RU" sz="1950" b="1" dirty="0"/>
              <a:t>после</a:t>
            </a:r>
            <a:r>
              <a:rPr lang="ru-RU" sz="1950" dirty="0"/>
              <a:t> операции. Это поможет </a:t>
            </a:r>
            <a:r>
              <a:rPr lang="ru-RU" sz="1950" b="1" dirty="0"/>
              <a:t>отследить обрывы и зависания</a:t>
            </a:r>
            <a:r>
              <a:rPr lang="ru-RU" sz="1950" dirty="0"/>
              <a:t> программы (если в логе есть только первая запись), или </a:t>
            </a:r>
            <a:r>
              <a:rPr lang="ru-RU" sz="1950" b="1" dirty="0"/>
              <a:t>обнаружить проблемы со скоростью</a:t>
            </a:r>
            <a:r>
              <a:rPr lang="ru-RU" sz="1950" dirty="0"/>
              <a:t> выполнения запросов (по разнице между временем первой и второй записи).</a:t>
            </a:r>
          </a:p>
          <a:p>
            <a:pPr>
              <a:lnSpc>
                <a:spcPct val="100000"/>
              </a:lnSpc>
            </a:pPr>
            <a:r>
              <a:rPr lang="ru-RU" sz="1950" dirty="0"/>
              <a:t>Для </a:t>
            </a:r>
            <a:r>
              <a:rPr lang="ru-RU" sz="1950" b="1" dirty="0"/>
              <a:t>цикла с большим количеством итераций</a:t>
            </a:r>
            <a:r>
              <a:rPr lang="ru-RU" sz="1950" dirty="0"/>
              <a:t> </a:t>
            </a:r>
            <a:r>
              <a:rPr lang="en-US" sz="1950" dirty="0"/>
              <a:t>— </a:t>
            </a:r>
            <a:r>
              <a:rPr lang="ru-RU" sz="1950" dirty="0"/>
              <a:t>проявлять осторожность. Далеко не всегда нужно логировать внутри каждой итерации, может быть </a:t>
            </a:r>
            <a:r>
              <a:rPr lang="ru-RU" sz="1950" b="1" dirty="0"/>
              <a:t>достаточно общего вывода </a:t>
            </a:r>
            <a:r>
              <a:rPr lang="ru-RU" sz="1950" dirty="0"/>
              <a:t>с </a:t>
            </a:r>
            <a:r>
              <a:rPr lang="ru-RU" sz="1950" b="1" dirty="0"/>
              <a:t>количеством</a:t>
            </a:r>
            <a:r>
              <a:rPr lang="ru-RU" sz="1950" dirty="0"/>
              <a:t> обработанных записей и </a:t>
            </a:r>
            <a:r>
              <a:rPr lang="ru-RU" sz="1950" b="1" dirty="0"/>
              <a:t>результатом</a:t>
            </a:r>
            <a:r>
              <a:rPr lang="ru-RU" sz="1950" dirty="0"/>
              <a:t> после завершения цикла. Если всё же требуется логировать каждую итерацию — как минимум нужно понимать, как будет выглядеть лог и какого размера будет лог-файл</a:t>
            </a:r>
            <a:r>
              <a:rPr lang="ru-RU" sz="1950" b="0" i="0" dirty="0">
                <a:effectLst/>
                <a:latin typeface="Lato" panose="020F0502020204030203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424160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4B9D82-19F4-F371-BC9C-D2FDCD82B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3028"/>
          </a:xfrm>
        </p:spPr>
        <p:txBody>
          <a:bodyPr>
            <a:normAutofit fontScale="90000"/>
          </a:bodyPr>
          <a:lstStyle/>
          <a:p>
            <a:r>
              <a:rPr lang="ru-RU" dirty="0"/>
              <a:t>Инструменты логирования:</a:t>
            </a:r>
            <a:br>
              <a:rPr lang="ru-RU" dirty="0"/>
            </a:br>
            <a:r>
              <a:rPr lang="ru-RU" dirty="0"/>
              <a:t>Готовые инструменты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7B46311-D517-1FC5-AAE4-6009AB6737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5723"/>
            <a:ext cx="10515600" cy="3341078"/>
          </a:xfrm>
        </p:spPr>
        <p:txBody>
          <a:bodyPr>
            <a:normAutofit lnSpcReduction="10000"/>
          </a:bodyPr>
          <a:lstStyle/>
          <a:p>
            <a:pPr marL="0" indent="0" algn="l">
              <a:lnSpc>
                <a:spcPct val="110000"/>
              </a:lnSpc>
              <a:buNone/>
            </a:pPr>
            <a:r>
              <a:rPr lang="ru-RU" sz="2000" dirty="0"/>
              <a:t>Все современные языки программирования имеют </a:t>
            </a:r>
            <a:r>
              <a:rPr lang="ru-RU" sz="2000" b="1" dirty="0"/>
              <a:t>готовую библиотеку для логирования</a:t>
            </a:r>
            <a:r>
              <a:rPr lang="ru-RU" sz="2000" dirty="0"/>
              <a:t>, или даже несколько. Их и нужно использовать.</a:t>
            </a:r>
            <a:br>
              <a:rPr lang="ru-RU" sz="2000" dirty="0"/>
            </a:br>
            <a:r>
              <a:rPr lang="ru-RU" sz="2000" dirty="0"/>
              <a:t>Не стоит без причин </a:t>
            </a:r>
            <a:r>
              <a:rPr lang="ru-RU" sz="2000" b="1" dirty="0"/>
              <a:t>изобретать</a:t>
            </a:r>
            <a:r>
              <a:rPr lang="ru-RU" sz="2000" dirty="0"/>
              <a:t> собственный </a:t>
            </a:r>
            <a:r>
              <a:rPr lang="ru-RU" sz="2000" b="1" dirty="0"/>
              <a:t>велосипед</a:t>
            </a:r>
            <a:r>
              <a:rPr lang="ru-RU" sz="2000" dirty="0"/>
              <a:t> или использовать </a:t>
            </a:r>
            <a:r>
              <a:rPr lang="en" sz="2000" dirty="0">
                <a:latin typeface="Consolas" panose="020B0609020204030204" pitchFamily="49" charset="0"/>
                <a:cs typeface="Consolas" panose="020B0609020204030204" pitchFamily="49" charset="0"/>
              </a:rPr>
              <a:t>print()</a:t>
            </a:r>
            <a:r>
              <a:rPr lang="en" sz="2000" dirty="0"/>
              <a:t>. </a:t>
            </a:r>
            <a:r>
              <a:rPr lang="ru-RU" sz="2000" dirty="0"/>
              <a:t>Эти библиотеки имеют </a:t>
            </a:r>
            <a:r>
              <a:rPr lang="ru-RU" sz="2000" b="1" dirty="0"/>
              <a:t>удобный интерфейс</a:t>
            </a:r>
            <a:r>
              <a:rPr lang="ru-RU" sz="2000" dirty="0"/>
              <a:t>, адекватные возможности </a:t>
            </a:r>
            <a:r>
              <a:rPr lang="ru-RU" sz="2000" b="1" dirty="0"/>
              <a:t>конфигурирования</a:t>
            </a:r>
            <a:r>
              <a:rPr lang="ru-RU" sz="2000" dirty="0"/>
              <a:t>, корректно работают с вводом-выводом, учитывают тонкости реализации и внутренней работы языка. А самое главное — они </a:t>
            </a:r>
            <a:r>
              <a:rPr lang="ru-RU" sz="2000" b="1" dirty="0"/>
              <a:t>известны и понятны всем разработчикам</a:t>
            </a:r>
            <a:r>
              <a:rPr lang="ru-RU" sz="2000" dirty="0"/>
              <a:t>.</a:t>
            </a:r>
          </a:p>
          <a:p>
            <a:pPr marL="0" indent="0" algn="l">
              <a:lnSpc>
                <a:spcPct val="110000"/>
              </a:lnSpc>
              <a:buNone/>
            </a:pPr>
            <a:r>
              <a:rPr lang="ru-RU" sz="2000" dirty="0"/>
              <a:t>Кроме собственно записи в лог существует множество других </a:t>
            </a:r>
            <a:r>
              <a:rPr lang="ru-RU" sz="2000" b="1" dirty="0"/>
              <a:t>инструментов управления логами</a:t>
            </a:r>
            <a:r>
              <a:rPr lang="ru-RU" sz="2000" dirty="0"/>
              <a:t>, для агрегации и поиска по логам, ротации логов, мониторинга ошибок и нотификаций и т. д.</a:t>
            </a:r>
            <a:br>
              <a:rPr lang="ru-RU" sz="2000" dirty="0"/>
            </a:br>
            <a:r>
              <a:rPr lang="ru-RU" sz="2000" dirty="0"/>
              <a:t>Несколько популярных примеров: </a:t>
            </a:r>
            <a:r>
              <a:rPr lang="en" sz="2000" b="1" noProof="1"/>
              <a:t>rsyslogd</a:t>
            </a:r>
            <a:r>
              <a:rPr lang="en" sz="2000" noProof="1"/>
              <a:t>, </a:t>
            </a:r>
            <a:r>
              <a:rPr lang="en" sz="2000" b="1" noProof="1"/>
              <a:t>logrotate</a:t>
            </a:r>
            <a:r>
              <a:rPr lang="en" sz="2000" noProof="1"/>
              <a:t>, </a:t>
            </a:r>
            <a:r>
              <a:rPr lang="en" sz="2000" b="1" noProof="1"/>
              <a:t>Sentry</a:t>
            </a:r>
            <a:r>
              <a:rPr lang="en" sz="2000" noProof="1"/>
              <a:t>, </a:t>
            </a:r>
            <a:r>
              <a:rPr lang="en" sz="2000" b="1" noProof="1"/>
              <a:t>ELK</a:t>
            </a:r>
            <a:r>
              <a:rPr lang="en" sz="2000" dirty="0"/>
              <a:t>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0C0FCBA-695E-4BC9-2E25-C736299346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24090" y="5164137"/>
            <a:ext cx="3810000" cy="113030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D3D1413-3FD5-3015-3391-1E701BA9F3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8504" y="5014180"/>
            <a:ext cx="1589408" cy="1709615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6A881E0B-B78C-C6D4-F93B-6A202447F1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5569" y="5119687"/>
            <a:ext cx="3251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166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56A200-37AE-439A-10A6-1DA659B65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2849"/>
            <a:ext cx="10515600" cy="842352"/>
          </a:xfrm>
        </p:spPr>
        <p:txBody>
          <a:bodyPr>
            <a:normAutofit/>
          </a:bodyPr>
          <a:lstStyle/>
          <a:p>
            <a:r>
              <a:rPr lang="ru-RU" dirty="0"/>
              <a:t>Инфраструктура логирования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9DB74F4-750D-CE05-0881-DCCE0189AA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7120"/>
            <a:ext cx="5481320" cy="546608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ru-RU" sz="2000" dirty="0"/>
              <a:t>Существуют разные варианты организации инфраструктуры логирования</a:t>
            </a:r>
            <a:r>
              <a:rPr lang="en-US" sz="2000" dirty="0"/>
              <a:t>:</a:t>
            </a:r>
            <a:endParaRPr lang="ru-RU" sz="2000" dirty="0"/>
          </a:p>
          <a:p>
            <a:pPr marL="0" indent="0">
              <a:lnSpc>
                <a:spcPct val="100000"/>
              </a:lnSpc>
              <a:buNone/>
            </a:pPr>
            <a:r>
              <a:rPr lang="ru-RU" sz="2000" b="1" dirty="0"/>
              <a:t>По способу логирования</a:t>
            </a:r>
            <a:r>
              <a:rPr lang="ru-RU" sz="2000" dirty="0"/>
              <a:t>: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2000" dirty="0"/>
              <a:t>файлы,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2000" dirty="0"/>
              <a:t>БД,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2000" dirty="0"/>
              <a:t>специальные сервисы для логирования.</a:t>
            </a:r>
            <a:endParaRPr lang="en-US" sz="2000" dirty="0"/>
          </a:p>
          <a:p>
            <a:pPr marL="0" indent="0">
              <a:lnSpc>
                <a:spcPct val="100000"/>
              </a:lnSpc>
              <a:buNone/>
            </a:pPr>
            <a:r>
              <a:rPr lang="ru-RU" sz="2000" b="1" dirty="0"/>
              <a:t>По количеству файлов</a:t>
            </a:r>
            <a:r>
              <a:rPr lang="ru-RU" sz="2000" dirty="0"/>
              <a:t>:</a:t>
            </a:r>
            <a:endParaRPr lang="en-US" sz="20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2000" dirty="0"/>
              <a:t>все логи в один файл, </a:t>
            </a:r>
            <a:endParaRPr lang="en-US" sz="20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2000" dirty="0"/>
              <a:t>отдельные файлы для разных типов событий, приложений, подсистем.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sz="2000" b="1" dirty="0"/>
              <a:t>По степени централизации</a:t>
            </a:r>
            <a:r>
              <a:rPr lang="ru-RU" sz="2000" dirty="0"/>
              <a:t>:</a:t>
            </a:r>
            <a:endParaRPr lang="en-US" sz="20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2000" dirty="0"/>
              <a:t>локальные файлы на каждом сервере,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2000" dirty="0"/>
              <a:t>общий централизованный лог-сервер.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74DE96-A790-4157-9E08-DEA9BB745AAA}"/>
              </a:ext>
            </a:extLst>
          </p:cNvPr>
          <p:cNvSpPr txBox="1"/>
          <p:nvPr/>
        </p:nvSpPr>
        <p:spPr>
          <a:xfrm>
            <a:off x="6685280" y="1066800"/>
            <a:ext cx="475488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ru-RU" sz="2000" b="1" dirty="0"/>
              <a:t>Выбор конкретного подхода</a:t>
            </a:r>
            <a:r>
              <a:rPr lang="ru-RU" sz="2000" dirty="0"/>
              <a:t> зависит от: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000" dirty="0"/>
              <a:t>архитектуры системы,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000" dirty="0"/>
              <a:t>серверной платформы,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000" dirty="0"/>
              <a:t>нагрузки,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000" dirty="0"/>
              <a:t>количества логов и записей в них,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000" dirty="0"/>
              <a:t>количества доступного оборудования и компетентности сисадминов.</a:t>
            </a:r>
          </a:p>
          <a:p>
            <a:pPr marL="0" indent="0">
              <a:lnSpc>
                <a:spcPct val="100000"/>
              </a:lnSpc>
              <a:buNone/>
            </a:pPr>
            <a:endParaRPr lang="ru-RU" sz="2000" dirty="0"/>
          </a:p>
          <a:p>
            <a:pPr marL="0" indent="0">
              <a:lnSpc>
                <a:spcPct val="100000"/>
              </a:lnSpc>
              <a:buNone/>
            </a:pPr>
            <a:r>
              <a:rPr lang="ru-RU" sz="2000" dirty="0"/>
              <a:t>Если в проекте есть какая-то </a:t>
            </a:r>
            <a:r>
              <a:rPr lang="ru-RU" sz="2000" b="1" dirty="0"/>
              <a:t>принятая практика</a:t>
            </a:r>
            <a:r>
              <a:rPr lang="ru-RU" sz="2000" dirty="0"/>
              <a:t> — стоит придерживаться её, если нет — скорее всего, лучше </a:t>
            </a:r>
            <a:r>
              <a:rPr lang="ru-RU" sz="2000" b="1" dirty="0"/>
              <a:t>начать с самого простого, усложняя по необходимости</a:t>
            </a:r>
            <a:r>
              <a:rPr lang="ru-RU" sz="2000" dirty="0"/>
              <a:t>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93835C5-B01B-392F-AABF-49EEB4DDD4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1900" y="5160228"/>
            <a:ext cx="4610100" cy="170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8296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753646-220E-B30A-E47C-BB5FAD3BE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2566"/>
            <a:ext cx="10515600" cy="752474"/>
          </a:xfrm>
        </p:spPr>
        <p:txBody>
          <a:bodyPr>
            <a:normAutofit/>
          </a:bodyPr>
          <a:lstStyle/>
          <a:p>
            <a:r>
              <a:rPr lang="ru-RU" dirty="0"/>
              <a:t>Ротация и бэкапирование логов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B290FAD-DF9B-1221-B6F0-454273AC25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04279"/>
            <a:ext cx="10748058" cy="5625512"/>
          </a:xfrm>
        </p:spPr>
        <p:txBody>
          <a:bodyPr>
            <a:normAutofit fontScale="70000" lnSpcReduction="20000"/>
          </a:bodyPr>
          <a:lstStyle/>
          <a:p>
            <a:pPr marL="0" indent="0" algn="l">
              <a:lnSpc>
                <a:spcPct val="120000"/>
              </a:lnSpc>
              <a:buNone/>
            </a:pPr>
            <a:r>
              <a:rPr lang="ru-RU" dirty="0"/>
              <a:t>У постоянно работающего приложения со временем </a:t>
            </a:r>
            <a:r>
              <a:rPr lang="ru-RU" b="1" dirty="0"/>
              <a:t>растёт объём лог-файла и количество записей в нём</a:t>
            </a:r>
            <a:r>
              <a:rPr lang="ru-RU" dirty="0"/>
              <a:t>. Само собой, это </a:t>
            </a:r>
            <a:r>
              <a:rPr lang="ru-RU" b="1" dirty="0"/>
              <a:t>не может продолжаться бесконечно</a:t>
            </a:r>
            <a:r>
              <a:rPr lang="ru-RU" dirty="0"/>
              <a:t>, — рано или поздно файл займёт весь диск, да и работать с ним станет очень трудно.</a:t>
            </a:r>
          </a:p>
          <a:p>
            <a:pPr marL="0" indent="0" algn="l">
              <a:lnSpc>
                <a:spcPct val="120000"/>
              </a:lnSpc>
              <a:buNone/>
            </a:pPr>
            <a:r>
              <a:rPr lang="ru-RU" dirty="0"/>
              <a:t>Предположим, есть файл </a:t>
            </a:r>
            <a: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  <a:t>error.log</a:t>
            </a:r>
            <a:r>
              <a:rPr lang="en" dirty="0"/>
              <a:t>. </a:t>
            </a:r>
            <a:r>
              <a:rPr lang="ru-RU" dirty="0"/>
              <a:t>Нужно, чтобы файл не разрастался бесконечно, но всегда были доступны логи за последние 24 часа. Можно очищать файл раз в сутки. Но тогда логи за 24 часа у нас будут только перед самой очисткой, а сразу после неё — за 0 часов. Поэтому делают иначе — </a:t>
            </a:r>
            <a:r>
              <a:rPr lang="ru-RU" b="1" dirty="0"/>
              <a:t>раз в сутки создают новый файл</a:t>
            </a:r>
            <a:r>
              <a:rPr lang="ru-RU" dirty="0"/>
              <a:t>, в который продолжают писаться логи, а </a:t>
            </a:r>
            <a:r>
              <a:rPr lang="ru-RU" b="1" dirty="0"/>
              <a:t>старый переименовывают</a:t>
            </a:r>
            <a:r>
              <a:rPr lang="ru-RU" dirty="0"/>
              <a:t>, допустим, в </a:t>
            </a: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errors.log.1</a:t>
            </a:r>
            <a:r>
              <a:rPr lang="en" dirty="0"/>
              <a:t>, </a:t>
            </a:r>
            <a:r>
              <a:rPr lang="ru-RU" dirty="0"/>
              <a:t>затем, на следующий день, в </a:t>
            </a:r>
            <a: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  <a:t>errors.log.</a:t>
            </a:r>
            <a:r>
              <a:rPr lang="ru-RU" noProof="1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ru-RU" dirty="0"/>
              <a:t> и т.д</a:t>
            </a:r>
            <a:r>
              <a:rPr lang="en" dirty="0"/>
              <a:t>.</a:t>
            </a:r>
            <a:r>
              <a:rPr lang="ru-RU" dirty="0"/>
              <a:t> и затем удаляется</a:t>
            </a:r>
            <a:r>
              <a:rPr lang="en" dirty="0"/>
              <a:t> </a:t>
            </a:r>
            <a:r>
              <a:rPr lang="ru-RU" dirty="0"/>
              <a:t>При таком подходе мы всегда имеем в доступе логи минимум за 24, максимум за 48 часов.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7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" sz="27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270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ls /var/logs/      </a:t>
            </a:r>
            <a:br>
              <a:rPr lang="ru-RU" sz="270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70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keybagd.log.0     keybagd.log.2      usermanagerd.log.0</a:t>
            </a:r>
            <a:br>
              <a:rPr lang="ru-RU" sz="270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70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keybagd.log.1     keybagd.log.3      usermanagerd.log.1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dirty="0"/>
              <a:t>Такая операция — </a:t>
            </a:r>
            <a:r>
              <a:rPr lang="ru-RU" b="1" dirty="0"/>
              <a:t>простейший пример ротации логов</a:t>
            </a:r>
            <a:r>
              <a:rPr lang="ru-RU" dirty="0"/>
              <a:t>.</a:t>
            </a:r>
            <a:br>
              <a:rPr lang="ru-RU" dirty="0"/>
            </a:br>
            <a:r>
              <a:rPr lang="ru-RU" dirty="0"/>
              <a:t>Для автоматизации этого процесса существуют </a:t>
            </a:r>
            <a:r>
              <a:rPr lang="ru-RU" b="1" dirty="0"/>
              <a:t>специальные утилиты</a:t>
            </a:r>
            <a:r>
              <a:rPr lang="ru-RU" dirty="0"/>
              <a:t>, самая популярная из которых — </a:t>
            </a:r>
            <a:r>
              <a:rPr lang="en" dirty="0"/>
              <a:t>logrotate. </a:t>
            </a:r>
            <a:r>
              <a:rPr lang="ru-RU" dirty="0"/>
              <a:t>В его конфиге можно </a:t>
            </a:r>
            <a:r>
              <a:rPr lang="ru-RU" b="1" dirty="0"/>
              <a:t>настроить ротацию</a:t>
            </a:r>
            <a:r>
              <a:rPr lang="ru-RU" dirty="0"/>
              <a:t>:</a:t>
            </a:r>
            <a:r>
              <a:rPr lang="ru-RU" b="1" dirty="0"/>
              <a:t> </a:t>
            </a:r>
            <a:r>
              <a:rPr lang="ru-RU" dirty="0"/>
              <a:t>регулярную или по достижению определённого размера файла, хранение / </a:t>
            </a:r>
            <a:r>
              <a:rPr lang="ru-RU" b="1" dirty="0"/>
              <a:t>удаление</a:t>
            </a:r>
            <a:r>
              <a:rPr lang="ru-RU" dirty="0"/>
              <a:t> ротированных копий, </a:t>
            </a:r>
            <a:r>
              <a:rPr lang="ru-RU" b="1" dirty="0"/>
              <a:t>сжатие</a:t>
            </a:r>
            <a:r>
              <a:rPr lang="ru-RU" dirty="0"/>
              <a:t> и пр.</a:t>
            </a:r>
          </a:p>
        </p:txBody>
      </p:sp>
    </p:spTree>
    <p:extLst>
      <p:ext uri="{BB962C8B-B14F-4D97-AF65-F5344CB8AC3E}">
        <p14:creationId xmlns:p14="http://schemas.microsoft.com/office/powerpoint/2010/main" val="987203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C62230-2CC2-7C3D-06BD-224CC19CB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279" y="109759"/>
            <a:ext cx="10826578" cy="642596"/>
          </a:xfrm>
        </p:spPr>
        <p:txBody>
          <a:bodyPr>
            <a:normAutofit fontScale="90000"/>
          </a:bodyPr>
          <a:lstStyle/>
          <a:p>
            <a:r>
              <a:rPr lang="ru-RU" dirty="0"/>
              <a:t>Что такое логирование ("журналирование")?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590889C-308F-853C-4C04-D032583CE4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279" y="916179"/>
            <a:ext cx="11164747" cy="5826074"/>
          </a:xfrm>
        </p:spPr>
        <p:txBody>
          <a:bodyPr>
            <a:noAutofit/>
          </a:bodyPr>
          <a:lstStyle/>
          <a:p>
            <a:pPr marL="0" indent="0" algn="l">
              <a:lnSpc>
                <a:spcPct val="100000"/>
              </a:lnSpc>
              <a:buNone/>
            </a:pPr>
            <a:r>
              <a:rPr lang="ru-RU" sz="1900" b="1" dirty="0"/>
              <a:t>Логирование</a:t>
            </a:r>
            <a:r>
              <a:rPr lang="ru-RU" sz="1900" dirty="0"/>
              <a:t> — это </a:t>
            </a:r>
            <a:r>
              <a:rPr lang="ru-RU" sz="1900" u="sng" dirty="0"/>
              <a:t>фиксация информации о событиях</a:t>
            </a:r>
            <a:r>
              <a:rPr lang="ru-RU" sz="1900" dirty="0"/>
              <a:t>, происходящих в программной системе, и контексте, в котором эти события происходят, в некий журнал событий (</a:t>
            </a:r>
            <a:r>
              <a:rPr lang="ru-RU" sz="1900" b="1" dirty="0"/>
              <a:t>лог</a:t>
            </a:r>
            <a:r>
              <a:rPr lang="ru-RU" sz="1900" dirty="0"/>
              <a:t>).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ru-RU" sz="1900" dirty="0"/>
              <a:t>Разработчики в первую очередь используют логирование для </a:t>
            </a:r>
            <a:r>
              <a:rPr lang="ru-RU" sz="1900" b="1" dirty="0"/>
              <a:t>отладки</a:t>
            </a:r>
            <a:r>
              <a:rPr lang="ru-RU" sz="1900" dirty="0"/>
              <a:t> в процессе разработки и для поиска и устранения проблем и ошибок в работе ПО.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ru-RU" sz="1900" dirty="0"/>
              <a:t>Но логирование может быть полезно и для других целей:</a:t>
            </a:r>
          </a:p>
          <a:p>
            <a:pPr algn="l">
              <a:lnSpc>
                <a:spcPct val="100000"/>
              </a:lnSpc>
              <a:buFont typeface="+mj-lt"/>
              <a:buAutoNum type="arabicPeriod"/>
            </a:pPr>
            <a:r>
              <a:rPr lang="ru-RU" sz="1900" b="1" dirty="0"/>
              <a:t>Профилирование</a:t>
            </a:r>
            <a:r>
              <a:rPr lang="ru-RU" sz="1900" dirty="0"/>
              <a:t>. По меткам времени в логах можно измерить время между разными событиями, т.е. время выполнения какой-то части программы.</a:t>
            </a:r>
          </a:p>
          <a:p>
            <a:pPr algn="l">
              <a:lnSpc>
                <a:spcPct val="100000"/>
              </a:lnSpc>
              <a:buFont typeface="+mj-lt"/>
              <a:buAutoNum type="arabicPeriod"/>
            </a:pPr>
            <a:r>
              <a:rPr lang="ru-RU" sz="1900" b="1" dirty="0"/>
              <a:t>Безопасность</a:t>
            </a:r>
            <a:r>
              <a:rPr lang="ru-RU" sz="1900" dirty="0"/>
              <a:t>. Записанные события авторизации пользователей, выполнения определённых операций, доступа к какой-то информации можно использовать для отслеживания, предотвращения и расследования инцидентов безопасности.</a:t>
            </a:r>
          </a:p>
          <a:p>
            <a:pPr algn="l">
              <a:lnSpc>
                <a:spcPct val="100000"/>
              </a:lnSpc>
              <a:buFont typeface="+mj-lt"/>
              <a:buAutoNum type="arabicPeriod"/>
            </a:pPr>
            <a:r>
              <a:rPr lang="ru-RU" sz="1900" b="1" dirty="0"/>
              <a:t>Аудирование</a:t>
            </a:r>
            <a:r>
              <a:rPr lang="ru-RU" sz="1900" dirty="0"/>
              <a:t>. Из логов можно получать информацию о важных для бизнеса вещах, например, кто последний редактировал текст на сайте или сколько финансовых транзакций произошло за день.</a:t>
            </a:r>
          </a:p>
          <a:p>
            <a:pPr algn="l">
              <a:lnSpc>
                <a:spcPct val="100000"/>
              </a:lnSpc>
              <a:buFont typeface="+mj-lt"/>
              <a:buAutoNum type="arabicPeriod"/>
            </a:pPr>
            <a:r>
              <a:rPr lang="ru-RU" sz="1900" b="1" dirty="0"/>
              <a:t>Статистика</a:t>
            </a:r>
            <a:r>
              <a:rPr lang="ru-RU" sz="1900" dirty="0"/>
              <a:t>. По логам можно подсчитывать статистику как технических (как часто вызывается какая-то функция или сколько происходит обращений к базе данных), так и бизнес-показателей (какие кнопки пользователи нажимают чаще всего или какая доля посетителей сайта доходит до корзины).</a:t>
            </a:r>
          </a:p>
          <a:p>
            <a:pPr algn="l">
              <a:lnSpc>
                <a:spcPct val="100000"/>
              </a:lnSpc>
              <a:buFont typeface="+mj-lt"/>
              <a:buAutoNum type="arabicPeriod"/>
            </a:pPr>
            <a:r>
              <a:rPr lang="ru-RU" sz="1900" b="1" dirty="0"/>
              <a:t>Отладка.</a:t>
            </a:r>
            <a:r>
              <a:rPr lang="en-US" sz="1900" dirty="0"/>
              <a:t> </a:t>
            </a:r>
            <a:r>
              <a:rPr lang="ru-RU" sz="1900" dirty="0"/>
              <a:t>Возможность ретроспективно разобраться в том, почему возникла та или иная проблема.</a:t>
            </a:r>
            <a:endParaRPr lang="ru-RU" sz="1900" b="1" dirty="0"/>
          </a:p>
          <a:p>
            <a:pPr>
              <a:lnSpc>
                <a:spcPct val="100000"/>
              </a:lnSpc>
            </a:pPr>
            <a:endParaRPr lang="ru-RU" sz="1900" dirty="0"/>
          </a:p>
        </p:txBody>
      </p:sp>
    </p:spTree>
    <p:extLst>
      <p:ext uri="{BB962C8B-B14F-4D97-AF65-F5344CB8AC3E}">
        <p14:creationId xmlns:p14="http://schemas.microsoft.com/office/powerpoint/2010/main" val="12779807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F477F0-CBE7-44BB-C2D9-66416C217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Ротация и бэкапирование: </a:t>
            </a:r>
            <a:r>
              <a:rPr lang="en-US" dirty="0"/>
              <a:t>logrotate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79D3A10-421D-00E5-8DBF-8216849B0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8154"/>
            <a:ext cx="10515600" cy="4466492"/>
          </a:xfrm>
        </p:spPr>
        <p:txBody>
          <a:bodyPr>
            <a:normAutofit/>
          </a:bodyPr>
          <a:lstStyle/>
          <a:p>
            <a:pPr marL="0" indent="0" algn="l">
              <a:lnSpc>
                <a:spcPct val="100000"/>
              </a:lnSpc>
              <a:buNone/>
            </a:pPr>
            <a:r>
              <a:rPr lang="ru-RU" sz="2000" noProof="1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2000" noProof="1">
                <a:latin typeface="Consolas" panose="020B0609020204030204" pitchFamily="49" charset="0"/>
                <a:cs typeface="Consolas" panose="020B0609020204030204" pitchFamily="49" charset="0"/>
              </a:rPr>
              <a:t>etc/logrotate.d/myapp:</a:t>
            </a:r>
            <a:endParaRPr lang="ru-RU" sz="2000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l">
              <a:lnSpc>
                <a:spcPct val="100000"/>
              </a:lnSpc>
              <a:buNone/>
            </a:pPr>
            <a:r>
              <a:rPr lang="en" sz="2000" noProof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/var/log/myapp/error.log {</a:t>
            </a:r>
            <a:br>
              <a:rPr lang="en" sz="2000" noProof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000" noProof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rotate 7 </a:t>
            </a:r>
            <a:r>
              <a:rPr lang="ru-RU" sz="2000" noProof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" sz="2000" noProof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ru-RU" sz="2000" noProof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хранить до 7 ротированных файлов</a:t>
            </a:r>
            <a:br>
              <a:rPr lang="en-US" sz="2000" noProof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noProof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sz="2000" noProof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daily  </a:t>
            </a:r>
            <a:r>
              <a:rPr lang="ru-RU" sz="2000" noProof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" sz="2000" noProof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ru-RU" sz="2000" noProof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ротировать ежедневно</a:t>
            </a:r>
            <a:br>
              <a:rPr lang="en-US" sz="2000" noProof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noProof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sz="2000" noProof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compress </a:t>
            </a:r>
            <a:r>
              <a:rPr lang="ru-RU" sz="2000" noProof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" sz="2000" noProof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ru-RU" sz="2000" noProof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сжимать ротированные файлы</a:t>
            </a:r>
            <a:br>
              <a:rPr lang="en-US" sz="2000" noProof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noProof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sz="2000" noProof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notifempty </a:t>
            </a:r>
            <a:r>
              <a:rPr lang="ru-RU" sz="2000" noProof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" sz="2000" noProof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ru-RU" sz="2000" noProof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не ротировать, если файл пуст</a:t>
            </a:r>
            <a:br>
              <a:rPr lang="en-US" sz="2000" noProof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noProof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sz="2000" noProof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create 660 mebossuser mebossuser </a:t>
            </a:r>
            <a:r>
              <a:rPr lang="en" sz="2000" noProof="1">
                <a:solidFill>
                  <a:srgbClr val="7030A0"/>
                </a:solidFill>
              </a:rPr>
              <a:t># </a:t>
            </a:r>
            <a:r>
              <a:rPr lang="ru-RU" sz="2000" noProof="1">
                <a:solidFill>
                  <a:srgbClr val="7030A0"/>
                </a:solidFill>
              </a:rPr>
              <a:t>права </a:t>
            </a:r>
            <a:r>
              <a:rPr lang="en-US" sz="2000" noProof="1">
                <a:solidFill>
                  <a:srgbClr val="7030A0"/>
                </a:solidFill>
              </a:rPr>
              <a:t>/ user д</a:t>
            </a:r>
            <a:r>
              <a:rPr lang="ru-RU" sz="2000" noProof="1">
                <a:solidFill>
                  <a:srgbClr val="7030A0"/>
                </a:solidFill>
              </a:rPr>
              <a:t>ля создания файлов</a:t>
            </a:r>
            <a:br>
              <a:rPr lang="en-US" sz="2000" noProof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2000" b="0" i="0" dirty="0">
                <a:solidFill>
                  <a:schemeClr val="accent6">
                    <a:lumMod val="50000"/>
                  </a:schemeClr>
                </a:solidFill>
                <a:effectLst/>
                <a:latin typeface="Lato" panose="020F0502020204030203" pitchFamily="34" charset="0"/>
              </a:rPr>
              <a:t>} 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ru-RU" sz="2000" dirty="0"/>
              <a:t>Кроме того, логи, как текущие, так и отротированные, </a:t>
            </a:r>
            <a:r>
              <a:rPr lang="ru-RU" sz="2000" b="1" dirty="0"/>
              <a:t>могут содержать важную информацию</a:t>
            </a:r>
            <a:r>
              <a:rPr lang="ru-RU" sz="2000" dirty="0"/>
              <a:t>, в том числе необходимую для </a:t>
            </a:r>
            <a:r>
              <a:rPr lang="ru-RU" sz="2000" b="1" dirty="0"/>
              <a:t>восстановления после критического сбоя</a:t>
            </a:r>
            <a:r>
              <a:rPr lang="ru-RU" sz="2000" dirty="0"/>
              <a:t> или расследования его причин.</a:t>
            </a:r>
            <a:endParaRPr lang="en-US" sz="2000" dirty="0"/>
          </a:p>
          <a:p>
            <a:pPr marL="0" indent="0" algn="l">
              <a:lnSpc>
                <a:spcPct val="100000"/>
              </a:lnSpc>
              <a:buNone/>
            </a:pPr>
            <a:r>
              <a:rPr lang="ru-RU" sz="2000" dirty="0"/>
              <a:t>Поэтому </a:t>
            </a:r>
            <a:r>
              <a:rPr lang="ru-RU" sz="2000" b="1" dirty="0"/>
              <a:t>логи</a:t>
            </a:r>
            <a:r>
              <a:rPr lang="ru-RU" sz="2000" dirty="0"/>
              <a:t>, как и остальные </a:t>
            </a:r>
            <a:r>
              <a:rPr lang="ru-RU" sz="2000" b="1" dirty="0"/>
              <a:t>важные файлы</a:t>
            </a:r>
            <a:r>
              <a:rPr lang="ru-RU" sz="2000" dirty="0"/>
              <a:t>, должны вовремя и надёжно</a:t>
            </a:r>
            <a:br>
              <a:rPr lang="en-US" sz="2000" dirty="0"/>
            </a:br>
            <a:r>
              <a:rPr lang="ru-RU" sz="2000" b="1" dirty="0"/>
              <a:t>бэкапироваться</a:t>
            </a:r>
            <a:r>
              <a:rPr lang="ru-RU" sz="2000" dirty="0"/>
              <a:t>, например, с помощью </a:t>
            </a:r>
            <a:r>
              <a:rPr lang="en" sz="2000" b="1" dirty="0"/>
              <a:t>rsync</a:t>
            </a:r>
            <a:r>
              <a:rPr lang="en" sz="2000" dirty="0"/>
              <a:t>.</a:t>
            </a:r>
          </a:p>
          <a:p>
            <a:endParaRPr lang="ru-RU" sz="20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B5952A4-894A-D600-D777-1B057375D9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9096" y="5065346"/>
            <a:ext cx="1589408" cy="1709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0992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D7DE4F08-EF3B-42E9-1FB9-71BE8D828BA9}"/>
              </a:ext>
            </a:extLst>
          </p:cNvPr>
          <p:cNvSpPr/>
          <p:nvPr/>
        </p:nvSpPr>
        <p:spPr>
          <a:xfrm>
            <a:off x="833117" y="4219460"/>
            <a:ext cx="10515599" cy="113473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AF7546-D3E8-35E3-C81F-AFFA536C6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1280"/>
            <a:ext cx="10515600" cy="721360"/>
          </a:xfrm>
        </p:spPr>
        <p:txBody>
          <a:bodyPr>
            <a:normAutofit/>
          </a:bodyPr>
          <a:lstStyle/>
          <a:p>
            <a:pPr algn="l"/>
            <a:r>
              <a:rPr lang="ru-RU" dirty="0"/>
              <a:t>Логирование в </a:t>
            </a:r>
            <a:r>
              <a:rPr lang="en" dirty="0"/>
              <a:t>Python / </a:t>
            </a:r>
            <a:r>
              <a:rPr lang="ru-RU" dirty="0"/>
              <a:t>Библиотека </a:t>
            </a:r>
            <a:r>
              <a:rPr lang="en" dirty="0"/>
              <a:t>logging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905A1E2-F768-E94A-1C1E-D9A16CA92C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22960"/>
            <a:ext cx="10795000" cy="5943599"/>
          </a:xfrm>
        </p:spPr>
        <p:txBody>
          <a:bodyPr lIns="90000">
            <a:noAutofit/>
          </a:bodyPr>
          <a:lstStyle/>
          <a:p>
            <a:pPr marL="0" indent="0" algn="l">
              <a:lnSpc>
                <a:spcPct val="100000"/>
              </a:lnSpc>
              <a:buNone/>
            </a:pPr>
            <a:r>
              <a:rPr lang="ru-RU" sz="2000" dirty="0"/>
              <a:t>Простейший способ залогировать сообщение в </a:t>
            </a:r>
            <a:r>
              <a:rPr lang="en" sz="2000" dirty="0"/>
              <a:t>Python — </a:t>
            </a:r>
            <a:r>
              <a:rPr lang="ru-RU" sz="2000" dirty="0"/>
              <a:t>вывести в консоль с помощью </a:t>
            </a:r>
            <a:r>
              <a:rPr lang="en" sz="2000" dirty="0"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" sz="2000" dirty="0"/>
              <a:t> </a:t>
            </a:r>
            <a:r>
              <a:rPr lang="ru-RU" sz="2000" dirty="0"/>
              <a:t>или записать вручную в файл, открытый с помощью </a:t>
            </a:r>
            <a:r>
              <a:rPr lang="en" sz="2000" dirty="0"/>
              <a:t>open.</a:t>
            </a:r>
            <a:br>
              <a:rPr lang="ru-RU" sz="2000" dirty="0"/>
            </a:br>
            <a:r>
              <a:rPr lang="ru-RU" sz="2000" dirty="0"/>
              <a:t>Так можно делать только для сиюминутной отладки.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ru-RU" sz="2000" dirty="0"/>
              <a:t>Для логирования в </a:t>
            </a:r>
            <a:r>
              <a:rPr lang="en" sz="2000" dirty="0"/>
              <a:t>Python </a:t>
            </a:r>
            <a:r>
              <a:rPr lang="ru-RU" sz="2000" dirty="0"/>
              <a:t>используется стандартная библиотека </a:t>
            </a:r>
            <a:r>
              <a:rPr lang="en" sz="2000" dirty="0">
                <a:latin typeface="Consolas" panose="020B0609020204030204" pitchFamily="49" charset="0"/>
                <a:cs typeface="Consolas" panose="020B0609020204030204" pitchFamily="49" charset="0"/>
              </a:rPr>
              <a:t>logging</a:t>
            </a:r>
            <a:r>
              <a:rPr lang="en" sz="2000" dirty="0"/>
              <a:t>.</a:t>
            </a:r>
            <a:br>
              <a:rPr lang="ru-RU" sz="2000" dirty="0"/>
            </a:br>
            <a:r>
              <a:rPr lang="ru-RU" sz="2000" dirty="0"/>
              <a:t>В частности, она содержит функции </a:t>
            </a:r>
            <a:r>
              <a:rPr lang="en" sz="2000" dirty="0">
                <a:latin typeface="Consolas" panose="020B0609020204030204" pitchFamily="49" charset="0"/>
                <a:cs typeface="Consolas" panose="020B0609020204030204" pitchFamily="49" charset="0"/>
              </a:rPr>
              <a:t>debug()</a:t>
            </a:r>
            <a:r>
              <a:rPr lang="en" sz="2000" dirty="0"/>
              <a:t>, </a:t>
            </a:r>
            <a:r>
              <a:rPr lang="en" sz="2000" dirty="0">
                <a:latin typeface="Consolas" panose="020B0609020204030204" pitchFamily="49" charset="0"/>
                <a:cs typeface="Consolas" panose="020B0609020204030204" pitchFamily="49" charset="0"/>
              </a:rPr>
              <a:t>info()</a:t>
            </a:r>
            <a:r>
              <a:rPr lang="en" sz="2000" dirty="0"/>
              <a:t>, </a:t>
            </a:r>
            <a:r>
              <a:rPr lang="en" sz="2000" dirty="0">
                <a:latin typeface="Consolas" panose="020B0609020204030204" pitchFamily="49" charset="0"/>
                <a:cs typeface="Consolas" panose="020B0609020204030204" pitchFamily="49" charset="0"/>
              </a:rPr>
              <a:t>warning()</a:t>
            </a:r>
            <a:r>
              <a:rPr lang="en" sz="2000" dirty="0"/>
              <a:t>, </a:t>
            </a:r>
            <a:r>
              <a:rPr lang="en" sz="2000" dirty="0">
                <a:latin typeface="Consolas" panose="020B0609020204030204" pitchFamily="49" charset="0"/>
                <a:cs typeface="Consolas" panose="020B0609020204030204" pitchFamily="49" charset="0"/>
              </a:rPr>
              <a:t>error()</a:t>
            </a:r>
            <a:r>
              <a:rPr lang="en" sz="2000" dirty="0"/>
              <a:t>, </a:t>
            </a:r>
            <a:r>
              <a:rPr lang="en" sz="2000" dirty="0">
                <a:latin typeface="Consolas" panose="020B0609020204030204" pitchFamily="49" charset="0"/>
                <a:cs typeface="Consolas" panose="020B0609020204030204" pitchFamily="49" charset="0"/>
              </a:rPr>
              <a:t>critical()</a:t>
            </a:r>
            <a:r>
              <a:rPr lang="en" sz="2000" dirty="0"/>
              <a:t>, </a:t>
            </a:r>
            <a:r>
              <a:rPr lang="ru-RU" sz="2000" dirty="0"/>
              <a:t>каждая из которых выводит сообщение с соответствующим её названию уровнем логирования.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ru-RU" sz="2000" dirty="0"/>
              <a:t>Библиотека </a:t>
            </a:r>
            <a:r>
              <a:rPr lang="en" sz="2000" dirty="0">
                <a:latin typeface="Consolas" panose="020B0609020204030204" pitchFamily="49" charset="0"/>
                <a:cs typeface="Consolas" panose="020B0609020204030204" pitchFamily="49" charset="0"/>
              </a:rPr>
              <a:t>logging</a:t>
            </a:r>
            <a:r>
              <a:rPr lang="en" sz="2000" dirty="0"/>
              <a:t> </a:t>
            </a:r>
            <a:r>
              <a:rPr lang="ru-RU" sz="2000" dirty="0"/>
              <a:t>имеет множество настроек. По умолчанию она выводит сообщение на стандартный вывод 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sys.stderr</a:t>
            </a:r>
            <a:r>
              <a:rPr lang="en" sz="2000" dirty="0"/>
              <a:t> (</a:t>
            </a:r>
            <a:r>
              <a:rPr lang="ru-RU" sz="2000" dirty="0"/>
              <a:t>как правило</a:t>
            </a:r>
            <a:r>
              <a:rPr lang="en-US" sz="2000" dirty="0"/>
              <a:t>,</a:t>
            </a:r>
            <a:r>
              <a:rPr lang="ru-RU" sz="2000" dirty="0"/>
              <a:t> это консоль), и имеет уровень логирования </a:t>
            </a:r>
            <a:r>
              <a:rPr lang="en" sz="2000" dirty="0"/>
              <a:t>WARNING. </a:t>
            </a:r>
            <a:r>
              <a:rPr lang="ru-RU" sz="2000" dirty="0"/>
              <a:t>То есть сообщения с уровнем логирования ниже </a:t>
            </a:r>
            <a:r>
              <a:rPr lang="en" sz="2000" dirty="0"/>
              <a:t>WARNING (DEBUG </a:t>
            </a:r>
            <a:r>
              <a:rPr lang="ru-RU" sz="2000" dirty="0"/>
              <a:t>или </a:t>
            </a:r>
            <a:r>
              <a:rPr lang="en" sz="2000" dirty="0"/>
              <a:t>INFO) </a:t>
            </a:r>
            <a:r>
              <a:rPr lang="ru-RU" sz="2000" dirty="0"/>
              <a:t>будут проигнорированы и никуда не выведутся.</a:t>
            </a:r>
            <a:endParaRPr lang="en-US" sz="2000" dirty="0"/>
          </a:p>
          <a:p>
            <a:pPr marL="0" indent="0" algn="l">
              <a:lnSpc>
                <a:spcPct val="100000"/>
              </a:lnSpc>
              <a:buNone/>
            </a:pPr>
            <a:r>
              <a:rPr lang="en" sz="2000" b="0" i="0" noProof="1">
                <a:solidFill>
                  <a:srgbClr val="0077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en" sz="20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logging</a:t>
            </a:r>
            <a:br>
              <a:rPr lang="en" sz="20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0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logging</a:t>
            </a:r>
            <a:r>
              <a:rPr lang="en" sz="20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" sz="20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info</a:t>
            </a:r>
            <a:r>
              <a:rPr lang="en" sz="20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sz="2000" b="0" i="0" noProof="1">
                <a:solidFill>
                  <a:srgbClr val="66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'For your information'</a:t>
            </a:r>
            <a:r>
              <a:rPr lang="en" sz="20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" sz="20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2000" b="0" i="0" noProof="1">
                <a:solidFill>
                  <a:srgbClr val="708090"/>
                </a:solidFill>
                <a:effectLst/>
                <a:cs typeface="Consolas" panose="020B0609020204030204" pitchFamily="49" charset="0"/>
              </a:rPr>
              <a:t># </a:t>
            </a:r>
            <a:r>
              <a:rPr lang="ru-RU" sz="2000" b="0" i="0" noProof="1">
                <a:solidFill>
                  <a:srgbClr val="708090"/>
                </a:solidFill>
                <a:effectLst/>
                <a:cs typeface="Consolas" panose="020B0609020204030204" pitchFamily="49" charset="0"/>
              </a:rPr>
              <a:t>будет проигнорировано, т. к. </a:t>
            </a:r>
            <a:r>
              <a:rPr lang="en" sz="2000" b="0" i="0" noProof="1">
                <a:solidFill>
                  <a:srgbClr val="708090"/>
                </a:solidFill>
                <a:effectLst/>
                <a:cs typeface="Consolas" panose="020B0609020204030204" pitchFamily="49" charset="0"/>
              </a:rPr>
              <a:t>INFO &lt; WARNING</a:t>
            </a:r>
            <a:r>
              <a:rPr lang="en" sz="20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logging</a:t>
            </a:r>
            <a:r>
              <a:rPr lang="en" sz="20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" sz="20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warning</a:t>
            </a:r>
            <a:r>
              <a:rPr lang="en" sz="20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sz="2000" b="0" i="0" noProof="1">
                <a:solidFill>
                  <a:srgbClr val="66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'I warn you!'</a:t>
            </a:r>
            <a:r>
              <a:rPr lang="en" sz="20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" sz="20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2000" b="0" i="0" noProof="1">
                <a:solidFill>
                  <a:srgbClr val="70809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ru-RU" sz="2000" b="0" i="0" noProof="1">
                <a:solidFill>
                  <a:srgbClr val="70809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будет выведено в консоль</a:t>
            </a:r>
            <a:r>
              <a:rPr lang="ru-RU" sz="20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ru-RU" sz="2000" dirty="0"/>
              <a:t>в консоль будет выведено: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en" sz="2000" noProof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WARNING:root:I warn you!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ru-RU" sz="2000" dirty="0"/>
              <a:t>Первое сообщение будет проигнорировано, так как уровень логирования </a:t>
            </a:r>
            <a:r>
              <a:rPr lang="en" sz="2000" dirty="0"/>
              <a:t>INFO </a:t>
            </a:r>
            <a:r>
              <a:rPr lang="ru-RU" sz="2000" dirty="0"/>
              <a:t>ниже стандартного </a:t>
            </a:r>
            <a:r>
              <a:rPr lang="en" sz="2000" dirty="0"/>
              <a:t>WARNING.</a:t>
            </a:r>
          </a:p>
        </p:txBody>
      </p:sp>
    </p:spTree>
    <p:extLst>
      <p:ext uri="{BB962C8B-B14F-4D97-AF65-F5344CB8AC3E}">
        <p14:creationId xmlns:p14="http://schemas.microsoft.com/office/powerpoint/2010/main" val="40175826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AB44BC16-6B43-57D7-EACC-F0E4123EF55C}"/>
              </a:ext>
            </a:extLst>
          </p:cNvPr>
          <p:cNvSpPr/>
          <p:nvPr/>
        </p:nvSpPr>
        <p:spPr>
          <a:xfrm>
            <a:off x="833118" y="1608583"/>
            <a:ext cx="10332720" cy="222528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61C509-8D2E-249E-8A5C-F2E26EB3E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5750"/>
            <a:ext cx="10515600" cy="842352"/>
          </a:xfrm>
        </p:spPr>
        <p:txBody>
          <a:bodyPr>
            <a:normAutofit/>
          </a:bodyPr>
          <a:lstStyle/>
          <a:p>
            <a:r>
              <a:rPr lang="ru-RU" dirty="0"/>
              <a:t>Логирование в файл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B1D3188-C403-6495-535A-81B9DCD632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4426"/>
            <a:ext cx="10327638" cy="5377823"/>
          </a:xfrm>
        </p:spPr>
        <p:txBody>
          <a:bodyPr lIns="90000">
            <a:noAutofit/>
          </a:bodyPr>
          <a:lstStyle/>
          <a:p>
            <a:pPr marL="0" indent="0" algn="l">
              <a:lnSpc>
                <a:spcPct val="100000"/>
              </a:lnSpc>
              <a:buNone/>
            </a:pPr>
            <a:r>
              <a:rPr lang="ru-RU" sz="2000" dirty="0"/>
              <a:t>Чтобы вывести сообщение не на консоль, а в файл, нужно задать конфигурацию:</a:t>
            </a:r>
          </a:p>
          <a:p>
            <a:pPr marL="225425" indent="0" algn="l">
              <a:lnSpc>
                <a:spcPct val="100000"/>
              </a:lnSpc>
              <a:buNone/>
            </a:pPr>
            <a:r>
              <a:rPr lang="en" sz="2000" b="0" i="0" noProof="1">
                <a:solidFill>
                  <a:srgbClr val="0077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en" sz="20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logging</a:t>
            </a:r>
            <a:br>
              <a:rPr lang="en" sz="20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0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logging</a:t>
            </a:r>
            <a:r>
              <a:rPr lang="en" sz="20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" sz="20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basicConfig</a:t>
            </a:r>
            <a:r>
              <a:rPr lang="en" sz="20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sz="20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filename</a:t>
            </a:r>
            <a:r>
              <a:rPr lang="en" sz="2000" b="0" i="0" noProof="1">
                <a:solidFill>
                  <a:srgbClr val="A67F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2000" b="0" i="0" noProof="1">
                <a:solidFill>
                  <a:srgbClr val="66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'example.log'</a:t>
            </a:r>
            <a:r>
              <a:rPr lang="en" sz="20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" sz="20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level</a:t>
            </a:r>
            <a:r>
              <a:rPr lang="en" sz="2000" b="0" i="0" noProof="1">
                <a:solidFill>
                  <a:srgbClr val="A67F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20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logging</a:t>
            </a:r>
            <a:r>
              <a:rPr lang="en" sz="20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" sz="20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DEBUG</a:t>
            </a:r>
            <a:r>
              <a:rPr lang="en" sz="20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" sz="2000" noProof="1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ru-RU" sz="2000" noProof="1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0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logging</a:t>
            </a:r>
            <a:r>
              <a:rPr lang="en" sz="20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" sz="20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debug</a:t>
            </a:r>
            <a:r>
              <a:rPr lang="en" sz="20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sz="2000" b="0" i="0" noProof="1">
                <a:solidFill>
                  <a:srgbClr val="66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"Let's see if it works"</a:t>
            </a:r>
            <a:r>
              <a:rPr lang="en" sz="20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" sz="2000" noProof="1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0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logging</a:t>
            </a:r>
            <a:r>
              <a:rPr lang="en" sz="20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" sz="20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info</a:t>
            </a:r>
            <a:r>
              <a:rPr lang="en" sz="20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sz="2000" b="0" i="0" noProof="1">
                <a:solidFill>
                  <a:srgbClr val="66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'For your information'</a:t>
            </a:r>
            <a:r>
              <a:rPr lang="en" sz="20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" sz="2000" noProof="1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0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logging</a:t>
            </a:r>
            <a:r>
              <a:rPr lang="en" sz="20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" sz="20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warning</a:t>
            </a:r>
            <a:r>
              <a:rPr lang="en" sz="20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sz="2000" b="0" i="0" noProof="1">
                <a:solidFill>
                  <a:srgbClr val="66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'I warn you!'</a:t>
            </a:r>
            <a:r>
              <a:rPr lang="en" sz="20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" sz="2000" noProof="1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0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logging</a:t>
            </a:r>
            <a:r>
              <a:rPr lang="en" sz="20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" sz="20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error</a:t>
            </a:r>
            <a:r>
              <a:rPr lang="en" sz="20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sz="2000" b="0" i="0" noProof="1">
                <a:solidFill>
                  <a:srgbClr val="66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'Something bad happened pls help!'</a:t>
            </a:r>
            <a:r>
              <a:rPr lang="en" sz="20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" sz="20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ru-RU" sz="2000" dirty="0"/>
              <a:t>Имя файла задано в параметре </a:t>
            </a:r>
            <a:r>
              <a:rPr lang="en" sz="2000" dirty="0">
                <a:latin typeface="Consolas" panose="020B0609020204030204" pitchFamily="49" charset="0"/>
                <a:cs typeface="Consolas" panose="020B0609020204030204" pitchFamily="49" charset="0"/>
              </a:rPr>
              <a:t>filename</a:t>
            </a:r>
            <a:r>
              <a:rPr lang="en" sz="2000" dirty="0"/>
              <a:t>, </a:t>
            </a:r>
            <a:r>
              <a:rPr lang="ru-RU" sz="2000" dirty="0"/>
              <a:t>а параметр </a:t>
            </a:r>
            <a:r>
              <a:rPr lang="en" sz="2000" dirty="0">
                <a:latin typeface="Consolas" panose="020B0609020204030204" pitchFamily="49" charset="0"/>
                <a:cs typeface="Consolas" panose="020B0609020204030204" pitchFamily="49" charset="0"/>
              </a:rPr>
              <a:t>level</a:t>
            </a:r>
            <a:r>
              <a:rPr lang="en" sz="2000" dirty="0"/>
              <a:t> </a:t>
            </a:r>
            <a:r>
              <a:rPr lang="ru-RU" sz="2000" dirty="0"/>
              <a:t>переопределяет уровень логирования по умолчанию. Так как установлен уровень </a:t>
            </a:r>
            <a:r>
              <a:rPr lang="en" sz="2000" dirty="0"/>
              <a:t>DEBUG, </a:t>
            </a:r>
            <a:r>
              <a:rPr lang="ru-RU" sz="2000" dirty="0"/>
              <a:t>самый низкий, то все сообщения будут выведены в файл.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en-US" sz="2000" noProof="1">
                <a:latin typeface="Consolas" panose="020B0609020204030204" pitchFamily="49" charset="0"/>
                <a:cs typeface="Consolas" panose="020B0609020204030204" pitchFamily="49" charset="0"/>
              </a:rPr>
              <a:t>basicConfig()</a:t>
            </a:r>
            <a:r>
              <a:rPr lang="en" sz="2000" dirty="0"/>
              <a:t> </a:t>
            </a:r>
            <a:r>
              <a:rPr lang="ru-RU" sz="2000" dirty="0"/>
              <a:t>срабатывает только один раз за время выполнения программы, последующие вызовы ни к чему не приведут. Кроме того, функции логирования </a:t>
            </a:r>
            <a:r>
              <a:rPr lang="en" sz="2000" dirty="0">
                <a:latin typeface="Consolas" panose="020B0609020204030204" pitchFamily="49" charset="0"/>
                <a:cs typeface="Consolas" panose="020B0609020204030204" pitchFamily="49" charset="0"/>
              </a:rPr>
              <a:t>debug()</a:t>
            </a:r>
            <a:r>
              <a:rPr lang="en" sz="2000" dirty="0"/>
              <a:t>, </a:t>
            </a:r>
            <a:r>
              <a:rPr lang="en" sz="2000" dirty="0">
                <a:latin typeface="Consolas" panose="020B0609020204030204" pitchFamily="49" charset="0"/>
                <a:cs typeface="Consolas" panose="020B0609020204030204" pitchFamily="49" charset="0"/>
              </a:rPr>
              <a:t>info()</a:t>
            </a:r>
            <a:r>
              <a:rPr lang="en" sz="2000" dirty="0"/>
              <a:t> </a:t>
            </a:r>
            <a:r>
              <a:rPr lang="ru-RU" sz="2000" dirty="0"/>
              <a:t>и пр. автоматически вызывают внутри себя 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basicConfig()</a:t>
            </a:r>
            <a:r>
              <a:rPr lang="en" sz="2000" dirty="0"/>
              <a:t> </a:t>
            </a:r>
            <a:r>
              <a:rPr lang="ru-RU" sz="2000" dirty="0"/>
              <a:t>с параметрами по умолчанию. Поэтому, если вы хотите вызвать её вручную, сделать это нужно до вызова любой из функций логирования.</a:t>
            </a:r>
          </a:p>
        </p:txBody>
      </p:sp>
    </p:spTree>
    <p:extLst>
      <p:ext uri="{BB962C8B-B14F-4D97-AF65-F5344CB8AC3E}">
        <p14:creationId xmlns:p14="http://schemas.microsoft.com/office/powerpoint/2010/main" val="15482628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762C40-E00D-F950-6B6C-97A61E6FD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942"/>
            <a:ext cx="10515600" cy="842352"/>
          </a:xfrm>
        </p:spPr>
        <p:txBody>
          <a:bodyPr>
            <a:normAutofit/>
          </a:bodyPr>
          <a:lstStyle/>
          <a:p>
            <a:r>
              <a:rPr lang="ru-RU" dirty="0"/>
              <a:t>Структура библиотеки </a:t>
            </a:r>
            <a:r>
              <a:rPr lang="en" dirty="0"/>
              <a:t>logging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1F054CA-3677-77FC-5ADC-F749156677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6295"/>
            <a:ext cx="8955795" cy="5611960"/>
          </a:xfrm>
        </p:spPr>
        <p:txBody>
          <a:bodyPr>
            <a:normAutofit fontScale="70000" lnSpcReduction="20000"/>
          </a:bodyPr>
          <a:lstStyle/>
          <a:p>
            <a:pPr marL="0" indent="0" algn="l">
              <a:lnSpc>
                <a:spcPct val="120000"/>
              </a:lnSpc>
              <a:buNone/>
            </a:pPr>
            <a:r>
              <a:rPr lang="ru-RU" dirty="0"/>
              <a:t>Базовых функций логирования может быть достаточно для простых приложений. Но для более сложных случаев и глубокого конфигурирования нужно понимать устройство библиотеки.</a:t>
            </a:r>
          </a:p>
          <a:p>
            <a:pPr marL="0" indent="0" algn="l">
              <a:lnSpc>
                <a:spcPct val="120000"/>
              </a:lnSpc>
              <a:buNone/>
            </a:pPr>
            <a:r>
              <a:rPr lang="ru-RU" dirty="0"/>
              <a:t>Библиотека </a:t>
            </a:r>
            <a:r>
              <a:rPr lang="en" dirty="0"/>
              <a:t>logging — </a:t>
            </a:r>
            <a:r>
              <a:rPr lang="ru-RU" dirty="0"/>
              <a:t>модульная и состоит из нескольких категорий компонентов:</a:t>
            </a:r>
          </a:p>
          <a:p>
            <a:pPr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ru-RU" b="1" dirty="0"/>
              <a:t>логгеры</a:t>
            </a:r>
            <a:r>
              <a:rPr lang="ru-RU" dirty="0"/>
              <a:t> (</a:t>
            </a:r>
            <a:r>
              <a:rPr lang="en" b="1" dirty="0"/>
              <a:t>loggers</a:t>
            </a:r>
            <a:r>
              <a:rPr lang="en" dirty="0"/>
              <a:t>) — </a:t>
            </a:r>
            <a:r>
              <a:rPr lang="ru-RU" dirty="0"/>
              <a:t>предоставляют интерфейс, который код приложения и использует для логирования;</a:t>
            </a:r>
          </a:p>
          <a:p>
            <a:pPr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ru-RU" b="1" dirty="0"/>
              <a:t>обработчики</a:t>
            </a:r>
            <a:r>
              <a:rPr lang="ru-RU" dirty="0"/>
              <a:t> (</a:t>
            </a:r>
            <a:r>
              <a:rPr lang="en" b="1" dirty="0"/>
              <a:t>handlers</a:t>
            </a:r>
            <a:r>
              <a:rPr lang="en" dirty="0"/>
              <a:t>) — </a:t>
            </a:r>
            <a:r>
              <a:rPr lang="ru-RU" dirty="0"/>
              <a:t>отвечают за запись/вывод сообщения;</a:t>
            </a:r>
          </a:p>
          <a:p>
            <a:pPr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ru-RU" b="1" dirty="0"/>
              <a:t>фильтры</a:t>
            </a:r>
            <a:r>
              <a:rPr lang="ru-RU" dirty="0"/>
              <a:t> (</a:t>
            </a:r>
            <a:r>
              <a:rPr lang="en" b="1" dirty="0"/>
              <a:t>filters</a:t>
            </a:r>
            <a:r>
              <a:rPr lang="en" dirty="0"/>
              <a:t>) — </a:t>
            </a:r>
            <a:r>
              <a:rPr lang="ru-RU" dirty="0"/>
              <a:t>позволяют более тонко управлять тем, какие логируемые сообщения будут выведены;</a:t>
            </a:r>
          </a:p>
          <a:p>
            <a:pPr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ru-RU" b="1" dirty="0"/>
              <a:t>форматтеры</a:t>
            </a:r>
            <a:r>
              <a:rPr lang="ru-RU" dirty="0"/>
              <a:t> (</a:t>
            </a:r>
            <a:r>
              <a:rPr lang="en" b="1" dirty="0"/>
              <a:t>formatters</a:t>
            </a:r>
            <a:r>
              <a:rPr lang="en" dirty="0"/>
              <a:t>) — </a:t>
            </a:r>
            <a:r>
              <a:rPr lang="ru-RU" dirty="0"/>
              <a:t>определяют окончательный вид логируемого сообщения.</a:t>
            </a:r>
          </a:p>
          <a:p>
            <a:pPr marL="0" indent="0" algn="l">
              <a:lnSpc>
                <a:spcPct val="120000"/>
              </a:lnSpc>
              <a:buNone/>
            </a:pPr>
            <a:r>
              <a:rPr lang="ru-RU" dirty="0"/>
              <a:t>Каждое логируемое сообщение представляет собой экземпляр класса </a:t>
            </a:r>
            <a:r>
              <a:rPr lang="en" dirty="0"/>
              <a:t>LogRecord, </a:t>
            </a:r>
            <a:r>
              <a:rPr lang="ru-RU" dirty="0"/>
              <a:t>который передаётся между этими компонентами в соответствии с заданной конфигурацией.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ADE0D9C-E5E2-9925-ED83-6BC8E214B4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70" t="2583" r="12376" b="8702"/>
          <a:stretch/>
        </p:blipFill>
        <p:spPr>
          <a:xfrm>
            <a:off x="9705861" y="549716"/>
            <a:ext cx="2486140" cy="3620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919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A0537EAF-3339-932C-B1A9-C1EC75D86A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6584" y="0"/>
            <a:ext cx="9239583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EE1BB2-5B28-3192-D5F6-E729A6652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305" y="530380"/>
            <a:ext cx="2622014" cy="1353505"/>
          </a:xfrm>
        </p:spPr>
        <p:txBody>
          <a:bodyPr>
            <a:normAutofit/>
          </a:bodyPr>
          <a:lstStyle/>
          <a:p>
            <a:r>
              <a:rPr lang="en" dirty="0"/>
              <a:t>Logging Flow</a:t>
            </a:r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4D0E964-44DA-E9F9-EB5D-6E1FE67A763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970" t="2583" r="12376" b="8702"/>
          <a:stretch/>
        </p:blipFill>
        <p:spPr>
          <a:xfrm>
            <a:off x="9386371" y="3729789"/>
            <a:ext cx="2148289" cy="3128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6407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FDBE05C5-EEAB-2D14-E605-CF5828DF651E}"/>
              </a:ext>
            </a:extLst>
          </p:cNvPr>
          <p:cNvSpPr/>
          <p:nvPr/>
        </p:nvSpPr>
        <p:spPr>
          <a:xfrm>
            <a:off x="710092" y="5365335"/>
            <a:ext cx="11055922" cy="122103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DC3AEFB7-5714-ECF9-EFB6-E690EC11855C}"/>
              </a:ext>
            </a:extLst>
          </p:cNvPr>
          <p:cNvSpPr/>
          <p:nvPr/>
        </p:nvSpPr>
        <p:spPr>
          <a:xfrm>
            <a:off x="710093" y="3204195"/>
            <a:ext cx="10332720" cy="115848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C0D0CE08-1E5D-BBAD-BD87-E78E0B6108F8}"/>
              </a:ext>
            </a:extLst>
          </p:cNvPr>
          <p:cNvSpPr/>
          <p:nvPr/>
        </p:nvSpPr>
        <p:spPr>
          <a:xfrm>
            <a:off x="711931" y="1454346"/>
            <a:ext cx="10332720" cy="12998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79FA0C-FB12-EB1F-FEB4-C3E1B0F5A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962" y="199871"/>
            <a:ext cx="10515600" cy="703513"/>
          </a:xfrm>
        </p:spPr>
        <p:txBody>
          <a:bodyPr>
            <a:normAutofit/>
          </a:bodyPr>
          <a:lstStyle/>
          <a:p>
            <a:r>
              <a:rPr lang="ru-RU" dirty="0"/>
              <a:t>Форматирование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0893320-F6FB-A722-7A1E-4B5127BB96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4979" y="980502"/>
            <a:ext cx="11181202" cy="5607585"/>
          </a:xfrm>
        </p:spPr>
        <p:txBody>
          <a:bodyPr lIns="90000">
            <a:noAutofit/>
          </a:bodyPr>
          <a:lstStyle/>
          <a:p>
            <a:pPr marL="0" indent="0" algn="l">
              <a:lnSpc>
                <a:spcPct val="100000"/>
              </a:lnSpc>
              <a:buNone/>
            </a:pPr>
            <a:r>
              <a:rPr lang="ru-RU" sz="2000" dirty="0"/>
              <a:t>Используя форматирование, можно интерполировать в сообщение значение переменной: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en" sz="1900" b="0" i="0" noProof="1">
                <a:solidFill>
                  <a:srgbClr val="0077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en" sz="19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logging</a:t>
            </a:r>
            <a:br>
              <a:rPr lang="ru-RU" sz="19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9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counter </a:t>
            </a:r>
            <a:r>
              <a:rPr lang="en" sz="1900" b="0" i="0" noProof="1">
                <a:solidFill>
                  <a:srgbClr val="A67F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19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900" b="0" i="0" noProof="1">
                <a:solidFill>
                  <a:srgbClr val="66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'3rd'</a:t>
            </a:r>
            <a:br>
              <a:rPr lang="ru-RU" sz="1900" noProof="1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9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logging</a:t>
            </a:r>
            <a:r>
              <a:rPr lang="en" sz="19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" sz="19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warning</a:t>
            </a:r>
            <a:r>
              <a:rPr lang="en" sz="19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sz="1900" b="0" i="0" noProof="1">
                <a:solidFill>
                  <a:srgbClr val="66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'I am warning you for the %s time!'</a:t>
            </a:r>
            <a:r>
              <a:rPr lang="en" sz="19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" sz="19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counter</a:t>
            </a:r>
            <a:r>
              <a:rPr lang="en" sz="19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" sz="1900" b="0" i="0" noProof="1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l">
              <a:lnSpc>
                <a:spcPct val="100000"/>
              </a:lnSpc>
              <a:buNone/>
            </a:pPr>
            <a:r>
              <a:rPr lang="en" sz="1900" noProof="1"/>
              <a:t>→ </a:t>
            </a:r>
            <a:r>
              <a:rPr lang="en" sz="1900" b="0" i="0" noProof="1">
                <a:solidFill>
                  <a:schemeClr val="accent6">
                    <a:lumMod val="50000"/>
                  </a:schemeClr>
                </a:solidFill>
                <a:effectLst/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WARNING:root:I am warning you for the 3rd time!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ru-RU" sz="2000" dirty="0"/>
              <a:t>Можно задать формат не только сообщения, но и всей логируемой записи: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en" sz="19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logging</a:t>
            </a:r>
            <a:r>
              <a:rPr lang="en" sz="19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" sz="19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basicConfig</a:t>
            </a:r>
            <a:r>
              <a:rPr lang="en" sz="19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sz="19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format</a:t>
            </a:r>
            <a:r>
              <a:rPr lang="en" sz="1900" b="0" i="0" noProof="1">
                <a:solidFill>
                  <a:srgbClr val="A67F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1900" b="0" i="0" noProof="1">
                <a:solidFill>
                  <a:srgbClr val="66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'%(asctime)s %(levelname)s %(message)s'</a:t>
            </a:r>
            <a:r>
              <a:rPr lang="en" sz="19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" sz="1900" noProof="1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9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logging</a:t>
            </a:r>
            <a:r>
              <a:rPr lang="en" sz="19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" sz="19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warning</a:t>
            </a:r>
            <a:r>
              <a:rPr lang="en" sz="19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sz="1900" b="0" i="0" noProof="1">
                <a:solidFill>
                  <a:srgbClr val="66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'Right about time!'</a:t>
            </a:r>
            <a:r>
              <a:rPr lang="en" sz="19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" sz="19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en" sz="1900" noProof="1"/>
              <a:t>→ </a:t>
            </a:r>
            <a:r>
              <a:rPr lang="en" sz="1900" b="0" i="0" dirty="0">
                <a:solidFill>
                  <a:schemeClr val="accent6">
                    <a:lumMod val="50000"/>
                  </a:schemeClr>
                </a:solidFill>
                <a:effectLst/>
                <a:latin typeface="Andale Mono" panose="020B0509000000000004" pitchFamily="49" charset="0"/>
                <a:cs typeface="Courier New" panose="02070309020205020404" pitchFamily="49" charset="0"/>
              </a:rPr>
              <a:t>2023-08-21 13:44:38,417 WARNING Right about time!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ru-RU" sz="2000" dirty="0"/>
              <a:t>Здесь выводится не только уровень логирования </a:t>
            </a:r>
            <a:r>
              <a:rPr lang="en" sz="2000" dirty="0">
                <a:latin typeface="Consolas" panose="020B0609020204030204" pitchFamily="49" charset="0"/>
                <a:cs typeface="Consolas" panose="020B0609020204030204" pitchFamily="49" charset="0"/>
              </a:rPr>
              <a:t>levelname</a:t>
            </a:r>
            <a:r>
              <a:rPr lang="en" sz="2000" dirty="0"/>
              <a:t> </a:t>
            </a:r>
            <a:r>
              <a:rPr lang="ru-RU" sz="2000" dirty="0"/>
              <a:t>и текст сообщения </a:t>
            </a:r>
            <a:r>
              <a:rPr lang="en" sz="2000" dirty="0">
                <a:latin typeface="Consolas" panose="020B0609020204030204" pitchFamily="49" charset="0"/>
                <a:cs typeface="Consolas" panose="020B0609020204030204" pitchFamily="49" charset="0"/>
              </a:rPr>
              <a:t>message</a:t>
            </a:r>
            <a:r>
              <a:rPr lang="en" sz="2000" dirty="0"/>
              <a:t>, </a:t>
            </a:r>
            <a:r>
              <a:rPr lang="ru-RU" sz="2000" dirty="0"/>
              <a:t>но и дата и время логирования </a:t>
            </a:r>
            <a:r>
              <a:rPr lang="en" sz="2000" dirty="0">
                <a:latin typeface="Consolas" panose="020B0609020204030204" pitchFamily="49" charset="0"/>
                <a:cs typeface="Consolas" panose="020B0609020204030204" pitchFamily="49" charset="0"/>
              </a:rPr>
              <a:t>asctime</a:t>
            </a:r>
            <a:r>
              <a:rPr lang="en" sz="2000" dirty="0"/>
              <a:t>.</a:t>
            </a:r>
            <a:br>
              <a:rPr lang="en" sz="2000" dirty="0"/>
            </a:br>
            <a:r>
              <a:rPr lang="ru-RU" sz="2000" dirty="0"/>
              <a:t>Формат даты-времени можно изменить в </a:t>
            </a:r>
            <a:r>
              <a:rPr lang="en" sz="2000" dirty="0">
                <a:latin typeface="Consolas" panose="020B0609020204030204" pitchFamily="49" charset="0"/>
                <a:cs typeface="Consolas" panose="020B0609020204030204" pitchFamily="49" charset="0"/>
              </a:rPr>
              <a:t>basicConfig()</a:t>
            </a:r>
            <a:r>
              <a:rPr lang="en" sz="2000" dirty="0"/>
              <a:t> (</a:t>
            </a:r>
            <a:r>
              <a:rPr lang="ru-RU" sz="2000" dirty="0"/>
              <a:t>но как правило не стоит).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en" sz="19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logging</a:t>
            </a:r>
            <a:r>
              <a:rPr lang="en" sz="19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" sz="19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basicConfig</a:t>
            </a:r>
            <a:r>
              <a:rPr lang="en" sz="19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sz="19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format</a:t>
            </a:r>
            <a:r>
              <a:rPr lang="en" sz="1900" b="0" i="0" noProof="1">
                <a:solidFill>
                  <a:srgbClr val="A67F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1900" b="0" i="0" noProof="1">
                <a:solidFill>
                  <a:srgbClr val="66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'%(asctime)s %(message)s'</a:t>
            </a:r>
            <a:r>
              <a:rPr lang="en" sz="19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" sz="19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datefmt</a:t>
            </a:r>
            <a:r>
              <a:rPr lang="en" sz="1900" b="0" i="0" noProof="1">
                <a:solidFill>
                  <a:srgbClr val="A67F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1900" b="0" i="0" noProof="1">
                <a:solidFill>
                  <a:srgbClr val="66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'%d.%m.%Y %H:%M:%S'</a:t>
            </a:r>
            <a:r>
              <a:rPr lang="en" sz="19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" sz="1900" noProof="1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9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logging</a:t>
            </a:r>
            <a:r>
              <a:rPr lang="en" sz="19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" sz="19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warning</a:t>
            </a:r>
            <a:r>
              <a:rPr lang="en" sz="19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sz="1900" b="0" i="0" noProof="1">
                <a:solidFill>
                  <a:srgbClr val="66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'is when this event was logged.'</a:t>
            </a:r>
            <a:r>
              <a:rPr lang="en" sz="19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" sz="19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en" sz="1900" noProof="1"/>
              <a:t>→ </a:t>
            </a:r>
            <a:r>
              <a:rPr lang="en" sz="1900" b="0" i="0" noProof="1">
                <a:solidFill>
                  <a:schemeClr val="accent6">
                    <a:lumMod val="50000"/>
                  </a:schemeClr>
                </a:solidFill>
                <a:effectLst/>
                <a:latin typeface="Andale Mono" panose="020B0509000000000004" pitchFamily="49" charset="0"/>
              </a:rPr>
              <a:t>21.08.2023 13:54:51 is when this event was logged.</a:t>
            </a:r>
          </a:p>
        </p:txBody>
      </p:sp>
    </p:spTree>
    <p:extLst>
      <p:ext uri="{BB962C8B-B14F-4D97-AF65-F5344CB8AC3E}">
        <p14:creationId xmlns:p14="http://schemas.microsoft.com/office/powerpoint/2010/main" val="21560473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A65FAE-B2E6-71F7-E620-DD320A89A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045" y="279866"/>
            <a:ext cx="6455885" cy="716444"/>
          </a:xfrm>
        </p:spPr>
        <p:txBody>
          <a:bodyPr>
            <a:normAutofit fontScale="90000"/>
          </a:bodyPr>
          <a:lstStyle/>
          <a:p>
            <a:pPr algn="l"/>
            <a:r>
              <a:rPr lang="ru-RU" sz="4000" dirty="0"/>
              <a:t>Форматирование записей в логе</a:t>
            </a:r>
            <a:r>
              <a:rPr lang="ru-RU" dirty="0"/>
              <a:t> </a:t>
            </a:r>
            <a:endParaRPr lang="en" noProof="1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1197348-BCEA-3919-79F9-0434D0F3EF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045" y="1149849"/>
            <a:ext cx="6588087" cy="3389099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ru-RU" sz="2000" dirty="0"/>
              <a:t>Функция </a:t>
            </a:r>
            <a:r>
              <a:rPr lang="en" sz="2000" dirty="0"/>
              <a:t>logging.basicConfig() </a:t>
            </a:r>
            <a:r>
              <a:rPr lang="ru-RU" sz="2000" dirty="0"/>
              <a:t>в модуле </a:t>
            </a:r>
            <a:r>
              <a:rPr lang="en" sz="2000" dirty="0"/>
              <a:t>logging </a:t>
            </a:r>
            <a:r>
              <a:rPr lang="ru-RU" sz="2000" dirty="0"/>
              <a:t>в </a:t>
            </a:r>
            <a:r>
              <a:rPr lang="en" sz="2000" dirty="0"/>
              <a:t>Python </a:t>
            </a:r>
            <a:r>
              <a:rPr lang="ru-RU" sz="2000" dirty="0"/>
              <a:t>поддерживает различные коды форматирования, которые можно использовать в аргументе </a:t>
            </a:r>
            <a:r>
              <a:rPr lang="en" sz="2000" dirty="0"/>
              <a:t>format </a:t>
            </a:r>
            <a:r>
              <a:rPr lang="ru-RU" sz="2000" dirty="0"/>
              <a:t>для определения формата вывода сообщений журнала. Ниже приведены некоторые распространенные коды форматирования.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ru-RU" sz="2000" dirty="0"/>
              <a:t>Подробности в документации в разделе </a:t>
            </a:r>
            <a:r>
              <a:rPr lang="en" sz="2000" dirty="0"/>
              <a:t>LogRecord attributes</a:t>
            </a:r>
            <a:r>
              <a:rPr lang="ru-RU" sz="2000" dirty="0"/>
              <a:t>.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ru-RU" sz="1800" b="0" i="0" dirty="0">
                <a:solidFill>
                  <a:schemeClr val="accent5">
                    <a:lumMod val="50000"/>
                  </a:schemeClr>
                </a:solidFill>
                <a:effectLst/>
                <a:latin typeface="-apple-system"/>
              </a:rPr>
              <a:t>Помимо использования кодов форматирования в функции </a:t>
            </a:r>
            <a:r>
              <a:rPr lang="en" sz="1800" dirty="0">
                <a:solidFill>
                  <a:schemeClr val="accent5">
                    <a:lumMod val="50000"/>
                  </a:schemeClr>
                </a:solidFill>
              </a:rPr>
              <a:t>logging.basicConfig()</a:t>
            </a:r>
            <a:r>
              <a:rPr lang="en" sz="1800" b="0" i="0" dirty="0">
                <a:solidFill>
                  <a:schemeClr val="accent5">
                    <a:lumMod val="50000"/>
                  </a:schemeClr>
                </a:solidFill>
                <a:effectLst/>
                <a:latin typeface="-apple-system"/>
              </a:rPr>
              <a:t>, </a:t>
            </a:r>
            <a:r>
              <a:rPr lang="ru-RU" sz="1800" b="0" i="0" dirty="0">
                <a:solidFill>
                  <a:schemeClr val="accent5">
                    <a:lumMod val="50000"/>
                  </a:schemeClr>
                </a:solidFill>
                <a:effectLst/>
                <a:latin typeface="-apple-system"/>
              </a:rPr>
              <a:t>модуль </a:t>
            </a:r>
            <a:r>
              <a:rPr lang="en" sz="1800" dirty="0">
                <a:solidFill>
                  <a:schemeClr val="accent5">
                    <a:lumMod val="50000"/>
                  </a:schemeClr>
                </a:solidFill>
              </a:rPr>
              <a:t>logging</a:t>
            </a:r>
            <a:r>
              <a:rPr lang="en" sz="1800" b="0" i="0" dirty="0">
                <a:solidFill>
                  <a:schemeClr val="accent5">
                    <a:lumMod val="50000"/>
                  </a:schemeClr>
                </a:solidFill>
                <a:effectLst/>
                <a:latin typeface="-apple-system"/>
              </a:rPr>
              <a:t> </a:t>
            </a:r>
            <a:r>
              <a:rPr lang="ru-RU" sz="1800" b="0" i="0" dirty="0">
                <a:solidFill>
                  <a:schemeClr val="accent5">
                    <a:lumMod val="50000"/>
                  </a:schemeClr>
                </a:solidFill>
                <a:effectLst/>
                <a:latin typeface="-apple-system"/>
              </a:rPr>
              <a:t>предоставляет и другие способы настройки форматирования логов:</a:t>
            </a:r>
            <a:endParaRPr lang="en" sz="1800" dirty="0">
              <a:solidFill>
                <a:schemeClr val="accent5">
                  <a:lumMod val="50000"/>
                </a:schemeClr>
              </a:solidFill>
            </a:endParaRP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74E94283-F3D8-6268-8A2E-3FCCF5BF81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9769466"/>
              </p:ext>
            </p:extLst>
          </p:nvPr>
        </p:nvGraphicFramePr>
        <p:xfrm>
          <a:off x="7370284" y="365126"/>
          <a:ext cx="4726236" cy="62604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9333">
                  <a:extLst>
                    <a:ext uri="{9D8B030D-6E8A-4147-A177-3AD203B41FA5}">
                      <a16:colId xmlns:a16="http://schemas.microsoft.com/office/drawing/2014/main" val="3746698310"/>
                    </a:ext>
                  </a:extLst>
                </a:gridCol>
                <a:gridCol w="2866903">
                  <a:extLst>
                    <a:ext uri="{9D8B030D-6E8A-4147-A177-3AD203B41FA5}">
                      <a16:colId xmlns:a16="http://schemas.microsoft.com/office/drawing/2014/main" val="178792592"/>
                    </a:ext>
                  </a:extLst>
                </a:gridCol>
              </a:tblGrid>
              <a:tr h="433437">
                <a:tc>
                  <a:txBody>
                    <a:bodyPr/>
                    <a:lstStyle/>
                    <a:p>
                      <a:r>
                        <a:rPr lang="ru-RU" dirty="0"/>
                        <a:t>Атрибут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Значение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6727933"/>
                  </a:ext>
                </a:extLst>
              </a:tr>
              <a:tr h="498986">
                <a:tc>
                  <a:txBody>
                    <a:bodyPr/>
                    <a:lstStyle/>
                    <a:p>
                      <a:r>
                        <a:rPr lang="en" noProof="1"/>
                        <a:t>%(asctime)s</a:t>
                      </a:r>
                      <a:endParaRPr lang="ru-RU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Время создания сообщения журнала</a:t>
                      </a:r>
                      <a:endParaRPr lang="ru-RU" dirty="0"/>
                    </a:p>
                  </a:txBody>
                  <a:tcPr marT="18000" marB="18000"/>
                </a:tc>
                <a:extLst>
                  <a:ext uri="{0D108BD9-81ED-4DB2-BD59-A6C34878D82A}">
                    <a16:rowId xmlns:a16="http://schemas.microsoft.com/office/drawing/2014/main" val="138393362"/>
                  </a:ext>
                </a:extLst>
              </a:tr>
              <a:tr h="433437">
                <a:tc>
                  <a:txBody>
                    <a:bodyPr/>
                    <a:lstStyle/>
                    <a:p>
                      <a:r>
                        <a:rPr lang="en" sz="1800" b="0" i="0" kern="1200" noProof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%(levelname)s</a:t>
                      </a:r>
                      <a:endParaRPr lang="ru-RU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Уровень сообщения журнала</a:t>
                      </a:r>
                      <a:endParaRPr lang="ru-RU" dirty="0"/>
                    </a:p>
                  </a:txBody>
                  <a:tcPr marT="18000" marB="18000"/>
                </a:tc>
                <a:extLst>
                  <a:ext uri="{0D108BD9-81ED-4DB2-BD59-A6C34878D82A}">
                    <a16:rowId xmlns:a16="http://schemas.microsoft.com/office/drawing/2014/main" val="2616218061"/>
                  </a:ext>
                </a:extLst>
              </a:tr>
              <a:tr h="433437">
                <a:tc>
                  <a:txBody>
                    <a:bodyPr/>
                    <a:lstStyle/>
                    <a:p>
                      <a:r>
                        <a:rPr lang="ru-RU" sz="1800" b="0" i="0" kern="1200" noProof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%(</a:t>
                      </a:r>
                      <a:r>
                        <a:rPr lang="en" sz="1800" b="0" i="0" kern="1200" noProof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levelno</a:t>
                      </a:r>
                      <a:r>
                        <a:rPr lang="ru-RU" sz="1800" b="0" i="0" kern="1200" noProof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en-US" sz="1800" b="0" i="0" kern="1200" noProof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endParaRPr lang="ru-RU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Число с </a:t>
                      </a:r>
                      <a:r>
                        <a:rPr lang="ru-RU" sz="1800" b="0" i="0" kern="120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уровнем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логирования</a:t>
                      </a:r>
                      <a:endParaRPr lang="ru-RU" dirty="0"/>
                    </a:p>
                  </a:txBody>
                  <a:tcPr marT="18000" marB="18000"/>
                </a:tc>
                <a:extLst>
                  <a:ext uri="{0D108BD9-81ED-4DB2-BD59-A6C34878D82A}">
                    <a16:rowId xmlns:a16="http://schemas.microsoft.com/office/drawing/2014/main" val="2600069464"/>
                  </a:ext>
                </a:extLst>
              </a:tr>
              <a:tr h="433437">
                <a:tc>
                  <a:txBody>
                    <a:bodyPr/>
                    <a:lstStyle/>
                    <a:p>
                      <a:r>
                        <a:rPr lang="en" sz="1800" b="0" i="0" kern="1200" noProof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%(message)s</a:t>
                      </a:r>
                      <a:endParaRPr lang="ru-RU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Текст сообщения журнала</a:t>
                      </a:r>
                      <a:endParaRPr lang="ru-RU" dirty="0"/>
                    </a:p>
                  </a:txBody>
                  <a:tcPr marT="18000" marB="18000"/>
                </a:tc>
                <a:extLst>
                  <a:ext uri="{0D108BD9-81ED-4DB2-BD59-A6C34878D82A}">
                    <a16:rowId xmlns:a16="http://schemas.microsoft.com/office/drawing/2014/main" val="1607714384"/>
                  </a:ext>
                </a:extLst>
              </a:tr>
              <a:tr h="498986">
                <a:tc>
                  <a:txBody>
                    <a:bodyPr/>
                    <a:lstStyle/>
                    <a:p>
                      <a:r>
                        <a:rPr lang="en" sz="1800" b="0" i="0" kern="1200" noProof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%(name)s</a:t>
                      </a:r>
                      <a:endParaRPr lang="ru-RU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Имя логгера (который создал запись)</a:t>
                      </a:r>
                      <a:endParaRPr lang="ru-RU" dirty="0"/>
                    </a:p>
                  </a:txBody>
                  <a:tcPr marT="18000" marB="18000"/>
                </a:tc>
                <a:extLst>
                  <a:ext uri="{0D108BD9-81ED-4DB2-BD59-A6C34878D82A}">
                    <a16:rowId xmlns:a16="http://schemas.microsoft.com/office/drawing/2014/main" val="2190452920"/>
                  </a:ext>
                </a:extLst>
              </a:tr>
              <a:tr h="547030">
                <a:tc>
                  <a:txBody>
                    <a:bodyPr/>
                    <a:lstStyle/>
                    <a:p>
                      <a:r>
                        <a:rPr lang="en" sz="1800" b="0" i="0" kern="1200" noProof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%(filename)s</a:t>
                      </a:r>
                      <a:endParaRPr lang="ru-RU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Имя файла</a:t>
                      </a:r>
                      <a:endParaRPr lang="ru-RU" dirty="0"/>
                    </a:p>
                  </a:txBody>
                  <a:tcPr marT="18000" marB="18000"/>
                </a:tc>
                <a:extLst>
                  <a:ext uri="{0D108BD9-81ED-4DB2-BD59-A6C34878D82A}">
                    <a16:rowId xmlns:a16="http://schemas.microsoft.com/office/drawing/2014/main" val="2354753722"/>
                  </a:ext>
                </a:extLst>
              </a:tr>
              <a:tr h="547030">
                <a:tc>
                  <a:txBody>
                    <a:bodyPr/>
                    <a:lstStyle/>
                    <a:p>
                      <a:r>
                        <a:rPr lang="en" sz="1800" b="0" i="0" kern="1200" noProof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%(module)s</a:t>
                      </a:r>
                      <a:endParaRPr lang="ru-RU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Имя модуля</a:t>
                      </a:r>
                      <a:endParaRPr lang="ru-RU" dirty="0"/>
                    </a:p>
                  </a:txBody>
                  <a:tcPr marT="18000" marB="18000"/>
                </a:tc>
                <a:extLst>
                  <a:ext uri="{0D108BD9-81ED-4DB2-BD59-A6C34878D82A}">
                    <a16:rowId xmlns:a16="http://schemas.microsoft.com/office/drawing/2014/main" val="3269757544"/>
                  </a:ext>
                </a:extLst>
              </a:tr>
              <a:tr h="547030">
                <a:tc>
                  <a:txBody>
                    <a:bodyPr/>
                    <a:lstStyle/>
                    <a:p>
                      <a:r>
                        <a:rPr lang="en" sz="1800" b="0" i="0" kern="1200" noProof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%(lineno)d</a:t>
                      </a:r>
                      <a:endParaRPr lang="ru-RU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Номер строки</a:t>
                      </a:r>
                      <a:endParaRPr lang="ru-RU" dirty="0"/>
                    </a:p>
                  </a:txBody>
                  <a:tcPr marT="18000" marB="18000"/>
                </a:tc>
                <a:extLst>
                  <a:ext uri="{0D108BD9-81ED-4DB2-BD59-A6C34878D82A}">
                    <a16:rowId xmlns:a16="http://schemas.microsoft.com/office/drawing/2014/main" val="690931974"/>
                  </a:ext>
                </a:extLst>
              </a:tr>
              <a:tr h="547030">
                <a:tc>
                  <a:txBody>
                    <a:bodyPr/>
                    <a:lstStyle/>
                    <a:p>
                      <a:r>
                        <a:rPr lang="en" sz="1800" b="0" i="0" kern="1200" noProof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%(funcName)s</a:t>
                      </a:r>
                      <a:endParaRPr lang="ru-RU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Имя функции</a:t>
                      </a:r>
                      <a:endParaRPr lang="ru-RU" dirty="0"/>
                    </a:p>
                  </a:txBody>
                  <a:tcPr marT="18000" marB="18000"/>
                </a:tc>
                <a:extLst>
                  <a:ext uri="{0D108BD9-81ED-4DB2-BD59-A6C34878D82A}">
                    <a16:rowId xmlns:a16="http://schemas.microsoft.com/office/drawing/2014/main" val="499819354"/>
                  </a:ext>
                </a:extLst>
              </a:tr>
              <a:tr h="433437">
                <a:tc>
                  <a:txBody>
                    <a:bodyPr/>
                    <a:lstStyle/>
                    <a:p>
                      <a:r>
                        <a:rPr lang="en" sz="1800" b="0" i="0" kern="1200" noProof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%(process)d</a:t>
                      </a:r>
                      <a:endParaRPr lang="ru-RU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ID </a:t>
                      </a:r>
                      <a:r>
                        <a:rPr lang="ru-RU" dirty="0"/>
                        <a:t>процесса</a:t>
                      </a:r>
                    </a:p>
                  </a:txBody>
                  <a:tcPr marT="18000" marB="18000"/>
                </a:tc>
                <a:extLst>
                  <a:ext uri="{0D108BD9-81ED-4DB2-BD59-A6C34878D82A}">
                    <a16:rowId xmlns:a16="http://schemas.microsoft.com/office/drawing/2014/main" val="3603769763"/>
                  </a:ext>
                </a:extLst>
              </a:tr>
              <a:tr h="433437">
                <a:tc>
                  <a:txBody>
                    <a:bodyPr/>
                    <a:lstStyle/>
                    <a:p>
                      <a:r>
                        <a:rPr lang="en" sz="1800" b="0" i="0" kern="1200" noProof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%(processName)s</a:t>
                      </a:r>
                      <a:endParaRPr lang="ru-RU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Имя процесса</a:t>
                      </a:r>
                    </a:p>
                  </a:txBody>
                  <a:tcPr marT="18000" marB="18000"/>
                </a:tc>
                <a:extLst>
                  <a:ext uri="{0D108BD9-81ED-4DB2-BD59-A6C34878D82A}">
                    <a16:rowId xmlns:a16="http://schemas.microsoft.com/office/drawing/2014/main" val="284528767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19876B8-2D14-0D5E-802D-76B525FB3063}"/>
              </a:ext>
            </a:extLst>
          </p:cNvPr>
          <p:cNvSpPr txBox="1"/>
          <p:nvPr/>
        </p:nvSpPr>
        <p:spPr>
          <a:xfrm>
            <a:off x="683045" y="4692487"/>
            <a:ext cx="6588087" cy="203132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" sz="1800" noProof="1">
                <a:latin typeface="Consolas" panose="020B0609020204030204" pitchFamily="49" charset="0"/>
                <a:cs typeface="Consolas" panose="020B0609020204030204" pitchFamily="49" charset="0"/>
              </a:rPr>
              <a:t>formatter = logging.Formatter(</a:t>
            </a:r>
            <a:br>
              <a:rPr lang="ru-RU" sz="1800" noProof="1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1800" noProof="1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sz="1800" noProof="1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'%(asctime)s </a:t>
            </a:r>
            <a:r>
              <a:rPr lang="en-US" sz="1800" noProof="1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|</a:t>
            </a:r>
            <a:r>
              <a:rPr lang="en" sz="1800" noProof="1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%(levelname)s | %(message)s'</a:t>
            </a:r>
            <a:br>
              <a:rPr lang="ru-RU" sz="1800" noProof="1">
                <a:solidFill>
                  <a:srgbClr val="ABE33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800" noProof="1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ru-RU" sz="1800" noProof="1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800" noProof="1">
                <a:latin typeface="Consolas" panose="020B0609020204030204" pitchFamily="49" charset="0"/>
                <a:cs typeface="Consolas" panose="020B0609020204030204" pitchFamily="49" charset="0"/>
              </a:rPr>
              <a:t>logger = logging.getLogger(</a:t>
            </a:r>
            <a:r>
              <a:rPr lang="en" sz="1800" noProof="1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'my_logger'</a:t>
            </a:r>
            <a:r>
              <a:rPr lang="en" sz="1800" noProof="1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ru-RU" sz="1800" noProof="1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800" noProof="1">
                <a:latin typeface="Consolas" panose="020B0609020204030204" pitchFamily="49" charset="0"/>
                <a:cs typeface="Consolas" panose="020B0609020204030204" pitchFamily="49" charset="0"/>
              </a:rPr>
              <a:t>handler = logging.StreamHandler()</a:t>
            </a:r>
            <a:br>
              <a:rPr lang="ru-RU" sz="1800" noProof="1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800" noProof="1">
                <a:latin typeface="Consolas" panose="020B0609020204030204" pitchFamily="49" charset="0"/>
                <a:cs typeface="Consolas" panose="020B0609020204030204" pitchFamily="49" charset="0"/>
              </a:rPr>
              <a:t>handler.setFormatter(formatter)</a:t>
            </a:r>
            <a:br>
              <a:rPr lang="ru-RU" sz="1800" noProof="1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800" noProof="1">
                <a:latin typeface="Consolas" panose="020B0609020204030204" pitchFamily="49" charset="0"/>
                <a:cs typeface="Consolas" panose="020B0609020204030204" pitchFamily="49" charset="0"/>
              </a:rPr>
              <a:t>logger.addHandler(handler)</a:t>
            </a:r>
            <a:endParaRPr lang="en" sz="2800" noProof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76742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4BB9EC-1AE5-F855-01A7-CE07E15BE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7620"/>
            <a:ext cx="10515600" cy="863898"/>
          </a:xfrm>
        </p:spPr>
        <p:txBody>
          <a:bodyPr>
            <a:normAutofit/>
          </a:bodyPr>
          <a:lstStyle/>
          <a:p>
            <a:r>
              <a:rPr lang="ru-RU" dirty="0"/>
              <a:t>Логгеры (</a:t>
            </a:r>
            <a:r>
              <a:rPr lang="en" dirty="0"/>
              <a:t>loggers)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B5B0A84-B39A-5A03-B191-96F22D60FF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9653"/>
            <a:ext cx="7600720" cy="5650727"/>
          </a:xfrm>
        </p:spPr>
        <p:txBody>
          <a:bodyPr>
            <a:noAutofit/>
          </a:bodyPr>
          <a:lstStyle/>
          <a:p>
            <a:pPr marL="0" indent="0" algn="l">
              <a:lnSpc>
                <a:spcPct val="100000"/>
              </a:lnSpc>
              <a:buNone/>
            </a:pPr>
            <a:r>
              <a:rPr lang="ru-RU" sz="2000" dirty="0"/>
              <a:t>Класс </a:t>
            </a:r>
            <a:r>
              <a:rPr lang="en" sz="2000" dirty="0"/>
              <a:t>Logger </a:t>
            </a:r>
            <a:r>
              <a:rPr lang="ru-RU" sz="2000" dirty="0"/>
              <a:t>предоставляет приложению методы для </a:t>
            </a:r>
            <a:r>
              <a:rPr lang="ru-RU" sz="2000" b="1" dirty="0"/>
              <a:t>конфигурирования</a:t>
            </a:r>
            <a:r>
              <a:rPr lang="ru-RU" sz="2000" dirty="0"/>
              <a:t> и собственно </a:t>
            </a:r>
            <a:r>
              <a:rPr lang="ru-RU" sz="2000" b="1" dirty="0"/>
              <a:t>логирования</a:t>
            </a:r>
            <a:r>
              <a:rPr lang="ru-RU" sz="2000" dirty="0"/>
              <a:t> сообщения. Полученные сообщения он </a:t>
            </a:r>
            <a:r>
              <a:rPr lang="ru-RU" sz="2000" b="1" dirty="0"/>
              <a:t>фильтрует</a:t>
            </a:r>
            <a:r>
              <a:rPr lang="ru-RU" sz="2000" dirty="0"/>
              <a:t> в соответствии с </a:t>
            </a:r>
            <a:r>
              <a:rPr lang="ru-RU" sz="2000" b="1" dirty="0"/>
              <a:t>уровнем критичности</a:t>
            </a:r>
            <a:r>
              <a:rPr lang="ru-RU" sz="2000" dirty="0"/>
              <a:t> и заданными фильтрами. И отфильтрованные сообщения отправляет в соответствующие обработчики.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ru-RU" sz="2000" dirty="0"/>
              <a:t>Каждый </a:t>
            </a:r>
            <a:r>
              <a:rPr lang="ru-RU" sz="2000" b="1" dirty="0"/>
              <a:t>экземпляр</a:t>
            </a:r>
            <a:r>
              <a:rPr lang="ru-RU" sz="2000" dirty="0"/>
              <a:t> класса </a:t>
            </a:r>
            <a:r>
              <a:rPr lang="en" sz="2000" b="1" dirty="0"/>
              <a:t>Logger</a:t>
            </a:r>
            <a:r>
              <a:rPr lang="en" sz="2000" dirty="0"/>
              <a:t> </a:t>
            </a:r>
            <a:r>
              <a:rPr lang="ru-RU" sz="2000" b="1" dirty="0"/>
              <a:t>имеет имя</a:t>
            </a:r>
            <a:r>
              <a:rPr lang="ru-RU" sz="2000" dirty="0"/>
              <a:t>, эти имена организуются в </a:t>
            </a:r>
            <a:r>
              <a:rPr lang="ru-RU" sz="2000" b="1" dirty="0"/>
              <a:t>иерархию</a:t>
            </a:r>
            <a:r>
              <a:rPr lang="ru-RU" sz="2000" dirty="0"/>
              <a:t> используя </a:t>
            </a:r>
            <a:r>
              <a:rPr lang="en-US" sz="2000" dirty="0"/>
              <a:t>«</a:t>
            </a:r>
            <a:r>
              <a:rPr lang="ru-RU" sz="2000" b="1" dirty="0"/>
              <a:t>.</a:t>
            </a:r>
            <a:r>
              <a:rPr lang="en-US" sz="2000" dirty="0"/>
              <a:t>»</a:t>
            </a:r>
            <a:r>
              <a:rPr lang="ru-RU" sz="2000" dirty="0"/>
              <a:t> как разделитель. Например, </a:t>
            </a:r>
            <a:r>
              <a:rPr lang="en" sz="2000" dirty="0"/>
              <a:t>file </a:t>
            </a:r>
            <a:r>
              <a:rPr lang="ru-RU" sz="2000" dirty="0"/>
              <a:t>будет родителем для </a:t>
            </a:r>
            <a:r>
              <a:rPr lang="en" sz="2000" noProof="1"/>
              <a:t>file.error, file.access</a:t>
            </a:r>
            <a:r>
              <a:rPr lang="en" sz="2000" dirty="0"/>
              <a:t>. </a:t>
            </a:r>
            <a:r>
              <a:rPr lang="ru-RU" sz="2000" dirty="0"/>
              <a:t>В корне иерархии находится логгер с именем </a:t>
            </a:r>
            <a:r>
              <a:rPr lang="en" sz="2000" dirty="0"/>
              <a:t>root (</a:t>
            </a:r>
            <a:r>
              <a:rPr lang="ru-RU" sz="2000" dirty="0"/>
              <a:t>это тот самый </a:t>
            </a:r>
            <a:r>
              <a:rPr lang="en" sz="2000" dirty="0"/>
              <a:t>root, </a:t>
            </a:r>
            <a:r>
              <a:rPr lang="ru-RU" sz="2000" dirty="0"/>
              <a:t>который по умолчанию выводится в сообщениях).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ru-RU" sz="2000" dirty="0"/>
              <a:t>Один из принятых </a:t>
            </a:r>
            <a:r>
              <a:rPr lang="ru-RU" sz="2000" b="1" dirty="0"/>
              <a:t>вариантов</a:t>
            </a:r>
            <a:r>
              <a:rPr lang="ru-RU" sz="2000" dirty="0"/>
              <a:t> — создавать </a:t>
            </a:r>
            <a:r>
              <a:rPr lang="ru-RU" sz="2000" b="1" dirty="0"/>
              <a:t>логгеры на уровне модуля</a:t>
            </a:r>
            <a:r>
              <a:rPr lang="ru-RU" sz="2000" dirty="0"/>
              <a:t> и называть их соответствующим образом: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logger = logging.getLogger(__name__)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ru-RU" sz="2000" dirty="0"/>
              <a:t>В таком случае в сообщениях лога вместо </a:t>
            </a:r>
            <a:r>
              <a:rPr lang="en" sz="2000" dirty="0">
                <a:latin typeface="Consolas" panose="020B0609020204030204" pitchFamily="49" charset="0"/>
                <a:cs typeface="Consolas" panose="020B0609020204030204" pitchFamily="49" charset="0"/>
              </a:rPr>
              <a:t>root</a:t>
            </a:r>
            <a:r>
              <a:rPr lang="en" sz="2000" dirty="0"/>
              <a:t> </a:t>
            </a:r>
            <a:r>
              <a:rPr lang="ru-RU" sz="2000" dirty="0"/>
              <a:t>будет выводиться имя модуля, из которого сообщение записано.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5ED839A-6065-2060-C60B-2B6485CF67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8920" y="685520"/>
            <a:ext cx="3753080" cy="274348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25D91C7-731B-B256-F3D8-A152B2D04E7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970" t="2583" r="12376" b="8702"/>
          <a:stretch/>
        </p:blipFill>
        <p:spPr>
          <a:xfrm>
            <a:off x="9727895" y="4490453"/>
            <a:ext cx="1625906" cy="2367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2045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9D87E5-C0F8-4617-93F1-0FFE4E1A3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928" y="155806"/>
            <a:ext cx="10515600" cy="703510"/>
          </a:xfrm>
        </p:spPr>
        <p:txBody>
          <a:bodyPr/>
          <a:lstStyle/>
          <a:p>
            <a:r>
              <a:rPr lang="ru-RU" dirty="0"/>
              <a:t>Логгеры </a:t>
            </a:r>
            <a:r>
              <a:rPr lang="en-US" dirty="0"/>
              <a:t>/ Logger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62584CD-7A32-D19A-3ED0-7D8EF996D9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1928" y="859316"/>
            <a:ext cx="11026966" cy="5976650"/>
          </a:xfrm>
        </p:spPr>
        <p:txBody>
          <a:bodyPr>
            <a:noAutofit/>
          </a:bodyPr>
          <a:lstStyle/>
          <a:p>
            <a:pPr marL="0" indent="0" algn="l">
              <a:lnSpc>
                <a:spcPct val="100000"/>
              </a:lnSpc>
              <a:buNone/>
            </a:pPr>
            <a:r>
              <a:rPr lang="ru-RU" sz="1950" dirty="0"/>
              <a:t>Методы конфигурирования:</a:t>
            </a:r>
          </a:p>
          <a:p>
            <a:pPr>
              <a:lnSpc>
                <a:spcPct val="100000"/>
              </a:lnSpc>
              <a:spcBef>
                <a:spcPts val="500"/>
              </a:spcBef>
            </a:pPr>
            <a:r>
              <a:rPr lang="en" sz="1950" noProof="1">
                <a:latin typeface="Consolas" panose="020B0609020204030204" pitchFamily="49" charset="0"/>
                <a:cs typeface="Consolas" panose="020B0609020204030204" pitchFamily="49" charset="0"/>
              </a:rPr>
              <a:t>Logger.setLevel()</a:t>
            </a:r>
            <a:r>
              <a:rPr lang="en" sz="1950" dirty="0"/>
              <a:t> — </a:t>
            </a:r>
            <a:r>
              <a:rPr lang="ru-RU" sz="1950" dirty="0"/>
              <a:t>устанавливает самый низкий уровень критичности сообщений, которые логгер будет обрабатывать;</a:t>
            </a:r>
            <a:br>
              <a:rPr lang="en-US" sz="1950" dirty="0"/>
            </a:br>
            <a:r>
              <a:rPr lang="ru-RU" sz="1950" dirty="0"/>
              <a:t>Если для логгера не указан явно уровень логирования, он наследует его от своих родителей, вплоть до </a:t>
            </a:r>
            <a:r>
              <a:rPr lang="en" sz="1950" dirty="0"/>
              <a:t>root, </a:t>
            </a:r>
            <a:r>
              <a:rPr lang="ru-RU" sz="1950" dirty="0"/>
              <a:t>для которого уровень всегда задан (по умолчанию </a:t>
            </a:r>
            <a:r>
              <a:rPr lang="en" sz="1950" dirty="0"/>
              <a:t>WARNING).</a:t>
            </a:r>
            <a:endParaRPr lang="ru-RU" sz="1950" dirty="0"/>
          </a:p>
          <a:p>
            <a:pPr>
              <a:lnSpc>
                <a:spcPct val="100000"/>
              </a:lnSpc>
              <a:spcBef>
                <a:spcPts val="500"/>
              </a:spcBef>
            </a:pPr>
            <a:r>
              <a:rPr lang="en" sz="1950" noProof="1">
                <a:latin typeface="Consolas" panose="020B0609020204030204" pitchFamily="49" charset="0"/>
                <a:cs typeface="Consolas" panose="020B0609020204030204" pitchFamily="49" charset="0"/>
              </a:rPr>
              <a:t>Logger.addHandler(), Logger.removeHandler(), Logger.addFilter(),</a:t>
            </a:r>
            <a:br>
              <a:rPr lang="en" sz="1950" noProof="1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950" noProof="1">
                <a:latin typeface="Consolas" panose="020B0609020204030204" pitchFamily="49" charset="0"/>
                <a:cs typeface="Consolas" panose="020B0609020204030204" pitchFamily="49" charset="0"/>
              </a:rPr>
              <a:t>Logger.removeFilter()</a:t>
            </a:r>
            <a:r>
              <a:rPr lang="en" sz="1950" dirty="0"/>
              <a:t> — </a:t>
            </a:r>
            <a:r>
              <a:rPr lang="ru-RU" sz="1950" dirty="0"/>
              <a:t>добавляют и удаляют соответственно обработчики и фильтры.</a:t>
            </a:r>
            <a:br>
              <a:rPr lang="en-US" sz="1950" dirty="0"/>
            </a:br>
            <a:r>
              <a:rPr lang="ru-RU" sz="1950" dirty="0"/>
              <a:t>Связи с обработчиками / фильтрами тоже по умолчанию наследуются от родителей, поэтому нет необходимости переопределять их для каждого логгера, достаточно установить на верхнем уровне.</a:t>
            </a:r>
            <a:endParaRPr lang="en-US" sz="1950" dirty="0"/>
          </a:p>
          <a:p>
            <a:pPr marL="0" indent="0" algn="l">
              <a:lnSpc>
                <a:spcPct val="100000"/>
              </a:lnSpc>
              <a:buNone/>
            </a:pPr>
            <a:r>
              <a:rPr lang="ru-RU" sz="1950" dirty="0"/>
              <a:t>Функции логирования:</a:t>
            </a:r>
          </a:p>
          <a:p>
            <a:pPr algn="l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" sz="1950" noProof="1">
                <a:latin typeface="Consolas" panose="020B0609020204030204" pitchFamily="49" charset="0"/>
                <a:cs typeface="Consolas" panose="020B0609020204030204" pitchFamily="49" charset="0"/>
              </a:rPr>
              <a:t>Logger.debug()</a:t>
            </a:r>
            <a:r>
              <a:rPr lang="en" sz="1950" noProof="1"/>
              <a:t>, </a:t>
            </a:r>
            <a:r>
              <a:rPr lang="en" sz="1950" noProof="1">
                <a:latin typeface="Consolas" panose="020B0609020204030204" pitchFamily="49" charset="0"/>
                <a:cs typeface="Consolas" panose="020B0609020204030204" pitchFamily="49" charset="0"/>
              </a:rPr>
              <a:t>Logger.info()</a:t>
            </a:r>
            <a:r>
              <a:rPr lang="en" sz="1950" noProof="1"/>
              <a:t>, </a:t>
            </a:r>
            <a:r>
              <a:rPr lang="en" sz="1950" noProof="1">
                <a:latin typeface="Consolas" panose="020B0609020204030204" pitchFamily="49" charset="0"/>
                <a:cs typeface="Consolas" panose="020B0609020204030204" pitchFamily="49" charset="0"/>
              </a:rPr>
              <a:t>Logger.warning()</a:t>
            </a:r>
            <a:r>
              <a:rPr lang="en" sz="1950" noProof="1"/>
              <a:t>, </a:t>
            </a:r>
            <a:r>
              <a:rPr lang="en" sz="1950" noProof="1">
                <a:latin typeface="Consolas" panose="020B0609020204030204" pitchFamily="49" charset="0"/>
                <a:cs typeface="Consolas" panose="020B0609020204030204" pitchFamily="49" charset="0"/>
              </a:rPr>
              <a:t>Logger.error()</a:t>
            </a:r>
            <a:r>
              <a:rPr lang="en" sz="1950" noProof="1"/>
              <a:t>,</a:t>
            </a:r>
            <a:br>
              <a:rPr lang="en-US" sz="1950" noProof="1"/>
            </a:br>
            <a:r>
              <a:rPr lang="en" sz="1950" noProof="1">
                <a:latin typeface="Consolas" panose="020B0609020204030204" pitchFamily="49" charset="0"/>
                <a:cs typeface="Consolas" panose="020B0609020204030204" pitchFamily="49" charset="0"/>
              </a:rPr>
              <a:t>Logger.critical()</a:t>
            </a:r>
            <a:r>
              <a:rPr lang="en" sz="1950" dirty="0"/>
              <a:t> — </a:t>
            </a:r>
            <a:r>
              <a:rPr lang="ru-RU" sz="1950" dirty="0"/>
              <a:t>логируют сообщение с соответствующим уровнем.</a:t>
            </a: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" sz="1950" noProof="1">
                <a:latin typeface="Consolas" panose="020B0609020204030204" pitchFamily="49" charset="0"/>
                <a:cs typeface="Consolas" panose="020B0609020204030204" pitchFamily="49" charset="0"/>
              </a:rPr>
              <a:t>Logger.log()</a:t>
            </a:r>
            <a:r>
              <a:rPr lang="en" sz="1950" dirty="0"/>
              <a:t> — </a:t>
            </a:r>
            <a:r>
              <a:rPr lang="ru-RU" sz="1950" dirty="0"/>
              <a:t>принимает уровень логирования в виде явно заданного аргумента. Он используется, как правило, для нестандартных уровней логирования.</a:t>
            </a:r>
          </a:p>
          <a:p>
            <a:pPr algn="l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" sz="1950" noProof="1">
                <a:latin typeface="Consolas" panose="020B0609020204030204" pitchFamily="49" charset="0"/>
                <a:cs typeface="Consolas" panose="020B0609020204030204" pitchFamily="49" charset="0"/>
              </a:rPr>
              <a:t>Logger.exception()</a:t>
            </a:r>
            <a:r>
              <a:rPr lang="en" sz="1950" dirty="0"/>
              <a:t> — </a:t>
            </a:r>
            <a:r>
              <a:rPr lang="ru-RU" sz="1950" dirty="0"/>
              <a:t>логирует сообщение аналогично </a:t>
            </a:r>
            <a:r>
              <a:rPr lang="en" sz="1950" noProof="1">
                <a:latin typeface="Consolas" panose="020B0609020204030204" pitchFamily="49" charset="0"/>
                <a:cs typeface="Consolas" panose="020B0609020204030204" pitchFamily="49" charset="0"/>
              </a:rPr>
              <a:t>Logger.error()</a:t>
            </a:r>
            <a:r>
              <a:rPr lang="en" sz="1950" dirty="0"/>
              <a:t>, </a:t>
            </a:r>
            <a:r>
              <a:rPr lang="ru-RU" sz="1950" dirty="0"/>
              <a:t>но добавляет </a:t>
            </a:r>
            <a:r>
              <a:rPr lang="en-US" sz="1950" dirty="0"/>
              <a:t>stack trace</a:t>
            </a:r>
            <a:r>
              <a:rPr lang="ru-RU" sz="1950" dirty="0"/>
              <a:t>. Этот метод стоит вызвать только из обработки исключений.</a:t>
            </a:r>
          </a:p>
          <a:p>
            <a:pPr algn="l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" sz="1950" noProof="1">
                <a:latin typeface="Consolas" panose="020B0609020204030204" pitchFamily="49" charset="0"/>
                <a:cs typeface="Consolas" panose="020B0609020204030204" pitchFamily="49" charset="0"/>
              </a:rPr>
              <a:t>logging.getLogger(loggername)</a:t>
            </a:r>
            <a:r>
              <a:rPr lang="en" sz="1950" dirty="0"/>
              <a:t> — </a:t>
            </a:r>
            <a:r>
              <a:rPr lang="ru-RU" sz="1950" dirty="0"/>
              <a:t>возвращает ссылку на экземпляр логгера с указанным именем, или </a:t>
            </a:r>
            <a:r>
              <a:rPr lang="en" sz="1950" dirty="0"/>
              <a:t>root, </a:t>
            </a:r>
            <a:r>
              <a:rPr lang="ru-RU" sz="1950" dirty="0"/>
              <a:t>если оно не задано.</a:t>
            </a:r>
          </a:p>
        </p:txBody>
      </p:sp>
    </p:spTree>
    <p:extLst>
      <p:ext uri="{BB962C8B-B14F-4D97-AF65-F5344CB8AC3E}">
        <p14:creationId xmlns:p14="http://schemas.microsoft.com/office/powerpoint/2010/main" val="19488956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5B607D-98BF-F717-3ACD-E48F9DC6F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675" y="111735"/>
            <a:ext cx="5804971" cy="842352"/>
          </a:xfrm>
        </p:spPr>
        <p:txBody>
          <a:bodyPr>
            <a:normAutofit/>
          </a:bodyPr>
          <a:lstStyle/>
          <a:p>
            <a:r>
              <a:rPr lang="ru-RU" dirty="0"/>
              <a:t>Обработчики (</a:t>
            </a:r>
            <a:r>
              <a:rPr lang="en" dirty="0"/>
              <a:t>handlers)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ECB561E-E9BC-1CCE-BF01-5165D8A167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675" y="954087"/>
            <a:ext cx="6245647" cy="5744167"/>
          </a:xfrm>
        </p:spPr>
        <p:txBody>
          <a:bodyPr>
            <a:noAutofit/>
          </a:bodyPr>
          <a:lstStyle/>
          <a:p>
            <a:pPr marL="0" indent="0" algn="l">
              <a:lnSpc>
                <a:spcPct val="100000"/>
              </a:lnSpc>
              <a:buNone/>
            </a:pPr>
            <a:r>
              <a:rPr lang="ru-RU" sz="2000" b="1" dirty="0"/>
              <a:t>Обработчики</a:t>
            </a:r>
            <a:r>
              <a:rPr lang="ru-RU" sz="2000" dirty="0"/>
              <a:t> отвечают за </a:t>
            </a:r>
            <a:r>
              <a:rPr lang="ru-RU" sz="2000" b="1" dirty="0"/>
              <a:t>отправку</a:t>
            </a:r>
            <a:r>
              <a:rPr lang="ru-RU" sz="2000" dirty="0"/>
              <a:t> </a:t>
            </a:r>
            <a:r>
              <a:rPr lang="ru-RU" sz="2000" b="1" dirty="0"/>
              <a:t>или сохранение</a:t>
            </a:r>
            <a:r>
              <a:rPr lang="ru-RU" sz="2000" dirty="0"/>
              <a:t> переданного сообщения по соответствующему назначению. Библиотека включает много </a:t>
            </a:r>
            <a:r>
              <a:rPr lang="ru-RU" sz="2000" b="1" dirty="0"/>
              <a:t>стандартных обработчиков</a:t>
            </a:r>
            <a:r>
              <a:rPr lang="ru-RU" sz="2000" dirty="0"/>
              <a:t>. Например, 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FileHandler</a:t>
            </a:r>
            <a:r>
              <a:rPr lang="en" sz="2000" dirty="0"/>
              <a:t> </a:t>
            </a:r>
            <a:r>
              <a:rPr lang="ru-RU" sz="2000" dirty="0"/>
              <a:t>для записи в файл, 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SMTPHandler</a:t>
            </a:r>
            <a:r>
              <a:rPr lang="en" sz="2000" dirty="0"/>
              <a:t> </a:t>
            </a:r>
            <a:r>
              <a:rPr lang="ru-RU" sz="2000" dirty="0"/>
              <a:t>для отправки по электронной почте. При необходимости можно написать свой обработчик, унаследовав от </a:t>
            </a:r>
            <a:r>
              <a:rPr lang="en" sz="2000" dirty="0">
                <a:latin typeface="Consolas" panose="020B0609020204030204" pitchFamily="49" charset="0"/>
                <a:cs typeface="Consolas" panose="020B0609020204030204" pitchFamily="49" charset="0"/>
              </a:rPr>
              <a:t>Handler</a:t>
            </a:r>
            <a:r>
              <a:rPr lang="en" sz="2000" dirty="0"/>
              <a:t>. </a:t>
            </a:r>
            <a:r>
              <a:rPr lang="ru-RU" sz="2000" dirty="0"/>
              <a:t>Напрямую экземпляры </a:t>
            </a:r>
            <a:r>
              <a:rPr lang="en" sz="2000" dirty="0">
                <a:latin typeface="Consolas" panose="020B0609020204030204" pitchFamily="49" charset="0"/>
                <a:cs typeface="Consolas" panose="020B0609020204030204" pitchFamily="49" charset="0"/>
              </a:rPr>
              <a:t>Handler</a:t>
            </a:r>
            <a:r>
              <a:rPr lang="en" sz="2000" dirty="0"/>
              <a:t> </a:t>
            </a:r>
            <a:r>
              <a:rPr lang="ru-RU" sz="2000" dirty="0"/>
              <a:t>не используются.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ru-RU" sz="2000" dirty="0"/>
              <a:t>Методы конфигурирования:</a:t>
            </a:r>
          </a:p>
          <a:p>
            <a:pPr algn="l">
              <a:lnSpc>
                <a:spcPct val="100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setLevel()</a:t>
            </a:r>
            <a:r>
              <a:rPr lang="en" sz="2000" dirty="0"/>
              <a:t> — </a:t>
            </a:r>
            <a:r>
              <a:rPr lang="ru-RU" sz="2000" dirty="0"/>
              <a:t>как и у логгеров, устанавливает уровень логирования (нужно иметь ввиду, что уровень сообщений, которые логгер передаёт в обработчик, и уровень, который обработчик считает нужным обрабатывать, могут отличаться);</a:t>
            </a:r>
          </a:p>
          <a:p>
            <a:pPr algn="l">
              <a:lnSpc>
                <a:spcPct val="100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setFormatter()</a:t>
            </a:r>
            <a:r>
              <a:rPr lang="en" sz="2000" dirty="0"/>
              <a:t> — </a:t>
            </a:r>
            <a:r>
              <a:rPr lang="ru-RU" sz="2000" dirty="0"/>
              <a:t>устанавливает форматтер;</a:t>
            </a:r>
          </a:p>
          <a:p>
            <a:pPr algn="l">
              <a:lnSpc>
                <a:spcPct val="100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addFilter()</a:t>
            </a:r>
            <a:r>
              <a:rPr lang="en" sz="2000" noProof="1"/>
              <a:t>,  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removeFilter()</a:t>
            </a:r>
            <a:r>
              <a:rPr lang="en" sz="2000" dirty="0"/>
              <a:t> — </a:t>
            </a:r>
            <a:r>
              <a:rPr lang="ru-RU" sz="2000" dirty="0"/>
              <a:t>добавляют или удаляют фильтры.</a:t>
            </a: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E4463F22-C967-A6CA-C330-79C43D2EA6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8659635"/>
              </p:ext>
            </p:extLst>
          </p:nvPr>
        </p:nvGraphicFramePr>
        <p:xfrm>
          <a:off x="6830458" y="1189821"/>
          <a:ext cx="5361541" cy="51544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1513">
                  <a:extLst>
                    <a:ext uri="{9D8B030D-6E8A-4147-A177-3AD203B41FA5}">
                      <a16:colId xmlns:a16="http://schemas.microsoft.com/office/drawing/2014/main" val="182929420"/>
                    </a:ext>
                  </a:extLst>
                </a:gridCol>
                <a:gridCol w="3720028">
                  <a:extLst>
                    <a:ext uri="{9D8B030D-6E8A-4147-A177-3AD203B41FA5}">
                      <a16:colId xmlns:a16="http://schemas.microsoft.com/office/drawing/2014/main" val="1526083584"/>
                    </a:ext>
                  </a:extLst>
                </a:gridCol>
              </a:tblGrid>
              <a:tr h="374573">
                <a:tc>
                  <a:txBody>
                    <a:bodyPr/>
                    <a:lstStyle/>
                    <a:p>
                      <a:r>
                        <a:rPr lang="ru-RU" dirty="0"/>
                        <a:t>Класс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913081"/>
                  </a:ext>
                </a:extLst>
              </a:tr>
              <a:tr h="979714">
                <a:tc>
                  <a:txBody>
                    <a:bodyPr/>
                    <a:lstStyle/>
                    <a:p>
                      <a:r>
                        <a:rPr lang="en" sz="1800" b="0" i="0" kern="1200" noProof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StreamHandler</a:t>
                      </a:r>
                      <a:endParaRPr lang="en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отправляет в поток вывода, такой как </a:t>
                      </a:r>
                      <a:r>
                        <a:rPr lang="en" noProof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sys.stdout</a:t>
                      </a:r>
                      <a:r>
                        <a:rPr lang="e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 </a:t>
                      </a:r>
                      <a:r>
                        <a:rPr lang="en" noProof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sys.stderr</a:t>
                      </a:r>
                      <a:r>
                        <a:rPr lang="ru-RU" dirty="0"/>
                        <a:t> (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например, для вывода в консоль)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2835609"/>
                  </a:ext>
                </a:extLst>
              </a:tr>
              <a:tr h="452794">
                <a:tc>
                  <a:txBody>
                    <a:bodyPr/>
                    <a:lstStyle/>
                    <a:p>
                      <a:r>
                        <a:rPr lang="en" sz="1800" b="0" i="0" kern="1200" noProof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FileHandler</a:t>
                      </a:r>
                      <a:endParaRPr lang="en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пишет в файл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8514665"/>
                  </a:ext>
                </a:extLst>
              </a:tr>
              <a:tr h="979714">
                <a:tc>
                  <a:txBody>
                    <a:bodyPr/>
                    <a:lstStyle/>
                    <a:p>
                      <a:r>
                        <a:rPr lang="en" sz="1800" b="0" i="0" kern="1200" noProof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RotatingFile</a:t>
                      </a:r>
                      <a:r>
                        <a:rPr lang="en" sz="1800" b="0" i="0" kern="1200" noProof="1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br>
                        <a:rPr lang="en" sz="1800" b="0" i="0" kern="1200" noProof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" sz="1800" b="0" i="0" kern="1200" noProof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Handler</a:t>
                      </a:r>
                      <a:endParaRPr lang="en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пишет в файл, который автоматически ротируются при достижении определенного размера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041011"/>
                  </a:ext>
                </a:extLst>
              </a:tr>
              <a:tr h="979714">
                <a:tc>
                  <a:txBody>
                    <a:bodyPr/>
                    <a:lstStyle/>
                    <a:p>
                      <a:r>
                        <a:rPr lang="en" sz="1800" b="0" i="0" kern="1200" noProof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TimedRotating</a:t>
                      </a:r>
                      <a:r>
                        <a:rPr lang="en" sz="1800" b="0" i="0" kern="1200" noProof="1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en" sz="1800" b="0" i="0" kern="1200" noProof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FileHandler</a:t>
                      </a:r>
                      <a:endParaRPr lang="en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ротирует файлы по заданному интервалу времени (день, неделя, месяц)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4499240"/>
                  </a:ext>
                </a:extLst>
              </a:tr>
              <a:tr h="517950">
                <a:tc>
                  <a:txBody>
                    <a:bodyPr/>
                    <a:lstStyle/>
                    <a:p>
                      <a:r>
                        <a:rPr lang="en" sz="1800" b="0" i="0" kern="1200" noProof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SMTPHandler</a:t>
                      </a:r>
                      <a:endParaRPr lang="en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отправляет сообщения по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email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3564388"/>
                  </a:ext>
                </a:extLst>
              </a:tr>
              <a:tr h="661012">
                <a:tc>
                  <a:txBody>
                    <a:bodyPr/>
                    <a:lstStyle/>
                    <a:p>
                      <a:r>
                        <a:rPr lang="en" sz="1800" b="0" i="0" kern="1200" noProof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SysLogHandler</a:t>
                      </a:r>
                      <a:endParaRPr lang="en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пишет в системный журнал операционной системы (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syslog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11325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0108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A72943-E4E6-F232-E2C3-55E01340B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3045"/>
            <a:ext cx="10515600" cy="701675"/>
          </a:xfrm>
        </p:spPr>
        <p:txBody>
          <a:bodyPr/>
          <a:lstStyle/>
          <a:p>
            <a:r>
              <a:rPr lang="ru-RU" dirty="0"/>
              <a:t>Куда писать логи?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6C56B81-B3B9-ED76-0ED5-FBAEAF7ED4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6000"/>
            <a:ext cx="10515600" cy="5608955"/>
          </a:xfrm>
        </p:spPr>
        <p:txBody>
          <a:bodyPr>
            <a:noAutofit/>
          </a:bodyPr>
          <a:lstStyle/>
          <a:p>
            <a:pPr marL="0" indent="0" algn="l">
              <a:lnSpc>
                <a:spcPct val="100000"/>
              </a:lnSpc>
              <a:buNone/>
            </a:pPr>
            <a:r>
              <a:rPr lang="ru-RU" sz="2000" b="1" dirty="0"/>
              <a:t>Лог</a:t>
            </a:r>
            <a:r>
              <a:rPr lang="ru-RU" sz="2000" dirty="0"/>
              <a:t> (журнал) в стандартном случае — это </a:t>
            </a:r>
            <a:r>
              <a:rPr lang="ru-RU" sz="2000" b="1" dirty="0"/>
              <a:t>текстовый файл</a:t>
            </a:r>
            <a:r>
              <a:rPr lang="ru-RU" sz="2000" dirty="0"/>
              <a:t>.</a:t>
            </a:r>
            <a:endParaRPr lang="en-US" sz="20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2000" dirty="0"/>
              <a:t>В него </a:t>
            </a:r>
            <a:r>
              <a:rPr lang="ru-RU" sz="2000" b="1" dirty="0"/>
              <a:t>легко</a:t>
            </a:r>
            <a:r>
              <a:rPr lang="ru-RU" sz="2000" dirty="0"/>
              <a:t> </a:t>
            </a:r>
            <a:r>
              <a:rPr lang="ru-RU" sz="2000" b="1" dirty="0"/>
              <a:t>писать</a:t>
            </a:r>
            <a:r>
              <a:rPr lang="ru-RU" sz="2000" dirty="0"/>
              <a:t>,</a:t>
            </a:r>
            <a:endParaRPr lang="en-US" sz="20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2000" dirty="0"/>
              <a:t>его </a:t>
            </a:r>
            <a:r>
              <a:rPr lang="ru-RU" sz="2000" b="1" dirty="0"/>
              <a:t>легко читать</a:t>
            </a:r>
            <a:r>
              <a:rPr lang="ru-RU" sz="2000" dirty="0"/>
              <a:t>,</a:t>
            </a:r>
            <a:endParaRPr lang="en-US" sz="20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2000" b="1" dirty="0"/>
              <a:t>искать</a:t>
            </a:r>
            <a:r>
              <a:rPr lang="ru-RU" sz="2000" dirty="0"/>
              <a:t> по нему,</a:t>
            </a:r>
            <a:endParaRPr lang="en-US" sz="20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2000" b="1" dirty="0"/>
              <a:t>бэкапить</a:t>
            </a:r>
            <a:r>
              <a:rPr lang="ru-RU" sz="2000" dirty="0"/>
              <a:t> и</a:t>
            </a:r>
            <a:endParaRPr lang="en-US" sz="20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2000" b="1" dirty="0"/>
              <a:t>ротировать</a:t>
            </a:r>
            <a:r>
              <a:rPr lang="ru-RU" sz="2000" dirty="0"/>
              <a:t>.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ru-RU" sz="2000" dirty="0"/>
              <a:t>Но также события могут:</a:t>
            </a:r>
          </a:p>
          <a:p>
            <a:pPr>
              <a:lnSpc>
                <a:spcPct val="100000"/>
              </a:lnSpc>
              <a:spcBef>
                <a:spcPts val="500"/>
              </a:spcBef>
            </a:pPr>
            <a:r>
              <a:rPr lang="ru-RU" sz="2000" dirty="0"/>
              <a:t>выводиться на </a:t>
            </a:r>
            <a:r>
              <a:rPr lang="ru-RU" sz="2000" b="1" dirty="0"/>
              <a:t>консоль</a:t>
            </a:r>
            <a:r>
              <a:rPr lang="ru-RU" sz="2000" dirty="0"/>
              <a:t> или любое другое устройство вывода,</a:t>
            </a:r>
          </a:p>
          <a:p>
            <a:pPr>
              <a:lnSpc>
                <a:spcPct val="100000"/>
              </a:lnSpc>
              <a:spcBef>
                <a:spcPts val="500"/>
              </a:spcBef>
            </a:pPr>
            <a:r>
              <a:rPr lang="ru-RU" sz="2000" dirty="0"/>
              <a:t>записываться в </a:t>
            </a:r>
            <a:r>
              <a:rPr lang="ru-RU" sz="2000" b="1" dirty="0"/>
              <a:t>БД</a:t>
            </a:r>
            <a:r>
              <a:rPr lang="ru-RU" sz="2000" dirty="0"/>
              <a:t>,</a:t>
            </a:r>
          </a:p>
          <a:p>
            <a:pPr>
              <a:lnSpc>
                <a:spcPct val="100000"/>
              </a:lnSpc>
              <a:spcBef>
                <a:spcPts val="500"/>
              </a:spcBef>
            </a:pPr>
            <a:r>
              <a:rPr lang="ru-RU" sz="2000" dirty="0"/>
              <a:t>посылаться в </a:t>
            </a:r>
            <a:r>
              <a:rPr lang="ru-RU" sz="2000" b="1" dirty="0"/>
              <a:t>сокет</a:t>
            </a:r>
            <a:r>
              <a:rPr lang="ru-RU" sz="2000" dirty="0"/>
              <a:t> / </a:t>
            </a:r>
            <a:r>
              <a:rPr lang="ru-RU" sz="2000" b="1" dirty="0"/>
              <a:t>по</a:t>
            </a:r>
            <a:r>
              <a:rPr lang="ru-RU" sz="2000" dirty="0"/>
              <a:t> </a:t>
            </a:r>
            <a:r>
              <a:rPr lang="en-US" sz="2000" b="1" dirty="0"/>
              <a:t>API</a:t>
            </a:r>
            <a:r>
              <a:rPr lang="en-US" sz="2000" dirty="0"/>
              <a:t> </a:t>
            </a:r>
            <a:r>
              <a:rPr lang="ru-RU" sz="2000" dirty="0"/>
              <a:t>во внешние сервисы,</a:t>
            </a:r>
          </a:p>
          <a:p>
            <a:pPr>
              <a:lnSpc>
                <a:spcPct val="100000"/>
              </a:lnSpc>
              <a:spcBef>
                <a:spcPts val="500"/>
              </a:spcBef>
            </a:pPr>
            <a:r>
              <a:rPr lang="ru-RU" sz="2000" dirty="0"/>
              <a:t>отправляться в </a:t>
            </a:r>
            <a:r>
              <a:rPr lang="ru-RU" sz="2000" b="1" dirty="0"/>
              <a:t>очередь</a:t>
            </a:r>
            <a:r>
              <a:rPr lang="ru-RU" sz="2000" dirty="0"/>
              <a:t> (а оттуда потом ещё куда-то),</a:t>
            </a:r>
          </a:p>
          <a:p>
            <a:pPr>
              <a:lnSpc>
                <a:spcPct val="100000"/>
              </a:lnSpc>
              <a:spcBef>
                <a:spcPts val="500"/>
              </a:spcBef>
            </a:pPr>
            <a:r>
              <a:rPr lang="ru-RU" sz="2000" dirty="0"/>
              <a:t>отправляться по </a:t>
            </a:r>
            <a:r>
              <a:rPr lang="en-US" sz="2000" b="1" dirty="0"/>
              <a:t>email</a:t>
            </a:r>
            <a:r>
              <a:rPr lang="ru-RU" sz="2000" dirty="0"/>
              <a:t> или</a:t>
            </a:r>
            <a:endParaRPr lang="en-US" sz="2000" dirty="0"/>
          </a:p>
          <a:p>
            <a:pPr>
              <a:lnSpc>
                <a:spcPct val="100000"/>
              </a:lnSpc>
              <a:spcBef>
                <a:spcPts val="500"/>
              </a:spcBef>
            </a:pPr>
            <a:r>
              <a:rPr lang="ru-RU" sz="2000" dirty="0"/>
              <a:t>в </a:t>
            </a:r>
            <a:r>
              <a:rPr lang="ru-RU" sz="2000" b="1" dirty="0"/>
              <a:t>мессенджер</a:t>
            </a:r>
            <a:r>
              <a:rPr lang="ru-RU" sz="2000" dirty="0"/>
              <a:t> (или любую соцсеть)</a:t>
            </a:r>
            <a:endParaRPr lang="en-US" sz="2000" dirty="0"/>
          </a:p>
          <a:p>
            <a:pPr>
              <a:lnSpc>
                <a:spcPct val="100000"/>
              </a:lnSpc>
              <a:spcBef>
                <a:spcPts val="500"/>
              </a:spcBef>
            </a:pPr>
            <a:r>
              <a:rPr lang="ru-RU" sz="2000" dirty="0"/>
              <a:t>или любым другим способом:</a:t>
            </a:r>
            <a:br>
              <a:rPr lang="ru-RU" sz="2000" dirty="0"/>
            </a:br>
            <a:r>
              <a:rPr lang="ru-RU" sz="2000" dirty="0"/>
              <a:t>если вы решите по определённым событиям автоматически получать </a:t>
            </a:r>
            <a:r>
              <a:rPr lang="en-US" sz="2000" b="1" dirty="0"/>
              <a:t>SMS</a:t>
            </a:r>
            <a:r>
              <a:rPr lang="ru-RU" sz="2000" dirty="0"/>
              <a:t> — это также один из вариантов.</a:t>
            </a:r>
          </a:p>
        </p:txBody>
      </p:sp>
    </p:spTree>
    <p:extLst>
      <p:ext uri="{BB962C8B-B14F-4D97-AF65-F5344CB8AC3E}">
        <p14:creationId xmlns:p14="http://schemas.microsoft.com/office/powerpoint/2010/main" val="18031378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1B1F67F-E112-EC84-C21C-F6280D774A1D}"/>
              </a:ext>
            </a:extLst>
          </p:cNvPr>
          <p:cNvSpPr txBox="1"/>
          <p:nvPr/>
        </p:nvSpPr>
        <p:spPr>
          <a:xfrm>
            <a:off x="838201" y="4317910"/>
            <a:ext cx="8250718" cy="166424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n" sz="2800" noProof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E8D805-0FF1-7DA9-F14E-E922B2D71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8303"/>
            <a:ext cx="10515600" cy="842352"/>
          </a:xfrm>
        </p:spPr>
        <p:txBody>
          <a:bodyPr/>
          <a:lstStyle/>
          <a:p>
            <a:r>
              <a:rPr lang="ru-RU" dirty="0"/>
              <a:t>Форматтеры (</a:t>
            </a:r>
            <a:r>
              <a:rPr lang="en" dirty="0"/>
              <a:t>formatters)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A417515-4A7F-6158-9170-F9DDFD4176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76122"/>
            <a:ext cx="10515600" cy="5650522"/>
          </a:xfrm>
        </p:spPr>
        <p:txBody>
          <a:bodyPr>
            <a:noAutofit/>
          </a:bodyPr>
          <a:lstStyle/>
          <a:p>
            <a:pPr marL="0" indent="0" algn="l">
              <a:lnSpc>
                <a:spcPct val="100000"/>
              </a:lnSpc>
              <a:buNone/>
            </a:pPr>
            <a:r>
              <a:rPr lang="ru-RU" sz="2000" b="1" dirty="0"/>
              <a:t>Форматтеры</a:t>
            </a:r>
            <a:r>
              <a:rPr lang="ru-RU" sz="2000" dirty="0"/>
              <a:t> определяют конечный вид записи в логе.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en" sz="20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logging</a:t>
            </a:r>
            <a:r>
              <a:rPr lang="en" sz="20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" sz="20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Formatter</a:t>
            </a:r>
            <a:r>
              <a:rPr lang="en" sz="20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sz="20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fmt</a:t>
            </a:r>
            <a:r>
              <a:rPr lang="en" sz="2000" b="0" i="0" noProof="1">
                <a:solidFill>
                  <a:srgbClr val="A67F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2000" b="0" i="0" noProof="1">
                <a:solidFill>
                  <a:srgbClr val="9900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None</a:t>
            </a:r>
            <a:r>
              <a:rPr lang="en" sz="20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" sz="20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datefmt</a:t>
            </a:r>
            <a:r>
              <a:rPr lang="en" sz="2000" b="0" i="0" noProof="1">
                <a:solidFill>
                  <a:srgbClr val="A67F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2000" b="0" i="0" noProof="1">
                <a:solidFill>
                  <a:srgbClr val="9900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None</a:t>
            </a:r>
            <a:r>
              <a:rPr lang="en" sz="20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" sz="20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style</a:t>
            </a:r>
            <a:r>
              <a:rPr lang="en" sz="2000" b="0" i="0" noProof="1">
                <a:solidFill>
                  <a:srgbClr val="A67F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2000" b="0" i="0" noProof="1">
                <a:solidFill>
                  <a:srgbClr val="66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'%'</a:t>
            </a:r>
            <a:r>
              <a:rPr lang="en" sz="20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" sz="2000" b="0" i="0" noProof="1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l">
              <a:lnSpc>
                <a:spcPct val="100000"/>
              </a:lnSpc>
              <a:buNone/>
            </a:pPr>
            <a:r>
              <a:rPr lang="ru-RU" sz="2000" dirty="0"/>
              <a:t>Конструктор форматтера принимает три аргумента:</a:t>
            </a:r>
          </a:p>
          <a:p>
            <a:pPr algn="l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ru-RU" sz="2000" dirty="0"/>
              <a:t>формат сообщения </a:t>
            </a:r>
            <a:r>
              <a:rPr lang="en" sz="2000" dirty="0">
                <a:latin typeface="Consolas" panose="020B0609020204030204" pitchFamily="49" charset="0"/>
                <a:cs typeface="Consolas" panose="020B0609020204030204" pitchFamily="49" charset="0"/>
              </a:rPr>
              <a:t>fmt</a:t>
            </a:r>
            <a:r>
              <a:rPr lang="en" sz="2000" dirty="0"/>
              <a:t>;</a:t>
            </a:r>
          </a:p>
          <a:p>
            <a:pPr algn="l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ru-RU" sz="2000" dirty="0"/>
              <a:t>формат даты </a:t>
            </a:r>
            <a:r>
              <a:rPr lang="en" sz="2000" dirty="0">
                <a:latin typeface="Consolas" panose="020B0609020204030204" pitchFamily="49" charset="0"/>
                <a:cs typeface="Consolas" panose="020B0609020204030204" pitchFamily="49" charset="0"/>
              </a:rPr>
              <a:t>datefmt</a:t>
            </a:r>
            <a:r>
              <a:rPr lang="en" sz="2000" dirty="0"/>
              <a:t>;</a:t>
            </a:r>
          </a:p>
          <a:p>
            <a:pPr algn="l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ru-RU" sz="2000" dirty="0"/>
              <a:t>стиль оператора форматирования </a:t>
            </a:r>
            <a:r>
              <a:rPr lang="en" sz="2000" dirty="0">
                <a:latin typeface="Consolas" panose="020B0609020204030204" pitchFamily="49" charset="0"/>
                <a:cs typeface="Consolas" panose="020B0609020204030204" pitchFamily="49" charset="0"/>
              </a:rPr>
              <a:t>style</a:t>
            </a:r>
            <a:r>
              <a:rPr lang="en" sz="2000" dirty="0"/>
              <a:t> </a:t>
            </a:r>
            <a:r>
              <a:rPr lang="ru-RU" sz="2000" dirty="0"/>
              <a:t>для интерполяции </a:t>
            </a:r>
            <a:r>
              <a:rPr lang="ru-RU" sz="2000" dirty="0">
                <a:hlinkClick r:id="rId2"/>
              </a:rPr>
              <a:t>атрибутов </a:t>
            </a:r>
            <a:r>
              <a:rPr lang="en" sz="2000" dirty="0">
                <a:hlinkClick r:id="rId2"/>
              </a:rPr>
              <a:t>LogRecord</a:t>
            </a:r>
            <a:r>
              <a:rPr lang="en" sz="2000" dirty="0"/>
              <a:t>: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" sz="1800" dirty="0"/>
              <a:t>'%' — </a:t>
            </a:r>
            <a:r>
              <a:rPr lang="ru-RU" sz="1800" dirty="0"/>
              <a:t>для %-форматирования (по умолчанию),</a:t>
            </a:r>
            <a:endParaRPr lang="en-US" sz="1800" dirty="0"/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ru-RU" sz="1800" dirty="0"/>
              <a:t>'{' </a:t>
            </a:r>
            <a:r>
              <a:rPr lang="en-US" sz="1800" dirty="0"/>
              <a:t>— </a:t>
            </a:r>
            <a:r>
              <a:rPr lang="ru-RU" sz="1800" dirty="0"/>
              <a:t>для </a:t>
            </a:r>
            <a:r>
              <a:rPr lang="en" sz="1800" noProof="1">
                <a:latin typeface="Consolas" panose="020B0609020204030204" pitchFamily="49" charset="0"/>
                <a:cs typeface="Consolas" panose="020B0609020204030204" pitchFamily="49" charset="0"/>
              </a:rPr>
              <a:t>str.format()</a:t>
            </a:r>
            <a:r>
              <a:rPr lang="en" sz="1800" dirty="0"/>
              <a:t> </a:t>
            </a:r>
            <a:r>
              <a:rPr lang="ru-RU" sz="1800" dirty="0"/>
              <a:t>или</a:t>
            </a:r>
            <a:endParaRPr lang="en-US" sz="1800" dirty="0"/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ru-RU" sz="1800" dirty="0"/>
              <a:t>'$' </a:t>
            </a:r>
            <a:r>
              <a:rPr lang="en-US" sz="1800" dirty="0"/>
              <a:t>— </a:t>
            </a:r>
            <a:r>
              <a:rPr lang="ru-RU" sz="1800" dirty="0"/>
              <a:t>для </a:t>
            </a:r>
            <a:r>
              <a:rPr lang="en" sz="1800" noProof="1">
                <a:latin typeface="Consolas" panose="020B0609020204030204" pitchFamily="49" charset="0"/>
                <a:cs typeface="Consolas" panose="020B0609020204030204" pitchFamily="49" charset="0"/>
              </a:rPr>
              <a:t>string.Templates</a:t>
            </a:r>
            <a:r>
              <a:rPr lang="en" sz="1800" dirty="0"/>
              <a:t>.</a:t>
            </a:r>
            <a:endParaRPr lang="en-US" sz="2000" dirty="0"/>
          </a:p>
          <a:p>
            <a:pPr marL="0" indent="0">
              <a:lnSpc>
                <a:spcPct val="100000"/>
              </a:lnSpc>
              <a:buNone/>
            </a:pPr>
            <a:r>
              <a:rPr lang="ru-RU" sz="1700" i="1" noProof="1">
                <a:solidFill>
                  <a:srgbClr val="94949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строка формата сообщения</a:t>
            </a:r>
            <a:br>
              <a:rPr lang="en-US" sz="1700" i="1" noProof="1">
                <a:solidFill>
                  <a:srgbClr val="94949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7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strfmt</a:t>
            </a:r>
            <a:r>
              <a:rPr lang="en" sz="17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700" noProof="1"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17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700" noProof="1">
                <a:solidFill>
                  <a:srgbClr val="70650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'[</a:t>
            </a:r>
            <a:r>
              <a:rPr lang="en" sz="1700" b="1" noProof="1">
                <a:solidFill>
                  <a:srgbClr val="70650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%(asctime)s</a:t>
            </a:r>
            <a:r>
              <a:rPr lang="en" sz="1700" noProof="1">
                <a:solidFill>
                  <a:srgbClr val="70650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 [</a:t>
            </a:r>
            <a:r>
              <a:rPr lang="en" sz="1700" b="1" noProof="1">
                <a:solidFill>
                  <a:srgbClr val="70650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%(name)s</a:t>
            </a:r>
            <a:r>
              <a:rPr lang="en" sz="1700" noProof="1">
                <a:solidFill>
                  <a:srgbClr val="70650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 [</a:t>
            </a:r>
            <a:r>
              <a:rPr lang="en" sz="1700" b="1" noProof="1">
                <a:solidFill>
                  <a:srgbClr val="70650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%(levelname)s</a:t>
            </a:r>
            <a:r>
              <a:rPr lang="en" sz="1700" noProof="1">
                <a:solidFill>
                  <a:srgbClr val="70650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 &gt; </a:t>
            </a:r>
            <a:r>
              <a:rPr lang="en" sz="1700" b="1" noProof="1">
                <a:solidFill>
                  <a:srgbClr val="70650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%(message)s</a:t>
            </a:r>
            <a:r>
              <a:rPr lang="en" sz="1700" noProof="1">
                <a:solidFill>
                  <a:srgbClr val="70650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br>
              <a:rPr lang="en" sz="1700" noProof="1">
                <a:solidFill>
                  <a:srgbClr val="70650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700" i="1" noProof="1">
                <a:solidFill>
                  <a:srgbClr val="94949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ru-RU" sz="1700" i="1" noProof="1">
                <a:solidFill>
                  <a:srgbClr val="94949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строка формата времени</a:t>
            </a:r>
            <a:br>
              <a:rPr lang="en-US" sz="1700" i="1" noProof="1">
                <a:solidFill>
                  <a:srgbClr val="94949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7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datefmt</a:t>
            </a:r>
            <a:r>
              <a:rPr lang="en" sz="17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700" noProof="1"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17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700" noProof="1">
                <a:solidFill>
                  <a:srgbClr val="70650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'%Y-%m-</a:t>
            </a:r>
            <a:r>
              <a:rPr lang="en" sz="1700" b="1" noProof="1">
                <a:solidFill>
                  <a:srgbClr val="70650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%d</a:t>
            </a:r>
            <a:r>
              <a:rPr lang="en" sz="1700" noProof="1">
                <a:solidFill>
                  <a:srgbClr val="70650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%H:%M:%S'</a:t>
            </a:r>
            <a:br>
              <a:rPr lang="en" sz="1700" noProof="1">
                <a:solidFill>
                  <a:srgbClr val="70650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700" i="1" noProof="1">
                <a:solidFill>
                  <a:srgbClr val="94949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ru-RU" sz="1700" i="1" noProof="1">
                <a:solidFill>
                  <a:srgbClr val="94949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создаем форматтер</a:t>
            </a:r>
            <a:br>
              <a:rPr lang="en-US" sz="1700" i="1" noProof="1">
                <a:solidFill>
                  <a:srgbClr val="94949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7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formatter</a:t>
            </a:r>
            <a:r>
              <a:rPr lang="en" sz="17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700" noProof="1"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17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7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logging</a:t>
            </a:r>
            <a:r>
              <a:rPr lang="en" sz="1700" noProof="1"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" sz="17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Formatter(fmt</a:t>
            </a:r>
            <a:r>
              <a:rPr lang="en" sz="1700" noProof="1"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17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strfmt,</a:t>
            </a:r>
            <a:r>
              <a:rPr lang="en" sz="17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7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datefmt</a:t>
            </a:r>
            <a:r>
              <a:rPr lang="en" sz="1700" noProof="1"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17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datefmt)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" sz="1800" noProof="1"/>
              <a:t>→</a:t>
            </a:r>
            <a:r>
              <a:rPr lang="en" sz="17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[2020-06-08 07:42:59] [logger] [DEBUG] &gt; debug message</a:t>
            </a:r>
            <a:br>
              <a:rPr lang="en" sz="17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800" noProof="1"/>
              <a:t>→</a:t>
            </a:r>
            <a:r>
              <a:rPr lang="en" sz="17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[2020-06-08 07:42:59] [logger] [INFO] &gt; info message</a:t>
            </a:r>
            <a:endParaRPr lang="ru-RU" sz="1700" noProof="1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39600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F63706-8992-2E49-A5F4-58234AF4B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Настройка журналирования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439254D-1C6D-002A-3D88-CF3549009B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ru-RU" dirty="0"/>
              <a:t>Программисты могут настроить логирование тремя способами:</a:t>
            </a:r>
          </a:p>
          <a:p>
            <a:pPr marL="324000" indent="-324000" algn="l">
              <a:lnSpc>
                <a:spcPct val="100000"/>
              </a:lnSpc>
              <a:buFont typeface="+mj-lt"/>
              <a:buAutoNum type="arabicPeriod"/>
            </a:pPr>
            <a:r>
              <a:rPr lang="ru-RU" dirty="0"/>
              <a:t>Создание логгеров, обработчиков и форматеров с явным использованием кода </a:t>
            </a:r>
            <a:r>
              <a:rPr lang="en" dirty="0"/>
              <a:t>Python, </a:t>
            </a:r>
            <a:r>
              <a:rPr lang="ru-RU" dirty="0"/>
              <a:t>который вызывает перечисленные выше методы конфигурации.</a:t>
            </a:r>
          </a:p>
          <a:p>
            <a:pPr marL="324000" indent="-324000" algn="l">
              <a:lnSpc>
                <a:spcPct val="100000"/>
              </a:lnSpc>
              <a:buFont typeface="+mj-lt"/>
              <a:buAutoNum type="arabicPeriod"/>
            </a:pPr>
            <a:r>
              <a:rPr lang="ru-RU" dirty="0"/>
              <a:t>Создание конфигурационного файла логгера и его чтение с помощью функции </a:t>
            </a:r>
            <a:r>
              <a:rPr lang="en" noProof="1"/>
              <a:t>fileConfig</a:t>
            </a:r>
            <a:r>
              <a:rPr lang="en" dirty="0"/>
              <a:t>().</a:t>
            </a:r>
          </a:p>
          <a:p>
            <a:pPr marL="324000" indent="-324000" algn="l">
              <a:lnSpc>
                <a:spcPct val="100000"/>
              </a:lnSpc>
              <a:buFont typeface="+mj-lt"/>
              <a:buAutoNum type="arabicPeriod"/>
            </a:pPr>
            <a:r>
              <a:rPr lang="ru-RU" dirty="0"/>
              <a:t>Создание словаря информации о конфигурации и передача его функции </a:t>
            </a:r>
            <a:r>
              <a:rPr lang="en" noProof="1"/>
              <a:t>dictConfig</a:t>
            </a:r>
            <a:r>
              <a:rPr lang="en" dirty="0"/>
              <a:t>().</a:t>
            </a:r>
          </a:p>
        </p:txBody>
      </p:sp>
    </p:spTree>
    <p:extLst>
      <p:ext uri="{BB962C8B-B14F-4D97-AF65-F5344CB8AC3E}">
        <p14:creationId xmlns:p14="http://schemas.microsoft.com/office/powerpoint/2010/main" val="40067705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AEAFAE-80EA-850A-9F01-508653738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25" y="80121"/>
            <a:ext cx="10977748" cy="842352"/>
          </a:xfrm>
        </p:spPr>
        <p:txBody>
          <a:bodyPr>
            <a:normAutofit/>
          </a:bodyPr>
          <a:lstStyle/>
          <a:p>
            <a:r>
              <a:rPr lang="ru-RU" sz="4200" dirty="0"/>
              <a:t>Пример явного конфигурирования (через код)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83AECA7-4502-120F-9597-72FF9F1652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81848"/>
            <a:ext cx="10977748" cy="5692084"/>
          </a:xfrm>
          <a:solidFill>
            <a:schemeClr val="accent3">
              <a:lumMod val="20000"/>
              <a:lumOff val="80000"/>
            </a:schemeClr>
          </a:solidFill>
        </p:spPr>
        <p:txBody>
          <a:bodyPr>
            <a:normAutofit fontScale="62500" lnSpcReduction="2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" b="0" i="0" noProof="1">
                <a:solidFill>
                  <a:srgbClr val="0077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en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logging</a:t>
            </a:r>
            <a:br>
              <a:rPr lang="en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b="0" i="0" noProof="1">
                <a:solidFill>
                  <a:srgbClr val="70809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ru-RU" b="0" i="0" noProof="1">
                <a:solidFill>
                  <a:srgbClr val="70809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создание логгера</a:t>
            </a:r>
            <a:br>
              <a:rPr lang="en-US" noProof="1">
                <a:solidFill>
                  <a:srgbClr val="70809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logger </a:t>
            </a:r>
            <a:r>
              <a:rPr lang="en" b="0" i="0" noProof="1">
                <a:solidFill>
                  <a:srgbClr val="A67F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logging</a:t>
            </a:r>
            <a:r>
              <a:rPr lang="en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getLogger</a:t>
            </a:r>
            <a:r>
              <a:rPr lang="en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b="0" i="0" noProof="1">
                <a:solidFill>
                  <a:srgbClr val="66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'exampleLogger'</a:t>
            </a:r>
            <a:r>
              <a:rPr lang="en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" noProof="1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logger</a:t>
            </a:r>
            <a:r>
              <a:rPr lang="en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setLevel</a:t>
            </a:r>
            <a:r>
              <a:rPr lang="en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logging</a:t>
            </a:r>
            <a:r>
              <a:rPr lang="en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INFO</a:t>
            </a:r>
            <a:r>
              <a:rPr lang="en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" noProof="1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" noProof="1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b="0" i="0" noProof="1">
                <a:solidFill>
                  <a:srgbClr val="70809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ru-RU" b="0" i="0" noProof="1">
                <a:solidFill>
                  <a:srgbClr val="70809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создание обработчика для вывода в консоль</a:t>
            </a:r>
            <a:br>
              <a:rPr lang="en-US" noProof="1">
                <a:solidFill>
                  <a:srgbClr val="70809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ru-RU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_</a:t>
            </a:r>
            <a:r>
              <a:rPr lang="en-US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handler</a:t>
            </a:r>
            <a:r>
              <a:rPr lang="en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b="0" i="0" noProof="1">
                <a:solidFill>
                  <a:srgbClr val="A67F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logging</a:t>
            </a:r>
            <a:r>
              <a:rPr lang="en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StreamHandler</a:t>
            </a:r>
            <a:r>
              <a:rPr lang="en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br>
              <a:rPr lang="en" noProof="1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ru-RU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_</a:t>
            </a:r>
            <a:r>
              <a:rPr lang="en-US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handler</a:t>
            </a:r>
            <a:r>
              <a:rPr lang="en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setLevel</a:t>
            </a:r>
            <a:r>
              <a:rPr lang="en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logging</a:t>
            </a:r>
            <a:r>
              <a:rPr lang="en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INFO</a:t>
            </a:r>
            <a:r>
              <a:rPr lang="en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" noProof="1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" noProof="1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b="0" i="0" noProof="1">
                <a:solidFill>
                  <a:srgbClr val="70809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ru-RU" b="0" i="0" noProof="1">
                <a:solidFill>
                  <a:srgbClr val="70809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создание форматтера</a:t>
            </a:r>
            <a:br>
              <a:rPr lang="en-US" noProof="1">
                <a:solidFill>
                  <a:srgbClr val="70809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formatter </a:t>
            </a:r>
            <a:r>
              <a:rPr lang="en" b="0" i="0" noProof="1">
                <a:solidFill>
                  <a:srgbClr val="A67F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logging</a:t>
            </a:r>
            <a:r>
              <a:rPr lang="en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Formatter</a:t>
            </a:r>
            <a:r>
              <a:rPr lang="en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b="0" i="0" noProof="1">
                <a:solidFill>
                  <a:srgbClr val="66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'%(asctime)s - %(name)s - %(levelname)s - %(message)s'</a:t>
            </a:r>
            <a:r>
              <a:rPr lang="en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" noProof="1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" noProof="1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b="0" i="0" noProof="1">
                <a:solidFill>
                  <a:srgbClr val="70809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ru-RU" b="0" i="0" noProof="1">
                <a:solidFill>
                  <a:srgbClr val="70809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добавление форматтера к хендлеру</a:t>
            </a:r>
            <a:br>
              <a:rPr lang="en-US" noProof="1">
                <a:solidFill>
                  <a:srgbClr val="70809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ru-RU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_</a:t>
            </a:r>
            <a:r>
              <a:rPr lang="en-US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handler</a:t>
            </a:r>
            <a:r>
              <a:rPr lang="en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setFormatter</a:t>
            </a:r>
            <a:r>
              <a:rPr lang="en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formatter</a:t>
            </a:r>
            <a:r>
              <a:rPr lang="en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" noProof="1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" noProof="1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b="0" i="0" noProof="1">
                <a:solidFill>
                  <a:srgbClr val="70809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ru-RU" b="0" i="0" noProof="1">
                <a:solidFill>
                  <a:srgbClr val="70809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добавление хендлера к логгеру</a:t>
            </a:r>
            <a:br>
              <a:rPr lang="en-US" noProof="1">
                <a:solidFill>
                  <a:srgbClr val="70809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logger</a:t>
            </a:r>
            <a:r>
              <a:rPr lang="en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addHandler</a:t>
            </a:r>
            <a:r>
              <a:rPr lang="en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ru-RU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_</a:t>
            </a:r>
            <a:r>
              <a:rPr lang="en-US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handler</a:t>
            </a:r>
            <a:r>
              <a:rPr lang="en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" noProof="1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" noProof="1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b="0" i="0" noProof="1">
                <a:solidFill>
                  <a:srgbClr val="70809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ru-RU" b="0" i="0" noProof="1">
                <a:solidFill>
                  <a:srgbClr val="70809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использование (будут выведены все сообщения, кроме </a:t>
            </a:r>
            <a:r>
              <a:rPr lang="en" b="0" i="0" noProof="1">
                <a:solidFill>
                  <a:srgbClr val="70809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DEBUG)</a:t>
            </a:r>
            <a:br>
              <a:rPr lang="en" noProof="1">
                <a:solidFill>
                  <a:srgbClr val="70809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logger</a:t>
            </a:r>
            <a:r>
              <a:rPr lang="en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debug</a:t>
            </a:r>
            <a:r>
              <a:rPr lang="en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b="0" i="0" noProof="1">
                <a:solidFill>
                  <a:srgbClr val="66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'debug message'</a:t>
            </a:r>
            <a:r>
              <a:rPr lang="en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" noProof="1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logger</a:t>
            </a:r>
            <a:r>
              <a:rPr lang="en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info</a:t>
            </a:r>
            <a:r>
              <a:rPr lang="en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b="0" i="0" noProof="1">
                <a:solidFill>
                  <a:srgbClr val="66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'info message'</a:t>
            </a:r>
            <a:r>
              <a:rPr lang="en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" noProof="1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logger</a:t>
            </a:r>
            <a:r>
              <a:rPr lang="en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warning</a:t>
            </a:r>
            <a:r>
              <a:rPr lang="en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b="0" i="0" noProof="1">
                <a:solidFill>
                  <a:srgbClr val="66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'warn message'</a:t>
            </a:r>
            <a:r>
              <a:rPr lang="en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" noProof="1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logger</a:t>
            </a:r>
            <a:r>
              <a:rPr lang="en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error</a:t>
            </a:r>
            <a:r>
              <a:rPr lang="en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b="0" i="0" noProof="1">
                <a:solidFill>
                  <a:srgbClr val="66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'error message'</a:t>
            </a:r>
            <a:r>
              <a:rPr lang="en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" noProof="1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logger</a:t>
            </a:r>
            <a:r>
              <a:rPr lang="en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critical</a:t>
            </a:r>
            <a:r>
              <a:rPr lang="en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b="0" i="0" noProof="1">
                <a:solidFill>
                  <a:srgbClr val="66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'critical message'</a:t>
            </a:r>
            <a:r>
              <a:rPr lang="en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ru-RU" noProof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77185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56BFA2-C693-FF7F-692C-52F610DDB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4645"/>
            <a:ext cx="10515600" cy="801040"/>
          </a:xfrm>
        </p:spPr>
        <p:txBody>
          <a:bodyPr>
            <a:normAutofit/>
          </a:bodyPr>
          <a:lstStyle/>
          <a:p>
            <a:r>
              <a:rPr lang="ru-RU" dirty="0"/>
              <a:t>Конфигурирование через конфиг-файл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96A56AE-6D90-C41F-D166-8AE9BFDFFE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87844"/>
            <a:ext cx="10515600" cy="2375901"/>
          </a:xfrm>
        </p:spPr>
        <p:txBody>
          <a:bodyPr>
            <a:noAutofit/>
          </a:bodyPr>
          <a:lstStyle/>
          <a:p>
            <a:pPr marL="0" indent="0" algn="l">
              <a:lnSpc>
                <a:spcPct val="100000"/>
              </a:lnSpc>
              <a:buNone/>
            </a:pPr>
            <a:r>
              <a:rPr lang="ru-RU" sz="2000" b="1" dirty="0"/>
              <a:t>Помимо явного создания и конфигурирования логгеров, обработчиков и форматеров в коде</a:t>
            </a:r>
            <a:r>
              <a:rPr lang="ru-RU" sz="2000" dirty="0"/>
              <a:t>, можно </a:t>
            </a:r>
            <a:r>
              <a:rPr lang="ru-RU" sz="2000" b="1" dirty="0"/>
              <a:t>загружать конфигурацию из файла</a:t>
            </a:r>
            <a:r>
              <a:rPr lang="ru-RU" sz="2000" dirty="0"/>
              <a:t> с помощью функции 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fileConfig()</a:t>
            </a:r>
            <a:r>
              <a:rPr lang="en" sz="2000" dirty="0"/>
              <a:t> </a:t>
            </a:r>
            <a:r>
              <a:rPr lang="ru-RU" sz="2000" dirty="0"/>
              <a:t>или передавать её в виде словаря в функцию 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dictConfig()</a:t>
            </a:r>
            <a:r>
              <a:rPr lang="en" sz="2000" dirty="0"/>
              <a:t>.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ru-RU" sz="2000" dirty="0"/>
              <a:t>Использование конфигурационного файла </a:t>
            </a:r>
            <a:r>
              <a:rPr lang="ru-RU" sz="2000" b="1" dirty="0"/>
              <a:t>предпочтительно</a:t>
            </a:r>
            <a:r>
              <a:rPr lang="ru-RU" sz="2000" dirty="0"/>
              <a:t>, так как позволяет </a:t>
            </a:r>
            <a:r>
              <a:rPr lang="ru-RU" sz="2000" b="1" dirty="0"/>
              <a:t>отделить код от конфигурации</a:t>
            </a:r>
            <a:r>
              <a:rPr lang="ru-RU" sz="2000" dirty="0"/>
              <a:t>, легко </a:t>
            </a:r>
            <a:r>
              <a:rPr lang="ru-RU" sz="2000" b="1" dirty="0"/>
              <a:t>переключаться между</a:t>
            </a:r>
            <a:r>
              <a:rPr lang="ru-RU" sz="2000" dirty="0"/>
              <a:t> разными </a:t>
            </a:r>
            <a:r>
              <a:rPr lang="ru-RU" sz="2000" b="1" dirty="0"/>
              <a:t>конфигурациями</a:t>
            </a:r>
            <a:r>
              <a:rPr lang="ru-RU" sz="2000" dirty="0"/>
              <a:t> при необходимости, </a:t>
            </a:r>
            <a:r>
              <a:rPr lang="ru-RU" sz="2000" b="1" dirty="0"/>
              <a:t>упростить поддержку</a:t>
            </a:r>
            <a:r>
              <a:rPr lang="ru-RU" sz="2000" dirty="0"/>
              <a:t> и модификацию конфигурации даже </a:t>
            </a:r>
            <a:r>
              <a:rPr lang="ru-RU" sz="2000" b="1" dirty="0"/>
              <a:t>для</a:t>
            </a:r>
            <a:r>
              <a:rPr lang="ru-RU" sz="2000" dirty="0"/>
              <a:t> пользователей или </a:t>
            </a:r>
            <a:r>
              <a:rPr lang="ru-RU" sz="2000" b="1" dirty="0"/>
              <a:t>администраторов</a:t>
            </a:r>
            <a:r>
              <a:rPr lang="ru-RU" sz="2000" dirty="0"/>
              <a:t>, не знакомых с синтаксисом </a:t>
            </a:r>
            <a:r>
              <a:rPr lang="en" sz="2000" dirty="0"/>
              <a:t>Python.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840719-6B4E-7B07-2051-24A3B6DC496B}"/>
              </a:ext>
            </a:extLst>
          </p:cNvPr>
          <p:cNvSpPr txBox="1"/>
          <p:nvPr/>
        </p:nvSpPr>
        <p:spPr>
          <a:xfrm>
            <a:off x="838200" y="3294040"/>
            <a:ext cx="10515600" cy="34163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" b="0" i="0" noProof="1">
                <a:solidFill>
                  <a:srgbClr val="0077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en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logging</a:t>
            </a:r>
            <a:br>
              <a:rPr lang="en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b="0" i="0" noProof="1">
                <a:solidFill>
                  <a:srgbClr val="0077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en" noProof="1">
                <a:solidFill>
                  <a:srgbClr val="0077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logging</a:t>
            </a:r>
            <a:r>
              <a:rPr lang="en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config</a:t>
            </a:r>
            <a:b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b="0" i="0" noProof="1">
                <a:solidFill>
                  <a:srgbClr val="70809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ru-RU" b="0" i="0" noProof="1">
                <a:solidFill>
                  <a:srgbClr val="70809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считывание конфига</a:t>
            </a:r>
            <a:br>
              <a:rPr lang="en-US" b="0" i="0" noProof="1">
                <a:solidFill>
                  <a:srgbClr val="70809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logging</a:t>
            </a:r>
            <a:r>
              <a:rPr lang="en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config</a:t>
            </a:r>
            <a:r>
              <a:rPr lang="en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fileConfig</a:t>
            </a:r>
            <a:r>
              <a:rPr lang="en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b="0" i="0" noProof="1">
                <a:solidFill>
                  <a:srgbClr val="66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'logging.conf'</a:t>
            </a:r>
            <a:r>
              <a:rPr lang="en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" noProof="1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b="0" i="0" noProof="1">
                <a:solidFill>
                  <a:srgbClr val="70809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ru-RU" b="0" i="0" noProof="1">
                <a:solidFill>
                  <a:srgbClr val="70809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создание логгера</a:t>
            </a:r>
            <a:br>
              <a:rPr lang="en-US" noProof="1">
                <a:solidFill>
                  <a:srgbClr val="70809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logger </a:t>
            </a:r>
            <a:r>
              <a:rPr lang="en" b="0" i="0" noProof="1">
                <a:solidFill>
                  <a:srgbClr val="A67F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logging</a:t>
            </a:r>
            <a:r>
              <a:rPr lang="en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getLogger</a:t>
            </a:r>
            <a:r>
              <a:rPr lang="en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b="0" i="0" noProof="1">
                <a:solidFill>
                  <a:srgbClr val="66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'exampleLogger'</a:t>
            </a:r>
            <a:r>
              <a:rPr lang="en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" noProof="1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b="0" i="0" noProof="1">
                <a:solidFill>
                  <a:srgbClr val="70809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ru-RU" b="0" i="0" noProof="1">
                <a:solidFill>
                  <a:srgbClr val="70809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использование</a:t>
            </a:r>
            <a:br>
              <a:rPr lang="en-US" noProof="1">
                <a:solidFill>
                  <a:srgbClr val="70809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logger</a:t>
            </a:r>
            <a:r>
              <a:rPr lang="en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debug</a:t>
            </a:r>
            <a:r>
              <a:rPr lang="en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b="0" i="0" noProof="1">
                <a:solidFill>
                  <a:srgbClr val="66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'debug message'</a:t>
            </a:r>
            <a:r>
              <a:rPr lang="en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" noProof="1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logger</a:t>
            </a:r>
            <a:r>
              <a:rPr lang="en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info</a:t>
            </a:r>
            <a:r>
              <a:rPr lang="en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b="0" i="0" noProof="1">
                <a:solidFill>
                  <a:srgbClr val="66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'info message'</a:t>
            </a:r>
            <a:r>
              <a:rPr lang="en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" noProof="1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logger</a:t>
            </a:r>
            <a:r>
              <a:rPr lang="en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warning</a:t>
            </a:r>
            <a:r>
              <a:rPr lang="en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b="0" i="0" noProof="1">
                <a:solidFill>
                  <a:srgbClr val="66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'warn message'</a:t>
            </a:r>
            <a:r>
              <a:rPr lang="en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" noProof="1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logger</a:t>
            </a:r>
            <a:r>
              <a:rPr lang="en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error</a:t>
            </a:r>
            <a:r>
              <a:rPr lang="en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b="0" i="0" noProof="1">
                <a:solidFill>
                  <a:srgbClr val="66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'error message'</a:t>
            </a:r>
            <a:r>
              <a:rPr lang="en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" noProof="1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logger</a:t>
            </a:r>
            <a:r>
              <a:rPr lang="en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critical</a:t>
            </a:r>
            <a:r>
              <a:rPr lang="en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b="0" i="0" noProof="1">
                <a:solidFill>
                  <a:srgbClr val="66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'critical message'</a:t>
            </a:r>
            <a:r>
              <a:rPr lang="en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ru-RU" noProof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65728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F83791-CFD4-6AB4-5771-E4F58EEEE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7618"/>
            <a:ext cx="10515600" cy="703652"/>
          </a:xfrm>
        </p:spPr>
        <p:txBody>
          <a:bodyPr/>
          <a:lstStyle/>
          <a:p>
            <a:r>
              <a:rPr lang="en-US" noProof="1"/>
              <a:t>logging.conf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2484E80-4A97-648C-00FA-8FFF46BF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26275"/>
            <a:ext cx="10515600" cy="5735782"/>
          </a:xfrm>
          <a:solidFill>
            <a:schemeClr val="accent3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marL="0" indent="0">
              <a:lnSpc>
                <a:spcPct val="85000"/>
              </a:lnSpc>
              <a:buNone/>
            </a:pPr>
            <a:r>
              <a:rPr lang="en" sz="1600" b="1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[loggers]</a:t>
            </a:r>
            <a:br>
              <a:rPr lang="en" sz="16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6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keys=root,exampleLogger</a:t>
            </a:r>
            <a:br>
              <a:rPr lang="en" sz="1600" noProof="1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" sz="1600" noProof="1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600" b="1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[handlers]</a:t>
            </a:r>
            <a:br>
              <a:rPr lang="ru-RU" sz="16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6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keys=consoleHandler</a:t>
            </a:r>
            <a:br>
              <a:rPr lang="ru-RU" sz="1600" noProof="1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ru-RU" sz="1600" noProof="1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600" b="1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[formatters]</a:t>
            </a:r>
            <a:br>
              <a:rPr lang="ru-RU" sz="16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6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keys=simpleFormatter</a:t>
            </a:r>
            <a:br>
              <a:rPr lang="ru-RU" sz="1600" noProof="1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ru-RU" sz="1600" noProof="1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600" b="1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[logger_root]</a:t>
            </a:r>
            <a:br>
              <a:rPr lang="ru-RU" sz="16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6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level=DEBUG</a:t>
            </a:r>
            <a:br>
              <a:rPr lang="ru-RU" sz="16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6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handlers=consoleHandler</a:t>
            </a:r>
            <a:br>
              <a:rPr lang="ru-RU" sz="1600" noProof="1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ru-RU" sz="1600" noProof="1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600" b="1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[logger_simpleExample]</a:t>
            </a:r>
            <a:br>
              <a:rPr lang="ru-RU" sz="16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6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level=DEBUG</a:t>
            </a:r>
            <a:br>
              <a:rPr lang="ru-RU" sz="16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6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handlers=consoleHandler</a:t>
            </a:r>
            <a:br>
              <a:rPr lang="ru-RU" sz="1600" noProof="1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6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qualname=simpleExample</a:t>
            </a:r>
            <a:br>
              <a:rPr lang="ru-RU" sz="1600" noProof="1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6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propagate=0</a:t>
            </a:r>
            <a:br>
              <a:rPr lang="ru-RU" sz="16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ru-RU" sz="16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600" b="1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[handler_consoleHandler]</a:t>
            </a:r>
            <a:br>
              <a:rPr lang="ru-RU" sz="16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6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class=StreamHandler</a:t>
            </a:r>
            <a:br>
              <a:rPr lang="ru-RU" sz="1600" noProof="1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6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level=DEBUG</a:t>
            </a:r>
            <a:br>
              <a:rPr lang="ru-RU" sz="16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6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formatter=simpleFormatter</a:t>
            </a:r>
            <a:br>
              <a:rPr lang="ru-RU" sz="1600" noProof="1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6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args=(sys.stdout,)</a:t>
            </a:r>
            <a:br>
              <a:rPr lang="ru-RU" sz="16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ru-RU" sz="16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600" b="1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[formatter_simpleFormatter]</a:t>
            </a:r>
            <a:br>
              <a:rPr lang="ru-RU" sz="16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6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format=%(asctime)s - %(name)s - %(levelname)s - %(message)s</a:t>
            </a:r>
            <a:endParaRPr lang="ru-RU" sz="1600" noProof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654057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E3628F-4472-CBD8-C3C9-622F0B029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5156"/>
            <a:ext cx="10515600" cy="605641"/>
          </a:xfrm>
        </p:spPr>
        <p:txBody>
          <a:bodyPr>
            <a:normAutofit fontScale="90000"/>
          </a:bodyPr>
          <a:lstStyle/>
          <a:p>
            <a:r>
              <a:rPr lang="en" noProof="1"/>
              <a:t>logging.config.</a:t>
            </a:r>
            <a:r>
              <a:rPr lang="en-US" noProof="1"/>
              <a:t>dict</a:t>
            </a:r>
            <a:r>
              <a:rPr lang="en" noProof="1"/>
              <a:t>Config</a:t>
            </a:r>
            <a:endParaRPr lang="ru-RU" noProof="1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E3AE507-258F-DABB-10B4-ABD6FB5884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78046"/>
            <a:ext cx="10515600" cy="2890571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ru-RU" sz="2000" dirty="0"/>
              <a:t>Вариант с передачей конфига </a:t>
            </a:r>
            <a:r>
              <a:rPr lang="ru-RU" sz="2000" b="1" dirty="0"/>
              <a:t>в виде словаря</a:t>
            </a:r>
            <a:r>
              <a:rPr lang="ru-RU" sz="2000" dirty="0"/>
              <a:t> ещё удобнее.</a:t>
            </a:r>
            <a:endParaRPr lang="en-US" sz="2000" dirty="0"/>
          </a:p>
          <a:p>
            <a:pPr marL="0" indent="0">
              <a:lnSpc>
                <a:spcPct val="100000"/>
              </a:lnSpc>
              <a:buNone/>
            </a:pPr>
            <a:r>
              <a:rPr lang="ru-RU" sz="2000" dirty="0"/>
              <a:t>Содержимое словаря тоже можно</a:t>
            </a:r>
            <a:r>
              <a:rPr lang="en-US" sz="2000" dirty="0"/>
              <a:t>:</a:t>
            </a: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ru-RU" sz="2000" b="1" dirty="0"/>
              <a:t>считать из файла</a:t>
            </a:r>
            <a:r>
              <a:rPr lang="ru-RU" sz="2000" dirty="0"/>
              <a:t>, причём не только стандартного синтаксиса, но и любого, принятого в конкретном проекте (например, </a:t>
            </a:r>
            <a:r>
              <a:rPr lang="en" sz="2000" dirty="0"/>
              <a:t>JSON </a:t>
            </a:r>
            <a:r>
              <a:rPr lang="ru-RU" sz="2000" dirty="0"/>
              <a:t>или </a:t>
            </a:r>
            <a:r>
              <a:rPr lang="en" sz="2000" dirty="0"/>
              <a:t>YAML) </a:t>
            </a: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ru-RU" sz="2000" b="1" dirty="0"/>
              <a:t>сформировать в коде</a:t>
            </a:r>
            <a:r>
              <a:rPr lang="ru-RU" sz="2000" dirty="0"/>
              <a:t>,</a:t>
            </a: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ru-RU" sz="2000" dirty="0"/>
              <a:t>получить </a:t>
            </a:r>
            <a:r>
              <a:rPr lang="ru-RU" sz="2000" b="1" dirty="0"/>
              <a:t>из любого</a:t>
            </a:r>
            <a:r>
              <a:rPr lang="ru-RU" sz="2000" dirty="0"/>
              <a:t> другого </a:t>
            </a:r>
            <a:r>
              <a:rPr lang="ru-RU" sz="2000" b="1" dirty="0"/>
              <a:t>источника</a:t>
            </a: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ru-RU" sz="2000" dirty="0"/>
              <a:t>модифицировать при необходимости.</a:t>
            </a:r>
            <a:endParaRPr lang="en-US" sz="2000" dirty="0"/>
          </a:p>
          <a:p>
            <a:pPr marL="0" indent="0">
              <a:lnSpc>
                <a:spcPct val="100000"/>
              </a:lnSpc>
              <a:buNone/>
            </a:pPr>
            <a:r>
              <a:rPr lang="en" sz="2000" noProof="1"/>
              <a:t>П</a:t>
            </a:r>
            <a:r>
              <a:rPr lang="ru-RU" sz="2000" noProof="1"/>
              <a:t>ример куска конфига в Y</a:t>
            </a:r>
            <a:r>
              <a:rPr lang="en-US" sz="2000" noProof="1"/>
              <a:t>AML:</a:t>
            </a:r>
            <a:endParaRPr lang="en" sz="2000" b="1" noProof="1">
              <a:solidFill>
                <a:srgbClr val="008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D73842-E920-0282-FE69-D41D6E3139A8}"/>
              </a:ext>
            </a:extLst>
          </p:cNvPr>
          <p:cNvSpPr txBox="1"/>
          <p:nvPr/>
        </p:nvSpPr>
        <p:spPr>
          <a:xfrm>
            <a:off x="838200" y="3668617"/>
            <a:ext cx="10515600" cy="315368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indent="0">
              <a:lnSpc>
                <a:spcPct val="85000"/>
              </a:lnSpc>
              <a:buNone/>
            </a:pPr>
            <a:r>
              <a:rPr lang="en" b="1" noProof="1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handlers</a:t>
            </a:r>
            <a: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" b="1" noProof="1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b="1" noProof="1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" noProof="1">
                <a:solidFill>
                  <a:srgbClr val="BBBB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  <a:t>logging.StreamHandler</a:t>
            </a:r>
            <a:b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b="1" noProof="1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formatter</a:t>
            </a:r>
            <a: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" noProof="1">
                <a:solidFill>
                  <a:srgbClr val="BBBB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  <a:t>brief</a:t>
            </a:r>
            <a:b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b="1" noProof="1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level </a:t>
            </a:r>
            <a: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" noProof="1">
                <a:solidFill>
                  <a:srgbClr val="BBBB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  <a:t>INFO</a:t>
            </a:r>
            <a:b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b="1" noProof="1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filters</a:t>
            </a:r>
            <a: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" noProof="1">
                <a:solidFill>
                  <a:srgbClr val="BBBB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" noProof="1">
                <a:solidFill>
                  <a:srgbClr val="19177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allow_foo</a:t>
            </a:r>
            <a: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b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b="1" noProof="1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stream </a:t>
            </a:r>
            <a: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" noProof="1">
                <a:solidFill>
                  <a:srgbClr val="BBBB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  <a:t>ext://sys.stdout</a:t>
            </a:r>
            <a:b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" b="1" noProof="1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file</a:t>
            </a:r>
            <a: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b="1" noProof="1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" noProof="1">
                <a:solidFill>
                  <a:srgbClr val="BBBB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  <a:t>logging.handlers.RotatingFileHandler</a:t>
            </a:r>
            <a:b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b="1" noProof="1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formatter</a:t>
            </a:r>
            <a: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" noProof="1">
                <a:solidFill>
                  <a:srgbClr val="BBBB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  <a:t>precise</a:t>
            </a:r>
            <a:b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b="1" noProof="1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filename</a:t>
            </a:r>
            <a: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" noProof="1">
                <a:solidFill>
                  <a:srgbClr val="BBBB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  <a:t>logconfig.log</a:t>
            </a:r>
            <a:b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b="1" noProof="1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maxBytes</a:t>
            </a:r>
            <a: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" noProof="1">
                <a:solidFill>
                  <a:srgbClr val="BBBB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  <a:t>1024</a:t>
            </a:r>
            <a:b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b="1" noProof="1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backupCount</a:t>
            </a:r>
            <a: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" noProof="1">
                <a:solidFill>
                  <a:srgbClr val="BBBB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4556485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71D39E-EF33-5568-B7B8-78A8981C0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136" y="222622"/>
            <a:ext cx="11835740" cy="596775"/>
          </a:xfrm>
        </p:spPr>
        <p:txBody>
          <a:bodyPr>
            <a:noAutofit/>
          </a:bodyPr>
          <a:lstStyle/>
          <a:p>
            <a:r>
              <a:rPr lang="ru-RU" sz="3200" dirty="0"/>
              <a:t>Пример </a:t>
            </a:r>
            <a:r>
              <a:rPr lang="en-US" sz="3200" dirty="0"/>
              <a:t>JSON-</a:t>
            </a:r>
            <a:r>
              <a:rPr lang="ru-RU" sz="3200" dirty="0"/>
              <a:t>конфига логирования в многоклассовом приложении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F730F29-FCB5-136B-001B-7A2BD37057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839" y="938151"/>
            <a:ext cx="11835740" cy="5818909"/>
          </a:xfrm>
          <a:solidFill>
            <a:schemeClr val="accent3">
              <a:lumMod val="20000"/>
              <a:lumOff val="80000"/>
            </a:schemeClr>
          </a:solidFill>
        </p:spPr>
        <p:txBody>
          <a:bodyPr numCol="2">
            <a:normAutofit fontScale="550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" sz="29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" sz="29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"version": 1,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" sz="29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"disable_existing_loggers": false,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" sz="29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"formatters":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" sz="29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"simple":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" sz="29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"format": "%(asctime)s - %(name)s - %(levelname)s - %(message)s"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" sz="29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},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" sz="29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"extra":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" sz="29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"format": "%(asctime)s %(name)s %(filename)s %(lineno)s %(funcName)s %(levelname)s %(message)s"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" sz="29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" sz="29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},</a:t>
            </a:r>
          </a:p>
          <a:p>
            <a:pPr marL="0" indent="0">
              <a:spcBef>
                <a:spcPts val="0"/>
              </a:spcBef>
              <a:buNone/>
            </a:pPr>
            <a:endParaRPr lang="en" sz="2900" b="0" i="0" noProof="1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" sz="29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"handlers":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" sz="29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"console_handler":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" sz="29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"class": "logging.StreamHandler",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" sz="29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"level": "DEBUG",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" sz="29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"formatter": "simple",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" sz="29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" sz="2900" b="0" i="0" noProof="1">
                <a:effectLst/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"stream": "ext://sys.stdout"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" sz="29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},</a:t>
            </a:r>
          </a:p>
          <a:p>
            <a:pPr marL="0" indent="0">
              <a:spcBef>
                <a:spcPts val="0"/>
              </a:spcBef>
              <a:buNone/>
            </a:pPr>
            <a:endParaRPr lang="en" sz="2900" b="0" i="0" noProof="1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" sz="29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"info_file_handler":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" sz="29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"class": "logging.FileHandler",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" sz="29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"level": "INFO",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" sz="29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"formatter": "simple",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" sz="29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" sz="2900" b="0" i="0" noProof="1">
                <a:effectLst/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"filename": "info.log",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" sz="29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"encoding": "utf8"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" sz="29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},</a:t>
            </a:r>
          </a:p>
          <a:p>
            <a:pPr marL="0" indent="0">
              <a:spcBef>
                <a:spcPts val="0"/>
              </a:spcBef>
              <a:buNone/>
            </a:pPr>
            <a:endParaRPr lang="en" sz="2900" b="0" i="0" noProof="1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" sz="29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"error_file_handler":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" sz="29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"class": "logging.FileHandler",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" sz="29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"level": "ERROR",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" sz="29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"formatter": "extra",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" sz="29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" sz="2900" b="0" i="0" noProof="1">
                <a:effectLst/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"filename": "errors.log",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" sz="29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"encoding": "utf8"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" sz="29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" sz="29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},</a:t>
            </a:r>
          </a:p>
          <a:p>
            <a:pPr marL="0" indent="0">
              <a:spcBef>
                <a:spcPts val="0"/>
              </a:spcBef>
              <a:buNone/>
            </a:pPr>
            <a:endParaRPr lang="en" sz="2900" b="0" i="0" noProof="1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" sz="29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"loggers":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" sz="29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"MyApp":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" sz="29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"level": "WARNING",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" sz="29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"handlers": ["console_handler"],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" sz="29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"propagate": false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" sz="29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},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" sz="29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"MyApp.MyClass1":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" sz="29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"level": "DEBUG",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" sz="29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"handlers": ["console_handler", "info_file_handler", "error_file_handler"],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" sz="29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"propagate": false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" sz="29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},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" sz="29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"MyApp.MyClass2":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" sz="29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"level": "ERROR",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" sz="29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"handlers": ["error_file_handler"],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" sz="29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"propagate": false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" sz="29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" sz="29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},</a:t>
            </a:r>
          </a:p>
          <a:p>
            <a:pPr marL="0" indent="0">
              <a:spcBef>
                <a:spcPts val="0"/>
              </a:spcBef>
              <a:buNone/>
            </a:pPr>
            <a:endParaRPr lang="en" sz="2900" b="0" i="0" noProof="1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" sz="29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"root":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" sz="29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"level": "WARNING",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" sz="29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"handlers": ["console_handler"]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" sz="29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" sz="29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ru-RU" sz="2900" b="0" i="0" noProof="1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" b="0" i="0" noProof="1">
              <a:solidFill>
                <a:srgbClr val="999999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893726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E807BD-2892-B6BA-40F4-8A6706985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672"/>
            <a:ext cx="10515600" cy="628596"/>
          </a:xfrm>
        </p:spPr>
        <p:txBody>
          <a:bodyPr>
            <a:normAutofit fontScale="90000"/>
          </a:bodyPr>
          <a:lstStyle/>
          <a:p>
            <a:r>
              <a:rPr lang="ru-RU" dirty="0"/>
              <a:t>Код с использованием</a:t>
            </a:r>
            <a:r>
              <a:rPr lang="en-US" dirty="0"/>
              <a:t> </a:t>
            </a:r>
            <a:r>
              <a:rPr lang="en" noProof="1"/>
              <a:t>dictConfig</a:t>
            </a:r>
            <a:r>
              <a:rPr lang="ru-RU" dirty="0"/>
              <a:t>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7434391-14CC-0189-EEB3-4FD490CD56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17520"/>
            <a:ext cx="10515600" cy="6103914"/>
          </a:xfrm>
          <a:solidFill>
            <a:schemeClr val="accent3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" sz="1600" b="0" i="0" noProof="1">
                <a:solidFill>
                  <a:srgbClr val="0077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en" sz="16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json</a:t>
            </a:r>
            <a:br>
              <a:rPr lang="en" sz="16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600" b="0" i="0" noProof="1">
                <a:solidFill>
                  <a:srgbClr val="0077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en" sz="16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logging, logging</a:t>
            </a:r>
            <a:r>
              <a:rPr lang="en" sz="16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" sz="16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config</a:t>
            </a:r>
            <a:br>
              <a:rPr lang="en" sz="16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" sz="16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600" b="0" i="0" noProof="1">
                <a:solidFill>
                  <a:srgbClr val="0077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" sz="16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MyAppLogger</a:t>
            </a:r>
            <a:r>
              <a:rPr lang="en" sz="16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" sz="1600" noProof="1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600" noProof="1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sz="1600" b="0" i="0" noProof="1">
                <a:solidFill>
                  <a:srgbClr val="0077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" sz="16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600" b="0" i="0" noProof="1">
                <a:solidFill>
                  <a:srgbClr val="DD4A6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__init__</a:t>
            </a:r>
            <a:r>
              <a:rPr lang="en" sz="16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sz="16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self</a:t>
            </a:r>
            <a:r>
              <a:rPr lang="en" sz="16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  <a:br>
              <a:rPr lang="en" sz="1600" noProof="1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600" noProof="1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" sz="1600" b="0" i="0" noProof="1">
                <a:solidFill>
                  <a:srgbClr val="66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dict</a:t>
            </a:r>
            <a:r>
              <a:rPr lang="en" sz="16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600" b="0" i="0" noProof="1">
                <a:solidFill>
                  <a:srgbClr val="A67F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16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json</a:t>
            </a:r>
            <a:r>
              <a:rPr lang="en" sz="16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" sz="16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loads</a:t>
            </a:r>
            <a:r>
              <a:rPr lang="en" sz="16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sz="16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config</a:t>
            </a:r>
            <a:r>
              <a:rPr lang="en" sz="16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" sz="1600" noProof="1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600" noProof="1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" sz="16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logging</a:t>
            </a:r>
            <a:r>
              <a:rPr lang="en" sz="16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" sz="16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config</a:t>
            </a:r>
            <a:r>
              <a:rPr lang="en" sz="16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" sz="16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dictConfig</a:t>
            </a:r>
            <a:r>
              <a:rPr lang="en" sz="16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sz="1600" b="0" i="0" noProof="1">
                <a:solidFill>
                  <a:srgbClr val="66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dict</a:t>
            </a:r>
            <a:r>
              <a:rPr lang="en" sz="16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" sz="1600" noProof="1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600" noProof="1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" sz="16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self</a:t>
            </a:r>
            <a:r>
              <a:rPr lang="en" sz="16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" sz="16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logger </a:t>
            </a:r>
            <a:r>
              <a:rPr lang="en" sz="1600" b="0" i="0" noProof="1">
                <a:solidFill>
                  <a:srgbClr val="A67F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16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logging</a:t>
            </a:r>
            <a:r>
              <a:rPr lang="en" sz="16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" sz="16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getLogger</a:t>
            </a:r>
            <a:r>
              <a:rPr lang="en" sz="16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sz="1600" b="0" i="0" noProof="1">
                <a:solidFill>
                  <a:srgbClr val="66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'MyApp'</a:t>
            </a:r>
            <a:r>
              <a:rPr lang="en" sz="16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" sz="16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600" b="0" i="0" noProof="1">
                <a:solidFill>
                  <a:srgbClr val="70809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ru-RU" sz="1600" b="0" i="0" noProof="1">
                <a:solidFill>
                  <a:srgbClr val="70809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логгер по умолчанию</a:t>
            </a:r>
            <a:br>
              <a:rPr lang="en-US" sz="1600" noProof="1">
                <a:solidFill>
                  <a:srgbClr val="70809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sz="1600" noProof="1">
                <a:solidFill>
                  <a:srgbClr val="70809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noProof="1">
                <a:solidFill>
                  <a:srgbClr val="70809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sz="1600" b="0" i="0" noProof="1">
                <a:solidFill>
                  <a:srgbClr val="0077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" sz="16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600" b="0" i="0" noProof="1">
                <a:solidFill>
                  <a:srgbClr val="DD4A6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getLogger</a:t>
            </a:r>
            <a:r>
              <a:rPr lang="en" sz="16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sz="16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self</a:t>
            </a:r>
            <a:r>
              <a:rPr lang="en" sz="16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" sz="16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name</a:t>
            </a:r>
            <a:r>
              <a:rPr lang="en" sz="16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  <a:br>
              <a:rPr lang="en" sz="1600" noProof="1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600" noProof="1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" sz="1600" b="0" i="0" noProof="1">
                <a:solidFill>
                  <a:srgbClr val="66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"""</a:t>
            </a:r>
            <a:r>
              <a:rPr lang="ru-RU" sz="1600" b="0" i="0" noProof="1">
                <a:solidFill>
                  <a:srgbClr val="66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Генерация логгера в иерархии"""</a:t>
            </a:r>
            <a:br>
              <a:rPr lang="en-US" sz="1600" noProof="1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noProof="1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" sz="1600" b="0" i="0" noProof="1">
                <a:solidFill>
                  <a:srgbClr val="0077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" sz="16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logging</a:t>
            </a:r>
            <a:r>
              <a:rPr lang="en" sz="16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" sz="16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getLogger</a:t>
            </a:r>
            <a:r>
              <a:rPr lang="en" sz="16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sz="1600" b="0" i="0" noProof="1">
                <a:solidFill>
                  <a:srgbClr val="66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'MyApp.'</a:t>
            </a:r>
            <a:r>
              <a:rPr lang="en" sz="16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600" b="0" i="0" noProof="1">
                <a:solidFill>
                  <a:srgbClr val="A67F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" sz="16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name</a:t>
            </a:r>
            <a:r>
              <a:rPr lang="en" sz="16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" sz="1600" noProof="1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" sz="1600" noProof="1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600" b="0" i="0" noProof="1">
                <a:solidFill>
                  <a:srgbClr val="0077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" sz="16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MyClass1</a:t>
            </a:r>
            <a:r>
              <a:rPr lang="en" sz="16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" sz="1600" noProof="1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600" noProof="1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sz="1600" b="0" i="0" noProof="1">
                <a:solidFill>
                  <a:srgbClr val="0077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" sz="16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600" b="0" i="0" noProof="1">
                <a:solidFill>
                  <a:srgbClr val="DD4A6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__init__</a:t>
            </a:r>
            <a:r>
              <a:rPr lang="en" sz="16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sz="16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self</a:t>
            </a:r>
            <a:r>
              <a:rPr lang="en" sz="16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  <a:br>
              <a:rPr lang="en" sz="1600" noProof="1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600" noProof="1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" sz="16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self</a:t>
            </a:r>
            <a:r>
              <a:rPr lang="en" sz="16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" sz="16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logger </a:t>
            </a:r>
            <a:r>
              <a:rPr lang="en" sz="1600" b="0" i="0" noProof="1">
                <a:solidFill>
                  <a:srgbClr val="A67F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16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MyAppLogger</a:t>
            </a:r>
            <a:r>
              <a:rPr lang="en" sz="16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().</a:t>
            </a:r>
            <a:r>
              <a:rPr lang="en" sz="16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getLogger</a:t>
            </a:r>
            <a:r>
              <a:rPr lang="en" sz="16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sz="16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self</a:t>
            </a:r>
            <a:r>
              <a:rPr lang="en" sz="16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" sz="16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__class__</a:t>
            </a:r>
            <a:r>
              <a:rPr lang="en" sz="16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" sz="16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__name__</a:t>
            </a:r>
            <a:r>
              <a:rPr lang="en" sz="16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" sz="1600" noProof="1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" sz="1600" noProof="1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600" b="0" i="0" noProof="1">
                <a:solidFill>
                  <a:srgbClr val="0077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" sz="16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MyClass2</a:t>
            </a:r>
            <a:r>
              <a:rPr lang="en" sz="16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" sz="1600" noProof="1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600" noProof="1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sz="1600" b="0" i="0" noProof="1">
                <a:solidFill>
                  <a:srgbClr val="0077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" sz="16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600" b="0" i="0" noProof="1">
                <a:solidFill>
                  <a:srgbClr val="DD4A6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__init__</a:t>
            </a:r>
            <a:r>
              <a:rPr lang="en" sz="16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sz="16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self</a:t>
            </a:r>
            <a:r>
              <a:rPr lang="en" sz="16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  <a:br>
              <a:rPr lang="en" sz="1600" noProof="1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600" noProof="1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" sz="16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self</a:t>
            </a:r>
            <a:r>
              <a:rPr lang="en" sz="16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" sz="16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logger </a:t>
            </a:r>
            <a:r>
              <a:rPr lang="en" sz="1600" b="0" i="0" noProof="1">
                <a:solidFill>
                  <a:srgbClr val="A67F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16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MyAppLogger</a:t>
            </a:r>
            <a:r>
              <a:rPr lang="en" sz="16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().</a:t>
            </a:r>
            <a:r>
              <a:rPr lang="en" sz="16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getLogger</a:t>
            </a:r>
            <a:r>
              <a:rPr lang="en" sz="16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sz="16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self</a:t>
            </a:r>
            <a:r>
              <a:rPr lang="en" sz="16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" sz="16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__class__</a:t>
            </a:r>
            <a:r>
              <a:rPr lang="en" sz="16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" sz="16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__name__</a:t>
            </a:r>
            <a:r>
              <a:rPr lang="en" sz="16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" sz="1600" noProof="1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" sz="1600" noProof="1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600" b="0" i="0" noProof="1">
                <a:solidFill>
                  <a:srgbClr val="0077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" sz="16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600" b="0" i="0" noProof="1">
                <a:solidFill>
                  <a:srgbClr val="DD4A6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</a:t>
            </a:r>
            <a:r>
              <a:rPr lang="en" sz="16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sz="1600" b="0" i="0" noProof="1">
                <a:solidFill>
                  <a:srgbClr val="66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object</a:t>
            </a:r>
            <a:r>
              <a:rPr lang="en" sz="16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  <a:br>
              <a:rPr lang="en" sz="1600" noProof="1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600" noProof="1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sz="1600" b="0" i="0" noProof="1">
                <a:solidFill>
                  <a:srgbClr val="66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object</a:t>
            </a:r>
            <a:r>
              <a:rPr lang="en" sz="16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" sz="16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logger</a:t>
            </a:r>
            <a:r>
              <a:rPr lang="en" sz="16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" sz="16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debug</a:t>
            </a:r>
            <a:r>
              <a:rPr lang="en" sz="16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sz="1600" b="0" i="0" noProof="1">
                <a:solidFill>
                  <a:srgbClr val="66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'debug message'</a:t>
            </a:r>
            <a:r>
              <a:rPr lang="en" sz="16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" sz="1600" noProof="1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600" noProof="1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sz="1600" b="0" i="0" noProof="1">
                <a:solidFill>
                  <a:srgbClr val="66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object</a:t>
            </a:r>
            <a:r>
              <a:rPr lang="en" sz="16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" sz="16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logger</a:t>
            </a:r>
            <a:r>
              <a:rPr lang="en" sz="16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" sz="16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info</a:t>
            </a:r>
            <a:r>
              <a:rPr lang="en" sz="16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sz="1600" b="0" i="0" noProof="1">
                <a:solidFill>
                  <a:srgbClr val="66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'info message'</a:t>
            </a:r>
            <a:r>
              <a:rPr lang="en" sz="16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" sz="1600" noProof="1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600" noProof="1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sz="1600" b="0" i="0" noProof="1">
                <a:solidFill>
                  <a:srgbClr val="66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object</a:t>
            </a:r>
            <a:r>
              <a:rPr lang="en" sz="16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" sz="16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logger</a:t>
            </a:r>
            <a:r>
              <a:rPr lang="en" sz="16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" sz="16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warning</a:t>
            </a:r>
            <a:r>
              <a:rPr lang="en" sz="16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sz="1600" b="0" i="0" noProof="1">
                <a:solidFill>
                  <a:srgbClr val="66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'warn message'</a:t>
            </a:r>
            <a:r>
              <a:rPr lang="en" sz="16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" sz="1600" noProof="1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600" noProof="1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sz="1600" b="0" i="0" noProof="1">
                <a:solidFill>
                  <a:srgbClr val="66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object</a:t>
            </a:r>
            <a:r>
              <a:rPr lang="en" sz="16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" sz="16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logger</a:t>
            </a:r>
            <a:r>
              <a:rPr lang="en" sz="16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" sz="16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error</a:t>
            </a:r>
            <a:r>
              <a:rPr lang="en" sz="16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sz="1600" b="0" i="0" noProof="1">
                <a:solidFill>
                  <a:srgbClr val="66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'error message'</a:t>
            </a:r>
            <a:r>
              <a:rPr lang="en" sz="16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" sz="1600" noProof="1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600" noProof="1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sz="1600" b="0" i="0" noProof="1">
                <a:solidFill>
                  <a:srgbClr val="66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object</a:t>
            </a:r>
            <a:r>
              <a:rPr lang="en" sz="16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" sz="16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logger</a:t>
            </a:r>
            <a:r>
              <a:rPr lang="en" sz="16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" sz="16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critical</a:t>
            </a:r>
            <a:r>
              <a:rPr lang="en" sz="16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sz="1600" b="0" i="0" noProof="1">
                <a:solidFill>
                  <a:srgbClr val="66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'critical message'</a:t>
            </a:r>
            <a:r>
              <a:rPr lang="en" sz="16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" sz="1600" noProof="1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" sz="1600" noProof="1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6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</a:t>
            </a:r>
            <a:r>
              <a:rPr lang="en" sz="16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sz="16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MyAppLogger</a:t>
            </a:r>
            <a:r>
              <a:rPr lang="en" sz="16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())</a:t>
            </a:r>
            <a:br>
              <a:rPr lang="en" sz="1600" noProof="1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6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</a:t>
            </a:r>
            <a:r>
              <a:rPr lang="en" sz="16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sz="16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MyClass1</a:t>
            </a:r>
            <a:r>
              <a:rPr lang="en" sz="16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())</a:t>
            </a:r>
            <a:br>
              <a:rPr lang="en" sz="1600" noProof="1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6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</a:t>
            </a:r>
            <a:r>
              <a:rPr lang="en" sz="16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sz="16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MyClass2</a:t>
            </a:r>
            <a:r>
              <a:rPr lang="en" sz="16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())</a:t>
            </a:r>
            <a:endParaRPr lang="ru-RU" sz="1600" noProof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77448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907522-CBE7-DBD3-9677-1EC5B28BE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 работы программы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572B736-CFB0-D334-A931-D471C9EC89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8154"/>
            <a:ext cx="10515600" cy="5290152"/>
          </a:xfrm>
        </p:spPr>
        <p:txBody>
          <a:bodyPr>
            <a:normAutofit fontScale="62500" lnSpcReduction="20000"/>
          </a:bodyPr>
          <a:lstStyle/>
          <a:p>
            <a:pPr marL="0" indent="0" algn="l">
              <a:lnSpc>
                <a:spcPct val="120000"/>
              </a:lnSpc>
              <a:spcAft>
                <a:spcPts val="1000"/>
              </a:spcAft>
              <a:buNone/>
            </a:pPr>
            <a:r>
              <a:rPr lang="ru-RU" b="1" noProof="1"/>
              <a:t>Консоль</a:t>
            </a:r>
            <a:r>
              <a:rPr lang="en-US" b="1" noProof="1"/>
              <a:t>:</a:t>
            </a:r>
            <a:endParaRPr lang="ru-RU" b="1" noProof="1"/>
          </a:p>
          <a:p>
            <a:pPr marL="0" indent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" b="0" i="0" noProof="1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2023-08-21 17:09:40,562 - MyApp - WARNING - warn message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" b="0" i="0" noProof="1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2023-08-21 17:09:40,563 - MyApp - ERROR - error message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" b="0" i="0" noProof="1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2023-08-21 17:09:40,563 - MyApp - CRITICAL - critical message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" b="0" i="0" noProof="1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2023-08-21 17:09:40,564 - MyApp.MyClass1 - DEBUG - debug message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" b="0" i="0" noProof="1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2023-08-21 17:09:40,565 - MyApp.MyClass1 - INFO - info message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" b="0" i="0" noProof="1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2023-08-21 17:09:40,565 - MyApp.MyClass1 - WARNING - warn message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" b="0" i="0" noProof="1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2023-08-21 17:09:40,566 - MyApp.MyClass1 - ERROR - error message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" b="0" i="0" noProof="1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2023-08-21 17:09:40,566 - MyApp.MyClass1 - CRITICAL - critical message</a:t>
            </a:r>
            <a:endParaRPr lang="ru-RU" b="0" i="0" noProof="1">
              <a:solidFill>
                <a:schemeClr val="accent6">
                  <a:lumMod val="50000"/>
                </a:schemeClr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l">
              <a:lnSpc>
                <a:spcPct val="120000"/>
              </a:lnSpc>
              <a:spcAft>
                <a:spcPts val="1000"/>
              </a:spcAft>
              <a:buNone/>
            </a:pPr>
            <a:r>
              <a:rPr lang="en" b="1" noProof="1"/>
              <a:t>info.log: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" b="0" i="0" noProof="1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2023-08-21 17:16:19,753 - MyApp.MyClass1 - INFO - info message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" b="0" i="0" noProof="1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2023-08-21 17:16:19,756 - MyApp.MyClass1 - WARNING - warn message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" b="0" i="0" noProof="1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2023-08-21 17:16:19,756 - MyApp.MyClass1 - ERROR - error message</a:t>
            </a:r>
            <a:br>
              <a:rPr lang="en" b="0" i="0" noProof="1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b="0" i="0" noProof="1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2023-08-21 17:16:19,756 - MyApp.MyClass1 - CRITICAL - critical message</a:t>
            </a:r>
            <a:endParaRPr lang="en-US" noProof="1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l">
              <a:lnSpc>
                <a:spcPct val="120000"/>
              </a:lnSpc>
              <a:spcAft>
                <a:spcPts val="1000"/>
              </a:spcAft>
              <a:buNone/>
            </a:pPr>
            <a:r>
              <a:rPr lang="en" b="1" noProof="1"/>
              <a:t>errors.log</a:t>
            </a:r>
            <a:r>
              <a:rPr lang="en-US" b="1" noProof="1"/>
              <a:t>: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" i="0" noProof="1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2023-08-21 17:17:18,172 MyApp.MyClass1 main.py 93 test ERROR error message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" i="0" noProof="1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2023-08-21 17:17:18,172 MyApp.MyClass1 main.py 94 test CRITICAL critical message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" i="0" noProof="1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2023-08-21 17:17:18,173 MyApp.MyClass2 main.py 93 test ERROR error message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" i="0" noProof="1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2023-08-21 17:17:18,173 MyApp.MyClass2 main.py 94 test CRITICAL critical message</a:t>
            </a:r>
          </a:p>
        </p:txBody>
      </p:sp>
    </p:spTree>
    <p:extLst>
      <p:ext uri="{BB962C8B-B14F-4D97-AF65-F5344CB8AC3E}">
        <p14:creationId xmlns:p14="http://schemas.microsoft.com/office/powerpoint/2010/main" val="427146581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841657-3C0B-A585-E9BA-143BA5B10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Пояснения к программе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74605E2-DA70-3484-5287-76010FEF89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dirty="0"/>
              <a:t>Логгер 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MyApp</a:t>
            </a:r>
            <a:r>
              <a:rPr lang="en" sz="2000" dirty="0"/>
              <a:t> (</a:t>
            </a:r>
            <a:r>
              <a:rPr lang="ru-RU" sz="2000" dirty="0"/>
              <a:t>в классе 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MyAppLogger</a:t>
            </a:r>
            <a:r>
              <a:rPr lang="en" sz="2000" dirty="0"/>
              <a:t>) </a:t>
            </a:r>
            <a:r>
              <a:rPr lang="ru-RU" sz="2000" dirty="0"/>
              <a:t>имеет только обработчик 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console_handler</a:t>
            </a:r>
            <a:r>
              <a:rPr lang="en" sz="2000" dirty="0"/>
              <a:t>, </a:t>
            </a:r>
            <a:r>
              <a:rPr lang="ru-RU" sz="2000" dirty="0"/>
              <a:t>выводящий сообщения на консоль. 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console_handler</a:t>
            </a:r>
            <a:r>
              <a:rPr lang="en" sz="2000" dirty="0"/>
              <a:t> </a:t>
            </a:r>
            <a:r>
              <a:rPr lang="ru-RU" sz="2000" dirty="0"/>
              <a:t>имеет уровень логирования </a:t>
            </a:r>
            <a:r>
              <a:rPr lang="en" sz="2000" dirty="0"/>
              <a:t>DEBUG, </a:t>
            </a:r>
            <a:r>
              <a:rPr lang="ru-RU" sz="2000" dirty="0"/>
              <a:t>но сам логгер 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MyApp</a:t>
            </a:r>
            <a:r>
              <a:rPr lang="en" sz="2000" dirty="0"/>
              <a:t> — WARNING, </a:t>
            </a:r>
            <a:r>
              <a:rPr lang="ru-RU" sz="2000" dirty="0"/>
              <a:t>поэтому на консоль будут выведены только три сообщения — </a:t>
            </a:r>
            <a:r>
              <a:rPr lang="en" sz="2000" dirty="0"/>
              <a:t>WARNING, ERROR </a:t>
            </a:r>
            <a:r>
              <a:rPr lang="ru-RU" sz="2000" dirty="0"/>
              <a:t>и </a:t>
            </a:r>
            <a:r>
              <a:rPr lang="en" sz="2000" dirty="0"/>
              <a:t>CRITICAL.</a:t>
            </a:r>
          </a:p>
          <a:p>
            <a:pPr>
              <a:lnSpc>
                <a:spcPct val="100000"/>
              </a:lnSpc>
            </a:pPr>
            <a:r>
              <a:rPr lang="ru-RU" sz="2000" dirty="0"/>
              <a:t>Логгер 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MyApp.MyClass1</a:t>
            </a:r>
            <a:r>
              <a:rPr lang="en" sz="2000" dirty="0"/>
              <a:t> (</a:t>
            </a:r>
            <a:r>
              <a:rPr lang="ru-RU" sz="2000" dirty="0"/>
              <a:t>в классе </a:t>
            </a:r>
            <a:r>
              <a:rPr lang="en" sz="2000" dirty="0">
                <a:latin typeface="Consolas" panose="020B0609020204030204" pitchFamily="49" charset="0"/>
                <a:cs typeface="Consolas" panose="020B0609020204030204" pitchFamily="49" charset="0"/>
              </a:rPr>
              <a:t>MyClass1</a:t>
            </a:r>
            <a:r>
              <a:rPr lang="en" sz="2000" dirty="0"/>
              <a:t>) </a:t>
            </a:r>
            <a:r>
              <a:rPr lang="ru-RU" sz="2000" dirty="0"/>
              <a:t>имеет три обработчика: 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console_handler</a:t>
            </a:r>
            <a:r>
              <a:rPr lang="en" sz="2000" dirty="0"/>
              <a:t>, 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info_file_handler</a:t>
            </a:r>
            <a:r>
              <a:rPr lang="en" sz="2000" dirty="0"/>
              <a:t>, 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error_file_handler</a:t>
            </a:r>
            <a:r>
              <a:rPr lang="en" sz="2000" dirty="0"/>
              <a:t>. </a:t>
            </a:r>
            <a:r>
              <a:rPr lang="ru-RU" sz="2000" dirty="0"/>
              <a:t>В консоль выводятся все сообщения, так как и логгер, обработчик имеют уровень </a:t>
            </a:r>
            <a:r>
              <a:rPr lang="en" sz="2000" dirty="0"/>
              <a:t>DEBUG. </a:t>
            </a:r>
            <a:r>
              <a:rPr lang="ru-RU" sz="2000" dirty="0"/>
              <a:t>В 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info.log</a:t>
            </a:r>
            <a:r>
              <a:rPr lang="en" sz="2000" dirty="0"/>
              <a:t> </a:t>
            </a:r>
            <a:r>
              <a:rPr lang="ru-RU" sz="2000" dirty="0"/>
              <a:t>выводятся сообщения </a:t>
            </a:r>
            <a:r>
              <a:rPr lang="en" sz="2000" dirty="0"/>
              <a:t>INFO </a:t>
            </a:r>
            <a:r>
              <a:rPr lang="ru-RU" sz="2000" dirty="0"/>
              <a:t>и выше в соответствии с уровнем 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info_file_handler</a:t>
            </a:r>
            <a:r>
              <a:rPr lang="en" sz="2000" dirty="0"/>
              <a:t>, </a:t>
            </a:r>
            <a:r>
              <a:rPr lang="ru-RU" sz="2000" dirty="0"/>
              <a:t>а в 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errors.log</a:t>
            </a:r>
            <a:r>
              <a:rPr lang="en" sz="2000" dirty="0"/>
              <a:t> — ERROR </a:t>
            </a:r>
            <a:r>
              <a:rPr lang="ru-RU" sz="2000" dirty="0"/>
              <a:t>и </a:t>
            </a:r>
            <a:r>
              <a:rPr lang="en" sz="2000" dirty="0"/>
              <a:t>CRITICAL.</a:t>
            </a:r>
            <a:endParaRPr lang="ru-RU" sz="2000" dirty="0"/>
          </a:p>
          <a:p>
            <a:pPr>
              <a:lnSpc>
                <a:spcPct val="100000"/>
              </a:lnSpc>
            </a:pPr>
            <a:r>
              <a:rPr lang="ru-RU" sz="2000" dirty="0"/>
              <a:t>Логгер </a:t>
            </a:r>
            <a:r>
              <a:rPr lang="en" sz="2000" dirty="0">
                <a:latin typeface="Consolas" panose="020B0609020204030204" pitchFamily="49" charset="0"/>
                <a:cs typeface="Consolas" panose="020B0609020204030204" pitchFamily="49" charset="0"/>
              </a:rPr>
              <a:t>MyApp.MyClass2</a:t>
            </a:r>
            <a:r>
              <a:rPr lang="en" sz="2000" dirty="0"/>
              <a:t> (</a:t>
            </a:r>
            <a:r>
              <a:rPr lang="ru-RU" sz="2000" dirty="0"/>
              <a:t>в классе </a:t>
            </a:r>
            <a:r>
              <a:rPr lang="en" sz="2000" dirty="0">
                <a:latin typeface="Consolas" panose="020B0609020204030204" pitchFamily="49" charset="0"/>
                <a:cs typeface="Consolas" panose="020B0609020204030204" pitchFamily="49" charset="0"/>
              </a:rPr>
              <a:t>MyClass2</a:t>
            </a:r>
            <a:r>
              <a:rPr lang="en" sz="2000" dirty="0"/>
              <a:t>) </a:t>
            </a:r>
            <a:r>
              <a:rPr lang="ru-RU" sz="2000" dirty="0"/>
              <a:t>логирует только </a:t>
            </a:r>
            <a:r>
              <a:rPr lang="en" sz="2000" dirty="0"/>
              <a:t>ERROR </a:t>
            </a:r>
            <a:r>
              <a:rPr lang="ru-RU" sz="2000" dirty="0"/>
              <a:t>и </a:t>
            </a:r>
            <a:r>
              <a:rPr lang="en" sz="2000" dirty="0"/>
              <a:t>CRITICAL </a:t>
            </a:r>
            <a:r>
              <a:rPr lang="ru-RU" sz="2000" dirty="0"/>
              <a:t>в 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errors.log</a:t>
            </a:r>
            <a:r>
              <a:rPr lang="en" sz="2000" dirty="0"/>
              <a:t>.</a:t>
            </a:r>
          </a:p>
          <a:p>
            <a:pPr marL="0" indent="0">
              <a:lnSpc>
                <a:spcPct val="120000"/>
              </a:lnSpc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84519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449D09-69FA-C4B7-D16A-D509FB9DE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4646"/>
            <a:ext cx="10515600" cy="858194"/>
          </a:xfrm>
        </p:spPr>
        <p:txBody>
          <a:bodyPr/>
          <a:lstStyle/>
          <a:p>
            <a:r>
              <a:rPr lang="ru-RU" dirty="0"/>
              <a:t>Что писать в логи?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7FFF980-0716-ED57-D73B-842B6B3C25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4530"/>
            <a:ext cx="10515600" cy="5158344"/>
          </a:xfrm>
        </p:spPr>
        <p:txBody>
          <a:bodyPr lIns="90000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ru-RU" sz="2000" dirty="0"/>
              <a:t>Минимальная запись события в логе обычно включает: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2000" b="1" dirty="0"/>
              <a:t>описание события</a:t>
            </a:r>
            <a:r>
              <a:rPr lang="ru-RU" sz="2000" dirty="0"/>
              <a:t> и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2000" b="1" dirty="0"/>
              <a:t>время</a:t>
            </a:r>
            <a:r>
              <a:rPr lang="ru-RU" sz="2000" dirty="0"/>
              <a:t>, в которое оно произошло: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ru-RU" sz="2000" noProof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2023-08-12 17:49:37 </a:t>
            </a:r>
            <a:r>
              <a:rPr lang="en" sz="2000" noProof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 'johndoe' successfully logged in</a:t>
            </a:r>
            <a:endParaRPr lang="ru-RU" sz="2000" noProof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l">
              <a:lnSpc>
                <a:spcPct val="100000"/>
              </a:lnSpc>
              <a:buNone/>
            </a:pPr>
            <a:r>
              <a:rPr lang="ru-RU" sz="2000" dirty="0"/>
              <a:t>В зависимости от конкретной задачи и принятых практик добавляются другие параметры.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ru-RU" sz="2000" dirty="0"/>
              <a:t>Логи должны отвечать на 3 основных вопроса:</a:t>
            </a:r>
          </a:p>
          <a:p>
            <a:pPr marL="360000" indent="-360000" algn="l">
              <a:lnSpc>
                <a:spcPct val="100000"/>
              </a:lnSpc>
              <a:buFont typeface="+mj-lt"/>
              <a:buAutoNum type="arabicPeriod"/>
            </a:pPr>
            <a:r>
              <a:rPr lang="ru-RU" sz="2000" b="1" dirty="0"/>
              <a:t>Что</a:t>
            </a:r>
            <a:r>
              <a:rPr lang="ru-RU" sz="2000" dirty="0"/>
              <a:t> произошло?</a:t>
            </a:r>
          </a:p>
          <a:p>
            <a:pPr marL="360000" indent="-360000">
              <a:lnSpc>
                <a:spcPct val="100000"/>
              </a:lnSpc>
              <a:buFont typeface="+mj-lt"/>
              <a:buAutoNum type="arabicPeriod"/>
            </a:pPr>
            <a:r>
              <a:rPr lang="ru-RU" sz="2000" b="1" dirty="0"/>
              <a:t>Когда</a:t>
            </a:r>
            <a:r>
              <a:rPr lang="ru-RU" sz="2000" dirty="0"/>
              <a:t> произошло</a:t>
            </a:r>
          </a:p>
          <a:p>
            <a:pPr marL="360000" indent="-360000" algn="l">
              <a:lnSpc>
                <a:spcPct val="100000"/>
              </a:lnSpc>
              <a:buFont typeface="+mj-lt"/>
              <a:buAutoNum type="arabicPeriod"/>
            </a:pPr>
            <a:r>
              <a:rPr lang="ru-RU" sz="2000" b="1" dirty="0"/>
              <a:t>Где</a:t>
            </a:r>
            <a:r>
              <a:rPr lang="ru-RU" sz="2000" dirty="0"/>
              <a:t> это произошло?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ru-RU" sz="1800" dirty="0"/>
              <a:t>«</a:t>
            </a:r>
            <a:r>
              <a:rPr lang="ru-RU" sz="1800" b="1" dirty="0"/>
              <a:t>Где</a:t>
            </a:r>
            <a:r>
              <a:rPr lang="ru-RU" sz="1800" dirty="0"/>
              <a:t>» — широкое понятие, которое может означать не только </a:t>
            </a:r>
            <a:r>
              <a:rPr lang="ru-RU" sz="1800" b="1" dirty="0"/>
              <a:t>в какой строчке кода</a:t>
            </a:r>
            <a:r>
              <a:rPr lang="ru-RU" sz="1800" dirty="0"/>
              <a:t>, но и </a:t>
            </a:r>
            <a:r>
              <a:rPr lang="ru-RU" sz="1800" b="1" dirty="0"/>
              <a:t>в каком процессе</a:t>
            </a:r>
            <a:r>
              <a:rPr lang="ru-RU" sz="1800" dirty="0"/>
              <a:t>, </a:t>
            </a:r>
            <a:r>
              <a:rPr lang="ru-RU" sz="1800" b="1" dirty="0"/>
              <a:t>на каком сервере</a:t>
            </a:r>
            <a:r>
              <a:rPr lang="ru-RU" sz="1800" dirty="0"/>
              <a:t>, </a:t>
            </a:r>
            <a:r>
              <a:rPr lang="ru-RU" sz="1800" b="1" dirty="0"/>
              <a:t>при вызове из какой функции</a:t>
            </a:r>
            <a:r>
              <a:rPr lang="ru-RU" sz="1800" dirty="0"/>
              <a:t> или что угодно ещё, важное в контексте конкретной операции.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ru-RU" sz="2000" dirty="0"/>
              <a:t>Чтобы логи успешно отвечали на эти вопросы, стоит придерживаться определённых правил.</a:t>
            </a:r>
          </a:p>
        </p:txBody>
      </p:sp>
    </p:spTree>
    <p:extLst>
      <p:ext uri="{BB962C8B-B14F-4D97-AF65-F5344CB8AC3E}">
        <p14:creationId xmlns:p14="http://schemas.microsoft.com/office/powerpoint/2010/main" val="144533673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5FA0A5-8C43-C29F-F6FC-527E23FDC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600" y="-3174"/>
            <a:ext cx="10515600" cy="842352"/>
          </a:xfrm>
        </p:spPr>
        <p:txBody>
          <a:bodyPr/>
          <a:lstStyle/>
          <a:p>
            <a:r>
              <a:rPr lang="en-US" dirty="0"/>
              <a:t>«</a:t>
            </a:r>
            <a:r>
              <a:rPr lang="ru-RU" dirty="0"/>
              <a:t>Авторский рецепт</a:t>
            </a:r>
            <a:r>
              <a:rPr lang="en-US" dirty="0"/>
              <a:t>» </a:t>
            </a:r>
            <a:r>
              <a:rPr lang="ru-RU" dirty="0"/>
              <a:t>логов</a:t>
            </a:r>
            <a:r>
              <a:rPr lang="en-US" dirty="0"/>
              <a:t> </a:t>
            </a:r>
            <a:r>
              <a:rPr lang="ru-RU" dirty="0"/>
              <a:t>для аудита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3963137-C58B-B799-552B-E4AB1DF996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6600" y="784093"/>
            <a:ext cx="10820400" cy="6018822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ru-RU" sz="2000" dirty="0"/>
              <a:t>Файл (с разделителями) / таблица в БД с чётким набором полей:</a:t>
            </a:r>
          </a:p>
          <a:p>
            <a:pPr>
              <a:lnSpc>
                <a:spcPct val="100000"/>
              </a:lnSpc>
              <a:spcBef>
                <a:spcPts val="500"/>
              </a:spcBef>
            </a:pPr>
            <a:r>
              <a:rPr lang="ru-RU" sz="2000" b="1" dirty="0"/>
              <a:t>Обязательные поля</a:t>
            </a:r>
            <a:r>
              <a:rPr lang="ru-RU" sz="2000" dirty="0"/>
              <a:t>:</a:t>
            </a:r>
          </a:p>
          <a:p>
            <a:pPr marL="914400" lvl="1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800" b="1" dirty="0"/>
              <a:t>datetime</a:t>
            </a:r>
          </a:p>
          <a:p>
            <a:pPr marL="914400" lvl="1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ru-RU" sz="1800" b="1" dirty="0"/>
              <a:t>код события</a:t>
            </a:r>
            <a:r>
              <a:rPr lang="ru-RU" sz="1800" dirty="0"/>
              <a:t> в формате английской строки </a:t>
            </a:r>
            <a:r>
              <a:rPr lang="en-US" sz="1800" dirty="0"/>
              <a:t>uppercase: USER_ADDED, DOMAIN_DELETED, MAIL_SENT, PASSWORD_RECOVERY_REQUEST, SMS_SEND_ERROR </a:t>
            </a:r>
            <a:r>
              <a:rPr lang="ru-RU" sz="1800" dirty="0"/>
              <a:t>и т.п.</a:t>
            </a:r>
            <a:endParaRPr lang="en-US" sz="1800" dirty="0"/>
          </a:p>
          <a:p>
            <a:pPr marL="914400" lvl="1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800" dirty="0"/>
              <a:t>service / script name</a:t>
            </a:r>
          </a:p>
          <a:p>
            <a:pPr marL="914400" lvl="1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800" dirty="0"/>
              <a:t>hostname</a:t>
            </a:r>
            <a:endParaRPr lang="ru-RU" sz="1800" dirty="0"/>
          </a:p>
          <a:p>
            <a:pPr>
              <a:lnSpc>
                <a:spcPct val="100000"/>
              </a:lnSpc>
            </a:pPr>
            <a:r>
              <a:rPr lang="ru-RU" sz="2000" dirty="0"/>
              <a:t>Другие обязательные </a:t>
            </a:r>
            <a:r>
              <a:rPr lang="ru-RU" sz="2000" b="1" dirty="0"/>
              <a:t>поля, общие для проекта / системы</a:t>
            </a:r>
            <a:r>
              <a:rPr lang="ru-RU" sz="2000" dirty="0"/>
              <a:t>, пример:</a:t>
            </a:r>
          </a:p>
          <a:p>
            <a:pPr marL="914400" lvl="1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5"/>
            </a:pPr>
            <a:r>
              <a:rPr lang="en-US" sz="1800" noProof="1"/>
              <a:t>user_id / service_id — </a:t>
            </a:r>
            <a:r>
              <a:rPr lang="ru-RU" sz="1800" noProof="1"/>
              <a:t>значения </a:t>
            </a:r>
            <a:r>
              <a:rPr lang="en-US" sz="1800" noProof="1"/>
              <a:t>м</a:t>
            </a:r>
            <a:r>
              <a:rPr lang="ru-RU" sz="1800" noProof="1"/>
              <a:t>огут где-то отсутствовать, где нет этих данных</a:t>
            </a:r>
          </a:p>
          <a:p>
            <a:pPr>
              <a:lnSpc>
                <a:spcPct val="100000"/>
              </a:lnSpc>
              <a:spcBef>
                <a:spcPts val="500"/>
              </a:spcBef>
            </a:pPr>
            <a:r>
              <a:rPr lang="en-US" sz="2000" noProof="1"/>
              <a:t>П</a:t>
            </a:r>
            <a:r>
              <a:rPr lang="ru-RU" sz="2000" noProof="1"/>
              <a:t>оле с сериализованными дополнительными полями / структурами данных, характерными</a:t>
            </a:r>
            <a:r>
              <a:rPr lang="en-US" sz="2000" noProof="1"/>
              <a:t> д</a:t>
            </a:r>
            <a:r>
              <a:rPr lang="ru-RU" sz="2000" noProof="1"/>
              <a:t>ля конкретного кода события</a:t>
            </a:r>
            <a:r>
              <a:rPr lang="en-US" sz="2000" noProof="1"/>
              <a:t>:</a:t>
            </a:r>
            <a:endParaRPr lang="ru-RU" sz="2000" noProof="1"/>
          </a:p>
          <a:p>
            <a:pPr marL="914400" lvl="1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6"/>
            </a:pPr>
            <a:r>
              <a:rPr lang="en-US" sz="1800" b="1" noProof="1"/>
              <a:t>DATA</a:t>
            </a:r>
            <a:endParaRPr lang="en-US" sz="2000" noProof="1"/>
          </a:p>
          <a:p>
            <a:pPr marL="0" indent="0">
              <a:spcBef>
                <a:spcPts val="700"/>
              </a:spcBef>
              <a:buNone/>
            </a:pPr>
            <a:r>
              <a:rPr lang="ru-RU" sz="1800" noProof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2023-08-27 </a:t>
            </a:r>
            <a:r>
              <a:rPr lang="en-US" sz="1800" noProof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12:12:12|USER_ADDED|mobappbackend|cl23.mycloud.ru|23455|0|</a:t>
            </a:r>
            <a:br>
              <a:rPr lang="en-US" sz="1800" noProof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noProof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{"Name":"Ivan Ivanov","email":"ivanoff@gmail.com","regip":"1.2.3.4"}</a:t>
            </a:r>
            <a:endParaRPr lang="ru-RU" sz="1800" noProof="1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700"/>
              </a:spcBef>
              <a:buNone/>
            </a:pPr>
            <a:r>
              <a:rPr lang="ru-RU" sz="1800" noProof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2023-08-27 </a:t>
            </a:r>
            <a:r>
              <a:rPr lang="en-US" sz="1800" noProof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12:12:13|MAIL_SENT|userspam.py|cl2.mycloud.ru|11455|249499|</a:t>
            </a:r>
            <a:br>
              <a:rPr lang="en-US" sz="1800" noProof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noProof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{"email":"prtrff@gmail.com","title":"</a:t>
            </a:r>
            <a:r>
              <a:rPr lang="ru-RU" sz="1800" noProof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Продли домен и выигрый автомобиль!</a:t>
            </a:r>
            <a:r>
              <a:rPr lang="en-US" sz="1800" noProof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"}</a:t>
            </a:r>
            <a:endParaRPr lang="ru-RU" sz="1800" noProof="1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ru-RU" sz="2000" b="1" noProof="1"/>
              <a:t>Преимущества: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2000" noProof="1"/>
              <a:t>очень легко искать / фильтровать события по ключевым полям.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2000" noProof="1"/>
              <a:t>легко автоматизировать обработку логов, в т.ч. подтягивать данные для техподдержки и т.п.</a:t>
            </a:r>
          </a:p>
        </p:txBody>
      </p:sp>
    </p:spTree>
    <p:extLst>
      <p:ext uri="{BB962C8B-B14F-4D97-AF65-F5344CB8AC3E}">
        <p14:creationId xmlns:p14="http://schemas.microsoft.com/office/powerpoint/2010/main" val="401743151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5BCF47-F9C8-AA33-11DF-529BDA103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82"/>
            <a:ext cx="10515600" cy="615375"/>
          </a:xfrm>
        </p:spPr>
        <p:txBody>
          <a:bodyPr>
            <a:normAutofit fontScale="90000"/>
          </a:bodyPr>
          <a:lstStyle/>
          <a:p>
            <a:r>
              <a:rPr lang="ru-RU" dirty="0"/>
              <a:t>Имплементация </a:t>
            </a:r>
            <a:r>
              <a:rPr lang="en-US" dirty="0"/>
              <a:t>«</a:t>
            </a:r>
            <a:r>
              <a:rPr lang="ru-RU" dirty="0"/>
              <a:t>авторского рецепта</a:t>
            </a:r>
            <a:r>
              <a:rPr lang="en-US" dirty="0"/>
              <a:t>»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48E5482-6943-73B3-9390-E5B5B371FC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659" y="627957"/>
            <a:ext cx="11545676" cy="6230043"/>
          </a:xfrm>
          <a:solidFill>
            <a:schemeClr val="accent3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marL="0" indent="0">
              <a:lnSpc>
                <a:spcPct val="75000"/>
              </a:lnSpc>
              <a:buNone/>
            </a:pPr>
            <a:r>
              <a:rPr lang="en" sz="1600" b="1" noProof="1">
                <a:solidFill>
                  <a:srgbClr val="0C450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en" sz="1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logging</a:t>
            </a:r>
            <a:br>
              <a:rPr lang="en" sz="1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" sz="1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default_extra_fields </a:t>
            </a:r>
            <a:r>
              <a:rPr lang="en" sz="1600" b="1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1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{ </a:t>
            </a:r>
            <a:r>
              <a:rPr lang="en" sz="1600" noProof="1">
                <a:solidFill>
                  <a:srgbClr val="036A0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'user_id'</a:t>
            </a:r>
            <a:r>
              <a:rPr lang="en" sz="1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" sz="1600" noProof="1">
                <a:solidFill>
                  <a:srgbClr val="0000C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" sz="1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" sz="1600" noProof="1">
                <a:solidFill>
                  <a:srgbClr val="036A0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'key_id'</a:t>
            </a:r>
            <a:r>
              <a:rPr lang="en" sz="1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" sz="1600" noProof="1">
                <a:solidFill>
                  <a:srgbClr val="0000C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" sz="1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" sz="1600" noProof="1">
                <a:solidFill>
                  <a:srgbClr val="036A0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'ext_params'</a:t>
            </a:r>
            <a:r>
              <a:rPr lang="en" sz="1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" sz="1600" noProof="1">
                <a:solidFill>
                  <a:srgbClr val="036A0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''</a:t>
            </a:r>
            <a:r>
              <a:rPr lang="en" sz="1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}</a:t>
            </a:r>
            <a:br>
              <a:rPr lang="en" sz="1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" sz="1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600" b="1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" sz="1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CustAdapter(logging.LoggerAdapter):</a:t>
            </a:r>
            <a:br>
              <a:rPr lang="en" sz="1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" sz="1600" b="1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" sz="1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600" b="1" noProof="1">
                <a:solidFill>
                  <a:srgbClr val="0000A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process</a:t>
            </a:r>
            <a:r>
              <a:rPr lang="en" sz="1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(self, msg, kwargs):</a:t>
            </a:r>
            <a:br>
              <a:rPr lang="en" sz="1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extra_fields </a:t>
            </a:r>
            <a:r>
              <a:rPr lang="en" sz="1600" b="1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1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{}</a:t>
            </a:r>
            <a:br>
              <a:rPr lang="en" sz="1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" sz="1600" b="1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" sz="1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key </a:t>
            </a:r>
            <a:r>
              <a:rPr lang="en" sz="1600" b="1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en" sz="1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[</a:t>
            </a:r>
            <a:r>
              <a:rPr lang="en" sz="1600" noProof="1">
                <a:solidFill>
                  <a:srgbClr val="036A0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'user_id'</a:t>
            </a:r>
            <a:r>
              <a:rPr lang="en" sz="1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" sz="1600" noProof="1">
                <a:solidFill>
                  <a:srgbClr val="036A0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'key_id'</a:t>
            </a:r>
            <a:r>
              <a:rPr lang="en" sz="1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" sz="1600" noProof="1">
                <a:solidFill>
                  <a:srgbClr val="036A0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'ext_params'</a:t>
            </a:r>
            <a:r>
              <a:rPr lang="en" sz="1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]:</a:t>
            </a:r>
            <a:br>
              <a:rPr lang="en" sz="1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    extra_fields[key] </a:t>
            </a:r>
            <a:r>
              <a:rPr lang="en" sz="1600" b="1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1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kwargs.pop(key, </a:t>
            </a:r>
            <a:r>
              <a:rPr lang="en" sz="1600" noProof="1">
                <a:solidFill>
                  <a:srgbClr val="31849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self</a:t>
            </a:r>
            <a:r>
              <a:rPr lang="en" sz="1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.extra[key] )</a:t>
            </a:r>
            <a:br>
              <a:rPr lang="en" sz="1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" sz="1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kwargs[</a:t>
            </a:r>
            <a:r>
              <a:rPr lang="en" sz="1600" noProof="1">
                <a:solidFill>
                  <a:srgbClr val="036A0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'extra'</a:t>
            </a:r>
            <a:r>
              <a:rPr lang="en" sz="1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 </a:t>
            </a:r>
            <a:r>
              <a:rPr lang="en" sz="1600" b="1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1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extra_fields</a:t>
            </a:r>
            <a:br>
              <a:rPr lang="en" sz="1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" sz="1600" b="1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" sz="1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msg, kwargs</a:t>
            </a:r>
            <a:br>
              <a:rPr lang="en" sz="1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" sz="1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" sz="1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logger </a:t>
            </a:r>
            <a:r>
              <a:rPr lang="en" sz="1600" b="1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1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logging.getLogger(</a:t>
            </a:r>
            <a:r>
              <a:rPr lang="en" sz="1600" noProof="1">
                <a:solidFill>
                  <a:srgbClr val="036A0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'actions'</a:t>
            </a:r>
            <a:r>
              <a:rPr lang="en" sz="1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" sz="1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logger.setLevel(logging.</a:t>
            </a:r>
            <a:r>
              <a:rPr lang="en" sz="1600" b="1" noProof="1">
                <a:solidFill>
                  <a:srgbClr val="C5060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INFO</a:t>
            </a:r>
            <a:r>
              <a:rPr lang="en" sz="1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" sz="1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handler </a:t>
            </a:r>
            <a:r>
              <a:rPr lang="en" sz="1600" b="1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1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logging.StreamHandler()</a:t>
            </a:r>
            <a:br>
              <a:rPr lang="en" sz="1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600" noProof="1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handler = logging.FileHandler( '/var/log/myapp.log' )</a:t>
            </a:r>
            <a:br>
              <a:rPr lang="en" sz="1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" sz="1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formatter </a:t>
            </a:r>
            <a:r>
              <a:rPr lang="en" sz="1600" b="1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1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logging.Formatter(</a:t>
            </a:r>
            <a:br>
              <a:rPr lang="en" sz="1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fmt </a:t>
            </a:r>
            <a:r>
              <a:rPr lang="en" sz="1600" b="1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1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600" noProof="1">
                <a:solidFill>
                  <a:srgbClr val="036A0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" sz="1600" b="1" noProof="1">
                <a:solidFill>
                  <a:srgbClr val="C5060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%(asctime)s</a:t>
            </a:r>
            <a:r>
              <a:rPr lang="en" sz="1600" noProof="1">
                <a:solidFill>
                  <a:srgbClr val="26B31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\t</a:t>
            </a:r>
            <a:r>
              <a:rPr lang="en" sz="1600" b="1" noProof="1">
                <a:solidFill>
                  <a:srgbClr val="C5060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%(message)s</a:t>
            </a:r>
            <a:r>
              <a:rPr lang="en" sz="1600" noProof="1">
                <a:solidFill>
                  <a:srgbClr val="26B31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\t</a:t>
            </a:r>
            <a:r>
              <a:rPr lang="en" sz="1600" b="1" noProof="1">
                <a:solidFill>
                  <a:srgbClr val="C5060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%(user_id)s</a:t>
            </a:r>
            <a:r>
              <a:rPr lang="en" sz="1600" noProof="1">
                <a:solidFill>
                  <a:srgbClr val="26B31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\t</a:t>
            </a:r>
            <a:r>
              <a:rPr lang="en" sz="1600" b="1" noProof="1">
                <a:solidFill>
                  <a:srgbClr val="C5060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%(key_id)s</a:t>
            </a:r>
            <a:r>
              <a:rPr lang="en" sz="1600" noProof="1">
                <a:solidFill>
                  <a:srgbClr val="26B31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\t</a:t>
            </a:r>
            <a:r>
              <a:rPr lang="en" sz="1600" b="1" noProof="1">
                <a:solidFill>
                  <a:srgbClr val="C5060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%(ext_params)s</a:t>
            </a:r>
            <a:r>
              <a:rPr lang="en" sz="1600" noProof="1">
                <a:solidFill>
                  <a:srgbClr val="036A0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" sz="1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" sz="1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datefmt </a:t>
            </a:r>
            <a:r>
              <a:rPr lang="en" sz="1600" b="1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1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600" noProof="1">
                <a:solidFill>
                  <a:srgbClr val="036A0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" sz="1600" b="1" noProof="1">
                <a:solidFill>
                  <a:srgbClr val="C5060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%d</a:t>
            </a:r>
            <a:r>
              <a:rPr lang="en" sz="1600" noProof="1">
                <a:solidFill>
                  <a:srgbClr val="036A0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" sz="1600" b="1" noProof="1">
                <a:solidFill>
                  <a:srgbClr val="C5060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%m</a:t>
            </a:r>
            <a:r>
              <a:rPr lang="en" sz="1600" noProof="1">
                <a:solidFill>
                  <a:srgbClr val="036A0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" sz="1600" b="1" noProof="1">
                <a:solidFill>
                  <a:srgbClr val="C5060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%Y</a:t>
            </a:r>
            <a:r>
              <a:rPr lang="en" sz="1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600" b="1" noProof="1">
                <a:solidFill>
                  <a:srgbClr val="C5060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%H</a:t>
            </a:r>
            <a:r>
              <a:rPr lang="en" sz="1600" noProof="1">
                <a:solidFill>
                  <a:srgbClr val="036A0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" sz="1600" b="1" noProof="1">
                <a:solidFill>
                  <a:srgbClr val="C5060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%M</a:t>
            </a:r>
            <a:r>
              <a:rPr lang="en" sz="1600" noProof="1">
                <a:solidFill>
                  <a:srgbClr val="036A0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" sz="1600" b="1" noProof="1">
                <a:solidFill>
                  <a:srgbClr val="C5060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%S</a:t>
            </a:r>
            <a:r>
              <a:rPr lang="en" sz="1600" noProof="1">
                <a:solidFill>
                  <a:srgbClr val="036A0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" sz="1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" sz="1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" sz="1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handler.setFormatter(formatter)</a:t>
            </a:r>
            <a:br>
              <a:rPr lang="en" sz="1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logger.addHandler(handler)</a:t>
            </a:r>
            <a:br>
              <a:rPr lang="en" sz="1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" sz="1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logger </a:t>
            </a:r>
            <a:r>
              <a:rPr lang="en" sz="1600" b="1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1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CustAdapter(logger, default_extra_fields)</a:t>
            </a:r>
            <a:br>
              <a:rPr lang="en" sz="1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" sz="1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600" noProof="1">
                <a:solidFill>
                  <a:srgbClr val="0066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ru-RU" sz="1600" noProof="1">
                <a:solidFill>
                  <a:srgbClr val="0066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Пример использования</a:t>
            </a:r>
            <a:br>
              <a:rPr lang="ru-RU" sz="1600" noProof="1">
                <a:solidFill>
                  <a:srgbClr val="0066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logger.info(</a:t>
            </a:r>
            <a:r>
              <a:rPr lang="en" sz="1600" noProof="1">
                <a:solidFill>
                  <a:srgbClr val="036A0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'SOME_ACTION'</a:t>
            </a:r>
            <a:r>
              <a:rPr lang="en" sz="1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" sz="1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logger.info(</a:t>
            </a:r>
            <a:r>
              <a:rPr lang="en" sz="1600" noProof="1">
                <a:solidFill>
                  <a:srgbClr val="036A0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'ANOTHER_ACTION'</a:t>
            </a:r>
            <a:r>
              <a:rPr lang="en" sz="1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key_id </a:t>
            </a:r>
            <a:r>
              <a:rPr lang="en" sz="1600" b="1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1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600" noProof="1">
                <a:solidFill>
                  <a:srgbClr val="0000C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777</a:t>
            </a:r>
            <a:r>
              <a:rPr lang="en" sz="1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" sz="1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logger.info(</a:t>
            </a:r>
            <a:r>
              <a:rPr lang="en" sz="1600" noProof="1">
                <a:solidFill>
                  <a:srgbClr val="036A0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'ACTION1'</a:t>
            </a:r>
            <a:r>
              <a:rPr lang="en" sz="1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user_id </a:t>
            </a:r>
            <a:r>
              <a:rPr lang="en" sz="1600" b="1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1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600" noProof="1">
                <a:solidFill>
                  <a:srgbClr val="036A0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'123'</a:t>
            </a:r>
            <a:r>
              <a:rPr lang="en" sz="1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ext_params </a:t>
            </a:r>
            <a:r>
              <a:rPr lang="en" sz="1600" b="1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1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r>
              <a:rPr lang="en" sz="1600" noProof="1">
                <a:solidFill>
                  <a:srgbClr val="036A0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'param1'</a:t>
            </a:r>
            <a:r>
              <a:rPr lang="en" sz="1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" sz="1600" noProof="1">
                <a:solidFill>
                  <a:srgbClr val="0000C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123</a:t>
            </a:r>
            <a:r>
              <a:rPr lang="en" sz="1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" sz="1600" noProof="1">
                <a:solidFill>
                  <a:srgbClr val="036A0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'param2'</a:t>
            </a:r>
            <a:r>
              <a:rPr lang="en" sz="1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[</a:t>
            </a:r>
            <a:r>
              <a:rPr lang="en" sz="1600" noProof="1">
                <a:solidFill>
                  <a:srgbClr val="036A0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'A'</a:t>
            </a:r>
            <a:r>
              <a:rPr lang="en" sz="1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" sz="1600" noProof="1">
                <a:solidFill>
                  <a:srgbClr val="036A0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'B'</a:t>
            </a:r>
            <a:r>
              <a:rPr lang="en" sz="1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" sz="1600" noProof="1">
                <a:solidFill>
                  <a:srgbClr val="0000C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456</a:t>
            </a:r>
            <a:r>
              <a:rPr lang="en" sz="1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]})</a:t>
            </a:r>
            <a:br>
              <a:rPr lang="en" sz="1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logger.info(</a:t>
            </a:r>
            <a:r>
              <a:rPr lang="en" sz="1600" noProof="1">
                <a:solidFill>
                  <a:srgbClr val="036A0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'ACTION1'</a:t>
            </a:r>
            <a:r>
              <a:rPr lang="en" sz="1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user_id </a:t>
            </a:r>
            <a:r>
              <a:rPr lang="en" sz="1600" b="1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1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600" noProof="1">
                <a:solidFill>
                  <a:srgbClr val="036A0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'123'</a:t>
            </a:r>
            <a:r>
              <a:rPr lang="en" sz="1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key_id </a:t>
            </a:r>
            <a:r>
              <a:rPr lang="en" sz="1600" b="1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1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600" noProof="1">
                <a:solidFill>
                  <a:srgbClr val="0000C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77</a:t>
            </a:r>
            <a:r>
              <a:rPr lang="en" sz="1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ext_params </a:t>
            </a:r>
            <a:r>
              <a:rPr lang="en" sz="1600" b="1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1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r>
              <a:rPr lang="en" sz="1600" noProof="1">
                <a:solidFill>
                  <a:srgbClr val="036A0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'par1'</a:t>
            </a:r>
            <a:r>
              <a:rPr lang="en" sz="1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" sz="1600" noProof="1">
                <a:solidFill>
                  <a:srgbClr val="0000C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123</a:t>
            </a:r>
            <a:r>
              <a:rPr lang="en" sz="1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" sz="1600" noProof="1">
                <a:solidFill>
                  <a:srgbClr val="036A0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'par2'</a:t>
            </a:r>
            <a:r>
              <a:rPr lang="en" sz="1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[</a:t>
            </a:r>
            <a:r>
              <a:rPr lang="en" sz="1600" noProof="1">
                <a:solidFill>
                  <a:srgbClr val="036A0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'A'</a:t>
            </a:r>
            <a:r>
              <a:rPr lang="en" sz="1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" sz="1600" noProof="1">
                <a:solidFill>
                  <a:srgbClr val="036A0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'B'</a:t>
            </a:r>
            <a:r>
              <a:rPr lang="en" sz="1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" sz="1600" noProof="1">
                <a:solidFill>
                  <a:srgbClr val="0000C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45</a:t>
            </a:r>
            <a:r>
              <a:rPr lang="en" sz="16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]})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89ED07-3CD9-E697-F0A0-FD48850E2E2C}"/>
              </a:ext>
            </a:extLst>
          </p:cNvPr>
          <p:cNvSpPr txBox="1"/>
          <p:nvPr/>
        </p:nvSpPr>
        <p:spPr>
          <a:xfrm>
            <a:off x="8648241" y="627957"/>
            <a:ext cx="3327094" cy="17543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dirty="0"/>
              <a:t>Кейс: телеграм-бот.</a:t>
            </a:r>
            <a:br>
              <a:rPr lang="ru-RU" dirty="0"/>
            </a:br>
            <a:r>
              <a:rPr lang="ru-RU" dirty="0"/>
              <a:t>Обязательные поля: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1"/>
              <a:t>user_id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1"/>
              <a:t>key_id</a:t>
            </a:r>
            <a:endParaRPr lang="ru-RU" noProof="1"/>
          </a:p>
          <a:p>
            <a:r>
              <a:rPr lang="ru-RU" noProof="1"/>
              <a:t>Опциональные поля: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1"/>
              <a:t>ext_params</a:t>
            </a:r>
          </a:p>
        </p:txBody>
      </p:sp>
    </p:spTree>
    <p:extLst>
      <p:ext uri="{BB962C8B-B14F-4D97-AF65-F5344CB8AC3E}">
        <p14:creationId xmlns:p14="http://schemas.microsoft.com/office/powerpoint/2010/main" val="157014492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7CE84A-8337-7CDC-762B-DF6691E8A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8304"/>
            <a:ext cx="3832952" cy="760164"/>
          </a:xfrm>
        </p:spPr>
        <p:txBody>
          <a:bodyPr>
            <a:normAutofit/>
          </a:bodyPr>
          <a:lstStyle/>
          <a:p>
            <a:r>
              <a:rPr lang="en-US" dirty="0"/>
              <a:t>Loguru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6714E42-43ED-DF94-95CA-87DED44E8E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58468"/>
            <a:ext cx="10515600" cy="1165789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ru-RU" dirty="0"/>
              <a:t>Модуль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logging</a:t>
            </a:r>
            <a:r>
              <a:rPr lang="en-US" dirty="0"/>
              <a:t> — </a:t>
            </a:r>
            <a:r>
              <a:rPr lang="ru-RU" dirty="0"/>
              <a:t>это сложно!</a:t>
            </a:r>
            <a:br>
              <a:rPr lang="ru-RU" dirty="0"/>
            </a:br>
            <a:r>
              <a:rPr lang="en-US" dirty="0"/>
              <a:t>Loguru</a:t>
            </a:r>
            <a:r>
              <a:rPr lang="ru-RU" dirty="0"/>
              <a:t> — более простая альтернатива.</a:t>
            </a:r>
            <a:br>
              <a:rPr lang="ru-RU" dirty="0"/>
            </a:br>
            <a:r>
              <a:rPr lang="en-US" dirty="0"/>
              <a:t>«</a:t>
            </a:r>
            <a:r>
              <a:rPr lang="en" dirty="0"/>
              <a:t>Ready to use out of the box without boilerplate</a:t>
            </a:r>
            <a:r>
              <a:rPr lang="en-US" dirty="0"/>
              <a:t> code.»</a:t>
            </a:r>
          </a:p>
          <a:p>
            <a:pPr marL="0" indent="0">
              <a:lnSpc>
                <a:spcPct val="110000"/>
              </a:lnSpc>
              <a:buNone/>
            </a:pPr>
            <a:endParaRPr lang="ru-RU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03CF474-57E7-74B8-F870-8A88351362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14391"/>
            <a:ext cx="10515600" cy="4639235"/>
          </a:xfrm>
          <a:prstGeom prst="rect">
            <a:avLst/>
          </a:prstGeom>
        </p:spPr>
      </p:pic>
      <p:pic>
        <p:nvPicPr>
          <p:cNvPr id="2050" name="Picture 2">
            <a:hlinkClick r:id="rId3"/>
            <a:extLst>
              <a:ext uri="{FF2B5EF4-FFF2-40B4-BE49-F238E27FC236}">
                <a16:creationId xmlns:a16="http://schemas.microsoft.com/office/drawing/2014/main" id="{6F7C0A7A-00E6-3A51-436D-46114864CF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1634" y="0"/>
            <a:ext cx="3940366" cy="1165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042046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7F750F81-9E91-AB23-4CEC-26A839609A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>
                <a:solidFill>
                  <a:schemeClr val="accent6">
                    <a:lumMod val="75000"/>
                  </a:schemeClr>
                </a:solidFill>
              </a:rPr>
              <a:t>Почему стоит рассмотреть</a:t>
            </a:r>
            <a:r>
              <a:rPr lang="ru-RU" dirty="0"/>
              <a:t> </a:t>
            </a: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loguru</a:t>
            </a:r>
            <a:r>
              <a:rPr lang="en" dirty="0"/>
              <a:t> </a:t>
            </a:r>
            <a:r>
              <a:rPr lang="ru-RU" dirty="0"/>
              <a:t>в качестве альтернативы </a:t>
            </a: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logging</a:t>
            </a:r>
            <a:r>
              <a:rPr lang="en" dirty="0"/>
              <a:t>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dirty="0"/>
              <a:t>Простота. Грамотно настроить </a:t>
            </a:r>
            <a:r>
              <a:rPr lang="en" dirty="0"/>
              <a:t>loguru </a:t>
            </a:r>
            <a:r>
              <a:rPr lang="ru-RU" dirty="0"/>
              <a:t>проще, чем </a:t>
            </a: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logging</a:t>
            </a:r>
            <a:r>
              <a:rPr lang="en" dirty="0"/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dirty="0"/>
              <a:t>Понятные способы настройки ротации файлов журналов и архивации старых записей.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dirty="0"/>
              <a:t>Куча </a:t>
            </a:r>
            <a:r>
              <a:rPr lang="ru-RU" dirty="0">
                <a:solidFill>
                  <a:schemeClr val="accent6">
                    <a:lumMod val="75000"/>
                  </a:schemeClr>
                </a:solidFill>
              </a:rPr>
              <a:t>фич включены в коробку</a:t>
            </a:r>
            <a:r>
              <a:rPr lang="ru-RU" dirty="0"/>
              <a:t> — цвета сообщений в консоли, форматирование, отсылка уведомлений о сбоях на почту, стеки вызовов функций вместе с </a:t>
            </a:r>
            <a:r>
              <a:rPr lang="en-US" dirty="0"/>
              <a:t>crash</a:t>
            </a:r>
            <a:r>
              <a:rPr lang="ru-RU" dirty="0"/>
              <a:t>-репортами и т.д.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accent6">
                    <a:lumMod val="75000"/>
                  </a:schemeClr>
                </a:solidFill>
              </a:rPr>
              <a:t>Асинхронность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.</a:t>
            </a:r>
            <a:r>
              <a:rPr lang="ru-RU" dirty="0"/>
              <a:t> Возможность использования в асинхронном ПО.</a:t>
            </a:r>
            <a:endParaRPr lang="en-US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accent6">
                    <a:lumMod val="75000"/>
                  </a:schemeClr>
                </a:solidFill>
              </a:rPr>
              <a:t>Скорость</a:t>
            </a:r>
            <a:r>
              <a:rPr lang="ru-RU" dirty="0"/>
              <a:t>. </a:t>
            </a:r>
            <a:r>
              <a:rPr lang="en-US" dirty="0">
                <a:solidFill>
                  <a:srgbClr val="1F2328"/>
                </a:solidFill>
                <a:latin typeface="-apple-system"/>
              </a:rPr>
              <a:t>Zero</a:t>
            </a:r>
            <a:r>
              <a:rPr lang="en" b="0" i="0" dirty="0">
                <a:solidFill>
                  <a:srgbClr val="1F2328"/>
                </a:solidFill>
                <a:effectLst/>
                <a:latin typeface="-apple-system"/>
              </a:rPr>
              <a:t>-cost logger </a:t>
            </a:r>
            <a:r>
              <a:rPr lang="ru-RU" b="0" i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ru-RU" dirty="0"/>
              <a:t>Уже быстрее</a:t>
            </a:r>
            <a:r>
              <a:rPr lang="en-US" dirty="0"/>
              <a:t>, </a:t>
            </a:r>
            <a:r>
              <a:rPr lang="ru-RU" dirty="0"/>
              <a:t>а будет ещё быстрее (на </a:t>
            </a:r>
            <a:r>
              <a:rPr lang="en-US" dirty="0"/>
              <a:t>C</a:t>
            </a:r>
            <a:r>
              <a:rPr lang="ru-RU" dirty="0"/>
              <a:t>)</a:t>
            </a:r>
            <a:r>
              <a:rPr lang="en-US" dirty="0"/>
              <a:t>.</a:t>
            </a:r>
            <a:endParaRPr lang="ru-RU" dirty="0"/>
          </a:p>
          <a:p>
            <a:pPr marL="0" indent="0" algn="l">
              <a:buNone/>
            </a:pPr>
            <a:r>
              <a:rPr lang="ru-RU" dirty="0"/>
              <a:t>За использование </a:t>
            </a: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loguru</a:t>
            </a:r>
            <a:r>
              <a:rPr lang="en" dirty="0"/>
              <a:t> </a:t>
            </a:r>
            <a:r>
              <a:rPr lang="ru-RU" dirty="0">
                <a:solidFill>
                  <a:srgbClr val="C00000"/>
                </a:solidFill>
              </a:rPr>
              <a:t>придется платить</a:t>
            </a:r>
            <a:r>
              <a:rPr lang="ru-RU" dirty="0"/>
              <a:t>:</a:t>
            </a:r>
          </a:p>
          <a:p>
            <a:r>
              <a:rPr lang="ru-RU" dirty="0"/>
              <a:t>Авторы обещают полную совместимость с </a:t>
            </a:r>
            <a:r>
              <a:rPr lang="en" dirty="0"/>
              <a:t>logging, </a:t>
            </a:r>
            <a:r>
              <a:rPr lang="ru-RU" dirty="0"/>
              <a:t>но вы вполне можете натолкнуться на </a:t>
            </a:r>
            <a:r>
              <a:rPr lang="ru-RU" dirty="0">
                <a:solidFill>
                  <a:srgbClr val="C00000"/>
                </a:solidFill>
              </a:rPr>
              <a:t>проблемы стыковки </a:t>
            </a:r>
            <a:r>
              <a:rPr lang="en" dirty="0">
                <a:solidFill>
                  <a:srgbClr val="C00000"/>
                </a:solidFill>
              </a:rPr>
              <a:t>loguru </a:t>
            </a:r>
            <a:r>
              <a:rPr lang="ru-RU" dirty="0">
                <a:solidFill>
                  <a:srgbClr val="C00000"/>
                </a:solidFill>
              </a:rPr>
              <a:t>с </a:t>
            </a:r>
            <a:r>
              <a:rPr lang="ru-RU" dirty="0"/>
              <a:t>библиотеками от третьих лиц </a:t>
            </a:r>
            <a:r>
              <a:rPr lang="ru-RU" dirty="0">
                <a:solidFill>
                  <a:srgbClr val="C00000"/>
                </a:solidFill>
              </a:rPr>
              <a:t>для </a:t>
            </a:r>
            <a:r>
              <a:rPr lang="en" dirty="0">
                <a:solidFill>
                  <a:srgbClr val="C00000"/>
                </a:solidFill>
              </a:rPr>
              <a:t>logging</a:t>
            </a:r>
            <a:r>
              <a:rPr lang="en" dirty="0"/>
              <a:t>. </a:t>
            </a:r>
            <a:r>
              <a:rPr lang="ru-RU" dirty="0"/>
              <a:t>Например, при навешивании обработчиков для </a:t>
            </a:r>
            <a:r>
              <a:rPr lang="en" dirty="0"/>
              <a:t>Sentry </a:t>
            </a:r>
            <a:r>
              <a:rPr lang="ru-RU" dirty="0"/>
              <a:t>или </a:t>
            </a:r>
            <a:r>
              <a:rPr lang="en" dirty="0"/>
              <a:t>Airbrake.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4DC70B96-53EB-26EF-01A4-D0141C031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Преимущества </a:t>
            </a:r>
            <a:r>
              <a:rPr lang="en-US" dirty="0"/>
              <a:t>Loguru</a:t>
            </a:r>
            <a:endParaRPr lang="ru-RU" dirty="0"/>
          </a:p>
        </p:txBody>
      </p:sp>
      <p:pic>
        <p:nvPicPr>
          <p:cNvPr id="5" name="Picture 2">
            <a:hlinkClick r:id="rId2"/>
            <a:extLst>
              <a:ext uri="{FF2B5EF4-FFF2-40B4-BE49-F238E27FC236}">
                <a16:creationId xmlns:a16="http://schemas.microsoft.com/office/drawing/2014/main" id="{033D5BBA-34F6-B3F0-4967-37B165DAED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1634" y="0"/>
            <a:ext cx="3940366" cy="1165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928588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828756-BC59-FB2F-C687-FAF29B348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5803"/>
            <a:ext cx="10515600" cy="842352"/>
          </a:xfrm>
        </p:spPr>
        <p:txBody>
          <a:bodyPr/>
          <a:lstStyle/>
          <a:p>
            <a:r>
              <a:rPr lang="ru-RU" dirty="0"/>
              <a:t>Преимущества </a:t>
            </a:r>
            <a:r>
              <a:rPr lang="en-US" dirty="0"/>
              <a:t>Loguru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4186C6B-2F54-9DDC-7F3D-F62B5DCB0D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98156"/>
            <a:ext cx="10839680" cy="5626922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" sz="2400" noProof="1">
                <a:solidFill>
                  <a:srgbClr val="00B050"/>
                </a:solidFill>
              </a:rPr>
              <a:t>✓</a:t>
            </a:r>
            <a:r>
              <a:rPr lang="en" sz="2400" noProof="1"/>
              <a:t> </a:t>
            </a:r>
            <a:r>
              <a:rPr lang="en" sz="2400" dirty="0"/>
              <a:t>Ready to use out of the box without boilerplate</a:t>
            </a:r>
            <a:endParaRPr lang="en-US" sz="2400" dirty="0"/>
          </a:p>
          <a:p>
            <a:pPr marL="0" indent="0">
              <a:lnSpc>
                <a:spcPct val="100000"/>
              </a:lnSpc>
              <a:buNone/>
            </a:pPr>
            <a:r>
              <a:rPr lang="en" sz="2000" b="1" noProof="1">
                <a:solidFill>
                  <a:srgbClr val="0C450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n" sz="20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loguru </a:t>
            </a:r>
            <a:r>
              <a:rPr lang="en" sz="2000" b="1" noProof="1">
                <a:solidFill>
                  <a:srgbClr val="0C450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en" sz="20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logger</a:t>
            </a:r>
            <a:br>
              <a:rPr lang="en" sz="20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0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logger.debug(</a:t>
            </a:r>
            <a:r>
              <a:rPr lang="en" sz="2000" noProof="1">
                <a:solidFill>
                  <a:srgbClr val="036A0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"That's it, beautiful and simple logging!"</a:t>
            </a:r>
            <a:r>
              <a:rPr lang="en" sz="20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" sz="1800" dirty="0">
                <a:solidFill>
                  <a:srgbClr val="2FB41D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2023-11-13 20:29:32.531</a:t>
            </a:r>
            <a:r>
              <a:rPr lang="en" sz="1800" dirty="0">
                <a:solidFill>
                  <a:srgbClr val="2FFF12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| </a:t>
            </a:r>
            <a:r>
              <a:rPr lang="en" sz="1800" dirty="0">
                <a:solidFill>
                  <a:srgbClr val="400BD9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DEBUG </a:t>
            </a:r>
            <a:r>
              <a:rPr lang="en" sz="1800" dirty="0">
                <a:solidFill>
                  <a:srgbClr val="2FFF12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" sz="1800" dirty="0">
                <a:solidFill>
                  <a:srgbClr val="2EAEBB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__main__</a:t>
            </a:r>
            <a:r>
              <a:rPr lang="en" sz="1800" dirty="0">
                <a:solidFill>
                  <a:srgbClr val="2FFF12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" sz="1800" dirty="0">
                <a:solidFill>
                  <a:srgbClr val="2EAEBB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&lt;module&gt;</a:t>
            </a:r>
            <a:r>
              <a:rPr lang="en" sz="1800" dirty="0">
                <a:solidFill>
                  <a:srgbClr val="2FFF12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" sz="1800" dirty="0">
                <a:solidFill>
                  <a:srgbClr val="2EAEBB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" sz="1800" dirty="0">
                <a:solidFill>
                  <a:srgbClr val="2FFF12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- </a:t>
            </a:r>
            <a:r>
              <a:rPr lang="en" sz="1800" dirty="0">
                <a:solidFill>
                  <a:srgbClr val="400BD9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That's it, beautiful and simple logging!</a:t>
            </a:r>
            <a:endParaRPr lang="en" sz="2000" noProof="1">
              <a:solidFill>
                <a:srgbClr val="000000"/>
              </a:solidFill>
              <a:effectLst/>
              <a:highlight>
                <a:srgbClr val="000000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" sz="2400" noProof="1">
                <a:solidFill>
                  <a:srgbClr val="00B050"/>
                </a:solidFill>
              </a:rPr>
              <a:t>✓</a:t>
            </a:r>
            <a:r>
              <a:rPr lang="en" sz="2400" noProof="1"/>
              <a:t> No Handler, no Formatter, no Filter: one function to rule them all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" sz="2000" dirty="0"/>
              <a:t>How to add a handler? How to set up logs formatting? How to filter messages? How to set level?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" sz="20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logger.add(sys.stderr, format</a:t>
            </a:r>
            <a:r>
              <a:rPr lang="en" sz="2000" b="1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2000" noProof="1">
                <a:solidFill>
                  <a:srgbClr val="036A0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" sz="2000" b="1" noProof="1">
                <a:solidFill>
                  <a:srgbClr val="C5060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{time}</a:t>
            </a:r>
            <a:r>
              <a:rPr lang="en" sz="20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2000" b="1" noProof="1">
                <a:solidFill>
                  <a:srgbClr val="C5060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{level}</a:t>
            </a:r>
            <a:r>
              <a:rPr lang="en" sz="20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2000" b="1" noProof="1">
                <a:solidFill>
                  <a:srgbClr val="C5060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{message}</a:t>
            </a:r>
            <a:r>
              <a:rPr lang="en" sz="2000" noProof="1">
                <a:solidFill>
                  <a:srgbClr val="036A0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" sz="20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" sz="20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0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filter</a:t>
            </a:r>
            <a:r>
              <a:rPr lang="en" sz="2000" b="1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2000" noProof="1">
                <a:solidFill>
                  <a:srgbClr val="036A0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"my_module"</a:t>
            </a:r>
            <a:r>
              <a:rPr lang="en" sz="20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level</a:t>
            </a:r>
            <a:r>
              <a:rPr lang="en" sz="2000" b="1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2000" noProof="1">
                <a:solidFill>
                  <a:srgbClr val="036A0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"INFO"</a:t>
            </a:r>
            <a:r>
              <a:rPr lang="en" sz="20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" sz="2400" noProof="1">
                <a:solidFill>
                  <a:srgbClr val="00B050"/>
                </a:solidFill>
              </a:rPr>
              <a:t>✓</a:t>
            </a:r>
            <a:r>
              <a:rPr lang="en" sz="2400" noProof="1"/>
              <a:t> Easier file logging with rotation / retention / compression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" sz="17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logger.add(</a:t>
            </a:r>
            <a:r>
              <a:rPr lang="en" sz="1700" noProof="1">
                <a:solidFill>
                  <a:srgbClr val="036A0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"file_</a:t>
            </a:r>
            <a:r>
              <a:rPr lang="en" sz="1700" b="1" noProof="1">
                <a:solidFill>
                  <a:srgbClr val="C5060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{time}</a:t>
            </a:r>
            <a:r>
              <a:rPr lang="en" sz="1700" noProof="1">
                <a:solidFill>
                  <a:srgbClr val="036A0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.log"</a:t>
            </a:r>
            <a:r>
              <a:rPr lang="en" sz="17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" sz="17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7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logger.add(</a:t>
            </a:r>
            <a:r>
              <a:rPr lang="en" sz="1700" noProof="1">
                <a:solidFill>
                  <a:srgbClr val="036A0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"file_1.log"</a:t>
            </a:r>
            <a:r>
              <a:rPr lang="en" sz="17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rotation</a:t>
            </a:r>
            <a:r>
              <a:rPr lang="en" sz="1700" b="1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1700" noProof="1">
                <a:solidFill>
                  <a:srgbClr val="036A0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"500 MB"</a:t>
            </a:r>
            <a:r>
              <a:rPr lang="en" sz="17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    </a:t>
            </a:r>
            <a:r>
              <a:rPr lang="en" sz="1700" noProof="1">
                <a:solidFill>
                  <a:srgbClr val="0066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Automatically rotate too big file</a:t>
            </a:r>
            <a:br>
              <a:rPr lang="en" sz="1700" noProof="1">
                <a:solidFill>
                  <a:srgbClr val="0066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7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logger.add(</a:t>
            </a:r>
            <a:r>
              <a:rPr lang="en" sz="1700" noProof="1">
                <a:solidFill>
                  <a:srgbClr val="036A0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"file_2.log"</a:t>
            </a:r>
            <a:r>
              <a:rPr lang="en" sz="17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rotation</a:t>
            </a:r>
            <a:r>
              <a:rPr lang="en" sz="1700" b="1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1700" noProof="1">
                <a:solidFill>
                  <a:srgbClr val="036A0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"12:00"</a:t>
            </a:r>
            <a:r>
              <a:rPr lang="en" sz="17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    </a:t>
            </a:r>
            <a:r>
              <a:rPr lang="en" sz="1700" noProof="1">
                <a:solidFill>
                  <a:srgbClr val="0066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New file is created each day at noon</a:t>
            </a:r>
            <a:br>
              <a:rPr lang="en" sz="1700" noProof="1">
                <a:solidFill>
                  <a:srgbClr val="0066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7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logger.add(</a:t>
            </a:r>
            <a:r>
              <a:rPr lang="en" sz="1700" noProof="1">
                <a:solidFill>
                  <a:srgbClr val="036A0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"file_3.log"</a:t>
            </a:r>
            <a:r>
              <a:rPr lang="en" sz="17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rotation</a:t>
            </a:r>
            <a:r>
              <a:rPr lang="en" sz="1700" b="1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1700" noProof="1">
                <a:solidFill>
                  <a:srgbClr val="036A0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"1 week"</a:t>
            </a:r>
            <a:r>
              <a:rPr lang="en" sz="17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    </a:t>
            </a:r>
            <a:r>
              <a:rPr lang="en" sz="1700" noProof="1">
                <a:solidFill>
                  <a:srgbClr val="0066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Once the file is too old, it's rotated</a:t>
            </a:r>
            <a:br>
              <a:rPr lang="en" sz="1700" noProof="1">
                <a:solidFill>
                  <a:srgbClr val="0066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7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logger.add(</a:t>
            </a:r>
            <a:r>
              <a:rPr lang="en" sz="1700" noProof="1">
                <a:solidFill>
                  <a:srgbClr val="036A0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"file_X.log"</a:t>
            </a:r>
            <a:r>
              <a:rPr lang="en" sz="17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retention</a:t>
            </a:r>
            <a:r>
              <a:rPr lang="en" sz="1700" b="1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1700" noProof="1">
                <a:solidFill>
                  <a:srgbClr val="036A0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"10 days"</a:t>
            </a:r>
            <a:r>
              <a:rPr lang="en" sz="17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  </a:t>
            </a:r>
            <a:r>
              <a:rPr lang="en" sz="1700" noProof="1">
                <a:solidFill>
                  <a:srgbClr val="0066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Cleanup after some time</a:t>
            </a:r>
            <a:br>
              <a:rPr lang="en" sz="1700" noProof="1">
                <a:solidFill>
                  <a:srgbClr val="0066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7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logger.add(</a:t>
            </a:r>
            <a:r>
              <a:rPr lang="en" sz="1700" noProof="1">
                <a:solidFill>
                  <a:srgbClr val="036A0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"file_Y.log"</a:t>
            </a:r>
            <a:r>
              <a:rPr lang="en" sz="17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compression</a:t>
            </a:r>
            <a:r>
              <a:rPr lang="en" sz="1700" b="1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1700" noProof="1">
                <a:solidFill>
                  <a:srgbClr val="036A0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"zip"</a:t>
            </a:r>
            <a:r>
              <a:rPr lang="en" sz="17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    </a:t>
            </a:r>
            <a:r>
              <a:rPr lang="en" sz="1700" noProof="1">
                <a:solidFill>
                  <a:srgbClr val="0066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Save some loved space</a:t>
            </a:r>
            <a:endParaRPr lang="en" sz="1700" noProof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843927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36A19E-A77C-BFC4-C25C-341EAD206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Преимущества </a:t>
            </a:r>
            <a:r>
              <a:rPr lang="en-US" dirty="0"/>
              <a:t>Loguru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5F0144A-AFF8-26A0-1FA7-7A92881793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lnSpc>
                <a:spcPct val="100000"/>
              </a:lnSpc>
              <a:buNone/>
            </a:pPr>
            <a:r>
              <a:rPr lang="en" sz="2400" noProof="1">
                <a:solidFill>
                  <a:srgbClr val="00B050"/>
                </a:solidFill>
              </a:rPr>
              <a:t>✓</a:t>
            </a:r>
            <a:r>
              <a:rPr lang="en" sz="2400" noProof="1"/>
              <a:t> </a:t>
            </a:r>
            <a:r>
              <a:rPr lang="en" sz="2400" dirty="0"/>
              <a:t>Modern string formatting using braces style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" sz="20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logger.info(</a:t>
            </a:r>
            <a:r>
              <a:rPr lang="en" sz="2000" noProof="1">
                <a:solidFill>
                  <a:srgbClr val="036A0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"If you're using Python </a:t>
            </a:r>
            <a:r>
              <a:rPr lang="en" sz="2000" b="1" noProof="1">
                <a:solidFill>
                  <a:srgbClr val="C5060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{}</a:t>
            </a:r>
            <a:r>
              <a:rPr lang="en" sz="2000" noProof="1">
                <a:solidFill>
                  <a:srgbClr val="036A0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prefer </a:t>
            </a:r>
            <a:r>
              <a:rPr lang="en" sz="2000" b="1" noProof="1">
                <a:solidFill>
                  <a:srgbClr val="C5060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{feature}</a:t>
            </a:r>
            <a:r>
              <a:rPr lang="en" sz="2000" noProof="1">
                <a:solidFill>
                  <a:srgbClr val="036A0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of course!"</a:t>
            </a:r>
            <a:r>
              <a:rPr lang="en" sz="20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ru-RU" sz="20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20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" sz="2000" noProof="1">
                <a:solidFill>
                  <a:srgbClr val="0000C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3.6</a:t>
            </a:r>
            <a:r>
              <a:rPr lang="en" sz="20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feature</a:t>
            </a:r>
            <a:r>
              <a:rPr lang="en" sz="2000" b="1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2000" noProof="1">
                <a:solidFill>
                  <a:srgbClr val="036A0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"f-strings"</a:t>
            </a:r>
            <a:r>
              <a:rPr lang="en" sz="20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" sz="1400" noProof="1">
              <a:solidFill>
                <a:srgbClr val="036A07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" sz="2400" noProof="1">
                <a:solidFill>
                  <a:srgbClr val="00B050"/>
                </a:solidFill>
              </a:rPr>
              <a:t>✓</a:t>
            </a:r>
            <a:r>
              <a:rPr lang="en" sz="2400" noProof="1"/>
              <a:t> </a:t>
            </a:r>
            <a:r>
              <a:rPr lang="en-US" sz="2400" dirty="0"/>
              <a:t>Exceptions catching within threads or main</a:t>
            </a:r>
            <a:endParaRPr lang="ru-RU" sz="2400" dirty="0"/>
          </a:p>
          <a:p>
            <a:pPr marL="0" indent="0">
              <a:lnSpc>
                <a:spcPct val="100000"/>
              </a:lnSpc>
              <a:buNone/>
            </a:pPr>
            <a:r>
              <a:rPr lang="en" sz="2000" b="1" noProof="1">
                <a:solidFill>
                  <a:srgbClr val="0000A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@logger.catch</a:t>
            </a:r>
            <a:br>
              <a:rPr lang="en" sz="20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000" b="1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" sz="20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2000" b="1" noProof="1">
                <a:solidFill>
                  <a:srgbClr val="0000A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my_function</a:t>
            </a:r>
            <a:r>
              <a:rPr lang="en" sz="20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(x, y, z):</a:t>
            </a:r>
            <a:br>
              <a:rPr lang="en" sz="20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0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" sz="2000" noProof="1">
                <a:solidFill>
                  <a:srgbClr val="0066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An error? It's caught anyway!</a:t>
            </a:r>
            <a:br>
              <a:rPr lang="en" sz="2000" noProof="1">
                <a:solidFill>
                  <a:srgbClr val="0066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0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" sz="2000" b="1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" sz="20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2000" noProof="1">
                <a:solidFill>
                  <a:srgbClr val="0000C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" sz="20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2000" b="1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" sz="20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(x </a:t>
            </a:r>
            <a:r>
              <a:rPr lang="en" sz="2000" b="1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" sz="20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y </a:t>
            </a:r>
            <a:r>
              <a:rPr lang="en" sz="2000" b="1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" sz="20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z)</a:t>
            </a:r>
            <a:endParaRPr lang="en" sz="2000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" sz="2400" noProof="1">
                <a:solidFill>
                  <a:srgbClr val="00B050"/>
                </a:solidFill>
              </a:rPr>
              <a:t>✓</a:t>
            </a:r>
            <a:r>
              <a:rPr lang="en" sz="2400" noProof="1"/>
              <a:t> Pretty logging with colors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" sz="20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logger.add( sys.stdout, colorize</a:t>
            </a:r>
            <a:r>
              <a:rPr lang="en" sz="2000" b="1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2000" b="1" noProof="1">
                <a:solidFill>
                  <a:srgbClr val="585CF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" sz="20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" sz="20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0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format</a:t>
            </a:r>
            <a:r>
              <a:rPr lang="en" sz="2000" b="1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2000" noProof="1">
                <a:solidFill>
                  <a:srgbClr val="036A0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"&lt;green&gt;</a:t>
            </a:r>
            <a:r>
              <a:rPr lang="en" sz="2000" b="1" noProof="1">
                <a:solidFill>
                  <a:srgbClr val="C5060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{time}</a:t>
            </a:r>
            <a:r>
              <a:rPr lang="en" sz="2000" noProof="1">
                <a:solidFill>
                  <a:srgbClr val="036A0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&lt;/green&gt; &lt;level&gt;</a:t>
            </a:r>
            <a:r>
              <a:rPr lang="en" sz="2000" b="1" noProof="1">
                <a:solidFill>
                  <a:srgbClr val="C5060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{message}</a:t>
            </a:r>
            <a:r>
              <a:rPr lang="en" sz="2000" noProof="1">
                <a:solidFill>
                  <a:srgbClr val="036A0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&lt;/level&gt;"</a:t>
            </a:r>
            <a:r>
              <a:rPr lang="en" sz="20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" sz="2000" noProof="1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017165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92EDCD6-02DF-19DE-FCBB-A0D0B5C4CDF6}"/>
              </a:ext>
            </a:extLst>
          </p:cNvPr>
          <p:cNvSpPr txBox="1"/>
          <p:nvPr/>
        </p:nvSpPr>
        <p:spPr>
          <a:xfrm>
            <a:off x="838199" y="1874884"/>
            <a:ext cx="7086600" cy="34163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logger.add(</a:t>
            </a:r>
            <a:r>
              <a:rPr lang="en" sz="1800" noProof="1">
                <a:solidFill>
                  <a:srgbClr val="036A0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"out.log"</a:t>
            </a: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backtrace</a:t>
            </a:r>
            <a:r>
              <a:rPr lang="en" sz="1800" b="1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1800" b="1" noProof="1">
                <a:solidFill>
                  <a:srgbClr val="585CF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diagnose</a:t>
            </a:r>
            <a:r>
              <a:rPr lang="en" sz="1800" b="1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1800" b="1" noProof="1">
                <a:solidFill>
                  <a:srgbClr val="585CF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800" b="1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800" b="1" noProof="1">
                <a:solidFill>
                  <a:srgbClr val="0000A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(a, b):</a:t>
            </a:r>
            <a:b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" sz="1800" b="1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a </a:t>
            </a:r>
            <a:r>
              <a:rPr lang="en" sz="1800" b="1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b</a:t>
            </a:r>
            <a:b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800" b="1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800" b="1" noProof="1">
                <a:solidFill>
                  <a:srgbClr val="0000A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nested</a:t>
            </a: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(c):</a:t>
            </a:r>
            <a:b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" sz="1800" b="1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try</a:t>
            </a: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func(</a:t>
            </a:r>
            <a:r>
              <a:rPr lang="en" sz="1800" noProof="1">
                <a:solidFill>
                  <a:srgbClr val="0000C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c)</a:t>
            </a:r>
            <a:b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" sz="1800" b="1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except</a:t>
            </a: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800" b="1" noProof="1">
                <a:solidFill>
                  <a:srgbClr val="6D79D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ZeroDivisionError</a:t>
            </a: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logger.exception(</a:t>
            </a:r>
            <a:r>
              <a:rPr lang="en" sz="1800" noProof="1">
                <a:solidFill>
                  <a:srgbClr val="036A0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"What?!"</a:t>
            </a: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nested(</a:t>
            </a:r>
            <a:r>
              <a:rPr lang="en" sz="1800" noProof="1">
                <a:solidFill>
                  <a:srgbClr val="0000C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DD53C9-3F78-1B05-B13A-BCB7BF5BC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Преимущества </a:t>
            </a:r>
            <a:r>
              <a:rPr lang="en-US" dirty="0"/>
              <a:t>Loguru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05429C8-E333-445E-8D18-2937B70FE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8155"/>
            <a:ext cx="10155622" cy="48064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" sz="2400" noProof="1">
                <a:solidFill>
                  <a:srgbClr val="00B050"/>
                </a:solidFill>
              </a:rPr>
              <a:t>✓</a:t>
            </a:r>
            <a:r>
              <a:rPr lang="en" sz="2400" noProof="1"/>
              <a:t> </a:t>
            </a:r>
            <a:r>
              <a:rPr lang="en" sz="2400" dirty="0"/>
              <a:t>Fully descriptive exceptions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4EC606-F5FA-50AE-1AC3-781E212080E0}"/>
              </a:ext>
            </a:extLst>
          </p:cNvPr>
          <p:cNvSpPr txBox="1"/>
          <p:nvPr/>
        </p:nvSpPr>
        <p:spPr>
          <a:xfrm>
            <a:off x="5864772" y="2659117"/>
            <a:ext cx="6117021" cy="364144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" sz="1600" noProof="1">
                <a:latin typeface="Consolas" panose="020B0609020204030204" pitchFamily="49" charset="0"/>
                <a:cs typeface="Consolas" panose="020B0609020204030204" pitchFamily="49" charset="0"/>
              </a:rPr>
              <a:t>2018-07-17 01:38:43 | ERROR| __main__:nested:10 What?</a:t>
            </a:r>
          </a:p>
          <a:p>
            <a:pPr>
              <a:lnSpc>
                <a:spcPct val="80000"/>
              </a:lnSpc>
            </a:pPr>
            <a:r>
              <a:rPr lang="en" sz="1600" noProof="1">
                <a:latin typeface="Consolas" panose="020B0609020204030204" pitchFamily="49" charset="0"/>
                <a:cs typeface="Consolas" panose="020B0609020204030204" pitchFamily="49" charset="0"/>
              </a:rPr>
              <a:t>Traceback (most recent call last):</a:t>
            </a:r>
          </a:p>
          <a:p>
            <a:pPr>
              <a:lnSpc>
                <a:spcPct val="80000"/>
              </a:lnSpc>
            </a:pPr>
            <a:endParaRPr lang="en" sz="1600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</a:pPr>
            <a:r>
              <a:rPr lang="en" sz="1600" noProof="1">
                <a:latin typeface="Consolas" panose="020B0609020204030204" pitchFamily="49" charset="0"/>
                <a:cs typeface="Consolas" panose="020B0609020204030204" pitchFamily="49" charset="0"/>
              </a:rPr>
              <a:t>  File "test.py", line 12, in &lt;module&gt;</a:t>
            </a:r>
          </a:p>
          <a:p>
            <a:pPr>
              <a:lnSpc>
                <a:spcPct val="80000"/>
              </a:lnSpc>
            </a:pPr>
            <a:r>
              <a:rPr lang="en" sz="1600" noProof="1">
                <a:latin typeface="Consolas" panose="020B0609020204030204" pitchFamily="49" charset="0"/>
                <a:cs typeface="Consolas" panose="020B0609020204030204" pitchFamily="49" charset="0"/>
              </a:rPr>
              <a:t>    nested(0)</a:t>
            </a:r>
          </a:p>
          <a:p>
            <a:pPr>
              <a:lnSpc>
                <a:spcPct val="80000"/>
              </a:lnSpc>
            </a:pPr>
            <a:r>
              <a:rPr lang="en" sz="1600" noProof="1">
                <a:latin typeface="Consolas" panose="020B0609020204030204" pitchFamily="49" charset="0"/>
                <a:cs typeface="Consolas" panose="020B0609020204030204" pitchFamily="49" charset="0"/>
              </a:rPr>
              <a:t>    └ &lt;function nested at 0x7f5c755322f0&gt;</a:t>
            </a:r>
          </a:p>
          <a:p>
            <a:pPr>
              <a:lnSpc>
                <a:spcPct val="80000"/>
              </a:lnSpc>
            </a:pPr>
            <a:endParaRPr lang="en" sz="1600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</a:pPr>
            <a:r>
              <a:rPr lang="en" sz="1600" noProof="1">
                <a:latin typeface="Consolas" panose="020B0609020204030204" pitchFamily="49" charset="0"/>
                <a:cs typeface="Consolas" panose="020B0609020204030204" pitchFamily="49" charset="0"/>
              </a:rPr>
              <a:t>&gt; File "test.py", line 8, in nested</a:t>
            </a:r>
          </a:p>
          <a:p>
            <a:pPr>
              <a:lnSpc>
                <a:spcPct val="80000"/>
              </a:lnSpc>
            </a:pPr>
            <a:r>
              <a:rPr lang="en" sz="1600" noProof="1">
                <a:latin typeface="Consolas" panose="020B0609020204030204" pitchFamily="49" charset="0"/>
                <a:cs typeface="Consolas" panose="020B0609020204030204" pitchFamily="49" charset="0"/>
              </a:rPr>
              <a:t>    func(5, c)</a:t>
            </a:r>
          </a:p>
          <a:p>
            <a:pPr>
              <a:lnSpc>
                <a:spcPct val="80000"/>
              </a:lnSpc>
            </a:pPr>
            <a:r>
              <a:rPr lang="en" sz="1600" noProof="1">
                <a:latin typeface="Consolas" panose="020B0609020204030204" pitchFamily="49" charset="0"/>
                <a:cs typeface="Consolas" panose="020B0609020204030204" pitchFamily="49" charset="0"/>
              </a:rPr>
              <a:t>    │       └ 0</a:t>
            </a:r>
          </a:p>
          <a:p>
            <a:pPr>
              <a:lnSpc>
                <a:spcPct val="80000"/>
              </a:lnSpc>
            </a:pPr>
            <a:r>
              <a:rPr lang="en" sz="1600" noProof="1">
                <a:latin typeface="Consolas" panose="020B0609020204030204" pitchFamily="49" charset="0"/>
                <a:cs typeface="Consolas" panose="020B0609020204030204" pitchFamily="49" charset="0"/>
              </a:rPr>
              <a:t>    └ &lt;function func at 0x7f5c79fc2e18&gt;</a:t>
            </a:r>
          </a:p>
          <a:p>
            <a:pPr>
              <a:lnSpc>
                <a:spcPct val="80000"/>
              </a:lnSpc>
            </a:pPr>
            <a:endParaRPr lang="en" sz="1600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</a:pPr>
            <a:r>
              <a:rPr lang="en" sz="1600" noProof="1">
                <a:latin typeface="Consolas" panose="020B0609020204030204" pitchFamily="49" charset="0"/>
                <a:cs typeface="Consolas" panose="020B0609020204030204" pitchFamily="49" charset="0"/>
              </a:rPr>
              <a:t>  File "test.py", line 4, in func</a:t>
            </a:r>
          </a:p>
          <a:p>
            <a:pPr>
              <a:lnSpc>
                <a:spcPct val="80000"/>
              </a:lnSpc>
            </a:pPr>
            <a:r>
              <a:rPr lang="en" sz="1600" noProof="1">
                <a:latin typeface="Consolas" panose="020B0609020204030204" pitchFamily="49" charset="0"/>
                <a:cs typeface="Consolas" panose="020B0609020204030204" pitchFamily="49" charset="0"/>
              </a:rPr>
              <a:t>    return a / b</a:t>
            </a:r>
          </a:p>
          <a:p>
            <a:pPr>
              <a:lnSpc>
                <a:spcPct val="80000"/>
              </a:lnSpc>
            </a:pPr>
            <a:r>
              <a:rPr lang="en" sz="1600" noProof="1">
                <a:latin typeface="Consolas" panose="020B0609020204030204" pitchFamily="49" charset="0"/>
                <a:cs typeface="Consolas" panose="020B0609020204030204" pitchFamily="49" charset="0"/>
              </a:rPr>
              <a:t>           │   └ 0</a:t>
            </a:r>
          </a:p>
          <a:p>
            <a:pPr>
              <a:lnSpc>
                <a:spcPct val="80000"/>
              </a:lnSpc>
            </a:pPr>
            <a:r>
              <a:rPr lang="en" sz="1600" noProof="1">
                <a:latin typeface="Consolas" panose="020B0609020204030204" pitchFamily="49" charset="0"/>
                <a:cs typeface="Consolas" panose="020B0609020204030204" pitchFamily="49" charset="0"/>
              </a:rPr>
              <a:t>           └ 5</a:t>
            </a:r>
          </a:p>
          <a:p>
            <a:pPr>
              <a:lnSpc>
                <a:spcPct val="80000"/>
              </a:lnSpc>
            </a:pPr>
            <a:endParaRPr lang="en" sz="1600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</a:pPr>
            <a:r>
              <a:rPr lang="en" sz="1600" noProof="1">
                <a:latin typeface="Consolas" panose="020B0609020204030204" pitchFamily="49" charset="0"/>
                <a:cs typeface="Consolas" panose="020B0609020204030204" pitchFamily="49" charset="0"/>
              </a:rPr>
              <a:t>ZeroDivisionError: division by zero</a:t>
            </a:r>
          </a:p>
        </p:txBody>
      </p:sp>
    </p:spTree>
    <p:extLst>
      <p:ext uri="{BB962C8B-B14F-4D97-AF65-F5344CB8AC3E}">
        <p14:creationId xmlns:p14="http://schemas.microsoft.com/office/powerpoint/2010/main" val="336350857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A53E8D-770C-0935-3A48-BBC5D9A8D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Преимущества </a:t>
            </a:r>
            <a:r>
              <a:rPr lang="en-US" dirty="0"/>
              <a:t>Loguru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B30ADDA-8023-2B4A-559F-BB8FFF8430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8154"/>
            <a:ext cx="10515600" cy="11427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" sz="2400" noProof="1">
                <a:solidFill>
                  <a:srgbClr val="00B050"/>
                </a:solidFill>
              </a:rPr>
              <a:t>✓ </a:t>
            </a:r>
            <a:r>
              <a:rPr lang="en" sz="2400" dirty="0"/>
              <a:t>Lazy evaluation of expensive functions</a:t>
            </a:r>
            <a:endParaRPr lang="en-US" sz="2400" dirty="0"/>
          </a:p>
          <a:p>
            <a:pPr marL="0" indent="0">
              <a:buNone/>
            </a:pPr>
            <a:r>
              <a:rPr lang="en" sz="2000" dirty="0"/>
              <a:t>Sometime you would like to log verbose information without performance penalty in production, you can use the opt() method to achieve this.</a:t>
            </a:r>
            <a:endParaRPr lang="e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711A83-5DDB-1A91-FD3A-24E587DB11BB}"/>
              </a:ext>
            </a:extLst>
          </p:cNvPr>
          <p:cNvSpPr txBox="1"/>
          <p:nvPr/>
        </p:nvSpPr>
        <p:spPr>
          <a:xfrm>
            <a:off x="838200" y="2669629"/>
            <a:ext cx="10515600" cy="369331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" sz="18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logger.opt(lazy</a:t>
            </a:r>
            <a:r>
              <a:rPr lang="en" sz="1800" b="1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1800" b="1" noProof="1">
                <a:solidFill>
                  <a:srgbClr val="585CF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" sz="18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).debug(</a:t>
            </a:r>
            <a:br>
              <a:rPr lang="en" sz="18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8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sz="1800" noProof="1">
                <a:solidFill>
                  <a:srgbClr val="036A0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"If sink level &lt;= DEBUG: </a:t>
            </a:r>
            <a:r>
              <a:rPr lang="en" sz="1800" b="1" noProof="1">
                <a:solidFill>
                  <a:srgbClr val="C5060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{x}</a:t>
            </a:r>
            <a:r>
              <a:rPr lang="en" sz="1800" noProof="1">
                <a:solidFill>
                  <a:srgbClr val="036A0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" sz="18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x</a:t>
            </a:r>
            <a:r>
              <a:rPr lang="en" sz="1800" b="1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=lambda</a:t>
            </a:r>
            <a:r>
              <a:rPr lang="en" sz="18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expensive_function(</a:t>
            </a:r>
            <a:r>
              <a:rPr lang="en" sz="1800" noProof="1">
                <a:solidFill>
                  <a:srgbClr val="0000C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" sz="1800" b="1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**</a:t>
            </a:r>
            <a:r>
              <a:rPr lang="en" sz="1800" noProof="1">
                <a:solidFill>
                  <a:srgbClr val="0000C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64</a:t>
            </a:r>
            <a:r>
              <a:rPr lang="en" sz="18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br>
              <a:rPr lang="en" sz="18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800" noProof="1">
                <a:solidFill>
                  <a:srgbClr val="0066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By the way, "opt()" serves many usages</a:t>
            </a:r>
            <a:br>
              <a:rPr lang="en" sz="1800" noProof="1">
                <a:solidFill>
                  <a:srgbClr val="0066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8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logger.opt(exception</a:t>
            </a:r>
            <a:r>
              <a:rPr lang="en" sz="1800" b="1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1800" b="1" noProof="1">
                <a:solidFill>
                  <a:srgbClr val="585CF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" sz="18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).info(</a:t>
            </a:r>
            <a:br>
              <a:rPr lang="en" sz="18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8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sz="1800" noProof="1">
                <a:solidFill>
                  <a:srgbClr val="036A0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"Error stacktrace added to the log message (tuple accepted too)"</a:t>
            </a:r>
            <a:r>
              <a:rPr lang="en" sz="18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" sz="18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8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logger.opt(colors</a:t>
            </a:r>
            <a:r>
              <a:rPr lang="en" sz="1800" b="1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1800" b="1" noProof="1">
                <a:solidFill>
                  <a:srgbClr val="585CF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" sz="18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).info(</a:t>
            </a:r>
            <a:r>
              <a:rPr lang="en" sz="1800" noProof="1">
                <a:solidFill>
                  <a:srgbClr val="036A0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"Per message &lt;blue&gt;colors&lt;/blue&gt;"</a:t>
            </a:r>
            <a:r>
              <a:rPr lang="en" sz="18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" sz="18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8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logger.opt(record</a:t>
            </a:r>
            <a:r>
              <a:rPr lang="en" sz="1800" b="1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1800" b="1" noProof="1">
                <a:solidFill>
                  <a:srgbClr val="585CF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" sz="18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).info(</a:t>
            </a:r>
            <a:br>
              <a:rPr lang="en" sz="18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8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sz="1800" noProof="1">
                <a:solidFill>
                  <a:srgbClr val="036A0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"Display values from the record (eg. </a:t>
            </a:r>
            <a:r>
              <a:rPr lang="en" sz="1800" b="1" noProof="1">
                <a:solidFill>
                  <a:srgbClr val="C5060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{record[thread]}</a:t>
            </a:r>
            <a:r>
              <a:rPr lang="en" sz="1800" noProof="1">
                <a:solidFill>
                  <a:srgbClr val="036A0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)"</a:t>
            </a:r>
            <a:r>
              <a:rPr lang="en" sz="18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" sz="18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8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logger.opt(raw</a:t>
            </a:r>
            <a:r>
              <a:rPr lang="en" sz="1800" b="1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1800" b="1" noProof="1">
                <a:solidFill>
                  <a:srgbClr val="585CF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" sz="18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).info(</a:t>
            </a:r>
            <a:r>
              <a:rPr lang="en" sz="1800" noProof="1">
                <a:solidFill>
                  <a:srgbClr val="036A0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"Bypass sink formatting</a:t>
            </a:r>
            <a:r>
              <a:rPr lang="en" sz="1800" noProof="1">
                <a:solidFill>
                  <a:srgbClr val="26B31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\n</a:t>
            </a:r>
            <a:r>
              <a:rPr lang="en" sz="1800" noProof="1">
                <a:solidFill>
                  <a:srgbClr val="036A0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" sz="18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" sz="18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8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logger.opt(depth</a:t>
            </a:r>
            <a:r>
              <a:rPr lang="en" sz="1800" b="1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1800" noProof="1">
                <a:solidFill>
                  <a:srgbClr val="0000C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" sz="18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).info(</a:t>
            </a:r>
            <a:br>
              <a:rPr lang="en" sz="18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8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sz="1800" noProof="1">
                <a:solidFill>
                  <a:srgbClr val="036A0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"Use parent stack context (useful within wrapped functions)"</a:t>
            </a:r>
            <a:r>
              <a:rPr lang="en" sz="18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" sz="18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8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logger.opt(capture</a:t>
            </a:r>
            <a:r>
              <a:rPr lang="en" sz="1800" b="1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1800" b="1" noProof="1">
                <a:solidFill>
                  <a:srgbClr val="585CF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lang="en" sz="18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).info(</a:t>
            </a:r>
            <a:br>
              <a:rPr lang="en" sz="18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8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sz="1800" noProof="1">
                <a:solidFill>
                  <a:srgbClr val="036A0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"Keyword arguments not added to </a:t>
            </a:r>
            <a:r>
              <a:rPr lang="en" sz="1800" b="1" noProof="1">
                <a:solidFill>
                  <a:srgbClr val="C5060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{dest}</a:t>
            </a:r>
            <a:r>
              <a:rPr lang="en" sz="1800" noProof="1">
                <a:solidFill>
                  <a:srgbClr val="036A0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dict"</a:t>
            </a:r>
            <a:r>
              <a:rPr lang="en" sz="18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dest</a:t>
            </a:r>
            <a:r>
              <a:rPr lang="en" sz="1800" b="1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1800" noProof="1">
                <a:solidFill>
                  <a:srgbClr val="036A0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"extra"</a:t>
            </a:r>
            <a:r>
              <a:rPr lang="en" sz="18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" sz="1800" noProof="1">
              <a:solidFill>
                <a:srgbClr val="036A07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867257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876E6834-91B8-AD5F-1CF0-2E58D94C8E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3040"/>
            <a:ext cx="10515600" cy="2330467"/>
          </a:xfrm>
        </p:spPr>
        <p:txBody>
          <a:bodyPr/>
          <a:lstStyle/>
          <a:p>
            <a:pPr marL="0" indent="0">
              <a:buNone/>
            </a:pPr>
            <a:r>
              <a:rPr lang="en" sz="2400" noProof="1">
                <a:solidFill>
                  <a:srgbClr val="00B050"/>
                </a:solidFill>
              </a:rPr>
              <a:t>✓ </a:t>
            </a:r>
            <a:r>
              <a:rPr lang="en" sz="2400" dirty="0"/>
              <a:t>Better datetime handling</a:t>
            </a:r>
          </a:p>
          <a:p>
            <a:pPr marL="0" indent="0" algn="l">
              <a:buNone/>
            </a:pPr>
            <a:r>
              <a:rPr lang="en" sz="2000" dirty="0"/>
              <a:t>The standard logging is bloated with arguments like datefmt or msecs, %(asctime)s and %(created)s, naive datetimes without timezone information, not intuitive formatting, etc. Loguru fixes it:</a:t>
            </a:r>
          </a:p>
          <a:p>
            <a:pPr marL="0" indent="0">
              <a:buNone/>
            </a:pPr>
            <a:r>
              <a:rPr lang="en" sz="20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logger.add(</a:t>
            </a:r>
            <a:r>
              <a:rPr lang="en" sz="2000" noProof="1">
                <a:solidFill>
                  <a:srgbClr val="036A0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"file.log"</a:t>
            </a:r>
            <a:r>
              <a:rPr lang="en" sz="20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" sz="20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0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format</a:t>
            </a:r>
            <a:r>
              <a:rPr lang="en" sz="2000" b="1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2000" noProof="1">
                <a:solidFill>
                  <a:srgbClr val="036A0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"{time:YYYY-MM-DD at HH:mm:ss} | </a:t>
            </a:r>
            <a:r>
              <a:rPr lang="en" sz="2000" b="1" noProof="1">
                <a:solidFill>
                  <a:srgbClr val="C5060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{level}</a:t>
            </a:r>
            <a:r>
              <a:rPr lang="en" sz="2000" noProof="1">
                <a:solidFill>
                  <a:srgbClr val="036A0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| </a:t>
            </a:r>
            <a:r>
              <a:rPr lang="en" sz="2000" b="1" noProof="1">
                <a:solidFill>
                  <a:srgbClr val="C5060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{message}</a:t>
            </a:r>
            <a:r>
              <a:rPr lang="en" sz="2000" noProof="1">
                <a:solidFill>
                  <a:srgbClr val="036A0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" sz="20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" sz="1400" noProof="1">
              <a:solidFill>
                <a:srgbClr val="000000"/>
              </a:solidFill>
              <a:latin typeface="Helvetica" pitchFamily="2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" sz="2400" noProof="1">
                <a:solidFill>
                  <a:srgbClr val="00B050"/>
                </a:solidFill>
              </a:rPr>
              <a:t>✓ </a:t>
            </a:r>
            <a:r>
              <a:rPr lang="en" sz="2400" dirty="0"/>
              <a:t>Suitable for scripts and libraries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6FB32F-CD6D-AC93-47D2-C77885C47416}"/>
              </a:ext>
            </a:extLst>
          </p:cNvPr>
          <p:cNvSpPr txBox="1"/>
          <p:nvPr/>
        </p:nvSpPr>
        <p:spPr>
          <a:xfrm>
            <a:off x="838200" y="2606569"/>
            <a:ext cx="9377855" cy="386779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" noProof="1">
                <a:solidFill>
                  <a:srgbClr val="0066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For scripts</a:t>
            </a:r>
            <a:br>
              <a:rPr lang="en" noProof="1">
                <a:solidFill>
                  <a:srgbClr val="0066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config </a:t>
            </a:r>
            <a:r>
              <a:rPr lang="en" b="1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br>
              <a:rPr lang="en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" noProof="1">
                <a:solidFill>
                  <a:srgbClr val="036A0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"handlers"</a:t>
            </a:r>
            <a:r>
              <a:rPr lang="en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[</a:t>
            </a:r>
            <a:br>
              <a:rPr lang="en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{</a:t>
            </a:r>
            <a:r>
              <a:rPr lang="en" noProof="1">
                <a:solidFill>
                  <a:srgbClr val="036A0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"sink"</a:t>
            </a:r>
            <a:r>
              <a:rPr lang="en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sys.stdout, </a:t>
            </a:r>
            <a:r>
              <a:rPr lang="en" noProof="1">
                <a:solidFill>
                  <a:srgbClr val="036A0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"format"</a:t>
            </a:r>
            <a:r>
              <a:rPr lang="en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" noProof="1">
                <a:solidFill>
                  <a:srgbClr val="036A0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" b="1" noProof="1">
                <a:solidFill>
                  <a:srgbClr val="C5060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{time}</a:t>
            </a:r>
            <a:r>
              <a:rPr lang="en" noProof="1">
                <a:solidFill>
                  <a:srgbClr val="036A0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- </a:t>
            </a:r>
            <a:r>
              <a:rPr lang="en" b="1" noProof="1">
                <a:solidFill>
                  <a:srgbClr val="C5060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{message}</a:t>
            </a:r>
            <a:r>
              <a:rPr lang="en" noProof="1">
                <a:solidFill>
                  <a:srgbClr val="036A0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},</a:t>
            </a:r>
            <a:br>
              <a:rPr lang="en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{</a:t>
            </a:r>
            <a:r>
              <a:rPr lang="en" noProof="1">
                <a:solidFill>
                  <a:srgbClr val="036A0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"sink"</a:t>
            </a:r>
            <a:r>
              <a:rPr lang="en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" noProof="1">
                <a:solidFill>
                  <a:srgbClr val="036A0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"file.log"</a:t>
            </a:r>
            <a:r>
              <a:rPr lang="en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" noProof="1">
                <a:solidFill>
                  <a:srgbClr val="036A0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"serialize"</a:t>
            </a:r>
            <a:r>
              <a:rPr lang="en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" b="1" noProof="1">
                <a:solidFill>
                  <a:srgbClr val="585CF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},</a:t>
            </a:r>
            <a:br>
              <a:rPr lang="en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],</a:t>
            </a:r>
            <a:br>
              <a:rPr lang="en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" noProof="1">
                <a:solidFill>
                  <a:srgbClr val="036A0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"extra"</a:t>
            </a:r>
            <a:r>
              <a:rPr lang="en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{</a:t>
            </a:r>
            <a:r>
              <a:rPr lang="en" noProof="1">
                <a:solidFill>
                  <a:srgbClr val="036A0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"user"</a:t>
            </a:r>
            <a:r>
              <a:rPr lang="en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" noProof="1">
                <a:solidFill>
                  <a:srgbClr val="036A0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"someone"</a:t>
            </a:r>
            <a:r>
              <a:rPr lang="en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en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en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logger.configure(</a:t>
            </a:r>
            <a:r>
              <a:rPr lang="en" b="1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**</a:t>
            </a:r>
            <a:r>
              <a:rPr lang="en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config)</a:t>
            </a:r>
            <a:br>
              <a:rPr lang="en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noProof="1">
                <a:solidFill>
                  <a:srgbClr val="0066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For libraries, should be your library's `__name__`</a:t>
            </a:r>
            <a:br>
              <a:rPr lang="en" noProof="1">
                <a:solidFill>
                  <a:srgbClr val="0066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logger.disable(</a:t>
            </a:r>
            <a:r>
              <a:rPr lang="en" noProof="1">
                <a:solidFill>
                  <a:srgbClr val="036A0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"my_library"</a:t>
            </a:r>
            <a:r>
              <a:rPr lang="en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logger.info(</a:t>
            </a:r>
            <a:r>
              <a:rPr lang="en" noProof="1">
                <a:solidFill>
                  <a:srgbClr val="036A0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"No matter added sinks, this message is not displayed"</a:t>
            </a:r>
            <a:r>
              <a:rPr lang="en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noProof="1">
                <a:solidFill>
                  <a:srgbClr val="0066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In your application, enable the logger in the library</a:t>
            </a:r>
            <a:br>
              <a:rPr lang="en" noProof="1">
                <a:solidFill>
                  <a:srgbClr val="0066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logger.enable(</a:t>
            </a:r>
            <a:r>
              <a:rPr lang="en" noProof="1">
                <a:solidFill>
                  <a:srgbClr val="036A0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"my_library"</a:t>
            </a:r>
            <a:r>
              <a:rPr lang="en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logger.info(</a:t>
            </a:r>
            <a:r>
              <a:rPr lang="en" noProof="1">
                <a:solidFill>
                  <a:srgbClr val="036A0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"This message however is propagated to the sinks"</a:t>
            </a:r>
            <a:r>
              <a:rPr lang="en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" noProof="1">
              <a:solidFill>
                <a:srgbClr val="036A07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707827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B2CD0991-B99C-4340-F835-24902C00E3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06417"/>
            <a:ext cx="10807262" cy="514472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" sz="2400" noProof="1">
                <a:solidFill>
                  <a:srgbClr val="00B050"/>
                </a:solidFill>
              </a:rPr>
              <a:t>✓ </a:t>
            </a:r>
            <a:r>
              <a:rPr lang="en" sz="2400" dirty="0"/>
              <a:t>Entirely compatible with standard logging</a:t>
            </a:r>
            <a:endParaRPr lang="en" dirty="0"/>
          </a:p>
          <a:p>
            <a:pPr marL="0" indent="0">
              <a:buNone/>
            </a:pPr>
            <a:r>
              <a:rPr lang="en" sz="20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handler </a:t>
            </a:r>
            <a:r>
              <a:rPr lang="en" sz="2000" b="1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20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logging.handlers.SysLogHandler(address</a:t>
            </a:r>
            <a:r>
              <a:rPr lang="en" sz="2000" b="1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20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sz="2000" noProof="1">
                <a:solidFill>
                  <a:srgbClr val="036A0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'localhost'</a:t>
            </a:r>
            <a:r>
              <a:rPr lang="en" sz="20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" sz="2000" noProof="1">
                <a:solidFill>
                  <a:srgbClr val="0000C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514</a:t>
            </a:r>
            <a:r>
              <a:rPr lang="en" sz="20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br>
              <a:rPr lang="en" sz="20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0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logger.add(handler)</a:t>
            </a:r>
            <a:endParaRPr lang="ru-RU" sz="2000" noProof="1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" sz="2400" noProof="1">
                <a:solidFill>
                  <a:srgbClr val="00B050"/>
                </a:solidFill>
              </a:rPr>
              <a:t>✓ </a:t>
            </a:r>
            <a:r>
              <a:rPr lang="en" sz="2400" noProof="1"/>
              <a:t>Personalizable defaults through environment variables</a:t>
            </a:r>
            <a:endParaRPr lang="ru-RU" sz="2400" noProof="1"/>
          </a:p>
          <a:p>
            <a:pPr marL="0" indent="0">
              <a:buNone/>
            </a:pPr>
            <a:r>
              <a:rPr lang="en" sz="20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Linux / OSX</a:t>
            </a:r>
            <a:br>
              <a:rPr lang="ru-RU" sz="20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0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export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20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LOGURU_FORMAT=</a:t>
            </a:r>
            <a:r>
              <a:rPr lang="en" sz="2000" noProof="1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"{time} | &lt;lvl&gt;{message}&lt;/lvl&gt;"</a:t>
            </a:r>
            <a:br>
              <a:rPr lang="en" sz="20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0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Windows</a:t>
            </a:r>
            <a:br>
              <a:rPr lang="en" sz="20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0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setx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20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LOGURU_DEBUG_COLOR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2000" noProof="1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"&lt;green&gt;"</a:t>
            </a:r>
          </a:p>
          <a:p>
            <a:pPr marL="0" indent="0">
              <a:buNone/>
            </a:pPr>
            <a:r>
              <a:rPr lang="en" sz="2400" noProof="1">
                <a:solidFill>
                  <a:srgbClr val="00B050"/>
                </a:solidFill>
              </a:rPr>
              <a:t>✓ </a:t>
            </a:r>
            <a:r>
              <a:rPr lang="en" sz="2400" noProof="1"/>
              <a:t>Convenient parser</a:t>
            </a:r>
          </a:p>
          <a:p>
            <a:pPr marL="0" indent="0">
              <a:buNone/>
            </a:pPr>
            <a:r>
              <a:rPr lang="en" sz="18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pattern </a:t>
            </a:r>
            <a:r>
              <a:rPr lang="en" sz="1800" b="1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18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800" b="1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en" sz="1800" noProof="1">
                <a:solidFill>
                  <a:srgbClr val="036A0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"(?P&lt;time&gt;</a:t>
            </a:r>
            <a:r>
              <a:rPr lang="en" sz="1800" b="1" noProof="1">
                <a:solidFill>
                  <a:srgbClr val="C5060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" sz="1800" b="1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" sz="1800" noProof="1">
                <a:solidFill>
                  <a:srgbClr val="036A0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- (?P&lt;level&gt;</a:t>
            </a:r>
            <a:r>
              <a:rPr lang="en" sz="1800" b="1" noProof="1">
                <a:solidFill>
                  <a:srgbClr val="C5060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[0-9]</a:t>
            </a:r>
            <a:r>
              <a:rPr lang="en" sz="1800" b="1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" sz="1800" noProof="1">
                <a:solidFill>
                  <a:srgbClr val="036A0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- (?P&lt;message&gt;</a:t>
            </a:r>
            <a:r>
              <a:rPr lang="en" sz="1800" b="1" noProof="1">
                <a:solidFill>
                  <a:srgbClr val="C5060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" sz="1800" b="1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" sz="1800" noProof="1">
                <a:solidFill>
                  <a:srgbClr val="036A0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)"</a:t>
            </a:r>
            <a:r>
              <a:rPr lang="en" sz="18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800" noProof="1">
                <a:solidFill>
                  <a:srgbClr val="0066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Regex / named groups</a:t>
            </a:r>
            <a:br>
              <a:rPr lang="en" sz="1800" noProof="1">
                <a:solidFill>
                  <a:srgbClr val="0066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8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caster_dict </a:t>
            </a:r>
            <a:r>
              <a:rPr lang="en" sz="1800" b="1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18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800" b="1" noProof="1">
                <a:solidFill>
                  <a:srgbClr val="3C4C7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dict</a:t>
            </a:r>
            <a:r>
              <a:rPr lang="en" sz="18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(time</a:t>
            </a:r>
            <a:r>
              <a:rPr lang="en" sz="1800" b="1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18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dateutil.parser.parse, level</a:t>
            </a:r>
            <a:r>
              <a:rPr lang="en" sz="1800" b="1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1800" b="1" noProof="1">
                <a:solidFill>
                  <a:srgbClr val="6D79D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" sz="18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  </a:t>
            </a:r>
            <a:r>
              <a:rPr lang="en" sz="1800" noProof="1">
                <a:solidFill>
                  <a:srgbClr val="0066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Transform matching groups</a:t>
            </a:r>
            <a:br>
              <a:rPr lang="en" sz="1800" noProof="1">
                <a:solidFill>
                  <a:srgbClr val="0066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" sz="18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800" b="1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" sz="18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groups </a:t>
            </a:r>
            <a:r>
              <a:rPr lang="en" sz="1800" b="1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en" sz="18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logger.parse(</a:t>
            </a:r>
            <a:r>
              <a:rPr lang="en" sz="1800" noProof="1">
                <a:solidFill>
                  <a:srgbClr val="036A0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"file.log"</a:t>
            </a:r>
            <a:r>
              <a:rPr lang="en" sz="18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pattern, cast</a:t>
            </a:r>
            <a:r>
              <a:rPr lang="en" sz="1800" b="1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18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caster_dict):</a:t>
            </a:r>
            <a:br>
              <a:rPr lang="en" sz="18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8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" sz="1800" b="1" noProof="1">
                <a:solidFill>
                  <a:srgbClr val="3C4C7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" sz="18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sz="1800" noProof="1">
                <a:solidFill>
                  <a:srgbClr val="036A0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"Parsed:"</a:t>
            </a:r>
            <a:r>
              <a:rPr lang="en" sz="18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groups)</a:t>
            </a:r>
            <a:br>
              <a:rPr lang="en" sz="18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8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" sz="1800" noProof="1">
                <a:solidFill>
                  <a:srgbClr val="0066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{"level": 30, "message": "Log example", "time": datetime(2018, 12, 09, 11, 23, 55)}</a:t>
            </a:r>
            <a:br>
              <a:rPr lang="en" sz="1800" noProof="1">
                <a:solidFill>
                  <a:srgbClr val="0066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" sz="1800" noProof="1">
              <a:solidFill>
                <a:srgbClr val="0066FF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" sz="2400" noProof="1"/>
          </a:p>
        </p:txBody>
      </p:sp>
    </p:spTree>
    <p:extLst>
      <p:ext uri="{BB962C8B-B14F-4D97-AF65-F5344CB8AC3E}">
        <p14:creationId xmlns:p14="http://schemas.microsoft.com/office/powerpoint/2010/main" val="1677790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98809B-FDE8-81B9-C95D-1DC725047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3076"/>
            <a:ext cx="10515600" cy="1078524"/>
          </a:xfrm>
        </p:spPr>
        <p:txBody>
          <a:bodyPr>
            <a:normAutofit fontScale="90000"/>
          </a:bodyPr>
          <a:lstStyle/>
          <a:p>
            <a:r>
              <a:rPr lang="ru-RU" sz="4000" dirty="0"/>
              <a:t>Содержимое записи в логе</a:t>
            </a:r>
            <a:r>
              <a:rPr lang="en-US" sz="4000" dirty="0"/>
              <a:t>:</a:t>
            </a:r>
            <a:br>
              <a:rPr lang="en-US" sz="4000" dirty="0"/>
            </a:br>
            <a:r>
              <a:rPr lang="ru-RU" sz="4000" b="1" dirty="0"/>
              <a:t>Осмысленность</a:t>
            </a:r>
            <a:endParaRPr lang="ru-RU" sz="40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F0347FE-54C6-7829-2FBF-C60014762C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5385"/>
            <a:ext cx="10515600" cy="5205046"/>
          </a:xfrm>
        </p:spPr>
        <p:txBody>
          <a:bodyPr>
            <a:normAutofit/>
          </a:bodyPr>
          <a:lstStyle/>
          <a:p>
            <a:pPr marL="0" indent="0" algn="l">
              <a:lnSpc>
                <a:spcPct val="120000"/>
              </a:lnSpc>
              <a:buNone/>
            </a:pPr>
            <a:r>
              <a:rPr lang="ru-RU" sz="2000" dirty="0"/>
              <a:t>Описание события в логе должно давать тому, кто его читает, осмысленную полезную информацию, без необходимости точно знать контекст или понимать некий тайный язык.</a:t>
            </a:r>
          </a:p>
          <a:p>
            <a:pPr marL="0" indent="0" algn="l">
              <a:lnSpc>
                <a:spcPct val="120000"/>
              </a:lnSpc>
              <a:buNone/>
            </a:pPr>
            <a:r>
              <a:rPr lang="en-US" sz="2000" dirty="0">
                <a:solidFill>
                  <a:srgbClr val="B1010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«</a:t>
            </a:r>
            <a:r>
              <a:rPr lang="en" sz="2000" dirty="0">
                <a:solidFill>
                  <a:srgbClr val="B1010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Step initiate»</a:t>
            </a:r>
            <a:br>
              <a:rPr lang="ru-RU" sz="2000" dirty="0">
                <a:solidFill>
                  <a:srgbClr val="B1010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>
                <a:solidFill>
                  <a:srgbClr val="B1010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«</a:t>
            </a:r>
            <a:r>
              <a:rPr lang="en" sz="2000" dirty="0">
                <a:solidFill>
                  <a:srgbClr val="B1010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OK Transaction failed»</a:t>
            </a:r>
          </a:p>
          <a:p>
            <a:pPr marL="0" indent="0" algn="l">
              <a:lnSpc>
                <a:spcPct val="120000"/>
              </a:lnSpc>
              <a:buNone/>
            </a:pPr>
            <a:r>
              <a:rPr lang="ru-RU" sz="2000" dirty="0"/>
              <a:t>Такие сообщения могут казаться понятными в момент их написания, но через некоторое время даже автор не вспомнит, что они значат.</a:t>
            </a:r>
          </a:p>
          <a:p>
            <a:pPr marL="0" indent="0" algn="l">
              <a:lnSpc>
                <a:spcPct val="120000"/>
              </a:lnSpc>
              <a:buNone/>
            </a:pPr>
            <a:r>
              <a:rPr lang="en" sz="2000" noProof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«User 'johndoe' successfully logged in</a:t>
            </a:r>
            <a:r>
              <a:rPr lang="en-US" sz="2000" noProof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from IP 1.2.3.4</a:t>
            </a:r>
            <a:r>
              <a:rPr lang="en" sz="2000" noProof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»</a:t>
            </a:r>
            <a:br>
              <a:rPr lang="ru-RU" sz="2000" noProof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noProof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«</a:t>
            </a:r>
            <a:r>
              <a:rPr lang="en" sz="2000" noProof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Transaction </a:t>
            </a:r>
            <a:r>
              <a:rPr lang="ru-RU" sz="2000" noProof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1287786 </a:t>
            </a:r>
            <a:r>
              <a:rPr lang="en" sz="2000" noProof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reverted due to lost connection to DB»</a:t>
            </a:r>
          </a:p>
          <a:p>
            <a:pPr marL="0" indent="0" algn="l">
              <a:lnSpc>
                <a:spcPct val="120000"/>
              </a:lnSpc>
              <a:buNone/>
            </a:pPr>
            <a:r>
              <a:rPr lang="ru-RU" sz="2000" dirty="0"/>
              <a:t>Эти сообщения сразу дают какое-то понимание ситуации, в грамматике человеческого языка и понятной терминологии. Для понимания их общей сути не нужно знать, в какой ситуации и в каком месте кода они были залогированы.</a:t>
            </a:r>
          </a:p>
        </p:txBody>
      </p:sp>
    </p:spTree>
    <p:extLst>
      <p:ext uri="{BB962C8B-B14F-4D97-AF65-F5344CB8AC3E}">
        <p14:creationId xmlns:p14="http://schemas.microsoft.com/office/powerpoint/2010/main" val="320908720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1CDE267E-23B5-D814-BFBD-B7AD280755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015"/>
            <a:ext cx="10515600" cy="174188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" sz="2400" noProof="1">
                <a:solidFill>
                  <a:srgbClr val="00B050"/>
                </a:solidFill>
              </a:rPr>
              <a:t>✓ </a:t>
            </a:r>
            <a:r>
              <a:rPr lang="en" sz="2400" dirty="0"/>
              <a:t>Exhaustive notifier</a:t>
            </a:r>
            <a:endParaRPr lang="en" dirty="0"/>
          </a:p>
          <a:p>
            <a:pPr marL="0" indent="0">
              <a:lnSpc>
                <a:spcPct val="100000"/>
              </a:lnSpc>
              <a:buNone/>
            </a:pPr>
            <a:r>
              <a:rPr lang="en" sz="2000" dirty="0"/>
              <a:t>Loguru can easily be combined with the great notifiers library (must be installed separately) to receive an e-mail when your program fail unexpectedly or to send many other kind of notifications:</a:t>
            </a:r>
            <a:br>
              <a:rPr lang="en" sz="2000" dirty="0"/>
            </a:br>
            <a:r>
              <a:rPr lang="en" sz="1800" dirty="0">
                <a:hlinkClick r:id="rId2"/>
              </a:rPr>
              <a:t>Pushover</a:t>
            </a:r>
            <a:r>
              <a:rPr lang="en" sz="1800" dirty="0"/>
              <a:t>, </a:t>
            </a:r>
            <a:r>
              <a:rPr lang="en" sz="1800" dirty="0">
                <a:hlinkClick r:id="rId3"/>
              </a:rPr>
              <a:t>SimplePush</a:t>
            </a:r>
            <a:r>
              <a:rPr lang="en" sz="1800" dirty="0"/>
              <a:t>, </a:t>
            </a:r>
            <a:r>
              <a:rPr lang="en" sz="1800" dirty="0">
                <a:hlinkClick r:id="rId4"/>
              </a:rPr>
              <a:t>Slack</a:t>
            </a:r>
            <a:r>
              <a:rPr lang="en" sz="1800" dirty="0"/>
              <a:t>, </a:t>
            </a:r>
            <a:r>
              <a:rPr lang="en" sz="1800" dirty="0">
                <a:hlinkClick r:id="rId5"/>
              </a:rPr>
              <a:t>Gmail</a:t>
            </a:r>
            <a:r>
              <a:rPr lang="en" sz="1800" dirty="0"/>
              <a:t>, </a:t>
            </a:r>
            <a:r>
              <a:rPr lang="en" sz="1800" dirty="0">
                <a:hlinkClick r:id="rId6"/>
              </a:rPr>
              <a:t>Telegram</a:t>
            </a:r>
            <a:r>
              <a:rPr lang="en" sz="1800" dirty="0"/>
              <a:t>, </a:t>
            </a:r>
            <a:r>
              <a:rPr lang="en" sz="1800" dirty="0">
                <a:hlinkClick r:id="rId7"/>
              </a:rPr>
              <a:t>Gitter</a:t>
            </a:r>
            <a:r>
              <a:rPr lang="en" sz="1800" dirty="0"/>
              <a:t>, </a:t>
            </a:r>
            <a:r>
              <a:rPr lang="en" sz="1800" dirty="0">
                <a:hlinkClick r:id="rId8"/>
              </a:rPr>
              <a:t>Pushbullet</a:t>
            </a:r>
            <a:r>
              <a:rPr lang="en" sz="1800" dirty="0"/>
              <a:t>, </a:t>
            </a:r>
            <a:r>
              <a:rPr lang="en" sz="1800" dirty="0">
                <a:hlinkClick r:id="rId9"/>
              </a:rPr>
              <a:t>Join</a:t>
            </a:r>
            <a:r>
              <a:rPr lang="en" sz="1800" dirty="0"/>
              <a:t>, </a:t>
            </a:r>
            <a:r>
              <a:rPr lang="en" sz="1800" dirty="0">
                <a:hlinkClick r:id="rId10"/>
              </a:rPr>
              <a:t>Zulip</a:t>
            </a:r>
            <a:r>
              <a:rPr lang="en" sz="1800" dirty="0"/>
              <a:t>, </a:t>
            </a:r>
            <a:r>
              <a:rPr lang="en" sz="1800" dirty="0">
                <a:hlinkClick r:id="rId11"/>
              </a:rPr>
              <a:t>Twilio</a:t>
            </a:r>
            <a:r>
              <a:rPr lang="en" sz="1800" dirty="0"/>
              <a:t>, </a:t>
            </a:r>
            <a:r>
              <a:rPr lang="en" sz="1800" dirty="0">
                <a:hlinkClick r:id="rId12"/>
              </a:rPr>
              <a:t>Pagerduty</a:t>
            </a:r>
            <a:r>
              <a:rPr lang="en" sz="1800" dirty="0"/>
              <a:t>,</a:t>
            </a:r>
            <a:br>
              <a:rPr lang="en" sz="1800" dirty="0"/>
            </a:br>
            <a:r>
              <a:rPr lang="en" sz="1800" dirty="0">
                <a:hlinkClick r:id="rId13"/>
              </a:rPr>
              <a:t>Mailgun</a:t>
            </a:r>
            <a:r>
              <a:rPr lang="en" sz="1800" dirty="0"/>
              <a:t>, </a:t>
            </a:r>
            <a:r>
              <a:rPr lang="en" sz="1800" dirty="0">
                <a:hlinkClick r:id="rId14"/>
              </a:rPr>
              <a:t>PopcornNotify</a:t>
            </a:r>
            <a:r>
              <a:rPr lang="en" sz="1800" dirty="0"/>
              <a:t>, </a:t>
            </a:r>
            <a:r>
              <a:rPr lang="en" sz="1800" dirty="0">
                <a:hlinkClick r:id="rId15"/>
              </a:rPr>
              <a:t>StatusPage.io</a:t>
            </a:r>
            <a:r>
              <a:rPr lang="en" sz="1800" dirty="0"/>
              <a:t>, </a:t>
            </a:r>
            <a:r>
              <a:rPr lang="en" sz="1800" dirty="0">
                <a:hlinkClick r:id="rId16"/>
              </a:rPr>
              <a:t>iCloud</a:t>
            </a:r>
            <a:r>
              <a:rPr lang="en" sz="1800" dirty="0"/>
              <a:t>, </a:t>
            </a:r>
            <a:r>
              <a:rPr lang="en" sz="1800" dirty="0">
                <a:hlinkClick r:id="rId17"/>
              </a:rPr>
              <a:t>VictorOps (Splunk)</a:t>
            </a:r>
            <a:endParaRPr lang="ru-RU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B0108C-668F-E1F8-C211-AC48A84DF8D1}"/>
              </a:ext>
            </a:extLst>
          </p:cNvPr>
          <p:cNvSpPr txBox="1"/>
          <p:nvPr/>
        </p:nvSpPr>
        <p:spPr>
          <a:xfrm>
            <a:off x="838200" y="1986464"/>
            <a:ext cx="10754710" cy="386349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" b="1" noProof="1">
                <a:solidFill>
                  <a:srgbClr val="0C450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en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notifiers</a:t>
            </a:r>
            <a:br>
              <a:rPr lang="en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params </a:t>
            </a:r>
            <a:r>
              <a:rPr lang="en" b="1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br>
              <a:rPr lang="en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" noProof="1">
                <a:solidFill>
                  <a:srgbClr val="036A0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"username"</a:t>
            </a:r>
            <a:r>
              <a:rPr lang="en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" noProof="1">
                <a:solidFill>
                  <a:srgbClr val="036A0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"you@gmail.com"</a:t>
            </a:r>
            <a:r>
              <a:rPr lang="en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" noProof="1">
                <a:solidFill>
                  <a:srgbClr val="036A0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"password"</a:t>
            </a:r>
            <a:r>
              <a:rPr lang="en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" noProof="1">
                <a:solidFill>
                  <a:srgbClr val="036A0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"abc123"</a:t>
            </a:r>
            <a:r>
              <a:rPr lang="en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" noProof="1">
                <a:solidFill>
                  <a:srgbClr val="036A0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"to"</a:t>
            </a:r>
            <a:r>
              <a:rPr lang="en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" noProof="1">
                <a:solidFill>
                  <a:srgbClr val="036A0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"dest@gmail.com"</a:t>
            </a:r>
            <a:br>
              <a:rPr lang="en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en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noProof="1">
                <a:solidFill>
                  <a:srgbClr val="0066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Send a single notification</a:t>
            </a:r>
            <a:br>
              <a:rPr lang="en" noProof="1">
                <a:solidFill>
                  <a:srgbClr val="0066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notifier </a:t>
            </a:r>
            <a:r>
              <a:rPr lang="en" b="1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notifiers.get_notifier(</a:t>
            </a:r>
            <a:r>
              <a:rPr lang="en" noProof="1">
                <a:solidFill>
                  <a:srgbClr val="036A0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"gmail"</a:t>
            </a:r>
            <a:r>
              <a:rPr lang="en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notifier.notify(message</a:t>
            </a:r>
            <a:r>
              <a:rPr lang="en" b="1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noProof="1">
                <a:solidFill>
                  <a:srgbClr val="036A0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"The application is running!"</a:t>
            </a:r>
            <a:r>
              <a:rPr lang="en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" b="1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**</a:t>
            </a:r>
            <a:r>
              <a:rPr lang="en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params)</a:t>
            </a:r>
            <a:br>
              <a:rPr lang="en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noProof="1">
                <a:solidFill>
                  <a:srgbClr val="0066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Be alerted on each error message</a:t>
            </a:r>
            <a:br>
              <a:rPr lang="en" noProof="1">
                <a:solidFill>
                  <a:srgbClr val="0066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b="1" noProof="1">
                <a:solidFill>
                  <a:srgbClr val="0C450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n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notifiers.logging </a:t>
            </a:r>
            <a:r>
              <a:rPr lang="en" b="1" noProof="1">
                <a:solidFill>
                  <a:srgbClr val="0C450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en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NotificationHandler</a:t>
            </a:r>
            <a:br>
              <a:rPr lang="en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handler </a:t>
            </a:r>
            <a:r>
              <a:rPr lang="en" b="1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NotificationHandler(</a:t>
            </a:r>
            <a:r>
              <a:rPr lang="en" noProof="1">
                <a:solidFill>
                  <a:srgbClr val="036A0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"gmail"</a:t>
            </a:r>
            <a:r>
              <a:rPr lang="en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defaults</a:t>
            </a:r>
            <a:r>
              <a:rPr lang="en" b="1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params)</a:t>
            </a:r>
            <a:br>
              <a:rPr lang="en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logger.add(handler, level</a:t>
            </a:r>
            <a:r>
              <a:rPr lang="en" b="1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noProof="1">
                <a:solidFill>
                  <a:srgbClr val="036A0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"ERROR"</a:t>
            </a:r>
            <a:r>
              <a:rPr lang="en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BB63CC31-E899-024B-4A7F-8E1C5690108B}"/>
              </a:ext>
            </a:extLst>
          </p:cNvPr>
          <p:cNvSpPr txBox="1">
            <a:spLocks/>
          </p:cNvSpPr>
          <p:nvPr/>
        </p:nvSpPr>
        <p:spPr>
          <a:xfrm>
            <a:off x="759372" y="5955525"/>
            <a:ext cx="10515600" cy="7816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" sz="2400" noProof="1">
                <a:solidFill>
                  <a:srgbClr val="00B050"/>
                </a:solidFill>
              </a:rPr>
              <a:t>✓ </a:t>
            </a:r>
            <a:r>
              <a:rPr lang="en" sz="2400" dirty="0"/>
              <a:t>10x faster than built-in logging</a:t>
            </a:r>
            <a:endParaRPr lang="en-US" sz="2400" dirty="0"/>
          </a:p>
          <a:p>
            <a:pPr marL="0" indent="0">
              <a:buNone/>
            </a:pPr>
            <a:r>
              <a:rPr lang="en-US" sz="2000" dirty="0"/>
              <a:t>Zero</a:t>
            </a:r>
            <a:r>
              <a:rPr lang="en" sz="2000" dirty="0"/>
              <a:t>-cost logger.</a:t>
            </a:r>
          </a:p>
        </p:txBody>
      </p:sp>
    </p:spTree>
    <p:extLst>
      <p:ext uri="{BB962C8B-B14F-4D97-AF65-F5344CB8AC3E}">
        <p14:creationId xmlns:p14="http://schemas.microsoft.com/office/powerpoint/2010/main" val="427995555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6F1A1613-BC6E-55A2-D959-4AD392DE97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089" y="819807"/>
            <a:ext cx="11847786" cy="4624551"/>
          </a:xfrm>
          <a:solidFill>
            <a:schemeClr val="accent3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" sz="1800" b="1" noProof="1">
                <a:solidFill>
                  <a:srgbClr val="0C450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sys</a:t>
            </a:r>
            <a:b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800" b="1" noProof="1">
                <a:solidFill>
                  <a:srgbClr val="0C450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loguru </a:t>
            </a:r>
            <a:r>
              <a:rPr lang="en" sz="1800" b="1" noProof="1">
                <a:solidFill>
                  <a:srgbClr val="0C450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logger</a:t>
            </a:r>
            <a:b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800" noProof="1">
                <a:solidFill>
                  <a:srgbClr val="0066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ru-RU" sz="1800" noProof="1">
                <a:solidFill>
                  <a:srgbClr val="0066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Создание формата строки для сообщений лога с дополнительными параметрами</a:t>
            </a:r>
            <a:br>
              <a:rPr lang="ru-RU" sz="1800" noProof="1">
                <a:solidFill>
                  <a:srgbClr val="0066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log_format </a:t>
            </a:r>
            <a:r>
              <a:rPr lang="en" sz="1800" b="1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800" noProof="1">
                <a:solidFill>
                  <a:srgbClr val="036A0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"&lt;green&gt;{time:YYYY-MM-DD HH:mm:ss.SSS}&lt;/green&gt; | "</a:t>
            </a: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800" b="1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\</a:t>
            </a:r>
            <a:b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        </a:t>
            </a:r>
            <a:r>
              <a:rPr lang="en" sz="1800" noProof="1">
                <a:solidFill>
                  <a:srgbClr val="036A0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"&lt;level&gt;</a:t>
            </a:r>
            <a:r>
              <a:rPr lang="en" sz="1800" b="1" noProof="1">
                <a:solidFill>
                  <a:srgbClr val="C5060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{message}</a:t>
            </a:r>
            <a:r>
              <a:rPr lang="en" sz="1800" noProof="1">
                <a:solidFill>
                  <a:srgbClr val="036A0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&lt;/level&gt; | &lt;cyan&gt;</a:t>
            </a:r>
            <a:r>
              <a:rPr lang="en" sz="1800" b="1" noProof="1">
                <a:solidFill>
                  <a:srgbClr val="C5060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{extra[user_id]}</a:t>
            </a:r>
            <a:r>
              <a:rPr lang="en" sz="1800" noProof="1">
                <a:solidFill>
                  <a:srgbClr val="036A0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&lt;/cyan&gt; | "</a:t>
            </a: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800" b="1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\</a:t>
            </a:r>
            <a:b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        </a:t>
            </a:r>
            <a:r>
              <a:rPr lang="en" sz="1800" noProof="1">
                <a:solidFill>
                  <a:srgbClr val="036A0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"&lt;cyan&gt;</a:t>
            </a:r>
            <a:r>
              <a:rPr lang="en" sz="1800" b="1" noProof="1">
                <a:solidFill>
                  <a:srgbClr val="C5060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{extra[key_id]}</a:t>
            </a:r>
            <a:r>
              <a:rPr lang="en" sz="1800" noProof="1">
                <a:solidFill>
                  <a:srgbClr val="036A0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&lt;/cyan&gt; | &lt;blue&gt;</a:t>
            </a:r>
            <a:r>
              <a:rPr lang="en" sz="1800" b="1" noProof="1">
                <a:solidFill>
                  <a:srgbClr val="C5060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{extra[ext_params]}</a:t>
            </a:r>
            <a:r>
              <a:rPr lang="en" sz="1800" noProof="1">
                <a:solidFill>
                  <a:srgbClr val="036A0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&lt;/blue&gt;"</a:t>
            </a:r>
            <a:b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config </a:t>
            </a:r>
            <a:r>
              <a:rPr lang="en" sz="1800" b="1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b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" sz="1800" noProof="1">
                <a:solidFill>
                  <a:srgbClr val="036A0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"handlers"</a:t>
            </a: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[ {</a:t>
            </a:r>
            <a:r>
              <a:rPr lang="en" sz="1800" noProof="1">
                <a:solidFill>
                  <a:srgbClr val="036A0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"sink"</a:t>
            </a: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sys.stdout, </a:t>
            </a:r>
            <a:r>
              <a:rPr lang="en" sz="1800" noProof="1">
                <a:solidFill>
                  <a:srgbClr val="036A0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"format"</a:t>
            </a: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log_format} ],</a:t>
            </a:r>
            <a:b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" sz="1800" noProof="1">
                <a:solidFill>
                  <a:srgbClr val="036A0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"extra"</a:t>
            </a: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{ </a:t>
            </a:r>
            <a:r>
              <a:rPr lang="en" sz="1800" noProof="1">
                <a:solidFill>
                  <a:srgbClr val="036A0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"user_id"</a:t>
            </a: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" sz="1800" noProof="1">
                <a:solidFill>
                  <a:srgbClr val="0000C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" sz="1800" noProof="1">
                <a:solidFill>
                  <a:srgbClr val="036A0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"key_id"</a:t>
            </a: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" sz="1800" noProof="1">
                <a:solidFill>
                  <a:srgbClr val="0000C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" sz="1800" noProof="1">
                <a:solidFill>
                  <a:srgbClr val="036A0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"ext_params"</a:t>
            </a: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" sz="1800" noProof="1">
                <a:solidFill>
                  <a:srgbClr val="036A0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""</a:t>
            </a: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}</a:t>
            </a:r>
            <a:b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logger.configure(</a:t>
            </a:r>
            <a:r>
              <a:rPr lang="en" sz="1800" b="1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**</a:t>
            </a: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config)</a:t>
            </a:r>
            <a:b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800" noProof="1">
                <a:solidFill>
                  <a:srgbClr val="0066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ru-RU" sz="1800" noProof="1">
                <a:solidFill>
                  <a:srgbClr val="0066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Пример использования</a:t>
            </a:r>
            <a:br>
              <a:rPr lang="ru-RU" sz="1800" noProof="1">
                <a:solidFill>
                  <a:srgbClr val="0066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logger.info(</a:t>
            </a:r>
            <a:r>
              <a:rPr lang="en" sz="1800" noProof="1">
                <a:solidFill>
                  <a:srgbClr val="036A0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'SOME_ACTION'</a:t>
            </a: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logger.info(</a:t>
            </a:r>
            <a:r>
              <a:rPr lang="en" sz="1800" noProof="1">
                <a:solidFill>
                  <a:srgbClr val="036A0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'ANOTHER_ACTION'</a:t>
            </a: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key_id </a:t>
            </a:r>
            <a:r>
              <a:rPr lang="en" sz="1800" b="1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800" noProof="1">
                <a:solidFill>
                  <a:srgbClr val="0000C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777</a:t>
            </a: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logger.info(</a:t>
            </a:r>
            <a:r>
              <a:rPr lang="en" sz="1800" noProof="1">
                <a:solidFill>
                  <a:srgbClr val="036A0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'ACTION1'</a:t>
            </a: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user_id </a:t>
            </a:r>
            <a:r>
              <a:rPr lang="en" sz="1800" b="1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800" noProof="1">
                <a:solidFill>
                  <a:srgbClr val="036A0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'123'</a:t>
            </a: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ext_params </a:t>
            </a:r>
            <a:r>
              <a:rPr lang="en" sz="1800" b="1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r>
              <a:rPr lang="en" sz="1800" noProof="1">
                <a:solidFill>
                  <a:srgbClr val="036A0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'par1'</a:t>
            </a: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" sz="1800" noProof="1">
                <a:solidFill>
                  <a:srgbClr val="0000C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123</a:t>
            </a: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" sz="1800" noProof="1">
                <a:solidFill>
                  <a:srgbClr val="036A0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'param2'</a:t>
            </a: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[</a:t>
            </a:r>
            <a:r>
              <a:rPr lang="en" sz="1800" noProof="1">
                <a:solidFill>
                  <a:srgbClr val="036A0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'A'</a:t>
            </a: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" sz="1800" noProof="1">
                <a:solidFill>
                  <a:srgbClr val="036A0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'B'</a:t>
            </a: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" sz="1800" noProof="1">
                <a:solidFill>
                  <a:srgbClr val="0000C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456</a:t>
            </a: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]})</a:t>
            </a:r>
            <a:b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logger.info(</a:t>
            </a:r>
            <a:r>
              <a:rPr lang="en" sz="1800" noProof="1">
                <a:solidFill>
                  <a:srgbClr val="036A0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'ACTION2'</a:t>
            </a: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user_id </a:t>
            </a:r>
            <a:r>
              <a:rPr lang="en" sz="1800" b="1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800" noProof="1">
                <a:solidFill>
                  <a:srgbClr val="036A0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'123'</a:t>
            </a: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key_id </a:t>
            </a:r>
            <a:r>
              <a:rPr lang="en" sz="1800" b="1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800" noProof="1">
                <a:solidFill>
                  <a:srgbClr val="0000C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77</a:t>
            </a: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ext_params </a:t>
            </a:r>
            <a:r>
              <a:rPr lang="en" sz="1800" b="1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r>
              <a:rPr lang="en" sz="1800" noProof="1">
                <a:solidFill>
                  <a:srgbClr val="036A0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'par1'</a:t>
            </a: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" sz="1800" noProof="1">
                <a:solidFill>
                  <a:srgbClr val="0000C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123</a:t>
            </a: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" sz="1800" noProof="1">
                <a:solidFill>
                  <a:srgbClr val="036A0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'par2'</a:t>
            </a: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" sz="1800" noProof="1">
                <a:solidFill>
                  <a:srgbClr val="036A0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'Z'</a:t>
            </a:r>
            <a:r>
              <a:rPr lang="en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})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9B8D38-A712-0E02-27F1-653F9CC7B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089" y="105100"/>
            <a:ext cx="4532586" cy="654376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r>
              <a:rPr lang="en-US" dirty="0"/>
              <a:t>Loguru custom fields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144E60-EA32-6899-219E-7054B4F3AF98}"/>
              </a:ext>
            </a:extLst>
          </p:cNvPr>
          <p:cNvSpPr txBox="1"/>
          <p:nvPr/>
        </p:nvSpPr>
        <p:spPr>
          <a:xfrm>
            <a:off x="218089" y="5517929"/>
            <a:ext cx="11847786" cy="120032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n" dirty="0">
                <a:solidFill>
                  <a:srgbClr val="2FB41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2023-11-13 22:35:12.579</a:t>
            </a:r>
            <a:r>
              <a:rPr lang="en" dirty="0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| </a:t>
            </a:r>
            <a:r>
              <a:rPr lang="en" dirty="0">
                <a:solidFill>
                  <a:srgbClr val="00FF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SOME_ACTION</a:t>
            </a:r>
            <a:r>
              <a:rPr lang="en" dirty="0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| </a:t>
            </a:r>
            <a:r>
              <a:rPr lang="en" dirty="0">
                <a:solidFill>
                  <a:srgbClr val="2EAE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" dirty="0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| </a:t>
            </a:r>
            <a:r>
              <a:rPr lang="en" dirty="0">
                <a:solidFill>
                  <a:srgbClr val="2EAE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" dirty="0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| </a:t>
            </a:r>
            <a:endParaRPr lang="en" dirty="0">
              <a:solidFill>
                <a:srgbClr val="2FB41D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" dirty="0">
                <a:solidFill>
                  <a:srgbClr val="2FB41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2023-11-13 22:35:12.579</a:t>
            </a:r>
            <a:r>
              <a:rPr lang="en" dirty="0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| </a:t>
            </a:r>
            <a:r>
              <a:rPr lang="en" dirty="0">
                <a:solidFill>
                  <a:srgbClr val="00FF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ANOTHER_ACTION</a:t>
            </a:r>
            <a:r>
              <a:rPr lang="en" dirty="0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| </a:t>
            </a:r>
            <a:r>
              <a:rPr lang="en" dirty="0">
                <a:solidFill>
                  <a:srgbClr val="2EAE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" dirty="0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| </a:t>
            </a:r>
            <a:r>
              <a:rPr lang="en" dirty="0">
                <a:solidFill>
                  <a:srgbClr val="2EAE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777</a:t>
            </a:r>
            <a:r>
              <a:rPr lang="en" dirty="0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| </a:t>
            </a:r>
            <a:endParaRPr lang="en" dirty="0">
              <a:solidFill>
                <a:srgbClr val="2FB41D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" dirty="0">
                <a:solidFill>
                  <a:srgbClr val="2FB41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2023-11-13 22:35:12.579</a:t>
            </a:r>
            <a:r>
              <a:rPr lang="en" dirty="0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| </a:t>
            </a:r>
            <a:r>
              <a:rPr lang="en" dirty="0">
                <a:solidFill>
                  <a:srgbClr val="00FF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ACTION1</a:t>
            </a:r>
            <a:r>
              <a:rPr lang="en" dirty="0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| </a:t>
            </a:r>
            <a:r>
              <a:rPr lang="en" dirty="0">
                <a:solidFill>
                  <a:srgbClr val="2EAE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123</a:t>
            </a:r>
            <a:r>
              <a:rPr lang="en" dirty="0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| </a:t>
            </a:r>
            <a:r>
              <a:rPr lang="en" dirty="0">
                <a:solidFill>
                  <a:srgbClr val="2EAE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" dirty="0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| </a:t>
            </a:r>
            <a:r>
              <a:rPr lang="en" dirty="0">
                <a:solidFill>
                  <a:srgbClr val="00B0F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{'par1': 123, 'param2': ['A', 'B', 456]}</a:t>
            </a:r>
          </a:p>
          <a:p>
            <a:r>
              <a:rPr lang="en" dirty="0">
                <a:solidFill>
                  <a:srgbClr val="2FB41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2023-11-13 22:35:12.579</a:t>
            </a:r>
            <a:r>
              <a:rPr lang="en" dirty="0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| </a:t>
            </a:r>
            <a:r>
              <a:rPr lang="en" dirty="0">
                <a:solidFill>
                  <a:srgbClr val="00FF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ACTION2</a:t>
            </a:r>
            <a:r>
              <a:rPr lang="en" dirty="0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| </a:t>
            </a:r>
            <a:r>
              <a:rPr lang="en" dirty="0">
                <a:solidFill>
                  <a:srgbClr val="2EAE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123</a:t>
            </a:r>
            <a:r>
              <a:rPr lang="en" dirty="0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| </a:t>
            </a:r>
            <a:r>
              <a:rPr lang="en" dirty="0">
                <a:solidFill>
                  <a:srgbClr val="2EAE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77</a:t>
            </a:r>
            <a:r>
              <a:rPr lang="en" dirty="0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| </a:t>
            </a:r>
            <a:r>
              <a:rPr lang="en" dirty="0">
                <a:solidFill>
                  <a:srgbClr val="00B0F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{'par1': 123, 'par2': 'Z'}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8728B1-1B43-7141-0B67-DB62AAF7F0F9}"/>
              </a:ext>
            </a:extLst>
          </p:cNvPr>
          <p:cNvSpPr txBox="1"/>
          <p:nvPr/>
        </p:nvSpPr>
        <p:spPr>
          <a:xfrm>
            <a:off x="9921766" y="0"/>
            <a:ext cx="2270234" cy="15696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600" dirty="0"/>
              <a:t>Кейс: телеграм-бот.</a:t>
            </a:r>
            <a:br>
              <a:rPr lang="ru-RU" sz="1600" dirty="0"/>
            </a:br>
            <a:r>
              <a:rPr lang="ru-RU" sz="1600" dirty="0"/>
              <a:t>Обязательные поля: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noProof="1"/>
              <a:t>user_id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noProof="1"/>
              <a:t>key_id</a:t>
            </a:r>
            <a:endParaRPr lang="ru-RU" sz="1600" noProof="1"/>
          </a:p>
          <a:p>
            <a:r>
              <a:rPr lang="ru-RU" sz="1600" noProof="1"/>
              <a:t>Опциональные поля: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noProof="1"/>
              <a:t>ext_params</a:t>
            </a:r>
          </a:p>
        </p:txBody>
      </p:sp>
    </p:spTree>
    <p:extLst>
      <p:ext uri="{BB962C8B-B14F-4D97-AF65-F5344CB8AC3E}">
        <p14:creationId xmlns:p14="http://schemas.microsoft.com/office/powerpoint/2010/main" val="55052225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DBD4C5-CA07-0863-9982-1D8D96E89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8684"/>
            <a:ext cx="10515600" cy="739774"/>
          </a:xfrm>
        </p:spPr>
        <p:txBody>
          <a:bodyPr/>
          <a:lstStyle/>
          <a:p>
            <a:r>
              <a:rPr lang="ru-RU" dirty="0"/>
              <a:t>Хранение логов в БД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5987630-CD50-37D6-2C21-F61B0B98AC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52356"/>
            <a:ext cx="11010900" cy="6105644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ru-RU" sz="2000" b="1" dirty="0"/>
              <a:t>Чем удобно</a:t>
            </a:r>
            <a:r>
              <a:rPr lang="ru-RU" sz="2000" dirty="0"/>
              <a:t>: Хранение логов в БД удобно тем, что:</a:t>
            </a: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ru-RU" sz="2000" dirty="0"/>
              <a:t>Очень легко / быстро / удобно ищутся / фильтруются нужные записи</a:t>
            </a:r>
            <a:br>
              <a:rPr lang="ru-RU" sz="2000" dirty="0"/>
            </a:br>
            <a:r>
              <a:rPr lang="ru-RU" sz="2000" dirty="0"/>
              <a:t>(относящиеся к одному из множества объектов логирования, нужного типа)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1800" dirty="0"/>
              <a:t>Например, "все события, относящиеся к пользователю 12345 за 2023 год"</a:t>
            </a: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ru-RU" sz="2000" dirty="0"/>
              <a:t>Легко поддерживать хранение за определённый период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1800" dirty="0"/>
              <a:t>В файлах довольно сложно всегда гарантированно иметь под рукой записи за последнее время (сутки, неделя и т.п.). С </a:t>
            </a:r>
            <a:r>
              <a:rPr lang="en" sz="1800" dirty="0"/>
              <a:t>logrotate </a:t>
            </a:r>
            <a:r>
              <a:rPr lang="ru-RU" sz="1800" dirty="0"/>
              <a:t>после ротации лог становится пустой, нужно искать в нескольких файлах / разархивировать сжатые логи и т.п.</a:t>
            </a:r>
            <a:br>
              <a:rPr lang="ru-RU" sz="1800" dirty="0"/>
            </a:br>
            <a:r>
              <a:rPr lang="ru-RU" sz="1800" dirty="0"/>
              <a:t>С базой задача очистить все что старше определённого возраста и гарантированно оставить все, что моложе — решается намного проще (один запрос к БД).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sz="2000" b="1" dirty="0"/>
              <a:t>Какие виды логов удобно / не удобно хранить</a:t>
            </a:r>
            <a:r>
              <a:rPr lang="ru-RU" sz="2000" dirty="0"/>
              <a:t>: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2000" dirty="0"/>
              <a:t>хорошо хранить там </a:t>
            </a:r>
            <a:r>
              <a:rPr lang="ru-RU" sz="2000" u="sng" dirty="0"/>
              <a:t>журналы событий</a:t>
            </a:r>
            <a:r>
              <a:rPr lang="ru-RU" sz="2000" dirty="0"/>
              <a:t> (для последующего </a:t>
            </a:r>
            <a:r>
              <a:rPr lang="en-US" sz="2000" dirty="0"/>
              <a:t>«</a:t>
            </a:r>
            <a:r>
              <a:rPr lang="ru-RU" sz="2000" dirty="0"/>
              <a:t>разбора полётов</a:t>
            </a:r>
            <a:r>
              <a:rPr lang="en-US" sz="2000" dirty="0"/>
              <a:t>»</a:t>
            </a:r>
            <a:r>
              <a:rPr lang="ru-RU" sz="2000" dirty="0"/>
              <a:t>, разбора инцидентов безопасности и т.п.</a:t>
            </a:r>
            <a:r>
              <a:rPr lang="en-US" sz="2000" dirty="0"/>
              <a:t>, </a:t>
            </a:r>
            <a:r>
              <a:rPr lang="ru-RU" sz="2000" dirty="0"/>
              <a:t>помощи в работе техподдержки</a:t>
            </a:r>
            <a:r>
              <a:rPr lang="en-US" sz="2000" dirty="0"/>
              <a:t>)</a:t>
            </a:r>
            <a:endParaRPr lang="ru-RU" sz="20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2000" dirty="0"/>
              <a:t>плохо подходят для логов связанных с отладкой (очень много данных) — для этого лучше файлы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sz="2000" b="1" dirty="0"/>
              <a:t>Какие СУБД подходят</a:t>
            </a:r>
            <a:r>
              <a:rPr lang="ru-RU" sz="2000" dirty="0"/>
              <a:t>: хорошо подходят </a:t>
            </a:r>
            <a:r>
              <a:rPr lang="en-US" sz="2000" b="1" dirty="0"/>
              <a:t>column-based</a:t>
            </a:r>
            <a:r>
              <a:rPr lang="en-US" sz="2000" dirty="0"/>
              <a:t> </a:t>
            </a:r>
            <a:r>
              <a:rPr lang="ru-RU" sz="2000" dirty="0"/>
              <a:t>СУБД (</a:t>
            </a:r>
            <a:r>
              <a:rPr lang="en-US" sz="2000" dirty="0"/>
              <a:t>clickhouse </a:t>
            </a:r>
            <a:r>
              <a:rPr lang="ru-RU" sz="2000" dirty="0"/>
              <a:t>и т.п.):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2000" dirty="0"/>
              <a:t>поддерживают очень высокий темп записи в БД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2000" dirty="0"/>
              <a:t>компактное хранение данных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2000" dirty="0"/>
              <a:t>не нужно создавать/поддерживать индексы по ключевым полям (на что уходит время и существенное место на в хранилище)</a:t>
            </a:r>
          </a:p>
          <a:p>
            <a:pPr marL="0" indent="0">
              <a:lnSpc>
                <a:spcPct val="100000"/>
              </a:lnSpc>
              <a:buNone/>
            </a:pP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311066041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668C7C-377C-D415-A214-854C0D1AB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7616" y="133772"/>
            <a:ext cx="9849079" cy="692492"/>
          </a:xfrm>
        </p:spPr>
        <p:txBody>
          <a:bodyPr>
            <a:normAutofit fontScale="90000"/>
          </a:bodyPr>
          <a:lstStyle/>
          <a:p>
            <a:r>
              <a:rPr lang="en-US" dirty="0"/>
              <a:t>Clickhouse + web logs + </a:t>
            </a:r>
            <a:r>
              <a:rPr lang="ru-RU" dirty="0"/>
              <a:t>воронки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FEC20DB-B1C5-B21C-124B-3E1F5838BE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616" y="860409"/>
            <a:ext cx="9849079" cy="5997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0054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09272F-98C1-7D8E-4232-13455A495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9664"/>
            <a:ext cx="10515600" cy="662459"/>
          </a:xfrm>
        </p:spPr>
        <p:txBody>
          <a:bodyPr>
            <a:normAutofit fontScale="90000"/>
          </a:bodyPr>
          <a:lstStyle/>
          <a:p>
            <a:r>
              <a:rPr lang="ru-RU" dirty="0"/>
              <a:t>Специализированные инструменты: </a:t>
            </a:r>
            <a:r>
              <a:rPr lang="en-US" dirty="0"/>
              <a:t>ELK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C6AE20F-1CBC-5238-92C5-5414CB8158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67906"/>
            <a:ext cx="10515600" cy="600043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" sz="1900" dirty="0"/>
              <a:t>ELK – </a:t>
            </a:r>
            <a:r>
              <a:rPr lang="ru-RU" sz="1900" dirty="0"/>
              <a:t>это аббревиатура, используемая для описания стека из трех популярных проектов: </a:t>
            </a:r>
            <a:r>
              <a:rPr lang="en" sz="1900" dirty="0"/>
              <a:t>Elasticsearch, Logstash </a:t>
            </a:r>
            <a:r>
              <a:rPr lang="ru-RU" sz="1900" dirty="0"/>
              <a:t>и </a:t>
            </a:r>
            <a:r>
              <a:rPr lang="en" sz="1900" dirty="0"/>
              <a:t>Kibana. </a:t>
            </a:r>
            <a:r>
              <a:rPr lang="ru-RU" sz="1900" dirty="0"/>
              <a:t>Позволяет собирать журналы различных систем и приложений, анализировать их и создавать визуализации, чтобы мониторить приложения и инфраструктуры, быстрее устранять неполадки, анализировать систему безопасности и многое другое.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" sz="1900" b="1" dirty="0"/>
              <a:t>E = Elasticsearch</a:t>
            </a:r>
            <a:r>
              <a:rPr lang="en" sz="1900" dirty="0"/>
              <a:t> </a:t>
            </a:r>
            <a:r>
              <a:rPr lang="ru-RU" sz="1900" dirty="0"/>
              <a:t>—распределенный поисковый и аналитический движок на базе </a:t>
            </a:r>
            <a:r>
              <a:rPr lang="en" sz="1900" dirty="0"/>
              <a:t>Apache Lucene.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" sz="1900" b="1" dirty="0"/>
              <a:t>L = Logstash</a:t>
            </a:r>
            <a:r>
              <a:rPr lang="en" sz="1900" dirty="0"/>
              <a:t> </a:t>
            </a:r>
            <a:r>
              <a:rPr lang="ru-RU" sz="1900" dirty="0"/>
              <a:t>— инструмент для приема данных: собирает данные из различных источников, фильтрует, преобразовывает и отправляет в нужное место назначения.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" sz="1900" b="1" dirty="0"/>
              <a:t>K = Kibana</a:t>
            </a:r>
            <a:br>
              <a:rPr lang="en" sz="1900" dirty="0"/>
            </a:br>
            <a:r>
              <a:rPr lang="en" sz="1900" dirty="0"/>
              <a:t>Kibana </a:t>
            </a:r>
            <a:r>
              <a:rPr lang="ru-RU" sz="1900" dirty="0"/>
              <a:t>— инструмент визуализации и изучения данных для просмотра журналов и событий. </a:t>
            </a:r>
            <a:r>
              <a:rPr lang="en" sz="1900" dirty="0"/>
              <a:t>Kibana </a:t>
            </a:r>
            <a:r>
              <a:rPr lang="ru-RU" sz="1900" dirty="0"/>
              <a:t>предлагает простые в использовании интерактивные диаграммы, встроенные агрегаторы и фильтры</a:t>
            </a:r>
            <a:r>
              <a:rPr lang="en-US" sz="1900" dirty="0"/>
              <a:t>.</a:t>
            </a:r>
            <a:endParaRPr lang="ru-RU" sz="1900" dirty="0"/>
          </a:p>
          <a:p>
            <a:pPr marL="0" indent="0">
              <a:lnSpc>
                <a:spcPct val="100000"/>
              </a:lnSpc>
              <a:buNone/>
            </a:pPr>
            <a:r>
              <a:rPr lang="ru-RU" sz="1900" b="1" dirty="0"/>
              <a:t>Как работает стек </a:t>
            </a:r>
            <a:r>
              <a:rPr lang="en" sz="1900" b="1" dirty="0"/>
              <a:t>ELK?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" sz="1900" dirty="0"/>
              <a:t>Logstash </a:t>
            </a:r>
            <a:r>
              <a:rPr lang="ru-RU" sz="1900" dirty="0"/>
              <a:t>собирает, преобразует и отправляет данные в нужный пункт назначения.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" sz="1900" dirty="0"/>
              <a:t>Elasticsearch </a:t>
            </a:r>
            <a:r>
              <a:rPr lang="ru-RU" sz="1900" dirty="0"/>
              <a:t>индексирует и анализирует собранные данные и производит поиск в них.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" sz="1900" dirty="0"/>
              <a:t>Kibana </a:t>
            </a:r>
            <a:r>
              <a:rPr lang="ru-RU" sz="1900" dirty="0"/>
              <a:t>предоставляет визуализацию результатов анализа.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ru-RU" sz="1900" b="1" dirty="0">
                <a:solidFill>
                  <a:srgbClr val="C00000"/>
                </a:solidFill>
              </a:rPr>
              <a:t>Минусы</a:t>
            </a:r>
            <a:r>
              <a:rPr lang="ru-RU" sz="1900" b="1" dirty="0"/>
              <a:t>: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1900" dirty="0"/>
              <a:t>Ресурсоемкость — требуется </a:t>
            </a:r>
            <a:r>
              <a:rPr lang="ru-RU" sz="1900" dirty="0">
                <a:solidFill>
                  <a:srgbClr val="C00000"/>
                </a:solidFill>
              </a:rPr>
              <a:t>очень много ресурсов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1900" dirty="0"/>
              <a:t>Систему </a:t>
            </a:r>
            <a:r>
              <a:rPr lang="ru-RU" sz="1900" dirty="0">
                <a:solidFill>
                  <a:srgbClr val="C00000"/>
                </a:solidFill>
              </a:rPr>
              <a:t>сложно настроить</a:t>
            </a:r>
            <a:r>
              <a:rPr lang="ru-RU" sz="1900" dirty="0"/>
              <a:t>, “из коробки” она работать не будет.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A1F73D0-5E2B-E246-7894-7AE6A33929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9068"/>
          <a:stretch/>
        </p:blipFill>
        <p:spPr>
          <a:xfrm>
            <a:off x="7910111" y="5398065"/>
            <a:ext cx="4281889" cy="1459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50103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8FAC39-B653-5F47-A6E7-1AF5BC849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6820"/>
            <a:ext cx="10515600" cy="842352"/>
          </a:xfrm>
        </p:spPr>
        <p:txBody>
          <a:bodyPr>
            <a:normAutofit/>
          </a:bodyPr>
          <a:lstStyle/>
          <a:p>
            <a:r>
              <a:rPr lang="en" noProof="1"/>
              <a:t>Graylog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8E4BA71-1622-FA4C-1945-2B8D1226C1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149" y="966920"/>
            <a:ext cx="10740528" cy="5724259"/>
          </a:xfrm>
        </p:spPr>
        <p:txBody>
          <a:bodyPr>
            <a:noAutofit/>
          </a:bodyPr>
          <a:lstStyle/>
          <a:p>
            <a:pPr marL="0" indent="0" algn="l">
              <a:lnSpc>
                <a:spcPct val="100000"/>
              </a:lnSpc>
              <a:buNone/>
            </a:pPr>
            <a:r>
              <a:rPr lang="en-US" sz="2000" dirty="0"/>
              <a:t>Graylog — </a:t>
            </a:r>
            <a:r>
              <a:rPr lang="ru-RU" sz="2000" dirty="0"/>
              <a:t>это мощная платформа, которая позволяет легко управлять записями структурированных и неструктурированных данных. вместе с отладкой приложений. Он основан на </a:t>
            </a:r>
            <a:r>
              <a:rPr lang="en-US" sz="2000" dirty="0"/>
              <a:t>Elasticsearch, MongoDB </a:t>
            </a:r>
            <a:r>
              <a:rPr lang="ru-RU" sz="2000" dirty="0"/>
              <a:t>и </a:t>
            </a:r>
            <a:r>
              <a:rPr lang="en-US" sz="2000" dirty="0"/>
              <a:t>Scala.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ru-RU" sz="2000" dirty="0"/>
              <a:t>Он имеет </a:t>
            </a:r>
            <a:r>
              <a:rPr lang="ru-RU" sz="2000" b="1" dirty="0"/>
              <a:t>главный сервер</a:t>
            </a:r>
            <a:r>
              <a:rPr lang="ru-RU" sz="2000" dirty="0"/>
              <a:t>, который </a:t>
            </a:r>
            <a:r>
              <a:rPr lang="ru-RU" sz="2000" b="1" dirty="0"/>
              <a:t>принимает данные от</a:t>
            </a:r>
            <a:r>
              <a:rPr lang="ru-RU" sz="2000" dirty="0"/>
              <a:t> своих </a:t>
            </a:r>
            <a:r>
              <a:rPr lang="ru-RU" sz="2000" b="1" dirty="0"/>
              <a:t>клиентов</a:t>
            </a:r>
            <a:r>
              <a:rPr lang="ru-RU" sz="2000" dirty="0"/>
              <a:t>, установленных на разных серверах, и </a:t>
            </a:r>
            <a:r>
              <a:rPr lang="ru-RU" sz="2000" b="1" dirty="0"/>
              <a:t>веб-интерфейс</a:t>
            </a:r>
            <a:r>
              <a:rPr lang="ru-RU" sz="2000" dirty="0"/>
              <a:t>, который </a:t>
            </a:r>
            <a:r>
              <a:rPr lang="ru-RU" sz="2000" b="1" dirty="0"/>
              <a:t>отображает данные </a:t>
            </a:r>
            <a:r>
              <a:rPr lang="ru-RU" sz="2000" dirty="0"/>
              <a:t>и позволяет работать с записями, добавленными основным сервером.</a:t>
            </a:r>
            <a:endParaRPr lang="en-US" sz="2000" dirty="0"/>
          </a:p>
          <a:p>
            <a:pPr marL="0" indent="0" algn="l" fontAlgn="base">
              <a:lnSpc>
                <a:spcPct val="100000"/>
              </a:lnSpc>
              <a:buNone/>
            </a:pPr>
            <a:r>
              <a:rPr lang="ru-RU" sz="2000" dirty="0"/>
              <a:t>Он эффективен при работе с </a:t>
            </a:r>
            <a:r>
              <a:rPr lang="ru-RU" sz="2000" b="1" dirty="0"/>
              <a:t>необработанными строками</a:t>
            </a:r>
            <a:r>
              <a:rPr lang="ru-RU" sz="2000" dirty="0"/>
              <a:t> (например, с системным журналом) - инструмент </a:t>
            </a:r>
            <a:r>
              <a:rPr lang="ru-RU" sz="2000" b="1" dirty="0"/>
              <a:t>анализирует</a:t>
            </a:r>
            <a:r>
              <a:rPr lang="ru-RU" sz="2000" dirty="0"/>
              <a:t> их на нужные нам </a:t>
            </a:r>
            <a:r>
              <a:rPr lang="ru-RU" sz="2000" b="1" dirty="0"/>
              <a:t>структурированные данные</a:t>
            </a:r>
            <a:r>
              <a:rPr lang="ru-RU" sz="2000" dirty="0"/>
              <a:t>.</a:t>
            </a:r>
          </a:p>
          <a:p>
            <a:pPr marL="0" indent="0" algn="l" fontAlgn="base">
              <a:lnSpc>
                <a:spcPct val="100000"/>
              </a:lnSpc>
              <a:buNone/>
            </a:pPr>
            <a:r>
              <a:rPr lang="ru-RU" sz="2000" dirty="0"/>
              <a:t>Он также обеспечивает расширенный настраиваемый поиск записей с использованием </a:t>
            </a:r>
            <a:r>
              <a:rPr lang="ru-RU" sz="2000" b="1" dirty="0"/>
              <a:t>структурированных запросов</a:t>
            </a:r>
            <a:r>
              <a:rPr lang="ru-RU" sz="2000" dirty="0"/>
              <a:t>.</a:t>
            </a:r>
            <a:endParaRPr lang="en-US" sz="2000" dirty="0"/>
          </a:p>
          <a:p>
            <a:pPr marL="0" indent="0" algn="l">
              <a:lnSpc>
                <a:spcPct val="100000"/>
              </a:lnSpc>
              <a:buNone/>
            </a:pPr>
            <a:r>
              <a:rPr lang="ru-RU" sz="2000" dirty="0"/>
              <a:t>Плюсы </a:t>
            </a:r>
            <a:r>
              <a:rPr lang="en" sz="2000" dirty="0"/>
              <a:t>Graylog</a:t>
            </a:r>
            <a:endParaRPr lang="ru-RU" sz="2000" dirty="0"/>
          </a:p>
          <a:p>
            <a:pPr algn="l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ru-RU" sz="2000" dirty="0"/>
              <a:t>Это </a:t>
            </a:r>
            <a:r>
              <a:rPr lang="en" sz="2000" b="1" dirty="0">
                <a:solidFill>
                  <a:schemeClr val="accent6">
                    <a:lumMod val="75000"/>
                  </a:schemeClr>
                </a:solidFill>
              </a:rPr>
              <a:t>open source</a:t>
            </a:r>
            <a:r>
              <a:rPr lang="en" sz="2000" dirty="0"/>
              <a:t> </a:t>
            </a:r>
            <a:r>
              <a:rPr lang="ru-RU" sz="2000" dirty="0"/>
              <a:t>решение.</a:t>
            </a:r>
          </a:p>
          <a:p>
            <a:pPr algn="l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ru-RU" sz="2000" b="1" dirty="0">
                <a:solidFill>
                  <a:schemeClr val="accent6">
                    <a:lumMod val="75000"/>
                  </a:schemeClr>
                </a:solidFill>
              </a:rPr>
              <a:t>Бесплатная</a:t>
            </a:r>
            <a:r>
              <a:rPr lang="ru-RU" sz="2000" dirty="0"/>
              <a:t> версия имеет все необходимое.</a:t>
            </a:r>
          </a:p>
          <a:p>
            <a:pPr algn="l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ru-RU" sz="2000" dirty="0"/>
              <a:t>Функционал небольшой, что удобно, </a:t>
            </a:r>
            <a:r>
              <a:rPr lang="ru-RU" sz="2000" b="1" dirty="0">
                <a:solidFill>
                  <a:schemeClr val="accent6">
                    <a:lumMod val="75000"/>
                  </a:schemeClr>
                </a:solidFill>
              </a:rPr>
              <a:t>ничего лишнего</a:t>
            </a:r>
            <a:r>
              <a:rPr lang="ru-RU" sz="2000" dirty="0"/>
              <a:t>.</a:t>
            </a:r>
          </a:p>
          <a:p>
            <a:pPr algn="l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«</a:t>
            </a:r>
            <a:r>
              <a:rPr lang="ru-RU" sz="2000" b="1" dirty="0">
                <a:solidFill>
                  <a:schemeClr val="accent6">
                    <a:lumMod val="75000"/>
                  </a:schemeClr>
                </a:solidFill>
              </a:rPr>
              <a:t>Из коробки</a:t>
            </a:r>
            <a:r>
              <a:rPr lang="en-US" sz="2000" dirty="0"/>
              <a:t>»</a:t>
            </a:r>
            <a:r>
              <a:rPr lang="ru-RU" sz="2000" dirty="0"/>
              <a:t> уже работает, нужны минимальные настройки.</a:t>
            </a:r>
          </a:p>
          <a:p>
            <a:pPr algn="l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ru-RU" sz="2000" dirty="0"/>
              <a:t>По сравнению с </a:t>
            </a:r>
            <a:r>
              <a:rPr lang="en" sz="2000" dirty="0"/>
              <a:t>ELK </a:t>
            </a:r>
            <a:r>
              <a:rPr lang="ru-RU" sz="2000" b="1" dirty="0">
                <a:solidFill>
                  <a:schemeClr val="accent6">
                    <a:lumMod val="75000"/>
                  </a:schemeClr>
                </a:solidFill>
              </a:rPr>
              <a:t>ресурсоемкость</a:t>
            </a:r>
            <a:r>
              <a:rPr lang="ru-RU" sz="2000" dirty="0"/>
              <a:t> значительно </a:t>
            </a:r>
            <a:r>
              <a:rPr lang="ru-RU" sz="2000" b="1" dirty="0">
                <a:solidFill>
                  <a:schemeClr val="accent6">
                    <a:lumMod val="75000"/>
                  </a:schemeClr>
                </a:solidFill>
              </a:rPr>
              <a:t>ниже</a:t>
            </a:r>
            <a:r>
              <a:rPr lang="ru-RU" sz="2000" dirty="0"/>
              <a:t>.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744F429-2ACE-CE4F-0436-5A1D242743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5348" y="48178"/>
            <a:ext cx="2514600" cy="80010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A7A91D7-4A1D-D03F-A2E9-DBC69D98F8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2112" y="4692851"/>
            <a:ext cx="4319888" cy="2165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53615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2B068B-FDFA-850D-29D4-AFC230441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354" y="77178"/>
            <a:ext cx="3054178" cy="615181"/>
          </a:xfrm>
        </p:spPr>
        <p:txBody>
          <a:bodyPr>
            <a:normAutofit fontScale="90000"/>
          </a:bodyPr>
          <a:lstStyle/>
          <a:p>
            <a:r>
              <a:rPr lang="en-US" dirty="0"/>
              <a:t>Sentry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E800D3C-F787-AFA9-5310-4FD938EEF0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8354" y="815248"/>
            <a:ext cx="6588374" cy="581558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" sz="2000" dirty="0">
                <a:hlinkClick r:id="rId2"/>
              </a:rPr>
              <a:t>Sentry</a:t>
            </a:r>
            <a:r>
              <a:rPr lang="en" sz="2000" dirty="0"/>
              <a:t> — </a:t>
            </a:r>
            <a:r>
              <a:rPr lang="ru-RU" sz="2000" dirty="0"/>
              <a:t>инструмент мониторинга исключений (</a:t>
            </a:r>
            <a:r>
              <a:rPr lang="en" sz="2000" dirty="0"/>
              <a:t>exception), </a:t>
            </a:r>
            <a:r>
              <a:rPr lang="ru-RU" sz="2000" dirty="0"/>
              <a:t>ошибок в приложениях.</a:t>
            </a:r>
            <a:endParaRPr lang="en-US" sz="2000" dirty="0"/>
          </a:p>
          <a:p>
            <a:pPr marL="0" indent="0">
              <a:lnSpc>
                <a:spcPct val="100000"/>
              </a:lnSpc>
              <a:buNone/>
            </a:pPr>
            <a:r>
              <a:rPr lang="ru-RU" sz="2000" dirty="0"/>
              <a:t>Это система отслеживания ошибок полного стека с открытым исходным кодом, которая поддерживает </a:t>
            </a:r>
            <a:r>
              <a:rPr lang="ru-RU" sz="2000" b="1" dirty="0"/>
              <a:t>широкий спектр серверных, браузерных, настольных</a:t>
            </a:r>
            <a:r>
              <a:rPr lang="ru-RU" sz="2000" dirty="0"/>
              <a:t> и родных </a:t>
            </a:r>
            <a:r>
              <a:rPr lang="ru-RU" sz="2000" b="1" dirty="0"/>
              <a:t>мобильных</a:t>
            </a:r>
            <a:r>
              <a:rPr lang="ru-RU" sz="2000" dirty="0"/>
              <a:t> </a:t>
            </a:r>
            <a:r>
              <a:rPr lang="ru-RU" sz="2000" b="1" dirty="0"/>
              <a:t>языков и сред</a:t>
            </a:r>
            <a:r>
              <a:rPr lang="ru-RU" sz="2000" dirty="0"/>
              <a:t>, включая </a:t>
            </a:r>
            <a:r>
              <a:rPr lang="en" sz="2000" dirty="0"/>
              <a:t>PHP, Node.js, Python, Ruby, C #, Java, Go, React, Angular, Vue, JavaScript </a:t>
            </a:r>
            <a:r>
              <a:rPr lang="ru-RU" sz="2000" dirty="0"/>
              <a:t>и многое другое.</a:t>
            </a:r>
          </a:p>
          <a:p>
            <a:pPr>
              <a:lnSpc>
                <a:spcPct val="100000"/>
              </a:lnSpc>
            </a:pPr>
            <a:r>
              <a:rPr lang="ru-RU" sz="2000" dirty="0"/>
              <a:t>Подходит мониторинга тысяч приложений.</a:t>
            </a:r>
            <a:endParaRPr lang="en-US" sz="2000" dirty="0"/>
          </a:p>
          <a:p>
            <a:pPr>
              <a:lnSpc>
                <a:spcPct val="100000"/>
              </a:lnSpc>
            </a:pPr>
            <a:r>
              <a:rPr lang="ru-RU" sz="2000" dirty="0"/>
              <a:t>Подходит и для </a:t>
            </a:r>
            <a:r>
              <a:rPr lang="en-US" sz="2000" dirty="0"/>
              <a:t>BackEnd </a:t>
            </a:r>
            <a:r>
              <a:rPr lang="ru-RU" sz="2000" dirty="0"/>
              <a:t>и для </a:t>
            </a:r>
            <a:r>
              <a:rPr lang="en-US" sz="2000" dirty="0"/>
              <a:t>FrontEnd</a:t>
            </a:r>
            <a:r>
              <a:rPr lang="ru-RU" sz="2000" dirty="0"/>
              <a:t>:</a:t>
            </a:r>
            <a:endParaRPr lang="en-US" sz="2000" dirty="0"/>
          </a:p>
          <a:p>
            <a:pPr marL="0" indent="0" algn="l">
              <a:lnSpc>
                <a:spcPct val="100000"/>
              </a:lnSpc>
              <a:buNone/>
            </a:pPr>
            <a:r>
              <a:rPr lang="ru-RU" sz="2000" dirty="0"/>
              <a:t>Система логирования </a:t>
            </a:r>
            <a:r>
              <a:rPr lang="en" sz="2000" dirty="0"/>
              <a:t>Sentry </a:t>
            </a:r>
            <a:r>
              <a:rPr lang="ru-RU" sz="2000" dirty="0"/>
              <a:t>позволяет </a:t>
            </a:r>
            <a:r>
              <a:rPr lang="ru-RU" sz="2000" b="1" dirty="0"/>
              <a:t>собирать</a:t>
            </a:r>
            <a:r>
              <a:rPr lang="ru-RU" sz="2000" dirty="0"/>
              <a:t>, </a:t>
            </a:r>
            <a:r>
              <a:rPr lang="ru-RU" sz="2000" b="1" dirty="0"/>
              <a:t>группировать</a:t>
            </a:r>
            <a:r>
              <a:rPr lang="ru-RU" sz="2000" dirty="0"/>
              <a:t>, </a:t>
            </a:r>
            <a:r>
              <a:rPr lang="ru-RU" sz="2000" b="1" dirty="0"/>
              <a:t>представлять</a:t>
            </a:r>
            <a:r>
              <a:rPr lang="ru-RU" sz="2000" dirty="0"/>
              <a:t> ошибки в реальном времени. Есть сборки для разных языков, в том числе </a:t>
            </a:r>
            <a:r>
              <a:rPr lang="en" sz="2000" dirty="0"/>
              <a:t>JavaScript. </a:t>
            </a:r>
            <a:r>
              <a:rPr lang="ru-RU" sz="2000" dirty="0"/>
              <a:t>Проект предоставляет платный доступ с расширенными возможностями для бизнеса, однако можно попробовать его основные возможности на бесплатном тестовом аккаунте.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15E43F8-6983-F806-DE28-34317728C0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65246" y="77178"/>
            <a:ext cx="3810000" cy="113030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F4AF6F5-D6F1-90B4-B96F-5C57C6922E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11036" y="4373693"/>
            <a:ext cx="5080963" cy="224193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4D6D423-80B4-C795-A446-74A3EF39C2DB}"/>
              </a:ext>
            </a:extLst>
          </p:cNvPr>
          <p:cNvSpPr txBox="1"/>
          <p:nvPr/>
        </p:nvSpPr>
        <p:spPr>
          <a:xfrm>
            <a:off x="7171980" y="1350970"/>
            <a:ext cx="5020019" cy="267765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" sz="1400" noProof="1">
                <a:solidFill>
                  <a:srgbClr val="E38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en" sz="14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400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logging, sentry_sdk</a:t>
            </a:r>
            <a:br>
              <a:rPr lang="en" sz="1400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400" noProof="1">
                <a:solidFill>
                  <a:srgbClr val="E38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n" sz="1400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sentry_sdk</a:t>
            </a:r>
            <a:r>
              <a:rPr lang="en" sz="1400" noProof="1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" sz="1400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integrations</a:t>
            </a:r>
            <a:r>
              <a:rPr lang="en" sz="1400" noProof="1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" sz="1400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logging </a:t>
            </a:r>
            <a:r>
              <a:rPr lang="en" sz="1400" noProof="1">
                <a:solidFill>
                  <a:srgbClr val="E38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en" sz="14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400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LoggingIntegration</a:t>
            </a:r>
            <a:br>
              <a:rPr lang="en" sz="1400" noProof="1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" sz="1400" noProof="1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400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sentry_logging</a:t>
            </a:r>
            <a:r>
              <a:rPr lang="en" sz="14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400" noProof="1">
                <a:solidFill>
                  <a:srgbClr val="A470A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14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400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LoggingIntegration</a:t>
            </a:r>
            <a:r>
              <a:rPr lang="en" sz="1400" noProof="1">
                <a:solidFill>
                  <a:srgbClr val="B3ACC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br>
              <a:rPr lang="en" sz="1400" noProof="1">
                <a:solidFill>
                  <a:srgbClr val="B3ACC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400" noProof="1">
                <a:solidFill>
                  <a:srgbClr val="B3ACC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" sz="1400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level</a:t>
            </a:r>
            <a:r>
              <a:rPr lang="en" sz="1400" noProof="1">
                <a:solidFill>
                  <a:srgbClr val="A470A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1400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logging</a:t>
            </a:r>
            <a:r>
              <a:rPr lang="en" sz="1400" noProof="1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" sz="1400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INFO</a:t>
            </a:r>
            <a:r>
              <a:rPr lang="en" sz="1400" noProof="1">
                <a:solidFill>
                  <a:srgbClr val="B3ACC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" sz="1400" noProof="1">
                <a:solidFill>
                  <a:srgbClr val="B3ACC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400" noProof="1">
                <a:solidFill>
                  <a:srgbClr val="B3ACC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" sz="1400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event_level</a:t>
            </a:r>
            <a:r>
              <a:rPr lang="en" sz="1400" noProof="1">
                <a:solidFill>
                  <a:srgbClr val="A470A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1400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logging</a:t>
            </a:r>
            <a:r>
              <a:rPr lang="en" sz="1400" noProof="1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" sz="1400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ERROR</a:t>
            </a:r>
            <a:br>
              <a:rPr lang="en" sz="1400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400" noProof="1">
                <a:solidFill>
                  <a:srgbClr val="B3ACC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" sz="1400" noProof="1">
                <a:solidFill>
                  <a:srgbClr val="B3ACC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400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sentry_sdk</a:t>
            </a:r>
            <a:r>
              <a:rPr lang="en" sz="1400" noProof="1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" sz="1400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init</a:t>
            </a:r>
            <a:r>
              <a:rPr lang="en" sz="1400" noProof="1">
                <a:solidFill>
                  <a:srgbClr val="B3ACC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br>
              <a:rPr lang="en" sz="1400" noProof="1">
                <a:solidFill>
                  <a:srgbClr val="B3ACC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400" noProof="1">
                <a:solidFill>
                  <a:srgbClr val="B3ACC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" sz="1400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dsn</a:t>
            </a:r>
            <a:r>
              <a:rPr lang="en" sz="1400" noProof="1">
                <a:solidFill>
                  <a:srgbClr val="A470A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1400" noProof="1">
                <a:solidFill>
                  <a:srgbClr val="7EBE8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"https://exampleKey@o0.ingest.sentry.io/0"</a:t>
            </a:r>
            <a:r>
              <a:rPr lang="en" sz="1400" noProof="1">
                <a:solidFill>
                  <a:srgbClr val="B3ACC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" sz="1400" noProof="1">
                <a:solidFill>
                  <a:srgbClr val="B3ACC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400" noProof="1">
                <a:solidFill>
                  <a:srgbClr val="B3ACC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" sz="1400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integrations</a:t>
            </a:r>
            <a:r>
              <a:rPr lang="en" sz="1400" noProof="1">
                <a:solidFill>
                  <a:srgbClr val="A470A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1400" noProof="1">
                <a:solidFill>
                  <a:srgbClr val="B3ACC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" sz="14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400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sentry_logging</a:t>
            </a:r>
            <a:r>
              <a:rPr lang="en" sz="1400" noProof="1">
                <a:solidFill>
                  <a:srgbClr val="B3ACC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" sz="14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400" noProof="1">
                <a:solidFill>
                  <a:srgbClr val="B3ACC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],</a:t>
            </a:r>
            <a:br>
              <a:rPr lang="en" sz="1400" noProof="1">
                <a:solidFill>
                  <a:srgbClr val="B3ACC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400" noProof="1">
                <a:solidFill>
                  <a:srgbClr val="B3ACC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" sz="1400" noProof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182474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191D80-71CA-88BB-F616-1D81DD2FF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Полезные ссылки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9332775-FE2F-F578-CFB6-4C5BDB4466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" sz="2400" dirty="0">
                <a:hlinkClick r:id="rId2"/>
              </a:rPr>
              <a:t>https://github.com/xtrueman/prog_instruments/blob/main/Logging.md</a:t>
            </a:r>
            <a:endParaRPr lang="ru-RU" sz="2400" dirty="0"/>
          </a:p>
          <a:p>
            <a:pPr marL="0" indent="0">
              <a:buNone/>
            </a:pPr>
            <a:endParaRPr lang="en" u="sng" dirty="0">
              <a:solidFill>
                <a:srgbClr val="0C93E4"/>
              </a:solidFill>
              <a:latin typeface="Lato" panose="020F0502020204030203" pitchFamily="34" charset="0"/>
            </a:endParaRPr>
          </a:p>
          <a:p>
            <a:r>
              <a:rPr lang="en" b="0" i="0" u="sng" dirty="0">
                <a:solidFill>
                  <a:srgbClr val="0C93E4"/>
                </a:solidFill>
                <a:effectLst/>
                <a:latin typeface="Lato" panose="020F0502020204030203" pitchFamily="34" charset="0"/>
              </a:rPr>
              <a:t>logging</a:t>
            </a:r>
            <a:endParaRPr lang="ru-RU" u="sng" dirty="0">
              <a:solidFill>
                <a:srgbClr val="0C93E4"/>
              </a:solidFill>
              <a:latin typeface="Lato" panose="020F0502020204030203" pitchFamily="34" charset="0"/>
            </a:endParaRPr>
          </a:p>
          <a:p>
            <a:r>
              <a:rPr lang="en" b="0" i="0" u="sng" dirty="0">
                <a:solidFill>
                  <a:srgbClr val="0C93E4"/>
                </a:solidFill>
                <a:effectLst/>
                <a:latin typeface="Lato" panose="020F0502020204030203" pitchFamily="34" charset="0"/>
                <a:hlinkClick r:id="rId3"/>
              </a:rPr>
              <a:t>Logging HOWTO</a:t>
            </a:r>
            <a:endParaRPr lang="ru-RU" u="sng" dirty="0">
              <a:solidFill>
                <a:srgbClr val="0C93E4"/>
              </a:solidFill>
              <a:latin typeface="Lato" panose="020F0502020204030203" pitchFamily="34" charset="0"/>
            </a:endParaRPr>
          </a:p>
          <a:p>
            <a:r>
              <a:rPr lang="en" b="0" i="0" u="sng" dirty="0">
                <a:solidFill>
                  <a:srgbClr val="0C93E4"/>
                </a:solidFill>
                <a:effectLst/>
                <a:latin typeface="Lato" panose="020F0502020204030203" pitchFamily="34" charset="0"/>
                <a:hlinkClick r:id="rId4"/>
              </a:rPr>
              <a:t>Loggint Cookbook</a:t>
            </a:r>
            <a:endParaRPr lang="en" b="0" i="0" dirty="0">
              <a:effectLst/>
              <a:latin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4827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64605A-B940-F1E0-7B9D-40ED210CF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1342"/>
            <a:ext cx="10515600" cy="1123704"/>
          </a:xfrm>
        </p:spPr>
        <p:txBody>
          <a:bodyPr>
            <a:normAutofit fontScale="90000"/>
          </a:bodyPr>
          <a:lstStyle/>
          <a:p>
            <a:r>
              <a:rPr lang="ru-RU" sz="4000" dirty="0"/>
              <a:t>Содержимое записи в логе</a:t>
            </a:r>
            <a:r>
              <a:rPr lang="en-US" sz="4000" dirty="0"/>
              <a:t>:</a:t>
            </a:r>
            <a:br>
              <a:rPr lang="en-US" sz="4000" dirty="0"/>
            </a:br>
            <a:r>
              <a:rPr lang="ru-RU" sz="4000" b="1" dirty="0"/>
              <a:t>Самодостаточность / независимость записей</a:t>
            </a:r>
            <a:endParaRPr lang="ru-RU" sz="40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E62558C-BEB8-F200-9762-AC83B94827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64676"/>
            <a:ext cx="10515600" cy="4828197"/>
          </a:xfrm>
        </p:spPr>
        <p:txBody>
          <a:bodyPr>
            <a:normAutofit/>
          </a:bodyPr>
          <a:lstStyle/>
          <a:p>
            <a:pPr marL="0" indent="0" algn="l">
              <a:lnSpc>
                <a:spcPct val="110000"/>
              </a:lnSpc>
              <a:buNone/>
            </a:pPr>
            <a:r>
              <a:rPr lang="ru-RU" sz="2000" dirty="0"/>
              <a:t>Понимание сообщения не должно основываться на тексте предыдущего сообщения. Например, эти сообщения:</a:t>
            </a:r>
          </a:p>
          <a:p>
            <a:pPr marL="0" indent="0" algn="l">
              <a:lnSpc>
                <a:spcPct val="120000"/>
              </a:lnSpc>
              <a:buNone/>
            </a:pPr>
            <a:r>
              <a:rPr lang="en" sz="2000" noProof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«INFO Checking password hash for 'johndoe'»</a:t>
            </a:r>
            <a:br>
              <a:rPr lang="ru-RU" sz="2000" noProof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noProof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«</a:t>
            </a:r>
            <a:r>
              <a:rPr lang="en" sz="2000" noProof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DEBUG Hashes don't match»</a:t>
            </a:r>
            <a:br>
              <a:rPr lang="ru-RU" sz="2000" noProof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noProof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«</a:t>
            </a:r>
            <a:r>
              <a:rPr lang="en" sz="2000" noProof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ERROR Operation failed»</a:t>
            </a:r>
          </a:p>
          <a:p>
            <a:pPr marL="0" indent="0" algn="l">
              <a:lnSpc>
                <a:spcPct val="120000"/>
              </a:lnSpc>
              <a:buNone/>
            </a:pPr>
            <a:r>
              <a:rPr lang="ru-RU" sz="2000" dirty="0"/>
              <a:t>выглядят осмысленно, когда идут друг за другом. Но на практике это не обязательно будет так: в многопоточном приложении между ними могут оказаться сообщения из других потоков, или разные уровни логирования окажутся разнесены по разным файлам или вообще отключены. В итоге понять, какая же операция не смогла выполниться, будет невозможно.</a:t>
            </a:r>
          </a:p>
        </p:txBody>
      </p:sp>
    </p:spTree>
    <p:extLst>
      <p:ext uri="{BB962C8B-B14F-4D97-AF65-F5344CB8AC3E}">
        <p14:creationId xmlns:p14="http://schemas.microsoft.com/office/powerpoint/2010/main" val="24915074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0A39B4-FACD-82FA-ADDC-9DC30333F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252658"/>
          </a:xfrm>
        </p:spPr>
        <p:txBody>
          <a:bodyPr>
            <a:normAutofit fontScale="90000"/>
          </a:bodyPr>
          <a:lstStyle/>
          <a:p>
            <a:r>
              <a:rPr lang="ru-RU" sz="4400" dirty="0"/>
              <a:t>Содержимое записи в логе</a:t>
            </a:r>
            <a:r>
              <a:rPr lang="en-US" dirty="0"/>
              <a:t>:</a:t>
            </a:r>
            <a:br>
              <a:rPr lang="en-US" dirty="0"/>
            </a:br>
            <a:r>
              <a:rPr lang="ru-RU" dirty="0">
                <a:latin typeface="+mn-lt"/>
              </a:rPr>
              <a:t>Записи на английском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14F2E8D-B0E9-E554-C74F-07C7FF5CF1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3292"/>
            <a:ext cx="10515600" cy="4769581"/>
          </a:xfrm>
        </p:spPr>
        <p:txBody>
          <a:bodyPr>
            <a:normAutofit/>
          </a:bodyPr>
          <a:lstStyle/>
          <a:p>
            <a:pPr marL="0" indent="0" algn="l">
              <a:lnSpc>
                <a:spcPct val="100000"/>
              </a:lnSpc>
              <a:buNone/>
            </a:pPr>
            <a:r>
              <a:rPr lang="ru-RU" sz="2000" dirty="0"/>
              <a:t>Если не знаете английский — выучите. </a:t>
            </a:r>
            <a:r>
              <a:rPr lang="en" sz="2000" dirty="0"/>
              <a:t>As simple as that.</a:t>
            </a:r>
            <a:br>
              <a:rPr lang="en" sz="2000" dirty="0"/>
            </a:br>
            <a:r>
              <a:rPr lang="ru-RU" sz="2000" dirty="0"/>
              <a:t>Это позволит вам избежать </a:t>
            </a:r>
            <a:r>
              <a:rPr lang="ru-RU" sz="2000" b="1" dirty="0"/>
              <a:t>любых проблем с кодировками</a:t>
            </a:r>
            <a:r>
              <a:rPr lang="ru-RU" sz="2000" dirty="0"/>
              <a:t> (так как вы будете использовать только </a:t>
            </a:r>
            <a:r>
              <a:rPr lang="en" sz="2000" dirty="0"/>
              <a:t>ASCII-</a:t>
            </a:r>
            <a:r>
              <a:rPr lang="ru-RU" sz="2000" dirty="0"/>
              <a:t>символы) или лишних хлопот, если ваш проект вдруг станет международным.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ru-RU" sz="2000" dirty="0"/>
              <a:t>Из этого правила есть одно разумное </a:t>
            </a:r>
            <a:r>
              <a:rPr lang="ru-RU" sz="2000" b="1" dirty="0"/>
              <a:t>исключение</a:t>
            </a:r>
            <a:r>
              <a:rPr lang="ru-RU" sz="2000" dirty="0"/>
              <a:t> — </a:t>
            </a:r>
            <a:r>
              <a:rPr lang="ru-RU" sz="2000" b="1" dirty="0"/>
              <a:t>если</a:t>
            </a:r>
            <a:r>
              <a:rPr lang="ru-RU" sz="2000" dirty="0"/>
              <a:t> ваши логи предназначены не для технических специалистов, а </a:t>
            </a:r>
            <a:r>
              <a:rPr lang="ru-RU" sz="2000" b="1" dirty="0"/>
              <a:t>для конечного пользователя</a:t>
            </a:r>
            <a:r>
              <a:rPr lang="ru-RU" sz="2000" dirty="0"/>
              <a:t>. Тогда они должны локализовываться так же, как и остальной интерфейс приложения.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ru-RU" sz="2000" dirty="0"/>
              <a:t>При этом нужно понимать, что сообщение: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en" sz="2000" noProof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Call func DB OK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ru-RU" sz="2000" dirty="0"/>
              <a:t>не является примером английского языка, в отличие от: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en" sz="20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Connection to database successfully established</a:t>
            </a:r>
          </a:p>
        </p:txBody>
      </p:sp>
    </p:spTree>
    <p:extLst>
      <p:ext uri="{BB962C8B-B14F-4D97-AF65-F5344CB8AC3E}">
        <p14:creationId xmlns:p14="http://schemas.microsoft.com/office/powerpoint/2010/main" val="18647554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4E091F-B1F7-963F-CB69-8511555E1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2566"/>
            <a:ext cx="10515600" cy="1111982"/>
          </a:xfrm>
        </p:spPr>
        <p:txBody>
          <a:bodyPr>
            <a:normAutofit fontScale="90000"/>
          </a:bodyPr>
          <a:lstStyle/>
          <a:p>
            <a:r>
              <a:rPr lang="ru-RU" sz="4400" dirty="0"/>
              <a:t>Содержимое записи в логе</a:t>
            </a:r>
            <a:r>
              <a:rPr lang="en-US" dirty="0"/>
              <a:t>:</a:t>
            </a:r>
            <a:br>
              <a:rPr lang="ru-RU" dirty="0"/>
            </a:br>
            <a:r>
              <a:rPr lang="ru-RU" dirty="0">
                <a:latin typeface="+mn-lt"/>
              </a:rPr>
              <a:t>Метка времени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0B37E79-E11E-B8D3-1B6E-7AD52C5E22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6148"/>
            <a:ext cx="10515600" cy="5218966"/>
          </a:xfrm>
        </p:spPr>
        <p:txBody>
          <a:bodyPr lIns="90000">
            <a:noAutofit/>
          </a:bodyPr>
          <a:lstStyle/>
          <a:p>
            <a:pPr marL="0" indent="0" algn="l">
              <a:lnSpc>
                <a:spcPct val="100000"/>
              </a:lnSpc>
              <a:buNone/>
            </a:pPr>
            <a:r>
              <a:rPr lang="ru-RU" sz="2000" dirty="0"/>
              <a:t>Важно знать не только </a:t>
            </a:r>
            <a:r>
              <a:rPr lang="ru-RU" sz="2000" b="1" dirty="0"/>
              <a:t>что</a:t>
            </a:r>
            <a:r>
              <a:rPr lang="ru-RU" sz="2000" dirty="0"/>
              <a:t> за событие произошло, но и </a:t>
            </a:r>
            <a:r>
              <a:rPr lang="ru-RU" sz="2000" b="1" dirty="0"/>
              <a:t>когда</a:t>
            </a:r>
            <a:r>
              <a:rPr lang="ru-RU" sz="2000" dirty="0"/>
              <a:t> это случилось.</a:t>
            </a:r>
            <a:br>
              <a:rPr lang="ru-RU" sz="2000" dirty="0"/>
            </a:br>
            <a:r>
              <a:rPr lang="ru-RU" sz="2000" dirty="0"/>
              <a:t>Исключением могут быть разве что </a:t>
            </a:r>
            <a:r>
              <a:rPr lang="ru-RU" sz="2000" b="1" dirty="0"/>
              <a:t>временные сообщения</a:t>
            </a:r>
            <a:r>
              <a:rPr lang="ru-RU" sz="2000" dirty="0"/>
              <a:t> для сиюминутной отладки запускаемого вручную скрипта.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ru-RU" sz="2000" dirty="0"/>
              <a:t>Рекомендуется использовать стандартный формат, соответствующий </a:t>
            </a:r>
            <a:r>
              <a:rPr lang="en" sz="2000" b="1" dirty="0"/>
              <a:t>ISO8601</a:t>
            </a:r>
            <a:r>
              <a:rPr lang="en" sz="2000" dirty="0"/>
              <a:t>: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en" sz="2000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2022-10-02 11:41:42</a:t>
            </a:r>
            <a:r>
              <a:rPr lang="en" sz="20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,612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2000" dirty="0"/>
              <a:t>Он </a:t>
            </a:r>
            <a:r>
              <a:rPr lang="ru-RU" sz="2000" b="1" dirty="0"/>
              <a:t>привычен</a:t>
            </a:r>
            <a:r>
              <a:rPr lang="ru-RU" sz="2000" dirty="0"/>
              <a:t>,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2000" b="1" dirty="0"/>
              <a:t>легко читается,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2000" b="1" dirty="0"/>
              <a:t>легко парсится</a:t>
            </a:r>
            <a:r>
              <a:rPr lang="ru-RU" sz="2000" dirty="0"/>
              <a:t>,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2000" b="1" dirty="0"/>
              <a:t>корректно сортируется</a:t>
            </a:r>
            <a:r>
              <a:rPr lang="ru-RU" sz="2000" dirty="0"/>
              <a:t> (так как все величины расположены в порядке убывания размерности).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ru-RU" sz="2000" dirty="0"/>
              <a:t>Точность до миллисекунд — хорошая отправная точка, но нужно ориентироваться на конкретный случай. Секунд, как правило, недостаточно даже для простых приложений, а для сервиса с нагрузкой 10 000 запросов в секунду понадобятся микросекунды, иначе вы не сможете достоверно определить последовательность событий.</a:t>
            </a:r>
          </a:p>
        </p:txBody>
      </p:sp>
    </p:spTree>
    <p:extLst>
      <p:ext uri="{BB962C8B-B14F-4D97-AF65-F5344CB8AC3E}">
        <p14:creationId xmlns:p14="http://schemas.microsoft.com/office/powerpoint/2010/main" val="28557243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B0CB26-5123-B434-A69C-C681A5B43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7489"/>
            <a:ext cx="7507147" cy="1019909"/>
          </a:xfrm>
        </p:spPr>
        <p:txBody>
          <a:bodyPr>
            <a:normAutofit fontScale="90000"/>
          </a:bodyPr>
          <a:lstStyle/>
          <a:p>
            <a:r>
              <a:rPr lang="ru-RU" sz="4400" dirty="0"/>
              <a:t>Содержимое записи в логе</a:t>
            </a:r>
            <a:r>
              <a:rPr lang="en-US" dirty="0"/>
              <a:t>:</a:t>
            </a:r>
            <a:br>
              <a:rPr lang="ru-RU" dirty="0"/>
            </a:br>
            <a:r>
              <a:rPr lang="ru-RU" dirty="0">
                <a:latin typeface="+mn-lt"/>
              </a:rPr>
              <a:t>Контекст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A5A9A0B-DE44-9F52-27EC-041C062B25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4652"/>
            <a:ext cx="10515600" cy="4601896"/>
          </a:xfrm>
        </p:spPr>
        <p:txBody>
          <a:bodyPr lIns="90000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ru-RU" sz="2000" dirty="0"/>
              <a:t>Как правило, запись в логе должна содержать и другую </a:t>
            </a:r>
            <a:r>
              <a:rPr lang="ru-RU" sz="2000" b="1" dirty="0"/>
              <a:t>информацию о контексте</a:t>
            </a:r>
            <a:r>
              <a:rPr lang="ru-RU" sz="2000" dirty="0"/>
              <a:t>, в котором произошло логируемое событие. Какую именно — зависит от приложения, пишущего в лог, и от конкретного события.</a:t>
            </a:r>
            <a:endParaRPr lang="en-US" sz="2000" dirty="0"/>
          </a:p>
          <a:p>
            <a:pPr marL="0" indent="0">
              <a:lnSpc>
                <a:spcPct val="100000"/>
              </a:lnSpc>
              <a:buNone/>
            </a:pPr>
            <a:r>
              <a:rPr lang="ru-RU" sz="2000" dirty="0"/>
              <a:t>Например</a:t>
            </a:r>
            <a:r>
              <a:rPr lang="en-US" sz="2000" dirty="0"/>
              <a:t>:</a:t>
            </a:r>
          </a:p>
          <a:p>
            <a:pPr>
              <a:lnSpc>
                <a:spcPct val="100000"/>
              </a:lnSpc>
              <a:spcBef>
                <a:spcPts val="500"/>
              </a:spcBef>
            </a:pPr>
            <a:r>
              <a:rPr lang="ru-RU" sz="2000" dirty="0"/>
              <a:t>в лог обращений к </a:t>
            </a:r>
            <a:r>
              <a:rPr lang="ru-RU" sz="2000" b="1" dirty="0"/>
              <a:t>веб-сервису</a:t>
            </a:r>
            <a:r>
              <a:rPr lang="ru-RU" sz="2000" dirty="0"/>
              <a:t> полезно добавить I</a:t>
            </a:r>
            <a:r>
              <a:rPr lang="en-US" sz="2000" dirty="0"/>
              <a:t>P</a:t>
            </a:r>
            <a:r>
              <a:rPr lang="en" sz="2000" dirty="0"/>
              <a:t>-</a:t>
            </a:r>
            <a:r>
              <a:rPr lang="ru-RU" sz="2000" dirty="0"/>
              <a:t>адрес, с которого пришёл запрос</a:t>
            </a:r>
            <a:br>
              <a:rPr lang="ru-RU" sz="2000" dirty="0"/>
            </a:br>
            <a:r>
              <a:rPr lang="en" sz="2000" noProof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2023-09-14 14:22:45,329 172.0.0.1 GET /sitemap.xml 200</a:t>
            </a:r>
            <a:endParaRPr lang="en-US" sz="2000" dirty="0"/>
          </a:p>
          <a:p>
            <a:pPr>
              <a:lnSpc>
                <a:spcPct val="100000"/>
              </a:lnSpc>
              <a:spcBef>
                <a:spcPts val="500"/>
              </a:spcBef>
            </a:pPr>
            <a:r>
              <a:rPr lang="ru-RU" sz="2000" dirty="0"/>
              <a:t>в лог ошибок </a:t>
            </a:r>
            <a:r>
              <a:rPr lang="ru-RU" sz="2000" b="1" dirty="0"/>
              <a:t>веб-краулера</a:t>
            </a:r>
            <a:r>
              <a:rPr lang="ru-RU" sz="2000" dirty="0"/>
              <a:t> </a:t>
            </a:r>
            <a:r>
              <a:rPr lang="en-US" sz="2000" dirty="0"/>
              <a:t>— </a:t>
            </a:r>
            <a:r>
              <a:rPr lang="ru-RU" sz="2000" dirty="0"/>
              <a:t>хост, к которому происходило обращение</a:t>
            </a:r>
            <a:r>
              <a:rPr lang="en-US" sz="2000" dirty="0"/>
              <a:t> </a:t>
            </a:r>
            <a:r>
              <a:rPr lang="ru-RU" sz="2000" dirty="0"/>
              <a:t>и </a:t>
            </a:r>
            <a:r>
              <a:rPr lang="en" sz="2000" dirty="0"/>
              <a:t>HTTP-</a:t>
            </a:r>
            <a:r>
              <a:rPr lang="ru-RU" sz="2000" dirty="0"/>
              <a:t>код ответа</a:t>
            </a:r>
            <a:br>
              <a:rPr lang="ru-RU" sz="2000" dirty="0"/>
            </a:br>
            <a:r>
              <a:rPr lang="en" sz="2000" noProof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2023-03-10 16:59:23,556 Request to https://boogle.com failed with 403</a:t>
            </a:r>
            <a:endParaRPr lang="en-US" sz="2000" dirty="0"/>
          </a:p>
          <a:p>
            <a:pPr>
              <a:lnSpc>
                <a:spcPct val="100000"/>
              </a:lnSpc>
              <a:spcBef>
                <a:spcPts val="500"/>
              </a:spcBef>
            </a:pPr>
            <a:r>
              <a:rPr lang="ru-RU" sz="2000" dirty="0"/>
              <a:t>в лог </a:t>
            </a:r>
            <a:r>
              <a:rPr lang="ru-RU" sz="2000" b="1" dirty="0"/>
              <a:t>финансовых транзакций</a:t>
            </a:r>
            <a:r>
              <a:rPr lang="ru-RU" sz="2000" dirty="0"/>
              <a:t> — </a:t>
            </a:r>
            <a:r>
              <a:rPr lang="en" sz="2000" dirty="0"/>
              <a:t>id </a:t>
            </a:r>
            <a:r>
              <a:rPr lang="ru-RU" sz="2000" dirty="0"/>
              <a:t>транзакции, счета получателя и отправителя</a:t>
            </a:r>
            <a:br>
              <a:rPr lang="ru-RU" sz="2000" dirty="0"/>
            </a:br>
            <a:r>
              <a:rPr lang="en" sz="2000" noProof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2023-02-19 00:19:18,831 Transaction 309841 successful: $100500 transferred from 940384 to 473923</a:t>
            </a:r>
            <a:endParaRPr lang="ru-RU" sz="2000" noProof="1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500"/>
              </a:spcBef>
            </a:pPr>
            <a:r>
              <a:rPr lang="ru-RU" sz="2000" noProof="1"/>
              <a:t>в лог </a:t>
            </a:r>
            <a:r>
              <a:rPr lang="ru-RU" sz="2000" b="1" noProof="1"/>
              <a:t>телеграм-бота</a:t>
            </a:r>
            <a:r>
              <a:rPr lang="ru-RU" sz="2000" noProof="1"/>
              <a:t> — </a:t>
            </a:r>
            <a:r>
              <a:rPr lang="en-US" sz="2000" noProof="1"/>
              <a:t>telegram_id </a:t>
            </a:r>
            <a:r>
              <a:rPr lang="ru-RU" sz="2000" noProof="1"/>
              <a:t>пользователя и конкретный шаг </a:t>
            </a:r>
            <a:r>
              <a:rPr lang="en-US" sz="2000" noProof="1"/>
              <a:t>(</a:t>
            </a:r>
            <a:r>
              <a:rPr lang="ru-RU" sz="2000" noProof="1"/>
              <a:t>обработчик </a:t>
            </a:r>
            <a:r>
              <a:rPr lang="en-US" sz="2000" noProof="1"/>
              <a:t>/ handler), </a:t>
            </a:r>
            <a:r>
              <a:rPr lang="ru-RU" sz="2000" noProof="1"/>
              <a:t>который проходит пользователь в вашем боте</a:t>
            </a:r>
            <a:endParaRPr lang="en" sz="2000" noProof="1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9E2CCE3-2748-A7C7-05FD-3585C1F48C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0106" y="0"/>
            <a:ext cx="3211894" cy="1899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07651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10444</TotalTime>
  <Words>9666</Words>
  <Application>Microsoft Macintosh PowerPoint</Application>
  <PresentationFormat>Широкоэкранный</PresentationFormat>
  <Paragraphs>561</Paragraphs>
  <Slides>57</Slides>
  <Notes>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57</vt:i4>
      </vt:variant>
    </vt:vector>
  </HeadingPairs>
  <TitlesOfParts>
    <vt:vector size="67" baseType="lpstr">
      <vt:lpstr>-apple-system</vt:lpstr>
      <vt:lpstr>Andale Mono</vt:lpstr>
      <vt:lpstr>Arial</vt:lpstr>
      <vt:lpstr>Calibri</vt:lpstr>
      <vt:lpstr>Calibri Light</vt:lpstr>
      <vt:lpstr>Consolas</vt:lpstr>
      <vt:lpstr>Helvetica</vt:lpstr>
      <vt:lpstr>Lato</vt:lpstr>
      <vt:lpstr>PT Serif</vt:lpstr>
      <vt:lpstr>Тема Office</vt:lpstr>
      <vt:lpstr> Logging Логирование</vt:lpstr>
      <vt:lpstr>Что такое логирование ("журналирование")?</vt:lpstr>
      <vt:lpstr>Куда писать логи?</vt:lpstr>
      <vt:lpstr>Что писать в логи?</vt:lpstr>
      <vt:lpstr>Содержимое записи в логе: Осмысленность</vt:lpstr>
      <vt:lpstr>Содержимое записи в логе: Самодостаточность / независимость записей</vt:lpstr>
      <vt:lpstr>Содержимое записи в логе: Записи на английском</vt:lpstr>
      <vt:lpstr>Содержимое записи в логе: Метка времени</vt:lpstr>
      <vt:lpstr>Содержимое записи в логе: Контекст</vt:lpstr>
      <vt:lpstr>Записи в логе: Контекст: место в коде</vt:lpstr>
      <vt:lpstr>Содержимое записи в логе: Читаемость</vt:lpstr>
      <vt:lpstr>Содержимое записи в логе: Читаемость / машиночитаемость</vt:lpstr>
      <vt:lpstr>Содержимое записи в логе: Безопасность</vt:lpstr>
      <vt:lpstr>Когда, как и что логировать? Уровни логирования</vt:lpstr>
      <vt:lpstr>Уровни логирования</vt:lpstr>
      <vt:lpstr>Точки логирования</vt:lpstr>
      <vt:lpstr>Инструменты логирования: Готовые инструменты</vt:lpstr>
      <vt:lpstr>Инфраструктура логирования</vt:lpstr>
      <vt:lpstr>Ротация и бэкапирование логов</vt:lpstr>
      <vt:lpstr>Ротация и бэкапирование: logrotate</vt:lpstr>
      <vt:lpstr>Логирование в Python / Библиотека logging</vt:lpstr>
      <vt:lpstr>Логирование в файл</vt:lpstr>
      <vt:lpstr>Структура библиотеки logging</vt:lpstr>
      <vt:lpstr>Logging Flow</vt:lpstr>
      <vt:lpstr>Форматирование</vt:lpstr>
      <vt:lpstr>Форматирование записей в логе </vt:lpstr>
      <vt:lpstr>Логгеры (loggers)</vt:lpstr>
      <vt:lpstr>Логгеры / Logger</vt:lpstr>
      <vt:lpstr>Обработчики (handlers)</vt:lpstr>
      <vt:lpstr>Форматтеры (formatters)</vt:lpstr>
      <vt:lpstr>Настройка журналирования</vt:lpstr>
      <vt:lpstr>Пример явного конфигурирования (через код)</vt:lpstr>
      <vt:lpstr>Конфигурирование через конфиг-файл</vt:lpstr>
      <vt:lpstr>logging.conf</vt:lpstr>
      <vt:lpstr>logging.config.dictConfig</vt:lpstr>
      <vt:lpstr>Пример JSON-конфига логирования в многоклассовом приложении</vt:lpstr>
      <vt:lpstr>Код с использованием dictConfig </vt:lpstr>
      <vt:lpstr>Результат работы программы</vt:lpstr>
      <vt:lpstr>Пояснения к программе</vt:lpstr>
      <vt:lpstr>«Авторский рецепт» логов для аудита</vt:lpstr>
      <vt:lpstr>Имплементация «авторского рецепта»</vt:lpstr>
      <vt:lpstr>Loguru</vt:lpstr>
      <vt:lpstr>Преимущества Loguru</vt:lpstr>
      <vt:lpstr>Преимущества Loguru</vt:lpstr>
      <vt:lpstr>Преимущества Loguru</vt:lpstr>
      <vt:lpstr>Преимущества Loguru</vt:lpstr>
      <vt:lpstr>Преимущества Loguru</vt:lpstr>
      <vt:lpstr>Презентация PowerPoint</vt:lpstr>
      <vt:lpstr>Презентация PowerPoint</vt:lpstr>
      <vt:lpstr>Презентация PowerPoint</vt:lpstr>
      <vt:lpstr>Loguru custom fields</vt:lpstr>
      <vt:lpstr>Хранение логов в БД</vt:lpstr>
      <vt:lpstr>Clickhouse + web logs + воронки</vt:lpstr>
      <vt:lpstr>Специализированные инструменты: ELK</vt:lpstr>
      <vt:lpstr>Graylog</vt:lpstr>
      <vt:lpstr>Sentry</vt:lpstr>
      <vt:lpstr>Полезные ссылки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Валерий Студенников</dc:creator>
  <cp:lastModifiedBy>Валерий Студенников</cp:lastModifiedBy>
  <cp:revision>25</cp:revision>
  <dcterms:created xsi:type="dcterms:W3CDTF">2023-08-25T13:10:39Z</dcterms:created>
  <dcterms:modified xsi:type="dcterms:W3CDTF">2023-11-14T08:54:09Z</dcterms:modified>
</cp:coreProperties>
</file>