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9" r:id="rId24"/>
    <p:sldId id="299" r:id="rId25"/>
    <p:sldId id="278" r:id="rId26"/>
    <p:sldId id="29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0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6"/>
    <p:restoredTop sz="96327"/>
  </p:normalViewPr>
  <p:slideViewPr>
    <p:cSldViewPr snapToGrid="0">
      <p:cViewPr>
        <p:scale>
          <a:sx n="116" d="100"/>
          <a:sy n="116" d="100"/>
        </p:scale>
        <p:origin x="784" y="1072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bo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logging.html#useful-handl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990"/>
            <a:ext cx="9144000" cy="2371897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sz="6700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sz="6700" dirty="0"/>
            </a:br>
            <a:r>
              <a:rPr lang="ru-RU" sz="6700" dirty="0">
                <a:solidFill>
                  <a:schemeClr val="accent4">
                    <a:lumMod val="50000"/>
                  </a:schemeClr>
                </a:solidFill>
              </a:rPr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24" y="3796190"/>
            <a:ext cx="10710654" cy="2549525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[04/Nov/2020:06:30:48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/ru/hosted-open-vpn-server/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[04/Nov/2020:06:30:49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/ru/data-engineering-course/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213.180.203.50 - - [04/Nov/2020:06:36:07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YandexMetrika/2.0;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http://yandex.com/bots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yabs01)"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114.119.160.75 - - [04/Nov/2020:06:36:41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/robots.txt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"(compatible;PetalBot;+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https://aspiegel.com/petalbot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"10.179.80.67"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90.180.35.207 - - [04/Nov/2020:06:47:11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HTTP/1.0"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46.246.122.77 - - [04/Nov/2020:06:53:22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http://khashtamov.com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(Macintosh; Intel Mac OS X 10_12_4) AppleWebKit/537.36 (KHTML, like Gecko) Chrome/66.0.3359.181 Safari/537.36"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66.249.76.16 - - [04/Nov/2020:06:53:30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Googlebot/2.1;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http://www.google.com/bot.html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endParaRPr lang="en" sz="16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4708827" y="6418071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8117708" y="278408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52"/>
            <a:ext cx="10515600" cy="6135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634"/>
            <a:ext cx="10515600" cy="572320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Полезно бывает, особенно для ошибок, добавить в лог информацию о </a:t>
            </a:r>
            <a:r>
              <a:rPr lang="ru-RU" sz="2000" b="1" dirty="0"/>
              <a:t>файле / модуле</a:t>
            </a:r>
            <a:r>
              <a:rPr lang="ru-RU" sz="2000" dirty="0"/>
              <a:t>, </a:t>
            </a:r>
            <a:r>
              <a:rPr lang="ru-RU" sz="2000" b="1" dirty="0"/>
              <a:t>классе</a:t>
            </a:r>
            <a:r>
              <a:rPr lang="ru-RU" sz="2000" dirty="0"/>
              <a:t>, </a:t>
            </a:r>
            <a:r>
              <a:rPr lang="ru-RU" sz="2000" b="1" dirty="0"/>
              <a:t>функции</a:t>
            </a:r>
            <a:r>
              <a:rPr lang="ru-RU" sz="2000" dirty="0"/>
              <a:t> или даже </a:t>
            </a:r>
            <a:r>
              <a:rPr lang="ru-RU" sz="2000" b="1" dirty="0"/>
              <a:t>строчке кода</a:t>
            </a:r>
            <a:r>
              <a:rPr lang="ru-RU" sz="2000" dirty="0"/>
              <a:t>, на которой произошёл сбой.</a:t>
            </a:r>
            <a:br>
              <a:rPr lang="ru-RU" sz="2000" dirty="0"/>
            </a:br>
            <a:r>
              <a:rPr lang="ru-RU" sz="2000" dirty="0"/>
              <a:t>В некоторых случаях для понимания проблемы важно знать </a:t>
            </a:r>
            <a:r>
              <a:rPr lang="ru-RU" sz="2000" b="1" dirty="0"/>
              <a:t>аргументы функции</a:t>
            </a:r>
            <a:r>
              <a:rPr lang="ru-RU" sz="2000" dirty="0"/>
              <a:t>, с которыми она не смогла корректно выполниться.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Важный принцип в логировании — </a:t>
            </a:r>
            <a:r>
              <a:rPr lang="ru-RU" sz="2000" b="1" dirty="0"/>
              <a:t>не слишком много и не слишком мало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Может возникнуть соблазн добавить в лог </a:t>
            </a:r>
            <a:r>
              <a:rPr lang="ru-RU" sz="2000" b="1" dirty="0"/>
              <a:t>все параметры, какие только можно</a:t>
            </a:r>
            <a:r>
              <a:rPr lang="ru-RU" sz="2000" dirty="0"/>
              <a:t>. Но тогда лог будет очень </a:t>
            </a:r>
            <a:r>
              <a:rPr lang="ru-RU" sz="2000" b="1" dirty="0"/>
              <a:t>тяжело читать и обрабатывать</a:t>
            </a:r>
            <a:r>
              <a:rPr lang="ru-RU" sz="2000" dirty="0"/>
              <a:t>, он будет </a:t>
            </a:r>
            <a:r>
              <a:rPr lang="ru-RU" sz="2000" b="1" dirty="0"/>
              <a:t>занимать много места</a:t>
            </a:r>
            <a:r>
              <a:rPr lang="ru-RU" sz="2000" dirty="0"/>
              <a:t> на диске.</a:t>
            </a:r>
            <a:br>
              <a:rPr lang="ru-RU" sz="2000" dirty="0"/>
            </a:br>
            <a:r>
              <a:rPr lang="ru-RU" sz="2000" dirty="0"/>
              <a:t>Если же добавить </a:t>
            </a:r>
            <a:r>
              <a:rPr lang="ru-RU" sz="2000" b="1" dirty="0"/>
              <a:t>слишком мало</a:t>
            </a:r>
            <a:r>
              <a:rPr lang="ru-RU" sz="2000" dirty="0"/>
              <a:t> — информации может оказаться </a:t>
            </a:r>
            <a:r>
              <a:rPr lang="ru-RU" sz="2000" b="1" dirty="0"/>
              <a:t>недостаточно для разбора</a:t>
            </a:r>
            <a:r>
              <a:rPr lang="ru-RU" sz="2000" dirty="0"/>
              <a:t> какой-то </a:t>
            </a:r>
            <a:r>
              <a:rPr lang="ru-RU" sz="2000" b="1" dirty="0"/>
              <a:t>проблемы</a:t>
            </a:r>
            <a:r>
              <a:rPr lang="ru-RU" sz="2000" dirty="0"/>
              <a:t>. Для оптимального баланса лучше не перегружать лог неочевидными параметрами заранее, а </a:t>
            </a:r>
            <a:r>
              <a:rPr lang="ru-RU" sz="2000" b="1" dirty="0"/>
              <a:t>добавлять их со временем</a:t>
            </a:r>
            <a:r>
              <a:rPr lang="ru-RU" sz="2000" dirty="0"/>
              <a:t>, если возникнет конкретная </a:t>
            </a:r>
            <a:r>
              <a:rPr lang="ru-RU" sz="2000" b="1" dirty="0"/>
              <a:t>необходимость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Не стоит</a:t>
            </a:r>
            <a:r>
              <a:rPr lang="ru-RU" sz="2000" dirty="0"/>
              <a:t> отправлять в логи данные, содержимое которых зависит от ситуации или может </a:t>
            </a:r>
            <a:r>
              <a:rPr lang="ru-RU" sz="2000" b="1" dirty="0"/>
              <a:t>меняться со временем</a:t>
            </a:r>
            <a:r>
              <a:rPr lang="ru-RU" sz="2000" dirty="0"/>
              <a:t>, например, </a:t>
            </a:r>
            <a:r>
              <a:rPr lang="ru-RU" sz="2000" b="1" dirty="0"/>
              <a:t>адреса объектов в памяти</a:t>
            </a:r>
            <a:r>
              <a:rPr lang="ru-RU" sz="2000" dirty="0"/>
              <a:t> или результаты всего запроса в БД там, где вам нужно значение только одного поля. Со временем данных может оказаться неконтролируемо много, и ваш лог сильно разрастётся или даже логирование совсем перестанет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слишком большую длину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</a:t>
            </a:r>
            <a:r>
              <a:rPr lang="ru-RU" b="1" dirty="0"/>
              <a:t>осмысленное сообщение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быть слишком перегруженными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</a:t>
            </a:r>
            <a:r>
              <a:rPr lang="ru-RU" b="1" dirty="0"/>
              <a:t>для автоматического парсинга</a:t>
            </a:r>
            <a:r>
              <a:rPr lang="ru-RU" dirty="0"/>
              <a:t>, поиска, обработки агрегаторами логов и т. п., может быть полезно с точки зрения простоты и производительности обработки привести его </a:t>
            </a:r>
            <a:r>
              <a:rPr lang="ru-RU" b="1" dirty="0"/>
              <a:t>к более строгому формату</a:t>
            </a:r>
            <a:r>
              <a:rPr lang="ru-RU" dirty="0"/>
              <a:t>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</a:t>
            </a:r>
            <a:r>
              <a:rPr lang="ru-RU" sz="2000" b="1" dirty="0"/>
              <a:t>только автоматическими инструментами</a:t>
            </a:r>
            <a:r>
              <a:rPr lang="ru-RU" sz="2000" dirty="0"/>
              <a:t> и точно не предназначен для человеческих глаз, возможно, стоит записывать его в </a:t>
            </a:r>
            <a:r>
              <a:rPr lang="ru-RU" sz="2000" b="1" dirty="0"/>
              <a:t>полностью сериализованном</a:t>
            </a:r>
            <a:r>
              <a:rPr lang="ru-RU" sz="2000" dirty="0"/>
              <a:t> виде, например, в </a:t>
            </a:r>
            <a:r>
              <a:rPr lang="en" sz="2000" b="1" dirty="0"/>
              <a:t>JSON</a:t>
            </a:r>
            <a:r>
              <a:rPr lang="ru-RU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</a:t>
            </a:r>
            <a:r>
              <a:rPr lang="ru-RU" sz="2000" b="1" dirty="0"/>
              <a:t>поиск по логу</a:t>
            </a:r>
            <a:r>
              <a:rPr lang="ru-RU" sz="2000" dirty="0"/>
              <a:t>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</a:t>
            </a:r>
            <a:r>
              <a:rPr lang="en-US" sz="2000" dirty="0"/>
              <a:t> / </a:t>
            </a:r>
            <a:r>
              <a:rPr lang="ru-RU" sz="2000" b="1" dirty="0"/>
              <a:t>единообразную нотацию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Одинаковые параметры</a:t>
            </a:r>
            <a:r>
              <a:rPr lang="ru-RU" sz="2000" dirty="0"/>
              <a:t> в разных записях стоит располагать </a:t>
            </a:r>
            <a:r>
              <a:rPr lang="ru-RU" sz="2000" b="1" dirty="0"/>
              <a:t>в одинаковой последовательности и виде</a:t>
            </a:r>
            <a:r>
              <a:rPr lang="ru-RU" sz="2000" dirty="0"/>
              <a:t>. Например,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193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835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</a:t>
            </a:r>
            <a:r>
              <a:rPr lang="ru-RU" sz="2000" b="1" dirty="0"/>
              <a:t>безопасность</a:t>
            </a:r>
            <a:r>
              <a:rPr lang="ru-RU" sz="2000" dirty="0"/>
              <a:t>. Например, если при успешной авторизации </a:t>
            </a:r>
            <a:r>
              <a:rPr lang="ru-RU" sz="2000" b="1" dirty="0"/>
              <a:t>пароль в открытом виде</a:t>
            </a:r>
            <a:r>
              <a:rPr lang="ru-RU" sz="2000" dirty="0"/>
              <a:t>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законами о персональных данных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>
                <a:latin typeface="+mn-lt"/>
              </a:rPr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91466"/>
              </p:ext>
            </p:extLst>
          </p:nvPr>
        </p:nvGraphicFramePr>
        <p:xfrm>
          <a:off x="6834554" y="1191846"/>
          <a:ext cx="4818185" cy="527304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Emergency</a:t>
                      </a:r>
                      <a:r>
                        <a:rPr lang="en" sz="2000" dirty="0">
                          <a:effectLst/>
                        </a:rPr>
                        <a:t>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Alert</a:t>
                      </a:r>
                      <a:r>
                        <a:rPr lang="en" sz="2000" dirty="0">
                          <a:effectLst/>
                        </a:rPr>
                        <a:t>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Critical</a:t>
                      </a:r>
                      <a:r>
                        <a:rPr lang="en" sz="2000" dirty="0">
                          <a:effectLst/>
                        </a:rPr>
                        <a:t>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Error</a:t>
                      </a:r>
                      <a:r>
                        <a:rPr lang="en" sz="2000" dirty="0">
                          <a:effectLst/>
                        </a:rPr>
                        <a:t>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Warning</a:t>
                      </a:r>
                      <a:r>
                        <a:rPr lang="en" sz="2000" dirty="0">
                          <a:effectLst/>
                        </a:rPr>
                        <a:t>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Notice</a:t>
                      </a:r>
                      <a:r>
                        <a:rPr lang="en" sz="2000" dirty="0">
                          <a:effectLst/>
                        </a:rPr>
                        <a:t>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Informational</a:t>
                      </a:r>
                      <a:r>
                        <a:rPr lang="en" sz="2000" dirty="0">
                          <a:effectLst/>
                        </a:rPr>
                        <a:t>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Debug</a:t>
                      </a:r>
                      <a:r>
                        <a:rPr lang="en" sz="2000" dirty="0">
                          <a:effectLst/>
                        </a:rPr>
                        <a:t>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b="1" dirty="0"/>
              <a:t>severity levels</a:t>
            </a:r>
            <a:r>
              <a:rPr lang="en" sz="2000" dirty="0"/>
              <a:t>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разную важность и приоритет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77" y="127517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79" y="866071"/>
            <a:ext cx="7731759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</a:t>
            </a:r>
            <a:r>
              <a:rPr lang="ru-RU" sz="1800" b="1" dirty="0"/>
              <a:t>языки</a:t>
            </a:r>
            <a:r>
              <a:rPr lang="ru-RU" sz="1800" dirty="0"/>
              <a:t> программирования и </a:t>
            </a:r>
            <a:r>
              <a:rPr lang="ru-RU" sz="1800" b="1" dirty="0"/>
              <a:t>инструменты</a:t>
            </a:r>
            <a:r>
              <a:rPr lang="ru-RU" sz="1800" dirty="0"/>
              <a:t> работы с логами заимствуют эту </a:t>
            </a:r>
            <a:r>
              <a:rPr lang="ru-RU" sz="1800" b="1" dirty="0"/>
              <a:t>классификацию</a:t>
            </a:r>
            <a:r>
              <a:rPr lang="ru-RU" sz="1800" dirty="0"/>
              <a:t>, немного </a:t>
            </a:r>
            <a:r>
              <a:rPr lang="ru-RU" sz="1800" b="1" dirty="0"/>
              <a:t>видоизменяя</a:t>
            </a:r>
            <a:r>
              <a:rPr lang="ru-RU" sz="1800" dirty="0"/>
              <a:t> </a:t>
            </a:r>
            <a:r>
              <a:rPr lang="ru-RU" sz="1800" b="1" dirty="0"/>
              <a:t>её</a:t>
            </a:r>
            <a:r>
              <a:rPr lang="ru-RU" sz="1800" dirty="0"/>
              <a:t>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</a:t>
            </a:r>
            <a:r>
              <a:rPr lang="ru-RU" sz="1800" b="1" dirty="0"/>
              <a:t>стандартные уровни логирования</a:t>
            </a:r>
            <a:r>
              <a:rPr lang="ru-RU" sz="1800" dirty="0"/>
              <a:t>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</a:t>
            </a:r>
            <a:r>
              <a:rPr lang="ru-RU" sz="1800" b="1" dirty="0"/>
              <a:t>собственные уровни</a:t>
            </a:r>
            <a:r>
              <a:rPr lang="ru-RU" sz="1800" dirty="0"/>
              <a:t>, имеющие </a:t>
            </a:r>
            <a:r>
              <a:rPr lang="ru-RU" sz="1800" b="1" dirty="0"/>
              <a:t>числовые значения в промежутках между стандартными</a:t>
            </a:r>
            <a:r>
              <a:rPr lang="ru-RU" sz="1800" dirty="0"/>
              <a:t>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</a:t>
            </a:r>
            <a:r>
              <a:rPr lang="ru-RU" sz="1800" b="1" dirty="0"/>
              <a:t>управлять тем, что и в каких условиях попадает в логи</a:t>
            </a:r>
            <a:r>
              <a:rPr lang="ru-RU" sz="1800" dirty="0"/>
              <a:t>. Например, сообщения уровня 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</a:t>
            </a:r>
            <a:r>
              <a:rPr lang="ru-RU" sz="1800" b="1" dirty="0"/>
              <a:t>при разработке</a:t>
            </a:r>
            <a:r>
              <a:rPr lang="ru-RU" sz="1800" dirty="0"/>
              <a:t>, а </a:t>
            </a:r>
            <a:r>
              <a:rPr lang="ru-RU" sz="1800" b="1" dirty="0"/>
              <a:t>в </a:t>
            </a:r>
            <a:r>
              <a:rPr lang="en" sz="1800" b="1" dirty="0"/>
              <a:t>production-</a:t>
            </a:r>
            <a:r>
              <a:rPr lang="ru-RU" sz="1800" b="1" dirty="0"/>
              <a:t>среде</a:t>
            </a:r>
            <a:r>
              <a:rPr lang="ru-RU" sz="1800" dirty="0"/>
              <a:t> по умолчанию </a:t>
            </a:r>
            <a:r>
              <a:rPr lang="ru-RU" sz="1800" b="1" dirty="0"/>
              <a:t>отключены</a:t>
            </a:r>
            <a:r>
              <a:rPr lang="ru-RU" sz="1800" dirty="0"/>
              <a:t>, но могут быть </a:t>
            </a:r>
            <a:r>
              <a:rPr lang="ru-RU" sz="1800" b="1" dirty="0"/>
              <a:t>включены специально при диагностике</a:t>
            </a:r>
            <a:r>
              <a:rPr lang="ru-RU" sz="1800" dirty="0"/>
              <a:t> какой-то проблемы или релизе сложного нового кода с высокой вероятностью ошибок. Оптимально, если есть возможность их </a:t>
            </a:r>
            <a:r>
              <a:rPr lang="ru-RU" sz="1800" b="1" dirty="0"/>
              <a:t>включить</a:t>
            </a:r>
            <a:r>
              <a:rPr lang="ru-RU" sz="1800" dirty="0"/>
              <a:t> не для всего приложения, а только </a:t>
            </a:r>
            <a:r>
              <a:rPr lang="ru-RU" sz="1800" b="1" dirty="0"/>
              <a:t>для той подсистемы, в которой происходит диагностика</a:t>
            </a:r>
            <a:r>
              <a:rPr lang="ru-RU" sz="18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</a:t>
            </a:r>
            <a:r>
              <a:rPr lang="ru-RU" sz="1800" b="1" dirty="0"/>
              <a:t>логироваться по-разному</a:t>
            </a:r>
            <a:r>
              <a:rPr lang="ru-RU" sz="1800" dirty="0"/>
              <a:t>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</a:t>
            </a:r>
            <a:r>
              <a:rPr lang="ru-RU" sz="1800" b="1" dirty="0"/>
              <a:t>в отдельный </a:t>
            </a:r>
            <a:r>
              <a:rPr lang="ru-RU" sz="1800" dirty="0"/>
              <a:t>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</a:t>
            </a:r>
            <a:r>
              <a:rPr lang="ru-RU" sz="1800" b="1" dirty="0"/>
              <a:t>дублироваться на электронную почту или в мессенджер</a:t>
            </a:r>
            <a:r>
              <a:rPr lang="ru-RU" sz="1800" dirty="0"/>
              <a:t>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76439"/>
              </p:ext>
            </p:extLst>
          </p:nvPr>
        </p:nvGraphicFramePr>
        <p:xfrm>
          <a:off x="8168640" y="37392"/>
          <a:ext cx="3972560" cy="6783216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328714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688806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1207478"/>
            <a:ext cx="10755923" cy="537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События </a:t>
            </a:r>
            <a:r>
              <a:rPr lang="en" sz="1800" dirty="0"/>
              <a:t>WARNING, ERROR, CRITICAL </a:t>
            </a:r>
            <a:r>
              <a:rPr lang="ru-RU" sz="1800" dirty="0"/>
              <a:t>логируются ровно в том месте, где они происходят, здесь всё просто.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Размещение событий </a:t>
            </a:r>
            <a:r>
              <a:rPr lang="en" sz="1800" dirty="0"/>
              <a:t>DEBUG </a:t>
            </a:r>
            <a:r>
              <a:rPr lang="ru-RU" sz="1800" dirty="0"/>
              <a:t>и </a:t>
            </a:r>
            <a:r>
              <a:rPr lang="en" sz="1800" dirty="0"/>
              <a:t>INFO </a:t>
            </a:r>
            <a:r>
              <a:rPr lang="ru-RU" sz="1800" dirty="0"/>
              <a:t>определяет разработчик.</a:t>
            </a:r>
            <a:br>
              <a:rPr lang="ru-RU" sz="1800" dirty="0"/>
            </a:br>
            <a:r>
              <a:rPr lang="ru-RU" sz="180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точки принятия решений</a:t>
            </a:r>
            <a:r>
              <a:rPr lang="ru-RU" sz="1800" dirty="0"/>
              <a:t>, в которых поведение программы может измениться (обычно это условные операторы);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результаты</a:t>
            </a:r>
            <a:r>
              <a:rPr lang="ru-RU" sz="1800" dirty="0"/>
              <a:t> выполнения какого-то логически сгруппированного </a:t>
            </a:r>
            <a:r>
              <a:rPr lang="ru-RU" sz="1800" u="sng" dirty="0"/>
              <a:t>блока инструкций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тяжёлых операций </a:t>
            </a:r>
            <a:r>
              <a:rPr lang="ru-RU" sz="1800" dirty="0"/>
              <a:t>(например, сетевых запросов) может быть полезно логировать </a:t>
            </a:r>
            <a:r>
              <a:rPr lang="ru-RU" sz="1800" b="1" dirty="0"/>
              <a:t>до</a:t>
            </a:r>
            <a:r>
              <a:rPr lang="ru-RU" sz="1800" dirty="0"/>
              <a:t> и </a:t>
            </a:r>
            <a:r>
              <a:rPr lang="ru-RU" sz="1800" b="1" dirty="0"/>
              <a:t>после</a:t>
            </a:r>
            <a:r>
              <a:rPr lang="ru-RU" sz="1800" dirty="0"/>
              <a:t> операции. Это поможет </a:t>
            </a:r>
            <a:r>
              <a:rPr lang="ru-RU" sz="1800" b="1" dirty="0"/>
              <a:t>отследить обрывы и зависания</a:t>
            </a:r>
            <a:r>
              <a:rPr lang="ru-RU" sz="1800" dirty="0"/>
              <a:t> программы (если в логе есть только первая запись), или </a:t>
            </a:r>
            <a:r>
              <a:rPr lang="ru-RU" sz="1800" b="1" dirty="0"/>
              <a:t>обнаружить проблемы со скоростью</a:t>
            </a:r>
            <a:r>
              <a:rPr lang="ru-RU" sz="1800" dirty="0"/>
              <a:t>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цикла с большим количеством итераций</a:t>
            </a:r>
            <a:r>
              <a:rPr lang="ru-RU" sz="1800" dirty="0"/>
              <a:t> </a:t>
            </a:r>
            <a:r>
              <a:rPr lang="en-US" sz="1800" dirty="0"/>
              <a:t>— </a:t>
            </a:r>
            <a:r>
              <a:rPr lang="ru-RU" sz="1800" dirty="0"/>
              <a:t>проявлять осторожность. Далеко не всегда нужно логировать внутри каждой итерации, может быть </a:t>
            </a:r>
            <a:r>
              <a:rPr lang="ru-RU" sz="1800" b="1" dirty="0"/>
              <a:t>достаточно общего вывода </a:t>
            </a:r>
            <a:r>
              <a:rPr lang="ru-RU" sz="1800" dirty="0"/>
              <a:t>с </a:t>
            </a:r>
            <a:r>
              <a:rPr lang="ru-RU" sz="1800" b="1" dirty="0"/>
              <a:t>количеством</a:t>
            </a:r>
            <a:r>
              <a:rPr lang="ru-RU" sz="1800" dirty="0"/>
              <a:t> обработанных записей и </a:t>
            </a:r>
            <a:r>
              <a:rPr lang="ru-RU" sz="1800" b="1" dirty="0"/>
              <a:t>результатом</a:t>
            </a:r>
            <a:r>
              <a:rPr lang="ru-RU" sz="1800" dirty="0"/>
              <a:t>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80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</a:t>
            </a:r>
            <a:r>
              <a:rPr lang="ru-RU" sz="2000" b="1" dirty="0"/>
              <a:t>готовую библиотеку для логирования</a:t>
            </a:r>
            <a:r>
              <a:rPr lang="ru-RU" sz="2000" dirty="0"/>
              <a:t>, или даже несколько. Их и нужно использовать.</a:t>
            </a:r>
            <a:br>
              <a:rPr lang="ru-RU" sz="2000" dirty="0"/>
            </a:br>
            <a:r>
              <a:rPr lang="ru-RU" sz="2000" dirty="0"/>
              <a:t>Не стоит без причин </a:t>
            </a:r>
            <a:r>
              <a:rPr lang="ru-RU" sz="2000" b="1" dirty="0"/>
              <a:t>изобретать</a:t>
            </a:r>
            <a:r>
              <a:rPr lang="ru-RU" sz="2000" dirty="0"/>
              <a:t> собственный </a:t>
            </a:r>
            <a:r>
              <a:rPr lang="ru-RU" sz="2000" b="1" dirty="0"/>
              <a:t>велосипед</a:t>
            </a:r>
            <a:r>
              <a:rPr lang="ru-RU" sz="2000" dirty="0"/>
              <a:t>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</a:t>
            </a:r>
            <a:r>
              <a:rPr lang="ru-RU" sz="2000" b="1" dirty="0"/>
              <a:t>удобный интерфейс</a:t>
            </a:r>
            <a:r>
              <a:rPr lang="ru-RU" sz="2000" dirty="0"/>
              <a:t>, адекватные возможности </a:t>
            </a:r>
            <a:r>
              <a:rPr lang="ru-RU" sz="2000" b="1" dirty="0"/>
              <a:t>конфигурирования</a:t>
            </a:r>
            <a:r>
              <a:rPr lang="ru-RU" sz="2000" dirty="0"/>
              <a:t>, корректно работают с вводом-выводом, учитывают тонкости реализации и внутренней работы языка. А самое главное — они </a:t>
            </a:r>
            <a:r>
              <a:rPr lang="ru-RU" sz="2000" b="1" dirty="0"/>
              <a:t>известны и понятны всем разработчикам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</a:t>
            </a:r>
            <a:r>
              <a:rPr lang="ru-RU" sz="2000" b="1" dirty="0"/>
              <a:t>инструментов управления логами</a:t>
            </a:r>
            <a:r>
              <a:rPr lang="ru-RU" sz="2000" dirty="0"/>
              <a:t>, для агрегации и поиска по логам, ротации логов, мониторинга ошибок и нотификаций и т. д.</a:t>
            </a:r>
            <a:br>
              <a:rPr lang="ru-RU" sz="2000" dirty="0"/>
            </a:br>
            <a:r>
              <a:rPr lang="ru-RU" sz="2000" dirty="0"/>
              <a:t>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5481320" cy="54660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Существуют разные варианты организации инфраструктуры логирования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способу логирования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специальные сервисы для логирования.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количеству файлов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все логи в один файл,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степени централизации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общий централизованный лог-сервер.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4DE96-A790-4157-9E08-DEA9BB745AAA}"/>
              </a:ext>
            </a:extLst>
          </p:cNvPr>
          <p:cNvSpPr txBox="1"/>
          <p:nvPr/>
        </p:nvSpPr>
        <p:spPr>
          <a:xfrm>
            <a:off x="6685280" y="1066800"/>
            <a:ext cx="4754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Выбор конкретного подхода</a:t>
            </a:r>
            <a:r>
              <a:rPr lang="ru-RU" sz="2000" dirty="0"/>
              <a:t> зависит от: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архитектуры системы,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серверной платформы,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нагрузки,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логов и записей в них,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 проекте есть какая-то </a:t>
            </a:r>
            <a:r>
              <a:rPr lang="ru-RU" sz="2000" b="1" dirty="0"/>
              <a:t>принятая практика</a:t>
            </a:r>
            <a:r>
              <a:rPr lang="ru-RU" sz="2000" dirty="0"/>
              <a:t> — стоит придерживаться её, если нет — скорее всего, лучше </a:t>
            </a:r>
            <a:r>
              <a:rPr lang="ru-RU" sz="2000" b="1" dirty="0"/>
              <a:t>начать с самого простого, усложняя по необходимости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835C5-B01B-392F-AABF-49EEB4DD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5160228"/>
            <a:ext cx="4610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52474"/>
          </a:xfrm>
        </p:spPr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79"/>
            <a:ext cx="10515600" cy="562551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</a:t>
            </a:r>
            <a:r>
              <a:rPr lang="ru-RU" b="1" dirty="0"/>
              <a:t>растёт объём лог-файла и количество записей в нём</a:t>
            </a:r>
            <a:r>
              <a:rPr lang="ru-RU" dirty="0"/>
              <a:t>. Само собой, это </a:t>
            </a:r>
            <a:r>
              <a:rPr lang="ru-RU" b="1" dirty="0"/>
              <a:t>не может продолжаться бесконечно</a:t>
            </a:r>
            <a:r>
              <a:rPr lang="ru-RU" dirty="0"/>
              <a:t>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Первое, что приходит на ум — очищать файл раз в сутки. Но тогда логи за 24 часа у нас будут только перед самой очисткой, а сразу после неё — за 0 часов. Поэтому делают иначе — </a:t>
            </a:r>
            <a:r>
              <a:rPr lang="ru-RU" b="1" dirty="0"/>
              <a:t>раз в сутки создают новый файл</a:t>
            </a:r>
            <a:r>
              <a:rPr lang="ru-RU" dirty="0"/>
              <a:t>, в который продолжают писаться логи, а </a:t>
            </a:r>
            <a:r>
              <a:rPr lang="ru-RU" b="1" dirty="0"/>
              <a:t>старый переименовывают</a:t>
            </a:r>
            <a:r>
              <a:rPr lang="ru-RU" dirty="0"/>
              <a:t>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</a:t>
            </a:r>
            <a:r>
              <a:rPr lang="ru-RU" b="1" dirty="0"/>
              <a:t>простейший пример ротации логов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Для автоматизации этого процесса существуют </a:t>
            </a:r>
            <a:r>
              <a:rPr lang="ru-RU" b="1" dirty="0"/>
              <a:t>специальные утилиты</a:t>
            </a:r>
            <a:r>
              <a:rPr lang="ru-RU" dirty="0"/>
              <a:t>, самая популярная из которых —</a:t>
            </a:r>
            <a:r>
              <a:rPr lang="en" dirty="0"/>
              <a:t>logrotate. </a:t>
            </a:r>
            <a:r>
              <a:rPr lang="ru-RU" dirty="0"/>
              <a:t>В его конфиге можно </a:t>
            </a:r>
            <a:r>
              <a:rPr lang="ru-RU" b="1" dirty="0"/>
              <a:t>настроить ротацию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регулярную или по достижению определённого размера файла, хранение / </a:t>
            </a:r>
            <a:r>
              <a:rPr lang="ru-RU" b="1" dirty="0"/>
              <a:t>удаление</a:t>
            </a:r>
            <a:r>
              <a:rPr lang="ru-RU" dirty="0"/>
              <a:t> ротированных копий, </a:t>
            </a:r>
            <a:r>
              <a:rPr lang="ru-RU" b="1" dirty="0"/>
              <a:t>сжатие</a:t>
            </a:r>
            <a:r>
              <a:rPr lang="ru-RU" dirty="0"/>
              <a:t>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826578" cy="771697"/>
          </a:xfrm>
        </p:spPr>
        <p:txBody>
          <a:bodyPr/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26"/>
            <a:ext cx="10515600" cy="562350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Логирование</a:t>
            </a:r>
            <a:r>
              <a:rPr lang="ru-RU" dirty="0"/>
              <a:t> — это </a:t>
            </a:r>
            <a:r>
              <a:rPr lang="ru-RU" u="sng" dirty="0"/>
              <a:t>фиксация информации о событиях</a:t>
            </a:r>
            <a:r>
              <a:rPr lang="ru-RU" dirty="0"/>
              <a:t>, происходящих в программной системе, и контексте, в котором эти события происходят, в некий журнал событий (</a:t>
            </a:r>
            <a:r>
              <a:rPr lang="ru-RU" b="1" dirty="0"/>
              <a:t>лог</a:t>
            </a:r>
            <a:r>
              <a:rPr lang="ru-RU" dirty="0"/>
              <a:t>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Разработчики в первую очередь используют логирование для </a:t>
            </a:r>
            <a:r>
              <a:rPr lang="ru-RU" b="1" dirty="0"/>
              <a:t>отладки</a:t>
            </a:r>
            <a:r>
              <a:rPr lang="ru-RU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логирование может быть полезно и для других целей: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Профилирование</a:t>
            </a:r>
            <a:r>
              <a:rPr lang="ru-RU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Аудирование</a:t>
            </a:r>
            <a:r>
              <a:rPr lang="ru-RU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Отладка.</a:t>
            </a:r>
            <a:r>
              <a:rPr lang="en-US" dirty="0"/>
              <a:t> </a:t>
            </a:r>
            <a:r>
              <a:rPr lang="ru-RU" dirty="0"/>
              <a:t>Возможность ретроспективно разобраться в том, почему возникла та или иная проблема.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rgbClr val="7030A0"/>
                </a:solidFill>
              </a:rPr>
              <a:t># </a:t>
            </a:r>
            <a:r>
              <a:rPr lang="ru-RU" sz="2000" noProof="1">
                <a:solidFill>
                  <a:srgbClr val="7030A0"/>
                </a:solidFill>
              </a:rPr>
              <a:t>права </a:t>
            </a:r>
            <a:r>
              <a:rPr lang="en-US" sz="2000" noProof="1">
                <a:solidFill>
                  <a:srgbClr val="7030A0"/>
                </a:solidFill>
              </a:rPr>
              <a:t>/ user д</a:t>
            </a:r>
            <a:r>
              <a:rPr lang="ru-RU" sz="2000" noProof="1">
                <a:solidFill>
                  <a:srgbClr val="7030A0"/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могут содержать важную информацию, в том числе необходимую для восстановления после критического сбоя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логи, как и остальные важные файлы, должны вовремя и надёжно</a:t>
            </a:r>
            <a:br>
              <a:rPr lang="en-US" sz="2000" dirty="0"/>
            </a:br>
            <a:r>
              <a:rPr lang="ru-RU" sz="2000" b="1" dirty="0"/>
              <a:t>бэкапироваться</a:t>
            </a:r>
            <a:r>
              <a:rPr lang="ru-RU" sz="2000" dirty="0"/>
              <a:t>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213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795000" cy="5943599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Простейший способ залогировать сообщение в </a:t>
            </a:r>
            <a:r>
              <a:rPr lang="en" sz="2000" dirty="0"/>
              <a:t>Python — </a:t>
            </a:r>
            <a:r>
              <a:rPr lang="ru-RU" sz="2000" dirty="0"/>
              <a:t>вывести в консоль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dirty="0"/>
              <a:t> </a:t>
            </a:r>
            <a:r>
              <a:rPr lang="ru-RU" sz="2000" dirty="0"/>
              <a:t>или записать вручную в файл, открытый с помощью </a:t>
            </a:r>
            <a:r>
              <a:rPr lang="en" sz="2000" dirty="0"/>
              <a:t>open.</a:t>
            </a:r>
            <a:br>
              <a:rPr lang="ru-RU" sz="2000" dirty="0"/>
            </a:br>
            <a:r>
              <a:rPr lang="ru-RU" sz="2000" dirty="0"/>
              <a:t>Так можно делать только для сиюминутной отладки.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логирования в </a:t>
            </a:r>
            <a:r>
              <a:rPr lang="en" sz="2000" dirty="0"/>
              <a:t>Python </a:t>
            </a:r>
            <a:r>
              <a:rPr lang="ru-RU" sz="2000" dirty="0"/>
              <a:t>используется стандартная 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В частности, она содержит функции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warning()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critical()</a:t>
            </a:r>
            <a:r>
              <a:rPr lang="en" sz="2000" dirty="0"/>
              <a:t>, </a:t>
            </a:r>
            <a:r>
              <a:rPr lang="ru-RU" sz="2000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 </a:t>
            </a:r>
            <a:r>
              <a:rPr lang="ru-RU" sz="2000" dirty="0"/>
              <a:t>имеет множество настроек. По умолчанию она выводит сообщение на стандартный вывод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sz="2000" dirty="0"/>
              <a:t> (</a:t>
            </a:r>
            <a:r>
              <a:rPr lang="ru-RU" sz="2000" dirty="0"/>
              <a:t>как правило</a:t>
            </a:r>
            <a:r>
              <a:rPr lang="en-US" sz="2000" dirty="0"/>
              <a:t>,</a:t>
            </a:r>
            <a:r>
              <a:rPr lang="ru-RU" sz="2000" dirty="0"/>
              <a:t> это консоль), и имеет уровень логирования </a:t>
            </a:r>
            <a:r>
              <a:rPr lang="en" sz="2000" dirty="0"/>
              <a:t>WARNING. </a:t>
            </a:r>
            <a:r>
              <a:rPr lang="ru-RU" sz="2000" dirty="0"/>
              <a:t>То есть сообщения с уровнем логирования ниже </a:t>
            </a:r>
            <a:r>
              <a:rPr lang="en" sz="2000" dirty="0"/>
              <a:t>WARNING (DEBUG </a:t>
            </a:r>
            <a:r>
              <a:rPr lang="ru-RU" sz="2000" dirty="0"/>
              <a:t>или </a:t>
            </a:r>
            <a:r>
              <a:rPr lang="en" sz="2000" dirty="0"/>
              <a:t>INFO) </a:t>
            </a:r>
            <a:r>
              <a:rPr lang="ru-RU" sz="2000" dirty="0"/>
              <a:t>будут проигнорированы и никуда не выведутся.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будет проигнорировано, т. к.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INFO &lt; WARNING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консоль будет выведено: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Первое сообщение будет проигнорировано, так как уровень логирования </a:t>
            </a:r>
            <a:r>
              <a:rPr lang="en" sz="2000" dirty="0"/>
              <a:t>INFO </a:t>
            </a:r>
            <a:r>
              <a:rPr lang="ru-RU" sz="2000" dirty="0"/>
              <a:t>ниже стандартного </a:t>
            </a:r>
            <a:r>
              <a:rPr lang="en" sz="2000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44BC16-6B43-57D7-EACC-F0E4123EF55C}"/>
              </a:ext>
            </a:extLst>
          </p:cNvPr>
          <p:cNvSpPr/>
          <p:nvPr/>
        </p:nvSpPr>
        <p:spPr>
          <a:xfrm>
            <a:off x="833118" y="1608583"/>
            <a:ext cx="10332720" cy="222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26"/>
            <a:ext cx="10327638" cy="537782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dirty="0"/>
              <a:t>, </a:t>
            </a:r>
            <a:r>
              <a:rPr lang="ru-RU" sz="2000" dirty="0"/>
              <a:t>а параметр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2000" dirty="0"/>
              <a:t>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295"/>
            <a:ext cx="8955795" cy="561196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E0D9C-E5E2-9925-ED83-6BC8E214B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" t="2583" r="12376" b="8702"/>
          <a:stretch/>
        </p:blipFill>
        <p:spPr>
          <a:xfrm>
            <a:off x="9705861" y="1695470"/>
            <a:ext cx="2486140" cy="3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62708-98D4-7333-2EE1-0DD789B0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87" y="0"/>
            <a:ext cx="8621847" cy="68504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E1BB2-5B28-3192-D5F6-E729A66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5" y="530380"/>
            <a:ext cx="2622014" cy="1353505"/>
          </a:xfrm>
        </p:spPr>
        <p:txBody>
          <a:bodyPr>
            <a:normAutofit/>
          </a:bodyPr>
          <a:lstStyle/>
          <a:p>
            <a:r>
              <a:rPr lang="en" dirty="0"/>
              <a:t>Logging Flow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D0E964-44DA-E9F9-EB5D-6E1FE67A7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" t="2583" r="12376" b="8702"/>
          <a:stretch/>
        </p:blipFill>
        <p:spPr>
          <a:xfrm>
            <a:off x="9752913" y="4252511"/>
            <a:ext cx="1645646" cy="23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BE05C5-EEAB-2D14-E605-CF5828DF651E}"/>
              </a:ext>
            </a:extLst>
          </p:cNvPr>
          <p:cNvSpPr/>
          <p:nvPr/>
        </p:nvSpPr>
        <p:spPr>
          <a:xfrm>
            <a:off x="710092" y="5365335"/>
            <a:ext cx="11055922" cy="1221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3AEFB7-5714-ECF9-EFB6-E690EC11855C}"/>
              </a:ext>
            </a:extLst>
          </p:cNvPr>
          <p:cNvSpPr/>
          <p:nvPr/>
        </p:nvSpPr>
        <p:spPr>
          <a:xfrm>
            <a:off x="710093" y="3204195"/>
            <a:ext cx="10332720" cy="115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D0CE08-1E5D-BBAD-BD87-E78E0B6108F8}"/>
              </a:ext>
            </a:extLst>
          </p:cNvPr>
          <p:cNvSpPr/>
          <p:nvPr/>
        </p:nvSpPr>
        <p:spPr>
          <a:xfrm>
            <a:off x="711931" y="1454346"/>
            <a:ext cx="10332720" cy="129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2" y="199871"/>
            <a:ext cx="10515600" cy="703513"/>
          </a:xfrm>
        </p:spPr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9" y="980502"/>
            <a:ext cx="11181202" cy="5607585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Используя форматирование, можно интерполировать в сообщение значение переменной: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1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Здесь выводится не только уровень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" sz="2000" dirty="0"/>
              <a:t> </a:t>
            </a:r>
            <a:r>
              <a:rPr lang="ru-RU" sz="2000" dirty="0"/>
              <a:t>и текст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" sz="2000" dirty="0"/>
              <a:t>, </a:t>
            </a:r>
            <a:r>
              <a:rPr lang="ru-RU" sz="2000" dirty="0"/>
              <a:t>но и дата и время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" sz="2000" dirty="0"/>
              <a:t>.</a:t>
            </a:r>
            <a:br>
              <a:rPr lang="en" sz="2000" dirty="0"/>
            </a:br>
            <a:r>
              <a:rPr lang="ru-RU" sz="2000" dirty="0"/>
              <a:t>Формат даты-времени можно изменить в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(</a:t>
            </a:r>
            <a:r>
              <a:rPr lang="ru-RU" sz="2000" dirty="0"/>
              <a:t>но как правило не стоит).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5FAE-B2E6-71F7-E620-DD320A8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5" y="279866"/>
            <a:ext cx="6455885" cy="71644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Форматирование записей в логе</a:t>
            </a:r>
            <a:r>
              <a:rPr lang="ru-RU" dirty="0"/>
              <a:t> </a:t>
            </a:r>
            <a:endParaRPr lang="en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97348-BCEA-3919-79F9-0434D0F3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149849"/>
            <a:ext cx="6588087" cy="33890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Функция </a:t>
            </a:r>
            <a:r>
              <a:rPr lang="en" sz="2000" dirty="0"/>
              <a:t>logging.basicConfig() </a:t>
            </a:r>
            <a:r>
              <a:rPr lang="ru-RU" sz="2000" dirty="0"/>
              <a:t>в модуле </a:t>
            </a:r>
            <a:r>
              <a:rPr lang="en" sz="2000" dirty="0"/>
              <a:t>logging </a:t>
            </a: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поддерживает различные коды форматирования, которые можно использовать в аргументе </a:t>
            </a:r>
            <a:r>
              <a:rPr lang="en" sz="2000" dirty="0"/>
              <a:t>format </a:t>
            </a:r>
            <a:r>
              <a:rPr lang="ru-RU" sz="2000" dirty="0"/>
              <a:t>для определения формата вывода сообщений журнала. Ниже приведены некоторые распространенные коды форматирования.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Подробности в документации в разделе </a:t>
            </a:r>
            <a:r>
              <a:rPr lang="en" sz="2000" dirty="0"/>
              <a:t>LogRecord attributes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Помимо использования кодов форматирования в функции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logging.basicConfig()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модуль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предоставляет и другие способы настройки форматирования логов:</a:t>
            </a:r>
            <a:endParaRPr lang="e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E94283-F3D8-6268-8A2E-3FCCF5BF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69466"/>
              </p:ext>
            </p:extLst>
          </p:nvPr>
        </p:nvGraphicFramePr>
        <p:xfrm>
          <a:off x="7370284" y="365126"/>
          <a:ext cx="4726236" cy="626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333">
                  <a:extLst>
                    <a:ext uri="{9D8B030D-6E8A-4147-A177-3AD203B41FA5}">
                      <a16:colId xmlns:a16="http://schemas.microsoft.com/office/drawing/2014/main" val="3746698310"/>
                    </a:ext>
                  </a:extLst>
                </a:gridCol>
                <a:gridCol w="2866903">
                  <a:extLst>
                    <a:ext uri="{9D8B030D-6E8A-4147-A177-3AD203B41FA5}">
                      <a16:colId xmlns:a16="http://schemas.microsoft.com/office/drawing/2014/main" val="178792592"/>
                    </a:ext>
                  </a:extLst>
                </a:gridCol>
              </a:tblGrid>
              <a:tr h="433437">
                <a:tc>
                  <a:txBody>
                    <a:bodyPr/>
                    <a:lstStyle/>
                    <a:p>
                      <a:r>
                        <a:rPr lang="ru-RU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2793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noProof="1"/>
                        <a:t>%(asctime)s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создания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38393362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16218061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levelno</a:t>
                      </a:r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r>
                        <a:rPr lang="ru-RU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уровнем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логирования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0006946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607714384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логгера (который создал запись)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90452920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54753722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%(module)s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модуля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6975754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строки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69093197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функции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9981935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603769763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45287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876B8-2D14-0D5E-802D-76B525FB3063}"/>
              </a:ext>
            </a:extLst>
          </p:cNvPr>
          <p:cNvSpPr txBox="1"/>
          <p:nvPr/>
        </p:nvSpPr>
        <p:spPr>
          <a:xfrm>
            <a:off x="683045" y="4692487"/>
            <a:ext cx="658808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formatter = logging.Formatter(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</a:t>
            </a:r>
            <a:r>
              <a:rPr lang="en-US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%(levelname)s | %(message)s'</a:t>
            </a:r>
            <a:br>
              <a:rPr lang="ru-RU" sz="18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'my_logger'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 = logging.StreamHandler()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63898"/>
          </a:xfrm>
        </p:spPr>
        <p:txBody>
          <a:bodyPr>
            <a:normAutofit/>
          </a:bodyPr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653"/>
            <a:ext cx="7600720" cy="565072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Класс </a:t>
            </a:r>
            <a:r>
              <a:rPr lang="en" sz="2000" dirty="0"/>
              <a:t>Logger </a:t>
            </a:r>
            <a:r>
              <a:rPr lang="ru-RU" sz="2000" dirty="0"/>
              <a:t>предоставляет приложению методы для </a:t>
            </a:r>
            <a:r>
              <a:rPr lang="ru-RU" sz="2000" b="1" dirty="0"/>
              <a:t>конфигурирования</a:t>
            </a:r>
            <a:r>
              <a:rPr lang="ru-RU" sz="2000" dirty="0"/>
              <a:t> и собственно </a:t>
            </a:r>
            <a:r>
              <a:rPr lang="ru-RU" sz="2000" b="1" dirty="0"/>
              <a:t>логирования</a:t>
            </a:r>
            <a:r>
              <a:rPr lang="ru-RU" sz="2000" dirty="0"/>
              <a:t> сообщения. Полученные сообщения он </a:t>
            </a:r>
            <a:r>
              <a:rPr lang="ru-RU" sz="2000" b="1" dirty="0"/>
              <a:t>фильтрует</a:t>
            </a:r>
            <a:r>
              <a:rPr lang="ru-RU" sz="2000" dirty="0"/>
              <a:t> в соответствии с </a:t>
            </a:r>
            <a:r>
              <a:rPr lang="ru-RU" sz="2000" b="1" dirty="0"/>
              <a:t>уровнем критичности</a:t>
            </a:r>
            <a:r>
              <a:rPr lang="ru-RU" sz="2000" dirty="0"/>
              <a:t>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Каждый </a:t>
            </a:r>
            <a:r>
              <a:rPr lang="ru-RU" sz="2000" b="1" dirty="0"/>
              <a:t>экземпляр</a:t>
            </a:r>
            <a:r>
              <a:rPr lang="ru-RU" sz="2000" dirty="0"/>
              <a:t> класса </a:t>
            </a:r>
            <a:r>
              <a:rPr lang="en" sz="2000" b="1" dirty="0"/>
              <a:t>Logger</a:t>
            </a:r>
            <a:r>
              <a:rPr lang="en" sz="2000" dirty="0"/>
              <a:t> </a:t>
            </a:r>
            <a:r>
              <a:rPr lang="ru-RU" sz="2000" b="1" dirty="0"/>
              <a:t>имеет имя</a:t>
            </a:r>
            <a:r>
              <a:rPr lang="ru-RU" sz="2000" dirty="0"/>
              <a:t>, эти имена организуются в </a:t>
            </a:r>
            <a:r>
              <a:rPr lang="ru-RU" sz="2000" b="1" dirty="0"/>
              <a:t>иерархию</a:t>
            </a:r>
            <a:r>
              <a:rPr lang="ru-RU" sz="2000" dirty="0"/>
              <a:t> используя </a:t>
            </a:r>
            <a:r>
              <a:rPr lang="en-US" sz="2000" dirty="0"/>
              <a:t>«</a:t>
            </a:r>
            <a:r>
              <a:rPr lang="ru-RU" sz="2000" b="1" dirty="0"/>
              <a:t>.</a:t>
            </a:r>
            <a:r>
              <a:rPr lang="en-US" sz="2000" dirty="0"/>
              <a:t>»</a:t>
            </a:r>
            <a:r>
              <a:rPr lang="ru-RU" sz="2000" dirty="0"/>
              <a:t> как разделитель. Например, </a:t>
            </a:r>
            <a:r>
              <a:rPr lang="en" sz="2000" dirty="0"/>
              <a:t>file </a:t>
            </a:r>
            <a:r>
              <a:rPr lang="ru-RU" sz="2000" dirty="0"/>
              <a:t>будет родителем для </a:t>
            </a:r>
            <a:r>
              <a:rPr lang="en" sz="2000" noProof="1"/>
              <a:t>file.error, file.access</a:t>
            </a:r>
            <a:r>
              <a:rPr lang="en" sz="2000" dirty="0"/>
              <a:t>. </a:t>
            </a:r>
            <a:r>
              <a:rPr lang="ru-RU" sz="2000" dirty="0"/>
              <a:t>В корне иерархии находится логгер с именем </a:t>
            </a:r>
            <a:r>
              <a:rPr lang="en" sz="2000" dirty="0"/>
              <a:t>root (</a:t>
            </a:r>
            <a:r>
              <a:rPr lang="ru-RU" sz="2000" dirty="0"/>
              <a:t>это тот самый </a:t>
            </a:r>
            <a:r>
              <a:rPr lang="en" sz="2000" dirty="0"/>
              <a:t>root, </a:t>
            </a:r>
            <a:r>
              <a:rPr lang="ru-RU" sz="2000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Один из принятых вариантов — создавать логгеры на уровне модуля и называть их соответствующим образом: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таком случае в сообщениях лога вместо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sz="2000" dirty="0"/>
              <a:t> </a:t>
            </a:r>
            <a:r>
              <a:rPr lang="ru-RU" sz="2000" dirty="0"/>
              <a:t>будет выводиться имя модуля, из которого сообщение записано.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D839A-6065-2060-C60B-2B6485CF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20" y="1953531"/>
            <a:ext cx="3753080" cy="2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23"/>
            <a:ext cx="10515600" cy="703510"/>
          </a:xfrm>
        </p:spPr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535"/>
            <a:ext cx="10515600" cy="5688642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800" dirty="0"/>
              <a:t>Методы конфигурирования: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sz="2800" dirty="0"/>
              <a:t> — </a:t>
            </a:r>
            <a:r>
              <a:rPr lang="ru-RU" sz="2800" dirty="0"/>
              <a:t>устанавливает самый низкий уровень критичности сообщений, которые логгер будет обрабатывать;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sz="2800" dirty="0"/>
              <a:t> — </a:t>
            </a:r>
            <a:r>
              <a:rPr lang="ru-RU" sz="2800" dirty="0"/>
              <a:t>добавляют и удаляют соответственно обработчики и фильтры.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Функции логирования: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noProof="1"/>
              <a:t>,</a:t>
            </a:r>
            <a:br>
              <a:rPr lang="en-US" noProof="1"/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dirty="0"/>
              <a:t> — </a:t>
            </a:r>
            <a:r>
              <a:rPr lang="ru-RU" dirty="0"/>
              <a:t>логируют сообщение с соответствующим уровнем.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dirty="0"/>
              <a:t> — </a:t>
            </a:r>
            <a:r>
              <a:rPr lang="ru-RU" dirty="0"/>
              <a:t>логирует сообщение аналогично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dirty="0"/>
              <a:t>, </a:t>
            </a:r>
            <a:r>
              <a:rPr lang="ru-RU" dirty="0"/>
              <a:t>но добавляет </a:t>
            </a:r>
            <a:r>
              <a:rPr lang="en-US" dirty="0"/>
              <a:t>stack trace</a:t>
            </a:r>
            <a:r>
              <a:rPr lang="ru-RU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dirty="0"/>
              <a:t> — </a:t>
            </a:r>
            <a:r>
              <a:rPr lang="ru-RU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 — </a:t>
            </a:r>
            <a:r>
              <a:rPr lang="ru-RU" dirty="0"/>
              <a:t>возвращает ссылку на экземпляр логгера с указанным именем, или </a:t>
            </a:r>
            <a:r>
              <a:rPr lang="en" dirty="0"/>
              <a:t>root, </a:t>
            </a:r>
            <a:r>
              <a:rPr lang="ru-RU" dirty="0"/>
              <a:t>если оно не задано. Многократные вызовы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 </a:t>
            </a:r>
            <a:r>
              <a:rPr lang="ru-RU" dirty="0"/>
              <a:t>с одним и тем же именем будут возвращать ссылку на один и тот же экземпляр.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dirty="0"/>
              <a:t>root, </a:t>
            </a:r>
            <a:r>
              <a:rPr lang="ru-RU" dirty="0"/>
              <a:t>для которого уровень всегда задан (по умолчанию </a:t>
            </a:r>
            <a:r>
              <a:rPr lang="en" dirty="0"/>
              <a:t>WARNING).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Связи с обработчиками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отправку или сохранение переданного сообщения по соответствующему назначению. Библиотека включает много </a:t>
            </a:r>
            <a:r>
              <a:rPr lang="ru-RU" sz="2000" dirty="0">
                <a:hlinkClick r:id="rId2"/>
              </a:rPr>
              <a:t>стандартных обработчиков</a:t>
            </a:r>
            <a:r>
              <a:rPr lang="ru-RU" sz="2000" dirty="0"/>
              <a:t> для разных форматов,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701675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089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</a:t>
            </a:r>
            <a:r>
              <a:rPr lang="ru-RU" sz="2000" b="1" dirty="0"/>
              <a:t>текстовый файл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него </a:t>
            </a:r>
            <a:r>
              <a:rPr lang="ru-RU" sz="2000" b="1" dirty="0"/>
              <a:t>легко</a:t>
            </a:r>
            <a:r>
              <a:rPr lang="ru-RU" sz="2000" dirty="0"/>
              <a:t> </a:t>
            </a:r>
            <a:r>
              <a:rPr lang="ru-RU" sz="2000" b="1" dirty="0"/>
              <a:t>писать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его </a:t>
            </a:r>
            <a:r>
              <a:rPr lang="ru-RU" sz="2000" b="1" dirty="0"/>
              <a:t>легко читать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искать</a:t>
            </a:r>
            <a:r>
              <a:rPr lang="ru-RU" sz="2000" dirty="0"/>
              <a:t> по нему,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бэкапить</a:t>
            </a:r>
            <a:r>
              <a:rPr lang="ru-RU" sz="2000" dirty="0"/>
              <a:t> 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ротировать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выводиться на </a:t>
            </a:r>
            <a:r>
              <a:rPr lang="ru-RU" sz="2000" b="1" dirty="0"/>
              <a:t>консоль</a:t>
            </a:r>
            <a:r>
              <a:rPr lang="ru-RU" sz="2000" dirty="0"/>
              <a:t> или любое другое устройство вывода,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записываться в </a:t>
            </a:r>
            <a:r>
              <a:rPr lang="ru-RU" sz="2000" b="1" dirty="0"/>
              <a:t>БД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посылаться в </a:t>
            </a:r>
            <a:r>
              <a:rPr lang="ru-RU" sz="2000" b="1" dirty="0"/>
              <a:t>сокет</a:t>
            </a:r>
            <a:r>
              <a:rPr lang="ru-RU" sz="2000" dirty="0"/>
              <a:t> / </a:t>
            </a:r>
            <a:r>
              <a:rPr lang="ru-RU" sz="2000" b="1" dirty="0"/>
              <a:t>по</a:t>
            </a:r>
            <a:r>
              <a:rPr lang="ru-RU" sz="2000" dirty="0"/>
              <a:t> </a:t>
            </a:r>
            <a:r>
              <a:rPr lang="en-US" sz="2000" b="1" dirty="0"/>
              <a:t>API</a:t>
            </a:r>
            <a:r>
              <a:rPr lang="en-US" sz="2000" dirty="0"/>
              <a:t>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в </a:t>
            </a:r>
            <a:r>
              <a:rPr lang="ru-RU" sz="2000" b="1" dirty="0"/>
              <a:t>очередь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по </a:t>
            </a:r>
            <a:r>
              <a:rPr lang="en-US" sz="2000" b="1" dirty="0"/>
              <a:t>email</a:t>
            </a:r>
            <a:r>
              <a:rPr lang="ru-RU" sz="2000" dirty="0"/>
              <a:t> или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</a:t>
            </a:r>
            <a:r>
              <a:rPr lang="ru-RU" sz="2000" b="1" dirty="0"/>
              <a:t>мессенджер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или любым другим способом:</a:t>
            </a:r>
            <a:br>
              <a:rPr lang="ru-RU" sz="2000" dirty="0"/>
            </a:br>
            <a:r>
              <a:rPr lang="ru-RU" sz="2000" dirty="0"/>
              <a:t>если вы решите по определённым событиям автоматически получать </a:t>
            </a:r>
            <a:r>
              <a:rPr lang="en-US" sz="2000" b="1" dirty="0"/>
              <a:t>SMS</a:t>
            </a:r>
            <a:r>
              <a:rPr lang="ru-RU" sz="2000" dirty="0"/>
              <a:t> — это также один из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6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0515600" cy="56505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/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/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/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7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099"/>
            <a:ext cx="10515600" cy="55941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Помимо явного создания и конфигурирования логгеров, обработчиков и форматеров в коде, можно загружать конфигурацию из файла с помощью функции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dirty="0"/>
              <a:t> </a:t>
            </a:r>
            <a:r>
              <a:rPr lang="ru-RU" dirty="0"/>
              <a:t>или передавать её в виде словаря в функцию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Использование конфигурационного файла предпочтительно, так как позволяет отделить код от конфигурации, легко переключаться между разными конфигурациями при необходимости, упростить поддержку и модификацию конфигурации даже для пользователей или администраторов, не знакомых с синтаксисом </a:t>
            </a:r>
            <a:r>
              <a:rPr lang="en" dirty="0"/>
              <a:t>Python.</a:t>
            </a:r>
          </a:p>
          <a:p>
            <a:pPr marL="0" indent="0"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688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Вариант с передачей конфига </a:t>
            </a:r>
            <a:r>
              <a:rPr lang="ru-RU" b="1" dirty="0"/>
              <a:t>в виде словаря</a:t>
            </a:r>
            <a:r>
              <a:rPr lang="ru-RU" dirty="0"/>
              <a:t> ещё удобнее.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Содержимое словаря тоже можно</a:t>
            </a:r>
            <a:r>
              <a:rPr lang="en-US" dirty="0"/>
              <a:t>:</a:t>
            </a:r>
          </a:p>
          <a:p>
            <a:r>
              <a:rPr lang="ru-RU" dirty="0"/>
              <a:t>считать из файла, причём не только стандартного синтаксиса, но и любого, принятого в конкретном проекте (например, </a:t>
            </a:r>
            <a:r>
              <a:rPr lang="en" dirty="0"/>
              <a:t>JSON </a:t>
            </a:r>
            <a:r>
              <a:rPr lang="ru-RU" dirty="0"/>
              <a:t>или </a:t>
            </a:r>
            <a:r>
              <a:rPr lang="en" dirty="0"/>
              <a:t>YAML) </a:t>
            </a:r>
          </a:p>
          <a:p>
            <a:r>
              <a:rPr lang="ru-RU" dirty="0"/>
              <a:t>сформировать в коде,</a:t>
            </a:r>
          </a:p>
          <a:p>
            <a:r>
              <a:rPr lang="ru-RU" dirty="0"/>
              <a:t>получить из любого другого источника</a:t>
            </a:r>
          </a:p>
          <a:p>
            <a:r>
              <a:rPr lang="ru-RU" dirty="0"/>
              <a:t>модифицировать при необходимости.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" noProof="1"/>
              <a:t>П</a:t>
            </a:r>
            <a:r>
              <a:rPr lang="ru-RU" noProof="1"/>
              <a:t>ример куска конфига в Y</a:t>
            </a:r>
            <a:r>
              <a:rPr lang="en-US" noProof="1"/>
              <a:t>AML:</a:t>
            </a:r>
            <a:endParaRPr lang="en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dirty="0"/>
              <a:t>) </a:t>
            </a:r>
            <a:r>
              <a:rPr lang="ru-RU" dirty="0"/>
              <a:t>имеет только обработчик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 </a:t>
            </a:r>
            <a:r>
              <a:rPr lang="ru-RU" dirty="0"/>
              <a:t>выводящий сообщения на консоль.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 </a:t>
            </a:r>
            <a:r>
              <a:rPr lang="ru-RU" dirty="0"/>
              <a:t>имеет уровень логирования </a:t>
            </a:r>
            <a:r>
              <a:rPr lang="en" dirty="0"/>
              <a:t>DEBUG, </a:t>
            </a:r>
            <a:r>
              <a:rPr lang="ru-RU" dirty="0"/>
              <a:t>но сам 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— WARNING, </a:t>
            </a:r>
            <a:r>
              <a:rPr lang="ru-RU" dirty="0"/>
              <a:t>поэтому на консоль будут выведены только три сообщения — </a:t>
            </a:r>
            <a:r>
              <a:rPr lang="en" dirty="0"/>
              <a:t>WARNING, ERROR </a:t>
            </a:r>
            <a:r>
              <a:rPr lang="ru-RU" dirty="0"/>
              <a:t>и </a:t>
            </a:r>
            <a:r>
              <a:rPr lang="en" dirty="0"/>
              <a:t>CRITICAL.</a:t>
            </a:r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dirty="0"/>
              <a:t>) </a:t>
            </a:r>
            <a:r>
              <a:rPr lang="ru-RU" dirty="0"/>
              <a:t>имеет три обработчика: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dirty="0"/>
              <a:t>. </a:t>
            </a:r>
            <a:r>
              <a:rPr lang="ru-RU" dirty="0"/>
              <a:t>В консоль выводятся все сообщения, так как и логгер, обработчик имеют уровень </a:t>
            </a:r>
            <a:r>
              <a:rPr lang="en" dirty="0"/>
              <a:t>DEBUG. 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dirty="0"/>
              <a:t> </a:t>
            </a:r>
            <a:r>
              <a:rPr lang="ru-RU" dirty="0"/>
              <a:t>выводятся сообщения </a:t>
            </a:r>
            <a:r>
              <a:rPr lang="en" dirty="0"/>
              <a:t>INFO </a:t>
            </a:r>
            <a:r>
              <a:rPr lang="ru-RU" dirty="0"/>
              <a:t>и выше в соответствии с уровнем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 </a:t>
            </a:r>
            <a:r>
              <a:rPr lang="ru-RU" dirty="0"/>
              <a:t>а 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 — ERROR </a:t>
            </a:r>
            <a:r>
              <a:rPr lang="ru-RU" dirty="0"/>
              <a:t>и </a:t>
            </a:r>
            <a:r>
              <a:rPr lang="en" dirty="0"/>
              <a:t>CRITICAL.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dirty="0"/>
              <a:t>) </a:t>
            </a:r>
            <a:r>
              <a:rPr lang="ru-RU" dirty="0"/>
              <a:t>логирует только </a:t>
            </a:r>
            <a:r>
              <a:rPr lang="en" dirty="0"/>
              <a:t>ERROR </a:t>
            </a:r>
            <a:r>
              <a:rPr lang="ru-RU" dirty="0"/>
              <a:t>и </a:t>
            </a:r>
            <a:r>
              <a:rPr lang="en" dirty="0"/>
              <a:t>CRITICAL 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2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 Cookbook</a:t>
            </a:r>
            <a:endParaRPr lang="en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Минимальная запись события в логе обычно включает: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описание события</a:t>
            </a:r>
            <a:r>
              <a:rPr lang="ru-RU" sz="2000" dirty="0"/>
              <a:t> 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время</a:t>
            </a:r>
            <a:r>
              <a:rPr lang="ru-RU" sz="2000" dirty="0"/>
              <a:t>, в которое оно произошло: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sz="2000" noProof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Логи должны отвечать на 3 основных вопроса: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Что</a:t>
            </a:r>
            <a:r>
              <a:rPr lang="ru-RU" sz="2000" dirty="0"/>
              <a:t> произошло?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Когда</a:t>
            </a:r>
            <a:r>
              <a:rPr lang="ru-RU" sz="2000" dirty="0"/>
              <a:t> произошло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Где</a:t>
            </a:r>
            <a:r>
              <a:rPr lang="ru-RU" sz="2000" dirty="0"/>
              <a:t> это произошло?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«</a:t>
            </a:r>
            <a:r>
              <a:rPr lang="ru-RU" sz="1800" b="1" dirty="0"/>
              <a:t>Где</a:t>
            </a:r>
            <a:r>
              <a:rPr lang="ru-RU" sz="1800" dirty="0"/>
              <a:t>» — широкое понятие, которое может означать не только </a:t>
            </a:r>
            <a:r>
              <a:rPr lang="ru-RU" sz="1800" b="1" dirty="0"/>
              <a:t>в какой строчке кода</a:t>
            </a:r>
            <a:r>
              <a:rPr lang="ru-RU" sz="1800" dirty="0"/>
              <a:t>, но и </a:t>
            </a:r>
            <a:r>
              <a:rPr lang="ru-RU" sz="1800" b="1" dirty="0"/>
              <a:t>в каком процессе</a:t>
            </a:r>
            <a:r>
              <a:rPr lang="ru-RU" sz="1800" dirty="0"/>
              <a:t>, </a:t>
            </a:r>
            <a:r>
              <a:rPr lang="ru-RU" sz="1800" b="1" dirty="0"/>
              <a:t>на каком сервере</a:t>
            </a:r>
            <a:r>
              <a:rPr lang="ru-RU" sz="1800" dirty="0"/>
              <a:t>, </a:t>
            </a:r>
            <a:r>
              <a:rPr lang="ru-RU" sz="1800" b="1" dirty="0"/>
              <a:t>при вызове из какой функции</a:t>
            </a:r>
            <a:r>
              <a:rPr lang="ru-RU" sz="1800" dirty="0"/>
              <a:t> или что угодно ещё, важное в контексте конкретной операции.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логи успешно отвечали на эти вопросы, стоит придерживаться определённых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40778"/>
            <a:ext cx="10820400" cy="5917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r>
              <a:rPr lang="ru-RU" sz="2000" dirty="0"/>
              <a:t>Обязательные поля: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service / script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hostname</a:t>
            </a:r>
            <a:endParaRPr lang="ru-RU" sz="1800" b="1" dirty="0"/>
          </a:p>
          <a:p>
            <a:r>
              <a:rPr lang="ru-RU" sz="2000" dirty="0"/>
              <a:t>Другие обязательные поля, общие для проекта / системы, пример: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noProof="1"/>
              <a:t>Преимущества: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BCF47-F9C8-AA33-11DF-529BDA1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2"/>
            <a:ext cx="10515600" cy="615375"/>
          </a:xfrm>
        </p:spPr>
        <p:txBody>
          <a:bodyPr>
            <a:normAutofit fontScale="90000"/>
          </a:bodyPr>
          <a:lstStyle/>
          <a:p>
            <a:r>
              <a:rPr lang="ru-RU" dirty="0"/>
              <a:t>Имплементация </a:t>
            </a:r>
            <a:r>
              <a:rPr lang="en-US" dirty="0"/>
              <a:t>«</a:t>
            </a:r>
            <a:r>
              <a:rPr lang="ru-RU" dirty="0"/>
              <a:t>авторского рецепта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E5482-6943-73B3-9390-E5B5B371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9" y="627957"/>
            <a:ext cx="11545676" cy="623004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default_extra_fields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CustAdapter(logging.LoggerAdapter):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(self, msg, kwargs):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extra_fields[key]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kwargs.pop(key, </a:t>
            </a:r>
            <a:r>
              <a:rPr lang="en" sz="16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.extra[key]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kwargs[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'extra'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extra_fields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msg, kwargs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logging.getLogger(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logger.setLevel(logging.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logging.StreamHandler()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handler = logging.FileHandler( '/var/log/myapp.log'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logging.Formatter(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%(user_id)s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%(key_id)s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%(ext_params)s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datefmt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CustAdapter(logger, default_extra_fields)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Пример использования</a:t>
            </a:r>
            <a:b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'ANOTHER_ACTION'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</p:txBody>
      </p:sp>
    </p:spTree>
    <p:extLst>
      <p:ext uri="{BB962C8B-B14F-4D97-AF65-F5344CB8AC3E}">
        <p14:creationId xmlns:p14="http://schemas.microsoft.com/office/powerpoint/2010/main" val="157014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1010900" cy="56505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Чем удобно</a:t>
            </a:r>
            <a:r>
              <a:rPr lang="ru-RU" dirty="0"/>
              <a:t>: Хранение логов в БД удобно тем, что: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Очень легко и быстро ищутся / фильтруются нужные записи (относящиеся к одному из множества объектов логирования, нужного типа)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Легко поддерживать хранение за определённый период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dirty="0"/>
              <a:t>logrotate </a:t>
            </a:r>
            <a:r>
              <a:rPr lang="ru-RU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dirty="0"/>
            </a:br>
            <a:r>
              <a:rPr lang="ru-RU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виды логов удобно хранить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хорошо хранить там </a:t>
            </a:r>
            <a:r>
              <a:rPr lang="ru-RU" u="sng" dirty="0"/>
              <a:t>журналы событий</a:t>
            </a:r>
            <a:r>
              <a:rPr lang="ru-RU" dirty="0"/>
              <a:t> (для последующего </a:t>
            </a:r>
            <a:r>
              <a:rPr lang="en-US" dirty="0"/>
              <a:t>«</a:t>
            </a:r>
            <a:r>
              <a:rPr lang="ru-RU" dirty="0"/>
              <a:t>разбора полётов</a:t>
            </a:r>
            <a:r>
              <a:rPr lang="en-US" dirty="0"/>
              <a:t>»</a:t>
            </a:r>
            <a:r>
              <a:rPr lang="ru-RU" dirty="0"/>
              <a:t>, разбора инцидентов безопасности и т.п.</a:t>
            </a:r>
            <a:r>
              <a:rPr lang="en-US" dirty="0"/>
              <a:t>, </a:t>
            </a:r>
            <a:r>
              <a:rPr lang="ru-RU" dirty="0"/>
              <a:t>помощи в работе техподдержки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СУБД подходят</a:t>
            </a:r>
            <a:r>
              <a:rPr lang="ru-RU" dirty="0"/>
              <a:t>: хорошо подходят </a:t>
            </a:r>
            <a:r>
              <a:rPr lang="en-US" b="1" dirty="0"/>
              <a:t>column-based</a:t>
            </a:r>
            <a:r>
              <a:rPr lang="en-US" dirty="0"/>
              <a:t> </a:t>
            </a:r>
            <a:r>
              <a:rPr lang="ru-RU" dirty="0"/>
              <a:t>СУБД (</a:t>
            </a:r>
            <a:r>
              <a:rPr lang="en-US" dirty="0"/>
              <a:t>clickhouse </a:t>
            </a:r>
            <a:r>
              <a:rPr lang="ru-RU" dirty="0"/>
              <a:t>и т.п.):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поддерживают очень высокий темп записи в БД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компактное хранение данных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8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5928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800" dirty="0"/>
              <a:t>ELK – </a:t>
            </a:r>
            <a:r>
              <a:rPr lang="ru-RU" sz="1800" dirty="0"/>
              <a:t>это аббревиатура, используемая для описания стека из трех популярных проектов: </a:t>
            </a:r>
            <a:r>
              <a:rPr lang="en" sz="1800" dirty="0"/>
              <a:t>Elasticsearch, Logstash </a:t>
            </a:r>
            <a:r>
              <a:rPr lang="ru-RU" sz="1800" dirty="0"/>
              <a:t>и </a:t>
            </a:r>
            <a:r>
              <a:rPr lang="en" sz="1800" dirty="0"/>
              <a:t>Kibana. </a:t>
            </a:r>
            <a:r>
              <a:rPr lang="ru-RU" sz="18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E = Elasticsearch</a:t>
            </a:r>
            <a:r>
              <a:rPr lang="en" sz="1800" dirty="0"/>
              <a:t> – </a:t>
            </a:r>
            <a:r>
              <a:rPr lang="ru-RU" sz="1800" dirty="0"/>
              <a:t>это распределенный поисковый и аналитический движок на базе </a:t>
            </a:r>
            <a:r>
              <a:rPr lang="en" sz="1800" dirty="0"/>
              <a:t>Apache Lucene.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L = Logstash</a:t>
            </a:r>
            <a:r>
              <a:rPr lang="en" sz="1800" dirty="0"/>
              <a:t> –</a:t>
            </a:r>
            <a:r>
              <a:rPr lang="ru-RU" sz="1800" dirty="0"/>
              <a:t>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K = Kibana</a:t>
            </a:r>
            <a:br>
              <a:rPr lang="en" sz="1800" dirty="0"/>
            </a:br>
            <a:r>
              <a:rPr lang="en" sz="1800" dirty="0"/>
              <a:t>Kibana – </a:t>
            </a:r>
            <a:r>
              <a:rPr lang="ru-RU" sz="1800" dirty="0"/>
              <a:t>это инструмент визуализации и изучения данных для просмотра журналов и событий. </a:t>
            </a:r>
            <a:r>
              <a:rPr lang="en" sz="1800" dirty="0"/>
              <a:t>Kibana </a:t>
            </a:r>
            <a:r>
              <a:rPr lang="ru-RU" sz="18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/>
              <a:t>Как работает стек </a:t>
            </a:r>
            <a:r>
              <a:rPr lang="en" sz="1800" b="1" dirty="0"/>
              <a:t>ELK?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Logstash </a:t>
            </a:r>
            <a:r>
              <a:rPr lang="ru-RU" sz="18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Elasticsearch </a:t>
            </a:r>
            <a:r>
              <a:rPr lang="ru-RU" sz="18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Kibana </a:t>
            </a:r>
            <a:r>
              <a:rPr lang="ru-RU" sz="18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b="1" dirty="0"/>
              <a:t>Минусы: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Ресурсоемкость — требуется очень много ресурсов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Систему сложно настроить, “из коробки” она работать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3"/>
            <a:ext cx="10515600" cy="5285397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4500" dirty="0"/>
              <a:t>Graylog — </a:t>
            </a:r>
            <a:r>
              <a:rPr lang="ru-RU" sz="45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4500" dirty="0"/>
              <a:t>Elasticsearch, MongoDB </a:t>
            </a:r>
            <a:r>
              <a:rPr lang="ru-RU" sz="4500" dirty="0"/>
              <a:t>и </a:t>
            </a:r>
            <a:r>
              <a:rPr lang="en-US" sz="4500" dirty="0"/>
              <a:t>Scala.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Он имеет главный сервер, который принимает данные от своих клиентов, установленных на разных серверах, и веб-интерфейс, который отображает данные и позволяет работать с записями, добавленными основным сервером.</a:t>
            </a:r>
            <a:endParaRPr lang="en-US" sz="4500" dirty="0"/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эффективен при работе с необработанными строками (например, с системным журналом) - инструмент анализирует их на нужные нам структурированные данные.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также обеспечивает расширенный настраиваемый поиск записей с использованием структурированных запросов.</a:t>
            </a:r>
            <a:endParaRPr lang="en-US" sz="45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Чем удобен </a:t>
            </a:r>
            <a:r>
              <a:rPr lang="en" sz="4500" dirty="0"/>
              <a:t>Graylog</a:t>
            </a:r>
            <a:r>
              <a:rPr lang="ru-RU" sz="4500" dirty="0"/>
              <a:t>?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Это </a:t>
            </a:r>
            <a:r>
              <a:rPr lang="en" sz="4500" dirty="0"/>
              <a:t>open source </a:t>
            </a:r>
            <a:r>
              <a:rPr lang="ru-RU" sz="4500" dirty="0"/>
              <a:t>решение.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Бесплатная версия имеет все необходимое.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Функционал небольшой, что удобно, ничего лишнего.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/>
              <a:t>«</a:t>
            </a:r>
            <a:r>
              <a:rPr lang="ru-RU" sz="4500" dirty="0"/>
              <a:t>Из коробки</a:t>
            </a:r>
            <a:r>
              <a:rPr lang="en-US" sz="4500" dirty="0"/>
              <a:t>»</a:t>
            </a:r>
            <a:r>
              <a:rPr lang="ru-RU" sz="4500" dirty="0"/>
              <a:t> уже работает, нужны минимальные настройки.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По сравнению с </a:t>
            </a:r>
            <a:r>
              <a:rPr lang="en" sz="4500" dirty="0"/>
              <a:t>ELK </a:t>
            </a:r>
            <a:r>
              <a:rPr lang="ru-RU" sz="4500" dirty="0"/>
              <a:t>ресурсоемкость значительно ниже.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224450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1" y="365126"/>
            <a:ext cx="3054178" cy="842352"/>
          </a:xfrm>
        </p:spPr>
        <p:txBody>
          <a:bodyPr/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1207478"/>
            <a:ext cx="6312990" cy="54233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>
                <a:hlinkClick r:id="rId2"/>
              </a:rPr>
              <a:t>Sentry</a:t>
            </a:r>
            <a:r>
              <a:rPr lang="en" dirty="0"/>
              <a:t> — </a:t>
            </a:r>
            <a:r>
              <a:rPr lang="ru-RU" dirty="0"/>
              <a:t>инструмент мониторинга исключений (</a:t>
            </a:r>
            <a:r>
              <a:rPr lang="en" dirty="0"/>
              <a:t>exception), </a:t>
            </a:r>
            <a:r>
              <a:rPr lang="ru-RU" dirty="0"/>
              <a:t>ошибок в приложениях.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Это система отслеживания ошибок полного стека с открытым исходным кодом, которая поддерживает широкий спектр серверных, браузерных, настольных и родных мобильных языков и сред, включая </a:t>
            </a:r>
            <a:r>
              <a:rPr lang="en" dirty="0"/>
              <a:t>PHP, Node.js, Python, Ruby, C #, Java, Go, React, Angular, Vue, JavaScript </a:t>
            </a:r>
            <a:r>
              <a:rPr lang="ru-RU" dirty="0"/>
              <a:t>и многое другое.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мониторинга тысяч приложений.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Подходит и для </a:t>
            </a:r>
            <a:r>
              <a:rPr lang="en-US" dirty="0"/>
              <a:t>BackEnd </a:t>
            </a:r>
            <a:r>
              <a:rPr lang="ru-RU" dirty="0"/>
              <a:t>и для </a:t>
            </a:r>
            <a:r>
              <a:rPr lang="en-US" dirty="0"/>
              <a:t>FrontEnd</a:t>
            </a:r>
            <a:r>
              <a:rPr lang="ru-RU" dirty="0"/>
              <a:t>: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Система логирования </a:t>
            </a:r>
            <a:r>
              <a:rPr lang="en" dirty="0"/>
              <a:t>Sentry </a:t>
            </a:r>
            <a:r>
              <a:rPr lang="ru-RU" dirty="0"/>
              <a:t>позволяет собирать, группировать, представлять ошибки в реальном времени. Есть сборки для разных языков, в том числе </a:t>
            </a:r>
            <a:r>
              <a:rPr lang="en" dirty="0"/>
              <a:t>JavaScript. </a:t>
            </a:r>
            <a:r>
              <a:rPr lang="ru-RU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18" y="4436076"/>
            <a:ext cx="5488882" cy="242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6731344" y="1350970"/>
            <a:ext cx="5460656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initiate»</a:t>
            </a:r>
            <a:b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«User 'johndoe' successfully logged in»</a:t>
            </a:r>
            <a:b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reverted due to lost connection to DB»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«INFO Checking password hash for 'johndoe'»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</a:t>
            </a:r>
            <a:r>
              <a:rPr lang="ru-RU" sz="2000" b="1" dirty="0"/>
              <a:t>любых проблем с кодировками</a:t>
            </a:r>
            <a:r>
              <a:rPr lang="ru-RU" sz="2000" dirty="0"/>
              <a:t>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</a:t>
            </a:r>
            <a:r>
              <a:rPr lang="ru-RU" sz="2000" b="1" dirty="0"/>
              <a:t>исключение</a:t>
            </a:r>
            <a:r>
              <a:rPr lang="ru-RU" sz="2000" dirty="0"/>
              <a:t> — </a:t>
            </a:r>
            <a:r>
              <a:rPr lang="ru-RU" sz="2000" b="1" dirty="0"/>
              <a:t>если</a:t>
            </a:r>
            <a:r>
              <a:rPr lang="ru-RU" sz="2000" dirty="0"/>
              <a:t> ваши логи предназначены не для технических специалистов, а </a:t>
            </a:r>
            <a:r>
              <a:rPr lang="ru-RU" sz="2000" b="1" dirty="0"/>
              <a:t>для конечного пользователя</a:t>
            </a:r>
            <a:r>
              <a:rPr lang="ru-RU" sz="2000" dirty="0"/>
              <a:t>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48"/>
            <a:ext cx="10515600" cy="521896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Важно знать не только </a:t>
            </a:r>
            <a:r>
              <a:rPr lang="ru-RU" sz="2000" b="1" dirty="0"/>
              <a:t>что</a:t>
            </a:r>
            <a:r>
              <a:rPr lang="ru-RU" sz="2000" dirty="0"/>
              <a:t> за событие произошло, но и </a:t>
            </a:r>
            <a:r>
              <a:rPr lang="ru-RU" sz="2000" b="1" dirty="0"/>
              <a:t>когда</a:t>
            </a:r>
            <a:r>
              <a:rPr lang="ru-RU" sz="2000" dirty="0"/>
              <a:t> это случилось.</a:t>
            </a:r>
            <a:br>
              <a:rPr lang="ru-RU" sz="2000" dirty="0"/>
            </a:br>
            <a:r>
              <a:rPr lang="ru-RU" sz="2000" dirty="0"/>
              <a:t>Исключением могут быть разве что </a:t>
            </a:r>
            <a:r>
              <a:rPr lang="ru-RU" sz="2000" b="1" dirty="0"/>
              <a:t>временные сообщения</a:t>
            </a:r>
            <a:r>
              <a:rPr lang="ru-RU" sz="2000" dirty="0"/>
              <a:t> для сиюминутной отладки запускаемого вручную скрипта.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b="1" dirty="0"/>
              <a:t>ISO8601</a:t>
            </a:r>
            <a:r>
              <a:rPr lang="en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,612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</a:t>
            </a:r>
            <a:r>
              <a:rPr lang="ru-RU" sz="2000" b="1" dirty="0"/>
              <a:t>привычен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читается,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парсится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корректно сортируется</a:t>
            </a:r>
            <a:r>
              <a:rPr lang="ru-RU" sz="2000" dirty="0"/>
              <a:t>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074382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правило, запись в логе должна содержать и другую информацию о контексте,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Например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обращений к веб-сервису полезно добавить I</a:t>
            </a:r>
            <a:r>
              <a:rPr lang="en-US" sz="2000" dirty="0"/>
              <a:t>P</a:t>
            </a:r>
            <a:r>
              <a:rPr lang="en" sz="2000" dirty="0"/>
              <a:t>-</a:t>
            </a:r>
            <a:r>
              <a:rPr lang="ru-RU" sz="2000" dirty="0"/>
              <a:t>адрес, с которого пришёл запрос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ошибок веб-краулера </a:t>
            </a:r>
            <a:r>
              <a:rPr lang="en-US" sz="2000" dirty="0"/>
              <a:t>— </a:t>
            </a:r>
            <a:r>
              <a:rPr lang="ru-RU" sz="2000" dirty="0"/>
              <a:t>хост, к которому происходило обращение</a:t>
            </a:r>
            <a:r>
              <a:rPr lang="en-US" sz="2000" dirty="0"/>
              <a:t> </a:t>
            </a:r>
            <a:r>
              <a:rPr lang="ru-RU" sz="2000" dirty="0"/>
              <a:t>и </a:t>
            </a:r>
            <a:r>
              <a:rPr lang="en" sz="2000" dirty="0"/>
              <a:t>HTTP-</a:t>
            </a:r>
            <a:r>
              <a:rPr lang="ru-RU" sz="2000" dirty="0"/>
              <a:t>код ответа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финансовых транзакций — </a:t>
            </a:r>
            <a:r>
              <a:rPr lang="en" sz="2000" dirty="0"/>
              <a:t>id </a:t>
            </a:r>
            <a:r>
              <a:rPr lang="ru-RU" sz="2000" dirty="0"/>
              <a:t>транзакции, счета получателя и отправителя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$100500 transferred from 940384 to 473923</a:t>
            </a:r>
            <a:endParaRPr lang="ru-RU" sz="20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noProof="1"/>
              <a:t>в лог телеграм-бота — </a:t>
            </a:r>
            <a:r>
              <a:rPr lang="en-US" sz="2000" noProof="1"/>
              <a:t>telegram_id </a:t>
            </a:r>
            <a:r>
              <a:rPr lang="ru-RU" sz="2000" noProof="1"/>
              <a:t>пользователя и конкретный шаг </a:t>
            </a:r>
            <a:r>
              <a:rPr lang="en-US" sz="2000" noProof="1"/>
              <a:t>(</a:t>
            </a:r>
            <a:r>
              <a:rPr lang="ru-RU" sz="2000" noProof="1"/>
              <a:t>обработчик </a:t>
            </a:r>
            <a:r>
              <a:rPr lang="en-US" sz="2000" noProof="1"/>
              <a:t>/ handler), </a:t>
            </a:r>
            <a:r>
              <a:rPr lang="ru-RU" sz="2000" noProof="1"/>
              <a:t>который проходит пользователь в вашем боте</a:t>
            </a:r>
            <a:endParaRPr lang="en" sz="2000" noProof="1"/>
          </a:p>
        </p:txBody>
      </p:sp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7532</Words>
  <Application>Microsoft Macintosh PowerPoint</Application>
  <PresentationFormat>Широкоэкранный</PresentationFormat>
  <Paragraphs>444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-apple-system</vt:lpstr>
      <vt:lpstr>Andale Mono</vt:lpstr>
      <vt:lpstr>Arial</vt:lpstr>
      <vt:lpstr>Calibri</vt:lpstr>
      <vt:lpstr>Calibri Light</vt:lpstr>
      <vt:lpstr>Consolas</vt:lpstr>
      <vt:lpstr>Lato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Содержимое записи в логе: Контекст</vt:lpstr>
      <vt:lpstr>Содержимое записи в логе: Читаемость</vt:lpstr>
      <vt:lpstr>Содержимое записи в логе: 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Структура библиотеки logging</vt:lpstr>
      <vt:lpstr>Logging Flow</vt:lpstr>
      <vt:lpstr>Форматирование</vt:lpstr>
      <vt:lpstr>Форматирование записей в логе </vt:lpstr>
      <vt:lpstr>Логгеры (loggers)</vt:lpstr>
      <vt:lpstr>Логгеры (loggers)</vt:lpstr>
      <vt:lpstr>Обработчики (handlers)</vt:lpstr>
      <vt:lpstr>Форматтеры (formatters)</vt:lpstr>
      <vt:lpstr>Пример использования компонентов</vt:lpstr>
      <vt:lpstr>Конфигурирование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Полезные ссылки</vt:lpstr>
      <vt:lpstr>«Авторский рецепт» логов</vt:lpstr>
      <vt:lpstr>Имплементация «авторского рецепта»</vt:lpstr>
      <vt:lpstr>Хранение логов в БД</vt:lpstr>
      <vt:lpstr>Специализированные инструменты: ELK</vt:lpstr>
      <vt:lpstr>Graylog</vt:lpstr>
      <vt:lpstr>Sentry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19</cp:revision>
  <dcterms:created xsi:type="dcterms:W3CDTF">2023-08-25T13:10:39Z</dcterms:created>
  <dcterms:modified xsi:type="dcterms:W3CDTF">2023-11-13T11:16:36Z</dcterms:modified>
</cp:coreProperties>
</file>