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6" r:id="rId21"/>
    <p:sldId id="273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63"/>
    <p:restoredTop sz="96327"/>
  </p:normalViewPr>
  <p:slideViewPr>
    <p:cSldViewPr snapToGrid="0">
      <p:cViewPr>
        <p:scale>
          <a:sx n="116" d="100"/>
          <a:sy n="116" d="100"/>
        </p:scale>
        <p:origin x="536" y="448"/>
      </p:cViewPr>
      <p:guideLst/>
    </p:cSldViewPr>
  </p:slideViewPr>
  <p:outlineViewPr>
    <p:cViewPr>
      <p:scale>
        <a:sx n="33" d="100"/>
        <a:sy n="33" d="100"/>
      </p:scale>
      <p:origin x="0" y="-148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FC9402-E191-E9D7-BD53-ED1C1EF49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5B48951-9FA2-76A1-AE64-F281E61ED7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D87A4AD-249D-AFA5-F5F5-F6CB7E667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7379-25BA-B743-BF9E-84F72B74FAFD}" type="datetimeFigureOut">
              <a:rPr lang="ru-RU" smtClean="0"/>
              <a:t>08.11.2023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B8AD742-9538-ADEA-2D3B-44DC980D1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86C68B2-CDA5-2704-C77A-16110F705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2CDC-7B73-E143-88E8-162A204C133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0327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432586-CEBF-EB78-AAE6-120F20B7E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FD4557F-F972-3C97-8E8C-B803AA9C9D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3A8FC1C-B5B9-2BFB-2BEA-F2268A632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7379-25BA-B743-BF9E-84F72B74FAFD}" type="datetimeFigureOut">
              <a:rPr lang="ru-RU" smtClean="0"/>
              <a:t>08.11.2023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2EE4B57-92FA-F174-3454-E731218AB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FB84FDB-151E-4BEE-285C-6A52993D6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2CDC-7B73-E143-88E8-162A204C133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0882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A53B708-4FF3-1223-51B6-E5DE563282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05FAFBA-CC64-62A2-19B5-09036F5340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7252043-1221-D471-1032-E655517FB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7379-25BA-B743-BF9E-84F72B74FAFD}" type="datetimeFigureOut">
              <a:rPr lang="ru-RU" smtClean="0"/>
              <a:t>08.11.2023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D4D13D3-6602-D5AA-4051-8CCEFF67D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22FEF8F-F38A-F7C9-04F8-1DD0E30F8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2CDC-7B73-E143-88E8-162A204C133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2018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38EDD4-3070-CD69-3CD1-91CACDB55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352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A7A655-7FA3-5A91-C45A-4A3ECB9C9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8154"/>
            <a:ext cx="10515600" cy="51447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055027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023CE7-9CFE-7B09-8304-A50A20F1C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174B589-C392-9735-B8CB-C91FFC554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A0B93D3-2D47-7DF3-33A6-BFD275EB3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7379-25BA-B743-BF9E-84F72B74FAFD}" type="datetimeFigureOut">
              <a:rPr lang="ru-RU" smtClean="0"/>
              <a:t>08.11.2023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EDEE528-CA3E-7170-1BA6-252CD8857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B2D5382-30BF-CDFC-4CCB-7B420AD11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2CDC-7B73-E143-88E8-162A204C133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1874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338409-8C58-F30F-3AD7-290A6793F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6D3723-D401-5A10-9ABD-69B2FA5FFE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DBD0976-EFEC-766C-CFA2-9A2E4C80BC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18D7446-10E1-9E72-F781-DF11DB9F5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7379-25BA-B743-BF9E-84F72B74FAFD}" type="datetimeFigureOut">
              <a:rPr lang="ru-RU" smtClean="0"/>
              <a:t>08.11.2023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3DC2A2E-288F-4FF4-7684-A58ADBB70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ADCD6D5-3649-7B34-274A-E47CA2C4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2CDC-7B73-E143-88E8-162A204C133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8042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BE3057-BBFF-1AD0-3EE6-2CE17829B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F298C4D-0407-D1A0-5FCB-2A1833101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3A66F74-04EC-5E93-5EC8-E223A64D68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D426417-311A-5AF2-7F05-91A63DF8AB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668F883-B52B-F5BE-9A52-AF0D2BA229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544F00B-0F49-6792-39FC-D79CD6816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7379-25BA-B743-BF9E-84F72B74FAFD}" type="datetimeFigureOut">
              <a:rPr lang="ru-RU" smtClean="0"/>
              <a:t>08.11.2023</a:t>
            </a:fld>
            <a:endParaRPr lang="ru-RU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32724B3-6024-CE98-5CE6-1F1CDE283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3D2CAD7-5F0E-3EC7-0957-91642A38D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2CDC-7B73-E143-88E8-162A204C133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6856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487EB1-3C94-5EE4-9AB2-26B173F57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0554D2C-E3A5-B166-69EB-6A6C2DD87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7379-25BA-B743-BF9E-84F72B74FAFD}" type="datetimeFigureOut">
              <a:rPr lang="ru-RU" smtClean="0"/>
              <a:t>08.11.2023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A449D9F-38CB-3BAE-A3B3-0EA5AD313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AF95D85-3B84-F618-F87D-665674452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2CDC-7B73-E143-88E8-162A204C133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0570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55A57B8-A865-4376-0CCA-F338783E3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7379-25BA-B743-BF9E-84F72B74FAFD}" type="datetimeFigureOut">
              <a:rPr lang="ru-RU" smtClean="0"/>
              <a:t>08.11.2023</a:t>
            </a:fld>
            <a:endParaRPr lang="ru-RU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5BC499B-2B11-2459-2CAD-7A4AED29F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24D1BB4-A855-6354-ABED-8AF560830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2CDC-7B73-E143-88E8-162A204C133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8393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A58AD4-3D91-9701-3E1E-BF9D8BE97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DE09A4-BA49-16D4-4E71-07BD544C7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0C1AF9E-680C-D31B-869A-DF160AFAB8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490E4F0-E82C-FC3D-1218-F53CBDEF7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7379-25BA-B743-BF9E-84F72B74FAFD}" type="datetimeFigureOut">
              <a:rPr lang="ru-RU" smtClean="0"/>
              <a:t>08.11.2023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2856B55-8852-0E7C-3D79-831C2287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DF36797-E064-4556-959D-D9D77FC41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2CDC-7B73-E143-88E8-162A204C133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8967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EC41B0-21D9-CBE0-828F-51A760CE0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10CA63B-4D0A-9A7A-6900-556969116D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EAD8C67-AD3B-153E-2E36-2661551076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82F1BE1-E589-2D45-8A3E-1D14A6668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7379-25BA-B743-BF9E-84F72B74FAFD}" type="datetimeFigureOut">
              <a:rPr lang="ru-RU" smtClean="0"/>
              <a:t>08.11.2023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849C087-C38B-3A8A-EF45-8F09AFED5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9F69BEA-BCC5-3C10-0507-D07822265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2CDC-7B73-E143-88E8-162A204C133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3629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93DB19-EB87-33B2-225A-C44961400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E823AFC-CCBC-A561-5D81-F100E6E7B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AD8CA1A-C2A1-7D52-48AA-AD8601D6F1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E7379-25BA-B743-BF9E-84F72B74FAFD}" type="datetimeFigureOut">
              <a:rPr lang="ru-RU" smtClean="0"/>
              <a:t>08.11.2023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2894D62-86F9-CC74-47DA-E516A8DFAF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4B2A8A8-1DD2-1CAC-0176-588086EBDB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12CDC-7B73-E143-88E8-162A204C133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0203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tracker.ietf.org/doc/html/rfc5424#section-6.2.1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howto/logging.html#useful-handlers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logging.html#logrecord-attributes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howto/logging.html" TargetMode="External"/><Relationship Id="rId2" Type="http://schemas.openxmlformats.org/officeDocument/2006/relationships/hyperlink" Target="https://docs.python.org/3/library/logging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python.org/3/howto/logging-cookbook.htm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getsentry/sentry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CE777C-9466-C02A-CBA7-D6AED4E21A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ru-RU" dirty="0"/>
            </a:b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Logging</a:t>
            </a:r>
            <a:br>
              <a:rPr lang="ru-RU" dirty="0"/>
            </a:br>
            <a:r>
              <a:rPr lang="ru-RU" dirty="0"/>
              <a:t>Логирование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776A9B6-F523-E09E-22EA-E8092FBD67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/>
          <a:p>
            <a:pPr algn="l">
              <a:spcBef>
                <a:spcPts val="200"/>
              </a:spcBef>
            </a:pPr>
            <a:r>
              <a:rPr lang="en" sz="1400" noProof="1">
                <a:solidFill>
                  <a:srgbClr val="00B050"/>
                </a:solidFill>
              </a:rPr>
              <a:t>Fri Aug 25 14:08:09.787 Usb Host Notification Error Apple80211Set: Device power is off seqNum 4879 Total 0 chg 0 en0</a:t>
            </a:r>
          </a:p>
          <a:p>
            <a:pPr algn="l">
              <a:spcBef>
                <a:spcPts val="200"/>
              </a:spcBef>
            </a:pPr>
            <a:r>
              <a:rPr lang="en" sz="1400" noProof="1">
                <a:solidFill>
                  <a:srgbClr val="00B050"/>
                </a:solidFill>
              </a:rPr>
              <a:t>Fri Aug 25 14:08:10.266 Usb Host Notification Apple80211Set: seqNum 4880 Total 0 chg 0 en0</a:t>
            </a:r>
          </a:p>
          <a:p>
            <a:pPr algn="l">
              <a:spcBef>
                <a:spcPts val="200"/>
              </a:spcBef>
            </a:pPr>
            <a:r>
              <a:rPr lang="en" sz="1400" noProof="1">
                <a:solidFill>
                  <a:srgbClr val="00B050"/>
                </a:solidFill>
              </a:rPr>
              <a:t>Fri Aug 25 14:08:10.302 Usb Host Notification Apple80211Set: seqNum 4881 Total 0 chg 0 en0</a:t>
            </a:r>
          </a:p>
          <a:p>
            <a:pPr algn="l">
              <a:spcBef>
                <a:spcPts val="200"/>
              </a:spcBef>
            </a:pPr>
            <a:r>
              <a:rPr lang="en" sz="1400" noProof="1">
                <a:solidFill>
                  <a:srgbClr val="00B050"/>
                </a:solidFill>
              </a:rPr>
              <a:t>Fri Aug 25 14:51:56.906 Usb Host Notification Error Apple80211Set: Device power is off seqNum 4882 Total 0 chg 0 en0</a:t>
            </a:r>
          </a:p>
          <a:p>
            <a:pPr algn="l">
              <a:spcBef>
                <a:spcPts val="200"/>
              </a:spcBef>
            </a:pPr>
            <a:r>
              <a:rPr lang="en" sz="1400" noProof="1">
                <a:solidFill>
                  <a:srgbClr val="00B050"/>
                </a:solidFill>
              </a:rPr>
              <a:t>Fri Aug 25 14:51:58.796 Usb Host Notification Apple80211Set: seqNum 4883 Total 0 chg 0 en0</a:t>
            </a:r>
          </a:p>
          <a:p>
            <a:pPr algn="l">
              <a:spcBef>
                <a:spcPts val="200"/>
              </a:spcBef>
            </a:pPr>
            <a:r>
              <a:rPr lang="en" sz="1400" noProof="1">
                <a:solidFill>
                  <a:srgbClr val="00B050"/>
                </a:solidFill>
              </a:rPr>
              <a:t>Fri Aug 25 14:51:58.979 Usb Host Notification Apple80211Set: seqNum 4884 Total 0 chg 0 en0</a:t>
            </a:r>
          </a:p>
          <a:p>
            <a:pPr algn="l">
              <a:spcBef>
                <a:spcPts val="200"/>
              </a:spcBef>
            </a:pPr>
            <a:r>
              <a:rPr lang="en" sz="1400" noProof="1">
                <a:solidFill>
                  <a:srgbClr val="00B050"/>
                </a:solidFill>
              </a:rPr>
              <a:t>Fri Aug 25 14:51:59.195 Usb Host Notification Apple80211Set: seqNum 4885 Total 0 chg 0 en0</a:t>
            </a:r>
          </a:p>
        </p:txBody>
      </p:sp>
    </p:spTree>
    <p:extLst>
      <p:ext uri="{BB962C8B-B14F-4D97-AF65-F5344CB8AC3E}">
        <p14:creationId xmlns:p14="http://schemas.microsoft.com/office/powerpoint/2010/main" val="17342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2E19D3-5C0D-B1B8-463C-9E1650B7D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652"/>
            <a:ext cx="10515600" cy="613508"/>
          </a:xfrm>
        </p:spPr>
        <p:txBody>
          <a:bodyPr>
            <a:normAutofit fontScale="90000"/>
          </a:bodyPr>
          <a:lstStyle/>
          <a:p>
            <a:r>
              <a:rPr lang="ru-RU" sz="4400" dirty="0"/>
              <a:t>Содержимое записи в логе</a:t>
            </a:r>
            <a:r>
              <a:rPr lang="en-US" dirty="0"/>
              <a:t>:</a:t>
            </a:r>
            <a:r>
              <a:rPr lang="ru-RU" dirty="0"/>
              <a:t> </a:t>
            </a:r>
            <a:r>
              <a:rPr lang="ru-RU" dirty="0">
                <a:latin typeface="+mn-lt"/>
              </a:rPr>
              <a:t>Контекст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FA8FCE-6B98-1ECD-428C-0EFD88B0C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0634"/>
            <a:ext cx="10515600" cy="5723206"/>
          </a:xfrm>
        </p:spPr>
        <p:txBody>
          <a:bodyPr lIns="90000">
            <a:no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Полезно бывает, особенно для ошибок, добавить в лог информацию о </a:t>
            </a:r>
            <a:r>
              <a:rPr lang="ru-RU" sz="2000" b="1" dirty="0"/>
              <a:t>файле / модуле</a:t>
            </a:r>
            <a:r>
              <a:rPr lang="ru-RU" sz="2000" dirty="0"/>
              <a:t>, </a:t>
            </a:r>
            <a:r>
              <a:rPr lang="ru-RU" sz="2000" b="1" dirty="0"/>
              <a:t>классе</a:t>
            </a:r>
            <a:r>
              <a:rPr lang="ru-RU" sz="2000" dirty="0"/>
              <a:t>, </a:t>
            </a:r>
            <a:r>
              <a:rPr lang="ru-RU" sz="2000" b="1" dirty="0"/>
              <a:t>функции</a:t>
            </a:r>
            <a:r>
              <a:rPr lang="ru-RU" sz="2000" dirty="0"/>
              <a:t> или даже </a:t>
            </a:r>
            <a:r>
              <a:rPr lang="ru-RU" sz="2000" b="1" dirty="0"/>
              <a:t>строчке кода</a:t>
            </a:r>
            <a:r>
              <a:rPr lang="ru-RU" sz="2000" dirty="0"/>
              <a:t>, на которой произошёл сбой.</a:t>
            </a:r>
            <a:br>
              <a:rPr lang="ru-RU" sz="2000" dirty="0"/>
            </a:br>
            <a:r>
              <a:rPr lang="ru-RU" sz="2000" dirty="0"/>
              <a:t>В некоторых случаях для понимания проблемы важно знать </a:t>
            </a:r>
            <a:r>
              <a:rPr lang="ru-RU" sz="2000" b="1" dirty="0"/>
              <a:t>аргументы функции</a:t>
            </a:r>
            <a:r>
              <a:rPr lang="ru-RU" sz="2000" dirty="0"/>
              <a:t>, с которыми она не смогла корректно выполниться.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ru-RU" sz="20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2023-05-15 05:59:46,102 </a:t>
            </a:r>
            <a:r>
              <a:rPr lang="en" sz="20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Division by zero at mymodule.divide_by(0):18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Важный принцип в логировании — </a:t>
            </a:r>
            <a:r>
              <a:rPr lang="ru-RU" sz="2000" b="1" dirty="0"/>
              <a:t>не слишком много и не слишком мало</a:t>
            </a:r>
            <a:r>
              <a:rPr lang="ru-RU" sz="2000" dirty="0"/>
              <a:t>.</a:t>
            </a:r>
            <a:br>
              <a:rPr lang="ru-RU" sz="2000" dirty="0"/>
            </a:br>
            <a:r>
              <a:rPr lang="ru-RU" sz="2000" dirty="0"/>
              <a:t>Может возникнуть соблазн добавить в лог </a:t>
            </a:r>
            <a:r>
              <a:rPr lang="ru-RU" sz="2000" b="1" dirty="0"/>
              <a:t>все параметры, какие только можно</a:t>
            </a:r>
            <a:r>
              <a:rPr lang="ru-RU" sz="2000" dirty="0"/>
              <a:t>. Но тогда лог будет очень </a:t>
            </a:r>
            <a:r>
              <a:rPr lang="ru-RU" sz="2000" b="1" dirty="0"/>
              <a:t>тяжело читать и обрабатывать</a:t>
            </a:r>
            <a:r>
              <a:rPr lang="ru-RU" sz="2000" dirty="0"/>
              <a:t>, он будет </a:t>
            </a:r>
            <a:r>
              <a:rPr lang="ru-RU" sz="2000" b="1" dirty="0"/>
              <a:t>занимать много места</a:t>
            </a:r>
            <a:r>
              <a:rPr lang="ru-RU" sz="2000" dirty="0"/>
              <a:t> на диске.</a:t>
            </a:r>
            <a:br>
              <a:rPr lang="ru-RU" sz="2000" dirty="0"/>
            </a:br>
            <a:r>
              <a:rPr lang="ru-RU" sz="2000" dirty="0"/>
              <a:t>Если же добавить </a:t>
            </a:r>
            <a:r>
              <a:rPr lang="ru-RU" sz="2000" b="1" dirty="0"/>
              <a:t>слишком мало</a:t>
            </a:r>
            <a:r>
              <a:rPr lang="ru-RU" sz="2000" dirty="0"/>
              <a:t> — информации может оказаться </a:t>
            </a:r>
            <a:r>
              <a:rPr lang="ru-RU" sz="2000" b="1" dirty="0"/>
              <a:t>недостаточно для разбора</a:t>
            </a:r>
            <a:r>
              <a:rPr lang="ru-RU" sz="2000" dirty="0"/>
              <a:t> какой-то </a:t>
            </a:r>
            <a:r>
              <a:rPr lang="ru-RU" sz="2000" b="1" dirty="0"/>
              <a:t>проблемы</a:t>
            </a:r>
            <a:r>
              <a:rPr lang="ru-RU" sz="2000" dirty="0"/>
              <a:t>. Для оптимального баланса лучше не перегружать лог неочевидными параметрами заранее, а </a:t>
            </a:r>
            <a:r>
              <a:rPr lang="ru-RU" sz="2000" b="1" dirty="0"/>
              <a:t>добавлять их со временем</a:t>
            </a:r>
            <a:r>
              <a:rPr lang="ru-RU" sz="2000" dirty="0"/>
              <a:t>, если возникнет конкретная </a:t>
            </a:r>
            <a:r>
              <a:rPr lang="ru-RU" sz="2000" b="1" dirty="0"/>
              <a:t>необходимость</a:t>
            </a:r>
            <a:r>
              <a:rPr lang="ru-RU" sz="2000" dirty="0"/>
              <a:t>.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ru-RU" sz="2000" b="1" dirty="0"/>
              <a:t>Не стоит</a:t>
            </a:r>
            <a:r>
              <a:rPr lang="ru-RU" sz="2000" dirty="0"/>
              <a:t> отправлять в логи данные, содержимое которых зависит от ситуации или может </a:t>
            </a:r>
            <a:r>
              <a:rPr lang="ru-RU" sz="2000" b="1" dirty="0"/>
              <a:t>меняться со временем</a:t>
            </a:r>
            <a:r>
              <a:rPr lang="ru-RU" sz="2000" dirty="0"/>
              <a:t>, например, </a:t>
            </a:r>
            <a:r>
              <a:rPr lang="ru-RU" sz="2000" b="1" dirty="0"/>
              <a:t>адреса объектов в памяти</a:t>
            </a:r>
            <a:r>
              <a:rPr lang="ru-RU" sz="2000" dirty="0"/>
              <a:t> или результаты всего запроса в БД там, где вам нужно значение только одного поля. Со временем данных может оказаться неконтролируемо много, и ваш лог сильно разрастётся или даже логирование совсем перестанет работать</a:t>
            </a:r>
          </a:p>
        </p:txBody>
      </p:sp>
    </p:spTree>
    <p:extLst>
      <p:ext uri="{BB962C8B-B14F-4D97-AF65-F5344CB8AC3E}">
        <p14:creationId xmlns:p14="http://schemas.microsoft.com/office/powerpoint/2010/main" val="3090601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CD12E8-10BD-6E6B-FE97-321CDD823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7907"/>
            <a:ext cx="10515600" cy="1101970"/>
          </a:xfrm>
        </p:spPr>
        <p:txBody>
          <a:bodyPr>
            <a:normAutofit fontScale="90000"/>
          </a:bodyPr>
          <a:lstStyle/>
          <a:p>
            <a:r>
              <a:rPr lang="ru-RU" sz="4400" dirty="0"/>
              <a:t>Содержимое записи в логе</a:t>
            </a:r>
            <a:r>
              <a:rPr lang="en-US" dirty="0"/>
              <a:t>:</a:t>
            </a:r>
            <a:br>
              <a:rPr lang="ru-RU" dirty="0"/>
            </a:br>
            <a:r>
              <a:rPr lang="ru-RU" dirty="0">
                <a:latin typeface="+mn-lt"/>
              </a:rPr>
              <a:t>Читаемость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62AF93-429E-792C-DBD3-5F4ABA0E9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465384"/>
            <a:ext cx="10515600" cy="5169877"/>
          </a:xfrm>
        </p:spPr>
        <p:txBody>
          <a:bodyPr>
            <a:normAutofit fontScale="70000" lnSpcReduction="20000"/>
          </a:bodyPr>
          <a:lstStyle/>
          <a:p>
            <a:pPr marL="0" indent="0" algn="l">
              <a:lnSpc>
                <a:spcPct val="120000"/>
              </a:lnSpc>
              <a:buNone/>
            </a:pPr>
            <a:r>
              <a:rPr lang="ru-RU" dirty="0"/>
              <a:t>Логи всегда предназначены для чтения. Как правило — чтения человеком, иногда — чтения машиной.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ru-RU" dirty="0"/>
              <a:t>Лог, предназначенный для ручного разбора и человеческого взгляда, должен иметь: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dirty="0"/>
              <a:t>не слишком большую длину строки каждой записи,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dirty="0"/>
              <a:t>содержать </a:t>
            </a:r>
            <a:r>
              <a:rPr lang="ru-RU" b="1" dirty="0"/>
              <a:t>осмысленное сообщение</a:t>
            </a:r>
            <a:r>
              <a:rPr lang="ru-RU" dirty="0"/>
              <a:t>,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dirty="0"/>
              <a:t>не быть слишком перегруженными дополнительной информацией: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ru-RU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2023-02-19 00:19:18 </a:t>
            </a:r>
            <a:r>
              <a:rPr lang="en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Transaction 309841 successful: $100500 transferred from 940384 to 473923 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ru-RU" dirty="0"/>
              <a:t>Если, кроме чтения человеком, лог часто используется </a:t>
            </a:r>
            <a:r>
              <a:rPr lang="ru-RU" b="1" dirty="0"/>
              <a:t>для автоматического парсинга</a:t>
            </a:r>
            <a:r>
              <a:rPr lang="ru-RU" dirty="0"/>
              <a:t>, поиска, обработки агрегаторами логов и т. п., может быть полезно с точки зрения простоты и производительности обработки привести его </a:t>
            </a:r>
            <a:r>
              <a:rPr lang="ru-RU" b="1" dirty="0"/>
              <a:t>к более строгому формату</a:t>
            </a:r>
            <a:r>
              <a:rPr lang="ru-RU" dirty="0"/>
              <a:t>, сохраняя при этом человекочитаемость: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ru-RU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2023-02-19 00:19:18 </a:t>
            </a:r>
            <a:r>
              <a:rPr lang="en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Transaction successful. Transaction_id: 309841, amount: 100500, From: 940384, To: 473923 </a:t>
            </a:r>
          </a:p>
        </p:txBody>
      </p:sp>
    </p:spTree>
    <p:extLst>
      <p:ext uri="{BB962C8B-B14F-4D97-AF65-F5344CB8AC3E}">
        <p14:creationId xmlns:p14="http://schemas.microsoft.com/office/powerpoint/2010/main" val="1978607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C8F6AB8-F570-130A-20C8-5E18F3E6A2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83" t="8294" r="1683" b="6611"/>
          <a:stretch/>
        </p:blipFill>
        <p:spPr>
          <a:xfrm>
            <a:off x="9894277" y="0"/>
            <a:ext cx="2297723" cy="2023368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173E09-0A9A-0570-88C8-D10511BB7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9920"/>
          </a:xfrm>
        </p:spPr>
        <p:txBody>
          <a:bodyPr>
            <a:normAutofit fontScale="90000"/>
          </a:bodyPr>
          <a:lstStyle/>
          <a:p>
            <a:r>
              <a:rPr lang="ru-RU" sz="4400" dirty="0"/>
              <a:t>Содержимое записи в логе</a:t>
            </a:r>
            <a:r>
              <a:rPr lang="en-US" dirty="0"/>
              <a:t>:</a:t>
            </a:r>
            <a:br>
              <a:rPr lang="ru-RU" dirty="0"/>
            </a:br>
            <a:r>
              <a:rPr lang="ru-RU" dirty="0">
                <a:latin typeface="+mn-lt"/>
              </a:rPr>
              <a:t>Читаемость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F4A6F1-269D-5F99-9298-B7DA0D3EF5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8122"/>
            <a:ext cx="10515600" cy="4278924"/>
          </a:xfrm>
        </p:spPr>
        <p:txBody>
          <a:bodyPr>
            <a:norm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Если же лог обрабатывается </a:t>
            </a:r>
            <a:r>
              <a:rPr lang="ru-RU" sz="2000" b="1" dirty="0"/>
              <a:t>только автоматическими инструментами</a:t>
            </a:r>
            <a:r>
              <a:rPr lang="ru-RU" sz="2000" dirty="0"/>
              <a:t> и точно не предназначен для человеческих глаз, возможно, стоит записывать его в </a:t>
            </a:r>
            <a:r>
              <a:rPr lang="ru-RU" sz="2000" b="1" dirty="0"/>
              <a:t>полностью сериализованном</a:t>
            </a:r>
            <a:r>
              <a:rPr lang="ru-RU" sz="2000" dirty="0"/>
              <a:t> виде, например, в </a:t>
            </a:r>
            <a:r>
              <a:rPr lang="en" sz="2000" b="1" dirty="0"/>
              <a:t>JSON</a:t>
            </a:r>
            <a:r>
              <a:rPr lang="ru-RU" sz="2000" dirty="0"/>
              <a:t>: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ru-RU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{"</a:t>
            </a:r>
            <a:r>
              <a:rPr lang="en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timestamp":1676755158831,"code":"OK","transaction":{"id":309841,"amount":100500,"from":940384,"to":473923}}</a:t>
            </a:r>
            <a:r>
              <a:rPr lang="en" sz="2000" dirty="0"/>
              <a:t> 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Очень частая операция — </a:t>
            </a:r>
            <a:r>
              <a:rPr lang="ru-RU" sz="2000" b="1" dirty="0"/>
              <a:t>поиск по логу</a:t>
            </a:r>
            <a:r>
              <a:rPr lang="ru-RU" sz="2000" dirty="0"/>
              <a:t>, будь то </a:t>
            </a:r>
            <a:r>
              <a:rPr lang="en" sz="2000" noProof="1"/>
              <a:t>Ctrl+F </a:t>
            </a:r>
            <a:r>
              <a:rPr lang="ru-RU" sz="2000" dirty="0"/>
              <a:t>в текстовом редакторе, </a:t>
            </a:r>
            <a:r>
              <a:rPr lang="en" sz="2000" dirty="0"/>
              <a:t>grep </a:t>
            </a:r>
            <a:r>
              <a:rPr lang="ru-RU" sz="2000" dirty="0"/>
              <a:t>или функция агрегатора логов. Для упрощения поиска стоит поддерживать одинаковую терминологию</a:t>
            </a:r>
            <a:r>
              <a:rPr lang="en-US" sz="2000" dirty="0"/>
              <a:t> / </a:t>
            </a:r>
            <a:r>
              <a:rPr lang="ru-RU" sz="2000" b="1" dirty="0"/>
              <a:t>единообразную нотацию</a:t>
            </a:r>
            <a:r>
              <a:rPr lang="ru-RU" sz="2000" dirty="0"/>
              <a:t>.</a:t>
            </a:r>
            <a:br>
              <a:rPr lang="ru-RU" sz="2000" dirty="0"/>
            </a:br>
            <a:r>
              <a:rPr lang="ru-RU" sz="2000" dirty="0"/>
              <a:t>Например, если вы где-то пишете </a:t>
            </a:r>
            <a:r>
              <a:rPr lang="en" sz="2000" i="1" noProof="1"/>
              <a:t>user_id</a:t>
            </a:r>
            <a:r>
              <a:rPr lang="en" sz="2000" dirty="0"/>
              <a:t>, </a:t>
            </a:r>
            <a:r>
              <a:rPr lang="ru-RU" sz="2000" dirty="0"/>
              <a:t>а где-то </a:t>
            </a:r>
            <a:r>
              <a:rPr lang="en" sz="2000" i="1" noProof="1"/>
              <a:t>client identificator</a:t>
            </a:r>
            <a:r>
              <a:rPr lang="en" sz="2000" dirty="0"/>
              <a:t>, </a:t>
            </a:r>
            <a:r>
              <a:rPr lang="ru-RU" sz="2000" dirty="0"/>
              <a:t>где-то </a:t>
            </a:r>
            <a:r>
              <a:rPr lang="en" sz="2000" i="1" dirty="0"/>
              <a:t>login</a:t>
            </a:r>
            <a:r>
              <a:rPr lang="en" sz="2000" dirty="0"/>
              <a:t>, </a:t>
            </a:r>
            <a:r>
              <a:rPr lang="ru-RU" sz="2000" dirty="0"/>
              <a:t>а где-то </a:t>
            </a:r>
            <a:r>
              <a:rPr lang="en" sz="2000" i="1" dirty="0"/>
              <a:t>authorization</a:t>
            </a:r>
            <a:r>
              <a:rPr lang="en" sz="2000" dirty="0"/>
              <a:t>, </a:t>
            </a:r>
            <a:r>
              <a:rPr lang="ru-RU" sz="2000" dirty="0"/>
              <a:t>то найти все записи, касающиеся авторизации пользователя будет непросто.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ru-RU" sz="2000" b="1" dirty="0"/>
              <a:t>Одинаковые параметры</a:t>
            </a:r>
            <a:r>
              <a:rPr lang="ru-RU" sz="2000" dirty="0"/>
              <a:t> в разных записях стоит располагать </a:t>
            </a:r>
            <a:r>
              <a:rPr lang="ru-RU" sz="2000" b="1" dirty="0"/>
              <a:t>в одинаковой последовательности и виде</a:t>
            </a:r>
            <a:r>
              <a:rPr lang="ru-RU" sz="2000" dirty="0"/>
              <a:t>. Например, дата/время всегда в начале строки.</a:t>
            </a:r>
          </a:p>
        </p:txBody>
      </p:sp>
    </p:spTree>
    <p:extLst>
      <p:ext uri="{BB962C8B-B14F-4D97-AF65-F5344CB8AC3E}">
        <p14:creationId xmlns:p14="http://schemas.microsoft.com/office/powerpoint/2010/main" val="4268529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E768AD-8D87-F16D-6CB3-8278953EC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00259"/>
          </a:xfrm>
        </p:spPr>
        <p:txBody>
          <a:bodyPr>
            <a:normAutofit fontScale="90000"/>
          </a:bodyPr>
          <a:lstStyle/>
          <a:p>
            <a:r>
              <a:rPr lang="ru-RU" sz="4400" dirty="0"/>
              <a:t>Содержимое записи в логе</a:t>
            </a:r>
            <a:r>
              <a:rPr lang="en-US" dirty="0"/>
              <a:t>:</a:t>
            </a:r>
            <a:br>
              <a:rPr lang="ru-RU" dirty="0"/>
            </a:br>
            <a:r>
              <a:rPr lang="ru-RU" dirty="0">
                <a:latin typeface="+mn-lt"/>
              </a:rPr>
              <a:t>Безопасность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B784D4-5603-7DBB-EB9E-BA5F94D5C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7784"/>
            <a:ext cx="10515600" cy="3423139"/>
          </a:xfrm>
        </p:spPr>
        <p:txBody>
          <a:bodyPr>
            <a:norm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Решая, какие данные писать в лог, нужно учитывать не только удобство, но и </a:t>
            </a:r>
            <a:r>
              <a:rPr lang="ru-RU" sz="2000" b="1" dirty="0"/>
              <a:t>безопасность</a:t>
            </a:r>
            <a:r>
              <a:rPr lang="ru-RU" sz="2000" dirty="0"/>
              <a:t>. Например, если при успешной авторизации </a:t>
            </a:r>
            <a:r>
              <a:rPr lang="ru-RU" sz="2000" b="1" dirty="0"/>
              <a:t>пароль в открытом виде</a:t>
            </a:r>
            <a:r>
              <a:rPr lang="ru-RU" sz="2000" dirty="0"/>
              <a:t> записывается в лог, злоумышленнику будет уже всё равно, насколько хитрым алгоритмом он хешируется при записи в БД.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В лог не должны попадать:</a:t>
            </a:r>
          </a:p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2000" dirty="0"/>
              <a:t>пароли, ключи безопасности, авторизационные токены;</a:t>
            </a:r>
          </a:p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2000" dirty="0"/>
              <a:t>номера кредитных карт или другая платёжная информация;</a:t>
            </a:r>
          </a:p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2000" dirty="0"/>
              <a:t>ФИО, паспортные данные, адреса и другая информация, защищаемая законами о персональных данных</a:t>
            </a:r>
            <a:r>
              <a:rPr lang="en" sz="2000" dirty="0"/>
              <a:t>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872CCA0-02BC-563C-738F-FB67AD540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7014" y="4608730"/>
            <a:ext cx="2004647" cy="2154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793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567935-E0CF-2F98-E605-2D810A88B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9920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/>
              <a:t>Когда, как и что логировать?</a:t>
            </a:r>
            <a:br>
              <a:rPr lang="ru-RU" dirty="0"/>
            </a:br>
            <a:r>
              <a:rPr lang="ru-RU" dirty="0">
                <a:latin typeface="+mn-lt"/>
              </a:rPr>
              <a:t>Уровни логирования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C429C3A9-B0AB-72F1-1CF8-49393CE5BD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9391466"/>
              </p:ext>
            </p:extLst>
          </p:nvPr>
        </p:nvGraphicFramePr>
        <p:xfrm>
          <a:off x="6834554" y="1191846"/>
          <a:ext cx="4818185" cy="5273040"/>
        </p:xfrm>
        <a:graphic>
          <a:graphicData uri="http://schemas.openxmlformats.org/drawingml/2006/table">
            <a:tbl>
              <a:tblPr/>
              <a:tblGrid>
                <a:gridCol w="1343764">
                  <a:extLst>
                    <a:ext uri="{9D8B030D-6E8A-4147-A177-3AD203B41FA5}">
                      <a16:colId xmlns:a16="http://schemas.microsoft.com/office/drawing/2014/main" val="2774647084"/>
                    </a:ext>
                  </a:extLst>
                </a:gridCol>
                <a:gridCol w="3474421">
                  <a:extLst>
                    <a:ext uri="{9D8B030D-6E8A-4147-A177-3AD203B41FA5}">
                      <a16:colId xmlns:a16="http://schemas.microsoft.com/office/drawing/2014/main" val="3244835742"/>
                    </a:ext>
                  </a:extLst>
                </a:gridCol>
              </a:tblGrid>
              <a:tr h="375879">
                <a:tc>
                  <a:txBody>
                    <a:bodyPr/>
                    <a:lstStyle/>
                    <a:p>
                      <a:pPr algn="ctr"/>
                      <a:r>
                        <a:rPr lang="en" b="1" dirty="0">
                          <a:effectLst/>
                        </a:rPr>
                        <a:t>Numerical Code</a:t>
                      </a:r>
                    </a:p>
                  </a:txBody>
                  <a:tcPr marL="114300" marR="114300" marT="76200" marB="76200" anchor="ctr">
                    <a:lnL>
                      <a:noFill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b="1" dirty="0">
                          <a:effectLst/>
                        </a:rPr>
                        <a:t>Severity</a:t>
                      </a:r>
                    </a:p>
                  </a:txBody>
                  <a:tcPr marL="114300" marR="114300" marT="76200" marB="76200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580095"/>
                  </a:ext>
                </a:extLst>
              </a:tr>
              <a:tr h="375879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effectLst/>
                        </a:rPr>
                        <a:t>0</a:t>
                      </a:r>
                    </a:p>
                  </a:txBody>
                  <a:tcPr marL="114300" marR="114300" marT="76200" marB="76200" anchor="ctr">
                    <a:lnL>
                      <a:noFill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2000" b="1" dirty="0">
                          <a:effectLst/>
                        </a:rPr>
                        <a:t>Emergency</a:t>
                      </a:r>
                      <a:r>
                        <a:rPr lang="en" sz="2000" dirty="0">
                          <a:effectLst/>
                        </a:rPr>
                        <a:t>: system is unusable</a:t>
                      </a:r>
                    </a:p>
                  </a:txBody>
                  <a:tcPr marL="114300" marR="114300" marT="76200" marB="76200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7747864"/>
                  </a:ext>
                </a:extLst>
              </a:tr>
              <a:tr h="375879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effectLst/>
                        </a:rPr>
                        <a:t>1</a:t>
                      </a:r>
                    </a:p>
                  </a:txBody>
                  <a:tcPr marL="114300" marR="114300" marT="76200" marB="76200" anchor="ctr">
                    <a:lnL>
                      <a:noFill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2000" b="1" dirty="0">
                          <a:effectLst/>
                        </a:rPr>
                        <a:t>Alert</a:t>
                      </a:r>
                      <a:r>
                        <a:rPr lang="en" sz="2000" dirty="0">
                          <a:effectLst/>
                        </a:rPr>
                        <a:t>: action must be taken immediately</a:t>
                      </a:r>
                    </a:p>
                  </a:txBody>
                  <a:tcPr marL="114300" marR="114300" marT="76200" marB="76200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216336"/>
                  </a:ext>
                </a:extLst>
              </a:tr>
              <a:tr h="375879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effectLst/>
                        </a:rPr>
                        <a:t>2</a:t>
                      </a:r>
                    </a:p>
                  </a:txBody>
                  <a:tcPr marL="114300" marR="114300" marT="76200" marB="76200" anchor="ctr">
                    <a:lnL>
                      <a:noFill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2000" b="1" dirty="0">
                          <a:effectLst/>
                        </a:rPr>
                        <a:t>Critical</a:t>
                      </a:r>
                      <a:r>
                        <a:rPr lang="en" sz="2000" dirty="0">
                          <a:effectLst/>
                        </a:rPr>
                        <a:t>: critical conditions</a:t>
                      </a:r>
                    </a:p>
                  </a:txBody>
                  <a:tcPr marL="114300" marR="114300" marT="76200" marB="76200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467151"/>
                  </a:ext>
                </a:extLst>
              </a:tr>
              <a:tr h="375879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effectLst/>
                        </a:rPr>
                        <a:t>3</a:t>
                      </a:r>
                    </a:p>
                  </a:txBody>
                  <a:tcPr marL="114300" marR="114300" marT="76200" marB="76200" anchor="ctr">
                    <a:lnL>
                      <a:noFill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2000" b="1" dirty="0">
                          <a:effectLst/>
                        </a:rPr>
                        <a:t>Error</a:t>
                      </a:r>
                      <a:r>
                        <a:rPr lang="en" sz="2000" dirty="0">
                          <a:effectLst/>
                        </a:rPr>
                        <a:t>: error conditions</a:t>
                      </a:r>
                    </a:p>
                  </a:txBody>
                  <a:tcPr marL="114300" marR="114300" marT="76200" marB="76200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109725"/>
                  </a:ext>
                </a:extLst>
              </a:tr>
              <a:tr h="375879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effectLst/>
                        </a:rPr>
                        <a:t>4</a:t>
                      </a:r>
                    </a:p>
                  </a:txBody>
                  <a:tcPr marL="114300" marR="114300" marT="76200" marB="76200" anchor="ctr">
                    <a:lnL>
                      <a:noFill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2000" b="1" dirty="0">
                          <a:effectLst/>
                        </a:rPr>
                        <a:t>Warning</a:t>
                      </a:r>
                      <a:r>
                        <a:rPr lang="en" sz="2000" dirty="0">
                          <a:effectLst/>
                        </a:rPr>
                        <a:t>: warning conditions</a:t>
                      </a:r>
                    </a:p>
                  </a:txBody>
                  <a:tcPr marL="114300" marR="114300" marT="76200" marB="76200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1749075"/>
                  </a:ext>
                </a:extLst>
              </a:tr>
              <a:tr h="375879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effectLst/>
                        </a:rPr>
                        <a:t>5</a:t>
                      </a:r>
                    </a:p>
                  </a:txBody>
                  <a:tcPr marL="114300" marR="114300" marT="76200" marB="76200" anchor="ctr">
                    <a:lnL>
                      <a:noFill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2000" b="1" dirty="0">
                          <a:effectLst/>
                        </a:rPr>
                        <a:t>Notice</a:t>
                      </a:r>
                      <a:r>
                        <a:rPr lang="en" sz="2000" dirty="0">
                          <a:effectLst/>
                        </a:rPr>
                        <a:t>: normal but significant condition</a:t>
                      </a:r>
                    </a:p>
                  </a:txBody>
                  <a:tcPr marL="114300" marR="114300" marT="76200" marB="76200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010934"/>
                  </a:ext>
                </a:extLst>
              </a:tr>
              <a:tr h="375879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effectLst/>
                        </a:rPr>
                        <a:t>6</a:t>
                      </a:r>
                    </a:p>
                  </a:txBody>
                  <a:tcPr marL="114300" marR="114300" marT="76200" marB="76200" anchor="ctr">
                    <a:lnL>
                      <a:noFill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2000" b="1" dirty="0">
                          <a:effectLst/>
                        </a:rPr>
                        <a:t>Informational</a:t>
                      </a:r>
                      <a:r>
                        <a:rPr lang="en" sz="2000" dirty="0">
                          <a:effectLst/>
                        </a:rPr>
                        <a:t>: informational messages</a:t>
                      </a:r>
                    </a:p>
                  </a:txBody>
                  <a:tcPr marL="114300" marR="114300" marT="76200" marB="76200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2542484"/>
                  </a:ext>
                </a:extLst>
              </a:tr>
              <a:tr h="375879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effectLst/>
                        </a:rPr>
                        <a:t>7</a:t>
                      </a:r>
                    </a:p>
                  </a:txBody>
                  <a:tcPr marL="114300" marR="114300" marT="76200" marB="76200" anchor="ctr">
                    <a:lnL>
                      <a:noFill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2000" b="1" dirty="0">
                          <a:effectLst/>
                        </a:rPr>
                        <a:t>Debug</a:t>
                      </a:r>
                      <a:r>
                        <a:rPr lang="en" sz="2000" dirty="0">
                          <a:effectLst/>
                        </a:rPr>
                        <a:t>: debug-level messages</a:t>
                      </a:r>
                    </a:p>
                  </a:txBody>
                  <a:tcPr marL="114300" marR="114300" marT="76200" marB="76200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673912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B2B4F26-1376-3CB6-557D-3187E8FA21F2}"/>
              </a:ext>
            </a:extLst>
          </p:cNvPr>
          <p:cNvSpPr txBox="1"/>
          <p:nvPr/>
        </p:nvSpPr>
        <p:spPr>
          <a:xfrm>
            <a:off x="902676" y="1960379"/>
            <a:ext cx="5673969" cy="3606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Ещё один важный инструмент соблюдения правила «</a:t>
            </a:r>
            <a:r>
              <a:rPr lang="ru-RU" sz="2000" b="1" dirty="0"/>
              <a:t>не слишком много, не слишком мало</a:t>
            </a:r>
            <a:r>
              <a:rPr lang="ru-RU" sz="2000" dirty="0"/>
              <a:t>» — </a:t>
            </a:r>
            <a:r>
              <a:rPr lang="ru-RU" sz="2000" b="1" dirty="0"/>
              <a:t>уровни логирования</a:t>
            </a:r>
            <a:r>
              <a:rPr lang="ru-RU" sz="2000" dirty="0"/>
              <a:t>, или </a:t>
            </a:r>
            <a:r>
              <a:rPr lang="ru-RU" sz="2000" b="1" dirty="0"/>
              <a:t>уровни критичности</a:t>
            </a:r>
            <a:r>
              <a:rPr lang="ru-RU" sz="2000" dirty="0"/>
              <a:t> (</a:t>
            </a:r>
            <a:r>
              <a:rPr lang="en" sz="2000" b="1" dirty="0"/>
              <a:t>severity levels</a:t>
            </a:r>
            <a:r>
              <a:rPr lang="en" sz="2000" dirty="0"/>
              <a:t>).</a:t>
            </a:r>
            <a:endParaRPr lang="ru-RU" sz="2000" dirty="0"/>
          </a:p>
          <a:p>
            <a:pPr>
              <a:spcBef>
                <a:spcPts val="1000"/>
              </a:spcBef>
            </a:pPr>
            <a:r>
              <a:rPr lang="ru-RU" sz="2000" dirty="0"/>
              <a:t>Разные события могут иметь разную важность и приоритет с точки зрения работы приложения — какие-то просто дают информацию о поведении программы, а какие-то сообщают о критическом сбое. Для различения таких ситуаций и используют уровни логирования, впервые введённые ещё в 1980 году в стандарте </a:t>
            </a:r>
            <a:r>
              <a:rPr lang="en" sz="2000" dirty="0">
                <a:hlinkClick r:id="rId2"/>
              </a:rPr>
              <a:t>syslog</a:t>
            </a:r>
            <a:r>
              <a:rPr lang="en" sz="2000" dirty="0"/>
              <a:t>: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6323612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1ECF4F-20B9-23D5-9796-17ABD680C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877" y="127517"/>
            <a:ext cx="5591907" cy="738554"/>
          </a:xfrm>
        </p:spPr>
        <p:txBody>
          <a:bodyPr>
            <a:normAutofit/>
          </a:bodyPr>
          <a:lstStyle/>
          <a:p>
            <a:r>
              <a:rPr lang="ru-RU" dirty="0"/>
              <a:t>Уровни логирования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5A5993-B271-6326-74CA-FBCB7E538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879" y="866071"/>
            <a:ext cx="7731759" cy="583953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1800" dirty="0"/>
              <a:t>Разные </a:t>
            </a:r>
            <a:r>
              <a:rPr lang="ru-RU" sz="1800" b="1" dirty="0"/>
              <a:t>языки</a:t>
            </a:r>
            <a:r>
              <a:rPr lang="ru-RU" sz="1800" dirty="0"/>
              <a:t> программирования и </a:t>
            </a:r>
            <a:r>
              <a:rPr lang="ru-RU" sz="1800" b="1" dirty="0"/>
              <a:t>инструменты</a:t>
            </a:r>
            <a:r>
              <a:rPr lang="ru-RU" sz="1800" dirty="0"/>
              <a:t> работы с логами заимствуют эту </a:t>
            </a:r>
            <a:r>
              <a:rPr lang="ru-RU" sz="1800" b="1" dirty="0"/>
              <a:t>классификацию</a:t>
            </a:r>
            <a:r>
              <a:rPr lang="ru-RU" sz="1800" dirty="0"/>
              <a:t>, немного </a:t>
            </a:r>
            <a:r>
              <a:rPr lang="ru-RU" sz="1800" b="1" dirty="0"/>
              <a:t>видоизменяя</a:t>
            </a:r>
            <a:r>
              <a:rPr lang="ru-RU" sz="1800" dirty="0"/>
              <a:t> </a:t>
            </a:r>
            <a:r>
              <a:rPr lang="ru-RU" sz="1800" b="1" dirty="0"/>
              <a:t>её</a:t>
            </a:r>
            <a:r>
              <a:rPr lang="ru-RU" sz="1800" dirty="0"/>
              <a:t> в каждом случае. Например, в </a:t>
            </a:r>
            <a:r>
              <a:rPr lang="en" sz="1800" dirty="0"/>
              <a:t>Python </a:t>
            </a:r>
            <a:r>
              <a:rPr lang="ru-RU" sz="1800" dirty="0"/>
              <a:t>такие </a:t>
            </a:r>
            <a:r>
              <a:rPr lang="ru-RU" sz="1800" b="1" dirty="0"/>
              <a:t>стандартные уровни логирования</a:t>
            </a:r>
            <a:r>
              <a:rPr lang="ru-RU" sz="1800" dirty="0"/>
              <a:t> (см. таблицу).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ru-RU" sz="1800" dirty="0"/>
              <a:t>Можно задать и </a:t>
            </a:r>
            <a:r>
              <a:rPr lang="ru-RU" sz="1800" b="1" dirty="0"/>
              <a:t>собственные уровни</a:t>
            </a:r>
            <a:r>
              <a:rPr lang="ru-RU" sz="1800" dirty="0"/>
              <a:t>, имеющие </a:t>
            </a:r>
            <a:r>
              <a:rPr lang="ru-RU" sz="1800" b="1" dirty="0"/>
              <a:t>числовые значения в промежутках между стандартными</a:t>
            </a:r>
            <a:r>
              <a:rPr lang="ru-RU" sz="1800" dirty="0"/>
              <a:t>, но, как правило, этого не требуется.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ru-RU" sz="1800" dirty="0"/>
              <a:t>Уровни логирования позволяют </a:t>
            </a:r>
            <a:r>
              <a:rPr lang="ru-RU" sz="1800" b="1" dirty="0"/>
              <a:t>управлять тем, что и в каких условиях попадает в логи</a:t>
            </a:r>
            <a:r>
              <a:rPr lang="ru-RU" sz="1800" dirty="0"/>
              <a:t>. Например, сообщения уровня </a:t>
            </a:r>
            <a:r>
              <a:rPr lang="en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DEBUG</a:t>
            </a:r>
            <a:r>
              <a:rPr lang="en" sz="1800" dirty="0"/>
              <a:t>, </a:t>
            </a:r>
            <a:r>
              <a:rPr lang="ru-RU" sz="1800" dirty="0"/>
              <a:t>как правило, используются </a:t>
            </a:r>
            <a:r>
              <a:rPr lang="ru-RU" sz="1800" b="1" dirty="0"/>
              <a:t>при разработке</a:t>
            </a:r>
            <a:r>
              <a:rPr lang="ru-RU" sz="1800" dirty="0"/>
              <a:t>, а </a:t>
            </a:r>
            <a:r>
              <a:rPr lang="ru-RU" sz="1800" b="1" dirty="0"/>
              <a:t>в </a:t>
            </a:r>
            <a:r>
              <a:rPr lang="en" sz="1800" b="1" dirty="0"/>
              <a:t>production-</a:t>
            </a:r>
            <a:r>
              <a:rPr lang="ru-RU" sz="1800" b="1" dirty="0"/>
              <a:t>среде</a:t>
            </a:r>
            <a:r>
              <a:rPr lang="ru-RU" sz="1800" dirty="0"/>
              <a:t> по умолчанию </a:t>
            </a:r>
            <a:r>
              <a:rPr lang="ru-RU" sz="1800" b="1" dirty="0"/>
              <a:t>отключены</a:t>
            </a:r>
            <a:r>
              <a:rPr lang="ru-RU" sz="1800" dirty="0"/>
              <a:t>, но могут быть </a:t>
            </a:r>
            <a:r>
              <a:rPr lang="ru-RU" sz="1800" b="1" dirty="0"/>
              <a:t>включены специально при диагностике</a:t>
            </a:r>
            <a:r>
              <a:rPr lang="ru-RU" sz="1800" dirty="0"/>
              <a:t> какой-то проблемы или релизе сложного нового кода с высокой вероятностью ошибок. Оптимально, если есть возможность их </a:t>
            </a:r>
            <a:r>
              <a:rPr lang="ru-RU" sz="1800" b="1" dirty="0"/>
              <a:t>включить</a:t>
            </a:r>
            <a:r>
              <a:rPr lang="ru-RU" sz="1800" dirty="0"/>
              <a:t> не для всего приложения, а только </a:t>
            </a:r>
            <a:r>
              <a:rPr lang="ru-RU" sz="1800" b="1" dirty="0"/>
              <a:t>для той подсистемы, в которой происходит диагностика</a:t>
            </a:r>
            <a:r>
              <a:rPr lang="ru-RU" sz="1800" dirty="0"/>
              <a:t>.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ru-RU" sz="1800" dirty="0"/>
              <a:t>Кроме того, разные уровни сообщений могу </a:t>
            </a:r>
            <a:r>
              <a:rPr lang="ru-RU" sz="1800" b="1" dirty="0"/>
              <a:t>логироваться по-разному</a:t>
            </a:r>
            <a:r>
              <a:rPr lang="ru-RU" sz="1800" dirty="0"/>
              <a:t>. Например, сообщения </a:t>
            </a:r>
            <a:r>
              <a:rPr lang="en" sz="1800" dirty="0">
                <a:latin typeface="Consolas" panose="020B0609020204030204" pitchFamily="49" charset="0"/>
                <a:cs typeface="Consolas" panose="020B0609020204030204" pitchFamily="49" charset="0"/>
              </a:rPr>
              <a:t>INFO</a:t>
            </a:r>
            <a:r>
              <a:rPr lang="en" sz="1800" dirty="0"/>
              <a:t> </a:t>
            </a:r>
            <a:r>
              <a:rPr lang="ru-RU" sz="1800" dirty="0"/>
              <a:t>могут направляться </a:t>
            </a:r>
            <a:r>
              <a:rPr lang="ru-RU" sz="1800" b="1" dirty="0"/>
              <a:t>в отдельный </a:t>
            </a:r>
            <a:r>
              <a:rPr lang="ru-RU" sz="1800" dirty="0"/>
              <a:t>файл, который в можно использовать как готовый отчёт по выполнению какого-то бизнес-процесса. А сообщения </a:t>
            </a:r>
            <a:r>
              <a:rPr lang="en" sz="1800" dirty="0">
                <a:latin typeface="Consolas" panose="020B0609020204030204" pitchFamily="49" charset="0"/>
                <a:cs typeface="Consolas" panose="020B0609020204030204" pitchFamily="49" charset="0"/>
              </a:rPr>
              <a:t>ERROR</a:t>
            </a:r>
            <a:r>
              <a:rPr lang="en" sz="1800" dirty="0"/>
              <a:t> </a:t>
            </a:r>
            <a:r>
              <a:rPr lang="ru-RU" sz="1800" dirty="0"/>
              <a:t>или </a:t>
            </a:r>
            <a:r>
              <a:rPr lang="en" sz="1800" dirty="0">
                <a:latin typeface="Consolas" panose="020B0609020204030204" pitchFamily="49" charset="0"/>
                <a:cs typeface="Consolas" panose="020B0609020204030204" pitchFamily="49" charset="0"/>
              </a:rPr>
              <a:t>CRITICAL</a:t>
            </a:r>
            <a:r>
              <a:rPr lang="en" sz="1800" dirty="0"/>
              <a:t> </a:t>
            </a:r>
            <a:r>
              <a:rPr lang="ru-RU" sz="1800" dirty="0"/>
              <a:t>могут, кроме записи в файл, </a:t>
            </a:r>
            <a:r>
              <a:rPr lang="ru-RU" sz="1800" b="1" dirty="0"/>
              <a:t>дублироваться на электронную почту или в мессенджер</a:t>
            </a:r>
            <a:r>
              <a:rPr lang="ru-RU" sz="1800" dirty="0"/>
              <a:t> для более быстрой реакции разработчика или администратора на возникшую проблему.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1FA3BE38-9BCA-8667-F01E-557D93D7F5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0176439"/>
              </p:ext>
            </p:extLst>
          </p:nvPr>
        </p:nvGraphicFramePr>
        <p:xfrm>
          <a:off x="8168640" y="37392"/>
          <a:ext cx="3972560" cy="6783216"/>
        </p:xfrm>
        <a:graphic>
          <a:graphicData uri="http://schemas.openxmlformats.org/drawingml/2006/table">
            <a:tbl>
              <a:tblPr/>
              <a:tblGrid>
                <a:gridCol w="955040">
                  <a:extLst>
                    <a:ext uri="{9D8B030D-6E8A-4147-A177-3AD203B41FA5}">
                      <a16:colId xmlns:a16="http://schemas.microsoft.com/office/drawing/2014/main" val="4078045296"/>
                    </a:ext>
                  </a:extLst>
                </a:gridCol>
                <a:gridCol w="328714">
                  <a:extLst>
                    <a:ext uri="{9D8B030D-6E8A-4147-A177-3AD203B41FA5}">
                      <a16:colId xmlns:a16="http://schemas.microsoft.com/office/drawing/2014/main" val="2709378863"/>
                    </a:ext>
                  </a:extLst>
                </a:gridCol>
                <a:gridCol w="2688806">
                  <a:extLst>
                    <a:ext uri="{9D8B030D-6E8A-4147-A177-3AD203B41FA5}">
                      <a16:colId xmlns:a16="http://schemas.microsoft.com/office/drawing/2014/main" val="2321625654"/>
                    </a:ext>
                  </a:extLst>
                </a:gridCol>
              </a:tblGrid>
              <a:tr h="580009"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>
                          <a:effectLst/>
                        </a:rPr>
                        <a:t>Уровень</a:t>
                      </a:r>
                    </a:p>
                  </a:txBody>
                  <a:tcPr marL="36000" marR="36000" marT="36000" marB="36000" anchor="ctr">
                    <a:lnL>
                      <a:noFill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</a:rPr>
                        <a:t>Code</a:t>
                      </a:r>
                      <a:endParaRPr lang="ru-RU" sz="1600" b="1" dirty="0">
                        <a:effectLst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>
                          <a:effectLst/>
                        </a:rPr>
                        <a:t>Использование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951180"/>
                  </a:ext>
                </a:extLst>
              </a:tr>
              <a:tr h="1061860">
                <a:tc>
                  <a:txBody>
                    <a:bodyPr/>
                    <a:lstStyle/>
                    <a:p>
                      <a:pPr algn="ctr"/>
                      <a:r>
                        <a:rPr lang="en" sz="1600" dirty="0">
                          <a:effectLst/>
                        </a:rPr>
                        <a:t>DEBUG</a:t>
                      </a:r>
                    </a:p>
                  </a:txBody>
                  <a:tcPr marL="36000" marR="36000" marT="36000" marB="36000" anchor="ctr">
                    <a:lnL>
                      <a:noFill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effectLst/>
                        </a:rPr>
                        <a:t>10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effectLst/>
                        </a:rPr>
                        <a:t>Отладочная информация, полезная в процессе разработки или при диагностике.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10806"/>
                  </a:ext>
                </a:extLst>
              </a:tr>
              <a:tr h="1142156">
                <a:tc>
                  <a:txBody>
                    <a:bodyPr/>
                    <a:lstStyle/>
                    <a:p>
                      <a:pPr algn="ctr"/>
                      <a:r>
                        <a:rPr lang="en" sz="1600" dirty="0">
                          <a:effectLst/>
                        </a:rPr>
                        <a:t>INFO</a:t>
                      </a:r>
                    </a:p>
                  </a:txBody>
                  <a:tcPr marL="36000" marR="36000" marT="36000" marB="36000" anchor="ctr">
                    <a:lnL>
                      <a:noFill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effectLst/>
                        </a:rPr>
                        <a:t>20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effectLst/>
                        </a:rPr>
                        <a:t>Информационные сообщения, подтверждающие, что всё работает так, как ожидается.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1569193"/>
                  </a:ext>
                </a:extLst>
              </a:tr>
              <a:tr h="1348203">
                <a:tc>
                  <a:txBody>
                    <a:bodyPr/>
                    <a:lstStyle/>
                    <a:p>
                      <a:pPr algn="ctr"/>
                      <a:r>
                        <a:rPr lang="en" sz="1600" dirty="0">
                          <a:effectLst/>
                        </a:rPr>
                        <a:t>WARNING</a:t>
                      </a:r>
                    </a:p>
                  </a:txBody>
                  <a:tcPr marL="36000" marR="36000" marT="36000" marB="36000" anchor="ctr">
                    <a:lnL>
                      <a:noFill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effectLst/>
                        </a:rPr>
                        <a:t>30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effectLst/>
                        </a:rPr>
                        <a:t>Сигнал, что произошло что-то неожиданное, или какая-то проблема может возникнуть в будущем, но приложение всё ещё работает корректно.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7395210"/>
                  </a:ext>
                </a:extLst>
              </a:tr>
              <a:tr h="1302785">
                <a:tc>
                  <a:txBody>
                    <a:bodyPr/>
                    <a:lstStyle/>
                    <a:p>
                      <a:pPr algn="ctr"/>
                      <a:r>
                        <a:rPr lang="en" sz="1600" dirty="0">
                          <a:effectLst/>
                        </a:rPr>
                        <a:t>ERROR</a:t>
                      </a:r>
                    </a:p>
                  </a:txBody>
                  <a:tcPr marL="36000" marR="36000" marT="36000" marB="36000" anchor="ctr">
                    <a:lnL>
                      <a:noFill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effectLst/>
                        </a:rPr>
                        <a:t>40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effectLst/>
                        </a:rPr>
                        <a:t>Из-за возникшей проблемы приложение не смогло выполнить какую-то свою функцию, но продолжает работать.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2202199"/>
                  </a:ext>
                </a:extLst>
              </a:tr>
              <a:tr h="1348203">
                <a:tc>
                  <a:txBody>
                    <a:bodyPr/>
                    <a:lstStyle/>
                    <a:p>
                      <a:pPr algn="ctr"/>
                      <a:r>
                        <a:rPr lang="en" sz="1600" dirty="0">
                          <a:effectLst/>
                        </a:rPr>
                        <a:t>CRITICAL</a:t>
                      </a:r>
                    </a:p>
                  </a:txBody>
                  <a:tcPr marL="36000" marR="36000" marT="36000" marB="36000" anchor="ctr">
                    <a:lnL>
                      <a:noFill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effectLst/>
                        </a:rPr>
                        <a:t>50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effectLst/>
                        </a:rPr>
                        <a:t>Критическая проблема, из-за которой приложение не сможет продолжить работать или будет работать некорректно.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46273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30796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7B46F8-F7F4-FF20-72D6-E592FB6C9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1342"/>
            <a:ext cx="10515600" cy="842352"/>
          </a:xfrm>
        </p:spPr>
        <p:txBody>
          <a:bodyPr>
            <a:normAutofit/>
          </a:bodyPr>
          <a:lstStyle/>
          <a:p>
            <a:r>
              <a:rPr lang="ru-RU" dirty="0"/>
              <a:t>Точки логирования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9F8B80-E089-54B4-F8D2-81AEED4B8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877" y="1207478"/>
            <a:ext cx="10755923" cy="537918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800" dirty="0"/>
              <a:t>События </a:t>
            </a:r>
            <a:r>
              <a:rPr lang="en" sz="1800" dirty="0"/>
              <a:t>WARNING, ERROR, CRITICAL </a:t>
            </a:r>
            <a:r>
              <a:rPr lang="ru-RU" sz="1800" dirty="0"/>
              <a:t>логируются ровно в том месте, где они происходят, здесь всё просто.</a:t>
            </a:r>
          </a:p>
          <a:p>
            <a:pPr>
              <a:lnSpc>
                <a:spcPct val="100000"/>
              </a:lnSpc>
            </a:pPr>
            <a:r>
              <a:rPr lang="ru-RU" sz="1800" dirty="0"/>
              <a:t>Размещение событий </a:t>
            </a:r>
            <a:r>
              <a:rPr lang="en" sz="1800" dirty="0"/>
              <a:t>DEBUG </a:t>
            </a:r>
            <a:r>
              <a:rPr lang="ru-RU" sz="1800" dirty="0"/>
              <a:t>и </a:t>
            </a:r>
            <a:r>
              <a:rPr lang="en" sz="1800" dirty="0"/>
              <a:t>INFO </a:t>
            </a:r>
            <a:r>
              <a:rPr lang="ru-RU" sz="1800" dirty="0"/>
              <a:t>определяет разработчик.</a:t>
            </a:r>
            <a:br>
              <a:rPr lang="ru-RU" sz="1800" dirty="0"/>
            </a:br>
            <a:r>
              <a:rPr lang="ru-RU" sz="1800" dirty="0"/>
              <a:t>Скорее всего нет никакого смысла сопровождать записью в лог каждую операцию в коде. Основные точки интереса — это:</a:t>
            </a:r>
            <a:br>
              <a:rPr lang="ru-RU" sz="1800" dirty="0"/>
            </a:br>
            <a:r>
              <a:rPr lang="en-US" sz="1800" dirty="0"/>
              <a:t>✓</a:t>
            </a:r>
            <a:r>
              <a:rPr lang="ru-RU" sz="1800" dirty="0"/>
              <a:t> </a:t>
            </a:r>
            <a:r>
              <a:rPr lang="ru-RU" sz="1800" u="sng" dirty="0"/>
              <a:t>точки принятия решений</a:t>
            </a:r>
            <a:r>
              <a:rPr lang="ru-RU" sz="1800" dirty="0"/>
              <a:t>, в которых поведение программы может измениться (обычно это условные операторы);</a:t>
            </a:r>
            <a:br>
              <a:rPr lang="ru-RU" sz="1800" dirty="0"/>
            </a:br>
            <a:r>
              <a:rPr lang="en-US" sz="1800" dirty="0"/>
              <a:t>✓</a:t>
            </a:r>
            <a:r>
              <a:rPr lang="ru-RU" sz="1800" dirty="0"/>
              <a:t> </a:t>
            </a:r>
            <a:r>
              <a:rPr lang="ru-RU" sz="1800" u="sng" dirty="0"/>
              <a:t>результаты</a:t>
            </a:r>
            <a:r>
              <a:rPr lang="ru-RU" sz="1800" dirty="0"/>
              <a:t> выполнения какого-то логически сгруппированного </a:t>
            </a:r>
            <a:r>
              <a:rPr lang="ru-RU" sz="1800" u="sng" dirty="0"/>
              <a:t>блока инструкций</a:t>
            </a:r>
            <a:r>
              <a:rPr lang="ru-RU" sz="1800" dirty="0"/>
              <a:t>.</a:t>
            </a:r>
            <a:br>
              <a:rPr lang="ru-RU" sz="1800" dirty="0"/>
            </a:br>
            <a:r>
              <a:rPr lang="ru-RU" sz="1800" dirty="0"/>
              <a:t>Если залогировать нужные параметры в этих точках, как правило, этого будет достаточно, чтобы понять по логу, как вела себя программа.</a:t>
            </a:r>
          </a:p>
          <a:p>
            <a:pPr>
              <a:lnSpc>
                <a:spcPct val="100000"/>
              </a:lnSpc>
            </a:pPr>
            <a:r>
              <a:rPr lang="ru-RU" sz="1800" dirty="0"/>
              <a:t>Для </a:t>
            </a:r>
            <a:r>
              <a:rPr lang="ru-RU" sz="1800" b="1" dirty="0"/>
              <a:t>тяжёлых операций </a:t>
            </a:r>
            <a:r>
              <a:rPr lang="ru-RU" sz="1800" dirty="0"/>
              <a:t>(например, сетевых запросов) может быть полезно логировать </a:t>
            </a:r>
            <a:r>
              <a:rPr lang="ru-RU" sz="1800" b="1" dirty="0"/>
              <a:t>до</a:t>
            </a:r>
            <a:r>
              <a:rPr lang="ru-RU" sz="1800" dirty="0"/>
              <a:t> и </a:t>
            </a:r>
            <a:r>
              <a:rPr lang="ru-RU" sz="1800" b="1" dirty="0"/>
              <a:t>после</a:t>
            </a:r>
            <a:r>
              <a:rPr lang="ru-RU" sz="1800" dirty="0"/>
              <a:t> операции. Это поможет </a:t>
            </a:r>
            <a:r>
              <a:rPr lang="ru-RU" sz="1800" b="1" dirty="0"/>
              <a:t>отследить обрывы и зависания</a:t>
            </a:r>
            <a:r>
              <a:rPr lang="ru-RU" sz="1800" dirty="0"/>
              <a:t> программы (если в логе есть только первая запись), или </a:t>
            </a:r>
            <a:r>
              <a:rPr lang="ru-RU" sz="1800" b="1" dirty="0"/>
              <a:t>обнаружить проблемы со скоростью</a:t>
            </a:r>
            <a:r>
              <a:rPr lang="ru-RU" sz="1800" dirty="0"/>
              <a:t> выполнения запросов (по разнице между временем первой и второй записи).</a:t>
            </a:r>
          </a:p>
          <a:p>
            <a:pPr>
              <a:lnSpc>
                <a:spcPct val="100000"/>
              </a:lnSpc>
            </a:pPr>
            <a:r>
              <a:rPr lang="ru-RU" sz="1800" dirty="0"/>
              <a:t>Для </a:t>
            </a:r>
            <a:r>
              <a:rPr lang="ru-RU" sz="1800" b="1" dirty="0"/>
              <a:t>цикла с большим количеством итераций</a:t>
            </a:r>
            <a:r>
              <a:rPr lang="ru-RU" sz="1800" dirty="0"/>
              <a:t> </a:t>
            </a:r>
            <a:r>
              <a:rPr lang="en-US" sz="1800" dirty="0"/>
              <a:t>— </a:t>
            </a:r>
            <a:r>
              <a:rPr lang="ru-RU" sz="1800" dirty="0"/>
              <a:t>проявлять осторожность. Далеко не всегда нужно логировать внутри каждой итерации, может быть </a:t>
            </a:r>
            <a:r>
              <a:rPr lang="ru-RU" sz="1800" b="1" dirty="0"/>
              <a:t>достаточно общего вывода </a:t>
            </a:r>
            <a:r>
              <a:rPr lang="ru-RU" sz="1800" dirty="0"/>
              <a:t>с </a:t>
            </a:r>
            <a:r>
              <a:rPr lang="ru-RU" sz="1800" b="1" dirty="0"/>
              <a:t>количеством</a:t>
            </a:r>
            <a:r>
              <a:rPr lang="ru-RU" sz="1800" dirty="0"/>
              <a:t> обработанных записей и </a:t>
            </a:r>
            <a:r>
              <a:rPr lang="ru-RU" sz="1800" b="1" dirty="0"/>
              <a:t>результатом</a:t>
            </a:r>
            <a:r>
              <a:rPr lang="ru-RU" sz="1800" dirty="0"/>
              <a:t> после завершения цикла. Если всё же требуется логировать каждую итерацию — как минимум нужно понимать, как будет выглядеть лог и какого размера будет лог-файл</a:t>
            </a:r>
            <a:r>
              <a:rPr lang="ru-RU" sz="1800" b="0" i="0" dirty="0">
                <a:effectLst/>
                <a:latin typeface="Lato" panose="020F050202020403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424160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4B9D82-19F4-F371-BC9C-D2FDCD82B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3028"/>
          </a:xfrm>
        </p:spPr>
        <p:txBody>
          <a:bodyPr>
            <a:normAutofit fontScale="90000"/>
          </a:bodyPr>
          <a:lstStyle/>
          <a:p>
            <a:r>
              <a:rPr lang="ru-RU" dirty="0"/>
              <a:t>Инструменты логирования:</a:t>
            </a:r>
            <a:br>
              <a:rPr lang="ru-RU" dirty="0"/>
            </a:br>
            <a:r>
              <a:rPr lang="ru-RU" dirty="0"/>
              <a:t>Готовые инструменты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B46311-D517-1FC5-AAE4-6009AB673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5723"/>
            <a:ext cx="10515600" cy="3341078"/>
          </a:xfrm>
        </p:spPr>
        <p:txBody>
          <a:bodyPr>
            <a:normAutofit lnSpcReduction="10000"/>
          </a:bodyPr>
          <a:lstStyle/>
          <a:p>
            <a:pPr marL="0" indent="0" algn="l">
              <a:lnSpc>
                <a:spcPct val="110000"/>
              </a:lnSpc>
              <a:buNone/>
            </a:pPr>
            <a:r>
              <a:rPr lang="ru-RU" sz="2000" dirty="0"/>
              <a:t>Все современные языки программирования имеют </a:t>
            </a:r>
            <a:r>
              <a:rPr lang="ru-RU" sz="2000" b="1" dirty="0"/>
              <a:t>готовую библиотеку для логирования</a:t>
            </a:r>
            <a:r>
              <a:rPr lang="ru-RU" sz="2000" dirty="0"/>
              <a:t>, или даже несколько. Их и нужно использовать.</a:t>
            </a:r>
            <a:br>
              <a:rPr lang="ru-RU" sz="2000" dirty="0"/>
            </a:br>
            <a:r>
              <a:rPr lang="ru-RU" sz="2000" dirty="0"/>
              <a:t>Не стоит без причин </a:t>
            </a:r>
            <a:r>
              <a:rPr lang="ru-RU" sz="2000" b="1" dirty="0"/>
              <a:t>изобретать</a:t>
            </a:r>
            <a:r>
              <a:rPr lang="ru-RU" sz="2000" dirty="0"/>
              <a:t> собственный </a:t>
            </a:r>
            <a:r>
              <a:rPr lang="ru-RU" sz="2000" b="1" dirty="0"/>
              <a:t>велосипед</a:t>
            </a:r>
            <a:r>
              <a:rPr lang="ru-RU" sz="2000" dirty="0"/>
              <a:t> или использовать 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print()</a:t>
            </a:r>
            <a:r>
              <a:rPr lang="en" sz="2000" dirty="0"/>
              <a:t>. </a:t>
            </a:r>
            <a:r>
              <a:rPr lang="ru-RU" sz="2000" dirty="0"/>
              <a:t>Эти библиотеки имеют </a:t>
            </a:r>
            <a:r>
              <a:rPr lang="ru-RU" sz="2000" b="1" dirty="0"/>
              <a:t>удобный интерфейс</a:t>
            </a:r>
            <a:r>
              <a:rPr lang="ru-RU" sz="2000" dirty="0"/>
              <a:t>, адекватные возможности </a:t>
            </a:r>
            <a:r>
              <a:rPr lang="ru-RU" sz="2000" b="1" dirty="0"/>
              <a:t>конфигурирования</a:t>
            </a:r>
            <a:r>
              <a:rPr lang="ru-RU" sz="2000" dirty="0"/>
              <a:t>, корректно работают с вводом-выводом, учитывают тонкости реализации и внутренней работы языка. А самое главное — они </a:t>
            </a:r>
            <a:r>
              <a:rPr lang="ru-RU" sz="2000" b="1" dirty="0"/>
              <a:t>известны и понятны всем разработчикам</a:t>
            </a:r>
            <a:r>
              <a:rPr lang="ru-RU" sz="2000" dirty="0"/>
              <a:t>.</a:t>
            </a:r>
          </a:p>
          <a:p>
            <a:pPr marL="0" indent="0" algn="l">
              <a:lnSpc>
                <a:spcPct val="110000"/>
              </a:lnSpc>
              <a:buNone/>
            </a:pPr>
            <a:r>
              <a:rPr lang="ru-RU" sz="2000" dirty="0"/>
              <a:t>Кроме собственно записи в лог существует множество других </a:t>
            </a:r>
            <a:r>
              <a:rPr lang="ru-RU" sz="2000" b="1" dirty="0"/>
              <a:t>инструментов управления логами</a:t>
            </a:r>
            <a:r>
              <a:rPr lang="ru-RU" sz="2000" dirty="0"/>
              <a:t>, для агрегации и поиска по логам, ротации логов, мониторинга ошибок и нотификаций и т. д.</a:t>
            </a:r>
            <a:br>
              <a:rPr lang="ru-RU" sz="2000" dirty="0"/>
            </a:br>
            <a:r>
              <a:rPr lang="ru-RU" sz="2000" dirty="0"/>
              <a:t>Несколько популярных примеров: </a:t>
            </a:r>
            <a:r>
              <a:rPr lang="en" sz="2000" b="1" noProof="1"/>
              <a:t>rsyslogd</a:t>
            </a:r>
            <a:r>
              <a:rPr lang="en" sz="2000" noProof="1"/>
              <a:t>, </a:t>
            </a:r>
            <a:r>
              <a:rPr lang="en" sz="2000" b="1" noProof="1"/>
              <a:t>logrotate</a:t>
            </a:r>
            <a:r>
              <a:rPr lang="en" sz="2000" noProof="1"/>
              <a:t>, </a:t>
            </a:r>
            <a:r>
              <a:rPr lang="en" sz="2000" b="1" noProof="1"/>
              <a:t>Sentry</a:t>
            </a:r>
            <a:r>
              <a:rPr lang="en" sz="2000" noProof="1"/>
              <a:t>, </a:t>
            </a:r>
            <a:r>
              <a:rPr lang="en" sz="2000" b="1" noProof="1"/>
              <a:t>ELK</a:t>
            </a:r>
            <a:r>
              <a:rPr lang="en" sz="2000" dirty="0"/>
              <a:t>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0C0FCBA-695E-4BC9-2E25-C736299346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24090" y="5164137"/>
            <a:ext cx="3810000" cy="11303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D3D1413-3FD5-3015-3391-1E701BA9F3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8504" y="5014180"/>
            <a:ext cx="1589408" cy="170961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A881E0B-B78C-C6D4-F93B-6A202447F1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569" y="5119687"/>
            <a:ext cx="3251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166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56A200-37AE-439A-10A6-1DA659B65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2849"/>
            <a:ext cx="10515600" cy="842352"/>
          </a:xfrm>
        </p:spPr>
        <p:txBody>
          <a:bodyPr>
            <a:normAutofit/>
          </a:bodyPr>
          <a:lstStyle/>
          <a:p>
            <a:r>
              <a:rPr lang="ru-RU" dirty="0"/>
              <a:t>Инфраструктура логирования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DB74F4-750D-CE05-0881-DCCE0189A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7120"/>
            <a:ext cx="5481320" cy="546608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000" dirty="0"/>
              <a:t>Существуют разные варианты организации инфраструктуры логирования</a:t>
            </a:r>
            <a:r>
              <a:rPr lang="en-US" sz="2000" dirty="0"/>
              <a:t>:</a:t>
            </a:r>
            <a:endParaRPr lang="ru-RU" sz="2000" dirty="0"/>
          </a:p>
          <a:p>
            <a:pPr marL="0" indent="0">
              <a:lnSpc>
                <a:spcPct val="100000"/>
              </a:lnSpc>
              <a:buNone/>
            </a:pPr>
            <a:r>
              <a:rPr lang="ru-RU" sz="2000" b="1" dirty="0"/>
              <a:t>По способу логирования</a:t>
            </a:r>
            <a:r>
              <a:rPr lang="ru-RU" sz="2000" dirty="0"/>
              <a:t>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000" dirty="0"/>
              <a:t>файлы,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000" dirty="0"/>
              <a:t>БД,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000" dirty="0"/>
              <a:t>специальные сервисы для логирования.</a:t>
            </a:r>
            <a:endParaRPr lang="en-US" sz="2000" dirty="0"/>
          </a:p>
          <a:p>
            <a:pPr marL="0" indent="0">
              <a:lnSpc>
                <a:spcPct val="100000"/>
              </a:lnSpc>
              <a:buNone/>
            </a:pPr>
            <a:r>
              <a:rPr lang="ru-RU" sz="2000" b="1" dirty="0"/>
              <a:t>По количеству файлов</a:t>
            </a:r>
            <a:r>
              <a:rPr lang="ru-RU" sz="2000" dirty="0"/>
              <a:t>:</a:t>
            </a:r>
            <a:endParaRPr lang="en-US" sz="2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000" dirty="0"/>
              <a:t>все логи в один файл, </a:t>
            </a:r>
            <a:endParaRPr lang="en-US" sz="2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000" dirty="0"/>
              <a:t>отдельные файлы для разных типов событий, приложений, подсистем.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2000" b="1" dirty="0"/>
              <a:t>По степени централизации</a:t>
            </a:r>
            <a:r>
              <a:rPr lang="ru-RU" sz="2000" dirty="0"/>
              <a:t>:</a:t>
            </a:r>
            <a:endParaRPr lang="en-US" sz="2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000" dirty="0"/>
              <a:t>локальные файлы на каждом сервере,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000" dirty="0"/>
              <a:t>общий централизованный лог-сервер.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74DE96-A790-4157-9E08-DEA9BB745AAA}"/>
              </a:ext>
            </a:extLst>
          </p:cNvPr>
          <p:cNvSpPr txBox="1"/>
          <p:nvPr/>
        </p:nvSpPr>
        <p:spPr>
          <a:xfrm>
            <a:off x="6685280" y="1066800"/>
            <a:ext cx="475488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000" b="1" dirty="0"/>
              <a:t>Выбор конкретного подхода</a:t>
            </a:r>
            <a:r>
              <a:rPr lang="ru-RU" sz="2000" dirty="0"/>
              <a:t> зависит от: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000" dirty="0"/>
              <a:t>архитектуры системы,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000" dirty="0"/>
              <a:t>серверной платформы,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000" dirty="0"/>
              <a:t>нагрузки,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000" dirty="0"/>
              <a:t>количества логов и записей в них,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000" dirty="0"/>
              <a:t>количества доступного оборудования и компетентности сисадминов.</a:t>
            </a:r>
          </a:p>
          <a:p>
            <a:pPr marL="0" indent="0">
              <a:lnSpc>
                <a:spcPct val="100000"/>
              </a:lnSpc>
              <a:buNone/>
            </a:pPr>
            <a:endParaRPr lang="ru-RU" sz="2000" dirty="0"/>
          </a:p>
          <a:p>
            <a:pPr marL="0" indent="0">
              <a:lnSpc>
                <a:spcPct val="100000"/>
              </a:lnSpc>
              <a:buNone/>
            </a:pPr>
            <a:r>
              <a:rPr lang="ru-RU" sz="2000" dirty="0"/>
              <a:t>Если в проекте есть какая-то </a:t>
            </a:r>
            <a:r>
              <a:rPr lang="ru-RU" sz="2000" b="1" dirty="0"/>
              <a:t>принятая практика</a:t>
            </a:r>
            <a:r>
              <a:rPr lang="ru-RU" sz="2000" dirty="0"/>
              <a:t> — стоит придерживаться её, если нет — скорее всего, лучше </a:t>
            </a:r>
            <a:r>
              <a:rPr lang="ru-RU" sz="2000" b="1" dirty="0"/>
              <a:t>начать с самого простого, усложняя по необходимости</a:t>
            </a:r>
            <a:r>
              <a:rPr lang="ru-RU" sz="2000" dirty="0"/>
              <a:t>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93835C5-B01B-392F-AABF-49EEB4DDD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1900" y="5160228"/>
            <a:ext cx="4610100" cy="170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8296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753646-220E-B30A-E47C-BB5FAD3BE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2566"/>
            <a:ext cx="10515600" cy="752474"/>
          </a:xfrm>
        </p:spPr>
        <p:txBody>
          <a:bodyPr>
            <a:normAutofit/>
          </a:bodyPr>
          <a:lstStyle/>
          <a:p>
            <a:r>
              <a:rPr lang="ru-RU" dirty="0"/>
              <a:t>Ротация и бэкапирование логов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290FAD-DF9B-1221-B6F0-454273AC2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4279"/>
            <a:ext cx="10515600" cy="5625512"/>
          </a:xfrm>
        </p:spPr>
        <p:txBody>
          <a:bodyPr>
            <a:normAutofit fontScale="70000" lnSpcReduction="20000"/>
          </a:bodyPr>
          <a:lstStyle/>
          <a:p>
            <a:pPr marL="0" indent="0" algn="l">
              <a:lnSpc>
                <a:spcPct val="120000"/>
              </a:lnSpc>
              <a:buNone/>
            </a:pPr>
            <a:r>
              <a:rPr lang="ru-RU" dirty="0"/>
              <a:t>У постоянно работающего приложения со временем </a:t>
            </a:r>
            <a:r>
              <a:rPr lang="ru-RU" b="1" dirty="0"/>
              <a:t>растёт объём лог-файла и количество записей в нём</a:t>
            </a:r>
            <a:r>
              <a:rPr lang="ru-RU" dirty="0"/>
              <a:t>. Само собой, это </a:t>
            </a:r>
            <a:r>
              <a:rPr lang="ru-RU" b="1" dirty="0"/>
              <a:t>не может продолжаться бесконечно</a:t>
            </a:r>
            <a:r>
              <a:rPr lang="ru-RU" dirty="0"/>
              <a:t>, — рано или поздно файл займёт весь диск, да и работать с ним станет очень трудно.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ru-RU" dirty="0"/>
              <a:t>Предположим, есть файл 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error.log</a:t>
            </a:r>
            <a:r>
              <a:rPr lang="en" dirty="0"/>
              <a:t>. </a:t>
            </a:r>
            <a:r>
              <a:rPr lang="ru-RU" dirty="0"/>
              <a:t>Нужно, чтобы файл не разрастался бесконечно, но всегда были доступны логи за последние 24 часа. Первое, что приходит на ум — очищать файл раз в сутки. Но тогда логи за 24 часа у нас будут только перед самой очисткой, а сразу после неё — за 0 часов. Поэтому делают иначе — </a:t>
            </a:r>
            <a:r>
              <a:rPr lang="ru-RU" b="1" dirty="0"/>
              <a:t>раз в сутки создают новый файл</a:t>
            </a:r>
            <a:r>
              <a:rPr lang="ru-RU" dirty="0"/>
              <a:t>, в который продолжают писаться логи, а </a:t>
            </a:r>
            <a:r>
              <a:rPr lang="ru-RU" b="1" dirty="0"/>
              <a:t>старый переименовывают</a:t>
            </a:r>
            <a:r>
              <a:rPr lang="ru-RU" dirty="0"/>
              <a:t>, допустим, в 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errors.log.1</a:t>
            </a:r>
            <a:r>
              <a:rPr lang="en" dirty="0"/>
              <a:t>, </a:t>
            </a:r>
            <a:r>
              <a:rPr lang="ru-RU" dirty="0"/>
              <a:t>затем, на следующий день, в 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errors.log.</a:t>
            </a:r>
            <a:r>
              <a:rPr lang="ru-RU" noProof="1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ru-RU" dirty="0"/>
              <a:t> и т.д</a:t>
            </a:r>
            <a:r>
              <a:rPr lang="en" dirty="0"/>
              <a:t>.</a:t>
            </a:r>
            <a:r>
              <a:rPr lang="ru-RU" dirty="0"/>
              <a:t> и затем удаляется</a:t>
            </a:r>
            <a:r>
              <a:rPr lang="en" dirty="0"/>
              <a:t> </a:t>
            </a:r>
            <a:r>
              <a:rPr lang="ru-RU" dirty="0"/>
              <a:t>При таком подходе мы всегда имеем в доступе логи минимум за 24, максимум за 48 часов.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7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" sz="27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70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ls /var/logs/      </a:t>
            </a:r>
            <a:br>
              <a:rPr lang="ru-RU" sz="270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70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keybagd.log.0     keybagd.log.2      usermanagerd.log.0</a:t>
            </a:r>
            <a:br>
              <a:rPr lang="ru-RU" sz="270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70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keybagd.log.1     keybagd.log.3      usermanagerd.log.1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dirty="0"/>
              <a:t>Такая операция — </a:t>
            </a:r>
            <a:r>
              <a:rPr lang="ru-RU" b="1" dirty="0"/>
              <a:t>простейший пример ротации логов</a:t>
            </a:r>
            <a:r>
              <a:rPr lang="ru-RU" dirty="0"/>
              <a:t>.</a:t>
            </a:r>
            <a:br>
              <a:rPr lang="ru-RU" dirty="0"/>
            </a:br>
            <a:r>
              <a:rPr lang="ru-RU" dirty="0"/>
              <a:t>Для автоматизации этого процесса существуют </a:t>
            </a:r>
            <a:r>
              <a:rPr lang="ru-RU" b="1" dirty="0"/>
              <a:t>специальные утилиты</a:t>
            </a:r>
            <a:r>
              <a:rPr lang="ru-RU" dirty="0"/>
              <a:t>, самая популярная из которых —</a:t>
            </a:r>
            <a:r>
              <a:rPr lang="en" dirty="0"/>
              <a:t>logrotate. </a:t>
            </a:r>
            <a:r>
              <a:rPr lang="ru-RU" dirty="0"/>
              <a:t>В его конфиге можно </a:t>
            </a:r>
            <a:r>
              <a:rPr lang="ru-RU" b="1" dirty="0"/>
              <a:t>настроить ротацию</a:t>
            </a:r>
            <a:r>
              <a:rPr lang="ru-RU" dirty="0"/>
              <a:t>:</a:t>
            </a:r>
            <a:r>
              <a:rPr lang="ru-RU" b="1" dirty="0"/>
              <a:t> </a:t>
            </a:r>
            <a:r>
              <a:rPr lang="ru-RU" dirty="0"/>
              <a:t>регулярную или по достижению определённого размера файла, хранение / </a:t>
            </a:r>
            <a:r>
              <a:rPr lang="ru-RU" b="1" dirty="0"/>
              <a:t>удаление</a:t>
            </a:r>
            <a:r>
              <a:rPr lang="ru-RU" dirty="0"/>
              <a:t> ротированных копий, </a:t>
            </a:r>
            <a:r>
              <a:rPr lang="ru-RU" b="1" dirty="0"/>
              <a:t>сжатие</a:t>
            </a:r>
            <a:r>
              <a:rPr lang="ru-RU" dirty="0"/>
              <a:t> и пр.</a:t>
            </a:r>
          </a:p>
        </p:txBody>
      </p:sp>
    </p:spTree>
    <p:extLst>
      <p:ext uri="{BB962C8B-B14F-4D97-AF65-F5344CB8AC3E}">
        <p14:creationId xmlns:p14="http://schemas.microsoft.com/office/powerpoint/2010/main" val="987203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C62230-2CC2-7C3D-06BD-224CC19CB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2565"/>
            <a:ext cx="10826578" cy="771697"/>
          </a:xfrm>
        </p:spPr>
        <p:txBody>
          <a:bodyPr/>
          <a:lstStyle/>
          <a:p>
            <a:r>
              <a:rPr lang="ru-RU" dirty="0"/>
              <a:t>Что такое логирование ("журналирование")?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90889C-308F-853C-4C04-D032583CE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1926"/>
            <a:ext cx="10515600" cy="5623509"/>
          </a:xfrm>
        </p:spPr>
        <p:txBody>
          <a:bodyPr>
            <a:normAutofit fontScale="62500" lnSpcReduction="20000"/>
          </a:bodyPr>
          <a:lstStyle/>
          <a:p>
            <a:pPr marL="0" indent="0" algn="l">
              <a:lnSpc>
                <a:spcPct val="120000"/>
              </a:lnSpc>
              <a:buNone/>
            </a:pPr>
            <a:r>
              <a:rPr lang="ru-RU" b="1" dirty="0"/>
              <a:t>Логирование</a:t>
            </a:r>
            <a:r>
              <a:rPr lang="ru-RU" dirty="0"/>
              <a:t> — это </a:t>
            </a:r>
            <a:r>
              <a:rPr lang="ru-RU" u="sng" dirty="0"/>
              <a:t>фиксация информации о событиях</a:t>
            </a:r>
            <a:r>
              <a:rPr lang="ru-RU" dirty="0"/>
              <a:t>, происходящих в программной системе, и контексте, в котором эти события происходят, в некий журнал событий (</a:t>
            </a:r>
            <a:r>
              <a:rPr lang="ru-RU" b="1" dirty="0"/>
              <a:t>лог</a:t>
            </a:r>
            <a:r>
              <a:rPr lang="ru-RU" dirty="0"/>
              <a:t>).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ru-RU" dirty="0"/>
              <a:t>Разработчики в первую очередь используют логирование для </a:t>
            </a:r>
            <a:r>
              <a:rPr lang="ru-RU" b="1" dirty="0"/>
              <a:t>отладки</a:t>
            </a:r>
            <a:r>
              <a:rPr lang="ru-RU" dirty="0"/>
              <a:t> в процессе разработки и для поиска и устранения проблем и ошибок в работе ПО.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ru-RU" dirty="0"/>
              <a:t>Но логирование может быть полезно и для других целей:</a:t>
            </a:r>
          </a:p>
          <a:p>
            <a:pPr algn="l">
              <a:lnSpc>
                <a:spcPct val="120000"/>
              </a:lnSpc>
              <a:buFont typeface="+mj-lt"/>
              <a:buAutoNum type="arabicPeriod"/>
            </a:pPr>
            <a:r>
              <a:rPr lang="ru-RU" b="1" dirty="0"/>
              <a:t>Профилирование</a:t>
            </a:r>
            <a:r>
              <a:rPr lang="ru-RU" dirty="0"/>
              <a:t>. По меткам времени в логах можно измерить время между разными событиями, т.е. время выполнения какой-то части программы.</a:t>
            </a:r>
          </a:p>
          <a:p>
            <a:pPr algn="l">
              <a:lnSpc>
                <a:spcPct val="120000"/>
              </a:lnSpc>
              <a:buFont typeface="+mj-lt"/>
              <a:buAutoNum type="arabicPeriod"/>
            </a:pPr>
            <a:r>
              <a:rPr lang="ru-RU" b="1" dirty="0"/>
              <a:t>Безопасность</a:t>
            </a:r>
            <a:r>
              <a:rPr lang="ru-RU" dirty="0"/>
              <a:t>. Записанные события авторизации пользователей, выполнения определённых операций, доступа к какой-то информации можно использовать для отслеживания, предотвращения и расследования инцидентов безопасности.</a:t>
            </a:r>
          </a:p>
          <a:p>
            <a:pPr algn="l">
              <a:lnSpc>
                <a:spcPct val="120000"/>
              </a:lnSpc>
              <a:buFont typeface="+mj-lt"/>
              <a:buAutoNum type="arabicPeriod"/>
            </a:pPr>
            <a:r>
              <a:rPr lang="ru-RU" b="1" dirty="0"/>
              <a:t>Аудирование</a:t>
            </a:r>
            <a:r>
              <a:rPr lang="ru-RU" dirty="0"/>
              <a:t>. Из логов можно получать информацию о важных для бизнеса вещах, например, кто последний редактировал текст на сайте или сколько финансовых транзакций произошло за день.</a:t>
            </a:r>
          </a:p>
          <a:p>
            <a:pPr algn="l">
              <a:lnSpc>
                <a:spcPct val="120000"/>
              </a:lnSpc>
              <a:buFont typeface="+mj-lt"/>
              <a:buAutoNum type="arabicPeriod"/>
            </a:pPr>
            <a:r>
              <a:rPr lang="ru-RU" b="1" dirty="0"/>
              <a:t>Статистика</a:t>
            </a:r>
            <a:r>
              <a:rPr lang="ru-RU" dirty="0"/>
              <a:t>. По логам можно подсчитывать статистику как технических (как часто вызывается какая-то функция или сколько происходит обращений к базе данных), так и бизнес-показателей (какие кнопки пользователи нажимают чаще всего или какая доля посетителей сайта доходит до корзины).</a:t>
            </a:r>
          </a:p>
          <a:p>
            <a:pPr algn="l">
              <a:lnSpc>
                <a:spcPct val="120000"/>
              </a:lnSpc>
              <a:buFont typeface="+mj-lt"/>
              <a:buAutoNum type="arabicPeriod"/>
            </a:pPr>
            <a:r>
              <a:rPr lang="ru-RU" b="1" dirty="0"/>
              <a:t>Отладка.</a:t>
            </a:r>
            <a:r>
              <a:rPr lang="en-US" dirty="0"/>
              <a:t> </a:t>
            </a:r>
            <a:r>
              <a:rPr lang="ru-RU" dirty="0"/>
              <a:t>Возможность ретроспективно разобраться в том, почему возникла та или иная проблема.</a:t>
            </a:r>
            <a:endParaRPr lang="ru-RU" b="1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79807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F477F0-CBE7-44BB-C2D9-66416C217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Ротация и бэкапирование: </a:t>
            </a:r>
            <a:r>
              <a:rPr lang="en-US" dirty="0"/>
              <a:t>logrotate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9D3A10-421D-00E5-8DBF-8216849B0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8154"/>
            <a:ext cx="10515600" cy="4466492"/>
          </a:xfrm>
        </p:spPr>
        <p:txBody>
          <a:bodyPr>
            <a:norm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ru-RU" sz="2000" noProof="1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000" noProof="1">
                <a:latin typeface="Consolas" panose="020B0609020204030204" pitchFamily="49" charset="0"/>
                <a:cs typeface="Consolas" panose="020B0609020204030204" pitchFamily="49" charset="0"/>
              </a:rPr>
              <a:t>etc/logrotate.d/myapp:</a:t>
            </a:r>
            <a:endParaRPr lang="ru-RU" sz="2000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" sz="20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/var/log/myapp/error.log {</a:t>
            </a:r>
            <a:br>
              <a:rPr lang="en" sz="20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rotate 7 </a:t>
            </a:r>
            <a:r>
              <a:rPr lang="ru-RU" sz="20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" sz="2000" noProof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ru-RU" sz="2000" noProof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хранить до 7 ротированных файлов</a:t>
            </a:r>
            <a:br>
              <a:rPr lang="en-US" sz="20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20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daily  </a:t>
            </a:r>
            <a:r>
              <a:rPr lang="ru-RU" sz="20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" sz="2000" noProof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ru-RU" sz="2000" noProof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ротировать ежедневно</a:t>
            </a:r>
            <a:br>
              <a:rPr lang="en-US" sz="20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20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compress </a:t>
            </a:r>
            <a:r>
              <a:rPr lang="ru-RU" sz="20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" sz="2000" noProof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ru-RU" sz="2000" noProof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сжимать ротированные файлы</a:t>
            </a:r>
            <a:br>
              <a:rPr lang="en-US" sz="20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20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notifempty </a:t>
            </a:r>
            <a:r>
              <a:rPr lang="ru-RU" sz="20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" sz="2000" noProof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ru-RU" sz="2000" noProof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не ротировать, если файл пуст</a:t>
            </a:r>
            <a:br>
              <a:rPr lang="en-US" sz="20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20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 660 mebossuser mebossuser </a:t>
            </a:r>
            <a:r>
              <a:rPr lang="en" sz="2000" noProof="1">
                <a:solidFill>
                  <a:srgbClr val="7030A0"/>
                </a:solidFill>
              </a:rPr>
              <a:t># </a:t>
            </a:r>
            <a:r>
              <a:rPr lang="ru-RU" sz="2000" noProof="1">
                <a:solidFill>
                  <a:srgbClr val="7030A0"/>
                </a:solidFill>
              </a:rPr>
              <a:t>права </a:t>
            </a:r>
            <a:r>
              <a:rPr lang="en-US" sz="2000" noProof="1">
                <a:solidFill>
                  <a:srgbClr val="7030A0"/>
                </a:solidFill>
              </a:rPr>
              <a:t>/ user д</a:t>
            </a:r>
            <a:r>
              <a:rPr lang="ru-RU" sz="2000" noProof="1">
                <a:solidFill>
                  <a:srgbClr val="7030A0"/>
                </a:solidFill>
              </a:rPr>
              <a:t>ля создания файлов</a:t>
            </a:r>
            <a:br>
              <a:rPr lang="en-US" sz="20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2000" b="0" i="0" dirty="0">
                <a:solidFill>
                  <a:schemeClr val="accent6">
                    <a:lumMod val="50000"/>
                  </a:schemeClr>
                </a:solidFill>
                <a:effectLst/>
                <a:latin typeface="Lato" panose="020F0502020204030203" pitchFamily="34" charset="0"/>
              </a:rPr>
              <a:t>} 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Кроме того, логи, как текущие, так и отротированные, могут содержать важную информацию, в том числе необходимую для восстановления после критического сбоя или расследования его причин.</a:t>
            </a:r>
            <a:endParaRPr lang="en-US" sz="2000" dirty="0"/>
          </a:p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Поэтому логи, как и остальные важные файлы, должны вовремя и надёжно</a:t>
            </a:r>
            <a:br>
              <a:rPr lang="en-US" sz="2000" dirty="0"/>
            </a:br>
            <a:r>
              <a:rPr lang="ru-RU" sz="2000" b="1" dirty="0"/>
              <a:t>бэкапироваться</a:t>
            </a:r>
            <a:r>
              <a:rPr lang="ru-RU" sz="2000" dirty="0"/>
              <a:t>, например, с помощью </a:t>
            </a:r>
            <a:r>
              <a:rPr lang="en" sz="2000" b="1" dirty="0"/>
              <a:t>rsync</a:t>
            </a:r>
            <a:r>
              <a:rPr lang="en" sz="2000" dirty="0"/>
              <a:t>.</a:t>
            </a:r>
          </a:p>
          <a:p>
            <a:endParaRPr lang="ru-RU" sz="20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B5952A4-894A-D600-D777-1B057375D9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9096" y="5065346"/>
            <a:ext cx="1589408" cy="1709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0992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AF7546-D3E8-35E3-C81F-AFFA536C6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280"/>
            <a:ext cx="10515600" cy="721360"/>
          </a:xfrm>
        </p:spPr>
        <p:txBody>
          <a:bodyPr>
            <a:normAutofit/>
          </a:bodyPr>
          <a:lstStyle/>
          <a:p>
            <a:pPr algn="l"/>
            <a:r>
              <a:rPr lang="ru-RU" dirty="0"/>
              <a:t>Логирование в </a:t>
            </a:r>
            <a:r>
              <a:rPr lang="en" dirty="0"/>
              <a:t>Python / </a:t>
            </a:r>
            <a:r>
              <a:rPr lang="ru-RU" dirty="0"/>
              <a:t>Библиотека </a:t>
            </a:r>
            <a:r>
              <a:rPr lang="en" dirty="0"/>
              <a:t>logging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05A1E2-F768-E94A-1C1E-D9A16CA92C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22960"/>
            <a:ext cx="10795000" cy="5943599"/>
          </a:xfrm>
        </p:spPr>
        <p:txBody>
          <a:bodyPr lIns="90000">
            <a:no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Простейший способ залогировать сообщение в </a:t>
            </a:r>
            <a:r>
              <a:rPr lang="en" sz="2000" dirty="0"/>
              <a:t>Python — </a:t>
            </a:r>
            <a:r>
              <a:rPr lang="ru-RU" sz="2000" dirty="0"/>
              <a:t>вывести в консоль с помощью 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" sz="2000" dirty="0"/>
              <a:t> </a:t>
            </a:r>
            <a:r>
              <a:rPr lang="ru-RU" sz="2000" dirty="0"/>
              <a:t>или записать вручную в файл, открытый с помощью </a:t>
            </a:r>
            <a:r>
              <a:rPr lang="en" sz="2000" dirty="0"/>
              <a:t>open.</a:t>
            </a:r>
            <a:br>
              <a:rPr lang="ru-RU" sz="2000" dirty="0"/>
            </a:br>
            <a:r>
              <a:rPr lang="ru-RU" sz="2000" dirty="0"/>
              <a:t>Так можно делать только для сиюминутной отладки.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Для логирования в </a:t>
            </a:r>
            <a:r>
              <a:rPr lang="en" sz="2000" dirty="0"/>
              <a:t>Python </a:t>
            </a:r>
            <a:r>
              <a:rPr lang="ru-RU" sz="2000" dirty="0"/>
              <a:t>используется стандартная библиотека 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logging</a:t>
            </a:r>
            <a:r>
              <a:rPr lang="en" sz="2000" dirty="0"/>
              <a:t>.</a:t>
            </a:r>
            <a:br>
              <a:rPr lang="ru-RU" sz="2000" dirty="0"/>
            </a:br>
            <a:r>
              <a:rPr lang="ru-RU" sz="2000" dirty="0"/>
              <a:t>В частности, она содержит функции 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debug()</a:t>
            </a:r>
            <a:r>
              <a:rPr lang="en" sz="2000" dirty="0"/>
              <a:t>, 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info()</a:t>
            </a:r>
            <a:r>
              <a:rPr lang="en" sz="2000" dirty="0"/>
              <a:t>, 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warning()</a:t>
            </a:r>
            <a:r>
              <a:rPr lang="en" sz="2000" dirty="0"/>
              <a:t>, 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error()</a:t>
            </a:r>
            <a:r>
              <a:rPr lang="en" sz="2000" dirty="0"/>
              <a:t>, 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critical()</a:t>
            </a:r>
            <a:r>
              <a:rPr lang="en" sz="2000" dirty="0"/>
              <a:t>, </a:t>
            </a:r>
            <a:r>
              <a:rPr lang="ru-RU" sz="2000" dirty="0"/>
              <a:t>каждая из которых выводит сообщение с соответствующим её названию уровнем логирования.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Библиотека 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logging</a:t>
            </a:r>
            <a:r>
              <a:rPr lang="en" sz="2000" dirty="0"/>
              <a:t> </a:t>
            </a:r>
            <a:r>
              <a:rPr lang="ru-RU" sz="2000" dirty="0"/>
              <a:t>имеет множество настроек. По умолчанию она выводит сообщение на стандартный вывод 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sys.stderr</a:t>
            </a:r>
            <a:r>
              <a:rPr lang="en" sz="2000" dirty="0"/>
              <a:t> (</a:t>
            </a:r>
            <a:r>
              <a:rPr lang="ru-RU" sz="2000" dirty="0"/>
              <a:t>как правило</a:t>
            </a:r>
            <a:r>
              <a:rPr lang="en-US" sz="2000" dirty="0"/>
              <a:t>,</a:t>
            </a:r>
            <a:r>
              <a:rPr lang="ru-RU" sz="2000" dirty="0"/>
              <a:t> это консоль), и имеет уровень логирования </a:t>
            </a:r>
            <a:r>
              <a:rPr lang="en" sz="2000" dirty="0"/>
              <a:t>WARNING. </a:t>
            </a:r>
            <a:r>
              <a:rPr lang="ru-RU" sz="2000" dirty="0"/>
              <a:t>То есть сообщения с уровнем логирования ниже </a:t>
            </a:r>
            <a:r>
              <a:rPr lang="en" sz="2000" dirty="0"/>
              <a:t>WARNING (DEBUG </a:t>
            </a:r>
            <a:r>
              <a:rPr lang="ru-RU" sz="2000" dirty="0"/>
              <a:t>или </a:t>
            </a:r>
            <a:r>
              <a:rPr lang="en" sz="2000" dirty="0"/>
              <a:t>INFO) </a:t>
            </a:r>
            <a:r>
              <a:rPr lang="ru-RU" sz="2000" dirty="0"/>
              <a:t>будут проигнорированы и никуда не выведутся.</a:t>
            </a:r>
            <a:endParaRPr lang="en-US" sz="2000" dirty="0"/>
          </a:p>
          <a:p>
            <a:pPr marL="0" indent="0" algn="l">
              <a:lnSpc>
                <a:spcPct val="100000"/>
              </a:lnSpc>
              <a:buNone/>
            </a:pPr>
            <a:r>
              <a:rPr lang="en" sz="2000" b="0" i="0" noProof="1">
                <a:solidFill>
                  <a:srgbClr val="0077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" sz="20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logging</a:t>
            </a:r>
            <a:br>
              <a:rPr lang="en" sz="20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logging</a:t>
            </a:r>
            <a:r>
              <a:rPr lang="en" sz="20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20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info</a:t>
            </a:r>
            <a:r>
              <a:rPr lang="en" sz="20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2000" b="0" i="0" noProof="1"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'For your information'</a:t>
            </a:r>
            <a:r>
              <a:rPr lang="en" sz="20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" sz="20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b="0" i="0" noProof="1">
                <a:solidFill>
                  <a:srgbClr val="708090"/>
                </a:solidFill>
                <a:effectLst/>
                <a:cs typeface="Consolas" panose="020B0609020204030204" pitchFamily="49" charset="0"/>
              </a:rPr>
              <a:t># </a:t>
            </a:r>
            <a:r>
              <a:rPr lang="ru-RU" sz="2000" b="0" i="0" noProof="1">
                <a:solidFill>
                  <a:srgbClr val="708090"/>
                </a:solidFill>
                <a:effectLst/>
                <a:cs typeface="Consolas" panose="020B0609020204030204" pitchFamily="49" charset="0"/>
              </a:rPr>
              <a:t>будет проигнорировано, т. к. </a:t>
            </a:r>
            <a:r>
              <a:rPr lang="en" sz="2000" b="0" i="0" noProof="1">
                <a:solidFill>
                  <a:srgbClr val="708090"/>
                </a:solidFill>
                <a:effectLst/>
                <a:cs typeface="Consolas" panose="020B0609020204030204" pitchFamily="49" charset="0"/>
              </a:rPr>
              <a:t>INFO &lt; WARNING</a:t>
            </a:r>
            <a:r>
              <a:rPr lang="en" sz="20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logging</a:t>
            </a:r>
            <a:r>
              <a:rPr lang="en" sz="20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20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warning</a:t>
            </a:r>
            <a:r>
              <a:rPr lang="en" sz="20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2000" b="0" i="0" noProof="1"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'I warn you!'</a:t>
            </a:r>
            <a:r>
              <a:rPr lang="en" sz="20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" sz="20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b="0" i="0" noProof="1">
                <a:solidFill>
                  <a:srgbClr val="70809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ru-RU" sz="2000" b="0" i="0" noProof="1">
                <a:solidFill>
                  <a:srgbClr val="70809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будет выведено в консоль</a:t>
            </a:r>
            <a:r>
              <a:rPr lang="ru-RU" sz="20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в консоль будет выведено: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" sz="20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WARNING:root:I warn you!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Первое сообщение будет проигнорировано, так как уровень логирования </a:t>
            </a:r>
            <a:r>
              <a:rPr lang="en" sz="2000" dirty="0"/>
              <a:t>INFO </a:t>
            </a:r>
            <a:r>
              <a:rPr lang="ru-RU" sz="2000" dirty="0"/>
              <a:t>ниже стандартного </a:t>
            </a:r>
            <a:r>
              <a:rPr lang="en" sz="2000" dirty="0"/>
              <a:t>WARNING.</a:t>
            </a:r>
          </a:p>
        </p:txBody>
      </p:sp>
    </p:spTree>
    <p:extLst>
      <p:ext uri="{BB962C8B-B14F-4D97-AF65-F5344CB8AC3E}">
        <p14:creationId xmlns:p14="http://schemas.microsoft.com/office/powerpoint/2010/main" val="40175826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B44BC16-6B43-57D7-EACC-F0E4123EF55C}"/>
              </a:ext>
            </a:extLst>
          </p:cNvPr>
          <p:cNvSpPr/>
          <p:nvPr/>
        </p:nvSpPr>
        <p:spPr>
          <a:xfrm>
            <a:off x="833118" y="1608583"/>
            <a:ext cx="10332720" cy="222528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61C509-8D2E-249E-8A5C-F2E26EB3E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5750"/>
            <a:ext cx="10515600" cy="842352"/>
          </a:xfrm>
        </p:spPr>
        <p:txBody>
          <a:bodyPr>
            <a:normAutofit/>
          </a:bodyPr>
          <a:lstStyle/>
          <a:p>
            <a:r>
              <a:rPr lang="ru-RU" dirty="0"/>
              <a:t>Логирование в файл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1D3188-C403-6495-535A-81B9DCD63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4426"/>
            <a:ext cx="10327638" cy="5377823"/>
          </a:xfrm>
        </p:spPr>
        <p:txBody>
          <a:bodyPr lIns="90000">
            <a:no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Чтобы вывести сообщение не на консоль, а в файл, нужно задать конфигурацию:</a:t>
            </a:r>
          </a:p>
          <a:p>
            <a:pPr marL="225425" indent="0" algn="l">
              <a:lnSpc>
                <a:spcPct val="100000"/>
              </a:lnSpc>
              <a:buNone/>
            </a:pPr>
            <a:r>
              <a:rPr lang="en" sz="2000" b="0" i="0" noProof="1">
                <a:solidFill>
                  <a:srgbClr val="0077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" sz="20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logging</a:t>
            </a:r>
            <a:br>
              <a:rPr lang="en" sz="20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logging</a:t>
            </a:r>
            <a:r>
              <a:rPr lang="en" sz="20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20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basicConfig</a:t>
            </a:r>
            <a:r>
              <a:rPr lang="en" sz="20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20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filename</a:t>
            </a:r>
            <a:r>
              <a:rPr lang="en" sz="2000" b="0" i="0" noProof="1">
                <a:solidFill>
                  <a:srgbClr val="A67F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2000" b="0" i="0" noProof="1"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'example.log'</a:t>
            </a:r>
            <a:r>
              <a:rPr lang="en" sz="20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sz="20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level</a:t>
            </a:r>
            <a:r>
              <a:rPr lang="en" sz="2000" b="0" i="0" noProof="1">
                <a:solidFill>
                  <a:srgbClr val="A67F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20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logging</a:t>
            </a:r>
            <a:r>
              <a:rPr lang="en" sz="20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20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DEBUG</a:t>
            </a:r>
            <a:r>
              <a:rPr lang="en" sz="20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2000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ru-RU" sz="2000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logging</a:t>
            </a:r>
            <a:r>
              <a:rPr lang="en" sz="20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20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debug</a:t>
            </a:r>
            <a:r>
              <a:rPr lang="en" sz="20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2000" b="0" i="0" noProof="1"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"Let's see if it works"</a:t>
            </a:r>
            <a:r>
              <a:rPr lang="en" sz="20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2000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logging</a:t>
            </a:r>
            <a:r>
              <a:rPr lang="en" sz="20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20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info</a:t>
            </a:r>
            <a:r>
              <a:rPr lang="en" sz="20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2000" b="0" i="0" noProof="1"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'For your information'</a:t>
            </a:r>
            <a:r>
              <a:rPr lang="en" sz="20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2000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logging</a:t>
            </a:r>
            <a:r>
              <a:rPr lang="en" sz="20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20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warning</a:t>
            </a:r>
            <a:r>
              <a:rPr lang="en" sz="20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2000" b="0" i="0" noProof="1"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'I warn you!'</a:t>
            </a:r>
            <a:r>
              <a:rPr lang="en" sz="20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2000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logging</a:t>
            </a:r>
            <a:r>
              <a:rPr lang="en" sz="20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20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error</a:t>
            </a:r>
            <a:r>
              <a:rPr lang="en" sz="20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2000" b="0" i="0" noProof="1"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'Something bad happened pls help!'</a:t>
            </a:r>
            <a:r>
              <a:rPr lang="en" sz="20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" sz="20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Имя файла задано в параметре 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filename</a:t>
            </a:r>
            <a:r>
              <a:rPr lang="en" sz="2000" dirty="0"/>
              <a:t>, </a:t>
            </a:r>
            <a:r>
              <a:rPr lang="ru-RU" sz="2000" dirty="0"/>
              <a:t>а параметр 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level</a:t>
            </a:r>
            <a:r>
              <a:rPr lang="en" sz="2000" dirty="0"/>
              <a:t> </a:t>
            </a:r>
            <a:r>
              <a:rPr lang="ru-RU" sz="2000" dirty="0"/>
              <a:t>переопределяет уровень логирования по умолчанию. Так как установлен уровень </a:t>
            </a:r>
            <a:r>
              <a:rPr lang="en" sz="2000" dirty="0"/>
              <a:t>DEBUG, </a:t>
            </a:r>
            <a:r>
              <a:rPr lang="ru-RU" sz="2000" dirty="0"/>
              <a:t>самый низкий, то все сообщения будут выведены в файл.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sz="2000" noProof="1">
                <a:latin typeface="Consolas" panose="020B0609020204030204" pitchFamily="49" charset="0"/>
                <a:cs typeface="Consolas" panose="020B0609020204030204" pitchFamily="49" charset="0"/>
              </a:rPr>
              <a:t>basicConfig()</a:t>
            </a:r>
            <a:r>
              <a:rPr lang="en" sz="2000" dirty="0"/>
              <a:t> </a:t>
            </a:r>
            <a:r>
              <a:rPr lang="ru-RU" sz="2000" dirty="0"/>
              <a:t>срабатывает только один раз за время выполнения программы, последующие вызовы ни к чему не приведут. Кроме того, функции логирования 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debug()</a:t>
            </a:r>
            <a:r>
              <a:rPr lang="en" sz="2000" dirty="0"/>
              <a:t>, 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info()</a:t>
            </a:r>
            <a:r>
              <a:rPr lang="en" sz="2000" dirty="0"/>
              <a:t> </a:t>
            </a:r>
            <a:r>
              <a:rPr lang="ru-RU" sz="2000" dirty="0"/>
              <a:t>и пр. автоматически вызывают внутри себя 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basicConfig()</a:t>
            </a:r>
            <a:r>
              <a:rPr lang="en" sz="2000" dirty="0"/>
              <a:t> </a:t>
            </a:r>
            <a:r>
              <a:rPr lang="ru-RU" sz="2000" dirty="0"/>
              <a:t>с параметрами по умолчанию. Поэтому, если вы хотите вызвать её вручную, сделать это нужно до вызова любой из функций логирования.</a:t>
            </a:r>
          </a:p>
        </p:txBody>
      </p:sp>
    </p:spTree>
    <p:extLst>
      <p:ext uri="{BB962C8B-B14F-4D97-AF65-F5344CB8AC3E}">
        <p14:creationId xmlns:p14="http://schemas.microsoft.com/office/powerpoint/2010/main" val="15482628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79FA0C-FB12-EB1F-FEB4-C3E1B0F5A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979" y="166820"/>
            <a:ext cx="10515600" cy="703513"/>
          </a:xfrm>
        </p:spPr>
        <p:txBody>
          <a:bodyPr>
            <a:normAutofit/>
          </a:bodyPr>
          <a:lstStyle/>
          <a:p>
            <a:r>
              <a:rPr lang="ru-RU" dirty="0"/>
              <a:t>Форматирование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893320-F6FB-A722-7A1E-4B5127BB9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979" y="980502"/>
            <a:ext cx="11181202" cy="5607585"/>
          </a:xfrm>
        </p:spPr>
        <p:txBody>
          <a:bodyPr lIns="90000">
            <a:no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Используя форматирование, можно интерполировать в сообщение значение переменной: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" sz="1900" b="0" i="0" noProof="1">
                <a:solidFill>
                  <a:srgbClr val="0077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" sz="1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logging</a:t>
            </a:r>
            <a:br>
              <a:rPr lang="ru-RU" sz="1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counter </a:t>
            </a:r>
            <a:r>
              <a:rPr lang="en" sz="1900" b="0" i="0" noProof="1">
                <a:solidFill>
                  <a:srgbClr val="A67F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900" b="0" i="0" noProof="1"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'3rd'</a:t>
            </a:r>
            <a:br>
              <a:rPr lang="ru-RU" sz="1900" noProof="1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logging</a:t>
            </a:r>
            <a:r>
              <a:rPr lang="en" sz="19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1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warning</a:t>
            </a:r>
            <a:r>
              <a:rPr lang="en" sz="19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1900" b="0" i="0" noProof="1"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'I am warning you for the %s time!'</a:t>
            </a:r>
            <a:r>
              <a:rPr lang="en" sz="19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sz="1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counter</a:t>
            </a:r>
            <a:r>
              <a:rPr lang="en" sz="19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" sz="1900" b="0" i="0" noProof="1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" sz="1900" noProof="1"/>
              <a:t>→ </a:t>
            </a:r>
            <a:r>
              <a:rPr lang="en" sz="1900" b="0" i="0" noProof="1">
                <a:solidFill>
                  <a:schemeClr val="accent6">
                    <a:lumMod val="50000"/>
                  </a:schemeClr>
                </a:solidFill>
                <a:effectLst/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WARNING:root:I am warning you for the 3rd time!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Можно задать формат не только сообщения, но и всей логируемой записи: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" sz="1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logging</a:t>
            </a:r>
            <a:r>
              <a:rPr lang="en" sz="19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1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basicConfig</a:t>
            </a:r>
            <a:r>
              <a:rPr lang="en" sz="19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1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format</a:t>
            </a:r>
            <a:r>
              <a:rPr lang="en" sz="1900" b="0" i="0" noProof="1">
                <a:solidFill>
                  <a:srgbClr val="A67F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900" b="0" i="0" noProof="1"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'%(asctime)s %(levelname)s %(message)s'</a:t>
            </a:r>
            <a:r>
              <a:rPr lang="en" sz="19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1900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logging</a:t>
            </a:r>
            <a:r>
              <a:rPr lang="en" sz="19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1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warning</a:t>
            </a:r>
            <a:r>
              <a:rPr lang="en" sz="19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1900" b="0" i="0" noProof="1"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'Right about time!'</a:t>
            </a:r>
            <a:r>
              <a:rPr lang="en" sz="19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" sz="1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" sz="1900" noProof="1"/>
              <a:t>→ </a:t>
            </a:r>
            <a:r>
              <a:rPr lang="en" sz="1900" b="0" i="0" dirty="0">
                <a:solidFill>
                  <a:schemeClr val="accent6">
                    <a:lumMod val="50000"/>
                  </a:schemeClr>
                </a:solidFill>
                <a:effectLst/>
                <a:latin typeface="Andale Mono" panose="020B0509000000000004" pitchFamily="49" charset="0"/>
                <a:cs typeface="Courier New" panose="02070309020205020404" pitchFamily="49" charset="0"/>
              </a:rPr>
              <a:t>2023-08-21 13:44:38,417 WARNING Right about time!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Здесь выводится не только уровень логирования 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levelname</a:t>
            </a:r>
            <a:r>
              <a:rPr lang="en" sz="2000" dirty="0"/>
              <a:t> </a:t>
            </a:r>
            <a:r>
              <a:rPr lang="ru-RU" sz="2000" dirty="0"/>
              <a:t>и текст сообщения 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message</a:t>
            </a:r>
            <a:r>
              <a:rPr lang="en" sz="2000" dirty="0"/>
              <a:t>, </a:t>
            </a:r>
            <a:r>
              <a:rPr lang="ru-RU" sz="2000" dirty="0"/>
              <a:t>но и дата и время логирования 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asctime</a:t>
            </a:r>
            <a:r>
              <a:rPr lang="en" sz="2000" dirty="0"/>
              <a:t>.</a:t>
            </a:r>
            <a:br>
              <a:rPr lang="en" sz="2000" dirty="0"/>
            </a:br>
            <a:r>
              <a:rPr lang="ru-RU" sz="2000" dirty="0"/>
              <a:t>Формат даты-времени можно изменить в 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basicConfig()</a:t>
            </a:r>
            <a:r>
              <a:rPr lang="en" sz="2000" dirty="0"/>
              <a:t> (</a:t>
            </a:r>
            <a:r>
              <a:rPr lang="ru-RU" sz="2000" dirty="0"/>
              <a:t>но как правило не стоит).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" sz="1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logging</a:t>
            </a:r>
            <a:r>
              <a:rPr lang="en" sz="19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1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basicConfig</a:t>
            </a:r>
            <a:r>
              <a:rPr lang="en" sz="19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1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format</a:t>
            </a:r>
            <a:r>
              <a:rPr lang="en" sz="1900" b="0" i="0" noProof="1">
                <a:solidFill>
                  <a:srgbClr val="A67F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900" b="0" i="0" noProof="1"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'%(asctime)s %(message)s'</a:t>
            </a:r>
            <a:r>
              <a:rPr lang="en" sz="19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sz="1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datefmt</a:t>
            </a:r>
            <a:r>
              <a:rPr lang="en" sz="1900" b="0" i="0" noProof="1">
                <a:solidFill>
                  <a:srgbClr val="A67F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900" b="0" i="0" noProof="1"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'%d.%m.%Y %H:%M:%S'</a:t>
            </a:r>
            <a:r>
              <a:rPr lang="en" sz="19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1900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logging</a:t>
            </a:r>
            <a:r>
              <a:rPr lang="en" sz="19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1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warning</a:t>
            </a:r>
            <a:r>
              <a:rPr lang="en" sz="19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1900" b="0" i="0" noProof="1"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'is when this event was logged.'</a:t>
            </a:r>
            <a:r>
              <a:rPr lang="en" sz="19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" sz="1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" sz="1900" noProof="1"/>
              <a:t>→ </a:t>
            </a:r>
            <a:r>
              <a:rPr lang="en" sz="1900" b="0" i="0" noProof="1">
                <a:solidFill>
                  <a:schemeClr val="accent6">
                    <a:lumMod val="50000"/>
                  </a:schemeClr>
                </a:solidFill>
                <a:effectLst/>
                <a:latin typeface="Andale Mono" panose="020B0509000000000004" pitchFamily="49" charset="0"/>
              </a:rPr>
              <a:t>21.08.2023 13:54:51 is when this event was logged.</a:t>
            </a:r>
          </a:p>
        </p:txBody>
      </p:sp>
    </p:spTree>
    <p:extLst>
      <p:ext uri="{BB962C8B-B14F-4D97-AF65-F5344CB8AC3E}">
        <p14:creationId xmlns:p14="http://schemas.microsoft.com/office/powerpoint/2010/main" val="21560473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762C40-E00D-F950-6B6C-97A61E6FD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Структура библиотеки </a:t>
            </a:r>
            <a:r>
              <a:rPr lang="en" dirty="0"/>
              <a:t>logging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F054CA-3677-77FC-5ADC-F74915667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algn="l">
              <a:lnSpc>
                <a:spcPct val="120000"/>
              </a:lnSpc>
              <a:buNone/>
            </a:pPr>
            <a:r>
              <a:rPr lang="ru-RU" dirty="0"/>
              <a:t>Базовых функций логирования может быть достаточно для простых приложений. Но для более сложных случаев и глубокого конфигурирования нужно понимать устройство библиотеки.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ru-RU" dirty="0"/>
              <a:t>Библиотека </a:t>
            </a:r>
            <a:r>
              <a:rPr lang="en" dirty="0"/>
              <a:t>logging — </a:t>
            </a:r>
            <a:r>
              <a:rPr lang="ru-RU" dirty="0"/>
              <a:t>модульная и состоит из нескольких категорий компонентов:</a:t>
            </a: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b="1" dirty="0"/>
              <a:t>логгеры</a:t>
            </a:r>
            <a:r>
              <a:rPr lang="ru-RU" dirty="0"/>
              <a:t> (</a:t>
            </a:r>
            <a:r>
              <a:rPr lang="en" b="1" dirty="0"/>
              <a:t>loggers</a:t>
            </a:r>
            <a:r>
              <a:rPr lang="en" dirty="0"/>
              <a:t>) — </a:t>
            </a:r>
            <a:r>
              <a:rPr lang="ru-RU" dirty="0"/>
              <a:t>предоставляют интерфейс, который код приложения и использует для логирования;</a:t>
            </a: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b="1" dirty="0"/>
              <a:t>обработчики</a:t>
            </a:r>
            <a:r>
              <a:rPr lang="ru-RU" dirty="0"/>
              <a:t> (</a:t>
            </a:r>
            <a:r>
              <a:rPr lang="en" b="1" dirty="0"/>
              <a:t>handlers</a:t>
            </a:r>
            <a:r>
              <a:rPr lang="en" dirty="0"/>
              <a:t>) — </a:t>
            </a:r>
            <a:r>
              <a:rPr lang="ru-RU" dirty="0"/>
              <a:t>отвечают за запись/вывод сообщения;</a:t>
            </a: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b="1" dirty="0"/>
              <a:t>фильтры</a:t>
            </a:r>
            <a:r>
              <a:rPr lang="ru-RU" dirty="0"/>
              <a:t> (</a:t>
            </a:r>
            <a:r>
              <a:rPr lang="en" b="1" dirty="0"/>
              <a:t>filters</a:t>
            </a:r>
            <a:r>
              <a:rPr lang="en" dirty="0"/>
              <a:t>) — </a:t>
            </a:r>
            <a:r>
              <a:rPr lang="ru-RU" dirty="0"/>
              <a:t>позволяют более тонко управлять тем, какие логируемые сообщения будут выведены;</a:t>
            </a: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b="1" dirty="0"/>
              <a:t>форматтеры</a:t>
            </a:r>
            <a:r>
              <a:rPr lang="ru-RU" dirty="0"/>
              <a:t> (</a:t>
            </a:r>
            <a:r>
              <a:rPr lang="en" b="1" dirty="0"/>
              <a:t>formatters</a:t>
            </a:r>
            <a:r>
              <a:rPr lang="en" dirty="0"/>
              <a:t>) — </a:t>
            </a:r>
            <a:r>
              <a:rPr lang="ru-RU" dirty="0"/>
              <a:t>определяют окончательный вид логируемого сообщения.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ru-RU" dirty="0"/>
              <a:t>Каждое логируемое сообщение представляет собой экземпляр класса </a:t>
            </a:r>
            <a:r>
              <a:rPr lang="en" dirty="0"/>
              <a:t>LogRecords, </a:t>
            </a:r>
            <a:r>
              <a:rPr lang="ru-RU" dirty="0"/>
              <a:t>который передаётся между этими компонентами в соответствии с заданной конфигурацией.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4919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4BB9EC-1AE5-F855-01A7-CE07E15BE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620"/>
            <a:ext cx="10515600" cy="842352"/>
          </a:xfrm>
        </p:spPr>
        <p:txBody>
          <a:bodyPr/>
          <a:lstStyle/>
          <a:p>
            <a:r>
              <a:rPr lang="ru-RU" dirty="0"/>
              <a:t>Логгеры (</a:t>
            </a:r>
            <a:r>
              <a:rPr lang="en" dirty="0"/>
              <a:t>loggers)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5B0A84-B39A-5A03-B191-96F22D60F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9972"/>
            <a:ext cx="10515600" cy="5656459"/>
          </a:xfrm>
        </p:spPr>
        <p:txBody>
          <a:bodyPr>
            <a:normAutofit fontScale="62500" lnSpcReduction="20000"/>
          </a:bodyPr>
          <a:lstStyle/>
          <a:p>
            <a:pPr marL="0" indent="0" algn="l">
              <a:lnSpc>
                <a:spcPct val="120000"/>
              </a:lnSpc>
              <a:buNone/>
            </a:pPr>
            <a:r>
              <a:rPr lang="ru-RU" dirty="0"/>
              <a:t>Класс </a:t>
            </a:r>
            <a:r>
              <a:rPr lang="en" dirty="0"/>
              <a:t>Logger </a:t>
            </a:r>
            <a:r>
              <a:rPr lang="ru-RU" dirty="0"/>
              <a:t>предоставляет приложению методы для конфигурирования и собственно логирования сообщения. Полученные сообщения он фильтрует в соответствии с уровнем критичности и заданными фильтрами. И отфильтрованные сообщения отправляет в соответствующие обработчики.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ru-RU" dirty="0"/>
              <a:t>Каждый экземпляр класса </a:t>
            </a:r>
            <a:r>
              <a:rPr lang="en" dirty="0"/>
              <a:t>Logger </a:t>
            </a:r>
            <a:r>
              <a:rPr lang="ru-RU" dirty="0"/>
              <a:t>имеет имя, эти имена организуются в иерархию используя </a:t>
            </a:r>
            <a:r>
              <a:rPr lang="en-US" dirty="0"/>
              <a:t>«</a:t>
            </a:r>
            <a:r>
              <a:rPr lang="ru-RU" b="1" dirty="0"/>
              <a:t>.</a:t>
            </a:r>
            <a:r>
              <a:rPr lang="en-US" dirty="0"/>
              <a:t>»</a:t>
            </a:r>
            <a:r>
              <a:rPr lang="ru-RU" dirty="0"/>
              <a:t> как разделитель. Например, </a:t>
            </a:r>
            <a:r>
              <a:rPr lang="en" dirty="0"/>
              <a:t>file </a:t>
            </a:r>
            <a:r>
              <a:rPr lang="ru-RU" dirty="0"/>
              <a:t>будет родителем для </a:t>
            </a:r>
            <a:r>
              <a:rPr lang="en" noProof="1"/>
              <a:t>file.error, file.access</a:t>
            </a:r>
            <a:r>
              <a:rPr lang="en" dirty="0"/>
              <a:t>. </a:t>
            </a:r>
            <a:r>
              <a:rPr lang="ru-RU" dirty="0"/>
              <a:t>В корне иерархии находится логгер с именем </a:t>
            </a:r>
            <a:r>
              <a:rPr lang="en" dirty="0"/>
              <a:t>root (</a:t>
            </a:r>
            <a:r>
              <a:rPr lang="ru-RU" dirty="0"/>
              <a:t>это тот самый </a:t>
            </a:r>
            <a:r>
              <a:rPr lang="en" dirty="0"/>
              <a:t>root, </a:t>
            </a:r>
            <a:r>
              <a:rPr lang="ru-RU" dirty="0"/>
              <a:t>который по умолчанию выводится в сообщениях).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ru-RU" dirty="0"/>
              <a:t>Один из принятых вариантов — создавать логгеры на уровне модуля и называть их соответствующим образом: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logger = logging.getLogger(__name__) 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ru-RU" dirty="0"/>
              <a:t>В таком случае в сообщениях лога вместо 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  <a:r>
              <a:rPr lang="en" dirty="0"/>
              <a:t> </a:t>
            </a:r>
            <a:r>
              <a:rPr lang="ru-RU" dirty="0"/>
              <a:t>будет выводиться имя модуля, из которого сообщение записано.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ru-RU" dirty="0"/>
              <a:t>Методы конфигурирования:</a:t>
            </a: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Logger.setLevel()</a:t>
            </a:r>
            <a:r>
              <a:rPr lang="en" dirty="0"/>
              <a:t> — </a:t>
            </a:r>
            <a:r>
              <a:rPr lang="ru-RU" dirty="0"/>
              <a:t>устанавливает самый низкий уровень критичности сообщений, которые логгер будет обрабатывать;</a:t>
            </a: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Logger.addHandler(), Logger.removeHandler(), Logger.addFilter(),</a:t>
            </a:r>
            <a:b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Logger.removeFilter()</a:t>
            </a:r>
            <a:r>
              <a:rPr lang="en" dirty="0"/>
              <a:t> — </a:t>
            </a:r>
            <a:r>
              <a:rPr lang="ru-RU" dirty="0"/>
              <a:t>добавляют и удаляют соответственно обработчики и фильтры.</a:t>
            </a:r>
          </a:p>
        </p:txBody>
      </p:sp>
    </p:spTree>
    <p:extLst>
      <p:ext uri="{BB962C8B-B14F-4D97-AF65-F5344CB8AC3E}">
        <p14:creationId xmlns:p14="http://schemas.microsoft.com/office/powerpoint/2010/main" val="33652045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9D87E5-C0F8-4617-93F1-0FFE4E1A3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Логгеры (</a:t>
            </a:r>
            <a:r>
              <a:rPr lang="en" dirty="0"/>
              <a:t>loggers)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2584CD-7A32-D19A-3ED0-7D8EF996D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 algn="l">
              <a:lnSpc>
                <a:spcPct val="120000"/>
              </a:lnSpc>
              <a:buNone/>
            </a:pPr>
            <a:r>
              <a:rPr lang="ru-RU" dirty="0"/>
              <a:t>Функции логирования:</a:t>
            </a: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Logger.debug()</a:t>
            </a:r>
            <a:r>
              <a:rPr lang="en" noProof="1"/>
              <a:t>, 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Logger.info()</a:t>
            </a:r>
            <a:r>
              <a:rPr lang="en" noProof="1"/>
              <a:t>, 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Logger.warning()</a:t>
            </a:r>
            <a:r>
              <a:rPr lang="en" noProof="1"/>
              <a:t>, 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Logger.error()</a:t>
            </a:r>
            <a:r>
              <a:rPr lang="en" noProof="1"/>
              <a:t>,</a:t>
            </a:r>
            <a:br>
              <a:rPr lang="en-US" noProof="1"/>
            </a:b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Logger.critical()</a:t>
            </a:r>
            <a:r>
              <a:rPr lang="en" dirty="0"/>
              <a:t> — </a:t>
            </a:r>
            <a:r>
              <a:rPr lang="ru-RU" dirty="0"/>
              <a:t>логируют сообщение с соответствующим уровнем.</a:t>
            </a: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Logger.exception()</a:t>
            </a:r>
            <a:r>
              <a:rPr lang="en" dirty="0"/>
              <a:t> — </a:t>
            </a:r>
            <a:r>
              <a:rPr lang="ru-RU" dirty="0"/>
              <a:t>логирует сообщение аналогично 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Logger.error()</a:t>
            </a:r>
            <a:r>
              <a:rPr lang="en" dirty="0"/>
              <a:t>, </a:t>
            </a:r>
            <a:r>
              <a:rPr lang="ru-RU" dirty="0"/>
              <a:t>но добавляет </a:t>
            </a:r>
            <a:r>
              <a:rPr lang="en-US" dirty="0"/>
              <a:t>stack trace</a:t>
            </a:r>
            <a:r>
              <a:rPr lang="ru-RU" dirty="0"/>
              <a:t>. Этот метод стоит вызвать только из обработки исключений.</a:t>
            </a: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Logger.log()</a:t>
            </a:r>
            <a:r>
              <a:rPr lang="en" dirty="0"/>
              <a:t> — </a:t>
            </a:r>
            <a:r>
              <a:rPr lang="ru-RU" dirty="0"/>
              <a:t>принимает уровень логирования в виде явно заданного аргумента. Он используется, как правило, для нестандартных уровней логирования.</a:t>
            </a: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getLogger()</a:t>
            </a:r>
            <a:r>
              <a:rPr lang="en" dirty="0"/>
              <a:t> — </a:t>
            </a:r>
            <a:r>
              <a:rPr lang="ru-RU" dirty="0"/>
              <a:t>возвращает ссылку на экземпляр логгера с указанным именем, или </a:t>
            </a:r>
            <a:r>
              <a:rPr lang="en" dirty="0"/>
              <a:t>root, </a:t>
            </a:r>
            <a:r>
              <a:rPr lang="ru-RU" dirty="0"/>
              <a:t>если оно не задано. Многократные вызовы 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getLogger()</a:t>
            </a:r>
            <a:r>
              <a:rPr lang="en" dirty="0"/>
              <a:t> </a:t>
            </a:r>
            <a:r>
              <a:rPr lang="ru-RU" dirty="0"/>
              <a:t>с одним и тем же именем будут возвращать ссылку на один и тот же экземпляр.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ru-RU" dirty="0"/>
              <a:t>Если для логгера не указан явно уровень логирования, он наследует его от своих родителей, вплоть до </a:t>
            </a:r>
            <a:r>
              <a:rPr lang="en" dirty="0"/>
              <a:t>root, </a:t>
            </a:r>
            <a:r>
              <a:rPr lang="ru-RU" dirty="0"/>
              <a:t>для которого уровень всегда задан (по умолчанию </a:t>
            </a:r>
            <a:r>
              <a:rPr lang="en" dirty="0"/>
              <a:t>WARNING).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ru-RU" dirty="0"/>
              <a:t>Связи с обработчиками тоже по умолчанию наследуются от родителей, поэтому нет необходимости переопределять их для каждого логгера, достаточно установить на верхнем уровне.</a:t>
            </a:r>
          </a:p>
        </p:txBody>
      </p:sp>
    </p:spTree>
    <p:extLst>
      <p:ext uri="{BB962C8B-B14F-4D97-AF65-F5344CB8AC3E}">
        <p14:creationId xmlns:p14="http://schemas.microsoft.com/office/powerpoint/2010/main" val="19488956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5B607D-98BF-F717-3ACD-E48F9DC6F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Обработчики (</a:t>
            </a:r>
            <a:r>
              <a:rPr lang="en" dirty="0"/>
              <a:t>handlers)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CB561E-E9BC-1CCE-BF01-5165D8A16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ru-RU" sz="2000" b="1" dirty="0"/>
              <a:t>Обработчики</a:t>
            </a:r>
            <a:r>
              <a:rPr lang="ru-RU" sz="2000" dirty="0"/>
              <a:t> отвечают за отправку или сохранение переданного сообщения по соответствующему назначению. Библиотека включает много </a:t>
            </a:r>
            <a:r>
              <a:rPr lang="ru-RU" sz="2000" dirty="0">
                <a:hlinkClick r:id="rId2"/>
              </a:rPr>
              <a:t>стандартных обработчиков</a:t>
            </a:r>
            <a:r>
              <a:rPr lang="ru-RU" sz="2000" dirty="0"/>
              <a:t> для разных форматов, например, 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FileHandler</a:t>
            </a:r>
            <a:r>
              <a:rPr lang="en" sz="2000" dirty="0"/>
              <a:t> </a:t>
            </a:r>
            <a:r>
              <a:rPr lang="ru-RU" sz="2000" dirty="0"/>
              <a:t>для записи в файл, 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SMTPHandler</a:t>
            </a:r>
            <a:r>
              <a:rPr lang="en" sz="2000" dirty="0"/>
              <a:t> </a:t>
            </a:r>
            <a:r>
              <a:rPr lang="ru-RU" sz="2000" dirty="0"/>
              <a:t>для отправки по электронной почте. При необходимости можно написать свой обработчик, унаследовав от 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Handler</a:t>
            </a:r>
            <a:r>
              <a:rPr lang="en" sz="2000" dirty="0"/>
              <a:t>. </a:t>
            </a:r>
            <a:r>
              <a:rPr lang="ru-RU" sz="2000" dirty="0"/>
              <a:t>Напрямую экземпляры 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Handler</a:t>
            </a:r>
            <a:r>
              <a:rPr lang="en" sz="2000" dirty="0"/>
              <a:t> </a:t>
            </a:r>
            <a:r>
              <a:rPr lang="ru-RU" sz="2000" dirty="0"/>
              <a:t>не используются.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Методы конфигурирования:</a:t>
            </a:r>
          </a:p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setLevel()</a:t>
            </a:r>
            <a:r>
              <a:rPr lang="en" sz="2000" dirty="0"/>
              <a:t> — </a:t>
            </a:r>
            <a:r>
              <a:rPr lang="ru-RU" sz="2000" dirty="0"/>
              <a:t>как и у логгеров, устанавливает уровень логирования (нужно иметь ввиду, что уровень сообщений, которые логгер передаёт в обработчик, и уровень, который обработчик считает нужным обрабатывать, могут отличаться);</a:t>
            </a:r>
          </a:p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setFormatter()</a:t>
            </a:r>
            <a:r>
              <a:rPr lang="en" sz="2000" dirty="0"/>
              <a:t> — </a:t>
            </a:r>
            <a:r>
              <a:rPr lang="ru-RU" sz="2000" dirty="0"/>
              <a:t>устанавливает форматтер;</a:t>
            </a:r>
          </a:p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addFilter()</a:t>
            </a:r>
            <a:r>
              <a:rPr lang="en" sz="2000" noProof="1"/>
              <a:t>, 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removeFilter()</a:t>
            </a:r>
            <a:r>
              <a:rPr lang="en" sz="2000" dirty="0"/>
              <a:t> — </a:t>
            </a:r>
            <a:r>
              <a:rPr lang="ru-RU" sz="2000" dirty="0"/>
              <a:t>добавляют или удаляют фильтры.</a:t>
            </a:r>
          </a:p>
        </p:txBody>
      </p:sp>
    </p:spTree>
    <p:extLst>
      <p:ext uri="{BB962C8B-B14F-4D97-AF65-F5344CB8AC3E}">
        <p14:creationId xmlns:p14="http://schemas.microsoft.com/office/powerpoint/2010/main" val="42101089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E8D805-0FF1-7DA9-F14E-E922B2D71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626"/>
            <a:ext cx="10515600" cy="842352"/>
          </a:xfrm>
        </p:spPr>
        <p:txBody>
          <a:bodyPr/>
          <a:lstStyle/>
          <a:p>
            <a:r>
              <a:rPr lang="ru-RU" dirty="0"/>
              <a:t>Форматтеры (</a:t>
            </a:r>
            <a:r>
              <a:rPr lang="en" dirty="0"/>
              <a:t>formatters)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417515-4A7F-6158-9170-F9DDFD417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7478"/>
            <a:ext cx="10515600" cy="5650522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ru-RU" sz="2000" b="1" dirty="0"/>
              <a:t>Форматтеры</a:t>
            </a:r>
            <a:r>
              <a:rPr lang="ru-RU" sz="2000" dirty="0"/>
              <a:t> определяют конечный вид записи в логе.</a:t>
            </a:r>
          </a:p>
          <a:p>
            <a:pPr marL="0" indent="0" algn="l">
              <a:buNone/>
            </a:pPr>
            <a:r>
              <a:rPr lang="en" sz="20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logging</a:t>
            </a:r>
            <a:r>
              <a:rPr lang="en" sz="20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20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Formatter</a:t>
            </a:r>
            <a:r>
              <a:rPr lang="en" sz="20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20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fmt</a:t>
            </a:r>
            <a:r>
              <a:rPr lang="en" sz="2000" b="0" i="0" noProof="1">
                <a:solidFill>
                  <a:srgbClr val="A67F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2000" b="0" i="0" noProof="1">
                <a:solidFill>
                  <a:srgbClr val="99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  <a:r>
              <a:rPr lang="en" sz="20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sz="20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datefmt</a:t>
            </a:r>
            <a:r>
              <a:rPr lang="en" sz="2000" b="0" i="0" noProof="1">
                <a:solidFill>
                  <a:srgbClr val="A67F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2000" b="0" i="0" noProof="1">
                <a:solidFill>
                  <a:srgbClr val="99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  <a:r>
              <a:rPr lang="en" sz="20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sz="20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style</a:t>
            </a:r>
            <a:r>
              <a:rPr lang="en" sz="2000" b="0" i="0" noProof="1">
                <a:solidFill>
                  <a:srgbClr val="A67F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2000" b="0" i="0" noProof="1"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'%'</a:t>
            </a:r>
            <a:r>
              <a:rPr lang="en" sz="20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" sz="2000" b="0" i="0" noProof="1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ru-RU" sz="2000" dirty="0"/>
              <a:t>Конструктор форматтера принимает три аргумента: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000" dirty="0"/>
              <a:t>формат сообщения 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fmt</a:t>
            </a:r>
            <a:r>
              <a:rPr lang="en" sz="2000" dirty="0"/>
              <a:t>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000" dirty="0"/>
              <a:t>формат даты 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datefmt</a:t>
            </a:r>
            <a:r>
              <a:rPr lang="en" sz="2000" dirty="0"/>
              <a:t>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000" dirty="0"/>
              <a:t>стиль оператора форматирования 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style</a:t>
            </a:r>
            <a:r>
              <a:rPr lang="en" sz="2000" dirty="0"/>
              <a:t> </a:t>
            </a:r>
            <a:r>
              <a:rPr lang="ru-RU" sz="2000" dirty="0"/>
              <a:t>для интерполяции </a:t>
            </a:r>
            <a:r>
              <a:rPr lang="ru-RU" sz="2000" dirty="0">
                <a:hlinkClick r:id="rId2"/>
              </a:rPr>
              <a:t>атрибутов </a:t>
            </a:r>
            <a:r>
              <a:rPr lang="en" sz="2000" dirty="0">
                <a:hlinkClick r:id="rId2"/>
              </a:rPr>
              <a:t>LogRecord</a:t>
            </a:r>
            <a:r>
              <a:rPr lang="en" sz="2000" dirty="0"/>
              <a:t>:</a:t>
            </a:r>
          </a:p>
          <a:p>
            <a:pPr lvl="1"/>
            <a:r>
              <a:rPr lang="en" sz="1800" dirty="0"/>
              <a:t>'%' — </a:t>
            </a:r>
            <a:r>
              <a:rPr lang="ru-RU" sz="1800" dirty="0"/>
              <a:t>для %-форматирования (по умолчанию),</a:t>
            </a:r>
            <a:endParaRPr lang="en-US" sz="1800" dirty="0"/>
          </a:p>
          <a:p>
            <a:pPr lvl="1"/>
            <a:r>
              <a:rPr lang="ru-RU" sz="1800" dirty="0"/>
              <a:t>'{' </a:t>
            </a:r>
            <a:r>
              <a:rPr lang="en-US" sz="1800" dirty="0"/>
              <a:t>— </a:t>
            </a:r>
            <a:r>
              <a:rPr lang="ru-RU" sz="1800" dirty="0"/>
              <a:t>для </a:t>
            </a:r>
            <a:r>
              <a:rPr lang="en" sz="1800" noProof="1">
                <a:latin typeface="Consolas" panose="020B0609020204030204" pitchFamily="49" charset="0"/>
                <a:cs typeface="Consolas" panose="020B0609020204030204" pitchFamily="49" charset="0"/>
              </a:rPr>
              <a:t>str.format()</a:t>
            </a:r>
            <a:r>
              <a:rPr lang="en" sz="1800" dirty="0"/>
              <a:t> </a:t>
            </a:r>
            <a:r>
              <a:rPr lang="ru-RU" sz="1800" dirty="0"/>
              <a:t>или</a:t>
            </a:r>
            <a:endParaRPr lang="en-US" sz="1800" dirty="0"/>
          </a:p>
          <a:p>
            <a:pPr lvl="1"/>
            <a:r>
              <a:rPr lang="ru-RU" sz="1800" dirty="0"/>
              <a:t>'$' </a:t>
            </a:r>
            <a:r>
              <a:rPr lang="en-US" sz="1800" dirty="0"/>
              <a:t>— </a:t>
            </a:r>
            <a:r>
              <a:rPr lang="ru-RU" sz="1800" dirty="0"/>
              <a:t>для </a:t>
            </a:r>
            <a:r>
              <a:rPr lang="en" sz="1800" noProof="1">
                <a:latin typeface="Consolas" panose="020B0609020204030204" pitchFamily="49" charset="0"/>
                <a:cs typeface="Consolas" panose="020B0609020204030204" pitchFamily="49" charset="0"/>
              </a:rPr>
              <a:t>string.Templates</a:t>
            </a:r>
            <a:r>
              <a:rPr lang="en" sz="1800" dirty="0"/>
              <a:t>.</a:t>
            </a:r>
            <a:endParaRPr lang="en-US" sz="2000" dirty="0"/>
          </a:p>
          <a:p>
            <a:pPr marL="0" indent="0">
              <a:buNone/>
            </a:pPr>
            <a:r>
              <a:rPr lang="ru-RU" sz="1700" i="1" noProof="1">
                <a:solidFill>
                  <a:srgbClr val="94949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строка формата сообщения</a:t>
            </a:r>
            <a:br>
              <a:rPr lang="en-US" sz="1700" i="1" noProof="1">
                <a:solidFill>
                  <a:srgbClr val="94949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7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strfmt</a:t>
            </a:r>
            <a:r>
              <a:rPr lang="en" sz="17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700" noProof="1"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7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700" noProof="1">
                <a:solidFill>
                  <a:srgbClr val="70650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'[</a:t>
            </a:r>
            <a:r>
              <a:rPr lang="en" sz="1700" b="1" noProof="1">
                <a:solidFill>
                  <a:srgbClr val="70650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%(asctime)s</a:t>
            </a:r>
            <a:r>
              <a:rPr lang="en" sz="1700" noProof="1">
                <a:solidFill>
                  <a:srgbClr val="70650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 [</a:t>
            </a:r>
            <a:r>
              <a:rPr lang="en" sz="1700" b="1" noProof="1">
                <a:solidFill>
                  <a:srgbClr val="70650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%(name)s</a:t>
            </a:r>
            <a:r>
              <a:rPr lang="en" sz="1700" noProof="1">
                <a:solidFill>
                  <a:srgbClr val="70650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 [</a:t>
            </a:r>
            <a:r>
              <a:rPr lang="en" sz="1700" b="1" noProof="1">
                <a:solidFill>
                  <a:srgbClr val="70650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%(levelname)s</a:t>
            </a:r>
            <a:r>
              <a:rPr lang="en" sz="1700" noProof="1">
                <a:solidFill>
                  <a:srgbClr val="70650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 &gt; </a:t>
            </a:r>
            <a:r>
              <a:rPr lang="en" sz="1700" b="1" noProof="1">
                <a:solidFill>
                  <a:srgbClr val="70650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%(message)s</a:t>
            </a:r>
            <a:r>
              <a:rPr lang="en" sz="1700" noProof="1">
                <a:solidFill>
                  <a:srgbClr val="70650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br>
              <a:rPr lang="en" sz="1700" noProof="1">
                <a:solidFill>
                  <a:srgbClr val="70650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700" i="1" noProof="1">
                <a:solidFill>
                  <a:srgbClr val="94949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ru-RU" sz="1700" i="1" noProof="1">
                <a:solidFill>
                  <a:srgbClr val="94949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строка формата времени</a:t>
            </a:r>
            <a:br>
              <a:rPr lang="en-US" sz="1700" i="1" noProof="1">
                <a:solidFill>
                  <a:srgbClr val="94949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7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datefmt</a:t>
            </a:r>
            <a:r>
              <a:rPr lang="en" sz="17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700" noProof="1"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7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700" noProof="1">
                <a:solidFill>
                  <a:srgbClr val="70650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'%Y-%m-</a:t>
            </a:r>
            <a:r>
              <a:rPr lang="en" sz="1700" b="1" noProof="1">
                <a:solidFill>
                  <a:srgbClr val="70650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%d</a:t>
            </a:r>
            <a:r>
              <a:rPr lang="en" sz="1700" noProof="1">
                <a:solidFill>
                  <a:srgbClr val="70650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%H:%M:%S'</a:t>
            </a:r>
            <a:br>
              <a:rPr lang="en" sz="1700" noProof="1">
                <a:solidFill>
                  <a:srgbClr val="70650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700" i="1" noProof="1">
                <a:solidFill>
                  <a:srgbClr val="94949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ru-RU" sz="1700" i="1" noProof="1">
                <a:solidFill>
                  <a:srgbClr val="94949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создаем форматтер</a:t>
            </a:r>
            <a:br>
              <a:rPr lang="en-US" sz="1700" i="1" noProof="1">
                <a:solidFill>
                  <a:srgbClr val="94949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7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formatter</a:t>
            </a:r>
            <a:r>
              <a:rPr lang="en" sz="17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700" noProof="1"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7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7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logging</a:t>
            </a:r>
            <a:r>
              <a:rPr lang="en" sz="1700" noProof="1"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17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Formatter(fmt</a:t>
            </a:r>
            <a:r>
              <a:rPr lang="en" sz="1700" noProof="1"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7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strfmt,</a:t>
            </a:r>
            <a:r>
              <a:rPr lang="en" sz="17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7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datefmt</a:t>
            </a:r>
            <a:r>
              <a:rPr lang="en" sz="1700" noProof="1"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7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datefmt)</a:t>
            </a:r>
          </a:p>
          <a:p>
            <a:pPr marL="0" indent="0">
              <a:buNone/>
            </a:pPr>
            <a:r>
              <a:rPr lang="en" sz="1800" noProof="1"/>
              <a:t>→</a:t>
            </a:r>
            <a:r>
              <a:rPr lang="en" sz="17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[2020-06-08 07:42:59] [logger] [DEBUG] &gt; debug message</a:t>
            </a:r>
            <a:br>
              <a:rPr lang="en" sz="17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noProof="1"/>
              <a:t>→</a:t>
            </a:r>
            <a:r>
              <a:rPr lang="en" sz="17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[2020-06-08 07:42:59] [logger] [INFO] &gt; info message</a:t>
            </a:r>
            <a:endParaRPr lang="ru-RU" sz="1700" noProof="1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39600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AEAFAE-80EA-850A-9F01-508653738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25" y="80121"/>
            <a:ext cx="10515600" cy="842352"/>
          </a:xfrm>
        </p:spPr>
        <p:txBody>
          <a:bodyPr>
            <a:normAutofit/>
          </a:bodyPr>
          <a:lstStyle/>
          <a:p>
            <a:r>
              <a:rPr lang="ru-RU" dirty="0"/>
              <a:t>Пример использования компонентов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3AECA7-4502-120F-9597-72FF9F165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1848"/>
            <a:ext cx="10977748" cy="5692084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" b="0" i="0" noProof="1">
                <a:solidFill>
                  <a:srgbClr val="0077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logging</a:t>
            </a:r>
            <a:b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0" i="0" noProof="1">
                <a:solidFill>
                  <a:srgbClr val="70809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ru-RU" b="0" i="0" noProof="1">
                <a:solidFill>
                  <a:srgbClr val="70809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создание логгера</a:t>
            </a:r>
            <a:br>
              <a:rPr lang="en-US" noProof="1">
                <a:solidFill>
                  <a:srgbClr val="70809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logger </a:t>
            </a:r>
            <a:r>
              <a:rPr lang="en" b="0" i="0" noProof="1">
                <a:solidFill>
                  <a:srgbClr val="A67F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logging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getLogger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b="0" i="0" noProof="1"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'exampleLogger'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logger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setLevel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logging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INFO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0" i="0" noProof="1">
                <a:solidFill>
                  <a:srgbClr val="70809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ru-RU" b="0" i="0" noProof="1">
                <a:solidFill>
                  <a:srgbClr val="70809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создание обработчика для вывода в консоль</a:t>
            </a:r>
            <a:br>
              <a:rPr lang="en-US" noProof="1">
                <a:solidFill>
                  <a:srgbClr val="70809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console </a:t>
            </a:r>
            <a:r>
              <a:rPr lang="en" b="0" i="0" noProof="1">
                <a:solidFill>
                  <a:srgbClr val="A67F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logging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StreamHandler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br>
              <a:rPr lang="en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setLevel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logging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INFO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0" i="0" noProof="1">
                <a:solidFill>
                  <a:srgbClr val="70809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ru-RU" b="0" i="0" noProof="1">
                <a:solidFill>
                  <a:srgbClr val="70809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создание форматтера</a:t>
            </a:r>
            <a:br>
              <a:rPr lang="en-US" noProof="1">
                <a:solidFill>
                  <a:srgbClr val="70809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formatter </a:t>
            </a:r>
            <a:r>
              <a:rPr lang="en" b="0" i="0" noProof="1">
                <a:solidFill>
                  <a:srgbClr val="A67F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logging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Formatter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b="0" i="0" noProof="1"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'%(asctime)s - %(name)s - %(levelname)s - %(message)s'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0" i="0" noProof="1">
                <a:solidFill>
                  <a:srgbClr val="70809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ru-RU" b="0" i="0" noProof="1">
                <a:solidFill>
                  <a:srgbClr val="70809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добавление форматтера к хендлеру</a:t>
            </a:r>
            <a:br>
              <a:rPr lang="en-US" noProof="1">
                <a:solidFill>
                  <a:srgbClr val="70809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setFormatter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formatter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0" i="0" noProof="1">
                <a:solidFill>
                  <a:srgbClr val="70809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ru-RU" b="0" i="0" noProof="1">
                <a:solidFill>
                  <a:srgbClr val="70809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добавление хендлера к логгеру</a:t>
            </a:r>
            <a:br>
              <a:rPr lang="en-US" noProof="1">
                <a:solidFill>
                  <a:srgbClr val="70809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logger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addHandler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0" i="0" noProof="1">
                <a:solidFill>
                  <a:srgbClr val="70809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ru-RU" b="0" i="0" noProof="1">
                <a:solidFill>
                  <a:srgbClr val="70809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использование (будут выведены все сообщения, кроме </a:t>
            </a:r>
            <a:r>
              <a:rPr lang="en" b="0" i="0" noProof="1">
                <a:solidFill>
                  <a:srgbClr val="70809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DEBUG)</a:t>
            </a:r>
            <a:br>
              <a:rPr lang="en" noProof="1">
                <a:solidFill>
                  <a:srgbClr val="70809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logger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debug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b="0" i="0" noProof="1"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'debug message'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logger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info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b="0" i="0" noProof="1"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'info message'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logger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warning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b="0" i="0" noProof="1"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'warn message'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logger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error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b="0" i="0" noProof="1"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'error message'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logger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critical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b="0" i="0" noProof="1"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'critical message'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ru-RU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7718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A72943-E4E6-F232-E2C3-55E01340B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3045"/>
            <a:ext cx="10515600" cy="701675"/>
          </a:xfrm>
        </p:spPr>
        <p:txBody>
          <a:bodyPr/>
          <a:lstStyle/>
          <a:p>
            <a:r>
              <a:rPr lang="ru-RU" dirty="0"/>
              <a:t>Куда писать логи?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C56B81-B3B9-ED76-0ED5-FBAEAF7ED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6000"/>
            <a:ext cx="10515600" cy="5608955"/>
          </a:xfrm>
        </p:spPr>
        <p:txBody>
          <a:bodyPr>
            <a:no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ru-RU" sz="2000" b="1" dirty="0"/>
              <a:t>Лог</a:t>
            </a:r>
            <a:r>
              <a:rPr lang="ru-RU" sz="2000" dirty="0"/>
              <a:t> (журнал) в стандартном случае — это </a:t>
            </a:r>
            <a:r>
              <a:rPr lang="ru-RU" sz="2000" b="1" dirty="0"/>
              <a:t>текстовый файл</a:t>
            </a:r>
            <a:r>
              <a:rPr lang="ru-RU" sz="2000" dirty="0"/>
              <a:t>.</a:t>
            </a:r>
            <a:endParaRPr lang="en-US" sz="2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000" dirty="0"/>
              <a:t>В него </a:t>
            </a:r>
            <a:r>
              <a:rPr lang="ru-RU" sz="2000" b="1" dirty="0"/>
              <a:t>легко</a:t>
            </a:r>
            <a:r>
              <a:rPr lang="ru-RU" sz="2000" dirty="0"/>
              <a:t> </a:t>
            </a:r>
            <a:r>
              <a:rPr lang="ru-RU" sz="2000" b="1" dirty="0"/>
              <a:t>писать</a:t>
            </a:r>
            <a:r>
              <a:rPr lang="ru-RU" sz="2000" dirty="0"/>
              <a:t>,</a:t>
            </a:r>
            <a:endParaRPr lang="en-US" sz="2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000" dirty="0"/>
              <a:t>его </a:t>
            </a:r>
            <a:r>
              <a:rPr lang="ru-RU" sz="2000" b="1" dirty="0"/>
              <a:t>легко читать</a:t>
            </a:r>
            <a:r>
              <a:rPr lang="ru-RU" sz="2000" dirty="0"/>
              <a:t>,</a:t>
            </a:r>
            <a:endParaRPr lang="en-US" sz="2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000" b="1" dirty="0"/>
              <a:t>искать</a:t>
            </a:r>
            <a:r>
              <a:rPr lang="ru-RU" sz="2000" dirty="0"/>
              <a:t> по нему,</a:t>
            </a:r>
            <a:endParaRPr lang="en-US" sz="2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000" b="1" dirty="0"/>
              <a:t>бэкапить</a:t>
            </a:r>
            <a:r>
              <a:rPr lang="ru-RU" sz="2000" dirty="0"/>
              <a:t> и</a:t>
            </a:r>
            <a:endParaRPr lang="en-US" sz="2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000" b="1" dirty="0"/>
              <a:t>ротировать</a:t>
            </a:r>
            <a:r>
              <a:rPr lang="ru-RU" sz="2000" dirty="0"/>
              <a:t>.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Но также события могут: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ru-RU" sz="2000" dirty="0"/>
              <a:t>выводиться на </a:t>
            </a:r>
            <a:r>
              <a:rPr lang="ru-RU" sz="2000" b="1" dirty="0"/>
              <a:t>консоль</a:t>
            </a:r>
            <a:r>
              <a:rPr lang="ru-RU" sz="2000" dirty="0"/>
              <a:t> или любое другое устройство вывода,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ru-RU" sz="2000" dirty="0"/>
              <a:t>записываться в </a:t>
            </a:r>
            <a:r>
              <a:rPr lang="ru-RU" sz="2000" b="1" dirty="0"/>
              <a:t>БД</a:t>
            </a:r>
            <a:r>
              <a:rPr lang="ru-RU" sz="2000" dirty="0"/>
              <a:t>,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ru-RU" sz="2000" dirty="0"/>
              <a:t>посылаться в </a:t>
            </a:r>
            <a:r>
              <a:rPr lang="ru-RU" sz="2000" b="1" dirty="0"/>
              <a:t>сокет</a:t>
            </a:r>
            <a:r>
              <a:rPr lang="ru-RU" sz="2000" dirty="0"/>
              <a:t> / </a:t>
            </a:r>
            <a:r>
              <a:rPr lang="ru-RU" sz="2000" b="1" dirty="0"/>
              <a:t>по</a:t>
            </a:r>
            <a:r>
              <a:rPr lang="ru-RU" sz="2000" dirty="0"/>
              <a:t> </a:t>
            </a:r>
            <a:r>
              <a:rPr lang="en-US" sz="2000" b="1" dirty="0"/>
              <a:t>API</a:t>
            </a:r>
            <a:r>
              <a:rPr lang="en-US" sz="2000" dirty="0"/>
              <a:t> </a:t>
            </a:r>
            <a:r>
              <a:rPr lang="ru-RU" sz="2000" dirty="0"/>
              <a:t>во внешние сервисы,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ru-RU" sz="2000" dirty="0"/>
              <a:t>отправляться в </a:t>
            </a:r>
            <a:r>
              <a:rPr lang="ru-RU" sz="2000" b="1" dirty="0"/>
              <a:t>очередь</a:t>
            </a:r>
            <a:r>
              <a:rPr lang="ru-RU" sz="2000" dirty="0"/>
              <a:t>,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ru-RU" sz="2000" dirty="0"/>
              <a:t>отправляться по </a:t>
            </a:r>
            <a:r>
              <a:rPr lang="en-US" sz="2000" b="1" dirty="0"/>
              <a:t>email</a:t>
            </a:r>
            <a:r>
              <a:rPr lang="ru-RU" sz="2000" dirty="0"/>
              <a:t> или</a:t>
            </a:r>
            <a:endParaRPr lang="en-US" sz="2000" dirty="0"/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ru-RU" sz="2000" dirty="0"/>
              <a:t>в </a:t>
            </a:r>
            <a:r>
              <a:rPr lang="ru-RU" sz="2000" b="1" dirty="0"/>
              <a:t>мессенджер</a:t>
            </a:r>
            <a:endParaRPr lang="en-US" sz="2000" b="1" dirty="0"/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ru-RU" sz="2000" dirty="0"/>
              <a:t>или любым другим способом:</a:t>
            </a:r>
            <a:br>
              <a:rPr lang="ru-RU" sz="2000" dirty="0"/>
            </a:br>
            <a:r>
              <a:rPr lang="ru-RU" sz="2000" dirty="0"/>
              <a:t>если вы решите по определённым событиям автоматически получать </a:t>
            </a:r>
            <a:r>
              <a:rPr lang="en-US" sz="2000" b="1" dirty="0"/>
              <a:t>SMS</a:t>
            </a:r>
            <a:r>
              <a:rPr lang="ru-RU" sz="2000" dirty="0"/>
              <a:t> — это также один из вариантов.</a:t>
            </a:r>
          </a:p>
        </p:txBody>
      </p:sp>
    </p:spTree>
    <p:extLst>
      <p:ext uri="{BB962C8B-B14F-4D97-AF65-F5344CB8AC3E}">
        <p14:creationId xmlns:p14="http://schemas.microsoft.com/office/powerpoint/2010/main" val="18031378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56BFA2-C693-FF7F-692C-52F610DDB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747"/>
            <a:ext cx="10515600" cy="842352"/>
          </a:xfrm>
        </p:spPr>
        <p:txBody>
          <a:bodyPr>
            <a:normAutofit/>
          </a:bodyPr>
          <a:lstStyle/>
          <a:p>
            <a:r>
              <a:rPr lang="ru-RU" dirty="0"/>
              <a:t>Конфигурирование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6A56AE-6D90-C41F-D166-8AE9BFDFF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3099"/>
            <a:ext cx="10515600" cy="5594154"/>
          </a:xfrm>
        </p:spPr>
        <p:txBody>
          <a:bodyPr>
            <a:normAutofit fontScale="70000" lnSpcReduction="20000"/>
          </a:bodyPr>
          <a:lstStyle/>
          <a:p>
            <a:pPr marL="0" indent="0" algn="l">
              <a:lnSpc>
                <a:spcPct val="120000"/>
              </a:lnSpc>
              <a:buNone/>
            </a:pPr>
            <a:r>
              <a:rPr lang="ru-RU" dirty="0"/>
              <a:t>Помимо явного создания и конфигурирования логгеров, обработчиков и форматеров в коде, можно загружать конфигурацию из файла с помощью функции 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fileConfig()</a:t>
            </a:r>
            <a:r>
              <a:rPr lang="en" dirty="0"/>
              <a:t> </a:t>
            </a:r>
            <a:r>
              <a:rPr lang="ru-RU" dirty="0"/>
              <a:t>или передавать её в виде словаря в функцию 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dictConfig()</a:t>
            </a:r>
            <a:r>
              <a:rPr lang="en" dirty="0"/>
              <a:t>.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ru-RU" dirty="0"/>
              <a:t>Использование конфигурационного файла предпочтительно, так как позволяет отделить код от конфигурации, легко переключаться между разными конфигурациями при необходимости, упростить поддержку и модификацию конфигурации даже для пользователей или администраторов, не знакомых с синтаксисом </a:t>
            </a:r>
            <a:r>
              <a:rPr lang="en" dirty="0"/>
              <a:t>Python.</a:t>
            </a:r>
          </a:p>
          <a:p>
            <a:pPr marL="0" indent="0">
              <a:buNone/>
            </a:pPr>
            <a:r>
              <a:rPr lang="en" b="0" i="0" noProof="1">
                <a:solidFill>
                  <a:srgbClr val="0077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logging</a:t>
            </a:r>
            <a:b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0" i="0" noProof="1">
                <a:solidFill>
                  <a:srgbClr val="0077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" noProof="1">
                <a:solidFill>
                  <a:srgbClr val="0077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logging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b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0" i="0" noProof="1">
                <a:solidFill>
                  <a:srgbClr val="70809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ru-RU" b="0" i="0" noProof="1">
                <a:solidFill>
                  <a:srgbClr val="70809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считывание конфига</a:t>
            </a:r>
            <a:br>
              <a:rPr lang="en-US" b="0" i="0" noProof="1">
                <a:solidFill>
                  <a:srgbClr val="70809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logging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fileConfig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b="0" i="0" noProof="1"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'logging.conf'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0" i="0" noProof="1">
                <a:solidFill>
                  <a:srgbClr val="70809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ru-RU" b="0" i="0" noProof="1">
                <a:solidFill>
                  <a:srgbClr val="70809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создание логгера</a:t>
            </a:r>
            <a:br>
              <a:rPr lang="en-US" noProof="1">
                <a:solidFill>
                  <a:srgbClr val="70809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logger </a:t>
            </a:r>
            <a:r>
              <a:rPr lang="en" b="0" i="0" noProof="1">
                <a:solidFill>
                  <a:srgbClr val="A67F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logging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getLogger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b="0" i="0" noProof="1"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'exampleLogger'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0" i="0" noProof="1">
                <a:solidFill>
                  <a:srgbClr val="70809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ru-RU" b="0" i="0" noProof="1">
                <a:solidFill>
                  <a:srgbClr val="70809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использование</a:t>
            </a:r>
            <a:br>
              <a:rPr lang="en-US" noProof="1">
                <a:solidFill>
                  <a:srgbClr val="70809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logger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debug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b="0" i="0" noProof="1"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'debug message'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logger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info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b="0" i="0" noProof="1"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'info message'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logger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warning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b="0" i="0" noProof="1"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'warn message'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logger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error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b="0" i="0" noProof="1"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'error message'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logger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critical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b="0" i="0" noProof="1"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'critical message'</a:t>
            </a:r>
            <a:r>
              <a:rPr lang="en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ru-RU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65728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F83791-CFD4-6AB4-5771-E4F58EEEE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618"/>
            <a:ext cx="10515600" cy="703652"/>
          </a:xfrm>
        </p:spPr>
        <p:txBody>
          <a:bodyPr/>
          <a:lstStyle/>
          <a:p>
            <a:r>
              <a:rPr lang="en-US" noProof="1"/>
              <a:t>logging.conf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484E80-4A97-648C-00FA-8FFF46BF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6275"/>
            <a:ext cx="10515600" cy="5735782"/>
          </a:xfrm>
        </p:spPr>
        <p:txBody>
          <a:bodyPr>
            <a:noAutofit/>
          </a:bodyPr>
          <a:lstStyle/>
          <a:p>
            <a:pPr marL="0" indent="0">
              <a:lnSpc>
                <a:spcPct val="85000"/>
              </a:lnSpc>
              <a:buNone/>
            </a:pPr>
            <a:r>
              <a:rPr lang="en" sz="1600" b="1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[loggers]</a:t>
            </a:r>
            <a:b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keys=root,exampleLogger</a:t>
            </a:r>
            <a:br>
              <a:rPr lang="en" sz="16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sz="16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b="1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[handlers]</a:t>
            </a:r>
            <a:br>
              <a:rPr lang="ru-RU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keys=consoleHandler</a:t>
            </a:r>
            <a:br>
              <a:rPr lang="ru-RU" sz="16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ru-RU" sz="16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b="1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[formatters]</a:t>
            </a:r>
            <a:br>
              <a:rPr lang="ru-RU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keys=simpleFormatter</a:t>
            </a:r>
            <a:br>
              <a:rPr lang="ru-RU" sz="16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ru-RU" sz="16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b="1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[logger_root]</a:t>
            </a:r>
            <a:br>
              <a:rPr lang="ru-RU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level=DEBUG</a:t>
            </a:r>
            <a:br>
              <a:rPr lang="ru-RU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handlers=consoleHandler</a:t>
            </a:r>
            <a:br>
              <a:rPr lang="ru-RU" sz="16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ru-RU" sz="16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b="1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[logger_simpleExample]</a:t>
            </a:r>
            <a:br>
              <a:rPr lang="ru-RU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level=DEBUG</a:t>
            </a:r>
            <a:br>
              <a:rPr lang="ru-RU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handlers=consoleHandler</a:t>
            </a:r>
            <a:br>
              <a:rPr lang="ru-RU" sz="16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qualname=simpleExample</a:t>
            </a:r>
            <a:br>
              <a:rPr lang="ru-RU" sz="16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propagate=0</a:t>
            </a:r>
            <a:br>
              <a:rPr lang="ru-RU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ru-RU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b="1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[handler_consoleHandler]</a:t>
            </a:r>
            <a:br>
              <a:rPr lang="ru-RU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class=StreamHandler</a:t>
            </a:r>
            <a:br>
              <a:rPr lang="ru-RU" sz="16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level=DEBUG</a:t>
            </a:r>
            <a:br>
              <a:rPr lang="ru-RU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formatter=simpleFormatter</a:t>
            </a:r>
            <a:br>
              <a:rPr lang="ru-RU" sz="16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args=(sys.stdout,)</a:t>
            </a:r>
            <a:br>
              <a:rPr lang="ru-RU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ru-RU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b="1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[formatter_simpleFormatter]</a:t>
            </a:r>
            <a:br>
              <a:rPr lang="ru-RU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format=%(asctime)s - %(name)s - %(levelname)s - %(message)s</a:t>
            </a:r>
            <a:endParaRPr lang="ru-RU" sz="1600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65405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E3628F-4472-CBD8-C3C9-622F0B029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1258"/>
            <a:ext cx="10515600" cy="605641"/>
          </a:xfrm>
        </p:spPr>
        <p:txBody>
          <a:bodyPr>
            <a:normAutofit fontScale="90000"/>
          </a:bodyPr>
          <a:lstStyle/>
          <a:p>
            <a:r>
              <a:rPr lang="en" noProof="1"/>
              <a:t>logging.config.</a:t>
            </a:r>
            <a:r>
              <a:rPr lang="en-US" noProof="1"/>
              <a:t>dict</a:t>
            </a:r>
            <a:r>
              <a:rPr lang="en" noProof="1"/>
              <a:t>Config</a:t>
            </a:r>
            <a:endParaRPr lang="ru-RU" noProof="1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3AE507-258F-DABB-10B4-ABD6FB588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9403"/>
            <a:ext cx="10515600" cy="568828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/>
              <a:t>Вариант с передачей конфига </a:t>
            </a:r>
            <a:r>
              <a:rPr lang="ru-RU" b="1" dirty="0"/>
              <a:t>в виде словаря</a:t>
            </a:r>
            <a:r>
              <a:rPr lang="ru-RU" dirty="0"/>
              <a:t> ещё удобнее.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Содержимое словаря тоже можно</a:t>
            </a:r>
            <a:r>
              <a:rPr lang="en-US" dirty="0"/>
              <a:t>:</a:t>
            </a:r>
          </a:p>
          <a:p>
            <a:r>
              <a:rPr lang="ru-RU" dirty="0"/>
              <a:t>считать из файла, причём не только стандартного синтаксиса, но и любого, принятого в конкретном проекте (например, </a:t>
            </a:r>
            <a:r>
              <a:rPr lang="en" dirty="0"/>
              <a:t>JSON </a:t>
            </a:r>
            <a:r>
              <a:rPr lang="ru-RU" dirty="0"/>
              <a:t>или </a:t>
            </a:r>
            <a:r>
              <a:rPr lang="en" dirty="0"/>
              <a:t>YAML) </a:t>
            </a:r>
          </a:p>
          <a:p>
            <a:r>
              <a:rPr lang="ru-RU" dirty="0"/>
              <a:t>сформировать в коде,</a:t>
            </a:r>
          </a:p>
          <a:p>
            <a:r>
              <a:rPr lang="ru-RU" dirty="0"/>
              <a:t>получить из любого другого источника</a:t>
            </a:r>
          </a:p>
          <a:p>
            <a:r>
              <a:rPr lang="ru-RU" dirty="0"/>
              <a:t>модифицировать при необходимости.</a:t>
            </a:r>
            <a:endParaRPr lang="en-US" dirty="0"/>
          </a:p>
          <a:p>
            <a:pPr marL="0" indent="0">
              <a:spcBef>
                <a:spcPts val="1500"/>
              </a:spcBef>
              <a:buNone/>
            </a:pPr>
            <a:r>
              <a:rPr lang="en" noProof="1"/>
              <a:t>П</a:t>
            </a:r>
            <a:r>
              <a:rPr lang="ru-RU" noProof="1"/>
              <a:t>ример куска конфига в Y</a:t>
            </a:r>
            <a:r>
              <a:rPr lang="en-US" noProof="1"/>
              <a:t>AML:</a:t>
            </a:r>
            <a:endParaRPr lang="en" b="1" noProof="1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" b="1" noProof="1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handlers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" b="1" noProof="1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b="1" noProof="1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noProof="1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logging.StreamHandler</a:t>
            </a:r>
            <a:b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b="1" noProof="1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formatter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noProof="1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brief</a:t>
            </a:r>
            <a:b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b="1" noProof="1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level 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noProof="1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INFO</a:t>
            </a:r>
            <a:b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b="1" noProof="1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filters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noProof="1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" noProof="1">
                <a:solidFill>
                  <a:srgbClr val="19177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allow_foo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b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b="1" noProof="1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stream 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noProof="1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ext://sys.stdout</a:t>
            </a:r>
            <a:b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" b="1" noProof="1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file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b="1" noProof="1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noProof="1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logging.handlers.RotatingFileHandler</a:t>
            </a:r>
            <a:b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b="1" noProof="1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formatter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noProof="1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precise</a:t>
            </a:r>
            <a:b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b="1" noProof="1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filename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noProof="1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logconfig.log</a:t>
            </a:r>
            <a:b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b="1" noProof="1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maxBytes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noProof="1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1024</a:t>
            </a:r>
            <a:b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b="1" noProof="1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backupCount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" noProof="1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455648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71D39E-EF33-5568-B7B8-78A8981C0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136" y="222622"/>
            <a:ext cx="11835740" cy="596775"/>
          </a:xfrm>
        </p:spPr>
        <p:txBody>
          <a:bodyPr>
            <a:noAutofit/>
          </a:bodyPr>
          <a:lstStyle/>
          <a:p>
            <a:r>
              <a:rPr lang="ru-RU" sz="3200" dirty="0"/>
              <a:t>Пример </a:t>
            </a:r>
            <a:r>
              <a:rPr lang="en-US" sz="3200" dirty="0"/>
              <a:t>JSON-</a:t>
            </a:r>
            <a:r>
              <a:rPr lang="ru-RU" sz="3200" dirty="0"/>
              <a:t>конфига логирования в многоклассовом приложении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730F29-FCB5-136B-001B-7A2BD37057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839" y="938151"/>
            <a:ext cx="11835740" cy="5818909"/>
          </a:xfrm>
        </p:spPr>
        <p:txBody>
          <a:bodyPr numCol="2">
            <a:normAutofit fontScale="55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"version": 1,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"disable_existing_loggers": false,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"formatters":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"simple":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"format": "%(asctime)s - %(name)s - %(levelname)s - %(message)s"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"extra":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"format": "%(asctime)s %(name)s %(filename)s %(lineno)s %(funcName)s %(levelname)s %(message)s"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},</a:t>
            </a:r>
          </a:p>
          <a:p>
            <a:pPr marL="0" indent="0">
              <a:spcBef>
                <a:spcPts val="0"/>
              </a:spcBef>
              <a:buNone/>
            </a:pPr>
            <a:endParaRPr lang="en" sz="2900" b="0" i="0" noProof="1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"handlers":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"console_handler":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"class": "logging.StreamHandler",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"level": "DEBUG",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"formatter": "simple",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"stream": "ext://sys.stdout"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},</a:t>
            </a:r>
          </a:p>
          <a:p>
            <a:pPr marL="0" indent="0">
              <a:spcBef>
                <a:spcPts val="0"/>
              </a:spcBef>
              <a:buNone/>
            </a:pPr>
            <a:endParaRPr lang="en" sz="2900" b="0" i="0" noProof="1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"info_file_handler":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"class": "logging.FileHandler",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"level": "INFO",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"formatter": "simple",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"filename": "info.log",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"encoding": "utf8"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},</a:t>
            </a:r>
          </a:p>
          <a:p>
            <a:pPr marL="0" indent="0">
              <a:spcBef>
                <a:spcPts val="0"/>
              </a:spcBef>
              <a:buNone/>
            </a:pPr>
            <a:endParaRPr lang="en" sz="2900" b="0" i="0" noProof="1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"error_file_handler":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"class": "logging.FileHandler",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"level": "ERROR",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"formatter": "extra",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"filename": "errors.log",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"encoding": "utf8"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},</a:t>
            </a:r>
          </a:p>
          <a:p>
            <a:pPr marL="0" indent="0">
              <a:spcBef>
                <a:spcPts val="0"/>
              </a:spcBef>
              <a:buNone/>
            </a:pPr>
            <a:endParaRPr lang="en" sz="2900" b="0" i="0" noProof="1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"loggers":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"MyApp":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"level": "WARNING",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"handlers": ["console_handler"],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"propagate": false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"MyApp.MyClass1":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"level": "DEBUG",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"handlers": ["console_handler", "info_file_handler", "error_file_handler"],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"propagate": false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"MyApp.MyClass2":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"level": "ERROR",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"handlers": ["error_file_handler"],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"propagate": false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},</a:t>
            </a:r>
          </a:p>
          <a:p>
            <a:pPr marL="0" indent="0">
              <a:spcBef>
                <a:spcPts val="0"/>
              </a:spcBef>
              <a:buNone/>
            </a:pPr>
            <a:endParaRPr lang="en" sz="2900" b="0" i="0" noProof="1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"root":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"level": "WARNING",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"handlers": ["console_handler"]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29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ru-RU" sz="2900" b="0" i="0" noProof="1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" b="0" i="0" noProof="1">
              <a:solidFill>
                <a:srgbClr val="999999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89372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E807BD-2892-B6BA-40F4-8A6706985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672"/>
            <a:ext cx="10515600" cy="628596"/>
          </a:xfrm>
        </p:spPr>
        <p:txBody>
          <a:bodyPr>
            <a:normAutofit fontScale="90000"/>
          </a:bodyPr>
          <a:lstStyle/>
          <a:p>
            <a:r>
              <a:rPr lang="ru-RU" dirty="0"/>
              <a:t>Код с использованием</a:t>
            </a:r>
            <a:r>
              <a:rPr lang="en-US" dirty="0"/>
              <a:t> </a:t>
            </a:r>
            <a:r>
              <a:rPr lang="en" noProof="1"/>
              <a:t>dictConfig</a:t>
            </a:r>
            <a:r>
              <a:rPr lang="ru-RU" dirty="0"/>
              <a:t>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434391-14CC-0189-EEB3-4FD490CD5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17520"/>
            <a:ext cx="10515600" cy="6103914"/>
          </a:xfrm>
        </p:spPr>
        <p:txBody>
          <a:bodyPr>
            <a:no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" sz="1600" b="0" i="0" noProof="1">
                <a:solidFill>
                  <a:srgbClr val="0077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json</a:t>
            </a:r>
            <a:b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b="0" i="0" noProof="1">
                <a:solidFill>
                  <a:srgbClr val="0077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logging, logging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b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b="0" i="0" noProof="1">
                <a:solidFill>
                  <a:srgbClr val="0077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MyAppLogger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" sz="1600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600" b="0" i="0" noProof="1">
                <a:solidFill>
                  <a:srgbClr val="0077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600" b="0" i="0" noProof="1">
                <a:solidFill>
                  <a:srgbClr val="DD4A6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__init__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lang="en" sz="1600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" sz="1600" b="0" i="0" noProof="1"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dict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600" b="0" i="0" noProof="1">
                <a:solidFill>
                  <a:srgbClr val="A67F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json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loads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1600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logging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dictConfig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1600" b="0" i="0" noProof="1"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dict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1600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logger </a:t>
            </a:r>
            <a:r>
              <a:rPr lang="en" sz="1600" b="0" i="0" noProof="1">
                <a:solidFill>
                  <a:srgbClr val="A67F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logging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getLogger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1600" b="0" i="0" noProof="1"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'MyApp'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600" b="0" i="0" noProof="1">
                <a:solidFill>
                  <a:srgbClr val="70809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ru-RU" sz="1600" b="0" i="0" noProof="1">
                <a:solidFill>
                  <a:srgbClr val="70809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логгер по умолчанию</a:t>
            </a:r>
            <a:br>
              <a:rPr lang="en-US" sz="1600" noProof="1">
                <a:solidFill>
                  <a:srgbClr val="70809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1600" noProof="1">
                <a:solidFill>
                  <a:srgbClr val="70809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noProof="1">
                <a:solidFill>
                  <a:srgbClr val="70809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600" b="0" i="0" noProof="1">
                <a:solidFill>
                  <a:srgbClr val="0077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600" b="0" i="0" noProof="1">
                <a:solidFill>
                  <a:srgbClr val="DD4A6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getLogger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name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lang="en" sz="1600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" sz="1600" b="0" i="0" noProof="1"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"""</a:t>
            </a:r>
            <a:r>
              <a:rPr lang="ru-RU" sz="1600" b="0" i="0" noProof="1"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Генерация логгера в иерархии"""</a:t>
            </a:r>
            <a:br>
              <a:rPr lang="en-US" sz="1600" noProof="1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noProof="1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" sz="1600" b="0" i="0" noProof="1">
                <a:solidFill>
                  <a:srgbClr val="0077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logging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getLogger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1600" b="0" i="0" noProof="1"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'MyApp.'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600" b="0" i="0" noProof="1">
                <a:solidFill>
                  <a:srgbClr val="A67F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name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1600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sz="1600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b="0" i="0" noProof="1">
                <a:solidFill>
                  <a:srgbClr val="0077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MyClass1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" sz="1600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600" b="0" i="0" noProof="1">
                <a:solidFill>
                  <a:srgbClr val="0077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600" b="0" i="0" noProof="1">
                <a:solidFill>
                  <a:srgbClr val="DD4A6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__init__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lang="en" sz="1600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logger </a:t>
            </a:r>
            <a:r>
              <a:rPr lang="en" sz="1600" b="0" i="0" noProof="1">
                <a:solidFill>
                  <a:srgbClr val="A67F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MyAppLogger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getLogger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__class__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__name__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1600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sz="1600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b="0" i="0" noProof="1">
                <a:solidFill>
                  <a:srgbClr val="0077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MyClass2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" sz="1600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600" b="0" i="0" noProof="1">
                <a:solidFill>
                  <a:srgbClr val="0077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600" b="0" i="0" noProof="1">
                <a:solidFill>
                  <a:srgbClr val="DD4A6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__init__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lang="en" sz="1600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logger </a:t>
            </a:r>
            <a:r>
              <a:rPr lang="en" sz="1600" b="0" i="0" noProof="1">
                <a:solidFill>
                  <a:srgbClr val="A67F5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MyAppLogger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getLogger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__class__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__name__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1600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sz="1600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b="0" i="0" noProof="1">
                <a:solidFill>
                  <a:srgbClr val="0077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600" b="0" i="0" noProof="1">
                <a:solidFill>
                  <a:srgbClr val="DD4A6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1600" b="0" i="0" noProof="1"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lang="en" sz="1600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600" b="0" i="0" noProof="1"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logger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debug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1600" b="0" i="0" noProof="1"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'debug message'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1600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600" b="0" i="0" noProof="1"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logger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info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1600" b="0" i="0" noProof="1"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'info message'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1600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600" b="0" i="0" noProof="1"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logger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warning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1600" b="0" i="0" noProof="1"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'warn message'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1600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600" b="0" i="0" noProof="1"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logger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error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1600" b="0" i="0" noProof="1"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'error message'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1600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sz="1600" b="0" i="0" noProof="1"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logger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critical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1600" b="0" i="0" noProof="1">
                <a:solidFill>
                  <a:srgbClr val="66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'critical message'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1600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sz="1600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MyAppLogger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  <a:br>
              <a:rPr lang="en" sz="1600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MyClass1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  <a:br>
              <a:rPr lang="en" sz="1600" noProof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sz="1600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MyClass2</a:t>
            </a:r>
            <a:r>
              <a:rPr lang="en" sz="1600" b="0" i="0" noProof="1"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  <a:endParaRPr lang="ru-RU" sz="1600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7744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907522-CBE7-DBD3-9677-1EC5B28BE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 работы программы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72B736-CFB0-D334-A931-D471C9EC8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8154"/>
            <a:ext cx="10515600" cy="5290152"/>
          </a:xfrm>
        </p:spPr>
        <p:txBody>
          <a:bodyPr>
            <a:normAutofit fontScale="62500" lnSpcReduction="20000"/>
          </a:bodyPr>
          <a:lstStyle/>
          <a:p>
            <a:pPr marL="0" indent="0" algn="l">
              <a:lnSpc>
                <a:spcPct val="120000"/>
              </a:lnSpc>
              <a:spcAft>
                <a:spcPts val="1000"/>
              </a:spcAft>
              <a:buNone/>
            </a:pPr>
            <a:r>
              <a:rPr lang="ru-RU" b="1" noProof="1"/>
              <a:t>Консоль</a:t>
            </a:r>
            <a:r>
              <a:rPr lang="en-US" b="1" noProof="1"/>
              <a:t>:</a:t>
            </a:r>
            <a:endParaRPr lang="ru-RU" b="1" noProof="1"/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" b="0" i="0" noProof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2023-08-21 17:09:40,562 - MyApp - WARNING - warn message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" b="0" i="0" noProof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2023-08-21 17:09:40,563 - MyApp - ERROR - error message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" b="0" i="0" noProof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2023-08-21 17:09:40,563 - MyApp - CRITICAL - critical message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" b="0" i="0" noProof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2023-08-21 17:09:40,564 - MyApp.MyClass1 - DEBUG - debug message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" b="0" i="0" noProof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2023-08-21 17:09:40,565 - MyApp.MyClass1 - INFO - info message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" b="0" i="0" noProof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2023-08-21 17:09:40,565 - MyApp.MyClass1 - WARNING - warn message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" b="0" i="0" noProof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2023-08-21 17:09:40,566 - MyApp.MyClass1 - ERROR - error message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" b="0" i="0" noProof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2023-08-21 17:09:40,566 - MyApp.MyClass1 - CRITICAL - critical message</a:t>
            </a:r>
            <a:endParaRPr lang="ru-RU" b="0" i="0" noProof="1">
              <a:solidFill>
                <a:schemeClr val="accent6">
                  <a:lumMod val="50000"/>
                </a:schemeClr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l">
              <a:lnSpc>
                <a:spcPct val="120000"/>
              </a:lnSpc>
              <a:spcAft>
                <a:spcPts val="1000"/>
              </a:spcAft>
              <a:buNone/>
            </a:pPr>
            <a:r>
              <a:rPr lang="en" b="1" noProof="1"/>
              <a:t>info.log: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" b="0" i="0" noProof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2023-08-21 17:16:19,753 - MyApp.MyClass1 - INFO - info message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" b="0" i="0" noProof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2023-08-21 17:16:19,756 - MyApp.MyClass1 - WARNING - warn message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" b="0" i="0" noProof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2023-08-21 17:16:19,756 - MyApp.MyClass1 - ERROR - error message</a:t>
            </a:r>
            <a:br>
              <a:rPr lang="en" b="0" i="0" noProof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0" i="0" noProof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2023-08-21 17:16:19,756 - MyApp.MyClass1 - CRITICAL - critical message</a:t>
            </a:r>
            <a:endParaRPr lang="en-US" noProof="1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l">
              <a:lnSpc>
                <a:spcPct val="120000"/>
              </a:lnSpc>
              <a:spcAft>
                <a:spcPts val="1000"/>
              </a:spcAft>
              <a:buNone/>
            </a:pPr>
            <a:r>
              <a:rPr lang="en" b="1" noProof="1"/>
              <a:t>errors.log</a:t>
            </a:r>
            <a:r>
              <a:rPr lang="en-US" b="1" noProof="1"/>
              <a:t>: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" i="0" noProof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2023-08-21 17:17:18,172 MyApp.MyClass1 main.py 93 test ERROR error message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" i="0" noProof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2023-08-21 17:17:18,172 MyApp.MyClass1 main.py 94 test CRITICAL critical message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" i="0" noProof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2023-08-21 17:17:18,173 MyApp.MyClass2 main.py 93 test ERROR error message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" i="0" noProof="1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2023-08-21 17:17:18,173 MyApp.MyClass2 main.py 94 test CRITICAL critical message</a:t>
            </a:r>
          </a:p>
        </p:txBody>
      </p:sp>
    </p:spTree>
    <p:extLst>
      <p:ext uri="{BB962C8B-B14F-4D97-AF65-F5344CB8AC3E}">
        <p14:creationId xmlns:p14="http://schemas.microsoft.com/office/powerpoint/2010/main" val="42714658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841657-3C0B-A585-E9BA-143BA5B10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Пояснения к программе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4605E2-DA70-3484-5287-76010FEF8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ru-RU" dirty="0"/>
              <a:t>Логгер 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MyApp</a:t>
            </a:r>
            <a:r>
              <a:rPr lang="en" dirty="0"/>
              <a:t> (</a:t>
            </a:r>
            <a:r>
              <a:rPr lang="ru-RU" dirty="0"/>
              <a:t>в классе 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MyAppLogger</a:t>
            </a:r>
            <a:r>
              <a:rPr lang="en" dirty="0"/>
              <a:t>) </a:t>
            </a:r>
            <a:r>
              <a:rPr lang="ru-RU" dirty="0"/>
              <a:t>имеет только обработчик 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console_handler</a:t>
            </a:r>
            <a:r>
              <a:rPr lang="en" dirty="0"/>
              <a:t>, </a:t>
            </a:r>
            <a:r>
              <a:rPr lang="ru-RU" dirty="0"/>
              <a:t>выводящий сообщения на консоль. 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console_handler</a:t>
            </a:r>
            <a:r>
              <a:rPr lang="en" dirty="0"/>
              <a:t> </a:t>
            </a:r>
            <a:r>
              <a:rPr lang="ru-RU" dirty="0"/>
              <a:t>имеет уровень логирования </a:t>
            </a:r>
            <a:r>
              <a:rPr lang="en" dirty="0"/>
              <a:t>DEBUG, </a:t>
            </a:r>
            <a:r>
              <a:rPr lang="ru-RU" dirty="0"/>
              <a:t>но сам логгер 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MyApp</a:t>
            </a:r>
            <a:r>
              <a:rPr lang="en" dirty="0"/>
              <a:t> — WARNING, </a:t>
            </a:r>
            <a:r>
              <a:rPr lang="ru-RU" dirty="0"/>
              <a:t>поэтому на консоль будут выведены только три сообщения — </a:t>
            </a:r>
            <a:r>
              <a:rPr lang="en" dirty="0"/>
              <a:t>WARNING, ERROR </a:t>
            </a:r>
            <a:r>
              <a:rPr lang="ru-RU" dirty="0"/>
              <a:t>и </a:t>
            </a:r>
            <a:r>
              <a:rPr lang="en" dirty="0"/>
              <a:t>CRITICAL.</a:t>
            </a:r>
          </a:p>
          <a:p>
            <a:pPr>
              <a:lnSpc>
                <a:spcPct val="120000"/>
              </a:lnSpc>
            </a:pPr>
            <a:r>
              <a:rPr lang="ru-RU" dirty="0"/>
              <a:t>Логгер 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MyApp.MyClass1</a:t>
            </a:r>
            <a:r>
              <a:rPr lang="en" dirty="0"/>
              <a:t> (</a:t>
            </a:r>
            <a:r>
              <a:rPr lang="ru-RU" dirty="0"/>
              <a:t>в классе 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MyClass1</a:t>
            </a:r>
            <a:r>
              <a:rPr lang="en" dirty="0"/>
              <a:t>) </a:t>
            </a:r>
            <a:r>
              <a:rPr lang="ru-RU" dirty="0"/>
              <a:t>имеет три обработчика: 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console_handler</a:t>
            </a:r>
            <a:r>
              <a:rPr lang="en" dirty="0"/>
              <a:t>, 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info_file_handler</a:t>
            </a:r>
            <a:r>
              <a:rPr lang="en" dirty="0"/>
              <a:t>, 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error_file_handler</a:t>
            </a:r>
            <a:r>
              <a:rPr lang="en" dirty="0"/>
              <a:t>. </a:t>
            </a:r>
            <a:r>
              <a:rPr lang="ru-RU" dirty="0"/>
              <a:t>В консоль выводятся все сообщения, так как и логгер, обработчик имеют уровень </a:t>
            </a:r>
            <a:r>
              <a:rPr lang="en" dirty="0"/>
              <a:t>DEBUG. </a:t>
            </a:r>
            <a:r>
              <a:rPr lang="ru-RU" dirty="0"/>
              <a:t>В 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info.log</a:t>
            </a:r>
            <a:r>
              <a:rPr lang="en" dirty="0"/>
              <a:t> </a:t>
            </a:r>
            <a:r>
              <a:rPr lang="ru-RU" dirty="0"/>
              <a:t>выводятся сообщения </a:t>
            </a:r>
            <a:r>
              <a:rPr lang="en" dirty="0"/>
              <a:t>INFO </a:t>
            </a:r>
            <a:r>
              <a:rPr lang="ru-RU" dirty="0"/>
              <a:t>и выше в соответствии с уровнем 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info_file_handler</a:t>
            </a:r>
            <a:r>
              <a:rPr lang="en" dirty="0"/>
              <a:t>, </a:t>
            </a:r>
            <a:r>
              <a:rPr lang="ru-RU" dirty="0"/>
              <a:t>а в 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errors.log</a:t>
            </a:r>
            <a:r>
              <a:rPr lang="en" dirty="0"/>
              <a:t> — ERROR </a:t>
            </a:r>
            <a:r>
              <a:rPr lang="ru-RU" dirty="0"/>
              <a:t>и </a:t>
            </a:r>
            <a:r>
              <a:rPr lang="en" dirty="0"/>
              <a:t>CRITICAL.</a:t>
            </a:r>
            <a:endParaRPr lang="ru-RU" dirty="0"/>
          </a:p>
          <a:p>
            <a:pPr>
              <a:lnSpc>
                <a:spcPct val="120000"/>
              </a:lnSpc>
            </a:pPr>
            <a:r>
              <a:rPr lang="ru-RU" dirty="0"/>
              <a:t>Логгер 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MyApp.MyClass2</a:t>
            </a:r>
            <a:r>
              <a:rPr lang="en" dirty="0"/>
              <a:t> (</a:t>
            </a:r>
            <a:r>
              <a:rPr lang="ru-RU" dirty="0"/>
              <a:t>в классе 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MyClass2</a:t>
            </a:r>
            <a:r>
              <a:rPr lang="en" dirty="0"/>
              <a:t>) </a:t>
            </a:r>
            <a:r>
              <a:rPr lang="ru-RU" dirty="0"/>
              <a:t>логирует только </a:t>
            </a:r>
            <a:r>
              <a:rPr lang="en" dirty="0"/>
              <a:t>ERROR </a:t>
            </a:r>
            <a:r>
              <a:rPr lang="ru-RU" dirty="0"/>
              <a:t>и </a:t>
            </a:r>
            <a:r>
              <a:rPr lang="en" dirty="0"/>
              <a:t>CRITICAL </a:t>
            </a:r>
            <a:r>
              <a:rPr lang="ru-RU" dirty="0"/>
              <a:t>в 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errors.log</a:t>
            </a:r>
            <a:r>
              <a:rPr lang="en" dirty="0"/>
              <a:t>.</a:t>
            </a:r>
          </a:p>
          <a:p>
            <a:pPr marL="0" indent="0">
              <a:lnSpc>
                <a:spcPct val="120000"/>
              </a:lnSpc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4519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191D80-71CA-88BB-F616-1D81DD2FF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Полезные ссылки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332775-FE2F-F578-CFB6-4C5BDB446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b="0" i="0" u="sng" dirty="0">
                <a:solidFill>
                  <a:srgbClr val="0C93E4"/>
                </a:solidFill>
                <a:effectLst/>
                <a:latin typeface="Lato" panose="020F0502020204030203" pitchFamily="34" charset="0"/>
                <a:hlinkClick r:id="rId2"/>
              </a:rPr>
              <a:t>logging</a:t>
            </a:r>
            <a:endParaRPr lang="ru-RU" u="sng" dirty="0">
              <a:solidFill>
                <a:srgbClr val="0C93E4"/>
              </a:solidFill>
              <a:latin typeface="Lato" panose="020F0502020204030203" pitchFamily="34" charset="0"/>
            </a:endParaRPr>
          </a:p>
          <a:p>
            <a:r>
              <a:rPr lang="en" b="0" i="0" u="sng" dirty="0">
                <a:solidFill>
                  <a:srgbClr val="0C93E4"/>
                </a:solidFill>
                <a:effectLst/>
                <a:latin typeface="Lato" panose="020F0502020204030203" pitchFamily="34" charset="0"/>
                <a:hlinkClick r:id="rId3"/>
              </a:rPr>
              <a:t>Logging HOWTO</a:t>
            </a:r>
            <a:endParaRPr lang="ru-RU" u="sng" dirty="0">
              <a:solidFill>
                <a:srgbClr val="0C93E4"/>
              </a:solidFill>
              <a:latin typeface="Lato" panose="020F0502020204030203" pitchFamily="34" charset="0"/>
            </a:endParaRPr>
          </a:p>
          <a:p>
            <a:r>
              <a:rPr lang="en" b="0" i="0" u="sng" dirty="0">
                <a:solidFill>
                  <a:srgbClr val="0C93E4"/>
                </a:solidFill>
                <a:effectLst/>
                <a:latin typeface="Lato" panose="020F0502020204030203" pitchFamily="34" charset="0"/>
                <a:hlinkClick r:id="rId4"/>
              </a:rPr>
              <a:t>Loggint Cookbook</a:t>
            </a:r>
            <a:endParaRPr lang="en" b="0" i="0" dirty="0">
              <a:effectLst/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57558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5FA0A5-8C43-C29F-F6FC-527E23FDC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600" y="-3174"/>
            <a:ext cx="10515600" cy="842352"/>
          </a:xfrm>
        </p:spPr>
        <p:txBody>
          <a:bodyPr/>
          <a:lstStyle/>
          <a:p>
            <a:r>
              <a:rPr lang="en-US" dirty="0"/>
              <a:t>«</a:t>
            </a:r>
            <a:r>
              <a:rPr lang="ru-RU" dirty="0"/>
              <a:t>Авторский рецепт</a:t>
            </a:r>
            <a:r>
              <a:rPr lang="en-US" dirty="0"/>
              <a:t>» </a:t>
            </a:r>
            <a:r>
              <a:rPr lang="ru-RU" dirty="0"/>
              <a:t>логов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963137-C58B-B799-552B-E4AB1DF996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600" y="940778"/>
            <a:ext cx="10820400" cy="591722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000" dirty="0"/>
              <a:t>Файл (с разделителями) / таблица в БД с чётким набором полей:</a:t>
            </a:r>
          </a:p>
          <a:p>
            <a:r>
              <a:rPr lang="ru-RU" sz="2000" dirty="0"/>
              <a:t>Обязательные поля: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800" b="1" dirty="0"/>
              <a:t>datetime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sz="1800" b="1" dirty="0"/>
              <a:t>код события</a:t>
            </a:r>
            <a:r>
              <a:rPr lang="ru-RU" sz="1800" dirty="0"/>
              <a:t> в формате английской строки </a:t>
            </a:r>
            <a:r>
              <a:rPr lang="en-US" sz="1800" dirty="0"/>
              <a:t>uppercase: USER_ADDED, DOMAIN_DELETED, MAIL_SENT, PASSWORD_RECOVERY_REQUEST, SMS_SEND_ERROR </a:t>
            </a:r>
            <a:r>
              <a:rPr lang="ru-RU" sz="1800" dirty="0"/>
              <a:t>и т.п.</a:t>
            </a:r>
            <a:endParaRPr lang="en-US" sz="1800" dirty="0"/>
          </a:p>
          <a:p>
            <a:pPr marL="914400" lvl="1" indent="-457200">
              <a:buFont typeface="+mj-lt"/>
              <a:buAutoNum type="arabicPeriod"/>
            </a:pPr>
            <a:r>
              <a:rPr lang="en-US" sz="1800" b="1" dirty="0"/>
              <a:t>service / script name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800" b="1" dirty="0"/>
              <a:t>hostname</a:t>
            </a:r>
            <a:endParaRPr lang="ru-RU" sz="1800" b="1" dirty="0"/>
          </a:p>
          <a:p>
            <a:r>
              <a:rPr lang="ru-RU" sz="2000" dirty="0"/>
              <a:t>Другие обязательные поля, общие для проекта / системы, пример:</a:t>
            </a:r>
          </a:p>
          <a:p>
            <a:pPr marL="914400" lvl="1" indent="-457200">
              <a:buFont typeface="+mj-lt"/>
              <a:buAutoNum type="arabicPeriod" startAt="5"/>
            </a:pPr>
            <a:r>
              <a:rPr lang="en-US" sz="1800" noProof="1"/>
              <a:t>user_id / service_id — </a:t>
            </a:r>
            <a:r>
              <a:rPr lang="ru-RU" sz="1800" noProof="1"/>
              <a:t>значения </a:t>
            </a:r>
            <a:r>
              <a:rPr lang="en-US" sz="1800" noProof="1"/>
              <a:t>м</a:t>
            </a:r>
            <a:r>
              <a:rPr lang="ru-RU" sz="1800" noProof="1"/>
              <a:t>огут где-то отсутствовать, где нет этих данных</a:t>
            </a:r>
          </a:p>
          <a:p>
            <a:r>
              <a:rPr lang="en-US" sz="2000" noProof="1"/>
              <a:t>П</a:t>
            </a:r>
            <a:r>
              <a:rPr lang="ru-RU" sz="2000" noProof="1"/>
              <a:t>оле с сериализованными дополнительными полями / структурами данных, характерными</a:t>
            </a:r>
            <a:r>
              <a:rPr lang="en-US" sz="2000" noProof="1"/>
              <a:t> д</a:t>
            </a:r>
            <a:r>
              <a:rPr lang="ru-RU" sz="2000" noProof="1"/>
              <a:t>ля конкретного кода события</a:t>
            </a:r>
          </a:p>
          <a:p>
            <a:pPr marL="914400" lvl="1" indent="-457200">
              <a:buFont typeface="+mj-lt"/>
              <a:buAutoNum type="arabicPeriod" startAt="6"/>
            </a:pPr>
            <a:r>
              <a:rPr lang="en-US" sz="1800" b="1" noProof="1"/>
              <a:t>DATA</a:t>
            </a:r>
            <a:endParaRPr lang="en-US" sz="2000" noProof="1"/>
          </a:p>
          <a:p>
            <a:pPr marL="0" indent="0">
              <a:buNone/>
            </a:pPr>
            <a:r>
              <a:rPr lang="ru-RU" sz="18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2023-08-27 </a:t>
            </a:r>
            <a:r>
              <a:rPr lang="en-US" sz="18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12:12:12|USER_ADDED|mobappbackend|cl23.mycloud.ru|23455|0|</a:t>
            </a:r>
            <a:br>
              <a:rPr lang="en-US" sz="18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{"Name":"Ivan Ivanov","email":"ivanoff@gmail.com","regip":"1.2.3.4"}</a:t>
            </a:r>
            <a:endParaRPr lang="ru-RU" sz="1800" noProof="1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2023-08-27 </a:t>
            </a:r>
            <a:r>
              <a:rPr lang="en-US" sz="18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12:12:13|MAIL_SENT|userspam.py|cl2.mycloud.ru|11455|249499|</a:t>
            </a:r>
            <a:br>
              <a:rPr lang="en-US" sz="18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{"email":"prtrff@gmail.com","title":"</a:t>
            </a:r>
            <a:r>
              <a:rPr lang="ru-RU" sz="18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Продли домен и выигрый автомобиль!</a:t>
            </a:r>
            <a:r>
              <a:rPr lang="en-US" sz="18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"}</a:t>
            </a:r>
            <a:endParaRPr lang="ru-RU" sz="1800" noProof="1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b="1" noProof="1"/>
              <a:t>Преимущества:</a:t>
            </a:r>
          </a:p>
          <a:p>
            <a:pPr>
              <a:spcBef>
                <a:spcPts val="0"/>
              </a:spcBef>
            </a:pPr>
            <a:r>
              <a:rPr lang="ru-RU" sz="2000" noProof="1"/>
              <a:t>очень легко искать / фильтровать события по ключевым полям.</a:t>
            </a:r>
          </a:p>
          <a:p>
            <a:pPr>
              <a:spcBef>
                <a:spcPts val="0"/>
              </a:spcBef>
            </a:pPr>
            <a:r>
              <a:rPr lang="ru-RU" sz="2000" noProof="1"/>
              <a:t>легко автоматизировать обработку логов, в т.ч. подтягивать данные для техподдержки и т.п.</a:t>
            </a:r>
          </a:p>
        </p:txBody>
      </p:sp>
    </p:spTree>
    <p:extLst>
      <p:ext uri="{BB962C8B-B14F-4D97-AF65-F5344CB8AC3E}">
        <p14:creationId xmlns:p14="http://schemas.microsoft.com/office/powerpoint/2010/main" val="40174315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DBD4C5-CA07-0863-9982-1D8D96E89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9774"/>
          </a:xfrm>
        </p:spPr>
        <p:txBody>
          <a:bodyPr/>
          <a:lstStyle/>
          <a:p>
            <a:r>
              <a:rPr lang="ru-RU" dirty="0"/>
              <a:t>Хранение логов в БД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5987630-CD50-37D6-2C21-F61B0B98A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7478"/>
            <a:ext cx="11010900" cy="5650522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ru-RU" b="1" dirty="0"/>
              <a:t>Чем удобно</a:t>
            </a:r>
            <a:r>
              <a:rPr lang="ru-RU" dirty="0"/>
              <a:t>: Хранение логов в БД удобно тем, что: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ru-RU" dirty="0"/>
              <a:t>Очень легко и быстро ищутся / фильтруются нужные записи (относящиеся к одному из множества объектов логирования, нужного типа)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ru-RU" dirty="0"/>
              <a:t>Например, "все события, относящиеся к пользователю 12345 за 2023 год"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ru-RU" dirty="0"/>
              <a:t>Легко поддерживать хранение за определённый период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ru-RU" dirty="0"/>
              <a:t>В файлах довольно сложно всегда гарантированно иметь под рукой записи за последнее время (сутки, неделя и т.п.). С </a:t>
            </a:r>
            <a:r>
              <a:rPr lang="en" dirty="0"/>
              <a:t>logrotate </a:t>
            </a:r>
            <a:r>
              <a:rPr lang="ru-RU" dirty="0"/>
              <a:t>после ротации лог становится пустой, нужно искать в нескольких файлах / разархивировать сжатые логи и т.п.</a:t>
            </a:r>
            <a:br>
              <a:rPr lang="ru-RU" dirty="0"/>
            </a:br>
            <a:r>
              <a:rPr lang="ru-RU" dirty="0"/>
              <a:t>С базой задача очистить все что старше определённого возраста и гарантированно оставить все, что моложе — решается намного проще (один запрос к БД).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b="1" dirty="0"/>
              <a:t>Какие виды логов удобно хранить</a:t>
            </a:r>
            <a:r>
              <a:rPr lang="ru-RU" dirty="0"/>
              <a:t>: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ru-RU" dirty="0"/>
              <a:t>хорошо хранить там </a:t>
            </a:r>
            <a:r>
              <a:rPr lang="ru-RU" u="sng" dirty="0"/>
              <a:t>журналы событий</a:t>
            </a:r>
            <a:r>
              <a:rPr lang="ru-RU" dirty="0"/>
              <a:t> (для последующего </a:t>
            </a:r>
            <a:r>
              <a:rPr lang="en-US" dirty="0"/>
              <a:t>«</a:t>
            </a:r>
            <a:r>
              <a:rPr lang="ru-RU" dirty="0"/>
              <a:t>разбора полётов</a:t>
            </a:r>
            <a:r>
              <a:rPr lang="en-US" dirty="0"/>
              <a:t>»</a:t>
            </a:r>
            <a:r>
              <a:rPr lang="ru-RU" dirty="0"/>
              <a:t>, разбора инцидентов безопасности и т.п.</a:t>
            </a:r>
            <a:r>
              <a:rPr lang="en-US" dirty="0"/>
              <a:t>, </a:t>
            </a:r>
            <a:r>
              <a:rPr lang="ru-RU" dirty="0"/>
              <a:t>помощи в работе техподдержки</a:t>
            </a:r>
            <a:r>
              <a:rPr lang="en-US" dirty="0"/>
              <a:t>)</a:t>
            </a:r>
            <a:endParaRPr lang="ru-RU" dirty="0"/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ru-RU" dirty="0"/>
              <a:t>плохо подходят для логов связанных с отладкой (очень много данных) — для этого лучше файлы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b="1" dirty="0"/>
              <a:t>Какие СУБД подходят</a:t>
            </a:r>
            <a:r>
              <a:rPr lang="ru-RU" dirty="0"/>
              <a:t>: хорошо подходят </a:t>
            </a:r>
            <a:r>
              <a:rPr lang="en-US" b="1" dirty="0"/>
              <a:t>column-based</a:t>
            </a:r>
            <a:r>
              <a:rPr lang="en-US" dirty="0"/>
              <a:t> </a:t>
            </a:r>
            <a:r>
              <a:rPr lang="ru-RU" dirty="0"/>
              <a:t>СУБД (</a:t>
            </a:r>
            <a:r>
              <a:rPr lang="en-US" dirty="0"/>
              <a:t>clickhouse </a:t>
            </a:r>
            <a:r>
              <a:rPr lang="ru-RU" dirty="0"/>
              <a:t>и т.п.):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ru-RU" dirty="0"/>
              <a:t>поддерживают очень высокий темп записи в БД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ru-RU" dirty="0"/>
              <a:t>компактное хранение данных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ru-RU" dirty="0"/>
              <a:t>не нужно создавать/поддерживать индексы по ключевым полям (на что уходит время и существенное место на в хранилище)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6381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449D09-69FA-C4B7-D16A-D509FB9DE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4646"/>
            <a:ext cx="10515600" cy="858194"/>
          </a:xfrm>
        </p:spPr>
        <p:txBody>
          <a:bodyPr/>
          <a:lstStyle/>
          <a:p>
            <a:r>
              <a:rPr lang="ru-RU" dirty="0"/>
              <a:t>Что писать в логи?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FFF980-0716-ED57-D73B-842B6B3C2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4530"/>
            <a:ext cx="10515600" cy="5158344"/>
          </a:xfrm>
        </p:spPr>
        <p:txBody>
          <a:bodyPr lIns="9000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000" dirty="0"/>
              <a:t>Минимальная запись события в логе обычно включает: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000" b="1" dirty="0"/>
              <a:t>описание события</a:t>
            </a:r>
            <a:r>
              <a:rPr lang="ru-RU" sz="2000" dirty="0"/>
              <a:t> и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000" b="1" dirty="0"/>
              <a:t>время</a:t>
            </a:r>
            <a:r>
              <a:rPr lang="ru-RU" sz="2000" dirty="0"/>
              <a:t>, в которое оно произошло: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ru-RU" sz="2000" noProof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2023-08-12 17:49:37 </a:t>
            </a:r>
            <a:r>
              <a:rPr lang="en" sz="2000" noProof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 'johndoe' successfully logged in</a:t>
            </a:r>
            <a:endParaRPr lang="ru-RU" sz="2000" noProof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В зависимости от конкретной задачи и принятых практик добавляются другие параметры.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Логи должны отвечать на 3 основных вопроса:</a:t>
            </a:r>
          </a:p>
          <a:p>
            <a:pPr marL="360000" indent="-360000" algn="l">
              <a:lnSpc>
                <a:spcPct val="100000"/>
              </a:lnSpc>
              <a:buFont typeface="+mj-lt"/>
              <a:buAutoNum type="arabicPeriod"/>
            </a:pPr>
            <a:r>
              <a:rPr lang="ru-RU" sz="2000" b="1" dirty="0"/>
              <a:t>Что</a:t>
            </a:r>
            <a:r>
              <a:rPr lang="ru-RU" sz="2000" dirty="0"/>
              <a:t> произошло?</a:t>
            </a:r>
          </a:p>
          <a:p>
            <a:pPr marL="360000" indent="-360000">
              <a:lnSpc>
                <a:spcPct val="100000"/>
              </a:lnSpc>
              <a:buFont typeface="+mj-lt"/>
              <a:buAutoNum type="arabicPeriod"/>
            </a:pPr>
            <a:r>
              <a:rPr lang="ru-RU" sz="2000" b="1" dirty="0"/>
              <a:t>Когда</a:t>
            </a:r>
            <a:r>
              <a:rPr lang="ru-RU" sz="2000" dirty="0"/>
              <a:t> произошло</a:t>
            </a:r>
          </a:p>
          <a:p>
            <a:pPr marL="360000" indent="-360000" algn="l">
              <a:lnSpc>
                <a:spcPct val="100000"/>
              </a:lnSpc>
              <a:buFont typeface="+mj-lt"/>
              <a:buAutoNum type="arabicPeriod"/>
            </a:pPr>
            <a:r>
              <a:rPr lang="ru-RU" sz="2000" b="1" dirty="0"/>
              <a:t>Где</a:t>
            </a:r>
            <a:r>
              <a:rPr lang="ru-RU" sz="2000" dirty="0"/>
              <a:t> это произошло?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ru-RU" sz="1800" dirty="0"/>
              <a:t>«</a:t>
            </a:r>
            <a:r>
              <a:rPr lang="ru-RU" sz="1800" b="1" dirty="0"/>
              <a:t>Где</a:t>
            </a:r>
            <a:r>
              <a:rPr lang="ru-RU" sz="1800" dirty="0"/>
              <a:t>» — широкое понятие, которое может означать не только </a:t>
            </a:r>
            <a:r>
              <a:rPr lang="ru-RU" sz="1800" b="1" dirty="0"/>
              <a:t>в какой строчке кода</a:t>
            </a:r>
            <a:r>
              <a:rPr lang="ru-RU" sz="1800" dirty="0"/>
              <a:t>, но и </a:t>
            </a:r>
            <a:r>
              <a:rPr lang="ru-RU" sz="1800" b="1" dirty="0"/>
              <a:t>в каком процессе</a:t>
            </a:r>
            <a:r>
              <a:rPr lang="ru-RU" sz="1800" dirty="0"/>
              <a:t>, </a:t>
            </a:r>
            <a:r>
              <a:rPr lang="ru-RU" sz="1800" b="1" dirty="0"/>
              <a:t>на каком сервере</a:t>
            </a:r>
            <a:r>
              <a:rPr lang="ru-RU" sz="1800" dirty="0"/>
              <a:t>, </a:t>
            </a:r>
            <a:r>
              <a:rPr lang="ru-RU" sz="1800" b="1" dirty="0"/>
              <a:t>при вызове из какой функции</a:t>
            </a:r>
            <a:r>
              <a:rPr lang="ru-RU" sz="1800" dirty="0"/>
              <a:t> или что угодно ещё, важное в контексте конкретной операции.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Чтобы логи успешно отвечали на эти вопросы, стоит придерживаться определённых правил.</a:t>
            </a:r>
          </a:p>
        </p:txBody>
      </p:sp>
    </p:spTree>
    <p:extLst>
      <p:ext uri="{BB962C8B-B14F-4D97-AF65-F5344CB8AC3E}">
        <p14:creationId xmlns:p14="http://schemas.microsoft.com/office/powerpoint/2010/main" val="14453367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09272F-98C1-7D8E-4232-13455A495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7800"/>
            <a:ext cx="10515600" cy="662459"/>
          </a:xfrm>
        </p:spPr>
        <p:txBody>
          <a:bodyPr>
            <a:normAutofit fontScale="90000"/>
          </a:bodyPr>
          <a:lstStyle/>
          <a:p>
            <a:r>
              <a:rPr lang="ru-RU" dirty="0"/>
              <a:t>Специализированные инструменты: </a:t>
            </a:r>
            <a:r>
              <a:rPr lang="en-US" dirty="0"/>
              <a:t>ELK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C6AE20F-1CBC-5238-92C5-5414CB815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7396"/>
            <a:ext cx="10515600" cy="5592804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" sz="1800" dirty="0"/>
              <a:t>ELK – </a:t>
            </a:r>
            <a:r>
              <a:rPr lang="ru-RU" sz="1800" dirty="0"/>
              <a:t>это аббревиатура, используемая для описания стека из трех популярных проектов: </a:t>
            </a:r>
            <a:r>
              <a:rPr lang="en" sz="1800" dirty="0"/>
              <a:t>Elasticsearch, Logstash </a:t>
            </a:r>
            <a:r>
              <a:rPr lang="ru-RU" sz="1800" dirty="0"/>
              <a:t>и </a:t>
            </a:r>
            <a:r>
              <a:rPr lang="en" sz="1800" dirty="0"/>
              <a:t>Kibana. </a:t>
            </a:r>
            <a:r>
              <a:rPr lang="ru-RU" sz="1800" dirty="0"/>
              <a:t>Позволяет собирать журналы различных систем и приложений, анализировать их и создавать визуализации, чтобы мониторить приложения и инфраструктуры, быстрее устранять неполадки, анализировать систему безопасности и многое другое.</a:t>
            </a:r>
          </a:p>
          <a:p>
            <a:pPr>
              <a:lnSpc>
                <a:spcPct val="110000"/>
              </a:lnSpc>
              <a:spcBef>
                <a:spcPts val="500"/>
              </a:spcBef>
            </a:pPr>
            <a:r>
              <a:rPr lang="en" sz="1800" b="1" dirty="0"/>
              <a:t>E = Elasticsearch</a:t>
            </a:r>
            <a:r>
              <a:rPr lang="en" sz="1800" dirty="0"/>
              <a:t> – </a:t>
            </a:r>
            <a:r>
              <a:rPr lang="ru-RU" sz="1800" dirty="0"/>
              <a:t>это распределенный поисковый и аналитический движок на базе </a:t>
            </a:r>
            <a:r>
              <a:rPr lang="en" sz="1800" dirty="0"/>
              <a:t>Apache Lucene.</a:t>
            </a:r>
          </a:p>
          <a:p>
            <a:pPr>
              <a:lnSpc>
                <a:spcPct val="110000"/>
              </a:lnSpc>
              <a:spcBef>
                <a:spcPts val="500"/>
              </a:spcBef>
            </a:pPr>
            <a:r>
              <a:rPr lang="en" sz="1800" b="1" dirty="0"/>
              <a:t>L = Logstash</a:t>
            </a:r>
            <a:r>
              <a:rPr lang="en" sz="1800" dirty="0"/>
              <a:t> –</a:t>
            </a:r>
            <a:r>
              <a:rPr lang="ru-RU" sz="1800" dirty="0"/>
              <a:t> инструмент для приема данных: собирает данные из различных источников, фильтрует, преобразовывает и отправляет в нужное место назначения.</a:t>
            </a:r>
          </a:p>
          <a:p>
            <a:pPr>
              <a:lnSpc>
                <a:spcPct val="110000"/>
              </a:lnSpc>
              <a:spcBef>
                <a:spcPts val="500"/>
              </a:spcBef>
            </a:pPr>
            <a:r>
              <a:rPr lang="en" sz="1800" b="1" dirty="0"/>
              <a:t>K = Kibana</a:t>
            </a:r>
            <a:br>
              <a:rPr lang="en" sz="1800" dirty="0"/>
            </a:br>
            <a:r>
              <a:rPr lang="en" sz="1800" dirty="0"/>
              <a:t>Kibana – </a:t>
            </a:r>
            <a:r>
              <a:rPr lang="ru-RU" sz="1800" dirty="0"/>
              <a:t>это инструмент визуализации и изучения данных для просмотра журналов и событий. </a:t>
            </a:r>
            <a:r>
              <a:rPr lang="en" sz="1800" dirty="0"/>
              <a:t>Kibana </a:t>
            </a:r>
            <a:r>
              <a:rPr lang="ru-RU" sz="1800" dirty="0"/>
              <a:t>предлагает простые в использовании интерактивные диаграммы, встроенные агрегаторы и фильтры</a:t>
            </a:r>
            <a:r>
              <a:rPr lang="en-US" sz="1800" dirty="0"/>
              <a:t>.</a:t>
            </a:r>
            <a:endParaRPr lang="ru-RU" sz="1800" dirty="0"/>
          </a:p>
          <a:p>
            <a:pPr marL="0" indent="0">
              <a:lnSpc>
                <a:spcPct val="110000"/>
              </a:lnSpc>
              <a:buNone/>
            </a:pPr>
            <a:r>
              <a:rPr lang="ru-RU" sz="1800" b="1" dirty="0"/>
              <a:t>Как работает стек </a:t>
            </a:r>
            <a:r>
              <a:rPr lang="en" sz="1800" b="1" dirty="0"/>
              <a:t>ELK?</a:t>
            </a:r>
          </a:p>
          <a:p>
            <a:pPr>
              <a:lnSpc>
                <a:spcPct val="110000"/>
              </a:lnSpc>
              <a:spcBef>
                <a:spcPts val="500"/>
              </a:spcBef>
            </a:pPr>
            <a:r>
              <a:rPr lang="en" sz="1800" dirty="0"/>
              <a:t>Logstash </a:t>
            </a:r>
            <a:r>
              <a:rPr lang="ru-RU" sz="1800" dirty="0"/>
              <a:t>собирает, преобразует и отправляет данные в нужный пункт назначения.</a:t>
            </a:r>
          </a:p>
          <a:p>
            <a:pPr>
              <a:lnSpc>
                <a:spcPct val="110000"/>
              </a:lnSpc>
              <a:spcBef>
                <a:spcPts val="500"/>
              </a:spcBef>
            </a:pPr>
            <a:r>
              <a:rPr lang="en" sz="1800" dirty="0"/>
              <a:t>Elasticsearch </a:t>
            </a:r>
            <a:r>
              <a:rPr lang="ru-RU" sz="1800" dirty="0"/>
              <a:t>индексирует и анализирует собранные данные и производит поиск в них.</a:t>
            </a:r>
          </a:p>
          <a:p>
            <a:pPr>
              <a:lnSpc>
                <a:spcPct val="110000"/>
              </a:lnSpc>
              <a:spcBef>
                <a:spcPts val="500"/>
              </a:spcBef>
            </a:pPr>
            <a:r>
              <a:rPr lang="en" sz="1800" dirty="0"/>
              <a:t>Kibana </a:t>
            </a:r>
            <a:r>
              <a:rPr lang="ru-RU" sz="1800" dirty="0"/>
              <a:t>предоставляет визуализацию результатов анализа.</a:t>
            </a:r>
          </a:p>
          <a:p>
            <a:pPr marL="0" indent="0" algn="l">
              <a:lnSpc>
                <a:spcPct val="110000"/>
              </a:lnSpc>
              <a:buNone/>
            </a:pPr>
            <a:r>
              <a:rPr lang="ru-RU" sz="1800" b="1" dirty="0"/>
              <a:t>Минусы: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ru-RU" sz="1800" dirty="0"/>
              <a:t>Ресурсоемкость — требуется очень много ресурсов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ru-RU" sz="1800" dirty="0"/>
              <a:t>Систему сложно настроить, “из коробки” она работать не будет.</a:t>
            </a:r>
          </a:p>
        </p:txBody>
      </p:sp>
    </p:spTree>
    <p:extLst>
      <p:ext uri="{BB962C8B-B14F-4D97-AF65-F5344CB8AC3E}">
        <p14:creationId xmlns:p14="http://schemas.microsoft.com/office/powerpoint/2010/main" val="12005010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8FAC39-B653-5F47-A6E7-1AF5BC849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noProof="1"/>
              <a:t>Graylog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E4BA71-1622-FA4C-1945-2B8D1226C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8153"/>
            <a:ext cx="10515600" cy="5285397"/>
          </a:xfrm>
        </p:spPr>
        <p:txBody>
          <a:bodyPr>
            <a:normAutofit fontScale="40000" lnSpcReduction="20000"/>
          </a:bodyPr>
          <a:lstStyle/>
          <a:p>
            <a:pPr marL="0" indent="0" algn="l">
              <a:lnSpc>
                <a:spcPct val="120000"/>
              </a:lnSpc>
              <a:buNone/>
            </a:pPr>
            <a:r>
              <a:rPr lang="en-US" sz="4500" dirty="0"/>
              <a:t>Graylog — </a:t>
            </a:r>
            <a:r>
              <a:rPr lang="ru-RU" sz="4500" dirty="0"/>
              <a:t>это мощная платформа, которая позволяет легко управлять записями структурированных и неструктурированных данных. вместе с отладкой приложений. Он основан на </a:t>
            </a:r>
            <a:r>
              <a:rPr lang="en-US" sz="4500" dirty="0"/>
              <a:t>Elasticsearch, MongoDB </a:t>
            </a:r>
            <a:r>
              <a:rPr lang="ru-RU" sz="4500" dirty="0"/>
              <a:t>и </a:t>
            </a:r>
            <a:r>
              <a:rPr lang="en-US" sz="4500" dirty="0"/>
              <a:t>Scala.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ru-RU" sz="4500" dirty="0"/>
              <a:t>Он имеет главный сервер, который принимает данные от своих клиентов, установленных на разных серверах, и веб-интерфейс, который отображает данные и позволяет работать с записями, добавленными основным сервером.</a:t>
            </a:r>
            <a:endParaRPr lang="en-US" sz="4500" dirty="0"/>
          </a:p>
          <a:p>
            <a:pPr marL="0" indent="0" algn="l" fontAlgn="base">
              <a:lnSpc>
                <a:spcPct val="120000"/>
              </a:lnSpc>
              <a:buNone/>
            </a:pPr>
            <a:r>
              <a:rPr lang="ru-RU" sz="4500" dirty="0"/>
              <a:t>Он эффективен при работе с необработанными строками (например, с системным журналом) - инструмент анализирует их на нужные нам структурированные данные.</a:t>
            </a:r>
          </a:p>
          <a:p>
            <a:pPr marL="0" indent="0" algn="l" fontAlgn="base">
              <a:lnSpc>
                <a:spcPct val="120000"/>
              </a:lnSpc>
              <a:buNone/>
            </a:pPr>
            <a:r>
              <a:rPr lang="ru-RU" sz="4500" dirty="0"/>
              <a:t>Он также обеспечивает расширенный настраиваемый поиск записей с использованием структурированных запросов.</a:t>
            </a:r>
            <a:endParaRPr lang="en-US" sz="4500" dirty="0"/>
          </a:p>
          <a:p>
            <a:pPr marL="0" indent="0" algn="l">
              <a:lnSpc>
                <a:spcPct val="120000"/>
              </a:lnSpc>
              <a:buNone/>
            </a:pPr>
            <a:r>
              <a:rPr lang="ru-RU" sz="4500" dirty="0"/>
              <a:t>Чем удобен </a:t>
            </a:r>
            <a:r>
              <a:rPr lang="en" sz="4500" dirty="0"/>
              <a:t>Graylog</a:t>
            </a:r>
            <a:r>
              <a:rPr lang="ru-RU" sz="4500" dirty="0"/>
              <a:t>?</a:t>
            </a:r>
          </a:p>
          <a:p>
            <a:pPr algn="l">
              <a:lnSpc>
                <a:spcPct val="12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4500" dirty="0"/>
              <a:t>Это </a:t>
            </a:r>
            <a:r>
              <a:rPr lang="en" sz="4500" dirty="0"/>
              <a:t>open source </a:t>
            </a:r>
            <a:r>
              <a:rPr lang="ru-RU" sz="4500" dirty="0"/>
              <a:t>решение.</a:t>
            </a:r>
          </a:p>
          <a:p>
            <a:pPr algn="l">
              <a:lnSpc>
                <a:spcPct val="12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4500" dirty="0"/>
              <a:t>Бесплатная версия имеет все необходимое.</a:t>
            </a:r>
          </a:p>
          <a:p>
            <a:pPr algn="l">
              <a:lnSpc>
                <a:spcPct val="12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4500" dirty="0"/>
              <a:t>Функционал небольшой, что удобно, ничего лишнего.</a:t>
            </a:r>
          </a:p>
          <a:p>
            <a:pPr algn="l">
              <a:lnSpc>
                <a:spcPct val="12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4500" dirty="0"/>
              <a:t>«</a:t>
            </a:r>
            <a:r>
              <a:rPr lang="ru-RU" sz="4500" dirty="0"/>
              <a:t>Из коробки</a:t>
            </a:r>
            <a:r>
              <a:rPr lang="en-US" sz="4500" dirty="0"/>
              <a:t>»</a:t>
            </a:r>
            <a:r>
              <a:rPr lang="ru-RU" sz="4500" dirty="0"/>
              <a:t> уже работает, нужны минимальные настройки.</a:t>
            </a:r>
          </a:p>
          <a:p>
            <a:pPr algn="l">
              <a:lnSpc>
                <a:spcPct val="12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4500" dirty="0"/>
              <a:t>По сравнению с </a:t>
            </a:r>
            <a:r>
              <a:rPr lang="en" sz="4500" dirty="0"/>
              <a:t>ELK </a:t>
            </a:r>
            <a:r>
              <a:rPr lang="ru-RU" sz="4500" dirty="0"/>
              <a:t>ресурсоемкость значительно ниже.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744F429-2ACE-CE4F-0436-5A1D242743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5348" y="224450"/>
            <a:ext cx="2514600" cy="8001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A7A91D7-4A1D-D03F-A2E9-DBC69D98F8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2112" y="4692851"/>
            <a:ext cx="4319888" cy="2165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5361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2B068B-FDFA-850D-29D4-AFC230441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671" y="365126"/>
            <a:ext cx="3054178" cy="842352"/>
          </a:xfrm>
        </p:spPr>
        <p:txBody>
          <a:bodyPr/>
          <a:lstStyle/>
          <a:p>
            <a:r>
              <a:rPr lang="en-US" dirty="0"/>
              <a:t>Sentry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800D3C-F787-AFA9-5310-4FD938EEF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354" y="1207478"/>
            <a:ext cx="6312990" cy="5423350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" dirty="0">
                <a:hlinkClick r:id="rId2"/>
              </a:rPr>
              <a:t>Sentry</a:t>
            </a:r>
            <a:r>
              <a:rPr lang="en" dirty="0"/>
              <a:t> — </a:t>
            </a:r>
            <a:r>
              <a:rPr lang="ru-RU" dirty="0"/>
              <a:t>инструмент мониторинга исключений (</a:t>
            </a:r>
            <a:r>
              <a:rPr lang="en" dirty="0"/>
              <a:t>exception), </a:t>
            </a:r>
            <a:r>
              <a:rPr lang="ru-RU" dirty="0"/>
              <a:t>ошибок в приложениях.</a:t>
            </a:r>
            <a:endParaRPr lang="en-US" dirty="0"/>
          </a:p>
          <a:p>
            <a:pPr marL="0" indent="0">
              <a:lnSpc>
                <a:spcPct val="120000"/>
              </a:lnSpc>
              <a:buNone/>
            </a:pPr>
            <a:r>
              <a:rPr lang="ru-RU" dirty="0"/>
              <a:t>Это система отслеживания ошибок полного стека с открытым исходным кодом, которая поддерживает широкий спектр серверных, браузерных, настольных и родных мобильных языков и сред, включая </a:t>
            </a:r>
            <a:r>
              <a:rPr lang="en" dirty="0"/>
              <a:t>PHP, Node.js, Python, Ruby, C #, Java, Go, React, Angular, Vue, JavaScript </a:t>
            </a:r>
            <a:r>
              <a:rPr lang="ru-RU" dirty="0"/>
              <a:t>и многое другое.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dirty="0"/>
              <a:t>мониторинга тысяч приложений.</a:t>
            </a:r>
            <a:endParaRPr lang="en-US" dirty="0"/>
          </a:p>
          <a:p>
            <a:pPr marL="0" indent="0">
              <a:lnSpc>
                <a:spcPct val="120000"/>
              </a:lnSpc>
              <a:buNone/>
            </a:pPr>
            <a:r>
              <a:rPr lang="ru-RU" dirty="0"/>
              <a:t>Подходит и для </a:t>
            </a:r>
            <a:r>
              <a:rPr lang="en-US" dirty="0"/>
              <a:t>BackEnd </a:t>
            </a:r>
            <a:r>
              <a:rPr lang="ru-RU" dirty="0"/>
              <a:t>и для </a:t>
            </a:r>
            <a:r>
              <a:rPr lang="en-US" dirty="0"/>
              <a:t>FrontEnd</a:t>
            </a:r>
            <a:r>
              <a:rPr lang="ru-RU" dirty="0"/>
              <a:t>:</a:t>
            </a:r>
            <a:endParaRPr lang="en-US" dirty="0"/>
          </a:p>
          <a:p>
            <a:pPr algn="l">
              <a:lnSpc>
                <a:spcPct val="120000"/>
              </a:lnSpc>
            </a:pPr>
            <a:r>
              <a:rPr lang="ru-RU" dirty="0"/>
              <a:t>Система логирования </a:t>
            </a:r>
            <a:r>
              <a:rPr lang="en" dirty="0"/>
              <a:t>Sentry </a:t>
            </a:r>
            <a:r>
              <a:rPr lang="ru-RU" dirty="0"/>
              <a:t>позволяет собирать, группировать, представлять ошибки в реальном времени. Есть сборки для разных языков, в том числе </a:t>
            </a:r>
            <a:r>
              <a:rPr lang="en" dirty="0"/>
              <a:t>JavaScript. </a:t>
            </a:r>
            <a:r>
              <a:rPr lang="ru-RU" dirty="0"/>
              <a:t>Проект предоставляет платный доступ с расширенными возможностями для бизнеса, однако можно попробовать его основные возможности на бесплатном тестовом аккаунте.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15E43F8-6983-F806-DE28-34317728C0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65246" y="77178"/>
            <a:ext cx="3810000" cy="11303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F4AF6F5-D6F1-90B4-B96F-5C57C6922E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3118" y="4436076"/>
            <a:ext cx="5488882" cy="24219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4D6D423-80B4-C795-A446-74A3EF39C2DB}"/>
              </a:ext>
            </a:extLst>
          </p:cNvPr>
          <p:cNvSpPr txBox="1"/>
          <p:nvPr/>
        </p:nvSpPr>
        <p:spPr>
          <a:xfrm>
            <a:off x="6731344" y="1350970"/>
            <a:ext cx="5460656" cy="267765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" sz="1400" noProof="1">
                <a:solidFill>
                  <a:srgbClr val="E38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" sz="14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400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logging, sentry_sdk</a:t>
            </a:r>
            <a:br>
              <a:rPr lang="en" sz="1400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400" noProof="1">
                <a:solidFill>
                  <a:srgbClr val="E38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" sz="1400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sentry_sdk</a:t>
            </a:r>
            <a:r>
              <a:rPr lang="en" sz="1400" noProof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1400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integrations</a:t>
            </a:r>
            <a:r>
              <a:rPr lang="en" sz="1400" noProof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1400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logging </a:t>
            </a:r>
            <a:r>
              <a:rPr lang="en" sz="1400" noProof="1">
                <a:solidFill>
                  <a:srgbClr val="E386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" sz="14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400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LoggingIntegration</a:t>
            </a:r>
            <a:br>
              <a:rPr lang="en" sz="14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sz="14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400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sentry_logging</a:t>
            </a:r>
            <a:r>
              <a:rPr lang="en" sz="14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400" noProof="1">
                <a:solidFill>
                  <a:srgbClr val="A470A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4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400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LoggingIntegration</a:t>
            </a:r>
            <a:r>
              <a:rPr lang="en" sz="1400" noProof="1">
                <a:solidFill>
                  <a:srgbClr val="B3ACC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br>
              <a:rPr lang="en" sz="1400" noProof="1">
                <a:solidFill>
                  <a:srgbClr val="B3ACC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400" noProof="1">
                <a:solidFill>
                  <a:srgbClr val="B3ACC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" sz="1400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level</a:t>
            </a:r>
            <a:r>
              <a:rPr lang="en" sz="1400" noProof="1">
                <a:solidFill>
                  <a:srgbClr val="A470A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400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logging</a:t>
            </a:r>
            <a:r>
              <a:rPr lang="en" sz="1400" noProof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1400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INFO</a:t>
            </a:r>
            <a:r>
              <a:rPr lang="en" sz="1400" noProof="1">
                <a:solidFill>
                  <a:srgbClr val="B3ACC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sz="1400" noProof="1">
                <a:solidFill>
                  <a:srgbClr val="B3ACC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400" noProof="1">
                <a:solidFill>
                  <a:srgbClr val="B3ACC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" sz="1400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event_level</a:t>
            </a:r>
            <a:r>
              <a:rPr lang="en" sz="1400" noProof="1">
                <a:solidFill>
                  <a:srgbClr val="A470A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400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logging</a:t>
            </a:r>
            <a:r>
              <a:rPr lang="en" sz="1400" noProof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1400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</a:t>
            </a:r>
            <a:br>
              <a:rPr lang="en" sz="1400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400" noProof="1">
                <a:solidFill>
                  <a:srgbClr val="B3ACC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" sz="1400" noProof="1">
                <a:solidFill>
                  <a:srgbClr val="B3ACC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400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sentry_sdk</a:t>
            </a:r>
            <a:r>
              <a:rPr lang="en" sz="1400" noProof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" sz="1400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" sz="1400" noProof="1">
                <a:solidFill>
                  <a:srgbClr val="B3ACC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br>
              <a:rPr lang="en" sz="1400" noProof="1">
                <a:solidFill>
                  <a:srgbClr val="B3ACC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400" noProof="1">
                <a:solidFill>
                  <a:srgbClr val="B3ACC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" sz="1400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dsn</a:t>
            </a:r>
            <a:r>
              <a:rPr lang="en" sz="1400" noProof="1">
                <a:solidFill>
                  <a:srgbClr val="A470A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400" noProof="1">
                <a:solidFill>
                  <a:srgbClr val="7EBE8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"https://exampleKey@o0.ingest.sentry.io/0"</a:t>
            </a:r>
            <a:r>
              <a:rPr lang="en" sz="1400" noProof="1">
                <a:solidFill>
                  <a:srgbClr val="B3ACC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" sz="1400" noProof="1">
                <a:solidFill>
                  <a:srgbClr val="B3ACC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400" noProof="1">
                <a:solidFill>
                  <a:srgbClr val="B3ACC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" sz="1400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integrations</a:t>
            </a:r>
            <a:r>
              <a:rPr lang="en" sz="1400" noProof="1">
                <a:solidFill>
                  <a:srgbClr val="A470A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400" noProof="1">
                <a:solidFill>
                  <a:srgbClr val="B3ACC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" sz="14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400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sentry_logging</a:t>
            </a:r>
            <a:r>
              <a:rPr lang="en" sz="1400" noProof="1">
                <a:solidFill>
                  <a:srgbClr val="B3ACC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sz="1400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400" noProof="1">
                <a:solidFill>
                  <a:srgbClr val="B3ACC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],</a:t>
            </a:r>
            <a:br>
              <a:rPr lang="en" sz="1400" noProof="1">
                <a:solidFill>
                  <a:srgbClr val="B3ACC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400" noProof="1">
                <a:solidFill>
                  <a:srgbClr val="B3ACC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" sz="1400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1824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98809B-FDE8-81B9-C95D-1DC725047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3076"/>
            <a:ext cx="10515600" cy="1078524"/>
          </a:xfrm>
        </p:spPr>
        <p:txBody>
          <a:bodyPr>
            <a:normAutofit fontScale="90000"/>
          </a:bodyPr>
          <a:lstStyle/>
          <a:p>
            <a:r>
              <a:rPr lang="ru-RU" sz="4000" dirty="0"/>
              <a:t>Содержимое записи в логе</a:t>
            </a:r>
            <a:r>
              <a:rPr lang="en-US" sz="4000" dirty="0"/>
              <a:t>:</a:t>
            </a:r>
            <a:br>
              <a:rPr lang="en-US" sz="4000" dirty="0"/>
            </a:br>
            <a:r>
              <a:rPr lang="ru-RU" sz="4000" b="1" dirty="0"/>
              <a:t>Осмысленность</a:t>
            </a:r>
            <a:endParaRPr lang="ru-RU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0347FE-54C6-7829-2FBF-C60014762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5385"/>
            <a:ext cx="10515600" cy="5205046"/>
          </a:xfrm>
        </p:spPr>
        <p:txBody>
          <a:bodyPr>
            <a:normAutofit/>
          </a:bodyPr>
          <a:lstStyle/>
          <a:p>
            <a:pPr marL="0" indent="0" algn="l">
              <a:lnSpc>
                <a:spcPct val="120000"/>
              </a:lnSpc>
              <a:buNone/>
            </a:pPr>
            <a:r>
              <a:rPr lang="ru-RU" sz="2000" dirty="0"/>
              <a:t>Описание события в логе должно давать тому, кто его читает, осмысленную полезную информацию, без необходимости точно знать контекст или понимать некий тайный язык.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«</a:t>
            </a:r>
            <a:r>
              <a:rPr lang="en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Step initiate»</a:t>
            </a:r>
            <a:br>
              <a:rPr lang="ru-RU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«</a:t>
            </a:r>
            <a:r>
              <a:rPr lang="en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 Transaction failed»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ru-RU" sz="2000" dirty="0"/>
              <a:t>Такие сообщения могут казаться понятными в момент их написания, но через некоторое время даже автор не вспомнит, что они значат.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" sz="2000" noProof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«User 'johndoe' successfully logged in»</a:t>
            </a:r>
            <a:br>
              <a:rPr lang="ru-RU" sz="2000" noProof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noProof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«</a:t>
            </a:r>
            <a:r>
              <a:rPr lang="en" sz="2000" noProof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Transaction reverted due to lost connection to DB»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ru-RU" sz="2000" dirty="0"/>
              <a:t>Эти сообщения сразу дают какое-то понимание ситуации, в грамматике человеческого языка и понятной терминологии. Для понимания их общей сути не нужно знать, в какой ситуации и в каком месте кода они были залогированы.</a:t>
            </a:r>
          </a:p>
        </p:txBody>
      </p:sp>
    </p:spTree>
    <p:extLst>
      <p:ext uri="{BB962C8B-B14F-4D97-AF65-F5344CB8AC3E}">
        <p14:creationId xmlns:p14="http://schemas.microsoft.com/office/powerpoint/2010/main" val="3209087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64605A-B940-F1E0-7B9D-40ED210CF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1342"/>
            <a:ext cx="10515600" cy="1123704"/>
          </a:xfrm>
        </p:spPr>
        <p:txBody>
          <a:bodyPr>
            <a:normAutofit fontScale="90000"/>
          </a:bodyPr>
          <a:lstStyle/>
          <a:p>
            <a:r>
              <a:rPr lang="ru-RU" sz="4000" dirty="0"/>
              <a:t>Содержимое записи в логе</a:t>
            </a:r>
            <a:r>
              <a:rPr lang="en-US" sz="4000" dirty="0"/>
              <a:t>:</a:t>
            </a:r>
            <a:br>
              <a:rPr lang="en-US" sz="4000" dirty="0"/>
            </a:br>
            <a:r>
              <a:rPr lang="ru-RU" sz="4000" b="1" dirty="0"/>
              <a:t>Самодостаточность / независимость записей</a:t>
            </a:r>
            <a:endParaRPr lang="ru-RU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E62558C-BEB8-F200-9762-AC83B9482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4676"/>
            <a:ext cx="10515600" cy="4828197"/>
          </a:xfrm>
        </p:spPr>
        <p:txBody>
          <a:bodyPr>
            <a:normAutofit/>
          </a:bodyPr>
          <a:lstStyle/>
          <a:p>
            <a:pPr marL="0" indent="0" algn="l">
              <a:lnSpc>
                <a:spcPct val="110000"/>
              </a:lnSpc>
              <a:buNone/>
            </a:pPr>
            <a:r>
              <a:rPr lang="ru-RU" sz="2000" dirty="0"/>
              <a:t>Понимание сообщения не должно основываться на тексте предыдущего сообщения. Например, эти сообщения: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" sz="20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«INFO Checking password hash for 'johndoe'»</a:t>
            </a:r>
            <a:br>
              <a:rPr lang="ru-RU" sz="20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«</a:t>
            </a:r>
            <a:r>
              <a:rPr lang="en" sz="20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DEBUG Hashes don't match»</a:t>
            </a:r>
            <a:br>
              <a:rPr lang="ru-RU" sz="20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«</a:t>
            </a:r>
            <a:r>
              <a:rPr lang="en" sz="20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Operation failed»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ru-RU" sz="2000" dirty="0"/>
              <a:t>выглядят осмысленно, когда идут друг за другом. Но на практике это не обязательно будет так: в многопоточном приложении между ними могут оказаться сообщения из других потоков, или разные уровни логирования окажутся разнесены по разным файлам или вообще отключены. В итоге понять, какая же операция не смогла выполниться, будет невозможно.</a:t>
            </a:r>
          </a:p>
        </p:txBody>
      </p:sp>
    </p:spTree>
    <p:extLst>
      <p:ext uri="{BB962C8B-B14F-4D97-AF65-F5344CB8AC3E}">
        <p14:creationId xmlns:p14="http://schemas.microsoft.com/office/powerpoint/2010/main" val="2491507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0A39B4-FACD-82FA-ADDC-9DC30333F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52658"/>
          </a:xfrm>
        </p:spPr>
        <p:txBody>
          <a:bodyPr>
            <a:normAutofit fontScale="90000"/>
          </a:bodyPr>
          <a:lstStyle/>
          <a:p>
            <a:r>
              <a:rPr lang="ru-RU" sz="4400" dirty="0"/>
              <a:t>Содержимое записи в логе</a:t>
            </a:r>
            <a:r>
              <a:rPr lang="en-US" dirty="0"/>
              <a:t>:</a:t>
            </a:r>
            <a:br>
              <a:rPr lang="en-US" dirty="0"/>
            </a:br>
            <a:r>
              <a:rPr lang="ru-RU" dirty="0">
                <a:latin typeface="+mn-lt"/>
              </a:rPr>
              <a:t>Записи на английском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4F2E8D-B0E9-E554-C74F-07C7FF5CF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3292"/>
            <a:ext cx="10515600" cy="4769581"/>
          </a:xfrm>
        </p:spPr>
        <p:txBody>
          <a:bodyPr>
            <a:norm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Если не знаете английский — выучите. </a:t>
            </a:r>
            <a:r>
              <a:rPr lang="en" sz="2000" dirty="0"/>
              <a:t>As simple as that.</a:t>
            </a:r>
            <a:br>
              <a:rPr lang="en" sz="2000" dirty="0"/>
            </a:br>
            <a:r>
              <a:rPr lang="ru-RU" sz="2000" dirty="0"/>
              <a:t>Это позволит вам избежать </a:t>
            </a:r>
            <a:r>
              <a:rPr lang="ru-RU" sz="2000" b="1" dirty="0"/>
              <a:t>любых проблем с кодировками</a:t>
            </a:r>
            <a:r>
              <a:rPr lang="ru-RU" sz="2000" dirty="0"/>
              <a:t> (так как вы будете использовать только </a:t>
            </a:r>
            <a:r>
              <a:rPr lang="en" sz="2000" dirty="0"/>
              <a:t>ASCII-</a:t>
            </a:r>
            <a:r>
              <a:rPr lang="ru-RU" sz="2000" dirty="0"/>
              <a:t>символы) или лишних хлопот, если ваш проект вдруг станет международным.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Из этого правила есть одно разумное </a:t>
            </a:r>
            <a:r>
              <a:rPr lang="ru-RU" sz="2000" b="1" dirty="0"/>
              <a:t>исключение</a:t>
            </a:r>
            <a:r>
              <a:rPr lang="ru-RU" sz="2000" dirty="0"/>
              <a:t> — </a:t>
            </a:r>
            <a:r>
              <a:rPr lang="ru-RU" sz="2000" b="1" dirty="0"/>
              <a:t>если</a:t>
            </a:r>
            <a:r>
              <a:rPr lang="ru-RU" sz="2000" dirty="0"/>
              <a:t> ваши логи предназначены не для технических специалистов, а </a:t>
            </a:r>
            <a:r>
              <a:rPr lang="ru-RU" sz="2000" b="1" dirty="0"/>
              <a:t>для конечного пользователя</a:t>
            </a:r>
            <a:r>
              <a:rPr lang="ru-RU" sz="2000" dirty="0"/>
              <a:t>. Тогда они должны локализовываться так же, как и остальной интерфейс приложения.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При этом нужно понимать, что сообщение: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" sz="20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 func DB OK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не является примером английского языка, в отличие от: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Connection to database successfully established</a:t>
            </a:r>
          </a:p>
        </p:txBody>
      </p:sp>
    </p:spTree>
    <p:extLst>
      <p:ext uri="{BB962C8B-B14F-4D97-AF65-F5344CB8AC3E}">
        <p14:creationId xmlns:p14="http://schemas.microsoft.com/office/powerpoint/2010/main" val="1864755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4E091F-B1F7-963F-CB69-8511555E1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2566"/>
            <a:ext cx="10515600" cy="1111982"/>
          </a:xfrm>
        </p:spPr>
        <p:txBody>
          <a:bodyPr>
            <a:normAutofit fontScale="90000"/>
          </a:bodyPr>
          <a:lstStyle/>
          <a:p>
            <a:r>
              <a:rPr lang="ru-RU" sz="4400" dirty="0"/>
              <a:t>Содержимое записи в логе</a:t>
            </a:r>
            <a:r>
              <a:rPr lang="en-US" dirty="0"/>
              <a:t>:</a:t>
            </a:r>
            <a:br>
              <a:rPr lang="ru-RU" dirty="0"/>
            </a:br>
            <a:r>
              <a:rPr lang="ru-RU" dirty="0">
                <a:latin typeface="+mn-lt"/>
              </a:rPr>
              <a:t>Метка времени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B37E79-E11E-B8D3-1B6E-7AD52C5E2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6148"/>
            <a:ext cx="10515600" cy="5218966"/>
          </a:xfrm>
        </p:spPr>
        <p:txBody>
          <a:bodyPr lIns="90000">
            <a:no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Важно знать не только </a:t>
            </a:r>
            <a:r>
              <a:rPr lang="ru-RU" sz="2000" b="1" dirty="0"/>
              <a:t>что</a:t>
            </a:r>
            <a:r>
              <a:rPr lang="ru-RU" sz="2000" dirty="0"/>
              <a:t> за событие произошло, но и </a:t>
            </a:r>
            <a:r>
              <a:rPr lang="ru-RU" sz="2000" b="1" dirty="0"/>
              <a:t>когда</a:t>
            </a:r>
            <a:r>
              <a:rPr lang="ru-RU" sz="2000" dirty="0"/>
              <a:t> это случилось.</a:t>
            </a:r>
            <a:br>
              <a:rPr lang="ru-RU" sz="2000" dirty="0"/>
            </a:br>
            <a:r>
              <a:rPr lang="ru-RU" sz="2000" dirty="0"/>
              <a:t>Исключением могут быть разве что </a:t>
            </a:r>
            <a:r>
              <a:rPr lang="ru-RU" sz="2000" b="1" dirty="0"/>
              <a:t>временные сообщения</a:t>
            </a:r>
            <a:r>
              <a:rPr lang="ru-RU" sz="2000" dirty="0"/>
              <a:t> для сиюминутной отладки запускаемого вручную скрипта.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Рекомендуется использовать стандартный формат, соответствующий </a:t>
            </a:r>
            <a:r>
              <a:rPr lang="en" sz="2000" b="1" dirty="0"/>
              <a:t>ISO8601</a:t>
            </a:r>
            <a:r>
              <a:rPr lang="en" sz="2000" dirty="0"/>
              <a:t>: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" sz="20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2022-10-02 11:41:42</a:t>
            </a:r>
            <a:r>
              <a:rPr lang="en" sz="20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,612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000" dirty="0"/>
              <a:t>Он </a:t>
            </a:r>
            <a:r>
              <a:rPr lang="ru-RU" sz="2000" b="1" dirty="0"/>
              <a:t>привычен</a:t>
            </a:r>
            <a:r>
              <a:rPr lang="ru-RU" sz="2000" dirty="0"/>
              <a:t>,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000" b="1" dirty="0"/>
              <a:t>легко читается,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000" b="1" dirty="0"/>
              <a:t>легко парсится</a:t>
            </a:r>
            <a:r>
              <a:rPr lang="ru-RU" sz="2000" dirty="0"/>
              <a:t>,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000" b="1" dirty="0"/>
              <a:t>корректно сортируется</a:t>
            </a:r>
            <a:r>
              <a:rPr lang="ru-RU" sz="2000" dirty="0"/>
              <a:t> (так как все величины расположены в порядке убывания размерности).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ru-RU" sz="2000" dirty="0"/>
              <a:t>Точность до миллисекунд — хорошая отправная точка, но нужно ориентироваться на конкретный случай. Секунд, как правило, недостаточно даже для простых приложений, а для сервиса с нагрузкой 10 000 запросов в секунду понадобятся микросекунды, иначе вы не сможете достоверно определить последовательность событий.</a:t>
            </a:r>
          </a:p>
        </p:txBody>
      </p:sp>
    </p:spTree>
    <p:extLst>
      <p:ext uri="{BB962C8B-B14F-4D97-AF65-F5344CB8AC3E}">
        <p14:creationId xmlns:p14="http://schemas.microsoft.com/office/powerpoint/2010/main" val="2855724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B0CB26-5123-B434-A69C-C681A5B43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7569"/>
            <a:ext cx="10515600" cy="1019909"/>
          </a:xfrm>
        </p:spPr>
        <p:txBody>
          <a:bodyPr>
            <a:normAutofit fontScale="90000"/>
          </a:bodyPr>
          <a:lstStyle/>
          <a:p>
            <a:r>
              <a:rPr lang="ru-RU" sz="4400" dirty="0"/>
              <a:t>Содержимое записи в логе</a:t>
            </a:r>
            <a:r>
              <a:rPr lang="en-US" dirty="0"/>
              <a:t>:</a:t>
            </a:r>
            <a:br>
              <a:rPr lang="ru-RU" dirty="0"/>
            </a:br>
            <a:r>
              <a:rPr lang="ru-RU" dirty="0">
                <a:latin typeface="+mn-lt"/>
              </a:rPr>
              <a:t>Контекст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5A9A0B-DE44-9F52-27EC-041C062B2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8492"/>
            <a:ext cx="10515600" cy="5074382"/>
          </a:xfrm>
        </p:spPr>
        <p:txBody>
          <a:bodyPr lIns="9000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000" dirty="0"/>
              <a:t>Как правило, запись в логе должна содержать и другую информацию о контексте, в котором произошло логируемое событие. Какую именно — зависит от приложения, пишущего в лог, и от конкретного события.</a:t>
            </a:r>
            <a:endParaRPr lang="en-US" sz="2000" dirty="0"/>
          </a:p>
          <a:p>
            <a:pPr marL="0" indent="0">
              <a:lnSpc>
                <a:spcPct val="100000"/>
              </a:lnSpc>
              <a:buNone/>
            </a:pPr>
            <a:r>
              <a:rPr lang="ru-RU" sz="2000" dirty="0"/>
              <a:t>Например</a:t>
            </a:r>
            <a:r>
              <a:rPr lang="en-US" sz="2000" dirty="0"/>
              <a:t>: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ru-RU" sz="2000" dirty="0"/>
              <a:t>в лог обращений к веб-сервису полезно добавить I</a:t>
            </a:r>
            <a:r>
              <a:rPr lang="en-US" sz="2000" dirty="0"/>
              <a:t>P</a:t>
            </a:r>
            <a:r>
              <a:rPr lang="en" sz="2000" dirty="0"/>
              <a:t>-</a:t>
            </a:r>
            <a:r>
              <a:rPr lang="ru-RU" sz="2000" dirty="0"/>
              <a:t>адрес, с которого пришёл запрос</a:t>
            </a:r>
            <a:br>
              <a:rPr lang="ru-RU" sz="2000" dirty="0"/>
            </a:br>
            <a:r>
              <a:rPr lang="en" sz="20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2023-09-14 14:22:45,329 172.0.0.1 GET /sitemap.xml 200</a:t>
            </a:r>
            <a:endParaRPr lang="en-US" sz="2000" dirty="0"/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ru-RU" sz="2000" dirty="0"/>
              <a:t>в лог ошибок веб-краулера </a:t>
            </a:r>
            <a:r>
              <a:rPr lang="en-US" sz="2000" dirty="0"/>
              <a:t>— </a:t>
            </a:r>
            <a:r>
              <a:rPr lang="ru-RU" sz="2000" dirty="0"/>
              <a:t>хост, к которому происходило обращение</a:t>
            </a:r>
            <a:r>
              <a:rPr lang="en-US" sz="2000" dirty="0"/>
              <a:t> </a:t>
            </a:r>
            <a:r>
              <a:rPr lang="ru-RU" sz="2000" dirty="0"/>
              <a:t>и </a:t>
            </a:r>
            <a:r>
              <a:rPr lang="en" sz="2000" dirty="0"/>
              <a:t>HTTP-</a:t>
            </a:r>
            <a:r>
              <a:rPr lang="ru-RU" sz="2000" dirty="0"/>
              <a:t>код ответа</a:t>
            </a:r>
            <a:br>
              <a:rPr lang="ru-RU" sz="2000" dirty="0"/>
            </a:br>
            <a:r>
              <a:rPr lang="en" sz="20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2023-03-10 16:59:23,556 Request to https://boogle.com failed with 403</a:t>
            </a:r>
            <a:endParaRPr lang="en-US" sz="2000" dirty="0"/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ru-RU" sz="2000" dirty="0"/>
              <a:t>в лог финансовых транзакций — </a:t>
            </a:r>
            <a:r>
              <a:rPr lang="en" sz="2000" dirty="0"/>
              <a:t>id </a:t>
            </a:r>
            <a:r>
              <a:rPr lang="ru-RU" sz="2000" dirty="0"/>
              <a:t>транзакции, счета получателя и отправителя</a:t>
            </a:r>
            <a:br>
              <a:rPr lang="ru-RU" sz="2000" dirty="0"/>
            </a:br>
            <a:r>
              <a:rPr lang="en" sz="20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2023-02-19 00:19:18,831 Transaction 309841 successful: $100500 transferred from 940384 to 473923</a:t>
            </a:r>
            <a:endParaRPr lang="ru-RU" sz="2000" noProof="1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ru-RU" sz="2000" noProof="1"/>
              <a:t>в лог телеграм-бота — </a:t>
            </a:r>
            <a:r>
              <a:rPr lang="en-US" sz="2000" noProof="1"/>
              <a:t>telegram_id </a:t>
            </a:r>
            <a:r>
              <a:rPr lang="ru-RU" sz="2000" noProof="1"/>
              <a:t>пользователя и конкретный шаг </a:t>
            </a:r>
            <a:r>
              <a:rPr lang="en-US" sz="2000" noProof="1"/>
              <a:t>(</a:t>
            </a:r>
            <a:r>
              <a:rPr lang="ru-RU" sz="2000" noProof="1"/>
              <a:t>обработчик </a:t>
            </a:r>
            <a:r>
              <a:rPr lang="en-US" sz="2000" noProof="1"/>
              <a:t>/ handler), </a:t>
            </a:r>
            <a:r>
              <a:rPr lang="ru-RU" sz="2000" noProof="1"/>
              <a:t>который проходит пользователь в вашем боте</a:t>
            </a:r>
            <a:endParaRPr lang="en" sz="2000" noProof="1"/>
          </a:p>
        </p:txBody>
      </p:sp>
    </p:spTree>
    <p:extLst>
      <p:ext uri="{BB962C8B-B14F-4D97-AF65-F5344CB8AC3E}">
        <p14:creationId xmlns:p14="http://schemas.microsoft.com/office/powerpoint/2010/main" val="58007651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4553</TotalTime>
  <Words>6801</Words>
  <Application>Microsoft Macintosh PowerPoint</Application>
  <PresentationFormat>Широкоэкранный</PresentationFormat>
  <Paragraphs>416</Paragraphs>
  <Slides>42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42</vt:i4>
      </vt:variant>
    </vt:vector>
  </HeadingPairs>
  <TitlesOfParts>
    <vt:vector size="49" baseType="lpstr">
      <vt:lpstr>Andale Mono</vt:lpstr>
      <vt:lpstr>Arial</vt:lpstr>
      <vt:lpstr>Calibri</vt:lpstr>
      <vt:lpstr>Calibri Light</vt:lpstr>
      <vt:lpstr>Consolas</vt:lpstr>
      <vt:lpstr>Lato</vt:lpstr>
      <vt:lpstr>Тема Office</vt:lpstr>
      <vt:lpstr> Logging Логирование</vt:lpstr>
      <vt:lpstr>Что такое логирование ("журналирование")?</vt:lpstr>
      <vt:lpstr>Куда писать логи?</vt:lpstr>
      <vt:lpstr>Что писать в логи?</vt:lpstr>
      <vt:lpstr>Содержимое записи в логе: Осмысленность</vt:lpstr>
      <vt:lpstr>Содержимое записи в логе: Самодостаточность / независимость записей</vt:lpstr>
      <vt:lpstr>Содержимое записи в логе: Записи на английском</vt:lpstr>
      <vt:lpstr>Содержимое записи в логе: Метка времени</vt:lpstr>
      <vt:lpstr>Содержимое записи в логе: Контекст</vt:lpstr>
      <vt:lpstr>Содержимое записи в логе: Контекст</vt:lpstr>
      <vt:lpstr>Содержимое записи в логе: Читаемость</vt:lpstr>
      <vt:lpstr>Содержимое записи в логе: Читаемость</vt:lpstr>
      <vt:lpstr>Содержимое записи в логе: Безопасность</vt:lpstr>
      <vt:lpstr>Когда, как и что логировать? Уровни логирования</vt:lpstr>
      <vt:lpstr>Уровни логирования</vt:lpstr>
      <vt:lpstr>Точки логирования</vt:lpstr>
      <vt:lpstr>Инструменты логирования: Готовые инструменты</vt:lpstr>
      <vt:lpstr>Инфраструктура логирования</vt:lpstr>
      <vt:lpstr>Ротация и бэкапирование логов</vt:lpstr>
      <vt:lpstr>Ротация и бэкапирование: logrotate</vt:lpstr>
      <vt:lpstr>Логирование в Python / Библиотека logging</vt:lpstr>
      <vt:lpstr>Логирование в файл</vt:lpstr>
      <vt:lpstr>Форматирование</vt:lpstr>
      <vt:lpstr>Структура библиотеки logging</vt:lpstr>
      <vt:lpstr>Логгеры (loggers)</vt:lpstr>
      <vt:lpstr>Логгеры (loggers)</vt:lpstr>
      <vt:lpstr>Обработчики (handlers)</vt:lpstr>
      <vt:lpstr>Форматтеры (formatters)</vt:lpstr>
      <vt:lpstr>Пример использования компонентов</vt:lpstr>
      <vt:lpstr>Конфигурирование</vt:lpstr>
      <vt:lpstr>logging.conf</vt:lpstr>
      <vt:lpstr>logging.config.dictConfig</vt:lpstr>
      <vt:lpstr>Пример JSON-конфига логирования в многоклассовом приложении</vt:lpstr>
      <vt:lpstr>Код с использованием dictConfig </vt:lpstr>
      <vt:lpstr>Результат работы программы</vt:lpstr>
      <vt:lpstr>Пояснения к программе</vt:lpstr>
      <vt:lpstr>Полезные ссылки</vt:lpstr>
      <vt:lpstr>«Авторский рецепт» логов</vt:lpstr>
      <vt:lpstr>Хранение логов в БД</vt:lpstr>
      <vt:lpstr>Специализированные инструменты: ELK</vt:lpstr>
      <vt:lpstr>Graylog</vt:lpstr>
      <vt:lpstr>Sentry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Валерий Студенников</dc:creator>
  <cp:lastModifiedBy>Валерий Студенников</cp:lastModifiedBy>
  <cp:revision>13</cp:revision>
  <dcterms:created xsi:type="dcterms:W3CDTF">2023-08-25T13:10:39Z</dcterms:created>
  <dcterms:modified xsi:type="dcterms:W3CDTF">2023-11-09T18:34:33Z</dcterms:modified>
</cp:coreProperties>
</file>